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28"/>
  </p:notesMasterIdLst>
  <p:sldIdLst>
    <p:sldId id="256" r:id="rId3"/>
    <p:sldId id="259" r:id="rId4"/>
    <p:sldId id="263" r:id="rId5"/>
    <p:sldId id="264" r:id="rId6"/>
    <p:sldId id="295" r:id="rId7"/>
    <p:sldId id="279" r:id="rId8"/>
    <p:sldId id="281" r:id="rId9"/>
    <p:sldId id="280" r:id="rId10"/>
    <p:sldId id="284" r:id="rId11"/>
    <p:sldId id="288" r:id="rId12"/>
    <p:sldId id="278" r:id="rId13"/>
    <p:sldId id="289" r:id="rId14"/>
    <p:sldId id="285" r:id="rId15"/>
    <p:sldId id="290" r:id="rId16"/>
    <p:sldId id="286" r:id="rId17"/>
    <p:sldId id="270" r:id="rId18"/>
    <p:sldId id="269" r:id="rId19"/>
    <p:sldId id="272" r:id="rId20"/>
    <p:sldId id="283" r:id="rId21"/>
    <p:sldId id="292" r:id="rId22"/>
    <p:sldId id="296" r:id="rId23"/>
    <p:sldId id="291" r:id="rId24"/>
    <p:sldId id="293" r:id="rId25"/>
    <p:sldId id="262" r:id="rId26"/>
    <p:sldId id="29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Starren" initials="J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6T16:34:43.134" idx="1">
    <p:pos x="4176" y="2079"/>
    <p:text>dont show email
Add hours and dollars as bullets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2E01-40EE-4B98-95EF-FE5D7B0D0211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F3CE9-7E3C-468C-859A-E3EF7CD8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orthwestern-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33239" y="5248275"/>
            <a:ext cx="16462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20AD60-59DF-48B0-8DD7-4EECD8340DD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9169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5C4CB-AACC-46F0-AE68-7FA3667AAF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02D24-B26A-4F9E-9089-99854E378F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62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75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9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0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45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108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1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5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9D6F1-E1B1-4583-91E9-43CCF3AB973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771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729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9CF11B-203E-4970-A2B8-B461BDF8558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919" y="5768975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977075-1198-4F32-8C0A-C3A3DD199AC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F454-7F13-4A09-827F-94F6F1EED54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8004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A2C70-84B7-4D30-A7E5-9E798EB6183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34ED94-AA19-4C27-AAC4-87F9926E1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E39C0-8E72-4D99-BF48-1EDF1100F8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2591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47771D-46FE-4157-8C02-413635B96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72200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26" charset="0"/>
              </a:defRPr>
            </a:lvl1pPr>
          </a:lstStyle>
          <a:p>
            <a:fld id="{88F0FACA-5185-43A5-A243-B0FAC17037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9" r:id="rId3"/>
    <p:sldLayoutId id="2147483673" r:id="rId4"/>
    <p:sldLayoutId id="2147483674" r:id="rId5"/>
    <p:sldLayoutId id="2147483675" r:id="rId6"/>
    <p:sldLayoutId id="214748367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46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" TargetMode="Externa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aker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/wiki/List-of-Strategi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sacentral.org/tools/tool_shop%23NUCATS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meopro.com/ctsacentral/ctsa-tool-shop-webinar/video/5257788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blexi/nucore-open" TargetMode="External"/><Relationship Id="rId3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commons.era.nih.gov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nitro-competitions/blob/master/config/initializers/nucats_assist.rb" TargetMode="External"/><Relationship Id="rId4" Type="http://schemas.openxmlformats.org/officeDocument/2006/relationships/hyperlink" Target="http://rubyonrails.org" TargetMode="External"/><Relationship Id="rId5" Type="http://schemas.openxmlformats.org/officeDocument/2006/relationships/hyperlink" Target="http://www.postgresql.org/" TargetMode="External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NUBIC/nitro-compet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(previously known as NUCATS Assist)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87" y="5470036"/>
            <a:ext cx="2941983" cy="104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NITRO-Competitions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3.2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– 1.8.x – 2.0.x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Linux KVM VM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Dell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Poweredge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R815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3328" y="3004207"/>
            <a:ext cx="1106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ActiveRecord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ORM</a:t>
            </a:r>
            <a:endParaRPr lang="en-US" sz="11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NITRO-Accounts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4.0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OmniAuth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LDAP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Facebook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 Provider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Database</a:t>
            </a:r>
            <a:endParaRPr lang="en-US" sz="2000" b="1" dirty="0"/>
          </a:p>
          <a:p>
            <a:pPr lvl="1"/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r>
              <a:rPr lang="en-US" sz="2000" dirty="0" smtClean="0"/>
              <a:t>Linux KVM Virtual Machine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  <a:p>
            <a:pPr lvl="2"/>
            <a:r>
              <a:rPr lang="en-US" sz="1600" dirty="0" smtClean="0"/>
              <a:t>Database server is physically distinct server from application server</a:t>
            </a:r>
          </a:p>
          <a:p>
            <a:pPr lvl="1"/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ORM - Object Relational Mapping</a:t>
            </a:r>
          </a:p>
          <a:p>
            <a:pPr lvl="2"/>
            <a:r>
              <a:rPr lang="en-US" sz="1600" dirty="0" smtClean="0"/>
              <a:t>Any supported database will work</a:t>
            </a:r>
          </a:p>
          <a:p>
            <a:pPr lvl="2"/>
            <a:r>
              <a:rPr lang="en-US" sz="1600" dirty="0" smtClean="0"/>
              <a:t>Ruby on Rails has several adapters – simple configuration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Application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250370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NITRO-Competitions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3.2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60350" y="438768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– 1.8.x – 2.0.x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401988" y="3487525"/>
            <a:ext cx="797598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NITRO-Accounts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4.0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OAuth</a:t>
            </a:r>
            <a:r>
              <a:rPr lang="en-US" i="1" dirty="0" smtClean="0">
                <a:solidFill>
                  <a:srgbClr val="BFBFBF"/>
                </a:solidFill>
              </a:rPr>
              <a:t> - </a:t>
            </a:r>
            <a:r>
              <a:rPr lang="en-US" i="1" dirty="0" err="1" smtClean="0">
                <a:solidFill>
                  <a:srgbClr val="BFBFBF"/>
                </a:solidFill>
              </a:rPr>
              <a:t>OmniAuth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Service </a:t>
            </a:r>
          </a:p>
          <a:p>
            <a:r>
              <a:rPr lang="en-US" sz="1100" b="1" dirty="0" smtClean="0"/>
              <a:t>call</a:t>
            </a:r>
            <a:endParaRPr lang="en-US" sz="1100" b="1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Google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LDAP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Facebook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Twitter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rgbClr val="BFBFBF"/>
                </a:solidFill>
              </a:rPr>
              <a:t>Oauth</a:t>
            </a:r>
            <a:r>
              <a:rPr lang="en-US" sz="1200" i="1" dirty="0" smtClean="0">
                <a:solidFill>
                  <a:srgbClr val="BFBFBF"/>
                </a:solidFill>
              </a:rPr>
              <a:t> Provider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76803" y="3844626"/>
            <a:ext cx="8732" cy="543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6358" y="3780793"/>
            <a:ext cx="166724" cy="17612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Application</a:t>
            </a:r>
            <a:endParaRPr lang="en-US" sz="2000" b="1" dirty="0"/>
          </a:p>
          <a:p>
            <a:pPr lvl="1"/>
            <a:r>
              <a:rPr lang="en-US" sz="2000" dirty="0" smtClean="0"/>
              <a:t>Ruby</a:t>
            </a:r>
          </a:p>
          <a:p>
            <a:pPr lvl="2"/>
            <a:r>
              <a:rPr lang="en-US" sz="1600" dirty="0" smtClean="0"/>
              <a:t>Versions 1.8.x to 2.0.x</a:t>
            </a:r>
          </a:p>
          <a:p>
            <a:pPr lvl="1"/>
            <a:r>
              <a:rPr lang="en-US" sz="2000" dirty="0" smtClean="0"/>
              <a:t>Ruby on Rails</a:t>
            </a:r>
          </a:p>
          <a:p>
            <a:pPr lvl="2"/>
            <a:r>
              <a:rPr lang="en-US" sz="1600" dirty="0" smtClean="0"/>
              <a:t>Versions 2.0.x. to 3.2.16</a:t>
            </a:r>
          </a:p>
          <a:p>
            <a:pPr lvl="1"/>
            <a:r>
              <a:rPr lang="en-US" sz="2000" dirty="0" smtClean="0"/>
              <a:t>Linux KVM Virtual Machine</a:t>
            </a:r>
          </a:p>
          <a:p>
            <a:pPr lvl="2"/>
            <a:r>
              <a:rPr lang="en-US" sz="1600" dirty="0" smtClean="0"/>
              <a:t>Linux is best configured for Production Ruby on Rails applications (dependencies)</a:t>
            </a:r>
          </a:p>
          <a:p>
            <a:pPr lvl="2"/>
            <a:r>
              <a:rPr lang="en-US" sz="1600" dirty="0" smtClean="0"/>
              <a:t>Mac or Windows servers work too – just more involved configuration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NITRO-Competitions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3.2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– 1.8.x – 2.0.x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NITRO-Accounts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4.0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OAuth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OmniAuth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BFBFBF"/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rgbClr val="BFBFBF"/>
                </a:solidFill>
              </a:rPr>
              <a:t>call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Google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LDAP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Facebook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Twitter</a:t>
            </a:r>
            <a:endParaRPr lang="en-US" sz="1200" b="1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Oauth</a:t>
            </a:r>
            <a:r>
              <a:rPr lang="en-US" sz="1200" b="1" dirty="0" smtClean="0"/>
              <a:t> Provider</a:t>
            </a:r>
            <a:endParaRPr lang="en-US" sz="1200" b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Authentication</a:t>
            </a:r>
            <a:endParaRPr lang="en-US" sz="2000" b="1" dirty="0"/>
          </a:p>
          <a:p>
            <a:pPr lvl="1"/>
            <a:r>
              <a:rPr lang="en-US" sz="2000" dirty="0" smtClean="0"/>
              <a:t>Ruby on Rails</a:t>
            </a:r>
          </a:p>
          <a:p>
            <a:pPr lvl="1"/>
            <a:r>
              <a:rPr lang="en-US" sz="2000" dirty="0" err="1" smtClean="0"/>
              <a:t>OAuth</a:t>
            </a:r>
            <a:endParaRPr lang="en-US" sz="2000" dirty="0" smtClean="0"/>
          </a:p>
          <a:p>
            <a:pPr lvl="2"/>
            <a:r>
              <a:rPr lang="en-US" sz="1600" dirty="0"/>
              <a:t>An </a:t>
            </a:r>
            <a:r>
              <a:rPr lang="en-US" sz="1600" b="1" dirty="0"/>
              <a:t>open protocol</a:t>
            </a:r>
            <a:r>
              <a:rPr lang="en-US" sz="1600" dirty="0"/>
              <a:t> to allow </a:t>
            </a:r>
            <a:r>
              <a:rPr lang="en-US" sz="1600" b="1" dirty="0"/>
              <a:t>secure authorization </a:t>
            </a:r>
            <a:r>
              <a:rPr lang="en-US" sz="1600" dirty="0"/>
              <a:t>in a </a:t>
            </a:r>
            <a:r>
              <a:rPr lang="en-US" sz="1600" b="1" dirty="0"/>
              <a:t>simple</a:t>
            </a:r>
            <a:r>
              <a:rPr lang="en-US" sz="1600" dirty="0"/>
              <a:t> and </a:t>
            </a:r>
            <a:r>
              <a:rPr lang="en-US" sz="1600" b="1" dirty="0"/>
              <a:t>standard</a:t>
            </a:r>
            <a:r>
              <a:rPr lang="en-US" sz="1600" dirty="0"/>
              <a:t> method from web, mobile and desktop applications.</a:t>
            </a:r>
            <a:endParaRPr lang="en-US" sz="1600" dirty="0" smtClean="0"/>
          </a:p>
          <a:p>
            <a:pPr lvl="1"/>
            <a:r>
              <a:rPr lang="en-US" sz="2000" dirty="0" err="1" smtClean="0"/>
              <a:t>OmniAuth</a:t>
            </a:r>
            <a:r>
              <a:rPr lang="en-US" sz="2000" dirty="0" smtClean="0"/>
              <a:t> (Ruby implementation of </a:t>
            </a:r>
            <a:r>
              <a:rPr lang="en-US" sz="2000" dirty="0" err="1" smtClean="0"/>
              <a:t>OAuth</a:t>
            </a:r>
            <a:r>
              <a:rPr lang="en-US" sz="2000" dirty="0" smtClean="0"/>
              <a:t> protocol)</a:t>
            </a:r>
          </a:p>
          <a:p>
            <a:pPr lvl="2"/>
            <a:r>
              <a:rPr lang="en-US" sz="1600" dirty="0">
                <a:hlinkClick r:id="rId2"/>
              </a:rPr>
              <a:t>https://github.com/intridea/</a:t>
            </a:r>
            <a:r>
              <a:rPr lang="en-US" sz="1600" dirty="0" smtClean="0">
                <a:hlinkClick r:id="rId2"/>
              </a:rPr>
              <a:t>omniauth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“Any </a:t>
            </a:r>
            <a:r>
              <a:rPr lang="en-US" sz="1600" dirty="0"/>
              <a:t>developer can create </a:t>
            </a:r>
            <a:r>
              <a:rPr lang="en-US" sz="1600" b="1" dirty="0"/>
              <a:t>strategies</a:t>
            </a:r>
            <a:r>
              <a:rPr lang="en-US" sz="1600" dirty="0"/>
              <a:t> for </a:t>
            </a:r>
            <a:r>
              <a:rPr lang="en-US" sz="1600" dirty="0" err="1"/>
              <a:t>OmniAuth</a:t>
            </a:r>
            <a:r>
              <a:rPr lang="en-US" sz="1600" dirty="0"/>
              <a:t> that can authenticate users via disparate systems</a:t>
            </a:r>
            <a:r>
              <a:rPr lang="en-US" sz="1600" dirty="0" smtClean="0"/>
              <a:t>.” 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dirty="0" err="1" smtClean="0"/>
              <a:t>OmniAuth</a:t>
            </a:r>
            <a:r>
              <a:rPr lang="en-US" sz="1600" dirty="0" smtClean="0"/>
              <a:t> </a:t>
            </a:r>
            <a:r>
              <a:rPr lang="en-US" sz="1600" dirty="0"/>
              <a:t>strategies have been created for everything from Facebook to LDAP</a:t>
            </a:r>
            <a:r>
              <a:rPr lang="en-US" sz="1600" dirty="0" smtClean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Authentication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7F7F7F"/>
                </a:solidFill>
              </a:rPr>
              <a:t>We recommend </a:t>
            </a:r>
            <a:r>
              <a:rPr lang="en-US" sz="2000" dirty="0" err="1" smtClean="0">
                <a:solidFill>
                  <a:srgbClr val="7F7F7F"/>
                </a:solidFill>
              </a:rPr>
              <a:t>OAuth</a:t>
            </a:r>
            <a:r>
              <a:rPr lang="en-US" sz="2000" dirty="0" smtClean="0">
                <a:solidFill>
                  <a:srgbClr val="7F7F7F"/>
                </a:solidFill>
              </a:rPr>
              <a:t> for authentication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dirty="0">
                <a:solidFill>
                  <a:srgbClr val="7F7F7F"/>
                </a:solidFill>
                <a:hlinkClick r:id="rId2"/>
              </a:rPr>
              <a:t>https://github.com/intridea/omniauth/wiki/List-of-</a:t>
            </a:r>
            <a:r>
              <a:rPr lang="en-US" sz="1600" dirty="0" smtClean="0">
                <a:solidFill>
                  <a:srgbClr val="7F7F7F"/>
                </a:solidFill>
                <a:hlinkClick r:id="rId2"/>
              </a:rPr>
              <a:t>Strategies</a:t>
            </a:r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sz="2000" dirty="0" smtClean="0">
                <a:solidFill>
                  <a:srgbClr val="7F7F7F"/>
                </a:solidFill>
              </a:rPr>
              <a:t>NITRO-Competitions also handles various other legacy authentication mechanisms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  <a:hlinkClick r:id="rId3"/>
              </a:rPr>
              <a:t>https://github.com/NUBIC/</a:t>
            </a:r>
            <a:r>
              <a:rPr lang="en-US" sz="1600" dirty="0" smtClean="0">
                <a:solidFill>
                  <a:srgbClr val="7F7F7F"/>
                </a:solidFill>
                <a:hlinkClick r:id="rId3"/>
              </a:rPr>
              <a:t>aker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263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(formerly NUCATS Assist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solidFill>
                  <a:srgbClr val="7F7F7F"/>
                </a:solidFill>
                <a:hlinkClick r:id="rId2"/>
              </a:rPr>
              <a:t>http://vimeopro.com/ctsacentral/ctsa-tool-shop-webinar/video/</a:t>
            </a:r>
            <a:r>
              <a:rPr lang="en-US" sz="2000" dirty="0" smtClean="0">
                <a:solidFill>
                  <a:srgbClr val="7F7F7F"/>
                </a:solidFill>
                <a:hlinkClick r:id="rId2"/>
              </a:rPr>
              <a:t>52577882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CTSA Tool Shop (Oct. 5</a:t>
            </a:r>
            <a:r>
              <a:rPr lang="en-US" sz="2000" baseline="30000" dirty="0"/>
              <a:t>th</a:t>
            </a:r>
            <a:r>
              <a:rPr lang="en-US" sz="2000" dirty="0"/>
              <a:t>, 2012)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://www.ctsacentral.org/tools/tool_shop#</a:t>
            </a:r>
            <a:r>
              <a:rPr lang="en-US" sz="2000" dirty="0" smtClean="0">
                <a:hlinkClick r:id="rId3"/>
              </a:rPr>
              <a:t>NUCATS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1800" b="1" dirty="0" smtClean="0"/>
              <a:t>User Roles</a:t>
            </a:r>
          </a:p>
          <a:p>
            <a:pPr lvl="1"/>
            <a:r>
              <a:rPr lang="en-US" sz="1800" dirty="0" smtClean="0"/>
              <a:t>Sponsor Administrators</a:t>
            </a:r>
          </a:p>
          <a:p>
            <a:pPr lvl="1"/>
            <a:r>
              <a:rPr lang="en-US" sz="1800" dirty="0" smtClean="0"/>
              <a:t>Applicants</a:t>
            </a:r>
          </a:p>
          <a:p>
            <a:pPr lvl="1"/>
            <a:r>
              <a:rPr lang="en-US" sz="1800" dirty="0" smtClean="0"/>
              <a:t>Reviewers</a:t>
            </a:r>
          </a:p>
          <a:p>
            <a:r>
              <a:rPr lang="en-US" sz="1800" b="1" dirty="0" smtClean="0"/>
              <a:t>Application Models</a:t>
            </a:r>
          </a:p>
          <a:p>
            <a:pPr lvl="1"/>
            <a:r>
              <a:rPr lang="en-US" sz="1800" dirty="0" smtClean="0"/>
              <a:t>Sponsor </a:t>
            </a:r>
            <a:r>
              <a:rPr lang="en-US" sz="1800" i="1" dirty="0" smtClean="0"/>
              <a:t>(Program)</a:t>
            </a:r>
          </a:p>
          <a:p>
            <a:pPr lvl="1"/>
            <a:r>
              <a:rPr lang="en-US" sz="1800" dirty="0" smtClean="0"/>
              <a:t>Competition </a:t>
            </a:r>
            <a:r>
              <a:rPr lang="en-US" sz="1800" i="1" dirty="0" smtClean="0"/>
              <a:t>(Project)</a:t>
            </a:r>
          </a:p>
          <a:p>
            <a:pPr lvl="1"/>
            <a:r>
              <a:rPr lang="en-US" sz="1800" dirty="0" smtClean="0"/>
              <a:t>Application </a:t>
            </a:r>
            <a:r>
              <a:rPr lang="en-US" sz="1800" i="1" dirty="0" smtClean="0"/>
              <a:t>(Submission)</a:t>
            </a:r>
            <a:endParaRPr lang="en-US" sz="1800" i="1" dirty="0"/>
          </a:p>
          <a:p>
            <a:pPr lvl="1"/>
            <a:r>
              <a:rPr lang="en-US" sz="1800" dirty="0" smtClean="0"/>
              <a:t>Review </a:t>
            </a:r>
            <a:r>
              <a:rPr lang="en-US" sz="1800" i="1" dirty="0" smtClean="0"/>
              <a:t>(Submission Review)</a:t>
            </a:r>
            <a:endParaRPr lang="en-US" sz="1800" i="1" dirty="0"/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1182" y="2977957"/>
            <a:ext cx="25419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Sponsor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182" y="36909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582" y="38433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982" y="39957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1782152" y="3485957"/>
            <a:ext cx="0" cy="3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1182" y="4724426"/>
            <a:ext cx="2541939" cy="6271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 Competition</a:t>
            </a:r>
          </a:p>
          <a:p>
            <a:pPr algn="ctr"/>
            <a:r>
              <a:rPr lang="en-US" sz="1400" dirty="0" smtClean="0"/>
              <a:t>(based on configured dates)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1782152" y="4503733"/>
            <a:ext cx="0" cy="2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6350" y="2858838"/>
            <a:ext cx="2221052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Reviewers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98901" y="5502275"/>
            <a:ext cx="2150983" cy="6375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Application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573518" y="2858838"/>
            <a:ext cx="1532759" cy="627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983657" y="471396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3766213" y="4724426"/>
            <a:ext cx="1129144" cy="5290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3" idx="3"/>
            <a:endCxn id="25" idx="1"/>
          </p:cNvCxnSpPr>
          <p:nvPr/>
        </p:nvCxnSpPr>
        <p:spPr>
          <a:xfrm flipV="1">
            <a:off x="3053121" y="3172398"/>
            <a:ext cx="520397" cy="1865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2" idx="0"/>
          </p:cNvCxnSpPr>
          <p:nvPr/>
        </p:nvCxnSpPr>
        <p:spPr>
          <a:xfrm flipH="1">
            <a:off x="4330785" y="3485957"/>
            <a:ext cx="9113" cy="123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1" idx="0"/>
          </p:cNvCxnSpPr>
          <p:nvPr/>
        </p:nvCxnSpPr>
        <p:spPr>
          <a:xfrm>
            <a:off x="4339898" y="3485957"/>
            <a:ext cx="1208331" cy="122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6"/>
            <a:endCxn id="22" idx="1"/>
          </p:cNvCxnSpPr>
          <p:nvPr/>
        </p:nvCxnSpPr>
        <p:spPr>
          <a:xfrm flipV="1">
            <a:off x="6112801" y="3112838"/>
            <a:ext cx="333549" cy="18656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3" idx="0"/>
          </p:cNvCxnSpPr>
          <p:nvPr/>
        </p:nvCxnSpPr>
        <p:spPr>
          <a:xfrm>
            <a:off x="7556876" y="3366838"/>
            <a:ext cx="17517" cy="21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61524" y="2259726"/>
            <a:ext cx="976427" cy="2627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582" y="2207172"/>
            <a:ext cx="97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790351" y="2259726"/>
            <a:ext cx="976427" cy="2627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Applicant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918930" y="2259726"/>
            <a:ext cx="976427" cy="262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964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NUBIC</a:t>
            </a:r>
          </a:p>
          <a:p>
            <a:pPr marL="0" indent="0" algn="ctr">
              <a:buNone/>
            </a:pPr>
            <a:r>
              <a:rPr lang="en-US" sz="2800" dirty="0" smtClean="0"/>
              <a:t>Northwestern University Biomedical Informatics Center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Justin </a:t>
            </a:r>
            <a:r>
              <a:rPr lang="en-US" sz="2800" dirty="0" err="1" smtClean="0"/>
              <a:t>Starren</a:t>
            </a:r>
            <a:r>
              <a:rPr lang="en-US" sz="2800" dirty="0" smtClean="0"/>
              <a:t> – </a:t>
            </a:r>
            <a:r>
              <a:rPr lang="en-US" sz="2800" dirty="0" err="1" smtClean="0"/>
              <a:t>justin.starren@northwestern.edu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Paul Friedman – </a:t>
            </a:r>
            <a:r>
              <a:rPr lang="en-US" sz="2800" dirty="0" err="1" smtClean="0"/>
              <a:t>p-friedman@northwestern.edu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Jeff Lunt – </a:t>
            </a:r>
            <a:r>
              <a:rPr lang="en-US" sz="2800" dirty="0" err="1" smtClean="0"/>
              <a:t>jeff.lunt@northwestern.edu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&lt;DEMO HERE&gt;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does it take to run?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400" dirty="0" smtClean="0"/>
              <a:t>Anecdote 1</a:t>
            </a:r>
          </a:p>
          <a:p>
            <a:pPr lvl="1"/>
            <a:r>
              <a:rPr lang="en-US" sz="2000" dirty="0" smtClean="0"/>
              <a:t>One Ruby on Rails novice – 3 days</a:t>
            </a:r>
          </a:p>
          <a:p>
            <a:pPr lvl="1"/>
            <a:r>
              <a:rPr lang="en-US" sz="2000" dirty="0" smtClean="0"/>
              <a:t>Demo environment</a:t>
            </a:r>
          </a:p>
          <a:p>
            <a:r>
              <a:rPr lang="en-US" sz="2400" dirty="0" smtClean="0"/>
              <a:t>Anecdote 2 </a:t>
            </a:r>
            <a:endParaRPr lang="en-US" sz="2400" dirty="0" smtClean="0"/>
          </a:p>
          <a:p>
            <a:pPr lvl="1"/>
            <a:r>
              <a:rPr lang="en-US" sz="2000" dirty="0" smtClean="0"/>
              <a:t>One developer – 43hrs</a:t>
            </a:r>
          </a:p>
          <a:p>
            <a:pPr lvl="1"/>
            <a:r>
              <a:rPr lang="en-US" sz="2000" dirty="0" smtClean="0"/>
              <a:t>$2,000.00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else can you do?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Voucher programs with administrative reviews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does the workflow stop?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This application does not handle funds transfer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NU-</a:t>
            </a:r>
            <a:r>
              <a:rPr lang="en-US" sz="2800" dirty="0" smtClean="0"/>
              <a:t>Core</a:t>
            </a:r>
          </a:p>
          <a:p>
            <a:pPr marL="0" indent="0" algn="ctr">
              <a:buNone/>
            </a:pPr>
            <a:r>
              <a:rPr lang="en-US" sz="2800" u="sng" dirty="0">
                <a:hlinkClick r:id="rId2"/>
              </a:rPr>
              <a:t>https://github.com/tablexi/nucore-open</a:t>
            </a:r>
            <a:endParaRPr lang="en-US" sz="2800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9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Clinical and Translational </a:t>
            </a:r>
            <a:r>
              <a:rPr lang="en-US" dirty="0" smtClean="0"/>
              <a:t>Science </a:t>
            </a:r>
            <a:r>
              <a:rPr lang="en-US" dirty="0"/>
              <a:t>Award (U54) </a:t>
            </a:r>
            <a:br>
              <a:rPr lang="en-US" dirty="0"/>
            </a:br>
            <a:r>
              <a:rPr lang="en-US" dirty="0"/>
              <a:t>Pilot Translational and Clinical Studies Program (PTC)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8238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review must be rigorous and include an </a:t>
            </a:r>
            <a:r>
              <a:rPr lang="en-US" dirty="0" smtClean="0"/>
              <a:t>in-person </a:t>
            </a:r>
            <a:r>
              <a:rPr lang="en-US" dirty="0"/>
              <a:t>meeting of a multi-disciplinary committee </a:t>
            </a:r>
            <a:r>
              <a:rPr lang="en-US" b="1" dirty="0" smtClean="0"/>
              <a:t>patterned </a:t>
            </a:r>
            <a:r>
              <a:rPr lang="en-US" b="1" dirty="0"/>
              <a:t>after an NIH study section peer review process </a:t>
            </a:r>
            <a:r>
              <a:rPr lang="en-US" dirty="0"/>
              <a:t>to ensure that pilot projects are of high methodological quality, and can answer important scientific question proposed.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220664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6" y="82809"/>
            <a:ext cx="9053284" cy="713619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Northwestern Integrated Translational Research Optimizer (NITRO) 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r>
              <a:rPr lang="en-US" sz="1800" b="1" i="1" dirty="0" smtClean="0"/>
              <a:t>Integrated </a:t>
            </a:r>
            <a:r>
              <a:rPr lang="en-US" sz="1800" b="1" i="1" dirty="0"/>
              <a:t>Informatics Infrastructure</a:t>
            </a:r>
            <a:endParaRPr lang="en-US" sz="2000" b="1" i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453189" y="962598"/>
            <a:ext cx="2624667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9pPr>
          </a:lstStyle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 charset="0"/>
              </a:rPr>
              <a:t>Research Sequence</a:t>
            </a:r>
            <a:endParaRPr lang="en-US" sz="1600" b="1" dirty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74905" y="1904986"/>
            <a:ext cx="2147723" cy="326983"/>
            <a:chOff x="3721076" y="2206262"/>
            <a:chExt cx="2147723" cy="326983"/>
          </a:xfrm>
          <a:solidFill>
            <a:srgbClr val="D9D9D9"/>
          </a:solidFill>
          <a:effectLst/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3721076" y="2213205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970637" y="2206262"/>
              <a:ext cx="183254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Hypothesis 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012012" y="972462"/>
            <a:ext cx="3011035" cy="320687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 smtClean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Clinical and Mixed-Use Systems</a:t>
            </a:r>
            <a:endParaRPr lang="en-US" sz="1400" b="1" u="sng" dirty="0">
              <a:solidFill>
                <a:srgbClr val="1F497D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339757" y="913545"/>
            <a:ext cx="2746956" cy="43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Research-Specific Systems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1014582" y="330158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NITRO-Recruit*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6550900" y="3736577"/>
            <a:ext cx="1435100" cy="284494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000" b="1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yResearch</a:t>
            </a:r>
            <a:r>
              <a:rPr lang="en-US" sz="100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100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1014582" y="359375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prstClr val="black"/>
                </a:solidFill>
                <a:latin typeface="Calibri"/>
                <a:ea typeface="+mn-ea"/>
              </a:rPr>
              <a:t>NITRO-Study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Tracker*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>
            <a:off x="1017481" y="4470251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NITRO-Electronic Data Capture*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1014582" y="534675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NITRO-Billing*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1014582" y="563891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Calibri"/>
                <a:ea typeface="+mn-ea"/>
              </a:rPr>
              <a:t>FISMA Support</a:t>
            </a:r>
            <a:endParaRPr lang="en-US" sz="105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6527087" y="4977832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EHR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35024" y="31166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NMEDW*</a:t>
            </a:r>
            <a:endParaRPr lang="en-US" sz="105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6542962" y="4357860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4FFE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Custom CDS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014582" y="505458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Dashboards*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0" name="Straight Arrow Connector 29"/>
          <p:cNvCxnSpPr>
            <a:stCxn id="25" idx="3"/>
            <a:endCxn id="11" idx="6"/>
          </p:cNvCxnSpPr>
          <p:nvPr/>
        </p:nvCxnSpPr>
        <p:spPr bwMode="auto">
          <a:xfrm>
            <a:off x="2871320" y="5744075"/>
            <a:ext cx="803585" cy="330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1" name="Straight Arrow Connector 30"/>
          <p:cNvCxnSpPr>
            <a:stCxn id="21" idx="1"/>
            <a:endCxn id="6" idx="2"/>
          </p:cNvCxnSpPr>
          <p:nvPr/>
        </p:nvCxnSpPr>
        <p:spPr bwMode="auto">
          <a:xfrm flipH="1" flipV="1">
            <a:off x="5822628" y="3814368"/>
            <a:ext cx="728272" cy="6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2" name="Straight Arrow Connector 31"/>
          <p:cNvCxnSpPr>
            <a:stCxn id="23" idx="3"/>
            <a:endCxn id="8" idx="6"/>
          </p:cNvCxnSpPr>
          <p:nvPr/>
        </p:nvCxnSpPr>
        <p:spPr bwMode="auto">
          <a:xfrm>
            <a:off x="2874219" y="4575407"/>
            <a:ext cx="800686" cy="1356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3" name="Straight Arrow Connector 32"/>
          <p:cNvCxnSpPr>
            <a:stCxn id="29" idx="3"/>
            <a:endCxn id="9" idx="6"/>
          </p:cNvCxnSpPr>
          <p:nvPr/>
        </p:nvCxnSpPr>
        <p:spPr bwMode="auto">
          <a:xfrm flipV="1">
            <a:off x="2871320" y="5158217"/>
            <a:ext cx="803585" cy="15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4" name="Straight Arrow Connector 33"/>
          <p:cNvCxnSpPr>
            <a:stCxn id="24" idx="3"/>
            <a:endCxn id="10" idx="6"/>
          </p:cNvCxnSpPr>
          <p:nvPr/>
        </p:nvCxnSpPr>
        <p:spPr bwMode="auto">
          <a:xfrm>
            <a:off x="2871320" y="5451908"/>
            <a:ext cx="803585" cy="1534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5" name="Straight Arrow Connector 34"/>
          <p:cNvCxnSpPr>
            <a:stCxn id="22" idx="3"/>
            <a:endCxn id="9" idx="6"/>
          </p:cNvCxnSpPr>
          <p:nvPr/>
        </p:nvCxnSpPr>
        <p:spPr bwMode="auto">
          <a:xfrm>
            <a:off x="2871320" y="3698906"/>
            <a:ext cx="803585" cy="14593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6" name="Straight Arrow Connector 35"/>
          <p:cNvCxnSpPr>
            <a:stCxn id="22" idx="3"/>
            <a:endCxn id="7" idx="6"/>
          </p:cNvCxnSpPr>
          <p:nvPr/>
        </p:nvCxnSpPr>
        <p:spPr bwMode="auto">
          <a:xfrm>
            <a:off x="2871320" y="3698906"/>
            <a:ext cx="803585" cy="565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7" name="Straight Arrow Connector 36"/>
          <p:cNvCxnSpPr>
            <a:stCxn id="20" idx="3"/>
            <a:endCxn id="6" idx="6"/>
          </p:cNvCxnSpPr>
          <p:nvPr/>
        </p:nvCxnSpPr>
        <p:spPr bwMode="auto">
          <a:xfrm>
            <a:off x="2871320" y="3406739"/>
            <a:ext cx="803585" cy="4100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8" name="Straight Arrow Connector 37"/>
          <p:cNvCxnSpPr>
            <a:stCxn id="28" idx="1"/>
            <a:endCxn id="6" idx="2"/>
          </p:cNvCxnSpPr>
          <p:nvPr/>
        </p:nvCxnSpPr>
        <p:spPr bwMode="auto">
          <a:xfrm flipH="1" flipV="1">
            <a:off x="5822628" y="3814368"/>
            <a:ext cx="720334" cy="685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9" name="Straight Arrow Connector 38"/>
          <p:cNvCxnSpPr>
            <a:stCxn id="27" idx="1"/>
            <a:endCxn id="6" idx="2"/>
          </p:cNvCxnSpPr>
          <p:nvPr/>
        </p:nvCxnSpPr>
        <p:spPr bwMode="auto">
          <a:xfrm flipH="1">
            <a:off x="5822628" y="3258197"/>
            <a:ext cx="712396" cy="5561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40" name="Straight Arrow Connector 39"/>
          <p:cNvCxnSpPr>
            <a:stCxn id="27" idx="1"/>
            <a:endCxn id="4" idx="2"/>
          </p:cNvCxnSpPr>
          <p:nvPr/>
        </p:nvCxnSpPr>
        <p:spPr bwMode="auto">
          <a:xfrm flipH="1" flipV="1">
            <a:off x="5822628" y="2920112"/>
            <a:ext cx="712396" cy="338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1" name="Group 90"/>
          <p:cNvGrpSpPr/>
          <p:nvPr/>
        </p:nvGrpSpPr>
        <p:grpSpPr>
          <a:xfrm>
            <a:off x="3674905" y="2806185"/>
            <a:ext cx="2147723" cy="320257"/>
            <a:chOff x="3721076" y="2962266"/>
            <a:chExt cx="2147723" cy="320257"/>
          </a:xfrm>
          <a:solidFill>
            <a:srgbClr val="D9D9D9"/>
          </a:solidFill>
          <a:effectLst/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721076" y="2962483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3973614" y="2962266"/>
              <a:ext cx="166675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Feasibility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74905" y="2359057"/>
            <a:ext cx="2213479" cy="320040"/>
            <a:chOff x="3721076" y="2587844"/>
            <a:chExt cx="2213479" cy="320040"/>
          </a:xfrm>
          <a:solidFill>
            <a:srgbClr val="D9D9D9"/>
          </a:solidFill>
          <a:effectLst/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721076" y="2587844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3832569" y="2587844"/>
              <a:ext cx="21019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Protocol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74905" y="3700658"/>
            <a:ext cx="2147723" cy="320040"/>
            <a:chOff x="3721076" y="3711761"/>
            <a:chExt cx="2147723" cy="320040"/>
          </a:xfrm>
          <a:solidFill>
            <a:srgbClr val="D9D9D9"/>
          </a:solidFill>
          <a:effectLst/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721076" y="3711761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278101" y="3713662"/>
              <a:ext cx="9669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Recruitment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4905" y="4147786"/>
            <a:ext cx="2147723" cy="320040"/>
            <a:chOff x="3721076" y="4086400"/>
            <a:chExt cx="2147723" cy="320040"/>
          </a:xfrm>
          <a:solidFill>
            <a:srgbClr val="D9D9D9"/>
          </a:solidFill>
          <a:effectLst/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21076" y="4086400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4367430" y="4086400"/>
              <a:ext cx="87799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Enrollment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74905" y="4594914"/>
            <a:ext cx="2213479" cy="320040"/>
            <a:chOff x="3721076" y="4461039"/>
            <a:chExt cx="2213479" cy="320040"/>
          </a:xfrm>
          <a:solidFill>
            <a:srgbClr val="D9D9D9"/>
          </a:solidFill>
          <a:effectLst/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721076" y="4461039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3887786" y="4477790"/>
              <a:ext cx="204676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&amp;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Sample Collection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74905" y="5042042"/>
            <a:ext cx="2147723" cy="320040"/>
            <a:chOff x="3721076" y="4835678"/>
            <a:chExt cx="2147723" cy="320040"/>
          </a:xfrm>
          <a:solidFill>
            <a:srgbClr val="D9D9D9"/>
          </a:solidFill>
          <a:effectLst/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721076" y="4835678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265093" y="4835678"/>
              <a:ext cx="8885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Monitoring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674905" y="5489170"/>
            <a:ext cx="2147723" cy="320040"/>
            <a:chOff x="3721076" y="5210317"/>
            <a:chExt cx="2147723" cy="320040"/>
          </a:xfrm>
          <a:solidFill>
            <a:srgbClr val="D9D9D9"/>
          </a:solidFill>
          <a:effectLst/>
        </p:grpSpPr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3721076" y="5210317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4134146" y="5210317"/>
              <a:ext cx="12026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 Research Billing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74905" y="5943935"/>
            <a:ext cx="2148451" cy="334670"/>
            <a:chOff x="3721076" y="5570326"/>
            <a:chExt cx="2148451" cy="334670"/>
          </a:xfrm>
          <a:solidFill>
            <a:srgbClr val="D9D9D9"/>
          </a:solidFill>
          <a:effectLst/>
        </p:grpSpPr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3721076" y="5584956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721077" y="5570326"/>
              <a:ext cx="2146324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Management &amp; 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Analysis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74905" y="3253530"/>
            <a:ext cx="2147723" cy="320040"/>
            <a:chOff x="3721076" y="3337122"/>
            <a:chExt cx="2147723" cy="320040"/>
          </a:xfrm>
          <a:solidFill>
            <a:srgbClr val="D9D9D9"/>
          </a:solidFill>
          <a:effectLst/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721076" y="3337122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4387020" y="3337964"/>
              <a:ext cx="686531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Funding</a:t>
              </a:r>
            </a:p>
          </p:txBody>
        </p:sp>
      </p:grpSp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1017481" y="300941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 smtClean="0">
                <a:solidFill>
                  <a:prstClr val="black"/>
                </a:solidFill>
                <a:latin typeface="Calibri"/>
                <a:ea typeface="+mn-ea"/>
              </a:rPr>
              <a:t>InfoEd</a:t>
            </a:r>
            <a:endParaRPr lang="en-US" sz="105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1014582" y="242508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NITRO-Competitions*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4" name="Straight Arrow Connector 53"/>
          <p:cNvCxnSpPr>
            <a:stCxn id="53" idx="3"/>
            <a:endCxn id="12" idx="6"/>
          </p:cNvCxnSpPr>
          <p:nvPr/>
        </p:nvCxnSpPr>
        <p:spPr bwMode="auto">
          <a:xfrm>
            <a:off x="2871320" y="2530238"/>
            <a:ext cx="803585" cy="839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5" name="Straight Arrow Connector 54"/>
          <p:cNvCxnSpPr>
            <a:stCxn id="52" idx="3"/>
            <a:endCxn id="12" idx="6"/>
          </p:cNvCxnSpPr>
          <p:nvPr/>
        </p:nvCxnSpPr>
        <p:spPr bwMode="auto">
          <a:xfrm>
            <a:off x="2874219" y="3114572"/>
            <a:ext cx="800686" cy="2551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7" name="Straight Arrow Connector 56"/>
          <p:cNvCxnSpPr>
            <a:stCxn id="27" idx="1"/>
            <a:endCxn id="3" idx="2"/>
          </p:cNvCxnSpPr>
          <p:nvPr/>
        </p:nvCxnSpPr>
        <p:spPr bwMode="auto">
          <a:xfrm flipH="1" flipV="1">
            <a:off x="5822628" y="2025639"/>
            <a:ext cx="712396" cy="12325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58" name="Rectangle 181"/>
          <p:cNvSpPr>
            <a:spLocks noChangeArrowheads="1"/>
          </p:cNvSpPr>
          <p:nvPr/>
        </p:nvSpPr>
        <p:spPr bwMode="auto">
          <a:xfrm rot="16200000">
            <a:off x="-2354359" y="3878645"/>
            <a:ext cx="5355331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Electronic IRB System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62" name="Straight Arrow Connector 61"/>
          <p:cNvCxnSpPr>
            <a:stCxn id="26" idx="1"/>
            <a:endCxn id="8" idx="2"/>
          </p:cNvCxnSpPr>
          <p:nvPr/>
        </p:nvCxnSpPr>
        <p:spPr bwMode="auto">
          <a:xfrm flipH="1" flipV="1">
            <a:off x="5822628" y="4708624"/>
            <a:ext cx="704459" cy="41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3" name="Curved Connector 62"/>
          <p:cNvCxnSpPr>
            <a:stCxn id="26" idx="3"/>
            <a:endCxn id="27" idx="3"/>
          </p:cNvCxnSpPr>
          <p:nvPr/>
        </p:nvCxnSpPr>
        <p:spPr bwMode="auto">
          <a:xfrm flipV="1">
            <a:off x="7974887" y="3258197"/>
            <a:ext cx="7937" cy="1861227"/>
          </a:xfrm>
          <a:prstGeom prst="curvedConnector3">
            <a:avLst>
              <a:gd name="adj1" fmla="val 298018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4" name="Straight Arrow Connector 63"/>
          <p:cNvCxnSpPr>
            <a:stCxn id="28" idx="1"/>
            <a:endCxn id="9" idx="2"/>
          </p:cNvCxnSpPr>
          <p:nvPr/>
        </p:nvCxnSpPr>
        <p:spPr bwMode="auto">
          <a:xfrm flipH="1">
            <a:off x="5822628" y="4499452"/>
            <a:ext cx="720334" cy="656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5" name="Straight Arrow Connector 64"/>
          <p:cNvCxnSpPr>
            <a:stCxn id="53" idx="3"/>
            <a:endCxn id="5" idx="6"/>
          </p:cNvCxnSpPr>
          <p:nvPr/>
        </p:nvCxnSpPr>
        <p:spPr bwMode="auto">
          <a:xfrm flipV="1">
            <a:off x="2871320" y="2475232"/>
            <a:ext cx="803585" cy="550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6" name="Straight Arrow Connector 65"/>
          <p:cNvCxnSpPr>
            <a:stCxn id="21" idx="1"/>
            <a:endCxn id="8" idx="2"/>
          </p:cNvCxnSpPr>
          <p:nvPr/>
        </p:nvCxnSpPr>
        <p:spPr bwMode="auto">
          <a:xfrm flipH="1">
            <a:off x="5822628" y="3878824"/>
            <a:ext cx="728272" cy="82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6519150" y="55978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Revenue Cycle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69" name="Straight Arrow Connector 68"/>
          <p:cNvCxnSpPr>
            <a:stCxn id="68" idx="1"/>
            <a:endCxn id="10" idx="2"/>
          </p:cNvCxnSpPr>
          <p:nvPr/>
        </p:nvCxnSpPr>
        <p:spPr bwMode="auto">
          <a:xfrm flipH="1" flipV="1">
            <a:off x="5822628" y="5602880"/>
            <a:ext cx="696522" cy="1365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0" name="Curved Connector 69"/>
          <p:cNvCxnSpPr>
            <a:stCxn id="68" idx="3"/>
            <a:endCxn id="27" idx="3"/>
          </p:cNvCxnSpPr>
          <p:nvPr/>
        </p:nvCxnSpPr>
        <p:spPr bwMode="auto">
          <a:xfrm flipV="1">
            <a:off x="7966950" y="3258197"/>
            <a:ext cx="15874" cy="2481200"/>
          </a:xfrm>
          <a:prstGeom prst="curvedConnector3">
            <a:avLst>
              <a:gd name="adj1" fmla="val 154009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0" name="Group 89"/>
          <p:cNvGrpSpPr/>
          <p:nvPr/>
        </p:nvGrpSpPr>
        <p:grpSpPr>
          <a:xfrm>
            <a:off x="3674905" y="6405689"/>
            <a:ext cx="2148451" cy="320040"/>
            <a:chOff x="3721076" y="5999755"/>
            <a:chExt cx="2148451" cy="320040"/>
          </a:xfrm>
          <a:solidFill>
            <a:srgbClr val="D9D9D9"/>
          </a:solidFill>
          <a:effectLst/>
        </p:grpSpPr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3721076" y="5999755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030764" y="6000392"/>
              <a:ext cx="1524216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Dissemination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73507" y="1451571"/>
            <a:ext cx="2147723" cy="326327"/>
            <a:chOff x="3721076" y="1832279"/>
            <a:chExt cx="2147723" cy="326327"/>
          </a:xfrm>
          <a:solidFill>
            <a:srgbClr val="D9D9D9"/>
          </a:solidFill>
          <a:effectLst/>
        </p:grpSpPr>
        <p:sp>
          <p:nvSpPr>
            <p:cNvPr id="14" name="Freeform 4"/>
            <p:cNvSpPr>
              <a:spLocks/>
            </p:cNvSpPr>
            <p:nvPr/>
          </p:nvSpPr>
          <p:spPr bwMode="auto">
            <a:xfrm>
              <a:off x="3721076" y="1838566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3970637" y="1832279"/>
              <a:ext cx="18355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Team Building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1014582" y="622325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CTOT*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4" name="Straight Arrow Connector 73"/>
          <p:cNvCxnSpPr>
            <a:stCxn id="73" idx="3"/>
            <a:endCxn id="13" idx="6"/>
          </p:cNvCxnSpPr>
          <p:nvPr/>
        </p:nvCxnSpPr>
        <p:spPr bwMode="auto">
          <a:xfrm>
            <a:off x="2871320" y="6328409"/>
            <a:ext cx="803585" cy="193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75" name="AutoShape 26"/>
          <p:cNvSpPr>
            <a:spLocks noChangeArrowheads="1"/>
          </p:cNvSpPr>
          <p:nvPr/>
        </p:nvSpPr>
        <p:spPr bwMode="auto">
          <a:xfrm>
            <a:off x="1014582" y="1370398"/>
            <a:ext cx="1856738" cy="388495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Networking</a:t>
            </a:r>
            <a:b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</a:b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LatticeGRID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ea typeface="+mn-ea"/>
              </a:rPr>
              <a:t>*, NU Scholars,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VIVO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7" name="Straight Arrow Connector 76"/>
          <p:cNvCxnSpPr>
            <a:stCxn id="75" idx="3"/>
            <a:endCxn id="14" idx="6"/>
          </p:cNvCxnSpPr>
          <p:nvPr/>
        </p:nvCxnSpPr>
        <p:spPr bwMode="auto">
          <a:xfrm>
            <a:off x="2871320" y="1564646"/>
            <a:ext cx="802187" cy="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9" name="Straight Arrow Connector 78"/>
          <p:cNvCxnSpPr>
            <a:stCxn id="26" idx="0"/>
            <a:endCxn id="28" idx="2"/>
          </p:cNvCxnSpPr>
          <p:nvPr/>
        </p:nvCxnSpPr>
        <p:spPr bwMode="auto">
          <a:xfrm flipV="1">
            <a:off x="7250987" y="4641043"/>
            <a:ext cx="15875" cy="3367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cxnSp>
        <p:nvCxnSpPr>
          <p:cNvPr id="80" name="Straight Arrow Connector 79"/>
          <p:cNvCxnSpPr>
            <a:stCxn id="68" idx="0"/>
            <a:endCxn id="26" idx="2"/>
          </p:cNvCxnSpPr>
          <p:nvPr/>
        </p:nvCxnSpPr>
        <p:spPr bwMode="auto">
          <a:xfrm flipV="1">
            <a:off x="7243050" y="5261015"/>
            <a:ext cx="7937" cy="336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sp>
        <p:nvSpPr>
          <p:cNvPr id="81" name="AutoShape 27"/>
          <p:cNvSpPr>
            <a:spLocks noChangeArrowheads="1"/>
          </p:cNvSpPr>
          <p:nvPr/>
        </p:nvSpPr>
        <p:spPr bwMode="auto">
          <a:xfrm>
            <a:off x="1014582" y="3885917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REDCap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auto">
          <a:xfrm>
            <a:off x="1014582" y="271724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I2B2 and SHRINE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3" name="Straight Arrow Connector 82"/>
          <p:cNvCxnSpPr>
            <a:stCxn id="82" idx="3"/>
            <a:endCxn id="4" idx="6"/>
          </p:cNvCxnSpPr>
          <p:nvPr/>
        </p:nvCxnSpPr>
        <p:spPr bwMode="auto">
          <a:xfrm>
            <a:off x="2871320" y="2822405"/>
            <a:ext cx="803585" cy="1001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84" name="Straight Arrow Connector 83"/>
          <p:cNvCxnSpPr>
            <a:stCxn id="81" idx="3"/>
            <a:endCxn id="8" idx="6"/>
          </p:cNvCxnSpPr>
          <p:nvPr/>
        </p:nvCxnSpPr>
        <p:spPr bwMode="auto">
          <a:xfrm>
            <a:off x="2871320" y="3991073"/>
            <a:ext cx="803585" cy="720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85" name="AutoShape 30"/>
          <p:cNvSpPr>
            <a:spLocks noChangeArrowheads="1"/>
          </p:cNvSpPr>
          <p:nvPr/>
        </p:nvSpPr>
        <p:spPr bwMode="auto">
          <a:xfrm>
            <a:off x="1014582" y="593108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NITRO-Reporter*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6" name="Straight Arrow Connector 85"/>
          <p:cNvCxnSpPr>
            <a:stCxn id="85" idx="3"/>
            <a:endCxn id="11" idx="6"/>
          </p:cNvCxnSpPr>
          <p:nvPr/>
        </p:nvCxnSpPr>
        <p:spPr bwMode="auto">
          <a:xfrm>
            <a:off x="2871320" y="6036242"/>
            <a:ext cx="803585" cy="38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98" name="AutoShape 26"/>
          <p:cNvSpPr>
            <a:spLocks noChangeArrowheads="1"/>
          </p:cNvSpPr>
          <p:nvPr/>
        </p:nvSpPr>
        <p:spPr bwMode="auto">
          <a:xfrm>
            <a:off x="1014582" y="476241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Kyako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 Ticket Tracking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4" name="Straight Arrow Connector 103"/>
          <p:cNvCxnSpPr>
            <a:stCxn id="24" idx="3"/>
            <a:endCxn id="4" idx="6"/>
          </p:cNvCxnSpPr>
          <p:nvPr/>
        </p:nvCxnSpPr>
        <p:spPr bwMode="auto">
          <a:xfrm flipV="1">
            <a:off x="2871320" y="2922577"/>
            <a:ext cx="803585" cy="2529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10" name="AutoShape 30"/>
          <p:cNvSpPr>
            <a:spLocks noChangeArrowheads="1"/>
          </p:cNvSpPr>
          <p:nvPr/>
        </p:nvSpPr>
        <p:spPr bwMode="auto">
          <a:xfrm>
            <a:off x="1014582" y="651542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err="1" smtClean="0">
                <a:solidFill>
                  <a:prstClr val="black"/>
                </a:solidFill>
                <a:latin typeface="Calibri"/>
                <a:ea typeface="+mn-ea"/>
              </a:rPr>
              <a:t>Galter</a:t>
            </a: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 Digital Repository</a:t>
            </a:r>
            <a:endParaRPr lang="en-US" sz="105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12" name="Straight Arrow Connector 111"/>
          <p:cNvCxnSpPr>
            <a:stCxn id="27" idx="1"/>
            <a:endCxn id="9" idx="2"/>
          </p:cNvCxnSpPr>
          <p:nvPr/>
        </p:nvCxnSpPr>
        <p:spPr bwMode="auto">
          <a:xfrm flipH="1">
            <a:off x="5822628" y="3258197"/>
            <a:ext cx="712396" cy="1897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6" name="Straight Arrow Connector 115"/>
          <p:cNvCxnSpPr>
            <a:stCxn id="110" idx="3"/>
            <a:endCxn id="13" idx="6"/>
          </p:cNvCxnSpPr>
          <p:nvPr/>
        </p:nvCxnSpPr>
        <p:spPr bwMode="auto">
          <a:xfrm flipV="1">
            <a:off x="2871320" y="6521864"/>
            <a:ext cx="803585" cy="98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9" name="Straight Arrow Connector 118"/>
          <p:cNvCxnSpPr>
            <a:stCxn id="27" idx="1"/>
            <a:endCxn id="48" idx="3"/>
          </p:cNvCxnSpPr>
          <p:nvPr/>
        </p:nvCxnSpPr>
        <p:spPr bwMode="auto">
          <a:xfrm flipH="1">
            <a:off x="5821230" y="3258197"/>
            <a:ext cx="713794" cy="2824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36" name="Straight Arrow Connector 135"/>
          <p:cNvCxnSpPr>
            <a:stCxn id="98" idx="3"/>
            <a:endCxn id="9" idx="6"/>
          </p:cNvCxnSpPr>
          <p:nvPr/>
        </p:nvCxnSpPr>
        <p:spPr bwMode="auto">
          <a:xfrm>
            <a:off x="2871320" y="4867574"/>
            <a:ext cx="803585" cy="290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20" name="AutoShape 27"/>
          <p:cNvSpPr>
            <a:spLocks noChangeArrowheads="1"/>
          </p:cNvSpPr>
          <p:nvPr/>
        </p:nvSpPr>
        <p:spPr bwMode="auto">
          <a:xfrm>
            <a:off x="1014582" y="4178084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NITRO-Abstractor*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0" name="Rectangle 181"/>
          <p:cNvSpPr>
            <a:spLocks noChangeArrowheads="1"/>
          </p:cNvSpPr>
          <p:nvPr/>
        </p:nvSpPr>
        <p:spPr bwMode="auto">
          <a:xfrm rot="5400000">
            <a:off x="5815840" y="3888044"/>
            <a:ext cx="535533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Unified Security Model &amp; Identity Management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41" name="Straight Arrow Connector 240"/>
          <p:cNvCxnSpPr>
            <a:stCxn id="82" idx="3"/>
            <a:endCxn id="3" idx="6"/>
          </p:cNvCxnSpPr>
          <p:nvPr/>
        </p:nvCxnSpPr>
        <p:spPr bwMode="auto">
          <a:xfrm flipV="1">
            <a:off x="2871320" y="2028104"/>
            <a:ext cx="803585" cy="794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259" name="Rectangle 181"/>
          <p:cNvSpPr>
            <a:spLocks noChangeArrowheads="1"/>
          </p:cNvSpPr>
          <p:nvPr/>
        </p:nvSpPr>
        <p:spPr bwMode="auto">
          <a:xfrm rot="5400000">
            <a:off x="6234334" y="3878644"/>
            <a:ext cx="5355330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/>
                <a:ea typeface="+mn-ea"/>
              </a:rPr>
              <a:t>NITRO-</a:t>
            </a:r>
            <a:r>
              <a:rPr lang="en-US" sz="1400" b="1" u="sng" dirty="0" smtClean="0">
                <a:solidFill>
                  <a:prstClr val="black"/>
                </a:solidFill>
                <a:latin typeface="Calibri"/>
                <a:ea typeface="+mn-ea"/>
              </a:rPr>
              <a:t>Clinical Innovation Lab (CIL)*</a:t>
            </a:r>
            <a:endParaRPr lang="en-US" sz="140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0" name="Rectangle 181"/>
          <p:cNvSpPr>
            <a:spLocks noChangeArrowheads="1"/>
          </p:cNvSpPr>
          <p:nvPr/>
        </p:nvSpPr>
        <p:spPr bwMode="auto">
          <a:xfrm rot="16200000">
            <a:off x="-1929817" y="3888045"/>
            <a:ext cx="5355333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NITRO-Workflow* integration with </a:t>
            </a:r>
            <a:r>
              <a:rPr lang="en-US" sz="1400" b="1" u="sng" dirty="0" err="1" smtClean="0">
                <a:solidFill>
                  <a:srgbClr val="000000"/>
                </a:solidFill>
                <a:latin typeface="Calibri"/>
                <a:ea typeface="+mn-ea"/>
              </a:rPr>
              <a:t>myNUCATS</a:t>
            </a: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 Research Portal</a:t>
            </a:r>
            <a:endParaRPr lang="en-US" sz="1400" b="1" u="sng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62" name="Straight Arrow Connector 261"/>
          <p:cNvCxnSpPr>
            <a:stCxn id="85" idx="3"/>
            <a:endCxn id="13" idx="6"/>
          </p:cNvCxnSpPr>
          <p:nvPr/>
        </p:nvCxnSpPr>
        <p:spPr bwMode="auto">
          <a:xfrm>
            <a:off x="2871320" y="6036242"/>
            <a:ext cx="803585" cy="48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8" name="Straight Arrow Connector 117"/>
          <p:cNvCxnSpPr>
            <a:stCxn id="120" idx="3"/>
            <a:endCxn id="8" idx="6"/>
          </p:cNvCxnSpPr>
          <p:nvPr/>
        </p:nvCxnSpPr>
        <p:spPr bwMode="auto">
          <a:xfrm>
            <a:off x="2871320" y="4283240"/>
            <a:ext cx="803585" cy="427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5" name="AutoShape 26"/>
          <p:cNvSpPr>
            <a:spLocks noChangeArrowheads="1"/>
          </p:cNvSpPr>
          <p:nvPr/>
        </p:nvSpPr>
        <p:spPr bwMode="auto">
          <a:xfrm>
            <a:off x="1014582" y="213291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NITRO-Membership Manager*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6" name="Straight Arrow Connector 105"/>
          <p:cNvCxnSpPr>
            <a:stCxn id="105" idx="3"/>
            <a:endCxn id="14" idx="6"/>
          </p:cNvCxnSpPr>
          <p:nvPr/>
        </p:nvCxnSpPr>
        <p:spPr bwMode="auto">
          <a:xfrm flipV="1">
            <a:off x="2871320" y="1574033"/>
            <a:ext cx="802187" cy="664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09" name="Straight Arrow Connector 108"/>
          <p:cNvCxnSpPr>
            <a:stCxn id="105" idx="3"/>
            <a:endCxn id="9" idx="6"/>
          </p:cNvCxnSpPr>
          <p:nvPr/>
        </p:nvCxnSpPr>
        <p:spPr bwMode="auto">
          <a:xfrm>
            <a:off x="2871320" y="2238071"/>
            <a:ext cx="803585" cy="2920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7" name="AutoShape 26"/>
          <p:cNvSpPr>
            <a:spLocks noChangeArrowheads="1"/>
          </p:cNvSpPr>
          <p:nvPr/>
        </p:nvSpPr>
        <p:spPr bwMode="auto">
          <a:xfrm>
            <a:off x="1017481" y="184074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My Dream Team Builder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7870" y="2343227"/>
            <a:ext cx="2057846" cy="3740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58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Funding </a:t>
            </a:r>
            <a:r>
              <a:rPr lang="en-US" dirty="0"/>
              <a:t>competition application which </a:t>
            </a:r>
            <a:r>
              <a:rPr lang="en-US" dirty="0" smtClean="0"/>
              <a:t>handles management of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Solicitation</a:t>
            </a:r>
            <a:r>
              <a:rPr lang="en-US" dirty="0" smtClean="0"/>
              <a:t>, </a:t>
            </a:r>
            <a:r>
              <a:rPr lang="en-US" b="1" dirty="0" smtClean="0"/>
              <a:t>Application</a:t>
            </a:r>
            <a:r>
              <a:rPr lang="en-US" b="1" dirty="0"/>
              <a:t>, </a:t>
            </a:r>
            <a:r>
              <a:rPr lang="en-US" b="1" dirty="0" smtClean="0"/>
              <a:t>and Review,</a:t>
            </a:r>
            <a:br>
              <a:rPr lang="en-US" b="1" dirty="0" smtClean="0"/>
            </a:br>
            <a:r>
              <a:rPr lang="en-US" dirty="0" smtClean="0"/>
              <a:t>portions </a:t>
            </a:r>
            <a:r>
              <a:rPr lang="en-US" dirty="0"/>
              <a:t>of the funding process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7200" y="3942782"/>
            <a:ext cx="8229600" cy="152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smtClean="0"/>
              <a:t>The funding competition workflow styled after the NIH </a:t>
            </a:r>
            <a:r>
              <a:rPr lang="en-US" dirty="0" err="1" smtClean="0"/>
              <a:t>eRA</a:t>
            </a:r>
            <a:r>
              <a:rPr lang="en-US" dirty="0" smtClean="0"/>
              <a:t> Commons review process</a:t>
            </a:r>
          </a:p>
          <a:p>
            <a:pPr marL="0" indent="0" algn="ctr">
              <a:buFont typeface="Arial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040" y="5287832"/>
            <a:ext cx="87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b="1" dirty="0">
                <a:hlinkClick r:id="rId3"/>
              </a:rPr>
              <a:t>commons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era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nih</a:t>
            </a:r>
            <a:r>
              <a:rPr lang="en-US" dirty="0">
                <a:hlinkClick r:id="rId3"/>
              </a:rPr>
              <a:t>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70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Usage at NU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1800" dirty="0" smtClean="0"/>
              <a:t>02 Nov 2009 - Date of first production competition</a:t>
            </a:r>
          </a:p>
          <a:p>
            <a:endParaRPr lang="en-US" sz="1800" dirty="0" smtClean="0"/>
          </a:p>
          <a:p>
            <a:r>
              <a:rPr lang="en-US" sz="1800" dirty="0" smtClean="0"/>
              <a:t>19 Sponsors</a:t>
            </a:r>
          </a:p>
          <a:p>
            <a:r>
              <a:rPr lang="en-US" sz="1800" dirty="0" smtClean="0"/>
              <a:t>67 Competitions (many of them rolling)</a:t>
            </a:r>
            <a:endParaRPr lang="en-US" sz="1800" dirty="0"/>
          </a:p>
          <a:p>
            <a:r>
              <a:rPr lang="en-US" sz="1800" dirty="0" smtClean="0"/>
              <a:t>1016 Applications</a:t>
            </a:r>
            <a:endParaRPr lang="en-US" sz="1800" dirty="0"/>
          </a:p>
          <a:p>
            <a:r>
              <a:rPr lang="en-US" sz="1800" dirty="0" smtClean="0"/>
              <a:t>1757 Reviews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Application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NITRO-Competitions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3.2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– 1.8.x – 2.0.x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594" y="3004207"/>
            <a:ext cx="1036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ActiveRecord</a:t>
            </a:r>
            <a:endParaRPr lang="en-US" sz="1100" dirty="0" smtClean="0"/>
          </a:p>
          <a:p>
            <a:pPr algn="ctr"/>
            <a:r>
              <a:rPr lang="en-US" sz="1100" dirty="0" smtClean="0"/>
              <a:t>ORM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4.0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OmniAuth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Service </a:t>
            </a:r>
          </a:p>
          <a:p>
            <a:r>
              <a:rPr lang="en-US" sz="1100" dirty="0" smtClean="0"/>
              <a:t>call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LDAP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Oauth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3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dirty="0" smtClean="0"/>
              <a:t>Open source</a:t>
            </a:r>
          </a:p>
          <a:p>
            <a:pPr lvl="1"/>
            <a:r>
              <a:rPr lang="en-US" sz="1400" dirty="0" smtClean="0">
                <a:hlinkClick r:id="rId2"/>
              </a:rPr>
              <a:t>http://github.com/NUBIC/nitro-competitions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Configurable</a:t>
            </a:r>
          </a:p>
          <a:p>
            <a:pPr lvl="1"/>
            <a:r>
              <a:rPr lang="en-US" sz="1400" dirty="0">
                <a:hlinkClick r:id="rId3"/>
              </a:rPr>
              <a:t>https://github.com/NUBIC/nitro-competitions/blob/master/config/initializers/</a:t>
            </a:r>
            <a:r>
              <a:rPr lang="en-US" sz="1400" dirty="0" smtClean="0">
                <a:hlinkClick r:id="rId3"/>
              </a:rPr>
              <a:t>nucats_assist.rb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Ruby on Rails</a:t>
            </a:r>
          </a:p>
          <a:p>
            <a:pPr lvl="1"/>
            <a:r>
              <a:rPr lang="en-US" sz="1400" dirty="0" smtClean="0">
                <a:hlinkClick r:id="rId4"/>
              </a:rPr>
              <a:t>http://rubyonrails.org</a:t>
            </a:r>
            <a:r>
              <a:rPr lang="en-US" sz="1400" dirty="0" smtClean="0"/>
              <a:t> </a:t>
            </a:r>
          </a:p>
          <a:p>
            <a:r>
              <a:rPr lang="en-US" sz="2400" dirty="0" err="1" smtClean="0"/>
              <a:t>PostgreSQL</a:t>
            </a:r>
            <a:endParaRPr lang="en-US" sz="2400" dirty="0"/>
          </a:p>
          <a:p>
            <a:pPr lvl="1"/>
            <a:r>
              <a:rPr lang="en-US" sz="1400" dirty="0">
                <a:hlinkClick r:id="rId5"/>
              </a:rPr>
              <a:t>http://www.postgresql.org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ucat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nucats template</Template>
  <TotalTime>1871</TotalTime>
  <Words>1056</Words>
  <Application>Microsoft Macintosh PowerPoint</Application>
  <PresentationFormat>On-screen Show (4:3)</PresentationFormat>
  <Paragraphs>294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nucats template</vt:lpstr>
      <vt:lpstr>Office Theme</vt:lpstr>
      <vt:lpstr>NITRO-Competitions</vt:lpstr>
      <vt:lpstr>NITRO-Competitions</vt:lpstr>
      <vt:lpstr>NITRO-Competitions</vt:lpstr>
      <vt:lpstr>NITRO-Competitions</vt:lpstr>
      <vt:lpstr>Northwestern Integrated Translational Research Optimizer (NITRO)  Integrated Informatics Infrastructure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Mozer, Amanda FSM</dc:creator>
  <cp:lastModifiedBy>Paul Friedman</cp:lastModifiedBy>
  <cp:revision>47</cp:revision>
  <dcterms:created xsi:type="dcterms:W3CDTF">2010-10-25T15:56:05Z</dcterms:created>
  <dcterms:modified xsi:type="dcterms:W3CDTF">2014-11-07T12:37:58Z</dcterms:modified>
</cp:coreProperties>
</file>