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279" r:id="rId5"/>
    <p:sldId id="260" r:id="rId6"/>
    <p:sldId id="280" r:id="rId7"/>
    <p:sldId id="284" r:id="rId8"/>
    <p:sldId id="288" r:id="rId9"/>
    <p:sldId id="278" r:id="rId10"/>
    <p:sldId id="289" r:id="rId11"/>
    <p:sldId id="285" r:id="rId12"/>
    <p:sldId id="290" r:id="rId13"/>
    <p:sldId id="286" r:id="rId14"/>
    <p:sldId id="270" r:id="rId15"/>
    <p:sldId id="261" r:id="rId16"/>
    <p:sldId id="287" r:id="rId17"/>
    <p:sldId id="263" r:id="rId18"/>
    <p:sldId id="265" r:id="rId19"/>
    <p:sldId id="264" r:id="rId20"/>
    <p:sldId id="268" r:id="rId21"/>
    <p:sldId id="281" r:id="rId22"/>
    <p:sldId id="269" r:id="rId23"/>
    <p:sldId id="272" r:id="rId24"/>
    <p:sldId id="283" r:id="rId25"/>
    <p:sldId id="292" r:id="rId26"/>
    <p:sldId id="291" r:id="rId27"/>
    <p:sldId id="293" r:id="rId28"/>
    <p:sldId id="276" r:id="rId29"/>
    <p:sldId id="262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2E01-40EE-4B98-95EF-FE5D7B0D0211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F3CE9-7E3C-468C-859A-E3EF7CD8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orthwestern-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33239" y="5248275"/>
            <a:ext cx="16462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20AD60-59DF-48B0-8DD7-4EECD8340DD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9169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5C4CB-AACC-46F0-AE68-7FA3667AAF8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02D24-B26A-4F9E-9089-99854E378F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9D6F1-E1B1-4583-91E9-43CCF3AB973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9CF11B-203E-4970-A2B8-B461BDF8558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919" y="5768975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977075-1198-4F32-8C0A-C3A3DD199AC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3FF454-7F13-4A09-827F-94F6F1EED54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8004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A2C70-84B7-4D30-A7E5-9E798EB6183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34ED94-AA19-4C27-AAC4-87F9926E1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EE39C0-8E72-4D99-BF48-1EDF1100F8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2591" y="6126163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47771D-46FE-4157-8C02-413635B96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81445" y="6172200"/>
            <a:ext cx="822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26" charset="0"/>
              </a:defRPr>
            </a:lvl1pPr>
          </a:lstStyle>
          <a:p>
            <a:fld id="{88F0FACA-5185-43A5-A243-B0FAC17037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9" r:id="rId3"/>
    <p:sldLayoutId id="2147483673" r:id="rId4"/>
    <p:sldLayoutId id="2147483674" r:id="rId5"/>
    <p:sldLayoutId id="2147483675" r:id="rId6"/>
    <p:sldLayoutId id="214748367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" TargetMode="Externa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aker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ridea/omniauth/wiki/List-of-Strategi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sacentral.org/tools/tool_shop%23NUCATS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meopro.com/ctsacentral/ctsa-tool-shop-webinar/video/5257788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commons.era.nih.go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IC/nitro-competitions/blob/master/config/initializers/nucats_assist.rb" TargetMode="External"/><Relationship Id="rId4" Type="http://schemas.openxmlformats.org/officeDocument/2006/relationships/hyperlink" Target="http://rubyonrails.org" TargetMode="External"/><Relationship Id="rId5" Type="http://schemas.openxmlformats.org/officeDocument/2006/relationships/hyperlink" Target="http://www.postgresql.org/" TargetMode="External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NUBIC/nitro-competi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(previously known as NUCATS Assist)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87" y="5470036"/>
            <a:ext cx="2941983" cy="104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Application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250370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NITRO-Competitions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3.2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60350" y="4387683"/>
            <a:ext cx="2250370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– 1.8.x – 2.0.x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250370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401988" y="3487525"/>
            <a:ext cx="797598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NITRO-Accounts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4.0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OAuth</a:t>
            </a:r>
            <a:r>
              <a:rPr lang="en-US" i="1" dirty="0" smtClean="0">
                <a:solidFill>
                  <a:srgbClr val="BFBFBF"/>
                </a:solidFill>
              </a:rPr>
              <a:t> - </a:t>
            </a:r>
            <a:r>
              <a:rPr lang="en-US" i="1" dirty="0" err="1" smtClean="0">
                <a:solidFill>
                  <a:srgbClr val="BFBFBF"/>
                </a:solidFill>
              </a:rPr>
              <a:t>OmniAuth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Service </a:t>
            </a:r>
          </a:p>
          <a:p>
            <a:r>
              <a:rPr lang="en-US" sz="1100" b="1" dirty="0" smtClean="0"/>
              <a:t>call</a:t>
            </a:r>
            <a:endParaRPr lang="en-US" sz="1100" b="1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Google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LDAP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Facebook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BFBFBF"/>
                </a:solidFill>
              </a:rPr>
              <a:t>Twitter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rgbClr val="BFBFBF"/>
                </a:solidFill>
              </a:rPr>
              <a:t>Oauth</a:t>
            </a:r>
            <a:r>
              <a:rPr lang="en-US" sz="1200" i="1" dirty="0" smtClean="0">
                <a:solidFill>
                  <a:srgbClr val="BFBFBF"/>
                </a:solidFill>
              </a:rPr>
              <a:t> Provider</a:t>
            </a:r>
            <a:endParaRPr lang="en-US" sz="1200" i="1" dirty="0">
              <a:solidFill>
                <a:srgbClr val="BFBFBF"/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76803" y="3844626"/>
            <a:ext cx="8732" cy="543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6358" y="3780793"/>
            <a:ext cx="166724" cy="17612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Application</a:t>
            </a:r>
            <a:endParaRPr lang="en-US" sz="2000" b="1" dirty="0"/>
          </a:p>
          <a:p>
            <a:pPr lvl="1"/>
            <a:r>
              <a:rPr lang="en-US" sz="2000" dirty="0" smtClean="0"/>
              <a:t>Ruby</a:t>
            </a:r>
          </a:p>
          <a:p>
            <a:pPr lvl="2"/>
            <a:r>
              <a:rPr lang="en-US" sz="1600" dirty="0" smtClean="0"/>
              <a:t>Versions 1.8.x to 2.0.x</a:t>
            </a:r>
          </a:p>
          <a:p>
            <a:pPr lvl="1"/>
            <a:r>
              <a:rPr lang="en-US" sz="2000" dirty="0" smtClean="0"/>
              <a:t>Ruby on Rails</a:t>
            </a:r>
          </a:p>
          <a:p>
            <a:pPr lvl="2"/>
            <a:r>
              <a:rPr lang="en-US" sz="1600" dirty="0" smtClean="0"/>
              <a:t>Versions 2.0.x. to 3.2.16</a:t>
            </a:r>
          </a:p>
          <a:p>
            <a:pPr lvl="1"/>
            <a:r>
              <a:rPr lang="en-US" sz="2000" dirty="0" smtClean="0"/>
              <a:t>Linux KVM Virtual Machine</a:t>
            </a:r>
          </a:p>
          <a:p>
            <a:pPr lvl="2"/>
            <a:r>
              <a:rPr lang="en-US" sz="1600" dirty="0" smtClean="0"/>
              <a:t>Linux is best configured for Production Ruby on Rails applications (dependencies)</a:t>
            </a:r>
          </a:p>
          <a:p>
            <a:pPr lvl="2"/>
            <a:r>
              <a:rPr lang="en-US" sz="1600" dirty="0" smtClean="0"/>
              <a:t>Mac or Windows servers work too – just more involved configuration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R815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</a:t>
            </a:r>
            <a:r>
              <a:rPr lang="en-US" sz="2000" b="1" i="1" dirty="0" smtClean="0">
                <a:solidFill>
                  <a:srgbClr val="BFBFBF"/>
                </a:solidFill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BFBFBF"/>
                </a:solidFill>
              </a:rPr>
              <a:t>PostgreSQL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NITRO-Competitions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on Rails – v 3.2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Ruby – 1.8.x – 2.0.x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Linux KVM VM</a:t>
            </a:r>
            <a:endParaRPr lang="en-US" i="1" dirty="0">
              <a:solidFill>
                <a:srgbClr val="BFBFB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BFBFBF"/>
                </a:solidFill>
              </a:rPr>
              <a:t>Dell </a:t>
            </a:r>
            <a:r>
              <a:rPr lang="en-US" i="1" dirty="0" err="1" smtClean="0">
                <a:solidFill>
                  <a:srgbClr val="BFBFBF"/>
                </a:solidFill>
              </a:rPr>
              <a:t>Poweredge</a:t>
            </a:r>
            <a:r>
              <a:rPr lang="en-US" i="1" dirty="0" smtClean="0">
                <a:solidFill>
                  <a:srgbClr val="BFBFBF"/>
                </a:solidFill>
              </a:rPr>
              <a:t> R815</a:t>
            </a:r>
            <a:endParaRPr lang="en-US" i="1" dirty="0">
              <a:solidFill>
                <a:srgbClr val="BFBFBF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4993" y="3004207"/>
            <a:ext cx="1063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err="1" smtClean="0">
                <a:solidFill>
                  <a:srgbClr val="BFBFBF"/>
                </a:solidFill>
              </a:rPr>
              <a:t>ActiveRecord</a:t>
            </a:r>
            <a:endParaRPr lang="en-US" sz="1100" i="1" dirty="0" smtClean="0">
              <a:solidFill>
                <a:srgbClr val="BFBFBF"/>
              </a:solidFill>
            </a:endParaRPr>
          </a:p>
          <a:p>
            <a:pPr algn="ctr"/>
            <a:r>
              <a:rPr lang="en-US" sz="1100" i="1" dirty="0" smtClean="0">
                <a:solidFill>
                  <a:srgbClr val="BFBFBF"/>
                </a:solidFill>
              </a:rPr>
              <a:t>ORM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NITRO-Accounts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Ruby on Rails – v 4.0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OAuth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OmniAuth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BFBFBF"/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rgbClr val="BFBFBF"/>
                </a:solidFill>
              </a:rPr>
              <a:t>call</a:t>
            </a:r>
            <a:endParaRPr lang="en-US" sz="1100" i="1" dirty="0">
              <a:solidFill>
                <a:srgbClr val="BFBFB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Google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LDAP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Facebook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Twitter</a:t>
            </a:r>
            <a:endParaRPr lang="en-US" sz="1200" b="1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Oauth</a:t>
            </a:r>
            <a:r>
              <a:rPr lang="en-US" sz="1200" b="1" dirty="0" smtClean="0"/>
              <a:t> Provider</a:t>
            </a:r>
            <a:endParaRPr lang="en-US" sz="1200" b="1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Authentication</a:t>
            </a:r>
            <a:endParaRPr lang="en-US" sz="2000" b="1" dirty="0"/>
          </a:p>
          <a:p>
            <a:pPr lvl="1"/>
            <a:r>
              <a:rPr lang="en-US" sz="2000" dirty="0" smtClean="0"/>
              <a:t>Ruby on Rails</a:t>
            </a:r>
          </a:p>
          <a:p>
            <a:pPr lvl="1"/>
            <a:r>
              <a:rPr lang="en-US" sz="2000" dirty="0" err="1" smtClean="0"/>
              <a:t>OAuth</a:t>
            </a:r>
            <a:endParaRPr lang="en-US" sz="2000" dirty="0" smtClean="0"/>
          </a:p>
          <a:p>
            <a:pPr lvl="2"/>
            <a:r>
              <a:rPr lang="en-US" sz="1600" dirty="0"/>
              <a:t>An </a:t>
            </a:r>
            <a:r>
              <a:rPr lang="en-US" sz="1600" b="1" dirty="0"/>
              <a:t>open protocol</a:t>
            </a:r>
            <a:r>
              <a:rPr lang="en-US" sz="1600" dirty="0"/>
              <a:t> to allow </a:t>
            </a:r>
            <a:r>
              <a:rPr lang="en-US" sz="1600" b="1" dirty="0"/>
              <a:t>secure authorization </a:t>
            </a:r>
            <a:r>
              <a:rPr lang="en-US" sz="1600" dirty="0"/>
              <a:t>in a </a:t>
            </a:r>
            <a:r>
              <a:rPr lang="en-US" sz="1600" b="1" dirty="0"/>
              <a:t>simple</a:t>
            </a:r>
            <a:r>
              <a:rPr lang="en-US" sz="1600" dirty="0"/>
              <a:t> and </a:t>
            </a:r>
            <a:r>
              <a:rPr lang="en-US" sz="1600" b="1" dirty="0"/>
              <a:t>standard</a:t>
            </a:r>
            <a:r>
              <a:rPr lang="en-US" sz="1600" dirty="0"/>
              <a:t> method from web, mobile and desktop applications.</a:t>
            </a:r>
            <a:endParaRPr lang="en-US" sz="1600" dirty="0" smtClean="0"/>
          </a:p>
          <a:p>
            <a:pPr lvl="1"/>
            <a:r>
              <a:rPr lang="en-US" sz="2000" dirty="0" err="1" smtClean="0"/>
              <a:t>OmniAuth</a:t>
            </a:r>
            <a:r>
              <a:rPr lang="en-US" sz="2000" dirty="0" smtClean="0"/>
              <a:t> (Ruby implementation of </a:t>
            </a:r>
            <a:r>
              <a:rPr lang="en-US" sz="2000" dirty="0" err="1" smtClean="0"/>
              <a:t>OAuth</a:t>
            </a:r>
            <a:r>
              <a:rPr lang="en-US" sz="2000" dirty="0" smtClean="0"/>
              <a:t> protocol)</a:t>
            </a:r>
          </a:p>
          <a:p>
            <a:pPr lvl="2"/>
            <a:r>
              <a:rPr lang="en-US" sz="1600" dirty="0">
                <a:hlinkClick r:id="rId2"/>
              </a:rPr>
              <a:t>https://github.com/intridea/</a:t>
            </a:r>
            <a:r>
              <a:rPr lang="en-US" sz="1600" dirty="0" smtClean="0">
                <a:hlinkClick r:id="rId2"/>
              </a:rPr>
              <a:t>omniauth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“Any </a:t>
            </a:r>
            <a:r>
              <a:rPr lang="en-US" sz="1600" dirty="0"/>
              <a:t>developer can create </a:t>
            </a:r>
            <a:r>
              <a:rPr lang="en-US" sz="1600" b="1" dirty="0"/>
              <a:t>strategies</a:t>
            </a:r>
            <a:r>
              <a:rPr lang="en-US" sz="1600" dirty="0"/>
              <a:t> for </a:t>
            </a:r>
            <a:r>
              <a:rPr lang="en-US" sz="1600" dirty="0" err="1"/>
              <a:t>OmniAuth</a:t>
            </a:r>
            <a:r>
              <a:rPr lang="en-US" sz="1600" dirty="0"/>
              <a:t> that can authenticate users via disparate systems</a:t>
            </a:r>
            <a:r>
              <a:rPr lang="en-US" sz="1600" dirty="0" smtClean="0"/>
              <a:t>.” </a:t>
            </a:r>
          </a:p>
          <a:p>
            <a:pPr lvl="2"/>
            <a:r>
              <a:rPr lang="en-US" sz="1600" dirty="0" smtClean="0"/>
              <a:t>“</a:t>
            </a:r>
            <a:r>
              <a:rPr lang="en-US" sz="1600" dirty="0" err="1" smtClean="0"/>
              <a:t>OmniAuth</a:t>
            </a:r>
            <a:r>
              <a:rPr lang="en-US" sz="1600" dirty="0" smtClean="0"/>
              <a:t> </a:t>
            </a:r>
            <a:r>
              <a:rPr lang="en-US" sz="1600" dirty="0"/>
              <a:t>strategies have been created for everything from Facebook to LDAP</a:t>
            </a:r>
            <a:r>
              <a:rPr lang="en-US" sz="1600" dirty="0" smtClean="0"/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Authentication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7F7F7F"/>
                </a:solidFill>
              </a:rPr>
              <a:t>We recommend </a:t>
            </a:r>
            <a:r>
              <a:rPr lang="en-US" sz="2000" dirty="0" err="1" smtClean="0">
                <a:solidFill>
                  <a:srgbClr val="7F7F7F"/>
                </a:solidFill>
              </a:rPr>
              <a:t>OAuth</a:t>
            </a:r>
            <a:r>
              <a:rPr lang="en-US" sz="2000" dirty="0" smtClean="0">
                <a:solidFill>
                  <a:srgbClr val="7F7F7F"/>
                </a:solidFill>
              </a:rPr>
              <a:t> for authentication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dirty="0">
                <a:solidFill>
                  <a:srgbClr val="7F7F7F"/>
                </a:solidFill>
                <a:hlinkClick r:id="rId2"/>
              </a:rPr>
              <a:t>https://github.com/intridea/omniauth/wiki/List-of-</a:t>
            </a:r>
            <a:r>
              <a:rPr lang="en-US" sz="1600" dirty="0" smtClean="0">
                <a:solidFill>
                  <a:srgbClr val="7F7F7F"/>
                </a:solidFill>
                <a:hlinkClick r:id="rId2"/>
              </a:rPr>
              <a:t>Strategies</a:t>
            </a:r>
            <a:endParaRPr lang="en-US" sz="2000" dirty="0">
              <a:solidFill>
                <a:srgbClr val="7F7F7F"/>
              </a:solidFill>
            </a:endParaRPr>
          </a:p>
          <a:p>
            <a:endParaRPr lang="en-US" sz="2000" dirty="0" smtClean="0">
              <a:solidFill>
                <a:srgbClr val="7F7F7F"/>
              </a:solidFill>
            </a:endParaRPr>
          </a:p>
          <a:p>
            <a:r>
              <a:rPr lang="en-US" sz="2000" dirty="0" smtClean="0">
                <a:solidFill>
                  <a:srgbClr val="7F7F7F"/>
                </a:solidFill>
              </a:rPr>
              <a:t>NITRO-Competitions also handles various other legacy authentication mechanisms</a:t>
            </a:r>
          </a:p>
          <a:p>
            <a:pPr lvl="1"/>
            <a:r>
              <a:rPr lang="en-US" sz="1600" dirty="0">
                <a:solidFill>
                  <a:srgbClr val="7F7F7F"/>
                </a:solidFill>
                <a:hlinkClick r:id="rId3"/>
              </a:rPr>
              <a:t>https://github.com/NUBIC/</a:t>
            </a:r>
            <a:r>
              <a:rPr lang="en-US" sz="1600" dirty="0" smtClean="0">
                <a:solidFill>
                  <a:srgbClr val="7F7F7F"/>
                </a:solidFill>
                <a:hlinkClick r:id="rId3"/>
              </a:rPr>
              <a:t>aker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7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0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Clinical and Translational </a:t>
            </a:r>
            <a:r>
              <a:rPr lang="en-US" dirty="0" smtClean="0"/>
              <a:t>Science </a:t>
            </a:r>
            <a:r>
              <a:rPr lang="en-US" dirty="0"/>
              <a:t>Award (U54)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8238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Pilot </a:t>
            </a:r>
            <a:r>
              <a:rPr lang="en-US" dirty="0"/>
              <a:t>Translational </a:t>
            </a:r>
            <a:r>
              <a:rPr lang="en-US" dirty="0" smtClean="0"/>
              <a:t>and Clinical </a:t>
            </a:r>
            <a:r>
              <a:rPr lang="en-US" dirty="0"/>
              <a:t>Studies Program (PTC)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164687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32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review must be rigorous and include an </a:t>
            </a:r>
            <a:r>
              <a:rPr lang="en-US" dirty="0" smtClean="0"/>
              <a:t>in-person </a:t>
            </a:r>
            <a:r>
              <a:rPr lang="en-US" dirty="0"/>
              <a:t>meeting of a multi-disciplinary committee </a:t>
            </a:r>
            <a:r>
              <a:rPr lang="en-US" b="1" dirty="0" smtClean="0"/>
              <a:t>patterned </a:t>
            </a:r>
            <a:r>
              <a:rPr lang="en-US" b="1" dirty="0"/>
              <a:t>after an NIH study section peer review process </a:t>
            </a:r>
            <a:r>
              <a:rPr lang="en-US" dirty="0"/>
              <a:t>to ensure that pilot projects are of high methodological quality, and can answer important scientific question proposed.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220664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http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://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grants.nih.gov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/grants/guide/</a:t>
            </a:r>
            <a:r>
              <a:rPr lang="en-US" sz="2400" dirty="0" err="1">
                <a:solidFill>
                  <a:srgbClr val="7F7F7F"/>
                </a:solidFill>
                <a:latin typeface="+mn-lt"/>
              </a:rPr>
              <a:t>rfa</a:t>
            </a:r>
            <a:r>
              <a:rPr lang="en-US" sz="2400" dirty="0">
                <a:solidFill>
                  <a:srgbClr val="7F7F7F"/>
                </a:solidFill>
                <a:latin typeface="+mn-lt"/>
              </a:rPr>
              <a:t>-files/RFA-TR-14-009.</a:t>
            </a:r>
            <a:r>
              <a:rPr lang="en-US" sz="2400" dirty="0" smtClean="0">
                <a:solidFill>
                  <a:srgbClr val="7F7F7F"/>
                </a:solidFill>
                <a:latin typeface="+mn-lt"/>
              </a:rPr>
              <a:t>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NUBIC</a:t>
            </a:r>
          </a:p>
          <a:p>
            <a:pPr marL="0" indent="0" algn="ctr">
              <a:buNone/>
            </a:pPr>
            <a:r>
              <a:rPr lang="en-US" sz="2800" dirty="0" smtClean="0"/>
              <a:t>Northwestern University Biomedical Informatics Center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Justin </a:t>
            </a:r>
            <a:r>
              <a:rPr lang="en-US" sz="2800" dirty="0" err="1" smtClean="0"/>
              <a:t>Starren</a:t>
            </a:r>
            <a:r>
              <a:rPr lang="en-US" sz="2800" dirty="0" smtClean="0"/>
              <a:t> – </a:t>
            </a:r>
            <a:r>
              <a:rPr lang="en-US" sz="2800" dirty="0" err="1" smtClean="0"/>
              <a:t>justin.starren@northwestern.edu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Paul Friedman – </a:t>
            </a:r>
            <a:r>
              <a:rPr lang="en-US" sz="2800" dirty="0" err="1" smtClean="0"/>
              <a:t>p-friedman@northwestern.edu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Jeff Lunt – </a:t>
            </a:r>
            <a:r>
              <a:rPr lang="en-US" sz="2800" dirty="0" err="1" smtClean="0"/>
              <a:t>jeff.lunt@northwestern.edu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263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 </a:t>
            </a:r>
            <a:r>
              <a:rPr lang="en-US" dirty="0"/>
              <a:t>NITRO-Competitions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7F7F7F"/>
                </a:solidFill>
              </a:rPr>
              <a:t>Specifically </a:t>
            </a:r>
            <a:r>
              <a:rPr lang="en-US" dirty="0">
                <a:solidFill>
                  <a:srgbClr val="7F7F7F"/>
                </a:solidFill>
              </a:rPr>
              <a:t>suited for Pilot Funding </a:t>
            </a:r>
            <a:r>
              <a:rPr lang="en-US" dirty="0" smtClean="0">
                <a:solidFill>
                  <a:srgbClr val="7F7F7F"/>
                </a:solidFill>
              </a:rPr>
              <a:t>programs</a:t>
            </a:r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9707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Why </a:t>
            </a:r>
            <a:r>
              <a:rPr lang="en-US" dirty="0"/>
              <a:t>NITRO-Competitions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1800" dirty="0" smtClean="0"/>
              <a:t>19 Sponsors</a:t>
            </a:r>
          </a:p>
          <a:p>
            <a:r>
              <a:rPr lang="en-US" sz="1800" dirty="0" smtClean="0"/>
              <a:t>67 Competitions (many of them rolling)</a:t>
            </a:r>
            <a:endParaRPr lang="en-US" sz="1800" dirty="0"/>
          </a:p>
          <a:p>
            <a:r>
              <a:rPr lang="en-US" sz="1800" dirty="0" smtClean="0"/>
              <a:t>1016 Applications</a:t>
            </a:r>
            <a:endParaRPr lang="en-US" sz="1800" dirty="0"/>
          </a:p>
          <a:p>
            <a:r>
              <a:rPr lang="en-US" sz="1800" dirty="0" smtClean="0"/>
              <a:t>1757 Reviews</a:t>
            </a:r>
          </a:p>
          <a:p>
            <a:endParaRPr lang="en-US" sz="1800" dirty="0"/>
          </a:p>
          <a:p>
            <a:r>
              <a:rPr lang="en-US" sz="1800" dirty="0"/>
              <a:t>02 Nov </a:t>
            </a:r>
            <a:r>
              <a:rPr lang="en-US" sz="1800" dirty="0" smtClean="0"/>
              <a:t>2009 - Date of first production competition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263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(formerly NUCATS Assist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solidFill>
                  <a:srgbClr val="7F7F7F"/>
                </a:solidFill>
                <a:hlinkClick r:id="rId2"/>
              </a:rPr>
              <a:t>http://vimeopro.com/ctsacentral/ctsa-tool-shop-webinar/video/</a:t>
            </a:r>
            <a:r>
              <a:rPr lang="en-US" sz="2000" dirty="0" smtClean="0">
                <a:solidFill>
                  <a:srgbClr val="7F7F7F"/>
                </a:solidFill>
                <a:hlinkClick r:id="rId2"/>
              </a:rPr>
              <a:t>52577882</a:t>
            </a:r>
            <a:endParaRPr lang="en-US" sz="2000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CTSA Tool Shop (Oct. 5</a:t>
            </a:r>
            <a:r>
              <a:rPr lang="en-US" sz="2000" baseline="30000" dirty="0"/>
              <a:t>th</a:t>
            </a:r>
            <a:r>
              <a:rPr lang="en-US" sz="2000" dirty="0"/>
              <a:t>, 2012)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://www.ctsacentral.org/tools/tool_shop#</a:t>
            </a:r>
            <a:r>
              <a:rPr lang="en-US" sz="2000" dirty="0" smtClean="0">
                <a:hlinkClick r:id="rId3"/>
              </a:rPr>
              <a:t>NUCATS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0035" y="40213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254" y="5297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1800" b="1" dirty="0" smtClean="0"/>
              <a:t>User Roles</a:t>
            </a:r>
          </a:p>
          <a:p>
            <a:pPr lvl="1"/>
            <a:r>
              <a:rPr lang="en-US" sz="1800" dirty="0" smtClean="0"/>
              <a:t>Sponsor Administrators</a:t>
            </a:r>
          </a:p>
          <a:p>
            <a:pPr lvl="1"/>
            <a:r>
              <a:rPr lang="en-US" sz="1800" dirty="0" smtClean="0"/>
              <a:t>Applicants</a:t>
            </a:r>
          </a:p>
          <a:p>
            <a:pPr lvl="1"/>
            <a:r>
              <a:rPr lang="en-US" sz="1800" dirty="0" smtClean="0"/>
              <a:t>Reviewers</a:t>
            </a:r>
          </a:p>
          <a:p>
            <a:r>
              <a:rPr lang="en-US" sz="1800" b="1" dirty="0" smtClean="0"/>
              <a:t>Application Models</a:t>
            </a:r>
          </a:p>
          <a:p>
            <a:pPr lvl="1"/>
            <a:r>
              <a:rPr lang="en-US" sz="1800" dirty="0" smtClean="0"/>
              <a:t>Sponsor </a:t>
            </a:r>
            <a:r>
              <a:rPr lang="en-US" sz="1800" i="1" dirty="0" smtClean="0"/>
              <a:t>(Program)</a:t>
            </a:r>
          </a:p>
          <a:p>
            <a:pPr lvl="1"/>
            <a:r>
              <a:rPr lang="en-US" sz="1800" dirty="0" smtClean="0"/>
              <a:t>Competition </a:t>
            </a:r>
            <a:r>
              <a:rPr lang="en-US" sz="1800" i="1" dirty="0" smtClean="0"/>
              <a:t>(Project)</a:t>
            </a:r>
          </a:p>
          <a:p>
            <a:pPr lvl="1"/>
            <a:r>
              <a:rPr lang="en-US" sz="1800" dirty="0" smtClean="0"/>
              <a:t>Application </a:t>
            </a:r>
            <a:r>
              <a:rPr lang="en-US" sz="1800" i="1" dirty="0" smtClean="0"/>
              <a:t>(Submission)</a:t>
            </a:r>
            <a:endParaRPr lang="en-US" sz="1800" i="1" dirty="0"/>
          </a:p>
          <a:p>
            <a:pPr lvl="1"/>
            <a:r>
              <a:rPr lang="en-US" sz="1800" dirty="0" smtClean="0"/>
              <a:t>Review </a:t>
            </a:r>
            <a:r>
              <a:rPr lang="en-US" sz="1800" i="1" dirty="0" smtClean="0"/>
              <a:t>(Submission Review)</a:t>
            </a:r>
            <a:endParaRPr lang="en-US" sz="1800" i="1" dirty="0"/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Walkthrough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1182" y="2977957"/>
            <a:ext cx="25419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Sponsor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1182" y="36909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3582" y="38433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5982" y="3995733"/>
            <a:ext cx="2237139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Competition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1782152" y="3485957"/>
            <a:ext cx="0" cy="3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1182" y="4724426"/>
            <a:ext cx="2541939" cy="6271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 Competition</a:t>
            </a:r>
          </a:p>
          <a:p>
            <a:pPr algn="ctr"/>
            <a:r>
              <a:rPr lang="en-US" sz="1400" dirty="0" smtClean="0"/>
              <a:t>(based on configured dates)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1782152" y="4503733"/>
            <a:ext cx="0" cy="22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46350" y="2858838"/>
            <a:ext cx="2221052" cy="508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Reviewers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98901" y="5502275"/>
            <a:ext cx="2150983" cy="6375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Application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573518" y="2858838"/>
            <a:ext cx="1532759" cy="627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983657" y="471396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3766213" y="4724426"/>
            <a:ext cx="1129144" cy="5290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Email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3" idx="3"/>
            <a:endCxn id="25" idx="1"/>
          </p:cNvCxnSpPr>
          <p:nvPr/>
        </p:nvCxnSpPr>
        <p:spPr>
          <a:xfrm flipV="1">
            <a:off x="3053121" y="3172398"/>
            <a:ext cx="520397" cy="18655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2" idx="0"/>
          </p:cNvCxnSpPr>
          <p:nvPr/>
        </p:nvCxnSpPr>
        <p:spPr>
          <a:xfrm flipH="1">
            <a:off x="4330785" y="3485957"/>
            <a:ext cx="9113" cy="123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1" idx="0"/>
          </p:cNvCxnSpPr>
          <p:nvPr/>
        </p:nvCxnSpPr>
        <p:spPr>
          <a:xfrm>
            <a:off x="4339898" y="3485957"/>
            <a:ext cx="1208331" cy="122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6"/>
            <a:endCxn id="22" idx="1"/>
          </p:cNvCxnSpPr>
          <p:nvPr/>
        </p:nvCxnSpPr>
        <p:spPr>
          <a:xfrm flipV="1">
            <a:off x="6112801" y="3112838"/>
            <a:ext cx="333549" cy="18656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3" idx="0"/>
          </p:cNvCxnSpPr>
          <p:nvPr/>
        </p:nvCxnSpPr>
        <p:spPr>
          <a:xfrm>
            <a:off x="7556876" y="3366838"/>
            <a:ext cx="17517" cy="213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61524" y="2259726"/>
            <a:ext cx="976427" cy="2627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582" y="2207172"/>
            <a:ext cx="97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Legend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2790351" y="2259726"/>
            <a:ext cx="976427" cy="2627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Applicant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3918930" y="2259726"/>
            <a:ext cx="976427" cy="2627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964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does it take to run?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Show email thread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State cost and effort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else can you do?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Voucher programs with administrative reviews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does the workflow stop?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application does not handle funds </a:t>
            </a:r>
            <a:r>
              <a:rPr lang="en-US" dirty="0" err="1" smtClean="0"/>
              <a:t>dispersement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NU-Core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[ </a:t>
            </a:r>
            <a:r>
              <a:rPr lang="en-US" sz="2400" i="1" dirty="0" smtClean="0">
                <a:solidFill>
                  <a:srgbClr val="7F7F7F"/>
                </a:solidFill>
              </a:rPr>
              <a:t>wait for applause to die down </a:t>
            </a:r>
            <a:r>
              <a:rPr lang="en-US" sz="2400" dirty="0" smtClean="0">
                <a:solidFill>
                  <a:srgbClr val="7F7F7F"/>
                </a:solidFill>
              </a:rPr>
              <a:t>]</a:t>
            </a:r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F7F7F"/>
                </a:solidFill>
              </a:rPr>
              <a:t>Thank you!</a:t>
            </a:r>
            <a:endParaRPr lang="en-US" sz="2400" dirty="0"/>
          </a:p>
          <a:p>
            <a:pPr marL="0" indent="0" algn="ctr">
              <a:buNone/>
            </a:pP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4309"/>
          </a:xfrm>
        </p:spPr>
        <p:txBody>
          <a:bodyPr/>
          <a:lstStyle/>
          <a:p>
            <a:r>
              <a:rPr lang="en-US" dirty="0" smtClean="0"/>
              <a:t>Northwestern</a:t>
            </a:r>
          </a:p>
          <a:p>
            <a:r>
              <a:rPr lang="en-US" dirty="0" smtClean="0"/>
              <a:t>Integrated</a:t>
            </a:r>
          </a:p>
          <a:p>
            <a:r>
              <a:rPr lang="en-US" dirty="0" smtClean="0"/>
              <a:t>Translational 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30" y="4644509"/>
            <a:ext cx="903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Sure it’s a mouthful, but NITRO applications simply address </a:t>
            </a:r>
          </a:p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issues and workflows associated with common CTSA processes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endParaRPr lang="en-US" sz="27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49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Funding </a:t>
            </a:r>
            <a:r>
              <a:rPr lang="en-US" dirty="0"/>
              <a:t>competition application which handles the </a:t>
            </a:r>
            <a:r>
              <a:rPr lang="en-US" b="1" dirty="0" smtClean="0"/>
              <a:t>Application</a:t>
            </a:r>
            <a:r>
              <a:rPr lang="en-US" b="1" dirty="0"/>
              <a:t>, Review, and Management </a:t>
            </a:r>
            <a:r>
              <a:rPr lang="en-US" dirty="0"/>
              <a:t>portions of the funding process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261281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funding competition workflow styled after the NIH </a:t>
            </a:r>
            <a:r>
              <a:rPr lang="en-US" dirty="0" err="1" smtClean="0"/>
              <a:t>eRA</a:t>
            </a:r>
            <a:r>
              <a:rPr lang="en-US" dirty="0" smtClean="0"/>
              <a:t> </a:t>
            </a:r>
            <a:r>
              <a:rPr lang="en-US" dirty="0"/>
              <a:t>Commons review process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040" y="4966097"/>
            <a:ext cx="87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b="1" dirty="0">
                <a:hlinkClick r:id="rId3"/>
              </a:rPr>
              <a:t>commons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era</a:t>
            </a:r>
            <a:r>
              <a:rPr lang="en-US" dirty="0">
                <a:hlinkClick r:id="rId3"/>
              </a:rPr>
              <a:t>.</a:t>
            </a:r>
            <a:r>
              <a:rPr lang="en-US" b="1" dirty="0">
                <a:hlinkClick r:id="rId3"/>
              </a:rPr>
              <a:t>nih</a:t>
            </a:r>
            <a:r>
              <a:rPr lang="en-US" dirty="0">
                <a:hlinkClick r:id="rId3"/>
              </a:rPr>
              <a:t>.gov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Authentication		   	              Application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NITRO-Competitions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3.2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– 1.8.x – 2.0.x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Linux KVM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Dell </a:t>
            </a:r>
            <a:r>
              <a:rPr lang="en-US" dirty="0" err="1" smtClean="0">
                <a:solidFill>
                  <a:schemeClr val="tx1"/>
                </a:solidFill>
              </a:rPr>
              <a:t>Poweredge</a:t>
            </a:r>
            <a:r>
              <a:rPr lang="en-US" dirty="0" smtClean="0">
                <a:solidFill>
                  <a:schemeClr val="tx1"/>
                </a:solidFill>
              </a:rPr>
              <a:t> R815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594" y="3004207"/>
            <a:ext cx="1036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ActiveRecord</a:t>
            </a:r>
            <a:endParaRPr lang="en-US" sz="1100" dirty="0" smtClean="0"/>
          </a:p>
          <a:p>
            <a:pPr algn="ctr"/>
            <a:r>
              <a:rPr lang="en-US" sz="1100" dirty="0" smtClean="0"/>
              <a:t>ORM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NITRO-Accounts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Ruby on Rails – v 4.0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OmniAuth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Service </a:t>
            </a:r>
          </a:p>
          <a:p>
            <a:r>
              <a:rPr lang="en-US" sz="1100" dirty="0" smtClean="0"/>
              <a:t>call</a:t>
            </a:r>
            <a:endParaRPr 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LDAP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Facebook</a:t>
            </a:r>
            <a:endParaRPr lang="en-US" sz="1200" dirty="0"/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Oauth</a:t>
            </a:r>
            <a:r>
              <a:rPr lang="en-US" sz="1200" dirty="0" smtClean="0"/>
              <a:t> Provider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3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dirty="0" smtClean="0"/>
              <a:t>Open source</a:t>
            </a:r>
          </a:p>
          <a:p>
            <a:pPr lvl="1"/>
            <a:r>
              <a:rPr lang="en-US" sz="1400" dirty="0" smtClean="0">
                <a:hlinkClick r:id="rId2"/>
              </a:rPr>
              <a:t>http://github.com/NUBIC/nitro-competitions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Configurable</a:t>
            </a:r>
          </a:p>
          <a:p>
            <a:pPr lvl="1"/>
            <a:r>
              <a:rPr lang="en-US" sz="1400" dirty="0">
                <a:hlinkClick r:id="rId3"/>
              </a:rPr>
              <a:t>https://github.com/NUBIC/nitro-competitions/blob/master/config/initializers/</a:t>
            </a:r>
            <a:r>
              <a:rPr lang="en-US" sz="1400" dirty="0" smtClean="0">
                <a:hlinkClick r:id="rId3"/>
              </a:rPr>
              <a:t>nucats_assist.rb</a:t>
            </a:r>
            <a:r>
              <a:rPr lang="en-US" sz="1400" dirty="0" smtClean="0"/>
              <a:t> </a:t>
            </a:r>
          </a:p>
          <a:p>
            <a:r>
              <a:rPr lang="en-US" sz="2400" dirty="0" smtClean="0"/>
              <a:t>Ruby on Rails</a:t>
            </a:r>
          </a:p>
          <a:p>
            <a:pPr lvl="1"/>
            <a:r>
              <a:rPr lang="en-US" sz="1400" dirty="0" smtClean="0">
                <a:hlinkClick r:id="rId4"/>
              </a:rPr>
              <a:t>http://rubyonrails.org</a:t>
            </a:r>
            <a:r>
              <a:rPr lang="en-US" sz="1400" dirty="0" smtClean="0"/>
              <a:t> </a:t>
            </a:r>
          </a:p>
          <a:p>
            <a:r>
              <a:rPr lang="en-US" sz="2400" dirty="0" err="1" smtClean="0"/>
              <a:t>PostgreSQL</a:t>
            </a:r>
            <a:endParaRPr lang="en-US" sz="2400" dirty="0"/>
          </a:p>
          <a:p>
            <a:pPr lvl="1"/>
            <a:r>
              <a:rPr lang="en-US" sz="1400" dirty="0">
                <a:hlinkClick r:id="rId5"/>
              </a:rPr>
              <a:t>http://www.postgresql.org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914042"/>
          </a:xfrm>
        </p:spPr>
        <p:txBody>
          <a:bodyPr/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Authentication</a:t>
            </a:r>
            <a:r>
              <a:rPr lang="en-US" sz="2000" b="1" dirty="0" smtClean="0"/>
              <a:t>		   	              </a:t>
            </a:r>
            <a:r>
              <a:rPr lang="en-US" sz="2000" b="1" i="1" dirty="0" smtClean="0">
                <a:solidFill>
                  <a:srgbClr val="BFBFBF"/>
                </a:solidFill>
              </a:rPr>
              <a:t>Application</a:t>
            </a:r>
            <a:r>
              <a:rPr lang="en-US" sz="2000" b="1" dirty="0" smtClean="0"/>
              <a:t>				  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99586" y="3139182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9586" y="5123440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KVM 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99586" y="5837643"/>
            <a:ext cx="1716874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Dell </a:t>
            </a:r>
            <a:r>
              <a:rPr lang="en-US" b="1" dirty="0" err="1" smtClean="0">
                <a:solidFill>
                  <a:schemeClr val="tx1"/>
                </a:solidFill>
              </a:rPr>
              <a:t>Poweredge</a:t>
            </a:r>
            <a:r>
              <a:rPr lang="en-US" b="1" dirty="0" smtClean="0">
                <a:solidFill>
                  <a:schemeClr val="tx1"/>
                </a:solidFill>
              </a:rPr>
              <a:t> R815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1618" y="2416220"/>
            <a:ext cx="2167048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NITRO-Competitions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51618" y="3130423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3.2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1618" y="4387684"/>
            <a:ext cx="2167048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– 1.8.x – 2.0.x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51618" y="5101887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Linux KVM VM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1618" y="5816090"/>
            <a:ext cx="2167048" cy="7142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Dell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Poweredge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R815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8" idx="1"/>
          </p:cNvCxnSpPr>
          <p:nvPr/>
        </p:nvCxnSpPr>
        <p:spPr>
          <a:xfrm>
            <a:off x="6318666" y="3487525"/>
            <a:ext cx="880920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13328" y="3004207"/>
            <a:ext cx="1106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ActiveRecord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ORM</a:t>
            </a:r>
            <a:endParaRPr lang="en-US" sz="11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296285" y="2424979"/>
            <a:ext cx="2205611" cy="7142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NITRO-Accounts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96285" y="3863858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Ruby on Rails – v 4.0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285" y="3149655"/>
            <a:ext cx="2205612" cy="714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OmniAuth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2" idx="1"/>
            <a:endCxn id="22" idx="3"/>
          </p:cNvCxnSpPr>
          <p:nvPr/>
        </p:nvCxnSpPr>
        <p:spPr>
          <a:xfrm flipH="1">
            <a:off x="3501896" y="2773322"/>
            <a:ext cx="649722" cy="8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25" idx="3"/>
          </p:cNvCxnSpPr>
          <p:nvPr/>
        </p:nvCxnSpPr>
        <p:spPr>
          <a:xfrm flipH="1">
            <a:off x="3501897" y="2773322"/>
            <a:ext cx="649721" cy="733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5619" y="2342435"/>
            <a:ext cx="684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Service </a:t>
            </a:r>
          </a:p>
          <a:p>
            <a:r>
              <a:rPr lang="en-US" sz="1100" i="1" dirty="0" smtClean="0">
                <a:solidFill>
                  <a:schemeClr val="bg1">
                    <a:lumMod val="75000"/>
                  </a:schemeClr>
                </a:solidFill>
              </a:rPr>
              <a:t>call</a:t>
            </a:r>
            <a:endParaRPr lang="en-US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13" y="2746677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313" y="2147521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LDAP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313" y="334577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Facebook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313" y="3936116"/>
            <a:ext cx="1129144" cy="529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313" y="4582507"/>
            <a:ext cx="1129144" cy="5290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>
                <a:solidFill>
                  <a:schemeClr val="bg1">
                    <a:lumMod val="75000"/>
                  </a:schemeClr>
                </a:solidFill>
              </a:rPr>
              <a:t>Oauth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 Provider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8" idx="2"/>
            <a:endCxn id="10" idx="0"/>
          </p:cNvCxnSpPr>
          <p:nvPr/>
        </p:nvCxnSpPr>
        <p:spPr>
          <a:xfrm>
            <a:off x="8058023" y="3853385"/>
            <a:ext cx="0" cy="1270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2"/>
            <a:endCxn id="14" idx="0"/>
          </p:cNvCxnSpPr>
          <p:nvPr/>
        </p:nvCxnSpPr>
        <p:spPr>
          <a:xfrm>
            <a:off x="5235142" y="3844626"/>
            <a:ext cx="0" cy="543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14" idx="1"/>
          </p:cNvCxnSpPr>
          <p:nvPr/>
        </p:nvCxnSpPr>
        <p:spPr>
          <a:xfrm rot="16200000" flipH="1">
            <a:off x="3191992" y="3785159"/>
            <a:ext cx="166725" cy="17525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NITRO-Competitions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24510"/>
            <a:ext cx="8229600" cy="44603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Technical Details</a:t>
            </a:r>
          </a:p>
          <a:p>
            <a:r>
              <a:rPr lang="en-US" sz="2400" b="1" dirty="0" smtClean="0"/>
              <a:t>Database</a:t>
            </a:r>
            <a:endParaRPr lang="en-US" sz="2000" b="1" dirty="0"/>
          </a:p>
          <a:p>
            <a:pPr lvl="1"/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r>
              <a:rPr lang="en-US" sz="2000" dirty="0" smtClean="0"/>
              <a:t>Linux KVM Virtual Machine</a:t>
            </a:r>
          </a:p>
          <a:p>
            <a:pPr lvl="1"/>
            <a:r>
              <a:rPr lang="en-US" sz="2000" dirty="0" smtClean="0"/>
              <a:t>Dell </a:t>
            </a:r>
            <a:r>
              <a:rPr lang="en-US" sz="2000" dirty="0" err="1" smtClean="0"/>
              <a:t>Poweredge</a:t>
            </a:r>
            <a:r>
              <a:rPr lang="en-US" sz="2000" dirty="0" smtClean="0"/>
              <a:t> </a:t>
            </a:r>
            <a:r>
              <a:rPr lang="en-US" sz="2000" dirty="0" smtClean="0"/>
              <a:t>R815</a:t>
            </a:r>
          </a:p>
          <a:p>
            <a:pPr lvl="2"/>
            <a:r>
              <a:rPr lang="en-US" sz="1600" dirty="0" smtClean="0"/>
              <a:t>Database server is physically distinct server from application server</a:t>
            </a:r>
            <a:endParaRPr lang="en-US" sz="1600" dirty="0" smtClean="0"/>
          </a:p>
          <a:p>
            <a:pPr lvl="1"/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ORM - Object Relational Mapping</a:t>
            </a:r>
          </a:p>
          <a:p>
            <a:pPr lvl="2"/>
            <a:r>
              <a:rPr lang="en-US" sz="1600" dirty="0" smtClean="0"/>
              <a:t>Any supported database will work</a:t>
            </a:r>
          </a:p>
          <a:p>
            <a:pPr lvl="2"/>
            <a:r>
              <a:rPr lang="en-US" sz="1600" dirty="0" smtClean="0"/>
              <a:t>Ruby on Rails has several adapters – simple configuration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" y="5785769"/>
            <a:ext cx="2941983" cy="10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ucat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nucats template</Template>
  <TotalTime>1845</TotalTime>
  <Words>999</Words>
  <Application>Microsoft Macintosh PowerPoint</Application>
  <PresentationFormat>On-screen Show (4:3)</PresentationFormat>
  <Paragraphs>279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nucats template</vt:lpstr>
      <vt:lpstr>NITRO-Competitions</vt:lpstr>
      <vt:lpstr>NITRO-Competitions</vt:lpstr>
      <vt:lpstr>NITRO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  <vt:lpstr>NITRO-Competitions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Mozer, Amanda FSM</dc:creator>
  <cp:lastModifiedBy>Paul Friedman</cp:lastModifiedBy>
  <cp:revision>42</cp:revision>
  <dcterms:created xsi:type="dcterms:W3CDTF">2010-10-25T15:56:05Z</dcterms:created>
  <dcterms:modified xsi:type="dcterms:W3CDTF">2014-11-06T21:59:10Z</dcterms:modified>
</cp:coreProperties>
</file>