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</p:sldMasterIdLst>
  <p:notesMasterIdLst>
    <p:notesMasterId r:id="rId29"/>
  </p:notesMasterIdLst>
  <p:sldIdLst>
    <p:sldId id="256" r:id="rId3"/>
    <p:sldId id="298" r:id="rId4"/>
    <p:sldId id="269" r:id="rId5"/>
    <p:sldId id="259" r:id="rId6"/>
    <p:sldId id="263" r:id="rId7"/>
    <p:sldId id="264" r:id="rId8"/>
    <p:sldId id="295" r:id="rId9"/>
    <p:sldId id="279" r:id="rId10"/>
    <p:sldId id="281" r:id="rId11"/>
    <p:sldId id="280" r:id="rId12"/>
    <p:sldId id="284" r:id="rId13"/>
    <p:sldId id="288" r:id="rId14"/>
    <p:sldId id="278" r:id="rId15"/>
    <p:sldId id="289" r:id="rId16"/>
    <p:sldId id="285" r:id="rId17"/>
    <p:sldId id="290" r:id="rId18"/>
    <p:sldId id="286" r:id="rId19"/>
    <p:sldId id="270" r:id="rId20"/>
    <p:sldId id="272" r:id="rId21"/>
    <p:sldId id="283" r:id="rId22"/>
    <p:sldId id="292" r:id="rId23"/>
    <p:sldId id="296" r:id="rId24"/>
    <p:sldId id="291" r:id="rId25"/>
    <p:sldId id="293" r:id="rId26"/>
    <p:sldId id="262" r:id="rId27"/>
    <p:sldId id="297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 Starren" initials="JB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7" d="100"/>
          <a:sy n="197" d="100"/>
        </p:scale>
        <p:origin x="-11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2E01-40EE-4B98-95EF-FE5D7B0D0211}" type="datetimeFigureOut">
              <a:rPr lang="en-US" smtClean="0"/>
              <a:t>11/7/14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F3CE9-7E3C-468C-859A-E3EF7CD8E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49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orthwestern-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33239" y="5248275"/>
            <a:ext cx="164623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20AD60-59DF-48B0-8DD7-4EECD8340DD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509169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65C4CB-AACC-46F0-AE68-7FA3667AAF8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702D24-B26A-4F9E-9089-99854E378F5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1445" y="6126163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62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8753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79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204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5458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2108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012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50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59D6F1-E1B1-4583-91E9-43CCF3AB973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1445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771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5729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4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9CF11B-203E-4970-A2B8-B461BDF8558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919" y="5768975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977075-1198-4F32-8C0A-C3A3DD199AC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3FF454-7F13-4A09-827F-94F6F1EED54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8004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5A2C70-84B7-4D30-A7E5-9E798EB6183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34ED94-AA19-4C27-AAC4-87F9926E13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EE39C0-8E72-4D99-BF48-1EDF1100F81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2591" y="6126163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47771D-46FE-4157-8C02-413635B96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1445" y="6172200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26" charset="0"/>
              </a:defRPr>
            </a:lvl1pPr>
          </a:lstStyle>
          <a:p>
            <a:fld id="{88F0FACA-5185-43A5-A243-B0FAC17037E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9" r:id="rId3"/>
    <p:sldLayoutId id="2147483673" r:id="rId4"/>
    <p:sldLayoutId id="2147483674" r:id="rId5"/>
    <p:sldLayoutId id="2147483675" r:id="rId6"/>
    <p:sldLayoutId id="2147483670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26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695EDF2-E57F-B44C-B99A-12094CD5EC3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11/7/14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060C6D7-9D21-424A-ACF3-F91DC63A30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046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BIC/nitro-competitions/blob/master/config/initializers/nucats_assist.rb" TargetMode="External"/><Relationship Id="rId4" Type="http://schemas.openxmlformats.org/officeDocument/2006/relationships/hyperlink" Target="http://rubyonrails.org" TargetMode="External"/><Relationship Id="rId5" Type="http://schemas.openxmlformats.org/officeDocument/2006/relationships/hyperlink" Target="http://www.postgresql.org/" TargetMode="External"/><Relationship Id="rId6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NUBIC/nitro-competition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ridea/omniauth" TargetMode="External"/><Relationship Id="rId3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BIC/aker" TargetMode="Externa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ridea/omniauth/wiki/List-of-Strategi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ablexi/nucore-open" TargetMode="External"/><Relationship Id="rId3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sacentral.org/tools/tool_shop%23NUCATS" TargetMode="Externa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meopro.com/ctsacentral/ctsa-tool-shop-webinar/video/5257788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commons.era.nih.gov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(previously known as NUCATS Assist)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87" y="5470036"/>
            <a:ext cx="2941983" cy="1042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914042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</a:t>
            </a:r>
            <a:r>
              <a:rPr lang="en-US" sz="2000" b="1" dirty="0" smtClean="0"/>
              <a:t>Authentication		   	              Application				  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99586" y="3139182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PostgreSQL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9586" y="5123440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Linux KVM 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9586" y="5837643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Dell </a:t>
            </a:r>
            <a:r>
              <a:rPr lang="en-US" dirty="0" err="1" smtClean="0">
                <a:solidFill>
                  <a:schemeClr val="tx1"/>
                </a:solidFill>
              </a:rPr>
              <a:t>Poweredge</a:t>
            </a:r>
            <a:r>
              <a:rPr lang="en-US" dirty="0" smtClean="0">
                <a:solidFill>
                  <a:schemeClr val="tx1"/>
                </a:solidFill>
              </a:rPr>
              <a:t> R815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1618" y="2416220"/>
            <a:ext cx="2167048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NITRO-Competitions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1618" y="3130423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Ruby on Rails – v 3.2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51618" y="4387684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Ruby – 1.8.x – 2.0.x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1618" y="5101887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Linux KVM 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1618" y="5816090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Dell </a:t>
            </a:r>
            <a:r>
              <a:rPr lang="en-US" dirty="0" err="1" smtClean="0">
                <a:solidFill>
                  <a:schemeClr val="tx1"/>
                </a:solidFill>
              </a:rPr>
              <a:t>Poweredge</a:t>
            </a:r>
            <a:r>
              <a:rPr lang="en-US" dirty="0" smtClean="0">
                <a:solidFill>
                  <a:schemeClr val="tx1"/>
                </a:solidFill>
              </a:rPr>
              <a:t> R815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8" idx="1"/>
          </p:cNvCxnSpPr>
          <p:nvPr/>
        </p:nvCxnSpPr>
        <p:spPr>
          <a:xfrm>
            <a:off x="6318666" y="3487525"/>
            <a:ext cx="880920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48594" y="3004207"/>
            <a:ext cx="10363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ActiveRecord</a:t>
            </a:r>
            <a:endParaRPr lang="en-US" sz="1100" dirty="0" smtClean="0"/>
          </a:p>
          <a:p>
            <a:pPr algn="ctr"/>
            <a:r>
              <a:rPr lang="en-US" sz="1100" dirty="0" smtClean="0"/>
              <a:t>ORM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1296285" y="2424979"/>
            <a:ext cx="2205611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NITRO-Accounts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6285" y="3863858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Ruby on Rails – v 4.0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285" y="3149655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OAuth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 err="1" smtClean="0">
                <a:solidFill>
                  <a:schemeClr val="tx1"/>
                </a:solidFill>
              </a:rPr>
              <a:t>OmniAuth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2" idx="1"/>
            <a:endCxn id="22" idx="3"/>
          </p:cNvCxnSpPr>
          <p:nvPr/>
        </p:nvCxnSpPr>
        <p:spPr>
          <a:xfrm flipH="1">
            <a:off x="3501896" y="2773322"/>
            <a:ext cx="649722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25" idx="3"/>
          </p:cNvCxnSpPr>
          <p:nvPr/>
        </p:nvCxnSpPr>
        <p:spPr>
          <a:xfrm flipH="1">
            <a:off x="3501897" y="2773322"/>
            <a:ext cx="649721" cy="73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5619" y="2342435"/>
            <a:ext cx="684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Service </a:t>
            </a:r>
          </a:p>
          <a:p>
            <a:r>
              <a:rPr lang="en-US" sz="1100" dirty="0" smtClean="0"/>
              <a:t>call</a:t>
            </a:r>
            <a:endParaRPr lang="en-US" sz="1100" dirty="0"/>
          </a:p>
        </p:txBody>
      </p:sp>
      <p:sp>
        <p:nvSpPr>
          <p:cNvPr id="47" name="Oval 46"/>
          <p:cNvSpPr/>
          <p:nvPr/>
        </p:nvSpPr>
        <p:spPr>
          <a:xfrm>
            <a:off x="61313" y="274667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Google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61313" y="2147521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LDAP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61313" y="334577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Facebook</a:t>
            </a:r>
            <a:endParaRPr lang="en-US" sz="1200" dirty="0"/>
          </a:p>
        </p:txBody>
      </p:sp>
      <p:sp>
        <p:nvSpPr>
          <p:cNvPr id="51" name="Oval 50"/>
          <p:cNvSpPr/>
          <p:nvPr/>
        </p:nvSpPr>
        <p:spPr>
          <a:xfrm>
            <a:off x="61313" y="393611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Twitter</a:t>
            </a:r>
            <a:endParaRPr lang="en-US" sz="1200" dirty="0"/>
          </a:p>
        </p:txBody>
      </p:sp>
      <p:sp>
        <p:nvSpPr>
          <p:cNvPr id="52" name="Oval 51"/>
          <p:cNvSpPr/>
          <p:nvPr/>
        </p:nvSpPr>
        <p:spPr>
          <a:xfrm>
            <a:off x="61313" y="458250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OAuth</a:t>
            </a:r>
            <a:r>
              <a:rPr lang="en-US" sz="1200" i="1" dirty="0" smtClean="0"/>
              <a:t> Provider</a:t>
            </a:r>
            <a:endParaRPr lang="en-US" sz="1200" i="1" dirty="0"/>
          </a:p>
        </p:txBody>
      </p:sp>
      <p:cxnSp>
        <p:nvCxnSpPr>
          <p:cNvPr id="54" name="Straight Connector 53"/>
          <p:cNvCxnSpPr>
            <a:stCxn id="8" idx="2"/>
            <a:endCxn id="10" idx="0"/>
          </p:cNvCxnSpPr>
          <p:nvPr/>
        </p:nvCxnSpPr>
        <p:spPr>
          <a:xfrm>
            <a:off x="8058023" y="3853385"/>
            <a:ext cx="0" cy="1270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2"/>
            <a:endCxn id="14" idx="0"/>
          </p:cNvCxnSpPr>
          <p:nvPr/>
        </p:nvCxnSpPr>
        <p:spPr>
          <a:xfrm>
            <a:off x="5235142" y="3844626"/>
            <a:ext cx="0" cy="543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14" idx="1"/>
          </p:cNvCxnSpPr>
          <p:nvPr/>
        </p:nvCxnSpPr>
        <p:spPr>
          <a:xfrm rot="16200000" flipH="1">
            <a:off x="3191992" y="3785159"/>
            <a:ext cx="166725" cy="175252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3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4460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Technical Details</a:t>
            </a:r>
          </a:p>
          <a:p>
            <a:r>
              <a:rPr lang="en-US" sz="2400" dirty="0" smtClean="0"/>
              <a:t>Open source</a:t>
            </a:r>
          </a:p>
          <a:p>
            <a:pPr lvl="1"/>
            <a:r>
              <a:rPr lang="en-US" sz="1400" dirty="0" smtClean="0">
                <a:hlinkClick r:id="rId2"/>
              </a:rPr>
              <a:t>http://github.com/NUBIC/nitro-competitions</a:t>
            </a:r>
            <a:r>
              <a:rPr lang="en-US" sz="1400" dirty="0" smtClean="0"/>
              <a:t> </a:t>
            </a:r>
          </a:p>
          <a:p>
            <a:r>
              <a:rPr lang="en-US" sz="2400" dirty="0" smtClean="0"/>
              <a:t>Configurable</a:t>
            </a:r>
          </a:p>
          <a:p>
            <a:pPr lvl="1"/>
            <a:r>
              <a:rPr lang="en-US" sz="1400" dirty="0">
                <a:hlinkClick r:id="rId3"/>
              </a:rPr>
              <a:t>https://github.com/NUBIC/nitro-competitions/blob/master/config/initializers/</a:t>
            </a:r>
            <a:r>
              <a:rPr lang="en-US" sz="1400" dirty="0" smtClean="0">
                <a:hlinkClick r:id="rId3"/>
              </a:rPr>
              <a:t>nucats_assist.rb</a:t>
            </a:r>
            <a:r>
              <a:rPr lang="en-US" sz="1400" dirty="0" smtClean="0"/>
              <a:t> </a:t>
            </a:r>
          </a:p>
          <a:p>
            <a:r>
              <a:rPr lang="en-US" sz="2400" dirty="0" smtClean="0"/>
              <a:t>Ruby on Rails</a:t>
            </a:r>
          </a:p>
          <a:p>
            <a:pPr lvl="1"/>
            <a:r>
              <a:rPr lang="en-US" sz="1400" dirty="0" smtClean="0">
                <a:hlinkClick r:id="rId4"/>
              </a:rPr>
              <a:t>http://rubyonrails.org</a:t>
            </a:r>
            <a:r>
              <a:rPr lang="en-US" sz="1400" dirty="0" smtClean="0"/>
              <a:t> </a:t>
            </a:r>
          </a:p>
          <a:p>
            <a:r>
              <a:rPr lang="en-US" sz="2400" dirty="0" err="1" smtClean="0"/>
              <a:t>PostgreSQL</a:t>
            </a:r>
            <a:endParaRPr lang="en-US" sz="2400" dirty="0"/>
          </a:p>
          <a:p>
            <a:pPr lvl="1"/>
            <a:r>
              <a:rPr lang="en-US" sz="1400" dirty="0">
                <a:hlinkClick r:id="rId5"/>
              </a:rPr>
              <a:t>http://www.postgresql.org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0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914042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</a:t>
            </a:r>
            <a:r>
              <a:rPr lang="en-US" sz="2000" b="1" i="1" dirty="0" smtClean="0">
                <a:solidFill>
                  <a:srgbClr val="BFBFBF"/>
                </a:solidFill>
              </a:rPr>
              <a:t>Authentication</a:t>
            </a:r>
            <a:r>
              <a:rPr lang="en-US" sz="2000" b="1" dirty="0" smtClean="0"/>
              <a:t>		   	              </a:t>
            </a:r>
            <a:r>
              <a:rPr lang="en-US" sz="2000" b="1" i="1" dirty="0" smtClean="0">
                <a:solidFill>
                  <a:srgbClr val="BFBFBF"/>
                </a:solidFill>
              </a:rPr>
              <a:t>Application</a:t>
            </a:r>
            <a:r>
              <a:rPr lang="en-US" sz="2000" b="1" dirty="0" smtClean="0"/>
              <a:t>				  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99586" y="3139182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PostgreSQL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9586" y="5123440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Linux KVM 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9586" y="5837643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Dell </a:t>
            </a:r>
            <a:r>
              <a:rPr lang="en-US" b="1" dirty="0" err="1" smtClean="0">
                <a:solidFill>
                  <a:schemeClr val="tx1"/>
                </a:solidFill>
              </a:rPr>
              <a:t>Poweredge</a:t>
            </a:r>
            <a:r>
              <a:rPr lang="en-US" b="1" dirty="0" smtClean="0">
                <a:solidFill>
                  <a:schemeClr val="tx1"/>
                </a:solidFill>
              </a:rPr>
              <a:t> R815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1618" y="2416220"/>
            <a:ext cx="2167048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NITRO-Competitions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1618" y="3130423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Ruby on Rails – v 3.2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51618" y="4387684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Ruby – 1.8.x – 2.0.x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1618" y="5101887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Linux KVM VM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1618" y="5816090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Dell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Poweredge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R815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8" idx="1"/>
          </p:cNvCxnSpPr>
          <p:nvPr/>
        </p:nvCxnSpPr>
        <p:spPr>
          <a:xfrm>
            <a:off x="6318666" y="3487525"/>
            <a:ext cx="880920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13328" y="3004207"/>
            <a:ext cx="11069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ActiveRecord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ORM</a:t>
            </a:r>
            <a:endParaRPr lang="en-US" sz="11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296285" y="2424979"/>
            <a:ext cx="2205611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NITRO-Accounts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6285" y="3863858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Ruby on Rails – v 4.0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285" y="3149655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OAuth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OmniAuth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stCxn id="12" idx="1"/>
            <a:endCxn id="22" idx="3"/>
          </p:cNvCxnSpPr>
          <p:nvPr/>
        </p:nvCxnSpPr>
        <p:spPr>
          <a:xfrm flipH="1">
            <a:off x="3501896" y="2773322"/>
            <a:ext cx="649722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25" idx="3"/>
          </p:cNvCxnSpPr>
          <p:nvPr/>
        </p:nvCxnSpPr>
        <p:spPr>
          <a:xfrm flipH="1">
            <a:off x="3501897" y="2773322"/>
            <a:ext cx="649721" cy="73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5619" y="2342435"/>
            <a:ext cx="684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Service 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call</a:t>
            </a:r>
            <a:endParaRPr lang="en-US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1313" y="274667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Google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313" y="2147521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LDAP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1313" y="334577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Facebook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1313" y="393611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Twitter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1313" y="458250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bg1">
                    <a:lumMod val="75000"/>
                  </a:schemeClr>
                </a:solidFill>
              </a:rPr>
              <a:t>OAuth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 Provider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4" name="Straight Connector 53"/>
          <p:cNvCxnSpPr>
            <a:stCxn id="8" idx="2"/>
            <a:endCxn id="10" idx="0"/>
          </p:cNvCxnSpPr>
          <p:nvPr/>
        </p:nvCxnSpPr>
        <p:spPr>
          <a:xfrm>
            <a:off x="8058023" y="3853385"/>
            <a:ext cx="0" cy="1270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2"/>
            <a:endCxn id="14" idx="0"/>
          </p:cNvCxnSpPr>
          <p:nvPr/>
        </p:nvCxnSpPr>
        <p:spPr>
          <a:xfrm>
            <a:off x="5235142" y="3844626"/>
            <a:ext cx="0" cy="543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14" idx="1"/>
          </p:cNvCxnSpPr>
          <p:nvPr/>
        </p:nvCxnSpPr>
        <p:spPr>
          <a:xfrm rot="16200000" flipH="1">
            <a:off x="3191992" y="3785159"/>
            <a:ext cx="166725" cy="175252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4460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Technical Details</a:t>
            </a:r>
          </a:p>
          <a:p>
            <a:r>
              <a:rPr lang="en-US" sz="2400" b="1" dirty="0" smtClean="0"/>
              <a:t>Database</a:t>
            </a:r>
            <a:endParaRPr lang="en-US" sz="2000" b="1" dirty="0"/>
          </a:p>
          <a:p>
            <a:pPr lvl="1"/>
            <a:r>
              <a:rPr lang="en-US" sz="2000" dirty="0" err="1" smtClean="0"/>
              <a:t>PostgreSQL</a:t>
            </a:r>
            <a:endParaRPr lang="en-US" sz="2000" dirty="0" smtClean="0"/>
          </a:p>
          <a:p>
            <a:pPr lvl="1"/>
            <a:r>
              <a:rPr lang="en-US" sz="2000" dirty="0" smtClean="0"/>
              <a:t>Linux KVM Virtual Machine</a:t>
            </a:r>
          </a:p>
          <a:p>
            <a:pPr lvl="1"/>
            <a:r>
              <a:rPr lang="en-US" sz="2000" dirty="0" smtClean="0"/>
              <a:t>Dell </a:t>
            </a:r>
            <a:r>
              <a:rPr lang="en-US" sz="2000" dirty="0" err="1" smtClean="0"/>
              <a:t>Poweredge</a:t>
            </a:r>
            <a:r>
              <a:rPr lang="en-US" sz="2000" dirty="0" smtClean="0"/>
              <a:t> R815</a:t>
            </a:r>
          </a:p>
          <a:p>
            <a:pPr lvl="2"/>
            <a:r>
              <a:rPr lang="en-US" sz="1600" dirty="0" smtClean="0"/>
              <a:t>Database server is physically distinct server from application server</a:t>
            </a:r>
          </a:p>
          <a:p>
            <a:pPr lvl="1"/>
            <a:r>
              <a:rPr lang="en-US" sz="2000" dirty="0" err="1" smtClean="0"/>
              <a:t>ActiveRecord</a:t>
            </a:r>
            <a:r>
              <a:rPr lang="en-US" sz="2000" dirty="0" smtClean="0"/>
              <a:t> </a:t>
            </a:r>
          </a:p>
          <a:p>
            <a:pPr lvl="2"/>
            <a:r>
              <a:rPr lang="en-US" sz="1600" dirty="0" smtClean="0"/>
              <a:t>ORM - Object Relational Mapping</a:t>
            </a:r>
          </a:p>
          <a:p>
            <a:pPr lvl="2"/>
            <a:r>
              <a:rPr lang="en-US" sz="1600" dirty="0" smtClean="0"/>
              <a:t>Any supported database will work</a:t>
            </a:r>
          </a:p>
          <a:p>
            <a:pPr lvl="2"/>
            <a:r>
              <a:rPr lang="en-US" sz="1600" dirty="0" smtClean="0"/>
              <a:t>Ruby on Rails has several adapters – simple configuration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8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914042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</a:t>
            </a:r>
            <a:r>
              <a:rPr lang="en-US" sz="2000" b="1" i="1" dirty="0" smtClean="0">
                <a:solidFill>
                  <a:srgbClr val="BFBFBF"/>
                </a:solidFill>
              </a:rPr>
              <a:t>Authentication</a:t>
            </a:r>
            <a:r>
              <a:rPr lang="en-US" sz="2000" b="1" dirty="0" smtClean="0"/>
              <a:t>		   	              Application				   </a:t>
            </a:r>
            <a:r>
              <a:rPr lang="en-US" sz="2000" b="1" i="1" dirty="0" smtClean="0">
                <a:solidFill>
                  <a:srgbClr val="BFBFBF"/>
                </a:solidFill>
              </a:rPr>
              <a:t>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99586" y="3139182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BFBFBF"/>
                </a:solidFill>
              </a:rPr>
              <a:t>PostgreSQL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9586" y="5123440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Linux KVM VM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9586" y="5837643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Dell </a:t>
            </a:r>
            <a:r>
              <a:rPr lang="en-US" i="1" dirty="0" err="1" smtClean="0">
                <a:solidFill>
                  <a:srgbClr val="BFBFBF"/>
                </a:solidFill>
              </a:rPr>
              <a:t>Poweredge</a:t>
            </a:r>
            <a:r>
              <a:rPr lang="en-US" i="1" dirty="0" smtClean="0">
                <a:solidFill>
                  <a:srgbClr val="BFBFBF"/>
                </a:solidFill>
              </a:rPr>
              <a:t> R815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1618" y="2416220"/>
            <a:ext cx="2250370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NITRO-Competitions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1618" y="3130423"/>
            <a:ext cx="2250370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Ruby on Rails – v 3.2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60350" y="4387683"/>
            <a:ext cx="2250370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Ruby – 1.8.x – 2.0.x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1618" y="5101887"/>
            <a:ext cx="2250370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Linux KVM 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1618" y="5816090"/>
            <a:ext cx="2250370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Dell </a:t>
            </a:r>
            <a:r>
              <a:rPr lang="en-US" b="1" dirty="0" err="1" smtClean="0">
                <a:solidFill>
                  <a:schemeClr val="tx1"/>
                </a:solidFill>
              </a:rPr>
              <a:t>Poweredge</a:t>
            </a:r>
            <a:r>
              <a:rPr lang="en-US" b="1" dirty="0" smtClean="0">
                <a:solidFill>
                  <a:schemeClr val="tx1"/>
                </a:solidFill>
              </a:rPr>
              <a:t> R815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8" idx="1"/>
          </p:cNvCxnSpPr>
          <p:nvPr/>
        </p:nvCxnSpPr>
        <p:spPr>
          <a:xfrm>
            <a:off x="6401988" y="3487525"/>
            <a:ext cx="797598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4993" y="3004207"/>
            <a:ext cx="1063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err="1" smtClean="0">
                <a:solidFill>
                  <a:srgbClr val="BFBFBF"/>
                </a:solidFill>
              </a:rPr>
              <a:t>ActiveRecord</a:t>
            </a:r>
            <a:endParaRPr lang="en-US" sz="1100" i="1" dirty="0" smtClean="0">
              <a:solidFill>
                <a:srgbClr val="BFBFBF"/>
              </a:solidFill>
            </a:endParaRPr>
          </a:p>
          <a:p>
            <a:pPr algn="ctr"/>
            <a:r>
              <a:rPr lang="en-US" sz="1100" i="1" dirty="0" smtClean="0">
                <a:solidFill>
                  <a:srgbClr val="BFBFBF"/>
                </a:solidFill>
              </a:rPr>
              <a:t>ORM</a:t>
            </a:r>
            <a:endParaRPr lang="en-US" sz="1100" i="1" dirty="0">
              <a:solidFill>
                <a:srgbClr val="BFBFB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96285" y="2424979"/>
            <a:ext cx="2205611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NITRO-Accounts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6285" y="3863858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Ruby on Rails – v 4.0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285" y="3149655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BFBFBF"/>
                </a:solidFill>
              </a:rPr>
              <a:t>OAuth</a:t>
            </a:r>
            <a:r>
              <a:rPr lang="en-US" i="1" dirty="0" smtClean="0">
                <a:solidFill>
                  <a:srgbClr val="BFBFBF"/>
                </a:solidFill>
              </a:rPr>
              <a:t> - </a:t>
            </a:r>
            <a:r>
              <a:rPr lang="en-US" i="1" dirty="0" err="1" smtClean="0">
                <a:solidFill>
                  <a:srgbClr val="BFBFBF"/>
                </a:solidFill>
              </a:rPr>
              <a:t>OmniAuth</a:t>
            </a:r>
            <a:endParaRPr lang="en-US" i="1" dirty="0">
              <a:solidFill>
                <a:srgbClr val="BFBFBF"/>
              </a:solidFill>
            </a:endParaRPr>
          </a:p>
        </p:txBody>
      </p:sp>
      <p:cxnSp>
        <p:nvCxnSpPr>
          <p:cNvPr id="27" name="Straight Arrow Connector 26"/>
          <p:cNvCxnSpPr>
            <a:stCxn id="12" idx="1"/>
            <a:endCxn id="22" idx="3"/>
          </p:cNvCxnSpPr>
          <p:nvPr/>
        </p:nvCxnSpPr>
        <p:spPr>
          <a:xfrm flipH="1">
            <a:off x="3501896" y="2773322"/>
            <a:ext cx="649722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25" idx="3"/>
          </p:cNvCxnSpPr>
          <p:nvPr/>
        </p:nvCxnSpPr>
        <p:spPr>
          <a:xfrm flipH="1">
            <a:off x="3501897" y="2773322"/>
            <a:ext cx="649721" cy="73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5619" y="2342435"/>
            <a:ext cx="684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Service </a:t>
            </a:r>
          </a:p>
          <a:p>
            <a:r>
              <a:rPr lang="en-US" sz="1100" b="1" dirty="0" smtClean="0"/>
              <a:t>call</a:t>
            </a:r>
            <a:endParaRPr lang="en-US" sz="1100" b="1" dirty="0"/>
          </a:p>
        </p:txBody>
      </p:sp>
      <p:sp>
        <p:nvSpPr>
          <p:cNvPr id="47" name="Oval 46"/>
          <p:cNvSpPr/>
          <p:nvPr/>
        </p:nvSpPr>
        <p:spPr>
          <a:xfrm>
            <a:off x="61313" y="274667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BFBFBF"/>
                </a:solidFill>
              </a:rPr>
              <a:t>Google</a:t>
            </a:r>
            <a:endParaRPr lang="en-US" sz="1200" i="1" dirty="0">
              <a:solidFill>
                <a:srgbClr val="BFBFB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313" y="2147521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BFBFBF"/>
                </a:solidFill>
              </a:rPr>
              <a:t>LDAP</a:t>
            </a:r>
            <a:endParaRPr lang="en-US" sz="1200" i="1" dirty="0">
              <a:solidFill>
                <a:srgbClr val="BFBFBF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1313" y="334577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BFBFBF"/>
                </a:solidFill>
              </a:rPr>
              <a:t>Facebook</a:t>
            </a:r>
            <a:endParaRPr lang="en-US" sz="1200" i="1" dirty="0">
              <a:solidFill>
                <a:srgbClr val="BFBFB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1313" y="393611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BFBFBF"/>
                </a:solidFill>
              </a:rPr>
              <a:t>Twitter</a:t>
            </a:r>
            <a:endParaRPr lang="en-US" sz="1200" i="1" dirty="0">
              <a:solidFill>
                <a:srgbClr val="BFBFB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1313" y="458250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rgbClr val="BFBFBF"/>
                </a:solidFill>
              </a:rPr>
              <a:t>OAuth</a:t>
            </a:r>
            <a:r>
              <a:rPr lang="en-US" sz="1200" i="1" dirty="0" smtClean="0">
                <a:solidFill>
                  <a:srgbClr val="BFBFBF"/>
                </a:solidFill>
              </a:rPr>
              <a:t> Provider</a:t>
            </a:r>
            <a:endParaRPr lang="en-US" sz="1200" i="1" dirty="0">
              <a:solidFill>
                <a:srgbClr val="BFBFBF"/>
              </a:solidFill>
            </a:endParaRPr>
          </a:p>
        </p:txBody>
      </p:sp>
      <p:cxnSp>
        <p:nvCxnSpPr>
          <p:cNvPr id="54" name="Straight Connector 53"/>
          <p:cNvCxnSpPr>
            <a:stCxn id="8" idx="2"/>
            <a:endCxn id="10" idx="0"/>
          </p:cNvCxnSpPr>
          <p:nvPr/>
        </p:nvCxnSpPr>
        <p:spPr>
          <a:xfrm>
            <a:off x="8058023" y="3853385"/>
            <a:ext cx="0" cy="1270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2"/>
            <a:endCxn id="14" idx="0"/>
          </p:cNvCxnSpPr>
          <p:nvPr/>
        </p:nvCxnSpPr>
        <p:spPr>
          <a:xfrm>
            <a:off x="5276803" y="3844626"/>
            <a:ext cx="8732" cy="543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14" idx="1"/>
          </p:cNvCxnSpPr>
          <p:nvPr/>
        </p:nvCxnSpPr>
        <p:spPr>
          <a:xfrm rot="16200000" flipH="1">
            <a:off x="3196358" y="3780793"/>
            <a:ext cx="166724" cy="176125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00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4460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Technical Details</a:t>
            </a:r>
          </a:p>
          <a:p>
            <a:r>
              <a:rPr lang="en-US" sz="2400" b="1" dirty="0" smtClean="0"/>
              <a:t>Application</a:t>
            </a:r>
            <a:endParaRPr lang="en-US" sz="2000" b="1" dirty="0"/>
          </a:p>
          <a:p>
            <a:pPr lvl="1"/>
            <a:r>
              <a:rPr lang="en-US" sz="2000" dirty="0" smtClean="0"/>
              <a:t>Ruby</a:t>
            </a:r>
          </a:p>
          <a:p>
            <a:pPr lvl="2"/>
            <a:r>
              <a:rPr lang="en-US" sz="1600" dirty="0" smtClean="0"/>
              <a:t>Versions 1.8.x to 2.0.x</a:t>
            </a:r>
          </a:p>
          <a:p>
            <a:pPr lvl="1"/>
            <a:r>
              <a:rPr lang="en-US" sz="2000" dirty="0" smtClean="0"/>
              <a:t>Ruby on Rails</a:t>
            </a:r>
          </a:p>
          <a:p>
            <a:pPr lvl="2"/>
            <a:r>
              <a:rPr lang="en-US" sz="1600" dirty="0" smtClean="0"/>
              <a:t>Versions 2.0.x. to 3.2.16</a:t>
            </a:r>
          </a:p>
          <a:p>
            <a:pPr lvl="1"/>
            <a:r>
              <a:rPr lang="en-US" sz="2000" dirty="0" smtClean="0"/>
              <a:t>Linux KVM Virtual Machine</a:t>
            </a:r>
          </a:p>
          <a:p>
            <a:pPr lvl="2"/>
            <a:r>
              <a:rPr lang="en-US" sz="1600" dirty="0" smtClean="0"/>
              <a:t>Linux is best configured for Production Ruby on Rails applications (dependencies)</a:t>
            </a:r>
          </a:p>
          <a:p>
            <a:pPr lvl="2"/>
            <a:r>
              <a:rPr lang="en-US" sz="1600" dirty="0" smtClean="0"/>
              <a:t>Mac or Windows servers work too – just more involved configuration</a:t>
            </a:r>
          </a:p>
          <a:p>
            <a:pPr lvl="1"/>
            <a:r>
              <a:rPr lang="en-US" sz="2000" dirty="0" smtClean="0"/>
              <a:t>Dell </a:t>
            </a:r>
            <a:r>
              <a:rPr lang="en-US" sz="2000" dirty="0" err="1" smtClean="0"/>
              <a:t>Poweredge</a:t>
            </a:r>
            <a:r>
              <a:rPr lang="en-US" sz="2000" dirty="0" smtClean="0"/>
              <a:t> R815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0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914042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</a:t>
            </a:r>
            <a:r>
              <a:rPr lang="en-US" sz="2000" b="1" dirty="0" smtClean="0"/>
              <a:t>Authentication		   	              </a:t>
            </a:r>
            <a:r>
              <a:rPr lang="en-US" sz="2000" b="1" i="1" dirty="0" smtClean="0">
                <a:solidFill>
                  <a:srgbClr val="BFBFBF"/>
                </a:solidFill>
              </a:rPr>
              <a:t>Application</a:t>
            </a:r>
            <a:r>
              <a:rPr lang="en-US" sz="2000" b="1" dirty="0" smtClean="0"/>
              <a:t>				   </a:t>
            </a:r>
            <a:r>
              <a:rPr lang="en-US" sz="2000" b="1" i="1" dirty="0" smtClean="0">
                <a:solidFill>
                  <a:srgbClr val="BFBFBF"/>
                </a:solidFill>
              </a:rPr>
              <a:t>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99586" y="3139182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BFBFBF"/>
                </a:solidFill>
              </a:rPr>
              <a:t>PostgreSQL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9586" y="5123440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Linux KVM VM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9586" y="5837643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Dell </a:t>
            </a:r>
            <a:r>
              <a:rPr lang="en-US" i="1" dirty="0" err="1" smtClean="0">
                <a:solidFill>
                  <a:srgbClr val="BFBFBF"/>
                </a:solidFill>
              </a:rPr>
              <a:t>Poweredge</a:t>
            </a:r>
            <a:r>
              <a:rPr lang="en-US" i="1" dirty="0" smtClean="0">
                <a:solidFill>
                  <a:srgbClr val="BFBFBF"/>
                </a:solidFill>
              </a:rPr>
              <a:t> R815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1618" y="2416220"/>
            <a:ext cx="2167048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NITRO-Competitions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1618" y="3130423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Ruby on Rails – v 3.2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51618" y="4387684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Ruby – 1.8.x – 2.0.x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1618" y="5101887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Linux KVM VM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1618" y="5816090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Dell </a:t>
            </a:r>
            <a:r>
              <a:rPr lang="en-US" i="1" dirty="0" err="1" smtClean="0">
                <a:solidFill>
                  <a:srgbClr val="BFBFBF"/>
                </a:solidFill>
              </a:rPr>
              <a:t>Poweredge</a:t>
            </a:r>
            <a:r>
              <a:rPr lang="en-US" i="1" dirty="0" smtClean="0">
                <a:solidFill>
                  <a:srgbClr val="BFBFBF"/>
                </a:solidFill>
              </a:rPr>
              <a:t> R815</a:t>
            </a:r>
            <a:endParaRPr lang="en-US" i="1" dirty="0">
              <a:solidFill>
                <a:srgbClr val="BFBFBF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8" idx="1"/>
          </p:cNvCxnSpPr>
          <p:nvPr/>
        </p:nvCxnSpPr>
        <p:spPr>
          <a:xfrm>
            <a:off x="6318666" y="3487525"/>
            <a:ext cx="880920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4993" y="3004207"/>
            <a:ext cx="1063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err="1" smtClean="0">
                <a:solidFill>
                  <a:srgbClr val="BFBFBF"/>
                </a:solidFill>
              </a:rPr>
              <a:t>ActiveRecord</a:t>
            </a:r>
            <a:endParaRPr lang="en-US" sz="1100" i="1" dirty="0" smtClean="0">
              <a:solidFill>
                <a:srgbClr val="BFBFBF"/>
              </a:solidFill>
            </a:endParaRPr>
          </a:p>
          <a:p>
            <a:pPr algn="ctr"/>
            <a:r>
              <a:rPr lang="en-US" sz="1100" i="1" dirty="0" smtClean="0">
                <a:solidFill>
                  <a:srgbClr val="BFBFBF"/>
                </a:solidFill>
              </a:rPr>
              <a:t>ORM</a:t>
            </a:r>
            <a:endParaRPr lang="en-US" sz="1100" i="1" dirty="0">
              <a:solidFill>
                <a:srgbClr val="BFBFB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96285" y="2424979"/>
            <a:ext cx="2205611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NITRO-Accounts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6285" y="3863858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Ruby on Rails – v 4.0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285" y="3149655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OAuth</a:t>
            </a:r>
            <a:r>
              <a:rPr lang="en-US" b="1" dirty="0" smtClean="0">
                <a:solidFill>
                  <a:schemeClr val="tx1"/>
                </a:solidFill>
              </a:rPr>
              <a:t> - </a:t>
            </a:r>
            <a:r>
              <a:rPr lang="en-US" b="1" dirty="0" err="1" smtClean="0">
                <a:solidFill>
                  <a:schemeClr val="tx1"/>
                </a:solidFill>
              </a:rPr>
              <a:t>OmniAuth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2" idx="1"/>
            <a:endCxn id="22" idx="3"/>
          </p:cNvCxnSpPr>
          <p:nvPr/>
        </p:nvCxnSpPr>
        <p:spPr>
          <a:xfrm flipH="1">
            <a:off x="3501896" y="2773322"/>
            <a:ext cx="649722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25" idx="3"/>
          </p:cNvCxnSpPr>
          <p:nvPr/>
        </p:nvCxnSpPr>
        <p:spPr>
          <a:xfrm flipH="1">
            <a:off x="3501897" y="2773322"/>
            <a:ext cx="649721" cy="73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5619" y="2342435"/>
            <a:ext cx="684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BFBFBF"/>
                </a:solidFill>
              </a:rPr>
              <a:t>Service </a:t>
            </a:r>
          </a:p>
          <a:p>
            <a:r>
              <a:rPr lang="en-US" sz="1100" i="1" dirty="0" smtClean="0">
                <a:solidFill>
                  <a:srgbClr val="BFBFBF"/>
                </a:solidFill>
              </a:rPr>
              <a:t>call</a:t>
            </a:r>
            <a:endParaRPr lang="en-US" sz="1100" i="1" dirty="0">
              <a:solidFill>
                <a:srgbClr val="BFBFB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1313" y="274667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Google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>
          <a:xfrm>
            <a:off x="61313" y="2147521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LDAP</a:t>
            </a:r>
            <a:endParaRPr lang="en-US" sz="1200" b="1" dirty="0"/>
          </a:p>
        </p:txBody>
      </p:sp>
      <p:sp>
        <p:nvSpPr>
          <p:cNvPr id="50" name="Oval 49"/>
          <p:cNvSpPr/>
          <p:nvPr/>
        </p:nvSpPr>
        <p:spPr>
          <a:xfrm>
            <a:off x="61313" y="334577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Facebook</a:t>
            </a:r>
            <a:endParaRPr lang="en-US" sz="1200" b="1" dirty="0"/>
          </a:p>
        </p:txBody>
      </p:sp>
      <p:sp>
        <p:nvSpPr>
          <p:cNvPr id="51" name="Oval 50"/>
          <p:cNvSpPr/>
          <p:nvPr/>
        </p:nvSpPr>
        <p:spPr>
          <a:xfrm>
            <a:off x="61313" y="393611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Twitter</a:t>
            </a:r>
            <a:endParaRPr lang="en-US" sz="1200" b="1" dirty="0"/>
          </a:p>
        </p:txBody>
      </p:sp>
      <p:sp>
        <p:nvSpPr>
          <p:cNvPr id="52" name="Oval 51"/>
          <p:cNvSpPr/>
          <p:nvPr/>
        </p:nvSpPr>
        <p:spPr>
          <a:xfrm>
            <a:off x="61313" y="458250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err="1" smtClean="0"/>
              <a:t>OAuth</a:t>
            </a:r>
            <a:r>
              <a:rPr lang="en-US" sz="1200" b="1" i="1" dirty="0" smtClean="0"/>
              <a:t> Provider</a:t>
            </a:r>
            <a:endParaRPr lang="en-US" sz="1200" b="1" i="1" dirty="0"/>
          </a:p>
        </p:txBody>
      </p:sp>
      <p:cxnSp>
        <p:nvCxnSpPr>
          <p:cNvPr id="54" name="Straight Connector 53"/>
          <p:cNvCxnSpPr>
            <a:stCxn id="8" idx="2"/>
            <a:endCxn id="10" idx="0"/>
          </p:cNvCxnSpPr>
          <p:nvPr/>
        </p:nvCxnSpPr>
        <p:spPr>
          <a:xfrm>
            <a:off x="8058023" y="3853385"/>
            <a:ext cx="0" cy="1270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2"/>
            <a:endCxn id="14" idx="0"/>
          </p:cNvCxnSpPr>
          <p:nvPr/>
        </p:nvCxnSpPr>
        <p:spPr>
          <a:xfrm>
            <a:off x="5235142" y="3844626"/>
            <a:ext cx="0" cy="543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14" idx="1"/>
          </p:cNvCxnSpPr>
          <p:nvPr/>
        </p:nvCxnSpPr>
        <p:spPr>
          <a:xfrm rot="16200000" flipH="1">
            <a:off x="3191992" y="3785159"/>
            <a:ext cx="166725" cy="175252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9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4460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Technical Details</a:t>
            </a:r>
          </a:p>
          <a:p>
            <a:r>
              <a:rPr lang="en-US" sz="2400" b="1" dirty="0" smtClean="0"/>
              <a:t>Authentication</a:t>
            </a:r>
            <a:endParaRPr lang="en-US" sz="2000" b="1" dirty="0"/>
          </a:p>
          <a:p>
            <a:pPr lvl="1"/>
            <a:r>
              <a:rPr lang="en-US" sz="2000" dirty="0" smtClean="0"/>
              <a:t>Ruby on Rails</a:t>
            </a:r>
          </a:p>
          <a:p>
            <a:pPr lvl="1"/>
            <a:r>
              <a:rPr lang="en-US" sz="2000" dirty="0" err="1" smtClean="0"/>
              <a:t>OAuth</a:t>
            </a:r>
            <a:endParaRPr lang="en-US" sz="2000" dirty="0" smtClean="0"/>
          </a:p>
          <a:p>
            <a:pPr lvl="2"/>
            <a:r>
              <a:rPr lang="en-US" sz="1600" dirty="0"/>
              <a:t>An </a:t>
            </a:r>
            <a:r>
              <a:rPr lang="en-US" sz="1600" b="1" dirty="0"/>
              <a:t>open protocol</a:t>
            </a:r>
            <a:r>
              <a:rPr lang="en-US" sz="1600" dirty="0"/>
              <a:t> to allow </a:t>
            </a:r>
            <a:r>
              <a:rPr lang="en-US" sz="1600" b="1" dirty="0"/>
              <a:t>secure authorization </a:t>
            </a:r>
            <a:r>
              <a:rPr lang="en-US" sz="1600" dirty="0"/>
              <a:t>in a </a:t>
            </a:r>
            <a:r>
              <a:rPr lang="en-US" sz="1600" b="1" dirty="0"/>
              <a:t>simple</a:t>
            </a:r>
            <a:r>
              <a:rPr lang="en-US" sz="1600" dirty="0"/>
              <a:t> and </a:t>
            </a:r>
            <a:r>
              <a:rPr lang="en-US" sz="1600" b="1" dirty="0"/>
              <a:t>standard</a:t>
            </a:r>
            <a:r>
              <a:rPr lang="en-US" sz="1600" dirty="0"/>
              <a:t> method from web, mobile and desktop applications.</a:t>
            </a:r>
            <a:endParaRPr lang="en-US" sz="1600" dirty="0" smtClean="0"/>
          </a:p>
          <a:p>
            <a:pPr lvl="1"/>
            <a:r>
              <a:rPr lang="en-US" sz="2000" dirty="0" err="1" smtClean="0"/>
              <a:t>OmniAuth</a:t>
            </a:r>
            <a:r>
              <a:rPr lang="en-US" sz="2000" dirty="0" smtClean="0"/>
              <a:t> (Ruby implementation of </a:t>
            </a:r>
            <a:r>
              <a:rPr lang="en-US" sz="2000" dirty="0" err="1" smtClean="0"/>
              <a:t>OAuth</a:t>
            </a:r>
            <a:r>
              <a:rPr lang="en-US" sz="2000" dirty="0" smtClean="0"/>
              <a:t> protocol)</a:t>
            </a:r>
          </a:p>
          <a:p>
            <a:pPr lvl="2"/>
            <a:r>
              <a:rPr lang="en-US" sz="1600" dirty="0">
                <a:hlinkClick r:id="rId2"/>
              </a:rPr>
              <a:t>https://github.com/intridea/</a:t>
            </a:r>
            <a:r>
              <a:rPr lang="en-US" sz="1600" dirty="0" smtClean="0">
                <a:hlinkClick r:id="rId2"/>
              </a:rPr>
              <a:t>omniauth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/>
              <a:t>“Any </a:t>
            </a:r>
            <a:r>
              <a:rPr lang="en-US" sz="1600" dirty="0"/>
              <a:t>developer can create </a:t>
            </a:r>
            <a:r>
              <a:rPr lang="en-US" sz="1600" b="1" dirty="0"/>
              <a:t>strategies</a:t>
            </a:r>
            <a:r>
              <a:rPr lang="en-US" sz="1600" dirty="0"/>
              <a:t> for </a:t>
            </a:r>
            <a:r>
              <a:rPr lang="en-US" sz="1600" dirty="0" err="1"/>
              <a:t>OmniAuth</a:t>
            </a:r>
            <a:r>
              <a:rPr lang="en-US" sz="1600" dirty="0"/>
              <a:t> that can authenticate users via disparate systems</a:t>
            </a:r>
            <a:r>
              <a:rPr lang="en-US" sz="1600" dirty="0" smtClean="0"/>
              <a:t>.” </a:t>
            </a:r>
          </a:p>
          <a:p>
            <a:pPr lvl="2"/>
            <a:r>
              <a:rPr lang="en-US" sz="1600" dirty="0" smtClean="0"/>
              <a:t>“</a:t>
            </a:r>
            <a:r>
              <a:rPr lang="en-US" sz="1600" dirty="0" err="1" smtClean="0"/>
              <a:t>OmniAuth</a:t>
            </a:r>
            <a:r>
              <a:rPr lang="en-US" sz="1600" dirty="0" smtClean="0"/>
              <a:t> </a:t>
            </a:r>
            <a:r>
              <a:rPr lang="en-US" sz="1600" dirty="0"/>
              <a:t>strategies have been created for everything from Facebook to LDAP</a:t>
            </a:r>
            <a:r>
              <a:rPr lang="en-US" sz="1600" dirty="0" smtClean="0"/>
              <a:t>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Authentication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sz="2000" dirty="0" smtClean="0">
                <a:solidFill>
                  <a:srgbClr val="7F7F7F"/>
                </a:solidFill>
              </a:rPr>
              <a:t>We recommend </a:t>
            </a:r>
            <a:r>
              <a:rPr lang="en-US" sz="2000" dirty="0" err="1" smtClean="0">
                <a:solidFill>
                  <a:srgbClr val="7F7F7F"/>
                </a:solidFill>
              </a:rPr>
              <a:t>OAuth</a:t>
            </a:r>
            <a:r>
              <a:rPr lang="en-US" sz="2000" dirty="0" smtClean="0">
                <a:solidFill>
                  <a:srgbClr val="7F7F7F"/>
                </a:solidFill>
              </a:rPr>
              <a:t> for authentication</a:t>
            </a:r>
          </a:p>
          <a:p>
            <a:pPr lvl="1"/>
            <a:r>
              <a:rPr lang="en-US" sz="1600" dirty="0">
                <a:solidFill>
                  <a:srgbClr val="7F7F7F"/>
                </a:solidFill>
              </a:rPr>
              <a:t> </a:t>
            </a:r>
            <a:r>
              <a:rPr lang="en-US" sz="1600" dirty="0">
                <a:solidFill>
                  <a:srgbClr val="7F7F7F"/>
                </a:solidFill>
                <a:hlinkClick r:id="rId2"/>
              </a:rPr>
              <a:t>https://github.com/intridea/omniauth/wiki/List-of-</a:t>
            </a:r>
            <a:r>
              <a:rPr lang="en-US" sz="1600" dirty="0" smtClean="0">
                <a:solidFill>
                  <a:srgbClr val="7F7F7F"/>
                </a:solidFill>
                <a:hlinkClick r:id="rId2"/>
              </a:rPr>
              <a:t>Strategies</a:t>
            </a:r>
            <a:endParaRPr lang="en-US" sz="2000" dirty="0">
              <a:solidFill>
                <a:srgbClr val="7F7F7F"/>
              </a:solidFill>
            </a:endParaRPr>
          </a:p>
          <a:p>
            <a:endParaRPr lang="en-US" sz="2000" dirty="0" smtClean="0">
              <a:solidFill>
                <a:srgbClr val="7F7F7F"/>
              </a:solidFill>
            </a:endParaRPr>
          </a:p>
          <a:p>
            <a:r>
              <a:rPr lang="en-US" sz="2000" dirty="0" smtClean="0">
                <a:solidFill>
                  <a:srgbClr val="7F7F7F"/>
                </a:solidFill>
              </a:rPr>
              <a:t>NITRO-Competitions supports other legacy authentication mechanisms</a:t>
            </a:r>
          </a:p>
          <a:p>
            <a:pPr lvl="1"/>
            <a:r>
              <a:rPr lang="en-US" sz="1600" dirty="0">
                <a:solidFill>
                  <a:srgbClr val="7F7F7F"/>
                </a:solidFill>
                <a:hlinkClick r:id="rId3"/>
              </a:rPr>
              <a:t>https://github.com/NUBIC/</a:t>
            </a:r>
            <a:r>
              <a:rPr lang="en-US" sz="1600" dirty="0" smtClean="0">
                <a:solidFill>
                  <a:srgbClr val="7F7F7F"/>
                </a:solidFill>
                <a:hlinkClick r:id="rId3"/>
              </a:rPr>
              <a:t>aker</a:t>
            </a:r>
            <a:r>
              <a:rPr lang="en-US" sz="1600" dirty="0" smtClean="0">
                <a:solidFill>
                  <a:srgbClr val="7F7F7F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2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Walkthrough overview</a:t>
            </a:r>
          </a:p>
          <a:p>
            <a:pPr marL="0" indent="0" algn="ctr">
              <a:buNone/>
            </a:pPr>
            <a:endParaRPr lang="en-US" sz="1200" dirty="0" smtClean="0"/>
          </a:p>
          <a:p>
            <a:r>
              <a:rPr lang="en-US" sz="1800" b="1" dirty="0" smtClean="0"/>
              <a:t>User Roles</a:t>
            </a:r>
          </a:p>
          <a:p>
            <a:pPr lvl="1"/>
            <a:r>
              <a:rPr lang="en-US" sz="1800" dirty="0" smtClean="0"/>
              <a:t>Sponsor Administrators </a:t>
            </a:r>
            <a:r>
              <a:rPr lang="en-US" sz="1800" i="1" dirty="0" smtClean="0"/>
              <a:t>(admin)</a:t>
            </a:r>
            <a:endParaRPr lang="en-US" sz="1800" dirty="0" smtClean="0"/>
          </a:p>
          <a:p>
            <a:pPr lvl="1"/>
            <a:r>
              <a:rPr lang="en-US" sz="1800" dirty="0" smtClean="0"/>
              <a:t>Applicants </a:t>
            </a:r>
            <a:r>
              <a:rPr lang="en-US" sz="1800" i="1" dirty="0" smtClean="0"/>
              <a:t>(user)</a:t>
            </a:r>
            <a:endParaRPr lang="en-US" sz="1800" dirty="0" smtClean="0"/>
          </a:p>
          <a:p>
            <a:pPr lvl="1"/>
            <a:r>
              <a:rPr lang="en-US" sz="1800" dirty="0" smtClean="0"/>
              <a:t>Reviewers </a:t>
            </a:r>
            <a:r>
              <a:rPr lang="en-US" sz="1800" i="1" dirty="0" smtClean="0"/>
              <a:t>(reviewer)</a:t>
            </a:r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Application Models</a:t>
            </a:r>
          </a:p>
          <a:p>
            <a:pPr lvl="1"/>
            <a:r>
              <a:rPr lang="en-US" sz="1800" dirty="0" smtClean="0"/>
              <a:t>Sponsor </a:t>
            </a:r>
            <a:r>
              <a:rPr lang="en-US" sz="1800" i="1" dirty="0" smtClean="0"/>
              <a:t>(Program)</a:t>
            </a:r>
          </a:p>
          <a:p>
            <a:pPr lvl="1"/>
            <a:r>
              <a:rPr lang="en-US" sz="1800" dirty="0" smtClean="0"/>
              <a:t>Competition </a:t>
            </a:r>
            <a:r>
              <a:rPr lang="en-US" sz="1800" i="1" dirty="0" smtClean="0"/>
              <a:t>(Project)</a:t>
            </a:r>
          </a:p>
          <a:p>
            <a:pPr lvl="1"/>
            <a:r>
              <a:rPr lang="en-US" sz="1800" dirty="0" smtClean="0"/>
              <a:t>Application </a:t>
            </a:r>
            <a:r>
              <a:rPr lang="en-US" sz="1800" i="1" dirty="0" smtClean="0"/>
              <a:t>(Submission)</a:t>
            </a:r>
            <a:endParaRPr lang="en-US" sz="1800" i="1" dirty="0"/>
          </a:p>
          <a:p>
            <a:pPr lvl="1"/>
            <a:r>
              <a:rPr lang="en-US" sz="1800" dirty="0" smtClean="0"/>
              <a:t>Review </a:t>
            </a:r>
            <a:r>
              <a:rPr lang="en-US" sz="1800" i="1" dirty="0" smtClean="0"/>
              <a:t>(Submission Review)</a:t>
            </a:r>
            <a:endParaRPr lang="en-US" sz="1800" i="1" dirty="0"/>
          </a:p>
          <a:p>
            <a:pPr marL="0" indent="0" algn="ctr">
              <a:buNone/>
            </a:pPr>
            <a:endParaRPr lang="en-US" sz="2400" dirty="0">
              <a:solidFill>
                <a:srgbClr val="7F7F7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3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project described was supported by the National Center for Research Resources, Grant 5UL1RR025741, and is now at the National Center for Advancing Translational Sciences, Grant 8UL1TR000150. </a:t>
            </a:r>
            <a:endParaRPr lang="en-US" sz="20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content is solely the responsibility of the authors and does not necessarily represent the official views of the NIH.</a:t>
            </a:r>
            <a:endParaRPr lang="en-US" sz="200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0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Walkthrough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11182" y="2977957"/>
            <a:ext cx="2541939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Sponsor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1182" y="3690933"/>
            <a:ext cx="2237139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Competition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3582" y="3843333"/>
            <a:ext cx="2237139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Competition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15982" y="3995733"/>
            <a:ext cx="2237139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Competition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1782152" y="3485957"/>
            <a:ext cx="0" cy="35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11182" y="4724426"/>
            <a:ext cx="2541939" cy="6271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Activate Competition</a:t>
            </a:r>
          </a:p>
          <a:p>
            <a:pPr algn="ctr"/>
            <a:r>
              <a:rPr lang="en-US" sz="1400" dirty="0" smtClean="0"/>
              <a:t>(based on configured dates)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1782152" y="4503733"/>
            <a:ext cx="0" cy="220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46350" y="2858838"/>
            <a:ext cx="2221052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Reviewers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98901" y="5502275"/>
            <a:ext cx="2150983" cy="6375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Application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745710" y="2858838"/>
            <a:ext cx="1532759" cy="627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155849" y="471396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Email</a:t>
            </a:r>
            <a:endParaRPr lang="en-US" sz="1200" dirty="0"/>
          </a:p>
        </p:txBody>
      </p:sp>
      <p:sp>
        <p:nvSpPr>
          <p:cNvPr id="32" name="Oval 31"/>
          <p:cNvSpPr/>
          <p:nvPr/>
        </p:nvSpPr>
        <p:spPr>
          <a:xfrm>
            <a:off x="3938405" y="4724426"/>
            <a:ext cx="1129144" cy="52902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Email</a:t>
            </a:r>
            <a:endParaRPr lang="en-US" sz="1200" dirty="0"/>
          </a:p>
        </p:txBody>
      </p:sp>
      <p:cxnSp>
        <p:nvCxnSpPr>
          <p:cNvPr id="35" name="Elbow Connector 34"/>
          <p:cNvCxnSpPr>
            <a:stCxn id="13" idx="3"/>
            <a:endCxn id="25" idx="1"/>
          </p:cNvCxnSpPr>
          <p:nvPr/>
        </p:nvCxnSpPr>
        <p:spPr>
          <a:xfrm flipV="1">
            <a:off x="3053121" y="3172398"/>
            <a:ext cx="692589" cy="18655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2"/>
            <a:endCxn id="32" idx="0"/>
          </p:cNvCxnSpPr>
          <p:nvPr/>
        </p:nvCxnSpPr>
        <p:spPr>
          <a:xfrm flipH="1">
            <a:off x="4502977" y="3485957"/>
            <a:ext cx="9113" cy="1238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2"/>
            <a:endCxn id="31" idx="0"/>
          </p:cNvCxnSpPr>
          <p:nvPr/>
        </p:nvCxnSpPr>
        <p:spPr>
          <a:xfrm>
            <a:off x="4512090" y="3485957"/>
            <a:ext cx="1208331" cy="1228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1" idx="7"/>
            <a:endCxn id="22" idx="1"/>
          </p:cNvCxnSpPr>
          <p:nvPr/>
        </p:nvCxnSpPr>
        <p:spPr>
          <a:xfrm rot="5400000" flipH="1" flipV="1">
            <a:off x="5443691" y="3788781"/>
            <a:ext cx="1678602" cy="3267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2"/>
            <a:endCxn id="23" idx="0"/>
          </p:cNvCxnSpPr>
          <p:nvPr/>
        </p:nvCxnSpPr>
        <p:spPr>
          <a:xfrm>
            <a:off x="7556876" y="3366838"/>
            <a:ext cx="17517" cy="2135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61524" y="2259726"/>
            <a:ext cx="976427" cy="2627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Admin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63582" y="2207172"/>
            <a:ext cx="97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Legend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2790351" y="2259726"/>
            <a:ext cx="976427" cy="2627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Applicant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3918930" y="2259726"/>
            <a:ext cx="976427" cy="2627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Reviewer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964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&lt; DEMO HERE /&gt;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9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does it take to run?</a:t>
            </a:r>
          </a:p>
          <a:p>
            <a:pPr marL="0" indent="0" algn="ctr">
              <a:buNone/>
            </a:pPr>
            <a:endParaRPr lang="en-US" sz="1200" dirty="0"/>
          </a:p>
          <a:p>
            <a:r>
              <a:rPr lang="en-US" sz="2400" dirty="0" smtClean="0"/>
              <a:t>Anecdote 1</a:t>
            </a:r>
          </a:p>
          <a:p>
            <a:pPr lvl="1"/>
            <a:r>
              <a:rPr lang="en-US" sz="2000" dirty="0" smtClean="0"/>
              <a:t>One Ruby on Rails novice – 3 days</a:t>
            </a:r>
          </a:p>
          <a:p>
            <a:pPr lvl="1"/>
            <a:r>
              <a:rPr lang="en-US" sz="2000" dirty="0" smtClean="0"/>
              <a:t>Demo environment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Anecdote 2 </a:t>
            </a:r>
          </a:p>
          <a:p>
            <a:pPr lvl="1"/>
            <a:r>
              <a:rPr lang="en-US" sz="2000" dirty="0" smtClean="0"/>
              <a:t>One developer – 43hrs</a:t>
            </a:r>
          </a:p>
          <a:p>
            <a:pPr lvl="1"/>
            <a:r>
              <a:rPr lang="en-US" sz="2000" dirty="0" smtClean="0"/>
              <a:t>$2,000.00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else can you do?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sz="2800" dirty="0" smtClean="0"/>
              <a:t>Voucher programs with administrative </a:t>
            </a:r>
            <a:r>
              <a:rPr lang="en-US" sz="2800" dirty="0" smtClean="0"/>
              <a:t>reviews</a:t>
            </a:r>
          </a:p>
          <a:p>
            <a:r>
              <a:rPr lang="en-US" sz="2800" dirty="0"/>
              <a:t>Access to subsidized EDW </a:t>
            </a:r>
            <a:r>
              <a:rPr lang="en-US" sz="2800" dirty="0" smtClean="0"/>
              <a:t>queries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3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does the workflow stop?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sz="2800" dirty="0" smtClean="0"/>
              <a:t>At the end of the Review Period</a:t>
            </a:r>
          </a:p>
          <a:p>
            <a:r>
              <a:rPr lang="en-US" sz="2800" dirty="0" smtClean="0"/>
              <a:t>NITRO-Competitions does not handle funds transfer</a:t>
            </a:r>
            <a:endParaRPr lang="en-US" sz="2800" dirty="0"/>
          </a:p>
          <a:p>
            <a:r>
              <a:rPr lang="en-US" sz="2800" dirty="0" smtClean="0"/>
              <a:t>NU-Core</a:t>
            </a:r>
          </a:p>
          <a:p>
            <a:pPr lvl="1"/>
            <a:r>
              <a:rPr lang="en-US" sz="2400" u="sng" dirty="0">
                <a:hlinkClick r:id="rId2"/>
              </a:rPr>
              <a:t>https://github.com/tablexi/nucore-open</a:t>
            </a:r>
            <a:endParaRPr lang="en-US" sz="2400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7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94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2639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(previously known as NUCATS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Assist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>
                <a:solidFill>
                  <a:srgbClr val="7F7F7F"/>
                </a:solidFill>
                <a:hlinkClick r:id="rId2"/>
              </a:rPr>
              <a:t>http://vimeopro.com/ctsacentral/ctsa-tool-shop-webinar/video/</a:t>
            </a:r>
            <a:r>
              <a:rPr lang="en-US" sz="2000" dirty="0" smtClean="0">
                <a:solidFill>
                  <a:srgbClr val="7F7F7F"/>
                </a:solidFill>
                <a:hlinkClick r:id="rId2"/>
              </a:rPr>
              <a:t>52577882</a:t>
            </a:r>
            <a:endParaRPr lang="en-US" sz="2000" dirty="0" smtClean="0">
              <a:solidFill>
                <a:srgbClr val="7F7F7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7F7F7F"/>
              </a:solidFill>
            </a:endParaRPr>
          </a:p>
          <a:p>
            <a:pPr marL="0" indent="0" algn="ctr">
              <a:buNone/>
            </a:pPr>
            <a:r>
              <a:rPr lang="en-US" sz="2000" dirty="0"/>
              <a:t>CTSA Tool Shop (Oct. 5</a:t>
            </a:r>
            <a:r>
              <a:rPr lang="en-US" sz="2000" baseline="30000" dirty="0"/>
              <a:t>th</a:t>
            </a:r>
            <a:r>
              <a:rPr lang="en-US" sz="2000" dirty="0"/>
              <a:t>, 2012) 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://www.ctsacentral.org/tools/tool_shop#</a:t>
            </a:r>
            <a:r>
              <a:rPr lang="en-US" sz="2000" dirty="0" smtClean="0">
                <a:hlinkClick r:id="rId3"/>
              </a:rPr>
              <a:t>NUCATS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>
              <a:solidFill>
                <a:srgbClr val="7F7F7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0035" y="40213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254" y="5297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NUBIC</a:t>
            </a:r>
          </a:p>
          <a:p>
            <a:pPr marL="0" indent="0" algn="ctr">
              <a:buNone/>
            </a:pPr>
            <a:r>
              <a:rPr lang="en-US" sz="2800" dirty="0" smtClean="0"/>
              <a:t>Northwestern University Biomedical Informatics Center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Justin </a:t>
            </a:r>
            <a:r>
              <a:rPr lang="en-US" sz="2800" dirty="0" err="1" smtClean="0"/>
              <a:t>Starren</a:t>
            </a:r>
            <a:r>
              <a:rPr lang="en-US" sz="2800" dirty="0" smtClean="0"/>
              <a:t> – </a:t>
            </a:r>
            <a:r>
              <a:rPr lang="en-US" sz="2800" dirty="0" err="1" smtClean="0"/>
              <a:t>justin.starren@northwestern.edu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Paul Friedman – </a:t>
            </a:r>
            <a:r>
              <a:rPr lang="en-US" sz="2800" dirty="0" err="1" smtClean="0"/>
              <a:t>p-friedman@northwestern.edu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Jeff Lunt – </a:t>
            </a:r>
            <a:r>
              <a:rPr lang="en-US" sz="2800" dirty="0" err="1" smtClean="0"/>
              <a:t>jeff.lunt@northwestern.edu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2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321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Why?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Clinical and Translational </a:t>
            </a:r>
            <a:r>
              <a:rPr lang="en-US" dirty="0" smtClean="0"/>
              <a:t>Science </a:t>
            </a:r>
            <a:r>
              <a:rPr lang="en-US" dirty="0"/>
              <a:t>Award (U54) </a:t>
            </a:r>
            <a:br>
              <a:rPr lang="en-US" dirty="0"/>
            </a:br>
            <a:r>
              <a:rPr lang="en-US" dirty="0"/>
              <a:t>Pilot Translational and Clinical Studies Program (PTC)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08238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http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://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grants.nih.gov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/grants/guide/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rfa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-files/RFA-TR-14-009.</a:t>
            </a:r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5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321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review must be rigorous and include an </a:t>
            </a:r>
            <a:r>
              <a:rPr lang="en-US" dirty="0" smtClean="0"/>
              <a:t>in-person </a:t>
            </a:r>
            <a:r>
              <a:rPr lang="en-US" dirty="0"/>
              <a:t>meeting of a multi-disciplinary committee </a:t>
            </a:r>
            <a:r>
              <a:rPr lang="en-US" b="1" dirty="0" smtClean="0"/>
              <a:t>patterned </a:t>
            </a:r>
            <a:r>
              <a:rPr lang="en-US" b="1" dirty="0"/>
              <a:t>after an NIH study section peer review process </a:t>
            </a:r>
            <a:r>
              <a:rPr lang="en-US" dirty="0"/>
              <a:t>to ensure that pilot projects are of high methodological quality, and can answer important scientific question proposed.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220664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http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://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grants.nih.gov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/grants/guide/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rfa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-files/RFA-TR-14-009.</a:t>
            </a:r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7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6" y="82809"/>
            <a:ext cx="9053284" cy="713619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Northwestern Integrated Translational Research Optimizer (NITRO) </a:t>
            </a:r>
            <a:r>
              <a:rPr lang="en-US" sz="1800" b="1" i="1" dirty="0" smtClean="0"/>
              <a:t/>
            </a:r>
            <a:br>
              <a:rPr lang="en-US" sz="1800" b="1" i="1" dirty="0" smtClean="0"/>
            </a:br>
            <a:r>
              <a:rPr lang="en-US" sz="1800" b="1" i="1" dirty="0" smtClean="0"/>
              <a:t>Integrated </a:t>
            </a:r>
            <a:r>
              <a:rPr lang="en-US" sz="1800" b="1" i="1" dirty="0"/>
              <a:t>Informatics Infrastructure</a:t>
            </a:r>
            <a:endParaRPr lang="en-US" sz="2000" b="1" i="1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453189" y="962598"/>
            <a:ext cx="2624667" cy="3894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pitchFamily="26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6" charset="0"/>
                <a:ea typeface="ＭＳ Ｐゴシック" pitchFamily="26" charset="-128"/>
              </a:defRPr>
            </a:lvl9pPr>
          </a:lstStyle>
          <a:p>
            <a:pPr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Arial Narrow" charset="0"/>
              </a:rPr>
              <a:t>Research Sequence</a:t>
            </a:r>
            <a:endParaRPr lang="en-US" sz="1600" b="1" dirty="0">
              <a:solidFill>
                <a:prstClr val="black"/>
              </a:solidFill>
              <a:latin typeface="Arial Narrow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674905" y="1904986"/>
            <a:ext cx="2147723" cy="326983"/>
            <a:chOff x="3721076" y="2206262"/>
            <a:chExt cx="2147723" cy="326983"/>
          </a:xfrm>
          <a:solidFill>
            <a:srgbClr val="D9D9D9"/>
          </a:solidFill>
          <a:effectLst/>
        </p:grpSpPr>
        <p:sp>
          <p:nvSpPr>
            <p:cNvPr id="3" name="Freeform 4"/>
            <p:cNvSpPr>
              <a:spLocks/>
            </p:cNvSpPr>
            <p:nvPr/>
          </p:nvSpPr>
          <p:spPr bwMode="auto">
            <a:xfrm>
              <a:off x="3721076" y="2213205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3970637" y="2206262"/>
              <a:ext cx="183254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Hypothesis Development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012012" y="972462"/>
            <a:ext cx="3011035" cy="320687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u="sng" dirty="0" smtClean="0">
                <a:solidFill>
                  <a:srgbClr val="1F497D"/>
                </a:solidFill>
                <a:latin typeface="Arial"/>
                <a:ea typeface="+mn-ea"/>
                <a:cs typeface="Arial"/>
              </a:rPr>
              <a:t>Clinical and Mixed-Use Systems</a:t>
            </a:r>
            <a:endParaRPr lang="en-US" sz="1400" b="1" u="sng" dirty="0">
              <a:solidFill>
                <a:srgbClr val="1F497D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339757" y="913545"/>
            <a:ext cx="2746956" cy="43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u="sng" dirty="0">
                <a:solidFill>
                  <a:srgbClr val="1F497D"/>
                </a:solidFill>
                <a:latin typeface="Arial"/>
                <a:ea typeface="+mn-ea"/>
                <a:cs typeface="Arial"/>
              </a:rPr>
              <a:t>Research-Specific Systems</a:t>
            </a:r>
          </a:p>
        </p:txBody>
      </p:sp>
      <p:sp>
        <p:nvSpPr>
          <p:cNvPr id="20" name="AutoShape 26"/>
          <p:cNvSpPr>
            <a:spLocks noChangeArrowheads="1"/>
          </p:cNvSpPr>
          <p:nvPr/>
        </p:nvSpPr>
        <p:spPr bwMode="auto">
          <a:xfrm>
            <a:off x="1014582" y="3301583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NITRO-Recruit*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auto">
          <a:xfrm>
            <a:off x="6550900" y="3736577"/>
            <a:ext cx="1435100" cy="284494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rgbClr val="604A7B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</a:t>
            </a:r>
            <a:r>
              <a:rPr lang="en-US" sz="1000" b="1" dirty="0" err="1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yResearch</a:t>
            </a:r>
            <a:r>
              <a:rPr lang="en-US" sz="1000" b="1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*</a:t>
            </a:r>
            <a:endParaRPr lang="en-US" sz="1000" b="1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1014582" y="3593750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prstClr val="black"/>
                </a:solidFill>
                <a:latin typeface="Calibri"/>
                <a:ea typeface="+mn-ea"/>
              </a:rPr>
              <a:t>NITRO-Study </a:t>
            </a: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Tracker*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3" name="AutoShape 29"/>
          <p:cNvSpPr>
            <a:spLocks noChangeArrowheads="1"/>
          </p:cNvSpPr>
          <p:nvPr/>
        </p:nvSpPr>
        <p:spPr bwMode="auto">
          <a:xfrm>
            <a:off x="1017481" y="4470251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NITRO-Electronic Data Capture*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" name="AutoShape 30"/>
          <p:cNvSpPr>
            <a:spLocks noChangeArrowheads="1"/>
          </p:cNvSpPr>
          <p:nvPr/>
        </p:nvSpPr>
        <p:spPr bwMode="auto">
          <a:xfrm>
            <a:off x="1014582" y="5346752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NITRO-Billing*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" name="AutoShape 31"/>
          <p:cNvSpPr>
            <a:spLocks noChangeArrowheads="1"/>
          </p:cNvSpPr>
          <p:nvPr/>
        </p:nvSpPr>
        <p:spPr bwMode="auto">
          <a:xfrm>
            <a:off x="1014582" y="5638919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srgbClr val="000000"/>
                </a:solidFill>
                <a:latin typeface="Calibri"/>
                <a:ea typeface="+mn-ea"/>
              </a:rPr>
              <a:t>FISMA Support</a:t>
            </a:r>
            <a:endParaRPr lang="en-US" sz="105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auto">
          <a:xfrm>
            <a:off x="6527087" y="4977832"/>
            <a:ext cx="1447800" cy="28318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EHR</a:t>
            </a:r>
          </a:p>
        </p:txBody>
      </p:sp>
      <p:sp>
        <p:nvSpPr>
          <p:cNvPr id="27" name="AutoShape 33"/>
          <p:cNvSpPr>
            <a:spLocks noChangeArrowheads="1"/>
          </p:cNvSpPr>
          <p:nvPr/>
        </p:nvSpPr>
        <p:spPr bwMode="auto">
          <a:xfrm>
            <a:off x="6535024" y="3116605"/>
            <a:ext cx="1447800" cy="283183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rgbClr val="604A7B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NMEDW*</a:t>
            </a:r>
            <a:endParaRPr lang="en-US" sz="1050" b="1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auto">
          <a:xfrm>
            <a:off x="6542962" y="4357860"/>
            <a:ext cx="1447800" cy="283183"/>
          </a:xfrm>
          <a:prstGeom prst="roundRect">
            <a:avLst>
              <a:gd name="adj" fmla="val 16667"/>
            </a:avLst>
          </a:prstGeom>
          <a:solidFill>
            <a:srgbClr val="E4FFE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Custom CDS</a:t>
            </a:r>
            <a:endParaRPr lang="en-US" sz="105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1014582" y="5054585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Research Dashboards*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30" name="Straight Arrow Connector 29"/>
          <p:cNvCxnSpPr>
            <a:stCxn id="25" idx="3"/>
            <a:endCxn id="11" idx="6"/>
          </p:cNvCxnSpPr>
          <p:nvPr/>
        </p:nvCxnSpPr>
        <p:spPr bwMode="auto">
          <a:xfrm>
            <a:off x="2871320" y="5744075"/>
            <a:ext cx="803585" cy="3306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1" name="Straight Arrow Connector 30"/>
          <p:cNvCxnSpPr>
            <a:stCxn id="21" idx="1"/>
            <a:endCxn id="6" idx="2"/>
          </p:cNvCxnSpPr>
          <p:nvPr/>
        </p:nvCxnSpPr>
        <p:spPr bwMode="auto">
          <a:xfrm flipH="1" flipV="1">
            <a:off x="5822628" y="3814368"/>
            <a:ext cx="728272" cy="644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2" name="Straight Arrow Connector 31"/>
          <p:cNvCxnSpPr>
            <a:stCxn id="23" idx="3"/>
            <a:endCxn id="8" idx="6"/>
          </p:cNvCxnSpPr>
          <p:nvPr/>
        </p:nvCxnSpPr>
        <p:spPr bwMode="auto">
          <a:xfrm>
            <a:off x="2874219" y="4575407"/>
            <a:ext cx="800686" cy="1356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3" name="Straight Arrow Connector 32"/>
          <p:cNvCxnSpPr>
            <a:stCxn id="29" idx="3"/>
            <a:endCxn id="9" idx="6"/>
          </p:cNvCxnSpPr>
          <p:nvPr/>
        </p:nvCxnSpPr>
        <p:spPr bwMode="auto">
          <a:xfrm flipV="1">
            <a:off x="2871320" y="5158217"/>
            <a:ext cx="803585" cy="15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4" name="Straight Arrow Connector 33"/>
          <p:cNvCxnSpPr>
            <a:stCxn id="24" idx="3"/>
            <a:endCxn id="10" idx="6"/>
          </p:cNvCxnSpPr>
          <p:nvPr/>
        </p:nvCxnSpPr>
        <p:spPr bwMode="auto">
          <a:xfrm>
            <a:off x="2871320" y="5451908"/>
            <a:ext cx="803585" cy="1534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5" name="Straight Arrow Connector 34"/>
          <p:cNvCxnSpPr>
            <a:stCxn id="22" idx="3"/>
            <a:endCxn id="9" idx="6"/>
          </p:cNvCxnSpPr>
          <p:nvPr/>
        </p:nvCxnSpPr>
        <p:spPr bwMode="auto">
          <a:xfrm>
            <a:off x="2871320" y="3698906"/>
            <a:ext cx="803585" cy="14593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6" name="Straight Arrow Connector 35"/>
          <p:cNvCxnSpPr>
            <a:stCxn id="22" idx="3"/>
            <a:endCxn id="7" idx="6"/>
          </p:cNvCxnSpPr>
          <p:nvPr/>
        </p:nvCxnSpPr>
        <p:spPr bwMode="auto">
          <a:xfrm>
            <a:off x="2871320" y="3698906"/>
            <a:ext cx="803585" cy="5650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7" name="Straight Arrow Connector 36"/>
          <p:cNvCxnSpPr>
            <a:stCxn id="20" idx="3"/>
            <a:endCxn id="6" idx="6"/>
          </p:cNvCxnSpPr>
          <p:nvPr/>
        </p:nvCxnSpPr>
        <p:spPr bwMode="auto">
          <a:xfrm>
            <a:off x="2871320" y="3406739"/>
            <a:ext cx="803585" cy="4100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8" name="Straight Arrow Connector 37"/>
          <p:cNvCxnSpPr>
            <a:stCxn id="28" idx="1"/>
            <a:endCxn id="6" idx="2"/>
          </p:cNvCxnSpPr>
          <p:nvPr/>
        </p:nvCxnSpPr>
        <p:spPr bwMode="auto">
          <a:xfrm flipH="1" flipV="1">
            <a:off x="5822628" y="3814368"/>
            <a:ext cx="720334" cy="6850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39" name="Straight Arrow Connector 38"/>
          <p:cNvCxnSpPr>
            <a:stCxn id="27" idx="1"/>
            <a:endCxn id="6" idx="2"/>
          </p:cNvCxnSpPr>
          <p:nvPr/>
        </p:nvCxnSpPr>
        <p:spPr bwMode="auto">
          <a:xfrm flipH="1">
            <a:off x="5822628" y="3258197"/>
            <a:ext cx="712396" cy="5561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40" name="Straight Arrow Connector 39"/>
          <p:cNvCxnSpPr>
            <a:stCxn id="27" idx="1"/>
            <a:endCxn id="4" idx="2"/>
          </p:cNvCxnSpPr>
          <p:nvPr/>
        </p:nvCxnSpPr>
        <p:spPr bwMode="auto">
          <a:xfrm flipH="1" flipV="1">
            <a:off x="5822628" y="2920112"/>
            <a:ext cx="712396" cy="3380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grpSp>
        <p:nvGrpSpPr>
          <p:cNvPr id="91" name="Group 90"/>
          <p:cNvGrpSpPr/>
          <p:nvPr/>
        </p:nvGrpSpPr>
        <p:grpSpPr>
          <a:xfrm>
            <a:off x="3674905" y="2806185"/>
            <a:ext cx="2147723" cy="320257"/>
            <a:chOff x="3721076" y="2962266"/>
            <a:chExt cx="2147723" cy="320257"/>
          </a:xfrm>
          <a:solidFill>
            <a:srgbClr val="D9D9D9"/>
          </a:solidFill>
          <a:effectLst/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3721076" y="2962483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3973614" y="2962266"/>
              <a:ext cx="166675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Feasibility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674905" y="2359057"/>
            <a:ext cx="2213479" cy="320040"/>
            <a:chOff x="3721076" y="2587844"/>
            <a:chExt cx="2213479" cy="320040"/>
          </a:xfrm>
          <a:solidFill>
            <a:srgbClr val="D9D9D9"/>
          </a:solidFill>
          <a:effectLst/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721076" y="2587844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3832569" y="2587844"/>
              <a:ext cx="21019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Protocol</a:t>
              </a: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 </a:t>
              </a: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Development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674905" y="3700658"/>
            <a:ext cx="2147723" cy="320040"/>
            <a:chOff x="3721076" y="3711761"/>
            <a:chExt cx="2147723" cy="320040"/>
          </a:xfrm>
          <a:solidFill>
            <a:srgbClr val="D9D9D9"/>
          </a:solidFill>
          <a:effectLst/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721076" y="3711761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4278101" y="3713662"/>
              <a:ext cx="96693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Recruitment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74905" y="4147786"/>
            <a:ext cx="2147723" cy="320040"/>
            <a:chOff x="3721076" y="4086400"/>
            <a:chExt cx="2147723" cy="320040"/>
          </a:xfrm>
          <a:solidFill>
            <a:srgbClr val="D9D9D9"/>
          </a:solidFill>
          <a:effectLst/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721076" y="4086400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4367430" y="4086400"/>
              <a:ext cx="87799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Enrollment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674905" y="4594914"/>
            <a:ext cx="2213479" cy="320040"/>
            <a:chOff x="3721076" y="4461039"/>
            <a:chExt cx="2213479" cy="320040"/>
          </a:xfrm>
          <a:solidFill>
            <a:srgbClr val="D9D9D9"/>
          </a:solidFill>
          <a:effectLst/>
        </p:grpSpPr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3721076" y="4461039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3887786" y="4477790"/>
              <a:ext cx="204676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Data &amp; </a:t>
              </a: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Sample Collection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674905" y="5042042"/>
            <a:ext cx="2147723" cy="320040"/>
            <a:chOff x="3721076" y="4835678"/>
            <a:chExt cx="2147723" cy="320040"/>
          </a:xfrm>
          <a:solidFill>
            <a:srgbClr val="D9D9D9"/>
          </a:solidFill>
          <a:effectLst/>
        </p:grpSpPr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3721076" y="4835678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4265093" y="4835678"/>
              <a:ext cx="88850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Monitoring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674905" y="5489170"/>
            <a:ext cx="2147723" cy="320040"/>
            <a:chOff x="3721076" y="5210317"/>
            <a:chExt cx="2147723" cy="320040"/>
          </a:xfrm>
          <a:solidFill>
            <a:srgbClr val="D9D9D9"/>
          </a:solidFill>
          <a:effectLst/>
        </p:grpSpPr>
        <p:sp>
          <p:nvSpPr>
            <p:cNvPr id="10" name="Freeform 4"/>
            <p:cNvSpPr>
              <a:spLocks/>
            </p:cNvSpPr>
            <p:nvPr/>
          </p:nvSpPr>
          <p:spPr bwMode="auto">
            <a:xfrm>
              <a:off x="3721076" y="5210317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4134146" y="5210317"/>
              <a:ext cx="120267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 Research Billing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674905" y="5943935"/>
            <a:ext cx="2148451" cy="334670"/>
            <a:chOff x="3721076" y="5570326"/>
            <a:chExt cx="2148451" cy="334670"/>
          </a:xfrm>
          <a:solidFill>
            <a:srgbClr val="D9D9D9"/>
          </a:solidFill>
          <a:effectLst/>
        </p:grpSpPr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3721076" y="5584956"/>
              <a:ext cx="2148451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3721077" y="5570326"/>
              <a:ext cx="2146324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Data </a:t>
              </a: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Management &amp; </a:t>
              </a: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Analysis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674905" y="3253530"/>
            <a:ext cx="2147723" cy="320040"/>
            <a:chOff x="3721076" y="3337122"/>
            <a:chExt cx="2147723" cy="320040"/>
          </a:xfrm>
          <a:solidFill>
            <a:srgbClr val="D9D9D9"/>
          </a:solidFill>
          <a:effectLst/>
        </p:grpSpPr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3721076" y="3337122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4387020" y="3337964"/>
              <a:ext cx="686531" cy="27699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+mn-ea"/>
                </a:rPr>
                <a:t>Funding</a:t>
              </a:r>
            </a:p>
          </p:txBody>
        </p:sp>
      </p:grpSp>
      <p:sp>
        <p:nvSpPr>
          <p:cNvPr id="52" name="AutoShape 26"/>
          <p:cNvSpPr>
            <a:spLocks noChangeArrowheads="1"/>
          </p:cNvSpPr>
          <p:nvPr/>
        </p:nvSpPr>
        <p:spPr bwMode="auto">
          <a:xfrm>
            <a:off x="1017481" y="3009416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 err="1" smtClean="0">
                <a:solidFill>
                  <a:prstClr val="black"/>
                </a:solidFill>
                <a:latin typeface="Calibri"/>
                <a:ea typeface="+mn-ea"/>
              </a:rPr>
              <a:t>InfoEd</a:t>
            </a:r>
            <a:endParaRPr lang="en-US" sz="105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3" name="AutoShape 26"/>
          <p:cNvSpPr>
            <a:spLocks noChangeArrowheads="1"/>
          </p:cNvSpPr>
          <p:nvPr/>
        </p:nvSpPr>
        <p:spPr bwMode="auto">
          <a:xfrm>
            <a:off x="1014582" y="2425082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NITRO-Competitions*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54" name="Straight Arrow Connector 53"/>
          <p:cNvCxnSpPr>
            <a:stCxn id="53" idx="3"/>
            <a:endCxn id="12" idx="6"/>
          </p:cNvCxnSpPr>
          <p:nvPr/>
        </p:nvCxnSpPr>
        <p:spPr bwMode="auto">
          <a:xfrm>
            <a:off x="2871320" y="2530238"/>
            <a:ext cx="803585" cy="8394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55" name="Straight Arrow Connector 54"/>
          <p:cNvCxnSpPr>
            <a:stCxn id="52" idx="3"/>
            <a:endCxn id="12" idx="6"/>
          </p:cNvCxnSpPr>
          <p:nvPr/>
        </p:nvCxnSpPr>
        <p:spPr bwMode="auto">
          <a:xfrm>
            <a:off x="2874219" y="3114572"/>
            <a:ext cx="800686" cy="2551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57" name="Straight Arrow Connector 56"/>
          <p:cNvCxnSpPr>
            <a:stCxn id="27" idx="1"/>
            <a:endCxn id="3" idx="2"/>
          </p:cNvCxnSpPr>
          <p:nvPr/>
        </p:nvCxnSpPr>
        <p:spPr bwMode="auto">
          <a:xfrm flipH="1" flipV="1">
            <a:off x="5822628" y="2025639"/>
            <a:ext cx="712396" cy="12325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58" name="Rectangle 181"/>
          <p:cNvSpPr>
            <a:spLocks noChangeArrowheads="1"/>
          </p:cNvSpPr>
          <p:nvPr/>
        </p:nvSpPr>
        <p:spPr bwMode="auto">
          <a:xfrm rot="16200000">
            <a:off x="-2354359" y="3878645"/>
            <a:ext cx="5355331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/>
                <a:ea typeface="+mn-ea"/>
              </a:rPr>
              <a:t>Electronic IRB System</a:t>
            </a:r>
            <a:endParaRPr lang="en-US" sz="14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cxnSp>
        <p:nvCxnSpPr>
          <p:cNvPr id="62" name="Straight Arrow Connector 61"/>
          <p:cNvCxnSpPr>
            <a:stCxn id="26" idx="1"/>
            <a:endCxn id="8" idx="2"/>
          </p:cNvCxnSpPr>
          <p:nvPr/>
        </p:nvCxnSpPr>
        <p:spPr bwMode="auto">
          <a:xfrm flipH="1" flipV="1">
            <a:off x="5822628" y="4708624"/>
            <a:ext cx="704459" cy="410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63" name="Curved Connector 62"/>
          <p:cNvCxnSpPr>
            <a:stCxn id="26" idx="3"/>
            <a:endCxn id="27" idx="3"/>
          </p:cNvCxnSpPr>
          <p:nvPr/>
        </p:nvCxnSpPr>
        <p:spPr bwMode="auto">
          <a:xfrm flipV="1">
            <a:off x="7974887" y="3258197"/>
            <a:ext cx="7937" cy="1861227"/>
          </a:xfrm>
          <a:prstGeom prst="curvedConnector3">
            <a:avLst>
              <a:gd name="adj1" fmla="val 2980181"/>
            </a:avLst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64" name="Straight Arrow Connector 63"/>
          <p:cNvCxnSpPr>
            <a:stCxn id="28" idx="1"/>
            <a:endCxn id="9" idx="2"/>
          </p:cNvCxnSpPr>
          <p:nvPr/>
        </p:nvCxnSpPr>
        <p:spPr bwMode="auto">
          <a:xfrm flipH="1">
            <a:off x="5822628" y="4499452"/>
            <a:ext cx="720334" cy="6563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65" name="Straight Arrow Connector 64"/>
          <p:cNvCxnSpPr>
            <a:stCxn id="53" idx="3"/>
            <a:endCxn id="5" idx="6"/>
          </p:cNvCxnSpPr>
          <p:nvPr/>
        </p:nvCxnSpPr>
        <p:spPr bwMode="auto">
          <a:xfrm flipV="1">
            <a:off x="2871320" y="2475232"/>
            <a:ext cx="803585" cy="550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66" name="Straight Arrow Connector 65"/>
          <p:cNvCxnSpPr>
            <a:stCxn id="21" idx="1"/>
            <a:endCxn id="8" idx="2"/>
          </p:cNvCxnSpPr>
          <p:nvPr/>
        </p:nvCxnSpPr>
        <p:spPr bwMode="auto">
          <a:xfrm flipH="1">
            <a:off x="5822628" y="3878824"/>
            <a:ext cx="728272" cy="829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68" name="AutoShape 35"/>
          <p:cNvSpPr>
            <a:spLocks noChangeArrowheads="1"/>
          </p:cNvSpPr>
          <p:nvPr/>
        </p:nvSpPr>
        <p:spPr bwMode="auto">
          <a:xfrm>
            <a:off x="6519150" y="5597805"/>
            <a:ext cx="1447800" cy="28318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Revenue Cycle</a:t>
            </a:r>
            <a:endParaRPr lang="en-US" sz="105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69" name="Straight Arrow Connector 68"/>
          <p:cNvCxnSpPr>
            <a:stCxn id="68" idx="1"/>
            <a:endCxn id="10" idx="2"/>
          </p:cNvCxnSpPr>
          <p:nvPr/>
        </p:nvCxnSpPr>
        <p:spPr bwMode="auto">
          <a:xfrm flipH="1" flipV="1">
            <a:off x="5822628" y="5602880"/>
            <a:ext cx="696522" cy="1365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70" name="Curved Connector 69"/>
          <p:cNvCxnSpPr>
            <a:stCxn id="68" idx="3"/>
            <a:endCxn id="27" idx="3"/>
          </p:cNvCxnSpPr>
          <p:nvPr/>
        </p:nvCxnSpPr>
        <p:spPr bwMode="auto">
          <a:xfrm flipV="1">
            <a:off x="7966950" y="3258197"/>
            <a:ext cx="15874" cy="2481200"/>
          </a:xfrm>
          <a:prstGeom prst="curvedConnector3">
            <a:avLst>
              <a:gd name="adj1" fmla="val 1540091"/>
            </a:avLst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grpSp>
        <p:nvGrpSpPr>
          <p:cNvPr id="90" name="Group 89"/>
          <p:cNvGrpSpPr/>
          <p:nvPr/>
        </p:nvGrpSpPr>
        <p:grpSpPr>
          <a:xfrm>
            <a:off x="3674905" y="6405689"/>
            <a:ext cx="2148451" cy="320040"/>
            <a:chOff x="3721076" y="5999755"/>
            <a:chExt cx="2148451" cy="320040"/>
          </a:xfrm>
          <a:solidFill>
            <a:srgbClr val="D9D9D9"/>
          </a:solidFill>
          <a:effectLst/>
        </p:grpSpPr>
        <p:sp>
          <p:nvSpPr>
            <p:cNvPr id="13" name="Freeform 4"/>
            <p:cNvSpPr>
              <a:spLocks/>
            </p:cNvSpPr>
            <p:nvPr/>
          </p:nvSpPr>
          <p:spPr bwMode="auto">
            <a:xfrm>
              <a:off x="3721076" y="5999755"/>
              <a:ext cx="2148451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1" name="Text Box 5"/>
            <p:cNvSpPr txBox="1">
              <a:spLocks noChangeArrowheads="1"/>
            </p:cNvSpPr>
            <p:nvPr/>
          </p:nvSpPr>
          <p:spPr bwMode="auto">
            <a:xfrm>
              <a:off x="4030764" y="6000392"/>
              <a:ext cx="1524216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Dissemination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673507" y="1451571"/>
            <a:ext cx="2147723" cy="326327"/>
            <a:chOff x="3721076" y="1832279"/>
            <a:chExt cx="2147723" cy="326327"/>
          </a:xfrm>
          <a:solidFill>
            <a:srgbClr val="D9D9D9"/>
          </a:solidFill>
          <a:effectLst/>
        </p:grpSpPr>
        <p:sp>
          <p:nvSpPr>
            <p:cNvPr id="14" name="Freeform 4"/>
            <p:cNvSpPr>
              <a:spLocks/>
            </p:cNvSpPr>
            <p:nvPr/>
          </p:nvSpPr>
          <p:spPr bwMode="auto">
            <a:xfrm>
              <a:off x="3721076" y="1838566"/>
              <a:ext cx="2147723" cy="320040"/>
            </a:xfrm>
            <a:custGeom>
              <a:avLst/>
              <a:gdLst>
                <a:gd name="T0" fmla="*/ 3 w 1008"/>
                <a:gd name="T1" fmla="*/ 0 h 443"/>
                <a:gd name="T2" fmla="*/ 1008 w 1008"/>
                <a:gd name="T3" fmla="*/ 0 h 443"/>
                <a:gd name="T4" fmla="*/ 1008 w 1008"/>
                <a:gd name="T5" fmla="*/ 305 h 443"/>
                <a:gd name="T6" fmla="*/ 501 w 1008"/>
                <a:gd name="T7" fmla="*/ 443 h 443"/>
                <a:gd name="T8" fmla="*/ 0 w 1008"/>
                <a:gd name="T9" fmla="*/ 305 h 443"/>
                <a:gd name="T10" fmla="*/ 3 w 1008"/>
                <a:gd name="T11" fmla="*/ 0 h 443"/>
                <a:gd name="connsiteX0" fmla="*/ 55 w 10025"/>
                <a:gd name="connsiteY0" fmla="*/ 0 h 10000"/>
                <a:gd name="connsiteX1" fmla="*/ 10025 w 10025"/>
                <a:gd name="connsiteY1" fmla="*/ 0 h 10000"/>
                <a:gd name="connsiteX2" fmla="*/ 10025 w 10025"/>
                <a:gd name="connsiteY2" fmla="*/ 6885 h 10000"/>
                <a:gd name="connsiteX3" fmla="*/ 4995 w 10025"/>
                <a:gd name="connsiteY3" fmla="*/ 10000 h 10000"/>
                <a:gd name="connsiteX4" fmla="*/ 25 w 10025"/>
                <a:gd name="connsiteY4" fmla="*/ 6885 h 10000"/>
                <a:gd name="connsiteX5" fmla="*/ 0 w 10025"/>
                <a:gd name="connsiteY5" fmla="*/ 3630 h 10000"/>
                <a:gd name="connsiteX6" fmla="*/ 55 w 10025"/>
                <a:gd name="connsiteY6" fmla="*/ 0 h 10000"/>
                <a:gd name="connsiteX0" fmla="*/ 55 w 10038"/>
                <a:gd name="connsiteY0" fmla="*/ 0 h 10000"/>
                <a:gd name="connsiteX1" fmla="*/ 10025 w 10038"/>
                <a:gd name="connsiteY1" fmla="*/ 0 h 10000"/>
                <a:gd name="connsiteX2" fmla="*/ 10038 w 10038"/>
                <a:gd name="connsiteY2" fmla="*/ 3553 h 10000"/>
                <a:gd name="connsiteX3" fmla="*/ 10025 w 10038"/>
                <a:gd name="connsiteY3" fmla="*/ 6885 h 10000"/>
                <a:gd name="connsiteX4" fmla="*/ 4995 w 10038"/>
                <a:gd name="connsiteY4" fmla="*/ 10000 h 10000"/>
                <a:gd name="connsiteX5" fmla="*/ 25 w 10038"/>
                <a:gd name="connsiteY5" fmla="*/ 6885 h 10000"/>
                <a:gd name="connsiteX6" fmla="*/ 0 w 10038"/>
                <a:gd name="connsiteY6" fmla="*/ 3630 h 10000"/>
                <a:gd name="connsiteX7" fmla="*/ 55 w 10038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38" h="10000">
                  <a:moveTo>
                    <a:pt x="55" y="0"/>
                  </a:moveTo>
                  <a:lnTo>
                    <a:pt x="10025" y="0"/>
                  </a:lnTo>
                  <a:cubicBezTo>
                    <a:pt x="10029" y="1184"/>
                    <a:pt x="10034" y="2369"/>
                    <a:pt x="10038" y="3553"/>
                  </a:cubicBezTo>
                  <a:cubicBezTo>
                    <a:pt x="10034" y="4664"/>
                    <a:pt x="10029" y="5774"/>
                    <a:pt x="10025" y="6885"/>
                  </a:cubicBezTo>
                  <a:lnTo>
                    <a:pt x="4995" y="10000"/>
                  </a:lnTo>
                  <a:lnTo>
                    <a:pt x="25" y="6885"/>
                  </a:lnTo>
                  <a:cubicBezTo>
                    <a:pt x="17" y="5800"/>
                    <a:pt x="8" y="4715"/>
                    <a:pt x="0" y="3630"/>
                  </a:cubicBezTo>
                  <a:cubicBezTo>
                    <a:pt x="18" y="2420"/>
                    <a:pt x="37" y="1210"/>
                    <a:pt x="55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3970637" y="1832279"/>
              <a:ext cx="183552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Calibri"/>
                  <a:ea typeface="+mn-ea"/>
                </a:rPr>
                <a:t>Team Building</a:t>
              </a:r>
              <a:endParaRPr lang="en-US" sz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73" name="AutoShape 30"/>
          <p:cNvSpPr>
            <a:spLocks noChangeArrowheads="1"/>
          </p:cNvSpPr>
          <p:nvPr/>
        </p:nvSpPr>
        <p:spPr bwMode="auto">
          <a:xfrm>
            <a:off x="1014582" y="6223253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CTOT*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74" name="Straight Arrow Connector 73"/>
          <p:cNvCxnSpPr>
            <a:stCxn id="73" idx="3"/>
            <a:endCxn id="13" idx="6"/>
          </p:cNvCxnSpPr>
          <p:nvPr/>
        </p:nvCxnSpPr>
        <p:spPr bwMode="auto">
          <a:xfrm>
            <a:off x="2871320" y="6328409"/>
            <a:ext cx="803585" cy="1934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75" name="AutoShape 26"/>
          <p:cNvSpPr>
            <a:spLocks noChangeArrowheads="1"/>
          </p:cNvSpPr>
          <p:nvPr/>
        </p:nvSpPr>
        <p:spPr bwMode="auto">
          <a:xfrm>
            <a:off x="1014582" y="1370398"/>
            <a:ext cx="1856738" cy="388495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Research Networking</a:t>
            </a:r>
            <a:b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</a:br>
            <a:r>
              <a:rPr lang="en-US" sz="1050" b="1" dirty="0" err="1" smtClean="0">
                <a:solidFill>
                  <a:prstClr val="black"/>
                </a:solidFill>
                <a:latin typeface="Calibri"/>
                <a:ea typeface="+mn-ea"/>
              </a:rPr>
              <a:t>LatticeGRID</a:t>
            </a:r>
            <a:r>
              <a:rPr lang="en-US" sz="1050" dirty="0" smtClean="0">
                <a:solidFill>
                  <a:prstClr val="black"/>
                </a:solidFill>
                <a:latin typeface="Calibri"/>
                <a:ea typeface="+mn-ea"/>
              </a:rPr>
              <a:t>*, NU Scholars, </a:t>
            </a: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VIVO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77" name="Straight Arrow Connector 76"/>
          <p:cNvCxnSpPr>
            <a:stCxn id="75" idx="3"/>
            <a:endCxn id="14" idx="6"/>
          </p:cNvCxnSpPr>
          <p:nvPr/>
        </p:nvCxnSpPr>
        <p:spPr bwMode="auto">
          <a:xfrm>
            <a:off x="2871320" y="1564646"/>
            <a:ext cx="802187" cy="93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79" name="Straight Arrow Connector 78"/>
          <p:cNvCxnSpPr>
            <a:stCxn id="26" idx="0"/>
            <a:endCxn id="28" idx="2"/>
          </p:cNvCxnSpPr>
          <p:nvPr/>
        </p:nvCxnSpPr>
        <p:spPr bwMode="auto">
          <a:xfrm flipV="1">
            <a:off x="7250987" y="4641043"/>
            <a:ext cx="15875" cy="3367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  <a:extLst/>
        </p:spPr>
      </p:cxnSp>
      <p:cxnSp>
        <p:nvCxnSpPr>
          <p:cNvPr id="80" name="Straight Arrow Connector 79"/>
          <p:cNvCxnSpPr>
            <a:stCxn id="68" idx="0"/>
            <a:endCxn id="26" idx="2"/>
          </p:cNvCxnSpPr>
          <p:nvPr/>
        </p:nvCxnSpPr>
        <p:spPr bwMode="auto">
          <a:xfrm flipV="1">
            <a:off x="7243050" y="5261015"/>
            <a:ext cx="7937" cy="336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  <a:extLst/>
        </p:spPr>
      </p:cxnSp>
      <p:sp>
        <p:nvSpPr>
          <p:cNvPr id="81" name="AutoShape 27"/>
          <p:cNvSpPr>
            <a:spLocks noChangeArrowheads="1"/>
          </p:cNvSpPr>
          <p:nvPr/>
        </p:nvSpPr>
        <p:spPr bwMode="auto">
          <a:xfrm>
            <a:off x="1014582" y="3885917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 smtClean="0">
                <a:solidFill>
                  <a:prstClr val="black"/>
                </a:solidFill>
                <a:latin typeface="Calibri"/>
                <a:ea typeface="+mn-ea"/>
              </a:rPr>
              <a:t>REDCap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2" name="AutoShape 26"/>
          <p:cNvSpPr>
            <a:spLocks noChangeArrowheads="1"/>
          </p:cNvSpPr>
          <p:nvPr/>
        </p:nvSpPr>
        <p:spPr bwMode="auto">
          <a:xfrm>
            <a:off x="1014582" y="2717249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I2B2 and SHRINE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83" name="Straight Arrow Connector 82"/>
          <p:cNvCxnSpPr>
            <a:stCxn id="82" idx="3"/>
            <a:endCxn id="4" idx="6"/>
          </p:cNvCxnSpPr>
          <p:nvPr/>
        </p:nvCxnSpPr>
        <p:spPr bwMode="auto">
          <a:xfrm>
            <a:off x="2871320" y="2822405"/>
            <a:ext cx="803585" cy="1001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84" name="Straight Arrow Connector 83"/>
          <p:cNvCxnSpPr>
            <a:stCxn id="81" idx="3"/>
            <a:endCxn id="8" idx="6"/>
          </p:cNvCxnSpPr>
          <p:nvPr/>
        </p:nvCxnSpPr>
        <p:spPr bwMode="auto">
          <a:xfrm>
            <a:off x="2871320" y="3991073"/>
            <a:ext cx="803585" cy="720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85" name="AutoShape 30"/>
          <p:cNvSpPr>
            <a:spLocks noChangeArrowheads="1"/>
          </p:cNvSpPr>
          <p:nvPr/>
        </p:nvSpPr>
        <p:spPr bwMode="auto">
          <a:xfrm>
            <a:off x="1014582" y="5931086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NITRO-Reporter*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86" name="Straight Arrow Connector 85"/>
          <p:cNvCxnSpPr>
            <a:stCxn id="85" idx="3"/>
            <a:endCxn id="11" idx="6"/>
          </p:cNvCxnSpPr>
          <p:nvPr/>
        </p:nvCxnSpPr>
        <p:spPr bwMode="auto">
          <a:xfrm>
            <a:off x="2871320" y="6036242"/>
            <a:ext cx="803585" cy="384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98" name="AutoShape 26"/>
          <p:cNvSpPr>
            <a:spLocks noChangeArrowheads="1"/>
          </p:cNvSpPr>
          <p:nvPr/>
        </p:nvSpPr>
        <p:spPr bwMode="auto">
          <a:xfrm>
            <a:off x="1014582" y="4762418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 smtClean="0">
                <a:solidFill>
                  <a:prstClr val="black"/>
                </a:solidFill>
                <a:latin typeface="Calibri"/>
                <a:ea typeface="+mn-ea"/>
              </a:rPr>
              <a:t>Kayako</a:t>
            </a: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 Ticket Tracking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04" name="Straight Arrow Connector 103"/>
          <p:cNvCxnSpPr>
            <a:stCxn id="24" idx="3"/>
            <a:endCxn id="4" idx="6"/>
          </p:cNvCxnSpPr>
          <p:nvPr/>
        </p:nvCxnSpPr>
        <p:spPr bwMode="auto">
          <a:xfrm flipV="1">
            <a:off x="2871320" y="2922577"/>
            <a:ext cx="803585" cy="25293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110" name="AutoShape 30"/>
          <p:cNvSpPr>
            <a:spLocks noChangeArrowheads="1"/>
          </p:cNvSpPr>
          <p:nvPr/>
        </p:nvSpPr>
        <p:spPr bwMode="auto">
          <a:xfrm>
            <a:off x="1014582" y="6515420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CFAAFB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u="sng" dirty="0" err="1" smtClean="0">
                <a:solidFill>
                  <a:prstClr val="black"/>
                </a:solidFill>
                <a:latin typeface="Calibri"/>
                <a:ea typeface="+mn-ea"/>
              </a:rPr>
              <a:t>Galter</a:t>
            </a:r>
            <a:r>
              <a:rPr lang="en-US" sz="1050" b="1" u="sng" dirty="0" smtClean="0">
                <a:solidFill>
                  <a:prstClr val="black"/>
                </a:solidFill>
                <a:latin typeface="Calibri"/>
                <a:ea typeface="+mn-ea"/>
              </a:rPr>
              <a:t> Digital Repository</a:t>
            </a:r>
            <a:endParaRPr lang="en-US" sz="1050" b="1" u="sng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12" name="Straight Arrow Connector 111"/>
          <p:cNvCxnSpPr>
            <a:stCxn id="27" idx="1"/>
            <a:endCxn id="9" idx="2"/>
          </p:cNvCxnSpPr>
          <p:nvPr/>
        </p:nvCxnSpPr>
        <p:spPr bwMode="auto">
          <a:xfrm flipH="1">
            <a:off x="5822628" y="3258197"/>
            <a:ext cx="712396" cy="18975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116" name="Straight Arrow Connector 115"/>
          <p:cNvCxnSpPr>
            <a:stCxn id="110" idx="3"/>
            <a:endCxn id="13" idx="6"/>
          </p:cNvCxnSpPr>
          <p:nvPr/>
        </p:nvCxnSpPr>
        <p:spPr bwMode="auto">
          <a:xfrm flipV="1">
            <a:off x="2871320" y="6521864"/>
            <a:ext cx="803585" cy="987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119" name="Straight Arrow Connector 118"/>
          <p:cNvCxnSpPr>
            <a:stCxn id="27" idx="1"/>
            <a:endCxn id="48" idx="3"/>
          </p:cNvCxnSpPr>
          <p:nvPr/>
        </p:nvCxnSpPr>
        <p:spPr bwMode="auto">
          <a:xfrm flipH="1">
            <a:off x="5821230" y="3258197"/>
            <a:ext cx="713794" cy="28242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136" name="Straight Arrow Connector 135"/>
          <p:cNvCxnSpPr>
            <a:stCxn id="98" idx="3"/>
            <a:endCxn id="9" idx="6"/>
          </p:cNvCxnSpPr>
          <p:nvPr/>
        </p:nvCxnSpPr>
        <p:spPr bwMode="auto">
          <a:xfrm>
            <a:off x="2871320" y="4867574"/>
            <a:ext cx="803585" cy="2906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120" name="AutoShape 27"/>
          <p:cNvSpPr>
            <a:spLocks noChangeArrowheads="1"/>
          </p:cNvSpPr>
          <p:nvPr/>
        </p:nvSpPr>
        <p:spPr bwMode="auto">
          <a:xfrm>
            <a:off x="1014582" y="4178084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NITRO-Abstractor*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0" name="Rectangle 181"/>
          <p:cNvSpPr>
            <a:spLocks noChangeArrowheads="1"/>
          </p:cNvSpPr>
          <p:nvPr/>
        </p:nvSpPr>
        <p:spPr bwMode="auto">
          <a:xfrm rot="5400000">
            <a:off x="5815840" y="3888044"/>
            <a:ext cx="5355330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/>
                <a:ea typeface="+mn-ea"/>
              </a:rPr>
              <a:t>Unified Security Model &amp; Identity Management</a:t>
            </a:r>
            <a:endParaRPr lang="en-US" sz="14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cxnSp>
        <p:nvCxnSpPr>
          <p:cNvPr id="241" name="Straight Arrow Connector 240"/>
          <p:cNvCxnSpPr>
            <a:stCxn id="82" idx="3"/>
            <a:endCxn id="3" idx="6"/>
          </p:cNvCxnSpPr>
          <p:nvPr/>
        </p:nvCxnSpPr>
        <p:spPr bwMode="auto">
          <a:xfrm flipV="1">
            <a:off x="2871320" y="2028104"/>
            <a:ext cx="803585" cy="7943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259" name="Rectangle 181"/>
          <p:cNvSpPr>
            <a:spLocks noChangeArrowheads="1"/>
          </p:cNvSpPr>
          <p:nvPr/>
        </p:nvSpPr>
        <p:spPr bwMode="auto">
          <a:xfrm rot="5400000">
            <a:off x="6234334" y="3878644"/>
            <a:ext cx="5355330" cy="320040"/>
          </a:xfrm>
          <a:prstGeom prst="rect">
            <a:avLst/>
          </a:prstGeom>
          <a:solidFill>
            <a:srgbClr val="CFAAFB"/>
          </a:solidFill>
          <a:ln w="9525">
            <a:solidFill>
              <a:srgbClr val="604A7B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u="sng" dirty="0">
                <a:solidFill>
                  <a:prstClr val="black"/>
                </a:solidFill>
                <a:latin typeface="Calibri"/>
                <a:ea typeface="+mn-ea"/>
              </a:rPr>
              <a:t>NITRO-</a:t>
            </a:r>
            <a:r>
              <a:rPr lang="en-US" sz="1400" b="1" u="sng" dirty="0" smtClean="0">
                <a:solidFill>
                  <a:prstClr val="black"/>
                </a:solidFill>
                <a:latin typeface="Calibri"/>
                <a:ea typeface="+mn-ea"/>
              </a:rPr>
              <a:t>Clinical Innovation Lab (CIL)*</a:t>
            </a:r>
            <a:endParaRPr lang="en-US" sz="1400" b="1" u="sng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60" name="Rectangle 181"/>
          <p:cNvSpPr>
            <a:spLocks noChangeArrowheads="1"/>
          </p:cNvSpPr>
          <p:nvPr/>
        </p:nvSpPr>
        <p:spPr bwMode="auto">
          <a:xfrm rot="16200000">
            <a:off x="-1929817" y="3888045"/>
            <a:ext cx="5355333" cy="320040"/>
          </a:xfrm>
          <a:prstGeom prst="rect">
            <a:avLst/>
          </a:prstGeom>
          <a:solidFill>
            <a:srgbClr val="CFAAFB"/>
          </a:solidFill>
          <a:ln w="9525">
            <a:solidFill>
              <a:srgbClr val="604A7B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 smtClean="0">
                <a:solidFill>
                  <a:srgbClr val="000000"/>
                </a:solidFill>
                <a:latin typeface="Calibri"/>
                <a:ea typeface="+mn-ea"/>
              </a:rPr>
              <a:t>NITRO-Workflow* integration with </a:t>
            </a:r>
            <a:r>
              <a:rPr lang="en-US" sz="1400" b="1" u="sng" dirty="0" err="1" smtClean="0">
                <a:solidFill>
                  <a:srgbClr val="000000"/>
                </a:solidFill>
                <a:latin typeface="Calibri"/>
                <a:ea typeface="+mn-ea"/>
              </a:rPr>
              <a:t>myNUCATS</a:t>
            </a:r>
            <a:r>
              <a:rPr lang="en-US" sz="1400" b="1" u="sng" dirty="0" smtClean="0">
                <a:solidFill>
                  <a:srgbClr val="000000"/>
                </a:solidFill>
                <a:latin typeface="Calibri"/>
                <a:ea typeface="+mn-ea"/>
              </a:rPr>
              <a:t> Research Portal</a:t>
            </a:r>
            <a:endParaRPr lang="en-US" sz="1400" b="1" u="sng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cxnSp>
        <p:nvCxnSpPr>
          <p:cNvPr id="262" name="Straight Arrow Connector 261"/>
          <p:cNvCxnSpPr>
            <a:stCxn id="85" idx="3"/>
            <a:endCxn id="13" idx="6"/>
          </p:cNvCxnSpPr>
          <p:nvPr/>
        </p:nvCxnSpPr>
        <p:spPr bwMode="auto">
          <a:xfrm>
            <a:off x="2871320" y="6036242"/>
            <a:ext cx="803585" cy="4856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118" name="Straight Arrow Connector 117"/>
          <p:cNvCxnSpPr>
            <a:stCxn id="120" idx="3"/>
            <a:endCxn id="8" idx="6"/>
          </p:cNvCxnSpPr>
          <p:nvPr/>
        </p:nvCxnSpPr>
        <p:spPr bwMode="auto">
          <a:xfrm>
            <a:off x="2871320" y="4283240"/>
            <a:ext cx="803585" cy="4278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105" name="AutoShape 26"/>
          <p:cNvSpPr>
            <a:spLocks noChangeArrowheads="1"/>
          </p:cNvSpPr>
          <p:nvPr/>
        </p:nvSpPr>
        <p:spPr bwMode="auto">
          <a:xfrm>
            <a:off x="1014582" y="2132915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EADDFF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NITRO-Membership Manager*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106" name="Straight Arrow Connector 105"/>
          <p:cNvCxnSpPr>
            <a:stCxn id="105" idx="3"/>
            <a:endCxn id="14" idx="6"/>
          </p:cNvCxnSpPr>
          <p:nvPr/>
        </p:nvCxnSpPr>
        <p:spPr bwMode="auto">
          <a:xfrm flipV="1">
            <a:off x="2871320" y="1574033"/>
            <a:ext cx="802187" cy="6640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cxnSp>
        <p:nvCxnSpPr>
          <p:cNvPr id="109" name="Straight Arrow Connector 108"/>
          <p:cNvCxnSpPr>
            <a:stCxn id="105" idx="3"/>
            <a:endCxn id="9" idx="6"/>
          </p:cNvCxnSpPr>
          <p:nvPr/>
        </p:nvCxnSpPr>
        <p:spPr bwMode="auto">
          <a:xfrm>
            <a:off x="2871320" y="2238071"/>
            <a:ext cx="803585" cy="29201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</p:cxnSp>
      <p:sp>
        <p:nvSpPr>
          <p:cNvPr id="107" name="AutoShape 26"/>
          <p:cNvSpPr>
            <a:spLocks noChangeArrowheads="1"/>
          </p:cNvSpPr>
          <p:nvPr/>
        </p:nvSpPr>
        <p:spPr bwMode="auto">
          <a:xfrm>
            <a:off x="1017481" y="1840748"/>
            <a:ext cx="1856738" cy="210312"/>
          </a:xfrm>
          <a:prstGeom prst="roundRect">
            <a:avLst>
              <a:gd name="adj" fmla="val 16667"/>
            </a:avLst>
          </a:prstGeom>
          <a:solidFill>
            <a:srgbClr val="CFAAFB"/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u="sng" dirty="0" smtClean="0">
                <a:solidFill>
                  <a:prstClr val="black"/>
                </a:solidFill>
                <a:latin typeface="Calibri"/>
                <a:ea typeface="+mn-ea"/>
              </a:rPr>
              <a:t>My Dream Team Builder</a:t>
            </a:r>
            <a:r>
              <a:rPr lang="en-US" sz="1050" b="1" dirty="0" smtClean="0">
                <a:solidFill>
                  <a:prstClr val="black"/>
                </a:solidFill>
                <a:latin typeface="Calibri"/>
                <a:ea typeface="+mn-ea"/>
              </a:rPr>
              <a:t>*</a:t>
            </a:r>
            <a:endParaRPr lang="en-US" sz="105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7870" y="2343227"/>
            <a:ext cx="2057846" cy="37402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5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6589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Funding </a:t>
            </a:r>
            <a:r>
              <a:rPr lang="en-US" dirty="0"/>
              <a:t>competition application which </a:t>
            </a:r>
            <a:r>
              <a:rPr lang="en-US" dirty="0" smtClean="0"/>
              <a:t>handles management of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Solicitation</a:t>
            </a:r>
            <a:r>
              <a:rPr lang="en-US" dirty="0" smtClean="0"/>
              <a:t>, </a:t>
            </a:r>
            <a:r>
              <a:rPr lang="en-US" b="1" dirty="0" smtClean="0"/>
              <a:t>Application</a:t>
            </a:r>
            <a:r>
              <a:rPr lang="en-US" b="1" dirty="0"/>
              <a:t>, </a:t>
            </a:r>
            <a:r>
              <a:rPr lang="en-US" b="1" dirty="0" smtClean="0"/>
              <a:t>and Review</a:t>
            </a:r>
            <a:br>
              <a:rPr lang="en-US" b="1" dirty="0" smtClean="0"/>
            </a:br>
            <a:r>
              <a:rPr lang="en-US" dirty="0" smtClean="0"/>
              <a:t>portions </a:t>
            </a:r>
            <a:r>
              <a:rPr lang="en-US" dirty="0"/>
              <a:t>of the funding process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57200" y="3942782"/>
            <a:ext cx="8229600" cy="152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26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26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26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26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26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dirty="0" smtClean="0"/>
              <a:t>The funding competition workflow is styled after the NIH </a:t>
            </a:r>
            <a:r>
              <a:rPr lang="en-US" dirty="0" err="1" smtClean="0"/>
              <a:t>eRA</a:t>
            </a:r>
            <a:r>
              <a:rPr lang="en-US" dirty="0" smtClean="0"/>
              <a:t> Commons review process</a:t>
            </a:r>
          </a:p>
          <a:p>
            <a:pPr marL="0" indent="0" algn="ctr">
              <a:buFont typeface="Arial" charset="0"/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040" y="5287832"/>
            <a:ext cx="87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b="1" dirty="0">
                <a:hlinkClick r:id="rId3"/>
              </a:rPr>
              <a:t>commons</a:t>
            </a:r>
            <a:r>
              <a:rPr lang="en-US" dirty="0">
                <a:hlinkClick r:id="rId3"/>
              </a:rPr>
              <a:t>.</a:t>
            </a:r>
            <a:r>
              <a:rPr lang="en-US" b="1" dirty="0">
                <a:hlinkClick r:id="rId3"/>
              </a:rPr>
              <a:t>era</a:t>
            </a:r>
            <a:r>
              <a:rPr lang="en-US" dirty="0">
                <a:hlinkClick r:id="rId3"/>
              </a:rPr>
              <a:t>.</a:t>
            </a:r>
            <a:r>
              <a:rPr lang="en-US" b="1" dirty="0">
                <a:hlinkClick r:id="rId3"/>
              </a:rPr>
              <a:t>nih</a:t>
            </a:r>
            <a:r>
              <a:rPr lang="en-US" dirty="0">
                <a:hlinkClick r:id="rId3"/>
              </a:rPr>
              <a:t>.gov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9707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Usage at NU</a:t>
            </a:r>
          </a:p>
          <a:p>
            <a:pPr marL="0" indent="0" algn="ctr">
              <a:buNone/>
            </a:pPr>
            <a:endParaRPr lang="en-US" sz="1800" dirty="0" smtClean="0"/>
          </a:p>
          <a:p>
            <a:r>
              <a:rPr lang="en-US" sz="1800" dirty="0" smtClean="0"/>
              <a:t>02 Nov 2009 - Date of first production competition</a:t>
            </a:r>
          </a:p>
          <a:p>
            <a:endParaRPr lang="en-US" sz="1800" dirty="0" smtClean="0"/>
          </a:p>
          <a:p>
            <a:r>
              <a:rPr lang="en-US" sz="1800" dirty="0" smtClean="0"/>
              <a:t>19 Sponsors</a:t>
            </a:r>
          </a:p>
          <a:p>
            <a:r>
              <a:rPr lang="en-US" sz="1800" dirty="0" smtClean="0"/>
              <a:t>67 Competitions (many of them rolling)</a:t>
            </a:r>
            <a:endParaRPr lang="en-US" sz="1800" dirty="0"/>
          </a:p>
          <a:p>
            <a:r>
              <a:rPr lang="en-US" sz="1800" dirty="0" smtClean="0"/>
              <a:t>1016 Applications</a:t>
            </a:r>
            <a:endParaRPr lang="en-US" sz="1800" dirty="0"/>
          </a:p>
          <a:p>
            <a:r>
              <a:rPr lang="en-US" sz="1800" dirty="0" smtClean="0"/>
              <a:t>1757 Reviews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0035" y="40213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254" y="5297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5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ucat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nucats template</Template>
  <TotalTime>1898</TotalTime>
  <Words>1133</Words>
  <Application>Microsoft Macintosh PowerPoint</Application>
  <PresentationFormat>On-screen Show (4:3)</PresentationFormat>
  <Paragraphs>302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nucats template</vt:lpstr>
      <vt:lpstr>Office Theme</vt:lpstr>
      <vt:lpstr>NITRO-Competitions</vt:lpstr>
      <vt:lpstr>Acknowledgements</vt:lpstr>
      <vt:lpstr>NITRO-Competitions</vt:lpstr>
      <vt:lpstr>NITRO-Competitions</vt:lpstr>
      <vt:lpstr>NITRO-Competitions</vt:lpstr>
      <vt:lpstr>NITRO-Competitions</vt:lpstr>
      <vt:lpstr>Northwestern Integrated Translational Research Optimizer (NITRO)  Integrated Informatics Infrastructure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PowerPoint Presentation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Mozer, Amanda FSM</dc:creator>
  <cp:lastModifiedBy>Paul Friedman</cp:lastModifiedBy>
  <cp:revision>54</cp:revision>
  <dcterms:created xsi:type="dcterms:W3CDTF">2010-10-25T15:56:05Z</dcterms:created>
  <dcterms:modified xsi:type="dcterms:W3CDTF">2014-11-07T16:35:09Z</dcterms:modified>
</cp:coreProperties>
</file>