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60" r:id="rId5"/>
    <p:sldId id="261" r:id="rId6"/>
  </p:sldIdLst>
  <p:sldSz cx="7772400" cy="10058400"/>
  <p:notesSz cx="7010400" cy="92964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52182-B707-4216-B390-6F2DB680F53D}" v="4" dt="2021-01-25T15:02:41.771"/>
  </p1510:revLst>
</p1510:revInfo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>
        <p:scale>
          <a:sx n="130" d="100"/>
          <a:sy n="130" d="100"/>
        </p:scale>
        <p:origin x="1890" y="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0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0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0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84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3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hyperlink" Target="https://weather.msfc.nasa.gov/sport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40DFD-B600-4A79-924C-F3A8573A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2" y="2711361"/>
            <a:ext cx="7225625" cy="4937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Shape 167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68" name="Shape 168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lvl="0" algn="r">
                  <a:buSzPct val="25000"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71" name="Shape 17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Shape 17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73" name="Shape 173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74" name="Shape 174" descr="650px JPSS Wordmark WEB (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7852AA-0CCB-4E18-B37B-DD1FC28477BA}"/>
              </a:ext>
            </a:extLst>
          </p:cNvPr>
          <p:cNvSpPr/>
          <p:nvPr/>
        </p:nvSpPr>
        <p:spPr>
          <a:xfrm>
            <a:off x="113971" y="1600200"/>
            <a:ext cx="5829629" cy="31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1. </a:t>
            </a:r>
            <a:r>
              <a:rPr lang="en-US" dirty="0">
                <a:sym typeface="Calibri"/>
              </a:rPr>
              <a:t>Run </a:t>
            </a:r>
            <a:r>
              <a:rPr lang="en-US" b="1" dirty="0">
                <a:sym typeface="Calibri"/>
              </a:rPr>
              <a:t>SHARPpy</a:t>
            </a:r>
            <a:r>
              <a:rPr lang="en-US" dirty="0">
                <a:sym typeface="Calibri"/>
              </a:rPr>
              <a:t> (https://github.com/sharppy/SHARPpy.git).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3718A-5269-4A9A-8E8F-3741A5D5F0D6}"/>
              </a:ext>
            </a:extLst>
          </p:cNvPr>
          <p:cNvSpPr/>
          <p:nvPr/>
        </p:nvSpPr>
        <p:spPr>
          <a:xfrm>
            <a:off x="113971" y="2067580"/>
            <a:ext cx="58296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2.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Sounding Source</a:t>
            </a:r>
            <a:r>
              <a:rPr lang="en-US" dirty="0">
                <a:sym typeface="Calibri"/>
              </a:rPr>
              <a:t> select a NUCAPS data source (e.g. NUCAPS CONUS NOAA-20).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30809-09FA-447A-A65B-9879D765E985}"/>
              </a:ext>
            </a:extLst>
          </p:cNvPr>
          <p:cNvSpPr/>
          <p:nvPr/>
        </p:nvSpPr>
        <p:spPr>
          <a:xfrm>
            <a:off x="113971" y="7848600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5.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Forecast Time</a:t>
            </a:r>
            <a:r>
              <a:rPr lang="en-US" dirty="0">
                <a:sym typeface="Calibri"/>
              </a:rPr>
              <a:t> click </a:t>
            </a:r>
            <a:r>
              <a:rPr lang="en-US" b="1" dirty="0">
                <a:sym typeface="Calibri"/>
              </a:rPr>
              <a:t>Generate Profiles </a:t>
            </a:r>
            <a:r>
              <a:rPr lang="en-US" dirty="0">
                <a:sym typeface="Calibri"/>
              </a:rPr>
              <a:t>in the bottom left corner of the GUI.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690207-2F5B-4925-BEB8-C941D5D173CC}"/>
              </a:ext>
            </a:extLst>
          </p:cNvPr>
          <p:cNvSpPr/>
          <p:nvPr/>
        </p:nvSpPr>
        <p:spPr>
          <a:xfrm>
            <a:off x="113971" y="8951893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6. </a:t>
            </a:r>
            <a:r>
              <a:rPr lang="en-US" dirty="0">
                <a:sym typeface="Calibri"/>
              </a:rPr>
              <a:t>The </a:t>
            </a:r>
            <a:r>
              <a:rPr lang="en-US" b="1" dirty="0">
                <a:sym typeface="Calibri"/>
              </a:rPr>
              <a:t>skew-T</a:t>
            </a:r>
            <a:r>
              <a:rPr lang="en-US" dirty="0">
                <a:sym typeface="Calibri"/>
              </a:rPr>
              <a:t> for the selected NUCAPS sounding should now pop up.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C5378A-5232-40BF-8690-CD1C05FC5310}"/>
              </a:ext>
            </a:extLst>
          </p:cNvPr>
          <p:cNvCxnSpPr>
            <a:cxnSpLocks/>
          </p:cNvCxnSpPr>
          <p:nvPr/>
        </p:nvCxnSpPr>
        <p:spPr>
          <a:xfrm flipV="1">
            <a:off x="2421416" y="9165890"/>
            <a:ext cx="358609" cy="263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29F5F32-0609-487D-87AA-C78D8694FDDA}"/>
              </a:ext>
            </a:extLst>
          </p:cNvPr>
          <p:cNvSpPr/>
          <p:nvPr/>
        </p:nvSpPr>
        <p:spPr>
          <a:xfrm>
            <a:off x="6049505" y="1507351"/>
            <a:ext cx="1676400" cy="726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i="1" dirty="0"/>
              <a:t>Note: Quick guide available for SHARPpy installation.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716361-3966-4B7D-B1F2-59FC20C880E1}"/>
              </a:ext>
            </a:extLst>
          </p:cNvPr>
          <p:cNvCxnSpPr>
            <a:cxnSpLocks/>
          </p:cNvCxnSpPr>
          <p:nvPr/>
        </p:nvCxnSpPr>
        <p:spPr>
          <a:xfrm flipH="1">
            <a:off x="1054806" y="2648923"/>
            <a:ext cx="486006" cy="10086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24147-0F30-4A6C-9D1E-88C48F46A49E}"/>
              </a:ext>
            </a:extLst>
          </p:cNvPr>
          <p:cNvCxnSpPr>
            <a:cxnSpLocks/>
          </p:cNvCxnSpPr>
          <p:nvPr/>
        </p:nvCxnSpPr>
        <p:spPr>
          <a:xfrm flipV="1">
            <a:off x="304800" y="7543800"/>
            <a:ext cx="176531" cy="254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5245F-FE94-449D-A719-32AEC11FC0C2}"/>
              </a:ext>
            </a:extLst>
          </p:cNvPr>
          <p:cNvSpPr/>
          <p:nvPr/>
        </p:nvSpPr>
        <p:spPr>
          <a:xfrm>
            <a:off x="3408147" y="2864558"/>
            <a:ext cx="425028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4. </a:t>
            </a:r>
            <a:r>
              <a:rPr lang="en-US" dirty="0">
                <a:sym typeface="Calibri"/>
              </a:rPr>
              <a:t>NUCAPS soundings will appear on the map with </a:t>
            </a:r>
            <a:r>
              <a:rPr lang="en-US" b="1" dirty="0">
                <a:sym typeface="Calibri"/>
              </a:rPr>
              <a:t>color coded quality flags</a:t>
            </a:r>
            <a:r>
              <a:rPr lang="en-US" dirty="0">
                <a:sym typeface="Calibri"/>
              </a:rPr>
              <a:t>. These are the latest, real-time soundings collected from the Direct Broadcast system at the University of Wisconsin-Madison. </a:t>
            </a:r>
            <a:r>
              <a:rPr lang="en-US" b="1" dirty="0">
                <a:sym typeface="Calibri"/>
              </a:rPr>
              <a:t>Click on any dot to view the NUCAPS sounding</a:t>
            </a:r>
            <a:r>
              <a:rPr lang="en-US" dirty="0">
                <a:sym typeface="Calibri"/>
              </a:rPr>
              <a:t>. The selected dot will be light green.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920AE-E2EE-40FE-B406-0704E0763F18}"/>
              </a:ext>
            </a:extLst>
          </p:cNvPr>
          <p:cNvCxnSpPr>
            <a:cxnSpLocks/>
          </p:cNvCxnSpPr>
          <p:nvPr/>
        </p:nvCxnSpPr>
        <p:spPr>
          <a:xfrm flipH="1">
            <a:off x="5943600" y="4283084"/>
            <a:ext cx="457200" cy="8065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7D2B8-A17F-415C-B3FA-F24A677C6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6250814"/>
            <a:ext cx="4865647" cy="36949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99931-71A2-4775-AB92-6753A6E657B2}"/>
              </a:ext>
            </a:extLst>
          </p:cNvPr>
          <p:cNvSpPr/>
          <p:nvPr/>
        </p:nvSpPr>
        <p:spPr>
          <a:xfrm>
            <a:off x="6574895" y="6629400"/>
            <a:ext cx="1231870" cy="577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050" b="1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1050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NUCAPS does not retrieve wind data.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CAB87D-4C27-4473-9279-BE6BE64CAE66}"/>
              </a:ext>
            </a:extLst>
          </p:cNvPr>
          <p:cNvSpPr/>
          <p:nvPr/>
        </p:nvSpPr>
        <p:spPr>
          <a:xfrm>
            <a:off x="1857282" y="4398612"/>
            <a:ext cx="25146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3. </a:t>
            </a:r>
            <a:r>
              <a:rPr lang="en-US" dirty="0">
                <a:solidFill>
                  <a:schemeClr val="tx1"/>
                </a:solidFill>
                <a:sym typeface="Calibri"/>
              </a:rPr>
              <a:t>Select a day on the calendar and choose an overpass time from the dropdown menu.</a:t>
            </a:r>
            <a:endParaRPr lang="en-US" dirty="0">
              <a:sym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2033BE-F151-4E22-9844-6ADF74F933E4}"/>
              </a:ext>
            </a:extLst>
          </p:cNvPr>
          <p:cNvCxnSpPr>
            <a:cxnSpLocks/>
          </p:cNvCxnSpPr>
          <p:nvPr/>
        </p:nvCxnSpPr>
        <p:spPr>
          <a:xfrm flipH="1" flipV="1">
            <a:off x="986866" y="4134885"/>
            <a:ext cx="849563" cy="551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D2F4-5ED8-4D3E-B628-1E15E20BB6F4}"/>
              </a:ext>
            </a:extLst>
          </p:cNvPr>
          <p:cNvCxnSpPr>
            <a:cxnSpLocks/>
          </p:cNvCxnSpPr>
          <p:nvPr/>
        </p:nvCxnSpPr>
        <p:spPr>
          <a:xfrm flipH="1">
            <a:off x="1297892" y="4748810"/>
            <a:ext cx="538537" cy="5427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2650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064BCF7B-BD4D-49F1-8A5B-30ECE0AF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19" y="9713115"/>
            <a:ext cx="906507" cy="322314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94930" y="9753600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STC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32" y="9753600"/>
            <a:ext cx="1178655" cy="2413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9061F4-F135-4B9C-9C86-794E058A0003}"/>
              </a:ext>
            </a:extLst>
          </p:cNvPr>
          <p:cNvGrpSpPr/>
          <p:nvPr/>
        </p:nvGrpSpPr>
        <p:grpSpPr>
          <a:xfrm>
            <a:off x="71209" y="4648200"/>
            <a:ext cx="7624991" cy="2756416"/>
            <a:chOff x="-6858000" y="1676401"/>
            <a:chExt cx="815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1CA27C-E50D-4500-8601-F4F19BDF50AC}"/>
                </a:ext>
              </a:extLst>
            </p:cNvPr>
            <p:cNvSpPr/>
            <p:nvPr/>
          </p:nvSpPr>
          <p:spPr>
            <a:xfrm>
              <a:off x="-6858000" y="1676401"/>
              <a:ext cx="8153400" cy="350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906A13-A9BF-48E5-9972-D22958F9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6725705" y="3373875"/>
              <a:ext cx="4562336" cy="16192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8B89BE-7D57-45E3-BB10-A143A9EB2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2255" t="24242" r="37446" b="18249"/>
            <a:stretch/>
          </p:blipFill>
          <p:spPr>
            <a:xfrm>
              <a:off x="-1891298" y="1760303"/>
              <a:ext cx="3096261" cy="3261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95AA54-F86B-4FC0-9701-FE1B5625BD06}"/>
                </a:ext>
              </a:extLst>
            </p:cNvPr>
            <p:cNvSpPr/>
            <p:nvPr/>
          </p:nvSpPr>
          <p:spPr>
            <a:xfrm>
              <a:off x="-6715241" y="1676401"/>
              <a:ext cx="4995857" cy="1712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/>
                  <a:sym typeface="Calibri"/>
                </a:rPr>
                <a:t>Interpreting Quality Flags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  <a:sym typeface="Calibri"/>
                </a:rPr>
                <a:t>Color coded quality flag </a:t>
              </a: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helps the forecaster to quickly interpret retrieval robustness before interrogating the sounding profile.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Green dots can be used without reservation. Yellow, red dots may be useful alongside cloud top fraction.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8A91EC-C092-465F-B648-ABB0B6CB2F54}"/>
              </a:ext>
            </a:extLst>
          </p:cNvPr>
          <p:cNvGrpSpPr/>
          <p:nvPr/>
        </p:nvGrpSpPr>
        <p:grpSpPr>
          <a:xfrm>
            <a:off x="38556" y="1452721"/>
            <a:ext cx="7624991" cy="3118954"/>
            <a:chOff x="-6858000" y="1676401"/>
            <a:chExt cx="8153400" cy="39662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5B5C13-6506-4EC9-A0CF-E166D78C4504}"/>
                </a:ext>
              </a:extLst>
            </p:cNvPr>
            <p:cNvSpPr/>
            <p:nvPr/>
          </p:nvSpPr>
          <p:spPr>
            <a:xfrm>
              <a:off x="-6858000" y="1676401"/>
              <a:ext cx="8153400" cy="39662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78387B-F33B-4A0F-94D2-4474581AD8AE}"/>
                </a:ext>
              </a:extLst>
            </p:cNvPr>
            <p:cNvSpPr/>
            <p:nvPr/>
          </p:nvSpPr>
          <p:spPr>
            <a:xfrm>
              <a:off x="-6789876" y="1766630"/>
              <a:ext cx="2460917" cy="3825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 panose="020F0502020204030204" pitchFamily="34" charset="0"/>
                </a:rPr>
                <a:t>Loading Multiple Profiles</a:t>
              </a:r>
              <a:endParaRPr lang="en-US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Select a dot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on the map,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 to launch the skew-T window.</a:t>
              </a: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</a:rPr>
                <a:t>Keep the skew-T window open.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I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n the map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display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, select another point,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and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Profiles.</a:t>
              </a:r>
              <a:endParaRPr lang="en-US" sz="1350" dirty="0"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In the skew-T window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, click the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Profiles </a:t>
              </a:r>
              <a:r>
                <a:rPr lang="en-US" sz="1350" b="1" dirty="0">
                  <a:latin typeface="+mj-lt"/>
                  <a:cs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Collect Observed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52188A-3F82-4911-B549-CBCAB285F14B}"/>
              </a:ext>
            </a:extLst>
          </p:cNvPr>
          <p:cNvGrpSpPr/>
          <p:nvPr/>
        </p:nvGrpSpPr>
        <p:grpSpPr>
          <a:xfrm>
            <a:off x="71210" y="7467600"/>
            <a:ext cx="7624991" cy="2492610"/>
            <a:chOff x="71210" y="7503070"/>
            <a:chExt cx="7624991" cy="2492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C7F755-4267-4F8D-9940-E314CAF2C009}"/>
                </a:ext>
              </a:extLst>
            </p:cNvPr>
            <p:cNvGrpSpPr/>
            <p:nvPr/>
          </p:nvGrpSpPr>
          <p:grpSpPr>
            <a:xfrm>
              <a:off x="71210" y="7503070"/>
              <a:ext cx="7624991" cy="2492610"/>
              <a:chOff x="-6857998" y="1867539"/>
              <a:chExt cx="8153400" cy="378165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F5F999-702A-4A6C-86BC-12C964AABEEB}"/>
                  </a:ext>
                </a:extLst>
              </p:cNvPr>
              <p:cNvSpPr/>
              <p:nvPr/>
            </p:nvSpPr>
            <p:spPr>
              <a:xfrm>
                <a:off x="-6857998" y="1867539"/>
                <a:ext cx="8153400" cy="3414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0DE3514-36DF-46E1-9E50-89F805265A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4515" t="37792"/>
              <a:stretch/>
            </p:blipFill>
            <p:spPr>
              <a:xfrm>
                <a:off x="-6690048" y="1983146"/>
                <a:ext cx="2689208" cy="3088785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D43B9FB-2C34-420B-A788-D47F6ECE28E4}"/>
                  </a:ext>
                </a:extLst>
              </p:cNvPr>
              <p:cNvSpPr/>
              <p:nvPr/>
            </p:nvSpPr>
            <p:spPr>
              <a:xfrm>
                <a:off x="-3756398" y="1890310"/>
                <a:ext cx="4859212" cy="375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  <a:ea typeface="Calibri"/>
                    <a:cs typeface="Calibri" panose="020F0502020204030204" pitchFamily="34" charset="0"/>
                    <a:sym typeface="Calibri"/>
                  </a:rPr>
                  <a:t>Interpreting Cloud Top Fraction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NUCAPS produces a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</a:rPr>
                  <a:t>model-independent cloud top pressure (CTP) and fraction </a:t>
                </a: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retrieval for two cloud layers. CTF can be compared with model output.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  <a:sym typeface="Calibri"/>
                  </a:rPr>
                  <a:t>CTF is also useful because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  <a:sym typeface="Calibri"/>
                  </a:rPr>
                  <a:t>profiles above the cloud tops may be representative of the atmosphere, even for failed retrievals.</a:t>
                </a:r>
                <a:endParaRPr lang="en-US" sz="1300" dirty="0">
                  <a:latin typeface="+mj-lt"/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Clouds can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introduce uncertainty and cause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IR+MW retrievals to fail, 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but cloud fraction alone does not determine the quality flag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. 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200" i="1" dirty="0">
                    <a:solidFill>
                      <a:schemeClr val="bg1">
                        <a:lumMod val="65000"/>
                      </a:schemeClr>
                    </a:solidFill>
                    <a:cs typeface="Calibri" panose="020F0502020204030204" pitchFamily="34" charset="0"/>
                    <a:sym typeface="Calibri"/>
                  </a:rPr>
                  <a:t>Note: Quick Guide available for Quality Control </a:t>
                </a:r>
                <a:endParaRPr lang="en-US" sz="1300" i="1" dirty="0">
                  <a:solidFill>
                    <a:schemeClr val="bg1">
                      <a:lumMod val="65000"/>
                    </a:schemeClr>
                  </a:solidFill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endParaRPr lang="en-US" sz="1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618572-2B82-4F09-A238-569E21B6C4B3}"/>
                </a:ext>
              </a:extLst>
            </p:cNvPr>
            <p:cNvSpPr/>
            <p:nvPr/>
          </p:nvSpPr>
          <p:spPr>
            <a:xfrm>
              <a:off x="1981200" y="7886251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7A12E0-B94C-485E-BDEB-DDB31AB7793F}"/>
                </a:ext>
              </a:extLst>
            </p:cNvPr>
            <p:cNvSpPr/>
            <p:nvPr/>
          </p:nvSpPr>
          <p:spPr>
            <a:xfrm>
              <a:off x="1981200" y="9052175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54E5D-9FA8-437A-A28B-D60AB280CB64}"/>
              </a:ext>
            </a:extLst>
          </p:cNvPr>
          <p:cNvSpPr/>
          <p:nvPr/>
        </p:nvSpPr>
        <p:spPr>
          <a:xfrm>
            <a:off x="5344125" y="1514235"/>
            <a:ext cx="230143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ea typeface="Calibri"/>
                <a:cs typeface="Calibri" panose="020F0502020204030204" pitchFamily="34" charset="0"/>
              </a:rPr>
              <a:t>Changing Focus Profile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profile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will have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green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(moisture)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and red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(temperature)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lines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CAPE in the tables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are for the focus profile.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Select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Profiles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&lt;profile name&gt;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change the focus profile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48EDD-E658-4BD8-8839-D387900EBB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2982" y="1523675"/>
            <a:ext cx="2448936" cy="26622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DB12-293A-4C96-B182-94896B740A8E}"/>
              </a:ext>
            </a:extLst>
          </p:cNvPr>
          <p:cNvCxnSpPr>
            <a:cxnSpLocks/>
          </p:cNvCxnSpPr>
          <p:nvPr/>
        </p:nvCxnSpPr>
        <p:spPr>
          <a:xfrm flipH="1">
            <a:off x="3581400" y="2133600"/>
            <a:ext cx="1828800" cy="68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F3037-6F34-4D7C-B240-6CABE8DA2FF5}"/>
              </a:ext>
            </a:extLst>
          </p:cNvPr>
          <p:cNvCxnSpPr>
            <a:cxnSpLocks/>
          </p:cNvCxnSpPr>
          <p:nvPr/>
        </p:nvCxnSpPr>
        <p:spPr>
          <a:xfrm flipH="1">
            <a:off x="4572000" y="2978919"/>
            <a:ext cx="838200" cy="69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6BD5990-0960-4085-8B1D-D64BE3EDEB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3016" y="3741466"/>
            <a:ext cx="2880224" cy="7532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461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406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Lindstrom</dc:creator>
  <cp:lastModifiedBy>Jeff Szkodzinski</cp:lastModifiedBy>
  <cp:revision>181</cp:revision>
  <dcterms:modified xsi:type="dcterms:W3CDTF">2022-04-07T19:47:18Z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