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7"/>
  </p:notesMasterIdLst>
  <p:sldIdLst>
    <p:sldId id="260" r:id="rId5"/>
    <p:sldId id="261" r:id="rId6"/>
  </p:sldIdLst>
  <p:sldSz cx="7772400" cy="10058400"/>
  <p:notesSz cx="7010400" cy="9296400"/>
  <p:custDataLst>
    <p:tags r:id="rId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4" clrIdx="0"/>
  <p:cmAuthor id="1" name="Kris White" initials="KW" lastIdx="4" clrIdx="1">
    <p:extLst>
      <p:ext uri="{19B8F6BF-5375-455C-9EA6-DF929625EA0E}">
        <p15:presenceInfo xmlns:p15="http://schemas.microsoft.com/office/powerpoint/2012/main" userId="S-1-5-21-830388052-1428237808-1139787497-487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52182-B707-4216-B390-6F2DB680F53D}" v="4" dt="2021-01-25T15:02:41.771"/>
  </p1510:revLst>
</p1510:revInfo>
</file>

<file path=ppt/tableStyles.xml><?xml version="1.0" encoding="utf-8"?>
<a:tblStyleLst xmlns:a="http://schemas.openxmlformats.org/drawingml/2006/main" def="{20E4AB6E-BA98-4B4A-A1F1-D71D913DA752}">
  <a:tblStyle styleId="{20E4AB6E-BA98-4B4A-A1F1-D71D913DA75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0"/>
  </p:normalViewPr>
  <p:slideViewPr>
    <p:cSldViewPr>
      <p:cViewPr>
        <p:scale>
          <a:sx n="120" d="100"/>
          <a:sy n="120" d="100"/>
        </p:scale>
        <p:origin x="2118" y="-300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dt, Emily B. (MSFC-ST11)" userId="c627f0f6-23fd-4902-9c25-96a7e171eac1" providerId="ADAL" clId="{50852182-B707-4216-B390-6F2DB680F53D}"/>
    <pc:docChg chg="custSel addSld modSld">
      <pc:chgData name="Berndt, Emily B. (MSFC-ST11)" userId="c627f0f6-23fd-4902-9c25-96a7e171eac1" providerId="ADAL" clId="{50852182-B707-4216-B390-6F2DB680F53D}" dt="2021-01-25T15:02:54.758" v="38" actId="14100"/>
      <pc:docMkLst>
        <pc:docMk/>
      </pc:docMkLst>
      <pc:sldChg chg="addSp delSp modSp">
        <pc:chgData name="Berndt, Emily B. (MSFC-ST11)" userId="c627f0f6-23fd-4902-9c25-96a7e171eac1" providerId="ADAL" clId="{50852182-B707-4216-B390-6F2DB680F53D}" dt="2021-01-25T15:01:46.278" v="5" actId="1076"/>
        <pc:sldMkLst>
          <pc:docMk/>
          <pc:sldMk cId="0" sldId="257"/>
        </pc:sldMkLst>
        <pc:picChg chg="add mod ord">
          <ac:chgData name="Berndt, Emily B. (MSFC-ST11)" userId="c627f0f6-23fd-4902-9c25-96a7e171eac1" providerId="ADAL" clId="{50852182-B707-4216-B390-6F2DB680F53D}" dt="2021-01-25T15:01:46.278" v="5" actId="1076"/>
          <ac:picMkLst>
            <pc:docMk/>
            <pc:sldMk cId="0" sldId="257"/>
            <ac:picMk id="7" creationId="{1805B95F-57CD-42B3-943E-834B7F71E7FB}"/>
          </ac:picMkLst>
        </pc:picChg>
        <pc:picChg chg="del">
          <ac:chgData name="Berndt, Emily B. (MSFC-ST11)" userId="c627f0f6-23fd-4902-9c25-96a7e171eac1" providerId="ADAL" clId="{50852182-B707-4216-B390-6F2DB680F53D}" dt="2021-01-25T15:01:31.580" v="0" actId="478"/>
          <ac:picMkLst>
            <pc:docMk/>
            <pc:sldMk cId="0" sldId="257"/>
            <ac:picMk id="19" creationId="{00000000-0000-0000-0000-000000000000}"/>
          </ac:picMkLst>
        </pc:picChg>
      </pc:sldChg>
      <pc:sldChg chg="addSp modSp add">
        <pc:chgData name="Berndt, Emily B. (MSFC-ST11)" userId="c627f0f6-23fd-4902-9c25-96a7e171eac1" providerId="ADAL" clId="{50852182-B707-4216-B390-6F2DB680F53D}" dt="2021-01-25T15:02:54.758" v="38" actId="14100"/>
        <pc:sldMkLst>
          <pc:docMk/>
          <pc:sldMk cId="290764903" sldId="258"/>
        </pc:sldMkLst>
        <pc:spChg chg="mod">
          <ac:chgData name="Berndt, Emily B. (MSFC-ST11)" userId="c627f0f6-23fd-4902-9c25-96a7e171eac1" providerId="ADAL" clId="{50852182-B707-4216-B390-6F2DB680F53D}" dt="2021-01-25T15:02:51.611" v="37" actId="404"/>
          <ac:spMkLst>
            <pc:docMk/>
            <pc:sldMk cId="290764903" sldId="258"/>
            <ac:spMk id="3" creationId="{F85556AB-ADD6-4AC5-9B73-E5BCEA8C1796}"/>
          </ac:spMkLst>
        </pc:spChg>
        <pc:picChg chg="add mod">
          <ac:chgData name="Berndt, Emily B. (MSFC-ST11)" userId="c627f0f6-23fd-4902-9c25-96a7e171eac1" providerId="ADAL" clId="{50852182-B707-4216-B390-6F2DB680F53D}" dt="2021-01-25T15:02:54.758" v="38" actId="14100"/>
          <ac:picMkLst>
            <pc:docMk/>
            <pc:sldMk cId="290764903" sldId="258"/>
            <ac:picMk id="5" creationId="{0E52A6C5-2F97-43CC-B131-2A6D8699D57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293938" y="1162050"/>
            <a:ext cx="242252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9154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784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34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695219" y="2516718"/>
            <a:ext cx="6381962" cy="67036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2138071" y="3959569"/>
            <a:ext cx="8524029" cy="1675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-1262353" y="2332223"/>
            <a:ext cx="8524029" cy="49306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1000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102000"/>
              <a:buFont typeface="Arial"/>
              <a:buNone/>
              <a:defRPr sz="15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3303270" cy="63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934778" y="2677584"/>
            <a:ext cx="3303270" cy="63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53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535366" y="3674110"/>
            <a:ext cx="3288089" cy="5404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3934778" y="2465706"/>
            <a:ext cx="3304282" cy="12084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53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3934778" y="3674110"/>
            <a:ext cx="3304282" cy="5404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740"/>
              <a:buFont typeface="Calibri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304282" y="1448226"/>
            <a:ext cx="3934778" cy="71479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21589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074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508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6731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9651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914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863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9397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965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535365" y="3017520"/>
            <a:ext cx="2506801" cy="559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None/>
              <a:defRPr sz="11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0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740"/>
              <a:buFont typeface="Calibri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304282" y="1448226"/>
            <a:ext cx="3934778" cy="71479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074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None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35365" y="3017520"/>
            <a:ext cx="2506801" cy="559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None/>
              <a:defRPr sz="11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0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jpg"/><Relationship Id="rId9" Type="http://schemas.openxmlformats.org/officeDocument/2006/relationships/hyperlink" Target="https://sharppy.github.io/SHARPpy/index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hyperlink" Target="https://weather.msfc.nasa.gov/sport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1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7432"/>
            <a:ext cx="7762685" cy="1370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Shape 167"/>
          <p:cNvGrpSpPr/>
          <p:nvPr/>
        </p:nvGrpSpPr>
        <p:grpSpPr>
          <a:xfrm>
            <a:off x="0" y="105571"/>
            <a:ext cx="7772400" cy="1244257"/>
            <a:chOff x="1502866" y="3556343"/>
            <a:chExt cx="7772400" cy="1244257"/>
          </a:xfrm>
        </p:grpSpPr>
        <p:grpSp>
          <p:nvGrpSpPr>
            <p:cNvPr id="168" name="Shape 168"/>
            <p:cNvGrpSpPr/>
            <p:nvPr/>
          </p:nvGrpSpPr>
          <p:grpSpPr>
            <a:xfrm>
              <a:off x="1502866" y="3556343"/>
              <a:ext cx="7772400" cy="1233134"/>
              <a:chOff x="800101" y="2227606"/>
              <a:chExt cx="7772400" cy="1233134"/>
            </a:xfrm>
          </p:grpSpPr>
          <p:sp>
            <p:nvSpPr>
              <p:cNvPr id="169" name="Shape 169"/>
              <p:cNvSpPr/>
              <p:nvPr/>
            </p:nvSpPr>
            <p:spPr>
              <a:xfrm>
                <a:off x="800101" y="2953565"/>
                <a:ext cx="7772400" cy="507175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Quick Guide</a:t>
                </a: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800101" y="2227606"/>
                <a:ext cx="7751266" cy="579345"/>
              </a:xfrm>
              <a:prstGeom prst="rect">
                <a:avLst/>
              </a:prstGeom>
              <a:solidFill>
                <a:srgbClr val="171616">
                  <a:alpha val="49803"/>
                </a:srgbClr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lvl="0" algn="r">
                  <a:buSzPct val="25000"/>
                </a:pPr>
                <a:r>
                  <a:rPr lang="en-US" sz="3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Displaying NUCAPS in SHARPpy</a:t>
                </a:r>
              </a:p>
            </p:txBody>
          </p:sp>
          <p:pic>
            <p:nvPicPr>
              <p:cNvPr id="171" name="Shape 17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329279" y="2961061"/>
                <a:ext cx="550687" cy="4568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2" name="Shape 17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918789" y="2961061"/>
                <a:ext cx="456819" cy="4568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73" name="Shape 173"/>
            <p:cNvCxnSpPr/>
            <p:nvPr/>
          </p:nvCxnSpPr>
          <p:spPr>
            <a:xfrm>
              <a:off x="1502866" y="4800600"/>
              <a:ext cx="7772400" cy="0"/>
            </a:xfrm>
            <a:prstGeom prst="straightConnector1">
              <a:avLst/>
            </a:prstGeom>
            <a:noFill/>
            <a:ln w="63500" cap="flat" cmpd="sng">
              <a:solidFill>
                <a:srgbClr val="0C0C0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pic>
        <p:nvPicPr>
          <p:cNvPr id="174" name="Shape 174" descr="650px JPSS Wordmark WEB (1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450" y="105563"/>
            <a:ext cx="1766712" cy="99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F84BBB-9A54-4C8E-A0D0-C46C8B6F72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086"/>
          <a:stretch/>
        </p:blipFill>
        <p:spPr>
          <a:xfrm>
            <a:off x="113971" y="2677831"/>
            <a:ext cx="7125029" cy="48614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7852AA-0CCB-4E18-B37B-DD1FC28477BA}"/>
              </a:ext>
            </a:extLst>
          </p:cNvPr>
          <p:cNvSpPr/>
          <p:nvPr/>
        </p:nvSpPr>
        <p:spPr>
          <a:xfrm>
            <a:off x="113971" y="1600200"/>
            <a:ext cx="5829629" cy="318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SzPct val="100000"/>
            </a:pPr>
            <a:r>
              <a:rPr lang="en-US" b="1" dirty="0">
                <a:solidFill>
                  <a:srgbClr val="FF0000"/>
                </a:solidFill>
                <a:sym typeface="Calibri"/>
              </a:rPr>
              <a:t>1. </a:t>
            </a:r>
            <a:r>
              <a:rPr lang="en-US" dirty="0">
                <a:sym typeface="Calibri"/>
              </a:rPr>
              <a:t>Run </a:t>
            </a:r>
            <a:r>
              <a:rPr lang="en-US" b="1" dirty="0">
                <a:sym typeface="Calibri"/>
              </a:rPr>
              <a:t>SHARPpy</a:t>
            </a:r>
            <a:r>
              <a:rPr lang="en-US" dirty="0">
                <a:sym typeface="Calibri"/>
              </a:rPr>
              <a:t> (</a:t>
            </a:r>
            <a:r>
              <a:rPr lang="en-US" dirty="0">
                <a:sym typeface="Calibri"/>
                <a:hlinkClick r:id="rId9"/>
              </a:rPr>
              <a:t>https://sharppy.github.io/SHARPpy/index.html</a:t>
            </a:r>
            <a:r>
              <a:rPr lang="en-US" dirty="0">
                <a:sym typeface="Calibri"/>
              </a:rPr>
              <a:t>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63718A-5269-4A9A-8E8F-3741A5D5F0D6}"/>
              </a:ext>
            </a:extLst>
          </p:cNvPr>
          <p:cNvSpPr/>
          <p:nvPr/>
        </p:nvSpPr>
        <p:spPr>
          <a:xfrm>
            <a:off x="113971" y="2067580"/>
            <a:ext cx="582962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SzPct val="100000"/>
            </a:pPr>
            <a:r>
              <a:rPr lang="en-US" b="1" dirty="0">
                <a:solidFill>
                  <a:srgbClr val="FF0000"/>
                </a:solidFill>
                <a:sym typeface="Calibri"/>
              </a:rPr>
              <a:t>2. </a:t>
            </a:r>
            <a:r>
              <a:rPr lang="en-US" dirty="0">
                <a:sym typeface="Calibri"/>
              </a:rPr>
              <a:t>From </a:t>
            </a:r>
            <a:r>
              <a:rPr lang="en-US" b="1" dirty="0">
                <a:sym typeface="Calibri"/>
              </a:rPr>
              <a:t>Select Sounding Source</a:t>
            </a:r>
            <a:r>
              <a:rPr lang="en-US" dirty="0">
                <a:sym typeface="Calibri"/>
              </a:rPr>
              <a:t> select a NUCAPS data source (e.g. NUCAPS NOAA-20 Alaska).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C5245F-FE94-449D-A719-32AEC11FC0C2}"/>
              </a:ext>
            </a:extLst>
          </p:cNvPr>
          <p:cNvSpPr/>
          <p:nvPr/>
        </p:nvSpPr>
        <p:spPr>
          <a:xfrm>
            <a:off x="3408147" y="2864558"/>
            <a:ext cx="425028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SzPct val="100000"/>
            </a:pPr>
            <a:r>
              <a:rPr lang="en-US" b="1" dirty="0">
                <a:solidFill>
                  <a:srgbClr val="FF0000"/>
                </a:solidFill>
                <a:sym typeface="Calibri"/>
              </a:rPr>
              <a:t>3. </a:t>
            </a:r>
            <a:r>
              <a:rPr lang="en-US" dirty="0">
                <a:sym typeface="Calibri"/>
              </a:rPr>
              <a:t>NUCAPS soundings will appear on the map with </a:t>
            </a:r>
            <a:r>
              <a:rPr lang="en-US" b="1" dirty="0">
                <a:sym typeface="Calibri"/>
              </a:rPr>
              <a:t>color coded quality flags</a:t>
            </a:r>
            <a:r>
              <a:rPr lang="en-US" dirty="0">
                <a:sym typeface="Calibri"/>
              </a:rPr>
              <a:t>. These are the latest, real-time soundings collected from the Direct Broadcast system at the University of Wisconsin-Madison. </a:t>
            </a:r>
            <a:r>
              <a:rPr lang="en-US" b="1" dirty="0">
                <a:sym typeface="Calibri"/>
              </a:rPr>
              <a:t>Click on any dot to view the NUCAPS sounding</a:t>
            </a:r>
            <a:r>
              <a:rPr lang="en-US" dirty="0">
                <a:sym typeface="Calibri"/>
              </a:rPr>
              <a:t>. The selected dot will be light green.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7920AE-E2EE-40FE-B406-0704E0763F18}"/>
              </a:ext>
            </a:extLst>
          </p:cNvPr>
          <p:cNvCxnSpPr>
            <a:cxnSpLocks/>
          </p:cNvCxnSpPr>
          <p:nvPr/>
        </p:nvCxnSpPr>
        <p:spPr>
          <a:xfrm flipH="1">
            <a:off x="5638800" y="4835822"/>
            <a:ext cx="383134" cy="667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30809-09FA-447A-A65B-9879D765E985}"/>
              </a:ext>
            </a:extLst>
          </p:cNvPr>
          <p:cNvSpPr/>
          <p:nvPr/>
        </p:nvSpPr>
        <p:spPr>
          <a:xfrm>
            <a:off x="113971" y="7848600"/>
            <a:ext cx="226807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SzPct val="100000"/>
            </a:pPr>
            <a:r>
              <a:rPr lang="en-US" b="1" dirty="0">
                <a:solidFill>
                  <a:srgbClr val="FF0000"/>
                </a:solidFill>
                <a:sym typeface="Calibri"/>
              </a:rPr>
              <a:t>4. </a:t>
            </a:r>
            <a:r>
              <a:rPr lang="en-US" dirty="0">
                <a:sym typeface="Calibri"/>
              </a:rPr>
              <a:t>From </a:t>
            </a:r>
            <a:r>
              <a:rPr lang="en-US" b="1" dirty="0">
                <a:sym typeface="Calibri"/>
              </a:rPr>
              <a:t>Select Forecast Time</a:t>
            </a:r>
            <a:r>
              <a:rPr lang="en-US" dirty="0">
                <a:sym typeface="Calibri"/>
              </a:rPr>
              <a:t> click </a:t>
            </a:r>
            <a:r>
              <a:rPr lang="en-US" b="1" dirty="0">
                <a:sym typeface="Calibri"/>
              </a:rPr>
              <a:t>Generate Profiles </a:t>
            </a:r>
            <a:r>
              <a:rPr lang="en-US" dirty="0">
                <a:sym typeface="Calibri"/>
              </a:rPr>
              <a:t>in the bottom left corner of GUI.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824147-0F30-4A6C-9D1E-88C48F46A49E}"/>
              </a:ext>
            </a:extLst>
          </p:cNvPr>
          <p:cNvCxnSpPr>
            <a:cxnSpLocks/>
          </p:cNvCxnSpPr>
          <p:nvPr/>
        </p:nvCxnSpPr>
        <p:spPr>
          <a:xfrm flipV="1">
            <a:off x="309087" y="7450218"/>
            <a:ext cx="302007" cy="3113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F2F9610-0EA2-4586-BA02-8A3D664649C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" r="23703"/>
          <a:stretch/>
        </p:blipFill>
        <p:spPr>
          <a:xfrm>
            <a:off x="2835754" y="6248400"/>
            <a:ext cx="4851987" cy="367744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799931-71A2-4775-AB92-6753A6E657B2}"/>
              </a:ext>
            </a:extLst>
          </p:cNvPr>
          <p:cNvSpPr/>
          <p:nvPr/>
        </p:nvSpPr>
        <p:spPr>
          <a:xfrm>
            <a:off x="6574895" y="6629400"/>
            <a:ext cx="1231870" cy="577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050" b="1" i="1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US" sz="1050" i="1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: NUCAPS does not retrieve wind data.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690207-2F5B-4925-BEB8-C941D5D173CC}"/>
              </a:ext>
            </a:extLst>
          </p:cNvPr>
          <p:cNvSpPr/>
          <p:nvPr/>
        </p:nvSpPr>
        <p:spPr>
          <a:xfrm>
            <a:off x="113971" y="8951893"/>
            <a:ext cx="226807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SzPct val="100000"/>
            </a:pPr>
            <a:r>
              <a:rPr lang="en-US" b="1" dirty="0">
                <a:solidFill>
                  <a:srgbClr val="FF0000"/>
                </a:solidFill>
                <a:sym typeface="Calibri"/>
              </a:rPr>
              <a:t>5. </a:t>
            </a:r>
            <a:r>
              <a:rPr lang="en-US" dirty="0">
                <a:sym typeface="Calibri"/>
              </a:rPr>
              <a:t>The </a:t>
            </a:r>
            <a:r>
              <a:rPr lang="en-US" b="1" dirty="0">
                <a:sym typeface="Calibri"/>
              </a:rPr>
              <a:t>skew-T</a:t>
            </a:r>
            <a:r>
              <a:rPr lang="en-US" dirty="0">
                <a:sym typeface="Calibri"/>
              </a:rPr>
              <a:t> for the selected NUCAPS sounding should now pop up.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C5378A-5232-40BF-8690-CD1C05FC5310}"/>
              </a:ext>
            </a:extLst>
          </p:cNvPr>
          <p:cNvCxnSpPr>
            <a:cxnSpLocks/>
          </p:cNvCxnSpPr>
          <p:nvPr/>
        </p:nvCxnSpPr>
        <p:spPr>
          <a:xfrm flipV="1">
            <a:off x="2460791" y="8889738"/>
            <a:ext cx="353966" cy="3649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716361-3966-4B7D-B1F2-59FC20C880E1}"/>
              </a:ext>
            </a:extLst>
          </p:cNvPr>
          <p:cNvCxnSpPr>
            <a:cxnSpLocks/>
          </p:cNvCxnSpPr>
          <p:nvPr/>
        </p:nvCxnSpPr>
        <p:spPr>
          <a:xfrm flipH="1">
            <a:off x="1447800" y="2625632"/>
            <a:ext cx="228600" cy="3979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29F5F32-0609-487D-87AA-C78D8694FDDA}"/>
              </a:ext>
            </a:extLst>
          </p:cNvPr>
          <p:cNvSpPr/>
          <p:nvPr/>
        </p:nvSpPr>
        <p:spPr>
          <a:xfrm>
            <a:off x="6049505" y="1507351"/>
            <a:ext cx="1676400" cy="7267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sz="1200" i="1" dirty="0"/>
              <a:t>Note: Quick guide available for SHARPpy installation.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50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picture containing logo&#10;&#10;Description automatically generated">
            <a:extLst>
              <a:ext uri="{FF2B5EF4-FFF2-40B4-BE49-F238E27FC236}">
                <a16:creationId xmlns:a16="http://schemas.microsoft.com/office/drawing/2014/main" id="{064BCF7B-BD4D-49F1-8A5B-30ECE0AF5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619" y="9713115"/>
            <a:ext cx="906507" cy="322314"/>
          </a:xfrm>
          <a:prstGeom prst="rect">
            <a:avLst/>
          </a:prstGeom>
        </p:spPr>
      </p:pic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7432"/>
            <a:ext cx="7762685" cy="137074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194930" y="9753600"/>
            <a:ext cx="7370139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Contributor: Jeff Szkodzinski STC 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https://weather.msfc.nasa.gov/sport/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Shape 108"/>
          <p:cNvGrpSpPr/>
          <p:nvPr/>
        </p:nvGrpSpPr>
        <p:grpSpPr>
          <a:xfrm>
            <a:off x="0" y="105571"/>
            <a:ext cx="7772400" cy="1244257"/>
            <a:chOff x="1502866" y="3556343"/>
            <a:chExt cx="7772400" cy="1244257"/>
          </a:xfrm>
        </p:grpSpPr>
        <p:grpSp>
          <p:nvGrpSpPr>
            <p:cNvPr id="109" name="Shape 109"/>
            <p:cNvGrpSpPr/>
            <p:nvPr/>
          </p:nvGrpSpPr>
          <p:grpSpPr>
            <a:xfrm>
              <a:off x="1502866" y="3556343"/>
              <a:ext cx="7772400" cy="1233134"/>
              <a:chOff x="800101" y="2227606"/>
              <a:chExt cx="7772400" cy="1233134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800101" y="2953565"/>
                <a:ext cx="7772400" cy="507175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Quick Guide</a:t>
                </a: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800101" y="2227606"/>
                <a:ext cx="7751266" cy="579345"/>
              </a:xfrm>
              <a:prstGeom prst="rect">
                <a:avLst/>
              </a:prstGeom>
              <a:solidFill>
                <a:srgbClr val="171616">
                  <a:alpha val="49803"/>
                </a:srgbClr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buSzPct val="25000"/>
                  <a:buNone/>
                </a:pPr>
                <a:r>
                  <a:rPr lang="en-US" sz="3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Displaying NUCAPS in SHARPpy</a:t>
                </a:r>
              </a:p>
            </p:txBody>
          </p:sp>
          <p:pic>
            <p:nvPicPr>
              <p:cNvPr id="112" name="Shape 11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329279" y="2961061"/>
                <a:ext cx="550687" cy="4568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" name="Shape 113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918789" y="2961061"/>
                <a:ext cx="456819" cy="4568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14" name="Shape 114"/>
            <p:cNvCxnSpPr/>
            <p:nvPr/>
          </p:nvCxnSpPr>
          <p:spPr>
            <a:xfrm>
              <a:off x="1502866" y="4800600"/>
              <a:ext cx="7772400" cy="0"/>
            </a:xfrm>
            <a:prstGeom prst="straightConnector1">
              <a:avLst/>
            </a:prstGeom>
            <a:noFill/>
            <a:ln w="63500" cap="flat" cmpd="sng">
              <a:solidFill>
                <a:srgbClr val="0C0C0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pic>
        <p:nvPicPr>
          <p:cNvPr id="115" name="Shape 115" descr="650px JPSS Wordmark WEB (1)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1450" y="105563"/>
            <a:ext cx="1766712" cy="99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32" y="9753600"/>
            <a:ext cx="1178655" cy="24134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D9061F4-F135-4B9C-9C86-794E058A0003}"/>
              </a:ext>
            </a:extLst>
          </p:cNvPr>
          <p:cNvGrpSpPr/>
          <p:nvPr/>
        </p:nvGrpSpPr>
        <p:grpSpPr>
          <a:xfrm>
            <a:off x="71209" y="4648200"/>
            <a:ext cx="7624991" cy="2756416"/>
            <a:chOff x="-6858000" y="1676401"/>
            <a:chExt cx="8153400" cy="3505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1CA27C-E50D-4500-8601-F4F19BDF50AC}"/>
                </a:ext>
              </a:extLst>
            </p:cNvPr>
            <p:cNvSpPr/>
            <p:nvPr/>
          </p:nvSpPr>
          <p:spPr>
            <a:xfrm>
              <a:off x="-6858000" y="1676401"/>
              <a:ext cx="8153400" cy="350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906A13-A9BF-48E5-9972-D22958F9C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6725705" y="3373875"/>
              <a:ext cx="4562336" cy="161927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8B89BE-7D57-45E3-BB10-A143A9EB2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2255" t="24242" r="37446" b="18249"/>
            <a:stretch/>
          </p:blipFill>
          <p:spPr>
            <a:xfrm>
              <a:off x="-1891298" y="1760303"/>
              <a:ext cx="3096261" cy="326104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95AA54-F86B-4FC0-9701-FE1B5625BD06}"/>
                </a:ext>
              </a:extLst>
            </p:cNvPr>
            <p:cNvSpPr/>
            <p:nvPr/>
          </p:nvSpPr>
          <p:spPr>
            <a:xfrm>
              <a:off x="-6715241" y="1676401"/>
              <a:ext cx="4995857" cy="1712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+mj-lt"/>
                  <a:ea typeface="Calibri"/>
                  <a:cs typeface="Calibri"/>
                  <a:sym typeface="Calibri"/>
                </a:rPr>
                <a:t>Interpreting Quality Flags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50" b="1" dirty="0">
                  <a:latin typeface="+mj-lt"/>
                  <a:cs typeface="Calibri" panose="020F0502020204030204" pitchFamily="34" charset="0"/>
                  <a:sym typeface="Calibri"/>
                </a:rPr>
                <a:t>Color coded quality flag </a:t>
              </a:r>
              <a:r>
                <a:rPr lang="en-US" sz="1350" dirty="0">
                  <a:latin typeface="+mj-lt"/>
                  <a:cs typeface="Calibri" panose="020F0502020204030204" pitchFamily="34" charset="0"/>
                  <a:sym typeface="Calibri"/>
                </a:rPr>
                <a:t>helps forecaster to quickly interpret retrieval robustness before interrogating the sounding profile.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50" dirty="0">
                  <a:latin typeface="+mj-lt"/>
                  <a:cs typeface="Calibri" panose="020F0502020204030204" pitchFamily="34" charset="0"/>
                  <a:sym typeface="Calibri"/>
                </a:rPr>
                <a:t>Green dots can be used without reservation. Yellow, red dots may be useful alongside cloud top fraction.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8A91EC-C092-465F-B648-ABB0B6CB2F54}"/>
              </a:ext>
            </a:extLst>
          </p:cNvPr>
          <p:cNvGrpSpPr/>
          <p:nvPr/>
        </p:nvGrpSpPr>
        <p:grpSpPr>
          <a:xfrm>
            <a:off x="63137" y="1453046"/>
            <a:ext cx="7624991" cy="3118954"/>
            <a:chOff x="-6858000" y="1676401"/>
            <a:chExt cx="8153400" cy="396622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F5B5C13-6506-4EC9-A0CF-E166D78C4504}"/>
                </a:ext>
              </a:extLst>
            </p:cNvPr>
            <p:cNvSpPr/>
            <p:nvPr/>
          </p:nvSpPr>
          <p:spPr>
            <a:xfrm>
              <a:off x="-6858000" y="1676401"/>
              <a:ext cx="8153400" cy="39662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87AB816-9228-48BA-BF2A-5BB2EC0071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17850"/>
            <a:stretch/>
          </p:blipFill>
          <p:spPr>
            <a:xfrm>
              <a:off x="-4155171" y="1873389"/>
              <a:ext cx="2607380" cy="281607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78387B-F33B-4A0F-94D2-4474581AD8AE}"/>
                </a:ext>
              </a:extLst>
            </p:cNvPr>
            <p:cNvSpPr/>
            <p:nvPr/>
          </p:nvSpPr>
          <p:spPr>
            <a:xfrm>
              <a:off x="-6789876" y="1766630"/>
              <a:ext cx="2460917" cy="3825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+mj-lt"/>
                  <a:ea typeface="Calibri"/>
                  <a:cs typeface="Calibri" panose="020F0502020204030204" pitchFamily="34" charset="0"/>
                </a:rPr>
                <a:t>Loading Multiple Profiles</a:t>
              </a:r>
              <a:endParaRPr lang="en-US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  <a:p>
              <a:pPr marL="287338" indent="-287338">
                <a:buFont typeface="Arial" panose="020B0604020202020204" pitchFamily="34" charset="0"/>
                <a:buChar char="•"/>
              </a:pP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Select a dot </a:t>
              </a:r>
              <a:r>
                <a:rPr lang="en-US" sz="1350" dirty="0">
                  <a:latin typeface="+mj-lt"/>
                  <a:cs typeface="Calibri" panose="020F0502020204030204" pitchFamily="34" charset="0"/>
                </a:rPr>
                <a:t>on the map, click </a:t>
              </a: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Generate Profiles</a:t>
              </a:r>
              <a:r>
                <a:rPr lang="en-US" sz="1350" dirty="0">
                  <a:latin typeface="+mj-lt"/>
                  <a:cs typeface="Calibri" panose="020F0502020204030204" pitchFamily="34" charset="0"/>
                </a:rPr>
                <a:t> to launch the skew-T window.</a:t>
              </a:r>
            </a:p>
            <a:p>
              <a:pPr marL="287338" indent="-287338">
                <a:buFont typeface="Arial" panose="020B0604020202020204" pitchFamily="34" charset="0"/>
                <a:buChar char="•"/>
              </a:pPr>
              <a:r>
                <a:rPr lang="en-US" sz="1350" dirty="0">
                  <a:latin typeface="+mj-lt"/>
                  <a:cs typeface="Calibri" panose="020F0502020204030204" pitchFamily="34" charset="0"/>
                </a:rPr>
                <a:t>Keep the skew-T window open.</a:t>
              </a: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 </a:t>
              </a:r>
              <a:r>
                <a:rPr lang="en-US" sz="1350" dirty="0">
                  <a:latin typeface="+mj-lt"/>
                  <a:cs typeface="Calibri" panose="020F0502020204030204" pitchFamily="34" charset="0"/>
                </a:rPr>
                <a:t>I</a:t>
              </a: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n the map </a:t>
              </a:r>
              <a:r>
                <a:rPr lang="en-US" sz="1350" dirty="0">
                  <a:latin typeface="+mj-lt"/>
                  <a:cs typeface="Calibri" panose="020F0502020204030204" pitchFamily="34" charset="0"/>
                </a:rPr>
                <a:t>display</a:t>
              </a: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, select another point, </a:t>
              </a:r>
              <a:r>
                <a:rPr lang="en-US" sz="1350" dirty="0">
                  <a:latin typeface="+mj-lt"/>
                  <a:cs typeface="Calibri" panose="020F0502020204030204" pitchFamily="34" charset="0"/>
                </a:rPr>
                <a:t>and click </a:t>
              </a: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Generate Profiles.</a:t>
              </a:r>
              <a:endParaRPr lang="en-US" sz="1350" dirty="0">
                <a:latin typeface="+mj-lt"/>
                <a:cs typeface="Calibri" panose="020F0502020204030204" pitchFamily="34" charset="0"/>
              </a:endParaRPr>
            </a:p>
            <a:p>
              <a:pPr marL="287338" indent="-287338">
                <a:buFont typeface="Arial" panose="020B0604020202020204" pitchFamily="34" charset="0"/>
                <a:buChar char="•"/>
              </a:pP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In the skew-T window</a:t>
              </a:r>
              <a:r>
                <a:rPr lang="en-US" sz="1350" dirty="0">
                  <a:latin typeface="+mj-lt"/>
                  <a:cs typeface="Calibri" panose="020F0502020204030204" pitchFamily="34" charset="0"/>
                </a:rPr>
                <a:t>, click the </a:t>
              </a: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Profiles </a:t>
              </a:r>
              <a:r>
                <a:rPr lang="en-US" sz="1350" b="1" dirty="0">
                  <a:latin typeface="+mj-lt"/>
                  <a:cs typeface="Calibri" panose="020F0502020204030204" pitchFamily="34" charset="0"/>
                  <a:sym typeface="Wingdings" panose="05000000000000000000" pitchFamily="2" charset="2"/>
                </a:rPr>
                <a:t> </a:t>
              </a: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Collect Observed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752188A-3F82-4911-B549-CBCAB285F14B}"/>
              </a:ext>
            </a:extLst>
          </p:cNvPr>
          <p:cNvGrpSpPr/>
          <p:nvPr/>
        </p:nvGrpSpPr>
        <p:grpSpPr>
          <a:xfrm>
            <a:off x="71210" y="7467600"/>
            <a:ext cx="7624991" cy="2492610"/>
            <a:chOff x="71210" y="7503070"/>
            <a:chExt cx="7624991" cy="24926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EC7F755-4267-4F8D-9940-E314CAF2C009}"/>
                </a:ext>
              </a:extLst>
            </p:cNvPr>
            <p:cNvGrpSpPr/>
            <p:nvPr/>
          </p:nvGrpSpPr>
          <p:grpSpPr>
            <a:xfrm>
              <a:off x="71210" y="7503070"/>
              <a:ext cx="7624991" cy="2492610"/>
              <a:chOff x="-6857998" y="1867539"/>
              <a:chExt cx="8153400" cy="378165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7F5F999-702A-4A6C-86BC-12C964AABEEB}"/>
                  </a:ext>
                </a:extLst>
              </p:cNvPr>
              <p:cNvSpPr/>
              <p:nvPr/>
            </p:nvSpPr>
            <p:spPr>
              <a:xfrm>
                <a:off x="-6857998" y="1867539"/>
                <a:ext cx="8153400" cy="3414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20DE3514-36DF-46E1-9E50-89F805265A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24515" t="37792"/>
              <a:stretch/>
            </p:blipFill>
            <p:spPr>
              <a:xfrm>
                <a:off x="-6690048" y="1983146"/>
                <a:ext cx="2689208" cy="3088785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D43B9FB-2C34-420B-A788-D47F6ECE28E4}"/>
                  </a:ext>
                </a:extLst>
              </p:cNvPr>
              <p:cNvSpPr/>
              <p:nvPr/>
            </p:nvSpPr>
            <p:spPr>
              <a:xfrm>
                <a:off x="-3756398" y="1890310"/>
                <a:ext cx="4859212" cy="375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+mj-lt"/>
                    <a:ea typeface="Calibri"/>
                    <a:cs typeface="Calibri" panose="020F0502020204030204" pitchFamily="34" charset="0"/>
                    <a:sym typeface="Calibri"/>
                  </a:rPr>
                  <a:t>Interpreting Cloud Top Fraction</a:t>
                </a:r>
              </a:p>
              <a:p>
                <a:pPr marL="287338" indent="-287338">
                  <a:buFont typeface="Arial" panose="020B0604020202020204" pitchFamily="34" charset="0"/>
                  <a:buChar char="•"/>
                </a:pPr>
                <a:r>
                  <a:rPr lang="en-US" sz="1300" dirty="0">
                    <a:latin typeface="+mj-lt"/>
                    <a:cs typeface="Calibri" panose="020F0502020204030204" pitchFamily="34" charset="0"/>
                  </a:rPr>
                  <a:t>NUCAPS produces a </a:t>
                </a:r>
                <a:r>
                  <a:rPr lang="en-US" sz="1300" b="1" dirty="0">
                    <a:latin typeface="+mj-lt"/>
                    <a:cs typeface="Calibri" panose="020F0502020204030204" pitchFamily="34" charset="0"/>
                  </a:rPr>
                  <a:t>model-independent cloud top pressure (CTP) and fraction </a:t>
                </a:r>
                <a:r>
                  <a:rPr lang="en-US" sz="1300" dirty="0">
                    <a:latin typeface="+mj-lt"/>
                    <a:cs typeface="Calibri" panose="020F0502020204030204" pitchFamily="34" charset="0"/>
                  </a:rPr>
                  <a:t>retrieval for two cloud layers. CTF can be compared with model output.</a:t>
                </a:r>
              </a:p>
              <a:p>
                <a:pPr marL="287338" indent="-287338">
                  <a:buFont typeface="Arial" panose="020B0604020202020204" pitchFamily="34" charset="0"/>
                  <a:buChar char="•"/>
                </a:pPr>
                <a:r>
                  <a:rPr lang="en-US" sz="1300" dirty="0">
                    <a:latin typeface="+mj-lt"/>
                    <a:cs typeface="Calibri" panose="020F0502020204030204" pitchFamily="34" charset="0"/>
                    <a:sym typeface="Calibri"/>
                  </a:rPr>
                  <a:t>CTF is also useful because </a:t>
                </a:r>
                <a:r>
                  <a:rPr lang="en-US" sz="1300" b="1" dirty="0">
                    <a:latin typeface="+mj-lt"/>
                    <a:cs typeface="Calibri" panose="020F0502020204030204" pitchFamily="34" charset="0"/>
                    <a:sym typeface="Calibri"/>
                  </a:rPr>
                  <a:t>profiles above the cloud tops may be representative of the atmosphere, even for failed retrievals.</a:t>
                </a:r>
                <a:endParaRPr lang="en-US" sz="1300" dirty="0">
                  <a:latin typeface="+mj-lt"/>
                  <a:cs typeface="Calibri" panose="020F0502020204030204" pitchFamily="34" charset="0"/>
                  <a:sym typeface="Calibri"/>
                </a:endParaRPr>
              </a:p>
              <a:p>
                <a:pPr marL="287338" indent="-287338">
                  <a:buFont typeface="Arial" panose="020B0604020202020204" pitchFamily="34" charset="0"/>
                  <a:buChar char="•"/>
                </a:pPr>
                <a:r>
                  <a:rPr lang="en-US" sz="1300" dirty="0">
                    <a:cs typeface="Calibri" panose="020F0502020204030204" pitchFamily="34" charset="0"/>
                    <a:sym typeface="Calibri"/>
                  </a:rPr>
                  <a:t>Clouds can</a:t>
                </a:r>
                <a:r>
                  <a:rPr lang="en-US" sz="1300" i="1" dirty="0">
                    <a:cs typeface="Calibri" panose="020F0502020204030204" pitchFamily="34" charset="0"/>
                    <a:sym typeface="Calibri"/>
                  </a:rPr>
                  <a:t> </a:t>
                </a:r>
                <a:r>
                  <a:rPr lang="en-US" sz="1300" dirty="0">
                    <a:cs typeface="Calibri" panose="020F0502020204030204" pitchFamily="34" charset="0"/>
                    <a:sym typeface="Calibri"/>
                  </a:rPr>
                  <a:t>introduce uncertainty and cause</a:t>
                </a:r>
                <a:r>
                  <a:rPr lang="en-US" sz="1300" i="1" dirty="0">
                    <a:cs typeface="Calibri" panose="020F0502020204030204" pitchFamily="34" charset="0"/>
                    <a:sym typeface="Calibri"/>
                  </a:rPr>
                  <a:t> </a:t>
                </a:r>
                <a:r>
                  <a:rPr lang="en-US" sz="1300" dirty="0">
                    <a:cs typeface="Calibri" panose="020F0502020204030204" pitchFamily="34" charset="0"/>
                    <a:sym typeface="Calibri"/>
                  </a:rPr>
                  <a:t>IR+MW retrievals to fail, </a:t>
                </a:r>
                <a:r>
                  <a:rPr lang="en-US" sz="1300" i="1" dirty="0">
                    <a:cs typeface="Calibri" panose="020F0502020204030204" pitchFamily="34" charset="0"/>
                    <a:sym typeface="Calibri"/>
                  </a:rPr>
                  <a:t>but cloud fraction alone does not determine the quality flag</a:t>
                </a:r>
                <a:r>
                  <a:rPr lang="en-US" sz="1300" dirty="0">
                    <a:cs typeface="Calibri" panose="020F0502020204030204" pitchFamily="34" charset="0"/>
                    <a:sym typeface="Calibri"/>
                  </a:rPr>
                  <a:t>. </a:t>
                </a:r>
                <a:r>
                  <a:rPr lang="en-US" sz="1200" i="1" dirty="0">
                    <a:solidFill>
                      <a:schemeClr val="bg1">
                        <a:lumMod val="65000"/>
                      </a:schemeClr>
                    </a:solidFill>
                    <a:cs typeface="Calibri" panose="020F0502020204030204" pitchFamily="34" charset="0"/>
                    <a:sym typeface="Calibri"/>
                  </a:rPr>
                  <a:t>Note: Quick Guide available for Quality Control </a:t>
                </a:r>
                <a:endParaRPr lang="en-US" sz="1300" i="1" dirty="0">
                  <a:solidFill>
                    <a:schemeClr val="bg1">
                      <a:lumMod val="65000"/>
                    </a:schemeClr>
                  </a:solidFill>
                  <a:cs typeface="Calibri" panose="020F0502020204030204" pitchFamily="34" charset="0"/>
                  <a:sym typeface="Calibri"/>
                </a:endParaRPr>
              </a:p>
              <a:p>
                <a:pPr marL="287338" indent="-287338">
                  <a:buFont typeface="Arial" panose="020B0604020202020204" pitchFamily="34" charset="0"/>
                  <a:buChar char="•"/>
                </a:pPr>
                <a:endParaRPr lang="en-US" sz="13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618572-2B82-4F09-A238-569E21B6C4B3}"/>
                </a:ext>
              </a:extLst>
            </p:cNvPr>
            <p:cNvSpPr/>
            <p:nvPr/>
          </p:nvSpPr>
          <p:spPr>
            <a:xfrm>
              <a:off x="1981200" y="7886251"/>
              <a:ext cx="928850" cy="2769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E7A12E0-B94C-485E-BDEB-DDB31AB7793F}"/>
                </a:ext>
              </a:extLst>
            </p:cNvPr>
            <p:cNvSpPr/>
            <p:nvPr/>
          </p:nvSpPr>
          <p:spPr>
            <a:xfrm>
              <a:off x="1981200" y="9052175"/>
              <a:ext cx="928850" cy="2769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2354E5D-9FA8-437A-A28B-D60AB280CB64}"/>
              </a:ext>
            </a:extLst>
          </p:cNvPr>
          <p:cNvSpPr/>
          <p:nvPr/>
        </p:nvSpPr>
        <p:spPr>
          <a:xfrm>
            <a:off x="5344125" y="1514235"/>
            <a:ext cx="2301430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ea typeface="Calibri"/>
                <a:cs typeface="Calibri" panose="020F0502020204030204" pitchFamily="34" charset="0"/>
              </a:rPr>
              <a:t>Changing Focus Profile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libri" panose="020F0502020204030204" pitchFamily="34" charset="0"/>
              </a:rPr>
              <a:t>The 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focus profile </a:t>
            </a:r>
            <a:r>
              <a:rPr lang="en-US" dirty="0">
                <a:latin typeface="+mj-lt"/>
                <a:cs typeface="Calibri" panose="020F0502020204030204" pitchFamily="34" charset="0"/>
              </a:rPr>
              <a:t>will have 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green </a:t>
            </a:r>
            <a:r>
              <a:rPr lang="en-US" dirty="0">
                <a:latin typeface="+mj-lt"/>
                <a:cs typeface="Calibri" panose="020F0502020204030204" pitchFamily="34" charset="0"/>
              </a:rPr>
              <a:t>(moisture)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 and red </a:t>
            </a:r>
            <a:r>
              <a:rPr lang="en-US" dirty="0">
                <a:latin typeface="+mj-lt"/>
                <a:cs typeface="Calibri" panose="020F0502020204030204" pitchFamily="34" charset="0"/>
              </a:rPr>
              <a:t>(temperature)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 lines</a:t>
            </a:r>
            <a:r>
              <a:rPr lang="en-US" dirty="0">
                <a:latin typeface="+mj-lt"/>
                <a:cs typeface="Calibri" panose="020F0502020204030204" pitchFamily="34" charset="0"/>
              </a:rPr>
              <a:t>. 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libri" panose="020F0502020204030204" pitchFamily="34" charset="0"/>
              </a:rPr>
              <a:t>The 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CAPE in the tables </a:t>
            </a:r>
            <a:r>
              <a:rPr lang="en-US" dirty="0">
                <a:latin typeface="+mj-lt"/>
                <a:cs typeface="Calibri" panose="020F0502020204030204" pitchFamily="34" charset="0"/>
              </a:rPr>
              <a:t>are for the focus profile.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libri" panose="020F0502020204030204" pitchFamily="34" charset="0"/>
              </a:rPr>
              <a:t>Select 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Profiles </a:t>
            </a:r>
            <a:r>
              <a:rPr lang="en-US" dirty="0">
                <a:latin typeface="+mj-lt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&lt;profile name&gt; </a:t>
            </a:r>
            <a:r>
              <a:rPr lang="en-US" dirty="0">
                <a:latin typeface="+mj-lt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Focus </a:t>
            </a:r>
            <a:r>
              <a:rPr lang="en-US" dirty="0">
                <a:latin typeface="+mj-lt"/>
                <a:cs typeface="Calibri" panose="020F0502020204030204" pitchFamily="34" charset="0"/>
              </a:rPr>
              <a:t>to change the focus profile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E48997-DC3D-4B8F-81E9-2AED6E084EF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-108" t="3207" r="61579" b="81206"/>
          <a:stretch/>
        </p:blipFill>
        <p:spPr>
          <a:xfrm>
            <a:off x="2743200" y="3653819"/>
            <a:ext cx="2862231" cy="8146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41DB12-293A-4C96-B182-94896B740A8E}"/>
              </a:ext>
            </a:extLst>
          </p:cNvPr>
          <p:cNvCxnSpPr>
            <a:cxnSpLocks/>
          </p:cNvCxnSpPr>
          <p:nvPr/>
        </p:nvCxnSpPr>
        <p:spPr>
          <a:xfrm flipH="1" flipV="1">
            <a:off x="4267200" y="1830902"/>
            <a:ext cx="1143000" cy="302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0F3037-6F34-4D7C-B240-6CABE8DA2FF5}"/>
              </a:ext>
            </a:extLst>
          </p:cNvPr>
          <p:cNvCxnSpPr>
            <a:cxnSpLocks/>
          </p:cNvCxnSpPr>
          <p:nvPr/>
        </p:nvCxnSpPr>
        <p:spPr>
          <a:xfrm flipH="1">
            <a:off x="3810000" y="2978919"/>
            <a:ext cx="1600200" cy="3738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4615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3FE07C98F93341BB44F192DE05FB44" ma:contentTypeVersion="12" ma:contentTypeDescription="Create a new document." ma:contentTypeScope="" ma:versionID="4cf1ec7f9ddb9dfd23bfb370022eca79">
  <xsd:schema xmlns:xsd="http://www.w3.org/2001/XMLSchema" xmlns:xs="http://www.w3.org/2001/XMLSchema" xmlns:p="http://schemas.microsoft.com/office/2006/metadata/properties" xmlns:ns1="http://schemas.microsoft.com/sharepoint/v3" xmlns:ns3="3bbb31d1-623b-489b-bce0-e344ebdbbf16" xmlns:ns4="95351f8c-3420-49f7-a091-28e53b5dd0e8" targetNamespace="http://schemas.microsoft.com/office/2006/metadata/properties" ma:root="true" ma:fieldsID="c30c9fd6553b2e746a7cc85ca951db99" ns1:_="" ns3:_="" ns4:_="">
    <xsd:import namespace="http://schemas.microsoft.com/sharepoint/v3"/>
    <xsd:import namespace="3bbb31d1-623b-489b-bce0-e344ebdbbf16"/>
    <xsd:import namespace="95351f8c-3420-49f7-a091-28e53b5dd0e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b31d1-623b-489b-bce0-e344ebdbbf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51f8c-3420-49f7-a091-28e53b5dd0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4702F2-4CCD-4679-93EE-DC462A31CD3C}">
  <ds:schemaRefs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95351f8c-3420-49f7-a091-28e53b5dd0e8"/>
    <ds:schemaRef ds:uri="3bbb31d1-623b-489b-bce0-e344ebdbbf16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BBE673F-0D40-4DBE-AC00-AC43ECBBEA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5D2863-329B-4B45-AD8D-3AEC7DD0F8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bbb31d1-623b-489b-bce0-e344ebdbbf16"/>
    <ds:schemaRef ds:uri="95351f8c-3420-49f7-a091-28e53b5dd0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4700</TotalTime>
  <Words>388</Words>
  <Application>Microsoft Office PowerPoint</Application>
  <PresentationFormat>Custom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Lindstrom</dc:creator>
  <cp:lastModifiedBy>Jeff Szkodzinski</cp:lastModifiedBy>
  <cp:revision>162</cp:revision>
  <dcterms:modified xsi:type="dcterms:W3CDTF">2021-02-16T16:34:29Z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2110CF0D-4C2B-41F4-BF50-7622BDBEA31D</vt:lpwstr>
  </property>
  <property fmtid="{D5CDD505-2E9C-101B-9397-08002B2CF9AE}" pid="3" name="ArticulatePath">
    <vt:lpwstr>QuickGuide_Template_JPSSBanner_NEW</vt:lpwstr>
  </property>
  <property fmtid="{D5CDD505-2E9C-101B-9397-08002B2CF9AE}" pid="4" name="ContentTypeId">
    <vt:lpwstr>0x010100F73FE07C98F93341BB44F192DE05FB44</vt:lpwstr>
  </property>
</Properties>
</file>