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b="1" lang="en-US" sz="1800">
                <a:latin typeface="Arial"/>
                <a:ea typeface="Arial"/>
                <a:cs typeface="Arial"/>
                <a:sym typeface="Arial"/>
              </a:rPr>
              <a:t>Function</a:t>
            </a:r>
            <a:endParaRPr sz="1800">
              <a:latin typeface="Arial"/>
              <a:ea typeface="Arial"/>
              <a:cs typeface="Arial"/>
              <a:sym typeface="Arial"/>
            </a:endParaRPr>
          </a:p>
          <a:p>
            <a:pPr indent="266700" lvl="0" marL="228600" rtl="0" algn="just">
              <a:spcBef>
                <a:spcPts val="0"/>
              </a:spcBef>
              <a:spcAft>
                <a:spcPts val="0"/>
              </a:spcAft>
              <a:buNone/>
            </a:pPr>
            <a:r>
              <a:rPr lang="en-US" sz="1800">
                <a:solidFill>
                  <a:srgbClr val="374151"/>
                </a:solidFill>
                <a:latin typeface="Quattrocento Sans"/>
                <a:ea typeface="Quattrocento Sans"/>
                <a:cs typeface="Quattrocento Sans"/>
                <a:sym typeface="Quattrocento Sans"/>
              </a:rPr>
              <a:t>A primary function of pulse oximeters is measuring the blood's oxygen saturation level (SpO2). This is vital for monitoring patients with conditions affecting their blood oxygen levels, such as asthma, pneumonia, and COVID-19.</a:t>
            </a:r>
            <a:r>
              <a:rPr lang="en-US" sz="1800">
                <a:latin typeface="Arial"/>
                <a:ea typeface="Arial"/>
                <a:cs typeface="Arial"/>
                <a:sym typeface="Arial"/>
              </a:rPr>
              <a:t> Pulse oximeters can detect hypoxemia (low blood oxygen levels) before it becomes dangerous. This early detection is crucial, especially in emergencies, such as monitoring patients with respiratory or cardiovascular conditions. Beyond clinical settings, pulse oximeters are used in fitness and wellness contexts, such as by athletes training at high altitudes or in other specialized conditions to ensure safe and effective training regimes.</a:t>
            </a:r>
            <a:endParaRPr/>
          </a:p>
          <a:p>
            <a:pPr indent="0" lvl="0" marL="0" rtl="0" algn="just">
              <a:spcBef>
                <a:spcPts val="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0" lvl="0" marL="0" rtl="0" algn="just">
              <a:spcBef>
                <a:spcPts val="0"/>
              </a:spcBef>
              <a:spcAft>
                <a:spcPts val="0"/>
              </a:spcAft>
              <a:buNone/>
            </a:pPr>
            <a:r>
              <a:rPr b="1" lang="en-US" sz="1800">
                <a:latin typeface="Arial"/>
                <a:ea typeface="Arial"/>
                <a:cs typeface="Arial"/>
                <a:sym typeface="Arial"/>
              </a:rPr>
              <a:t>Advantage</a:t>
            </a:r>
            <a:endParaRPr sz="1800">
              <a:latin typeface="Arial"/>
              <a:ea typeface="Arial"/>
              <a:cs typeface="Arial"/>
              <a:sym typeface="Arial"/>
            </a:endParaRPr>
          </a:p>
          <a:p>
            <a:pPr indent="-342900" lvl="0" marL="342900" rtl="0" algn="just">
              <a:spcBef>
                <a:spcPts val="0"/>
              </a:spcBef>
              <a:spcAft>
                <a:spcPts val="0"/>
              </a:spcAft>
              <a:buClr>
                <a:schemeClr val="dk1"/>
              </a:buClr>
              <a:buSzPts val="1800"/>
              <a:buFont typeface="Arial"/>
              <a:buAutoNum type="arabicPeriod"/>
            </a:pPr>
            <a:r>
              <a:rPr b="1" lang="en-US" sz="1800">
                <a:latin typeface="Quattrocento Sans"/>
                <a:ea typeface="Quattrocento Sans"/>
                <a:cs typeface="Quattrocento Sans"/>
                <a:sym typeface="Quattrocento Sans"/>
              </a:rPr>
              <a:t>Non-invasive Monitoring</a:t>
            </a:r>
            <a:r>
              <a:rPr lang="en-US" sz="1800">
                <a:solidFill>
                  <a:srgbClr val="374151"/>
                </a:solidFill>
                <a:latin typeface="Quattrocento Sans"/>
                <a:ea typeface="Quattrocento Sans"/>
                <a:cs typeface="Quattrocento Sans"/>
                <a:sym typeface="Quattrocento Sans"/>
              </a:rPr>
              <a:t>: They provide a non-invasive way to monitor the oxygenation of a patient's hemoglobin. Usually, a sensor is placed on a part with a thin skin layer of the patient's body, such as a fingertip.</a:t>
            </a:r>
            <a:endParaRPr sz="1800">
              <a:latin typeface="Arial"/>
              <a:ea typeface="Arial"/>
              <a:cs typeface="Arial"/>
              <a:sym typeface="Arial"/>
            </a:endParaRPr>
          </a:p>
          <a:p>
            <a:pPr indent="-342900" lvl="0" marL="342900" rtl="0" algn="just">
              <a:spcBef>
                <a:spcPts val="0"/>
              </a:spcBef>
              <a:spcAft>
                <a:spcPts val="0"/>
              </a:spcAft>
              <a:buClr>
                <a:schemeClr val="dk1"/>
              </a:buClr>
              <a:buSzPts val="1800"/>
              <a:buFont typeface="Arial"/>
              <a:buAutoNum type="arabicPeriod"/>
            </a:pPr>
            <a:r>
              <a:rPr b="1" lang="en-US" sz="1800">
                <a:latin typeface="Quattrocento Sans"/>
                <a:ea typeface="Quattrocento Sans"/>
                <a:cs typeface="Quattrocento Sans"/>
                <a:sym typeface="Quattrocento Sans"/>
              </a:rPr>
              <a:t>Portability and Accessibility</a:t>
            </a:r>
            <a:r>
              <a:rPr lang="en-US" sz="1800">
                <a:solidFill>
                  <a:srgbClr val="374151"/>
                </a:solidFill>
                <a:latin typeface="Quattrocento Sans"/>
                <a:ea typeface="Quattrocento Sans"/>
                <a:cs typeface="Quattrocento Sans"/>
                <a:sym typeface="Quattrocento Sans"/>
              </a:rPr>
              <a:t>: Modern digital pulse oximeters are small, portable, and easy to use, making them accessible not only in hospitals but also in community clinics, ambulances, and home care settings.</a:t>
            </a:r>
            <a:endParaRPr sz="1800">
              <a:solidFill>
                <a:srgbClr val="374151"/>
              </a:solidFill>
              <a:latin typeface="Quattrocento Sans"/>
              <a:ea typeface="Quattrocento Sans"/>
              <a:cs typeface="Quattrocento Sans"/>
              <a:sym typeface="Quattrocento Sans"/>
            </a:endParaRPr>
          </a:p>
          <a:p>
            <a:pPr indent="0" lvl="0" marL="0" rtl="0" algn="just">
              <a:spcBef>
                <a:spcPts val="0"/>
              </a:spcBef>
              <a:spcAft>
                <a:spcPts val="0"/>
              </a:spcAft>
              <a:buNone/>
            </a:pPr>
            <a:r>
              <a:t/>
            </a:r>
            <a:endParaRPr sz="1800">
              <a:solidFill>
                <a:srgbClr val="374151"/>
              </a:solidFill>
              <a:latin typeface="Quattrocento Sans"/>
              <a:ea typeface="Quattrocento Sans"/>
              <a:cs typeface="Quattrocento Sans"/>
              <a:sym typeface="Quattrocento Sans"/>
            </a:endParaRPr>
          </a:p>
          <a:p>
            <a:pPr indent="0" lvl="0" marL="0" rtl="0" algn="l">
              <a:spcBef>
                <a:spcPts val="0"/>
              </a:spcBef>
              <a:spcAft>
                <a:spcPts val="0"/>
              </a:spcAft>
              <a:buNone/>
            </a:pPr>
            <a:r>
              <a:rPr lang="en-US" sz="1500"/>
              <a:t>Having explored the important role that digital pulse oximeters play in various scenarios, let's take a look at how our product is engineered.</a:t>
            </a:r>
            <a:endParaRPr sz="1500"/>
          </a:p>
        </p:txBody>
      </p:sp>
      <p:sp>
        <p:nvSpPr>
          <p:cNvPr id="211" name="Google Shape;2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Having explored the important role that digital pulse oximeters play in various scenarios, let's take a look at how our product is engineered.</a:t>
            </a:r>
            <a:endParaRPr/>
          </a:p>
          <a:p>
            <a:pPr indent="-317500" lvl="0" marL="457200" rtl="0" algn="l">
              <a:spcBef>
                <a:spcPts val="0"/>
              </a:spcBef>
              <a:spcAft>
                <a:spcPts val="0"/>
              </a:spcAft>
              <a:buSzPts val="1400"/>
              <a:buAutoNum type="arabicPeriod"/>
            </a:pPr>
            <a:r>
              <a:rPr lang="en-US"/>
              <a:t>The SpO2 is defined as the fraction of oxygenated hemoglobin within all hemoglobin.</a:t>
            </a:r>
            <a:endParaRPr/>
          </a:p>
          <a:p>
            <a:pPr indent="-317500" lvl="0" marL="457200" rtl="0" algn="l">
              <a:spcBef>
                <a:spcPts val="0"/>
              </a:spcBef>
              <a:spcAft>
                <a:spcPts val="0"/>
              </a:spcAft>
              <a:buSzPts val="1400"/>
              <a:buAutoNum type="arabicPeriod"/>
            </a:pPr>
            <a:r>
              <a:rPr lang="en-US"/>
              <a:t>When light passes through tissue, </a:t>
            </a:r>
            <a:r>
              <a:rPr lang="en-US"/>
              <a:t>it’s components of different wavelength gets attenuated differently. The amount of light intensity change is modeled by Beer’s Law, as shown.</a:t>
            </a:r>
            <a:endParaRPr/>
          </a:p>
          <a:p>
            <a:pPr indent="-317500" lvl="0" marL="457200" rtl="0" algn="l">
              <a:spcBef>
                <a:spcPts val="0"/>
              </a:spcBef>
              <a:spcAft>
                <a:spcPts val="0"/>
              </a:spcAft>
              <a:buSzPts val="1400"/>
              <a:buAutoNum type="arabicPeriod"/>
            </a:pPr>
            <a:r>
              <a:rPr lang="en-US"/>
              <a:t>Human’s blood in a finger also </a:t>
            </a:r>
            <a:r>
              <a:rPr lang="en-US"/>
              <a:t>attenuates light, and so do</a:t>
            </a:r>
            <a:r>
              <a:rPr lang="en-US"/>
              <a:t> the muscles, bones, and skin. Thus, a finger is modeled into several components, where most of the components attenuate a fixed amount of light. as you can see here. However, the volumetric blood flow in the finger changes according to heartbeats and attenuates light periodically. We can thus extract only this periodic attenuation and remove the effect of other components in a finger.</a:t>
            </a:r>
            <a:endParaRPr/>
          </a:p>
          <a:p>
            <a:pPr indent="-317500" lvl="0" marL="457200" rtl="0" algn="l">
              <a:spcBef>
                <a:spcPts val="0"/>
              </a:spcBef>
              <a:spcAft>
                <a:spcPts val="0"/>
              </a:spcAft>
              <a:buSzPts val="1400"/>
              <a:buAutoNum type="arabicPeriod"/>
            </a:pPr>
            <a:r>
              <a:rPr lang="en-US"/>
              <a:t>The measured max and min light intensity </a:t>
            </a:r>
            <a:r>
              <a:rPr lang="en-US"/>
              <a:t>correspond to </a:t>
            </a:r>
            <a:r>
              <a:rPr lang="en-US"/>
              <a:t>diastole</a:t>
            </a:r>
            <a:r>
              <a:rPr lang="en-US"/>
              <a:t> and systole and can be converted in to absorption.</a:t>
            </a:r>
            <a:endParaRPr/>
          </a:p>
          <a:p>
            <a:pPr indent="-317500" lvl="0" marL="457200" rtl="0" algn="l">
              <a:spcBef>
                <a:spcPts val="0"/>
              </a:spcBef>
              <a:spcAft>
                <a:spcPts val="0"/>
              </a:spcAft>
              <a:buSzPts val="1400"/>
              <a:buAutoNum type="arabicPeriod"/>
            </a:pPr>
            <a:r>
              <a:rPr lang="en-US"/>
              <a:t>Absorptions at 2 wavelengths red and IR enable us to obtain blood oxygen saturation level non-invasively with the formula shown above.</a:t>
            </a:r>
            <a:endParaRPr/>
          </a:p>
        </p:txBody>
      </p:sp>
      <p:sp>
        <p:nvSpPr>
          <p:cNvPr id="219" name="Google Shape;21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schematic of our system is structured as below.</a:t>
            </a:r>
            <a:endParaRPr/>
          </a:p>
          <a:p>
            <a:pPr indent="-317500" lvl="0" marL="457200" rtl="0" algn="l">
              <a:spcBef>
                <a:spcPts val="0"/>
              </a:spcBef>
              <a:spcAft>
                <a:spcPts val="0"/>
              </a:spcAft>
              <a:buSzPts val="1400"/>
              <a:buAutoNum type="arabicPeriod"/>
            </a:pPr>
            <a:r>
              <a:rPr lang="en-US"/>
              <a:t>A finger clip with 2 LEDs and photodiodes are attached to patient’s finger. The LEDs are lit up and photodiodes convert incident light to currents.</a:t>
            </a:r>
            <a:endParaRPr/>
          </a:p>
          <a:p>
            <a:pPr indent="-317500" lvl="0" marL="457200" rtl="0" algn="l">
              <a:spcBef>
                <a:spcPts val="0"/>
              </a:spcBef>
              <a:spcAft>
                <a:spcPts val="0"/>
              </a:spcAft>
              <a:buSzPts val="1400"/>
              <a:buAutoNum type="arabicPeriod"/>
            </a:pPr>
            <a:r>
              <a:rPr lang="en-US"/>
              <a:t>The microamp-level currents are amplified and converted to voltages through the transimpedance amplifier circuit.</a:t>
            </a:r>
            <a:endParaRPr/>
          </a:p>
          <a:p>
            <a:pPr indent="-317500" lvl="0" marL="457200" rtl="0" algn="l">
              <a:spcBef>
                <a:spcPts val="0"/>
              </a:spcBef>
              <a:spcAft>
                <a:spcPts val="0"/>
              </a:spcAft>
              <a:buSzPts val="1400"/>
              <a:buAutoNum type="arabicPeriod"/>
            </a:pPr>
            <a:r>
              <a:rPr lang="en-US"/>
              <a:t>A bandpass filter is used to further amplify signal and filter the low-frequency signal drift plus the high-frequency powerline noise at the same time.</a:t>
            </a:r>
            <a:endParaRPr/>
          </a:p>
          <a:p>
            <a:pPr indent="-317500" lvl="0" marL="457200" rtl="0" algn="l">
              <a:spcBef>
                <a:spcPts val="0"/>
              </a:spcBef>
              <a:spcAft>
                <a:spcPts val="0"/>
              </a:spcAft>
              <a:buSzPts val="1400"/>
              <a:buAutoNum type="arabicPeriod"/>
            </a:pPr>
            <a:r>
              <a:rPr lang="en-US"/>
              <a:t>The signal is fed into the labview program to be furtherly filtered and analyzed to obtain the heartrate and blood oxygen saturation level.</a:t>
            </a:r>
            <a:endParaRPr/>
          </a:p>
        </p:txBody>
      </p:sp>
      <p:sp>
        <p:nvSpPr>
          <p:cNvPr id="238" name="Google Shape;23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are the implementations of our design, details can be found in our design notes.</a:t>
            </a:r>
            <a:endParaRPr/>
          </a:p>
        </p:txBody>
      </p:sp>
      <p:sp>
        <p:nvSpPr>
          <p:cNvPr id="270" name="Google Shape;27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a16b664380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a16b664380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a16b664380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16b664380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16b664380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2a16b664380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16b664380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16b664380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Here is a picture of our system assembled. The outputs of our system is compared with a commercial device. </a:t>
            </a:r>
            <a:endParaRPr/>
          </a:p>
        </p:txBody>
      </p:sp>
      <p:sp>
        <p:nvSpPr>
          <p:cNvPr id="325" name="Google Shape;325;g2a16b664380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66700" lvl="0" marL="228600" rtl="0" algn="just">
              <a:spcBef>
                <a:spcPts val="0"/>
              </a:spcBef>
              <a:spcAft>
                <a:spcPts val="0"/>
              </a:spcAft>
              <a:buNone/>
            </a:pPr>
            <a:r>
              <a:rPr lang="en-US" sz="1800">
                <a:solidFill>
                  <a:srgbClr val="374151"/>
                </a:solidFill>
                <a:latin typeface="Quattrocento Sans"/>
                <a:ea typeface="Quattrocento Sans"/>
                <a:cs typeface="Quattrocento Sans"/>
                <a:sym typeface="Quattrocento Sans"/>
              </a:rPr>
              <a:t>To make our design function as other commercial products, we can make the following improvements in the future.</a:t>
            </a:r>
            <a:endParaRPr sz="1800">
              <a:solidFill>
                <a:schemeClr val="dk1"/>
              </a:solidFill>
              <a:latin typeface="Arial"/>
              <a:ea typeface="Arial"/>
              <a:cs typeface="Arial"/>
              <a:sym typeface="Arial"/>
            </a:endParaRPr>
          </a:p>
          <a:p>
            <a:pPr indent="266700" lvl="0" marL="228600" rtl="0" algn="just">
              <a:spcBef>
                <a:spcPts val="0"/>
              </a:spcBef>
              <a:spcAft>
                <a:spcPts val="0"/>
              </a:spcAft>
              <a:buNone/>
            </a:pPr>
            <a:r>
              <a:rPr lang="en-US" sz="1800">
                <a:solidFill>
                  <a:srgbClr val="374151"/>
                </a:solidFill>
                <a:latin typeface="Quattrocento Sans"/>
                <a:ea typeface="Quattrocento Sans"/>
                <a:cs typeface="Quattrocento Sans"/>
                <a:sym typeface="Quattrocento Sans"/>
              </a:rPr>
              <a:t>First, we can make our digital pulse oximeters transmit data remotely, aiding in remote patient monitoring, which became particularly important during the COVID-19 pandemic.</a:t>
            </a:r>
            <a:endParaRPr sz="1800">
              <a:latin typeface="Arial"/>
              <a:ea typeface="Arial"/>
              <a:cs typeface="Arial"/>
              <a:sym typeface="Arial"/>
            </a:endParaRPr>
          </a:p>
          <a:p>
            <a:pPr indent="0" lvl="0" marL="0" rtl="0" algn="just">
              <a:spcBef>
                <a:spcPts val="0"/>
              </a:spcBef>
              <a:spcAft>
                <a:spcPts val="0"/>
              </a:spcAft>
              <a:buNone/>
            </a:pPr>
            <a:r>
              <a:rPr lang="en-US" sz="1800">
                <a:latin typeface="Arial"/>
                <a:ea typeface="Arial"/>
                <a:cs typeface="Arial"/>
                <a:sym typeface="Arial"/>
              </a:rPr>
              <a:t>      Second, we can make the product more compact and portable using integrated circuits.</a:t>
            </a:r>
            <a:endParaRPr sz="1800">
              <a:latin typeface="Arial"/>
              <a:ea typeface="Arial"/>
              <a:cs typeface="Arial"/>
              <a:sym typeface="Arial"/>
            </a:endParaRPr>
          </a:p>
          <a:p>
            <a:pPr indent="304800" lvl="0" marL="0" rtl="0" algn="just">
              <a:spcBef>
                <a:spcPts val="0"/>
              </a:spcBef>
              <a:spcAft>
                <a:spcPts val="0"/>
              </a:spcAft>
              <a:buNone/>
            </a:pPr>
            <a:r>
              <a:rPr lang="en-US" sz="1800">
                <a:latin typeface="Arial"/>
                <a:ea typeface="Arial"/>
                <a:cs typeface="Arial"/>
                <a:sym typeface="Arial"/>
              </a:rPr>
              <a:t>  Finally, we can modify the circuit to get better-filtered signals, o</a:t>
            </a:r>
            <a:r>
              <a:rPr lang="en-US" sz="1800"/>
              <a:t>r use electronic parts with less noise to</a:t>
            </a:r>
            <a:r>
              <a:rPr lang="en-US" sz="1800">
                <a:latin typeface="Arial"/>
                <a:ea typeface="Arial"/>
                <a:cs typeface="Arial"/>
                <a:sym typeface="Arial"/>
              </a:rPr>
              <a:t> make the measurements more accurate and stable.</a:t>
            </a:r>
            <a:endParaRPr sz="1800">
              <a:latin typeface="Arial"/>
              <a:ea typeface="Arial"/>
              <a:cs typeface="Arial"/>
              <a:sym typeface="Arial"/>
            </a:endParaRPr>
          </a:p>
          <a:p>
            <a:pPr indent="0" lvl="0" marL="0" rtl="0" algn="l">
              <a:spcBef>
                <a:spcPts val="0"/>
              </a:spcBef>
              <a:spcAft>
                <a:spcPts val="0"/>
              </a:spcAft>
              <a:buNone/>
            </a:pPr>
            <a:r>
              <a:t/>
            </a:r>
            <a:endParaRPr/>
          </a:p>
        </p:txBody>
      </p:sp>
      <p:sp>
        <p:nvSpPr>
          <p:cNvPr id="332" name="Google Shape;33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6" name="Shape 16"/>
        <p:cNvGrpSpPr/>
        <p:nvPr/>
      </p:nvGrpSpPr>
      <p:grpSpPr>
        <a:xfrm>
          <a:off x="0" y="0"/>
          <a:ext cx="0" cy="0"/>
          <a:chOff x="0" y="0"/>
          <a:chExt cx="0" cy="0"/>
        </a:xfrm>
      </p:grpSpPr>
      <p:pic>
        <p:nvPicPr>
          <p:cNvPr descr="HD-ShadowLong.png" id="17" name="Google Shape;17;p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8" name="Google Shape;18;p2"/>
          <p:cNvPicPr preferRelativeResize="0"/>
          <p:nvPr/>
        </p:nvPicPr>
        <p:blipFill rotWithShape="1">
          <a:blip r:embed="rId3">
            <a:alphaModFix/>
          </a:blip>
          <a:srcRect b="0" l="0" r="0" t="0"/>
          <a:stretch/>
        </p:blipFill>
        <p:spPr>
          <a:xfrm>
            <a:off x="9111716" y="4243845"/>
            <a:ext cx="3077108" cy="276940"/>
          </a:xfrm>
          <a:prstGeom prst="rect">
            <a:avLst/>
          </a:prstGeom>
          <a:noFill/>
          <a:ln>
            <a:noFill/>
          </a:ln>
        </p:spPr>
      </p:pic>
      <p:sp>
        <p:nvSpPr>
          <p:cNvPr id="19" name="Google Shape;19;p2"/>
          <p:cNvSpPr/>
          <p:nvPr/>
        </p:nvSpPr>
        <p:spPr>
          <a:xfrm>
            <a:off x="0" y="2590078"/>
            <a:ext cx="8968085" cy="1660332"/>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111715" y="2590078"/>
            <a:ext cx="3077109" cy="166033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 name="Google Shape;23;p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9255346" y="2750337"/>
            <a:ext cx="1171888" cy="1356442"/>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描述的全景图片">
  <p:cSld name="带描述的全景图片">
    <p:spTree>
      <p:nvGrpSpPr>
        <p:cNvPr id="107" name="Shape 107"/>
        <p:cNvGrpSpPr/>
        <p:nvPr/>
      </p:nvGrpSpPr>
      <p:grpSpPr>
        <a:xfrm>
          <a:off x="0" y="0"/>
          <a:ext cx="0" cy="0"/>
          <a:chOff x="0" y="0"/>
          <a:chExt cx="0" cy="0"/>
        </a:xfrm>
      </p:grpSpPr>
      <p:pic>
        <p:nvPicPr>
          <p:cNvPr descr="HD-ShadowLong.png" id="108" name="Google Shape;108;p11"/>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09" name="Google Shape;109;p11"/>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10" name="Google Shape;110;p11"/>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txBox="1"/>
          <p:nvPr>
            <p:ph type="title"/>
          </p:nvPr>
        </p:nvSpPr>
        <p:spPr>
          <a:xfrm>
            <a:off x="680322" y="4711616"/>
            <a:ext cx="9613859" cy="45305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11"/>
          <p:cNvSpPr/>
          <p:nvPr>
            <p:ph idx="2" type="pic"/>
          </p:nvPr>
        </p:nvSpPr>
        <p:spPr>
          <a:xfrm>
            <a:off x="680322" y="609597"/>
            <a:ext cx="9613859" cy="3589575"/>
          </a:xfrm>
          <a:prstGeom prst="rect">
            <a:avLst/>
          </a:prstGeom>
          <a:noFill/>
          <a:ln>
            <a:noFill/>
          </a:ln>
          <a:effectLst>
            <a:outerShdw blurRad="76200" rotWithShape="0" algn="tl" dir="5040000" dist="63500">
              <a:srgbClr val="000000">
                <a:alpha val="40784"/>
              </a:srgbClr>
            </a:outerShdw>
          </a:effectLst>
        </p:spPr>
      </p:sp>
      <p:sp>
        <p:nvSpPr>
          <p:cNvPr id="114" name="Google Shape;114;p11"/>
          <p:cNvSpPr txBox="1"/>
          <p:nvPr>
            <p:ph idx="1" type="body"/>
          </p:nvPr>
        </p:nvSpPr>
        <p:spPr>
          <a:xfrm>
            <a:off x="680319" y="5169583"/>
            <a:ext cx="9613862" cy="6229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5" name="Google Shape;115;p1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1"/>
          <p:cNvSpPr txBox="1"/>
          <p:nvPr>
            <p:ph idx="12" type="sldNum"/>
          </p:nvPr>
        </p:nvSpPr>
        <p:spPr>
          <a:xfrm>
            <a:off x="10729455" y="4711309"/>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描述">
  <p:cSld name="标题和描述">
    <p:spTree>
      <p:nvGrpSpPr>
        <p:cNvPr id="118" name="Shape 118"/>
        <p:cNvGrpSpPr/>
        <p:nvPr/>
      </p:nvGrpSpPr>
      <p:grpSpPr>
        <a:xfrm>
          <a:off x="0" y="0"/>
          <a:ext cx="0" cy="0"/>
          <a:chOff x="0" y="0"/>
          <a:chExt cx="0" cy="0"/>
        </a:xfrm>
      </p:grpSpPr>
      <p:pic>
        <p:nvPicPr>
          <p:cNvPr descr="HD-ShadowLong.png" id="119" name="Google Shape;119;p12"/>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20" name="Google Shape;120;p12"/>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21" name="Google Shape;121;p12"/>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2"/>
          <p:cNvSpPr txBox="1"/>
          <p:nvPr>
            <p:ph type="title"/>
          </p:nvPr>
        </p:nvSpPr>
        <p:spPr>
          <a:xfrm>
            <a:off x="680322" y="609597"/>
            <a:ext cx="9613858" cy="359275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2"/>
          <p:cNvSpPr txBox="1"/>
          <p:nvPr>
            <p:ph idx="1"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5" name="Google Shape;125;p12"/>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2"/>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2"/>
          <p:cNvSpPr txBox="1"/>
          <p:nvPr>
            <p:ph idx="12" type="sldNum"/>
          </p:nvPr>
        </p:nvSpPr>
        <p:spPr>
          <a:xfrm>
            <a:off x="10729455" y="471161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带描述的引言">
  <p:cSld name="带描述的引言">
    <p:spTree>
      <p:nvGrpSpPr>
        <p:cNvPr id="128" name="Shape 128"/>
        <p:cNvGrpSpPr/>
        <p:nvPr/>
      </p:nvGrpSpPr>
      <p:grpSpPr>
        <a:xfrm>
          <a:off x="0" y="0"/>
          <a:ext cx="0" cy="0"/>
          <a:chOff x="0" y="0"/>
          <a:chExt cx="0" cy="0"/>
        </a:xfrm>
      </p:grpSpPr>
      <p:pic>
        <p:nvPicPr>
          <p:cNvPr descr="HD-ShadowLong.png" id="129" name="Google Shape;129;p13"/>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30" name="Google Shape;130;p13"/>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31" name="Google Shape;131;p13"/>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txBox="1"/>
          <p:nvPr>
            <p:ph type="title"/>
          </p:nvPr>
        </p:nvSpPr>
        <p:spPr>
          <a:xfrm>
            <a:off x="1127856" y="609598"/>
            <a:ext cx="8718877" cy="30360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3"/>
          <p:cNvSpPr txBox="1"/>
          <p:nvPr>
            <p:ph idx="1" type="body"/>
          </p:nvPr>
        </p:nvSpPr>
        <p:spPr>
          <a:xfrm>
            <a:off x="1402288" y="3653379"/>
            <a:ext cx="815657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5" name="Google Shape;135;p13"/>
          <p:cNvSpPr txBox="1"/>
          <p:nvPr>
            <p:ph idx="2" type="body"/>
          </p:nvPr>
        </p:nvSpPr>
        <p:spPr>
          <a:xfrm>
            <a:off x="680322" y="4711615"/>
            <a:ext cx="9613859" cy="1090789"/>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6" name="Google Shape;136;p1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3"/>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39" name="Google Shape;139;p13"/>
          <p:cNvSpPr txBox="1"/>
          <p:nvPr/>
        </p:nvSpPr>
        <p:spPr>
          <a:xfrm>
            <a:off x="583572" y="74811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
        <p:nvSpPr>
          <p:cNvPr id="140" name="Google Shape;140;p13"/>
          <p:cNvSpPr txBox="1"/>
          <p:nvPr/>
        </p:nvSpPr>
        <p:spPr>
          <a:xfrm>
            <a:off x="9662809" y="303352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7200"/>
              <a:buFont typeface="Trebuchet MS"/>
              <a:buNone/>
            </a:pPr>
            <a:r>
              <a:rPr b="0" lang="en-US" sz="720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片">
  <p:cSld name="名片">
    <p:spTree>
      <p:nvGrpSpPr>
        <p:cNvPr id="141" name="Shape 141"/>
        <p:cNvGrpSpPr/>
        <p:nvPr/>
      </p:nvGrpSpPr>
      <p:grpSpPr>
        <a:xfrm>
          <a:off x="0" y="0"/>
          <a:ext cx="0" cy="0"/>
          <a:chOff x="0" y="0"/>
          <a:chExt cx="0" cy="0"/>
        </a:xfrm>
      </p:grpSpPr>
      <p:pic>
        <p:nvPicPr>
          <p:cNvPr descr="HD-ShadowLong.png" id="142" name="Google Shape;142;p14"/>
          <p:cNvPicPr preferRelativeResize="0"/>
          <p:nvPr/>
        </p:nvPicPr>
        <p:blipFill rotWithShape="1">
          <a:blip r:embed="rId2">
            <a:alphaModFix/>
          </a:blip>
          <a:srcRect b="0" l="0" r="0" t="0"/>
          <a:stretch/>
        </p:blipFill>
        <p:spPr>
          <a:xfrm>
            <a:off x="1" y="5928628"/>
            <a:ext cx="10437812" cy="321164"/>
          </a:xfrm>
          <a:prstGeom prst="rect">
            <a:avLst/>
          </a:prstGeom>
          <a:noFill/>
          <a:ln>
            <a:noFill/>
          </a:ln>
        </p:spPr>
      </p:pic>
      <p:pic>
        <p:nvPicPr>
          <p:cNvPr descr="HD-ShadowShort.png" id="143" name="Google Shape;143;p14"/>
          <p:cNvPicPr preferRelativeResize="0"/>
          <p:nvPr/>
        </p:nvPicPr>
        <p:blipFill rotWithShape="1">
          <a:blip r:embed="rId3">
            <a:alphaModFix/>
          </a:blip>
          <a:srcRect b="0" l="0" r="0" t="0"/>
          <a:stretch/>
        </p:blipFill>
        <p:spPr>
          <a:xfrm>
            <a:off x="10585826" y="5929622"/>
            <a:ext cx="1602997" cy="144270"/>
          </a:xfrm>
          <a:prstGeom prst="rect">
            <a:avLst/>
          </a:prstGeom>
          <a:noFill/>
          <a:ln>
            <a:noFill/>
          </a:ln>
        </p:spPr>
      </p:pic>
      <p:sp>
        <p:nvSpPr>
          <p:cNvPr id="144" name="Google Shape;144;p14"/>
          <p:cNvSpPr/>
          <p:nvPr/>
        </p:nvSpPr>
        <p:spPr>
          <a:xfrm>
            <a:off x="0" y="4567988"/>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10585827" y="4567988"/>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txBox="1"/>
          <p:nvPr>
            <p:ph type="title"/>
          </p:nvPr>
        </p:nvSpPr>
        <p:spPr>
          <a:xfrm>
            <a:off x="680319" y="4711615"/>
            <a:ext cx="9613862" cy="5885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4"/>
          <p:cNvSpPr txBox="1"/>
          <p:nvPr>
            <p:ph idx="1" type="body"/>
          </p:nvPr>
        </p:nvSpPr>
        <p:spPr>
          <a:xfrm>
            <a:off x="680320" y="5300149"/>
            <a:ext cx="9613862" cy="5022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8" name="Google Shape;148;p1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4"/>
          <p:cNvSpPr txBox="1"/>
          <p:nvPr>
            <p:ph idx="12" type="sldNum"/>
          </p:nvPr>
        </p:nvSpPr>
        <p:spPr>
          <a:xfrm>
            <a:off x="10729455" y="470992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栏">
  <p:cSld name="3 栏">
    <p:spTree>
      <p:nvGrpSpPr>
        <p:cNvPr id="151" name="Shape 151"/>
        <p:cNvGrpSpPr/>
        <p:nvPr/>
      </p:nvGrpSpPr>
      <p:grpSpPr>
        <a:xfrm>
          <a:off x="0" y="0"/>
          <a:ext cx="0" cy="0"/>
          <a:chOff x="0" y="0"/>
          <a:chExt cx="0" cy="0"/>
        </a:xfrm>
      </p:grpSpPr>
      <p:pic>
        <p:nvPicPr>
          <p:cNvPr descr="HD-ShadowLong.png" id="152" name="Google Shape;152;p1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53" name="Google Shape;153;p1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54" name="Google Shape;154;p1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txBox="1"/>
          <p:nvPr>
            <p:ph type="title"/>
          </p:nvPr>
        </p:nvSpPr>
        <p:spPr>
          <a:xfrm>
            <a:off x="669222" y="753228"/>
            <a:ext cx="96249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15"/>
          <p:cNvSpPr txBox="1"/>
          <p:nvPr>
            <p:ph idx="1" type="body"/>
          </p:nvPr>
        </p:nvSpPr>
        <p:spPr>
          <a:xfrm>
            <a:off x="660946" y="2336873"/>
            <a:ext cx="3070034"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p15"/>
          <p:cNvSpPr txBox="1"/>
          <p:nvPr>
            <p:ph idx="2" type="body"/>
          </p:nvPr>
        </p:nvSpPr>
        <p:spPr>
          <a:xfrm>
            <a:off x="680322" y="3022673"/>
            <a:ext cx="3049702"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p15"/>
          <p:cNvSpPr txBox="1"/>
          <p:nvPr>
            <p:ph idx="3" type="body"/>
          </p:nvPr>
        </p:nvSpPr>
        <p:spPr>
          <a:xfrm>
            <a:off x="3956025" y="233687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0" name="Google Shape;160;p15"/>
          <p:cNvSpPr txBox="1"/>
          <p:nvPr>
            <p:ph idx="4" type="body"/>
          </p:nvPr>
        </p:nvSpPr>
        <p:spPr>
          <a:xfrm>
            <a:off x="3945470" y="3022673"/>
            <a:ext cx="3063240"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1" name="Google Shape;161;p15"/>
          <p:cNvSpPr txBox="1"/>
          <p:nvPr>
            <p:ph idx="5" type="body"/>
          </p:nvPr>
        </p:nvSpPr>
        <p:spPr>
          <a:xfrm>
            <a:off x="7224156" y="2336873"/>
            <a:ext cx="30700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2" name="Google Shape;162;p15"/>
          <p:cNvSpPr txBox="1"/>
          <p:nvPr>
            <p:ph idx="6" type="body"/>
          </p:nvPr>
        </p:nvSpPr>
        <p:spPr>
          <a:xfrm>
            <a:off x="7224156" y="3022673"/>
            <a:ext cx="3070025" cy="29135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63" name="Google Shape;163;p1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图片栏">
  <p:cSld name="3 图片栏">
    <p:spTree>
      <p:nvGrpSpPr>
        <p:cNvPr id="166" name="Shape 166"/>
        <p:cNvGrpSpPr/>
        <p:nvPr/>
      </p:nvGrpSpPr>
      <p:grpSpPr>
        <a:xfrm>
          <a:off x="0" y="0"/>
          <a:ext cx="0" cy="0"/>
          <a:chOff x="0" y="0"/>
          <a:chExt cx="0" cy="0"/>
        </a:xfrm>
      </p:grpSpPr>
      <p:pic>
        <p:nvPicPr>
          <p:cNvPr descr="HD-ShadowLong.png" id="167" name="Google Shape;167;p1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68" name="Google Shape;168;p1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69" name="Google Shape;169;p1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txBox="1"/>
          <p:nvPr>
            <p:ph type="title"/>
          </p:nvPr>
        </p:nvSpPr>
        <p:spPr>
          <a:xfrm>
            <a:off x="680322" y="753228"/>
            <a:ext cx="9613860"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16"/>
          <p:cNvSpPr txBox="1"/>
          <p:nvPr>
            <p:ph idx="1" type="body"/>
          </p:nvPr>
        </p:nvSpPr>
        <p:spPr>
          <a:xfrm>
            <a:off x="680318" y="4297503"/>
            <a:ext cx="30497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3" name="Google Shape;173;p16"/>
          <p:cNvSpPr/>
          <p:nvPr>
            <p:ph idx="2" type="pic"/>
          </p:nvPr>
        </p:nvSpPr>
        <p:spPr>
          <a:xfrm>
            <a:off x="680318" y="2336873"/>
            <a:ext cx="30497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4" name="Google Shape;174;p16"/>
          <p:cNvSpPr txBox="1"/>
          <p:nvPr>
            <p:ph idx="3" type="body"/>
          </p:nvPr>
        </p:nvSpPr>
        <p:spPr>
          <a:xfrm>
            <a:off x="680318" y="4873765"/>
            <a:ext cx="3049705"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5" name="Google Shape;175;p16"/>
          <p:cNvSpPr txBox="1"/>
          <p:nvPr>
            <p:ph idx="4" type="body"/>
          </p:nvPr>
        </p:nvSpPr>
        <p:spPr>
          <a:xfrm>
            <a:off x="3945471" y="4297503"/>
            <a:ext cx="3063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6" name="Google Shape;176;p16"/>
          <p:cNvSpPr/>
          <p:nvPr>
            <p:ph idx="5" type="pic"/>
          </p:nvPr>
        </p:nvSpPr>
        <p:spPr>
          <a:xfrm>
            <a:off x="3945470" y="2336873"/>
            <a:ext cx="3063240"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77" name="Google Shape;177;p16"/>
          <p:cNvSpPr txBox="1"/>
          <p:nvPr>
            <p:ph idx="6" type="body"/>
          </p:nvPr>
        </p:nvSpPr>
        <p:spPr>
          <a:xfrm>
            <a:off x="3944117" y="4873764"/>
            <a:ext cx="3067297"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8" name="Google Shape;178;p16"/>
          <p:cNvSpPr txBox="1"/>
          <p:nvPr>
            <p:ph idx="7" type="body"/>
          </p:nvPr>
        </p:nvSpPr>
        <p:spPr>
          <a:xfrm>
            <a:off x="7230678" y="4297503"/>
            <a:ext cx="306350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9" name="Google Shape;179;p16"/>
          <p:cNvSpPr/>
          <p:nvPr>
            <p:ph idx="8" type="pic"/>
          </p:nvPr>
        </p:nvSpPr>
        <p:spPr>
          <a:xfrm>
            <a:off x="7230677" y="2336873"/>
            <a:ext cx="3063505" cy="1524000"/>
          </a:xfrm>
          <a:prstGeom prst="roundRect">
            <a:avLst>
              <a:gd fmla="val 0" name="adj"/>
            </a:avLst>
          </a:prstGeom>
          <a:noFill/>
          <a:ln>
            <a:noFill/>
          </a:ln>
          <a:effectLst>
            <a:outerShdw blurRad="50800" rotWithShape="0" algn="tl" dir="5400000" dist="50800">
              <a:srgbClr val="000000">
                <a:alpha val="42745"/>
              </a:srgbClr>
            </a:outerShdw>
          </a:effectLst>
        </p:spPr>
      </p:sp>
      <p:sp>
        <p:nvSpPr>
          <p:cNvPr id="180" name="Google Shape;180;p16"/>
          <p:cNvSpPr txBox="1"/>
          <p:nvPr>
            <p:ph idx="9" type="body"/>
          </p:nvPr>
        </p:nvSpPr>
        <p:spPr>
          <a:xfrm>
            <a:off x="7230553" y="4873762"/>
            <a:ext cx="3067563" cy="10624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81" name="Google Shape;181;p1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1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84" name="Shape 184"/>
        <p:cNvGrpSpPr/>
        <p:nvPr/>
      </p:nvGrpSpPr>
      <p:grpSpPr>
        <a:xfrm>
          <a:off x="0" y="0"/>
          <a:ext cx="0" cy="0"/>
          <a:chOff x="0" y="0"/>
          <a:chExt cx="0" cy="0"/>
        </a:xfrm>
      </p:grpSpPr>
      <p:pic>
        <p:nvPicPr>
          <p:cNvPr descr="HD-ShadowLong.png" id="185" name="Google Shape;185;p1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186" name="Google Shape;186;p1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187" name="Google Shape;187;p1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17"/>
          <p:cNvSpPr txBox="1"/>
          <p:nvPr>
            <p:ph idx="1" type="body"/>
          </p:nvPr>
        </p:nvSpPr>
        <p:spPr>
          <a:xfrm rot="5400000">
            <a:off x="3687594" y="-670400"/>
            <a:ext cx="3599316" cy="96138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1" name="Google Shape;191;p1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1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94" name="Shape 194"/>
        <p:cNvGrpSpPr/>
        <p:nvPr/>
      </p:nvGrpSpPr>
      <p:grpSpPr>
        <a:xfrm>
          <a:off x="0" y="0"/>
          <a:ext cx="0" cy="0"/>
          <a:chOff x="0" y="0"/>
          <a:chExt cx="0" cy="0"/>
        </a:xfrm>
      </p:grpSpPr>
      <p:sp>
        <p:nvSpPr>
          <p:cNvPr id="195" name="Google Shape;195;p18"/>
          <p:cNvSpPr/>
          <p:nvPr/>
        </p:nvSpPr>
        <p:spPr>
          <a:xfrm rot="5400000">
            <a:off x="8116207" y="1869395"/>
            <a:ext cx="5106988"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rot="5400000">
            <a:off x="9868202" y="5372403"/>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txBox="1"/>
          <p:nvPr>
            <p:ph type="title"/>
          </p:nvPr>
        </p:nvSpPr>
        <p:spPr>
          <a:xfrm rot="5400000">
            <a:off x="8489252" y="2249576"/>
            <a:ext cx="4353760" cy="10738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8"/>
          <p:cNvSpPr txBox="1"/>
          <p:nvPr>
            <p:ph idx="1" type="body"/>
          </p:nvPr>
        </p:nvSpPr>
        <p:spPr>
          <a:xfrm rot="5400000">
            <a:off x="2452030" y="-1162110"/>
            <a:ext cx="5326589" cy="88700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9" name="Google Shape;199;p18"/>
          <p:cNvSpPr txBox="1"/>
          <p:nvPr>
            <p:ph idx="10" type="dt"/>
          </p:nvPr>
        </p:nvSpPr>
        <p:spPr>
          <a:xfrm>
            <a:off x="6807126"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18"/>
          <p:cNvSpPr txBox="1"/>
          <p:nvPr>
            <p:ph idx="11" type="ftr"/>
          </p:nvPr>
        </p:nvSpPr>
        <p:spPr>
          <a:xfrm>
            <a:off x="680321" y="5936188"/>
            <a:ext cx="61268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8"/>
          <p:cNvSpPr txBox="1"/>
          <p:nvPr>
            <p:ph idx="12" type="sldNum"/>
          </p:nvPr>
        </p:nvSpPr>
        <p:spPr>
          <a:xfrm>
            <a:off x="10097550" y="5398633"/>
            <a:ext cx="1154151" cy="1090789"/>
          </a:xfrm>
          <a:prstGeom prst="rect">
            <a:avLst/>
          </a:prstGeom>
          <a:noFill/>
          <a:ln>
            <a:noFill/>
          </a:ln>
        </p:spPr>
        <p:txBody>
          <a:bodyPr anchorCtr="0" anchor="t" bIns="45700" lIns="91425" spcFirstLastPara="1" rIns="91425" wrap="square" tIns="45700">
            <a:noAutofit/>
          </a:bodyPr>
          <a:lstStyle>
            <a:lvl1pPr indent="0" lvl="0" marL="0" algn="ctr">
              <a:spcBef>
                <a:spcPts val="0"/>
              </a:spcBef>
              <a:buNone/>
              <a:defRPr sz="3600">
                <a:solidFill>
                  <a:schemeClr val="lt1"/>
                </a:solidFill>
                <a:latin typeface="Trebuchet MS"/>
                <a:ea typeface="Trebuchet MS"/>
                <a:cs typeface="Trebuchet MS"/>
                <a:sym typeface="Trebuchet MS"/>
              </a:defRPr>
            </a:lvl1pPr>
            <a:lvl2pPr indent="0" lvl="1" marL="0" algn="ctr">
              <a:spcBef>
                <a:spcPts val="0"/>
              </a:spcBef>
              <a:buNone/>
              <a:defRPr sz="3600">
                <a:solidFill>
                  <a:schemeClr val="lt1"/>
                </a:solidFill>
                <a:latin typeface="Trebuchet MS"/>
                <a:ea typeface="Trebuchet MS"/>
                <a:cs typeface="Trebuchet MS"/>
                <a:sym typeface="Trebuchet MS"/>
              </a:defRPr>
            </a:lvl2pPr>
            <a:lvl3pPr indent="0" lvl="2" marL="0" algn="ctr">
              <a:spcBef>
                <a:spcPts val="0"/>
              </a:spcBef>
              <a:buNone/>
              <a:defRPr sz="3600">
                <a:solidFill>
                  <a:schemeClr val="lt1"/>
                </a:solidFill>
                <a:latin typeface="Trebuchet MS"/>
                <a:ea typeface="Trebuchet MS"/>
                <a:cs typeface="Trebuchet MS"/>
                <a:sym typeface="Trebuchet MS"/>
              </a:defRPr>
            </a:lvl3pPr>
            <a:lvl4pPr indent="0" lvl="3" marL="0" algn="ctr">
              <a:spcBef>
                <a:spcPts val="0"/>
              </a:spcBef>
              <a:buNone/>
              <a:defRPr sz="3600">
                <a:solidFill>
                  <a:schemeClr val="lt1"/>
                </a:solidFill>
                <a:latin typeface="Trebuchet MS"/>
                <a:ea typeface="Trebuchet MS"/>
                <a:cs typeface="Trebuchet MS"/>
                <a:sym typeface="Trebuchet MS"/>
              </a:defRPr>
            </a:lvl4pPr>
            <a:lvl5pPr indent="0" lvl="4" marL="0" algn="ctr">
              <a:spcBef>
                <a:spcPts val="0"/>
              </a:spcBef>
              <a:buNone/>
              <a:defRPr sz="3600">
                <a:solidFill>
                  <a:schemeClr val="lt1"/>
                </a:solidFill>
                <a:latin typeface="Trebuchet MS"/>
                <a:ea typeface="Trebuchet MS"/>
                <a:cs typeface="Trebuchet MS"/>
                <a:sym typeface="Trebuchet MS"/>
              </a:defRPr>
            </a:lvl5pPr>
            <a:lvl6pPr indent="0" lvl="5" marL="0" algn="ctr">
              <a:spcBef>
                <a:spcPts val="0"/>
              </a:spcBef>
              <a:buNone/>
              <a:defRPr sz="3600">
                <a:solidFill>
                  <a:schemeClr val="lt1"/>
                </a:solidFill>
                <a:latin typeface="Trebuchet MS"/>
                <a:ea typeface="Trebuchet MS"/>
                <a:cs typeface="Trebuchet MS"/>
                <a:sym typeface="Trebuchet MS"/>
              </a:defRPr>
            </a:lvl6pPr>
            <a:lvl7pPr indent="0" lvl="6" marL="0" algn="ctr">
              <a:spcBef>
                <a:spcPts val="0"/>
              </a:spcBef>
              <a:buNone/>
              <a:defRPr sz="3600">
                <a:solidFill>
                  <a:schemeClr val="lt1"/>
                </a:solidFill>
                <a:latin typeface="Trebuchet MS"/>
                <a:ea typeface="Trebuchet MS"/>
                <a:cs typeface="Trebuchet MS"/>
                <a:sym typeface="Trebuchet MS"/>
              </a:defRPr>
            </a:lvl7pPr>
            <a:lvl8pPr indent="0" lvl="7" marL="0" algn="ctr">
              <a:spcBef>
                <a:spcPts val="0"/>
              </a:spcBef>
              <a:buNone/>
              <a:defRPr sz="3600">
                <a:solidFill>
                  <a:schemeClr val="lt1"/>
                </a:solidFill>
                <a:latin typeface="Trebuchet MS"/>
                <a:ea typeface="Trebuchet MS"/>
                <a:cs typeface="Trebuchet MS"/>
                <a:sym typeface="Trebuchet MS"/>
              </a:defRPr>
            </a:lvl8pPr>
            <a:lvl9pPr indent="0" lvl="8" marL="0" algn="ctr">
              <a:spcBef>
                <a:spcPts val="0"/>
              </a:spcBef>
              <a:buNone/>
              <a:defRPr sz="3600">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6" name="Shape 26"/>
        <p:cNvGrpSpPr/>
        <p:nvPr/>
      </p:nvGrpSpPr>
      <p:grpSpPr>
        <a:xfrm>
          <a:off x="0" y="0"/>
          <a:ext cx="0" cy="0"/>
          <a:chOff x="0" y="0"/>
          <a:chExt cx="0" cy="0"/>
        </a:xfrm>
      </p:grpSpPr>
      <p:pic>
        <p:nvPicPr>
          <p:cNvPr descr="HD-ShadowLong.png" id="27" name="Google Shape;27;p3"/>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28" name="Google Shape;28;p3"/>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29" name="Google Shape;29;p3"/>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3"/>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6" name="Shape 36"/>
        <p:cNvGrpSpPr/>
        <p:nvPr/>
      </p:nvGrpSpPr>
      <p:grpSpPr>
        <a:xfrm>
          <a:off x="0" y="0"/>
          <a:ext cx="0" cy="0"/>
          <a:chOff x="0" y="0"/>
          <a:chExt cx="0" cy="0"/>
        </a:xfrm>
      </p:grpSpPr>
      <p:pic>
        <p:nvPicPr>
          <p:cNvPr descr="HD-ShadowLong.png" id="37" name="Google Shape;37;p4"/>
          <p:cNvPicPr preferRelativeResize="0"/>
          <p:nvPr/>
        </p:nvPicPr>
        <p:blipFill rotWithShape="1">
          <a:blip r:embed="rId2">
            <a:alphaModFix/>
          </a:blip>
          <a:srcRect b="0" l="0" r="0" t="0"/>
          <a:stretch/>
        </p:blipFill>
        <p:spPr>
          <a:xfrm>
            <a:off x="-1" y="4086907"/>
            <a:ext cx="10437812" cy="321164"/>
          </a:xfrm>
          <a:prstGeom prst="rect">
            <a:avLst/>
          </a:prstGeom>
          <a:noFill/>
          <a:ln>
            <a:noFill/>
          </a:ln>
        </p:spPr>
      </p:pic>
      <p:pic>
        <p:nvPicPr>
          <p:cNvPr descr="HD-ShadowShort.png" id="38" name="Google Shape;38;p4"/>
          <p:cNvPicPr preferRelativeResize="0"/>
          <p:nvPr/>
        </p:nvPicPr>
        <p:blipFill rotWithShape="1">
          <a:blip r:embed="rId3">
            <a:alphaModFix/>
          </a:blip>
          <a:srcRect b="0" l="0" r="0" t="0"/>
          <a:stretch/>
        </p:blipFill>
        <p:spPr>
          <a:xfrm>
            <a:off x="10585824" y="4087901"/>
            <a:ext cx="1602997" cy="144270"/>
          </a:xfrm>
          <a:prstGeom prst="rect">
            <a:avLst/>
          </a:prstGeom>
          <a:noFill/>
          <a:ln>
            <a:noFill/>
          </a:ln>
        </p:spPr>
      </p:pic>
      <p:sp>
        <p:nvSpPr>
          <p:cNvPr id="39" name="Google Shape;39;p4"/>
          <p:cNvSpPr/>
          <p:nvPr/>
        </p:nvSpPr>
        <p:spPr>
          <a:xfrm>
            <a:off x="-2" y="2726267"/>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10585825" y="2726267"/>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type="title"/>
          </p:nvPr>
        </p:nvSpPr>
        <p:spPr>
          <a:xfrm>
            <a:off x="680322" y="2869895"/>
            <a:ext cx="9613860" cy="109078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
          <p:cNvSpPr txBox="1"/>
          <p:nvPr>
            <p:ph idx="1" type="body"/>
          </p:nvPr>
        </p:nvSpPr>
        <p:spPr>
          <a:xfrm>
            <a:off x="680322" y="4232171"/>
            <a:ext cx="9613860" cy="170401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43" name="Google Shape;43;p4"/>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2" type="sldNum"/>
          </p:nvPr>
        </p:nvSpPr>
        <p:spPr>
          <a:xfrm>
            <a:off x="10729455" y="2869895"/>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46" name="Shape 46"/>
        <p:cNvGrpSpPr/>
        <p:nvPr/>
      </p:nvGrpSpPr>
      <p:grpSpPr>
        <a:xfrm>
          <a:off x="0" y="0"/>
          <a:ext cx="0" cy="0"/>
          <a:chOff x="0" y="0"/>
          <a:chExt cx="0" cy="0"/>
        </a:xfrm>
      </p:grpSpPr>
      <p:pic>
        <p:nvPicPr>
          <p:cNvPr descr="HD-ShadowLong.png" id="47" name="Google Shape;47;p5"/>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48" name="Google Shape;48;p5"/>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49" name="Google Shape;49;p5"/>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5"/>
          <p:cNvSpPr txBox="1"/>
          <p:nvPr>
            <p:ph idx="1" type="body"/>
          </p:nvPr>
        </p:nvSpPr>
        <p:spPr>
          <a:xfrm>
            <a:off x="680320" y="2336873"/>
            <a:ext cx="46983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5"/>
          <p:cNvSpPr txBox="1"/>
          <p:nvPr>
            <p:ph idx="2" type="body"/>
          </p:nvPr>
        </p:nvSpPr>
        <p:spPr>
          <a:xfrm>
            <a:off x="5594123" y="2336873"/>
            <a:ext cx="4700058" cy="35993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4" name="Google Shape;54;p5"/>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57" name="Shape 57"/>
        <p:cNvGrpSpPr/>
        <p:nvPr/>
      </p:nvGrpSpPr>
      <p:grpSpPr>
        <a:xfrm>
          <a:off x="0" y="0"/>
          <a:ext cx="0" cy="0"/>
          <a:chOff x="0" y="0"/>
          <a:chExt cx="0" cy="0"/>
        </a:xfrm>
      </p:grpSpPr>
      <p:pic>
        <p:nvPicPr>
          <p:cNvPr descr="HD-ShadowLong.png" id="58" name="Google Shape;58;p6"/>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59" name="Google Shape;59;p6"/>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60" name="Google Shape;60;p6"/>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type="title"/>
          </p:nvPr>
        </p:nvSpPr>
        <p:spPr>
          <a:xfrm>
            <a:off x="680319" y="753229"/>
            <a:ext cx="9613863" cy="108093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
          <p:cNvSpPr txBox="1"/>
          <p:nvPr>
            <p:ph idx="1" type="body"/>
          </p:nvPr>
        </p:nvSpPr>
        <p:spPr>
          <a:xfrm>
            <a:off x="906350" y="2336873"/>
            <a:ext cx="4472327" cy="69313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4" name="Google Shape;64;p6"/>
          <p:cNvSpPr txBox="1"/>
          <p:nvPr>
            <p:ph idx="2" type="body"/>
          </p:nvPr>
        </p:nvSpPr>
        <p:spPr>
          <a:xfrm>
            <a:off x="680322" y="3030008"/>
            <a:ext cx="4698355"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5" name="Google Shape;65;p6"/>
          <p:cNvSpPr txBox="1"/>
          <p:nvPr>
            <p:ph idx="3" type="body"/>
          </p:nvPr>
        </p:nvSpPr>
        <p:spPr>
          <a:xfrm>
            <a:off x="5820154" y="2336873"/>
            <a:ext cx="4474028" cy="69207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6"/>
          <p:cNvSpPr txBox="1"/>
          <p:nvPr>
            <p:ph idx="4" type="body"/>
          </p:nvPr>
        </p:nvSpPr>
        <p:spPr>
          <a:xfrm>
            <a:off x="5594123" y="3030008"/>
            <a:ext cx="4700059" cy="290617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6"/>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70" name="Shape 70"/>
        <p:cNvGrpSpPr/>
        <p:nvPr/>
      </p:nvGrpSpPr>
      <p:grpSpPr>
        <a:xfrm>
          <a:off x="0" y="0"/>
          <a:ext cx="0" cy="0"/>
          <a:chOff x="0" y="0"/>
          <a:chExt cx="0" cy="0"/>
        </a:xfrm>
      </p:grpSpPr>
      <p:pic>
        <p:nvPicPr>
          <p:cNvPr descr="HD-ShadowLong.png" id="71" name="Google Shape;71;p7"/>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72" name="Google Shape;72;p7"/>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73" name="Google Shape;73;p7"/>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79" name="Shape 79"/>
        <p:cNvGrpSpPr/>
        <p:nvPr/>
      </p:nvGrpSpPr>
      <p:grpSpPr>
        <a:xfrm>
          <a:off x="0" y="0"/>
          <a:ext cx="0" cy="0"/>
          <a:chOff x="0" y="0"/>
          <a:chExt cx="0" cy="0"/>
        </a:xfrm>
      </p:grpSpPr>
      <p:pic>
        <p:nvPicPr>
          <p:cNvPr descr="HD-ShadowShort.png" id="80" name="Google Shape;80;p8"/>
          <p:cNvPicPr preferRelativeResize="0"/>
          <p:nvPr/>
        </p:nvPicPr>
        <p:blipFill rotWithShape="1">
          <a:blip r:embed="rId2">
            <a:alphaModFix/>
          </a:blip>
          <a:srcRect b="0" l="0" r="0" t="0"/>
          <a:stretch/>
        </p:blipFill>
        <p:spPr>
          <a:xfrm>
            <a:off x="10585826" y="1971234"/>
            <a:ext cx="1602997" cy="144270"/>
          </a:xfrm>
          <a:prstGeom prst="rect">
            <a:avLst/>
          </a:prstGeom>
          <a:noFill/>
          <a:ln>
            <a:noFill/>
          </a:ln>
        </p:spPr>
      </p:pic>
      <p:sp>
        <p:nvSpPr>
          <p:cNvPr id="81" name="Google Shape;81;p8"/>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85" name="Shape 85"/>
        <p:cNvGrpSpPr/>
        <p:nvPr/>
      </p:nvGrpSpPr>
      <p:grpSpPr>
        <a:xfrm>
          <a:off x="0" y="0"/>
          <a:ext cx="0" cy="0"/>
          <a:chOff x="0" y="0"/>
          <a:chExt cx="0" cy="0"/>
        </a:xfrm>
      </p:grpSpPr>
      <p:pic>
        <p:nvPicPr>
          <p:cNvPr descr="HD-ShadowLong.png" id="86" name="Google Shape;86;p9"/>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87" name="Google Shape;87;p9"/>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88" name="Google Shape;88;p9"/>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txBox="1"/>
          <p:nvPr>
            <p:ph type="title"/>
          </p:nvPr>
        </p:nvSpPr>
        <p:spPr>
          <a:xfrm>
            <a:off x="680321" y="753227"/>
            <a:ext cx="9613859" cy="10809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9"/>
          <p:cNvSpPr txBox="1"/>
          <p:nvPr>
            <p:ph idx="1" type="body"/>
          </p:nvPr>
        </p:nvSpPr>
        <p:spPr>
          <a:xfrm>
            <a:off x="4685846" y="2336873"/>
            <a:ext cx="5608336" cy="35993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9"/>
          <p:cNvSpPr txBox="1"/>
          <p:nvPr>
            <p:ph idx="2" type="body"/>
          </p:nvPr>
        </p:nvSpPr>
        <p:spPr>
          <a:xfrm>
            <a:off x="680322" y="2336872"/>
            <a:ext cx="3790078" cy="359931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3" name="Google Shape;93;p9"/>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96" name="Shape 96"/>
        <p:cNvGrpSpPr/>
        <p:nvPr/>
      </p:nvGrpSpPr>
      <p:grpSpPr>
        <a:xfrm>
          <a:off x="0" y="0"/>
          <a:ext cx="0" cy="0"/>
          <a:chOff x="0" y="0"/>
          <a:chExt cx="0" cy="0"/>
        </a:xfrm>
      </p:grpSpPr>
      <p:pic>
        <p:nvPicPr>
          <p:cNvPr descr="HD-ShadowLong.png" id="97" name="Google Shape;97;p10"/>
          <p:cNvPicPr preferRelativeResize="0"/>
          <p:nvPr/>
        </p:nvPicPr>
        <p:blipFill rotWithShape="1">
          <a:blip r:embed="rId2">
            <a:alphaModFix/>
          </a:blip>
          <a:srcRect b="0" l="0" r="0" t="0"/>
          <a:stretch/>
        </p:blipFill>
        <p:spPr>
          <a:xfrm>
            <a:off x="1" y="1970240"/>
            <a:ext cx="10437812" cy="321164"/>
          </a:xfrm>
          <a:prstGeom prst="rect">
            <a:avLst/>
          </a:prstGeom>
          <a:noFill/>
          <a:ln>
            <a:noFill/>
          </a:ln>
        </p:spPr>
      </p:pic>
      <p:pic>
        <p:nvPicPr>
          <p:cNvPr descr="HD-ShadowShort.png" id="98" name="Google Shape;98;p10"/>
          <p:cNvPicPr preferRelativeResize="0"/>
          <p:nvPr/>
        </p:nvPicPr>
        <p:blipFill rotWithShape="1">
          <a:blip r:embed="rId3">
            <a:alphaModFix/>
          </a:blip>
          <a:srcRect b="0" l="0" r="0" t="0"/>
          <a:stretch/>
        </p:blipFill>
        <p:spPr>
          <a:xfrm>
            <a:off x="10585826" y="1971234"/>
            <a:ext cx="1602997" cy="144270"/>
          </a:xfrm>
          <a:prstGeom prst="rect">
            <a:avLst/>
          </a:prstGeom>
          <a:noFill/>
          <a:ln>
            <a:noFill/>
          </a:ln>
        </p:spPr>
      </p:pic>
      <p:sp>
        <p:nvSpPr>
          <p:cNvPr id="99" name="Google Shape;99;p10"/>
          <p:cNvSpPr/>
          <p:nvPr/>
        </p:nvSpPr>
        <p:spPr>
          <a:xfrm>
            <a:off x="0" y="609600"/>
            <a:ext cx="10437812" cy="1368198"/>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0"/>
          <p:cNvSpPr/>
          <p:nvPr/>
        </p:nvSpPr>
        <p:spPr>
          <a:xfrm>
            <a:off x="10585827" y="609600"/>
            <a:ext cx="1602997" cy="13681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0"/>
          <p:cNvSpPr txBox="1"/>
          <p:nvPr>
            <p:ph type="title"/>
          </p:nvPr>
        </p:nvSpPr>
        <p:spPr>
          <a:xfrm>
            <a:off x="680323" y="753228"/>
            <a:ext cx="9613857" cy="108093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0"/>
          <p:cNvSpPr/>
          <p:nvPr>
            <p:ph idx="2" type="pic"/>
          </p:nvPr>
        </p:nvSpPr>
        <p:spPr>
          <a:xfrm>
            <a:off x="4868333" y="2336874"/>
            <a:ext cx="5425849" cy="3599312"/>
          </a:xfrm>
          <a:prstGeom prst="rect">
            <a:avLst/>
          </a:prstGeom>
          <a:noFill/>
          <a:ln>
            <a:noFill/>
          </a:ln>
          <a:effectLst>
            <a:outerShdw blurRad="76200" rotWithShape="0" algn="tl" dir="5040000" dist="63500">
              <a:srgbClr val="000000">
                <a:alpha val="40784"/>
              </a:srgbClr>
            </a:outerShdw>
          </a:effectLst>
        </p:spPr>
      </p:sp>
      <p:sp>
        <p:nvSpPr>
          <p:cNvPr id="103" name="Google Shape;103;p10"/>
          <p:cNvSpPr txBox="1"/>
          <p:nvPr>
            <p:ph idx="1" type="body"/>
          </p:nvPr>
        </p:nvSpPr>
        <p:spPr>
          <a:xfrm>
            <a:off x="680323" y="2336873"/>
            <a:ext cx="3876256" cy="359931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10"/>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9" name="Shape 9"/>
        <p:cNvGrpSpPr/>
        <p:nvPr/>
      </p:nvGrpSpPr>
      <p:grpSpPr>
        <a:xfrm>
          <a:off x="0" y="0"/>
          <a:ext cx="0" cy="0"/>
          <a:chOff x="0" y="0"/>
          <a:chExt cx="0" cy="0"/>
        </a:xfrm>
      </p:grpSpPr>
      <p:pic>
        <p:nvPicPr>
          <p:cNvPr descr="hashOverlay-FullResolve.png" id="10" name="Google Shape;10;p1"/>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11" name="Google Shape;11;p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80321" y="2336873"/>
            <a:ext cx="9613861" cy="3599316"/>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13" name="Google Shape;13;p1"/>
          <p:cNvSpPr txBox="1"/>
          <p:nvPr>
            <p:ph idx="10" type="dt"/>
          </p:nvPr>
        </p:nvSpPr>
        <p:spPr>
          <a:xfrm>
            <a:off x="7550981" y="5936187"/>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4" name="Google Shape;14;p1"/>
          <p:cNvSpPr txBox="1"/>
          <p:nvPr>
            <p:ph idx="11" type="ftr"/>
          </p:nvPr>
        </p:nvSpPr>
        <p:spPr>
          <a:xfrm>
            <a:off x="680321" y="5936188"/>
            <a:ext cx="68706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lt1"/>
                </a:solidFill>
                <a:latin typeface="Trebuchet MS"/>
                <a:ea typeface="Trebuchet MS"/>
                <a:cs typeface="Trebuchet MS"/>
                <a:sym typeface="Trebuchet MS"/>
              </a:defRPr>
            </a:lvl9pPr>
          </a:lstStyle>
          <a:p/>
        </p:txBody>
      </p:sp>
      <p:sp>
        <p:nvSpPr>
          <p:cNvPr id="15" name="Google Shape;15;p1"/>
          <p:cNvSpPr txBox="1"/>
          <p:nvPr>
            <p:ph idx="12" type="sldNum"/>
          </p:nvPr>
        </p:nvSpPr>
        <p:spPr>
          <a:xfrm>
            <a:off x="10729455" y="753227"/>
            <a:ext cx="1154151" cy="1090789"/>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3600" u="none" cap="none" strike="noStrike">
                <a:solidFill>
                  <a:schemeClr val="lt1"/>
                </a:solidFill>
                <a:latin typeface="Trebuchet MS"/>
                <a:ea typeface="Trebuchet MS"/>
                <a:cs typeface="Trebuchet MS"/>
                <a:sym typeface="Trebuchet MS"/>
              </a:defRPr>
            </a:lvl1pPr>
            <a:lvl2pPr indent="0" lvl="1" marL="0" marR="0" rtl="0" algn="l">
              <a:spcBef>
                <a:spcPts val="0"/>
              </a:spcBef>
              <a:buNone/>
              <a:defRPr b="0" i="0" sz="3600" u="none" cap="none" strike="noStrike">
                <a:solidFill>
                  <a:schemeClr val="lt1"/>
                </a:solidFill>
                <a:latin typeface="Trebuchet MS"/>
                <a:ea typeface="Trebuchet MS"/>
                <a:cs typeface="Trebuchet MS"/>
                <a:sym typeface="Trebuchet MS"/>
              </a:defRPr>
            </a:lvl2pPr>
            <a:lvl3pPr indent="0" lvl="2" marL="0" marR="0" rtl="0" algn="l">
              <a:spcBef>
                <a:spcPts val="0"/>
              </a:spcBef>
              <a:buNone/>
              <a:defRPr b="0" i="0" sz="3600" u="none" cap="none" strike="noStrike">
                <a:solidFill>
                  <a:schemeClr val="lt1"/>
                </a:solidFill>
                <a:latin typeface="Trebuchet MS"/>
                <a:ea typeface="Trebuchet MS"/>
                <a:cs typeface="Trebuchet MS"/>
                <a:sym typeface="Trebuchet MS"/>
              </a:defRPr>
            </a:lvl3pPr>
            <a:lvl4pPr indent="0" lvl="3" marL="0" marR="0" rtl="0" algn="l">
              <a:spcBef>
                <a:spcPts val="0"/>
              </a:spcBef>
              <a:buNone/>
              <a:defRPr b="0" i="0" sz="3600" u="none" cap="none" strike="noStrike">
                <a:solidFill>
                  <a:schemeClr val="lt1"/>
                </a:solidFill>
                <a:latin typeface="Trebuchet MS"/>
                <a:ea typeface="Trebuchet MS"/>
                <a:cs typeface="Trebuchet MS"/>
                <a:sym typeface="Trebuchet MS"/>
              </a:defRPr>
            </a:lvl4pPr>
            <a:lvl5pPr indent="0" lvl="4" marL="0" marR="0" rtl="0" algn="l">
              <a:spcBef>
                <a:spcPts val="0"/>
              </a:spcBef>
              <a:buNone/>
              <a:defRPr b="0" i="0" sz="3600" u="none" cap="none" strike="noStrike">
                <a:solidFill>
                  <a:schemeClr val="lt1"/>
                </a:solidFill>
                <a:latin typeface="Trebuchet MS"/>
                <a:ea typeface="Trebuchet MS"/>
                <a:cs typeface="Trebuchet MS"/>
                <a:sym typeface="Trebuchet MS"/>
              </a:defRPr>
            </a:lvl5pPr>
            <a:lvl6pPr indent="0" lvl="5" marL="0" marR="0" rtl="0" algn="l">
              <a:spcBef>
                <a:spcPts val="0"/>
              </a:spcBef>
              <a:buNone/>
              <a:defRPr b="0" i="0" sz="3600" u="none" cap="none" strike="noStrike">
                <a:solidFill>
                  <a:schemeClr val="lt1"/>
                </a:solidFill>
                <a:latin typeface="Trebuchet MS"/>
                <a:ea typeface="Trebuchet MS"/>
                <a:cs typeface="Trebuchet MS"/>
                <a:sym typeface="Trebuchet MS"/>
              </a:defRPr>
            </a:lvl6pPr>
            <a:lvl7pPr indent="0" lvl="6" marL="0" marR="0" rtl="0" algn="l">
              <a:spcBef>
                <a:spcPts val="0"/>
              </a:spcBef>
              <a:buNone/>
              <a:defRPr b="0" i="0" sz="3600" u="none" cap="none" strike="noStrike">
                <a:solidFill>
                  <a:schemeClr val="lt1"/>
                </a:solidFill>
                <a:latin typeface="Trebuchet MS"/>
                <a:ea typeface="Trebuchet MS"/>
                <a:cs typeface="Trebuchet MS"/>
                <a:sym typeface="Trebuchet MS"/>
              </a:defRPr>
            </a:lvl7pPr>
            <a:lvl8pPr indent="0" lvl="7" marL="0" marR="0" rtl="0" algn="l">
              <a:spcBef>
                <a:spcPts val="0"/>
              </a:spcBef>
              <a:buNone/>
              <a:defRPr b="0" i="0" sz="3600" u="none" cap="none" strike="noStrike">
                <a:solidFill>
                  <a:schemeClr val="lt1"/>
                </a:solidFill>
                <a:latin typeface="Trebuchet MS"/>
                <a:ea typeface="Trebuchet MS"/>
                <a:cs typeface="Trebuchet MS"/>
                <a:sym typeface="Trebuchet MS"/>
              </a:defRPr>
            </a:lvl8pPr>
            <a:lvl9pPr indent="0" lvl="8" marL="0" marR="0" rtl="0" algn="l">
              <a:spcBef>
                <a:spcPts val="0"/>
              </a:spcBef>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5.png"/><Relationship Id="rId8"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7.jp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ctrTitle"/>
          </p:nvPr>
        </p:nvSpPr>
        <p:spPr>
          <a:xfrm>
            <a:off x="680322" y="2733709"/>
            <a:ext cx="8144134" cy="137307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r>
              <a:rPr lang="en-US"/>
              <a:t>Digital Pulse Oximeter</a:t>
            </a:r>
            <a:endParaRPr/>
          </a:p>
        </p:txBody>
      </p:sp>
      <p:sp>
        <p:nvSpPr>
          <p:cNvPr id="207" name="Google Shape;207;p19"/>
          <p:cNvSpPr txBox="1"/>
          <p:nvPr>
            <p:ph idx="1" type="subTitle"/>
          </p:nvPr>
        </p:nvSpPr>
        <p:spPr>
          <a:xfrm>
            <a:off x="680322" y="4394039"/>
            <a:ext cx="8144134" cy="1117687"/>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lang="en-US"/>
              <a:t>Yifei Du</a:t>
            </a:r>
            <a:br>
              <a:rPr lang="en-US"/>
            </a:br>
            <a:r>
              <a:rPr lang="en-US"/>
              <a:t>Tianyang Hu</a:t>
            </a:r>
            <a:br>
              <a:rPr lang="en-US"/>
            </a:br>
            <a:r>
              <a:rPr lang="en-US"/>
              <a:t>Team 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Introduction</a:t>
            </a:r>
            <a:endParaRPr/>
          </a:p>
        </p:txBody>
      </p:sp>
      <p:pic>
        <p:nvPicPr>
          <p:cNvPr descr="图片包含 图形用户界面&#10;&#10;描述已自动生成" id="214" name="Google Shape;214;p20"/>
          <p:cNvPicPr preferRelativeResize="0"/>
          <p:nvPr>
            <p:ph idx="1" type="body"/>
          </p:nvPr>
        </p:nvPicPr>
        <p:blipFill rotWithShape="1">
          <a:blip r:embed="rId3">
            <a:alphaModFix/>
          </a:blip>
          <a:srcRect b="0" l="0" r="0" t="0"/>
          <a:stretch/>
        </p:blipFill>
        <p:spPr>
          <a:xfrm>
            <a:off x="291398" y="2268122"/>
            <a:ext cx="2820600" cy="3232200"/>
          </a:xfrm>
          <a:prstGeom prst="rect">
            <a:avLst/>
          </a:prstGeom>
          <a:noFill/>
          <a:ln>
            <a:noFill/>
          </a:ln>
        </p:spPr>
      </p:pic>
      <p:sp>
        <p:nvSpPr>
          <p:cNvPr id="215" name="Google Shape;215;p20"/>
          <p:cNvSpPr txBox="1"/>
          <p:nvPr/>
        </p:nvSpPr>
        <p:spPr>
          <a:xfrm>
            <a:off x="3676800" y="2639475"/>
            <a:ext cx="6639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lt1"/>
                </a:solidFill>
                <a:latin typeface="Trebuchet MS"/>
                <a:ea typeface="Trebuchet MS"/>
                <a:cs typeface="Trebuchet MS"/>
                <a:sym typeface="Trebuchet MS"/>
              </a:rPr>
              <a:t>Primary Function:</a:t>
            </a:r>
            <a:r>
              <a:rPr lang="en-US" sz="2400">
                <a:solidFill>
                  <a:schemeClr val="lt1"/>
                </a:solidFill>
                <a:latin typeface="Trebuchet MS"/>
                <a:ea typeface="Trebuchet MS"/>
                <a:cs typeface="Trebuchet MS"/>
                <a:sym typeface="Trebuchet MS"/>
              </a:rPr>
              <a:t> Monitoring </a:t>
            </a:r>
            <a:r>
              <a:rPr lang="en-US" sz="2400">
                <a:solidFill>
                  <a:schemeClr val="lt1"/>
                </a:solidFill>
                <a:latin typeface="Trebuchet MS"/>
                <a:ea typeface="Trebuchet MS"/>
                <a:cs typeface="Trebuchet MS"/>
                <a:sym typeface="Trebuchet MS"/>
              </a:rPr>
              <a:t>Blood</a:t>
            </a:r>
            <a:r>
              <a:rPr lang="en-US" sz="2400">
                <a:solidFill>
                  <a:schemeClr val="lt1"/>
                </a:solidFill>
                <a:latin typeface="Trebuchet MS"/>
                <a:ea typeface="Trebuchet MS"/>
                <a:cs typeface="Trebuchet MS"/>
                <a:sym typeface="Trebuchet MS"/>
              </a:rPr>
              <a:t> Oxygen Saturation Level (SpO2)</a:t>
            </a:r>
            <a:endParaRPr sz="24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US" sz="2400">
                <a:solidFill>
                  <a:schemeClr val="lt1"/>
                </a:solidFill>
                <a:latin typeface="Trebuchet MS"/>
                <a:ea typeface="Trebuchet MS"/>
                <a:cs typeface="Trebuchet MS"/>
                <a:sym typeface="Trebuchet MS"/>
              </a:rPr>
              <a:t>Importance:</a:t>
            </a:r>
            <a:r>
              <a:rPr lang="en-US" sz="2400">
                <a:solidFill>
                  <a:schemeClr val="lt1"/>
                </a:solidFill>
                <a:latin typeface="Trebuchet MS"/>
                <a:ea typeface="Trebuchet MS"/>
                <a:cs typeface="Trebuchet MS"/>
                <a:sym typeface="Trebuchet MS"/>
              </a:rPr>
              <a:t> Early detection of Hypoxemia.</a:t>
            </a:r>
            <a:endParaRPr sz="2400">
              <a:solidFill>
                <a:schemeClr val="lt1"/>
              </a:solidFill>
              <a:latin typeface="Trebuchet MS"/>
              <a:ea typeface="Trebuchet MS"/>
              <a:cs typeface="Trebuchet MS"/>
              <a:sym typeface="Trebuchet MS"/>
            </a:endParaRPr>
          </a:p>
          <a:p>
            <a:pPr indent="0" lvl="0" marL="0" rtl="0" algn="l">
              <a:spcBef>
                <a:spcPts val="0"/>
              </a:spcBef>
              <a:spcAft>
                <a:spcPts val="0"/>
              </a:spcAft>
              <a:buNone/>
            </a:pPr>
            <a:r>
              <a:t/>
            </a:r>
            <a:endParaRPr b="1" sz="2400">
              <a:solidFill>
                <a:schemeClr val="lt1"/>
              </a:solidFill>
              <a:latin typeface="Trebuchet MS"/>
              <a:ea typeface="Trebuchet MS"/>
              <a:cs typeface="Trebuchet MS"/>
              <a:sym typeface="Trebuchet MS"/>
            </a:endParaRPr>
          </a:p>
          <a:p>
            <a:pPr indent="0" lvl="0" marL="0" rtl="0" algn="l">
              <a:spcBef>
                <a:spcPts val="0"/>
              </a:spcBef>
              <a:spcAft>
                <a:spcPts val="0"/>
              </a:spcAft>
              <a:buNone/>
            </a:pPr>
            <a:r>
              <a:rPr b="1" lang="en-US" sz="2400">
                <a:solidFill>
                  <a:schemeClr val="lt1"/>
                </a:solidFill>
                <a:latin typeface="Trebuchet MS"/>
                <a:ea typeface="Trebuchet MS"/>
                <a:cs typeface="Trebuchet MS"/>
                <a:sym typeface="Trebuchet MS"/>
              </a:rPr>
              <a:t>Advantages: </a:t>
            </a:r>
            <a:endParaRPr b="1" sz="2400">
              <a:solidFill>
                <a:schemeClr val="lt1"/>
              </a:solidFill>
              <a:latin typeface="Trebuchet MS"/>
              <a:ea typeface="Trebuchet MS"/>
              <a:cs typeface="Trebuchet MS"/>
              <a:sym typeface="Trebuchet MS"/>
            </a:endParaRPr>
          </a:p>
          <a:p>
            <a:pPr indent="-381000" lvl="0" marL="457200" rtl="0" algn="l">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Non-invasive</a:t>
            </a:r>
            <a:endParaRPr sz="2400">
              <a:solidFill>
                <a:schemeClr val="lt1"/>
              </a:solidFill>
              <a:latin typeface="Trebuchet MS"/>
              <a:ea typeface="Trebuchet MS"/>
              <a:cs typeface="Trebuchet MS"/>
              <a:sym typeface="Trebuchet MS"/>
            </a:endParaRPr>
          </a:p>
          <a:p>
            <a:pPr indent="-381000" lvl="0" marL="457200" rtl="0" algn="l">
              <a:spcBef>
                <a:spcPts val="0"/>
              </a:spcBef>
              <a:spcAft>
                <a:spcPts val="0"/>
              </a:spcAft>
              <a:buClr>
                <a:schemeClr val="lt1"/>
              </a:buClr>
              <a:buSzPts val="2400"/>
              <a:buFont typeface="Trebuchet MS"/>
              <a:buChar char="●"/>
            </a:pPr>
            <a:r>
              <a:rPr lang="en-US" sz="2400">
                <a:solidFill>
                  <a:schemeClr val="lt1"/>
                </a:solidFill>
                <a:latin typeface="Trebuchet MS"/>
                <a:ea typeface="Trebuchet MS"/>
                <a:cs typeface="Trebuchet MS"/>
                <a:sym typeface="Trebuchet MS"/>
              </a:rPr>
              <a:t>Portability</a:t>
            </a:r>
            <a:endParaRPr sz="2400">
              <a:solidFill>
                <a:schemeClr val="lt1"/>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Principle of Operations</a:t>
            </a:r>
            <a:endParaRPr/>
          </a:p>
        </p:txBody>
      </p:sp>
      <p:sp>
        <p:nvSpPr>
          <p:cNvPr id="222" name="Google Shape;222;p21"/>
          <p:cNvSpPr txBox="1"/>
          <p:nvPr>
            <p:ph idx="1" type="body"/>
          </p:nvPr>
        </p:nvSpPr>
        <p:spPr>
          <a:xfrm>
            <a:off x="680325" y="2336875"/>
            <a:ext cx="6483300" cy="13296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90000"/>
              </a:lnSpc>
              <a:spcBef>
                <a:spcPts val="0"/>
              </a:spcBef>
              <a:spcAft>
                <a:spcPts val="0"/>
              </a:spcAft>
              <a:buSzPts val="2400"/>
              <a:buChar char="•"/>
            </a:pPr>
            <a:r>
              <a:rPr lang="en-US"/>
              <a:t>SpO2 is defined as the fraction of oxygenated hemoglobin within all hemoglobin.</a:t>
            </a:r>
            <a:endParaRPr/>
          </a:p>
          <a:p>
            <a:pPr indent="-76200" lvl="0" marL="228600" rtl="0" algn="l">
              <a:lnSpc>
                <a:spcPct val="90000"/>
              </a:lnSpc>
              <a:spcBef>
                <a:spcPts val="0"/>
              </a:spcBef>
              <a:spcAft>
                <a:spcPts val="0"/>
              </a:spcAft>
              <a:buClr>
                <a:schemeClr val="lt1"/>
              </a:buClr>
              <a:buSzPts val="2400"/>
              <a:buNone/>
            </a:pPr>
            <a:r>
              <a:t/>
            </a:r>
            <a:endParaRPr/>
          </a:p>
        </p:txBody>
      </p:sp>
      <p:pic>
        <p:nvPicPr>
          <p:cNvPr id="223" name="Google Shape;223;p21"/>
          <p:cNvPicPr preferRelativeResize="0"/>
          <p:nvPr/>
        </p:nvPicPr>
        <p:blipFill>
          <a:blip r:embed="rId3">
            <a:alphaModFix/>
          </a:blip>
          <a:stretch>
            <a:fillRect/>
          </a:stretch>
        </p:blipFill>
        <p:spPr>
          <a:xfrm>
            <a:off x="7265100" y="2336866"/>
            <a:ext cx="2905125" cy="866775"/>
          </a:xfrm>
          <a:prstGeom prst="rect">
            <a:avLst/>
          </a:prstGeom>
          <a:noFill/>
          <a:ln>
            <a:noFill/>
          </a:ln>
        </p:spPr>
      </p:pic>
      <p:sp>
        <p:nvSpPr>
          <p:cNvPr id="224" name="Google Shape;224;p21"/>
          <p:cNvSpPr txBox="1"/>
          <p:nvPr/>
        </p:nvSpPr>
        <p:spPr>
          <a:xfrm>
            <a:off x="680325" y="3417775"/>
            <a:ext cx="6483300" cy="8496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lt1"/>
              </a:buClr>
              <a:buSzPts val="1800"/>
              <a:buChar char="•"/>
            </a:pPr>
            <a:r>
              <a:rPr lang="en-US" sz="2400">
                <a:solidFill>
                  <a:schemeClr val="lt1"/>
                </a:solidFill>
                <a:latin typeface="Trebuchet MS"/>
                <a:ea typeface="Trebuchet MS"/>
                <a:cs typeface="Trebuchet MS"/>
                <a:sym typeface="Trebuchet MS"/>
              </a:rPr>
              <a:t>Compartment Model and Beer’s Law enable the non-invasive Pulse Oximetry</a:t>
            </a:r>
            <a:endParaRPr/>
          </a:p>
        </p:txBody>
      </p:sp>
      <p:grpSp>
        <p:nvGrpSpPr>
          <p:cNvPr id="225" name="Google Shape;225;p21"/>
          <p:cNvGrpSpPr/>
          <p:nvPr/>
        </p:nvGrpSpPr>
        <p:grpSpPr>
          <a:xfrm>
            <a:off x="2633775" y="3356041"/>
            <a:ext cx="9362760" cy="3349559"/>
            <a:chOff x="2633775" y="3356041"/>
            <a:chExt cx="9362760" cy="3349559"/>
          </a:xfrm>
        </p:grpSpPr>
        <p:pic>
          <p:nvPicPr>
            <p:cNvPr id="226" name="Google Shape;226;p21"/>
            <p:cNvPicPr preferRelativeResize="0"/>
            <p:nvPr/>
          </p:nvPicPr>
          <p:blipFill>
            <a:blip r:embed="rId4">
              <a:alphaModFix/>
            </a:blip>
            <a:stretch>
              <a:fillRect/>
            </a:stretch>
          </p:blipFill>
          <p:spPr>
            <a:xfrm>
              <a:off x="2633775" y="4267375"/>
              <a:ext cx="2085975" cy="666750"/>
            </a:xfrm>
            <a:prstGeom prst="rect">
              <a:avLst/>
            </a:prstGeom>
            <a:noFill/>
            <a:ln>
              <a:noFill/>
            </a:ln>
          </p:spPr>
        </p:pic>
        <p:pic>
          <p:nvPicPr>
            <p:cNvPr id="227" name="Google Shape;227;p21"/>
            <p:cNvPicPr preferRelativeResize="0"/>
            <p:nvPr/>
          </p:nvPicPr>
          <p:blipFill>
            <a:blip r:embed="rId5">
              <a:alphaModFix/>
            </a:blip>
            <a:stretch>
              <a:fillRect/>
            </a:stretch>
          </p:blipFill>
          <p:spPr>
            <a:xfrm>
              <a:off x="7316025" y="3356041"/>
              <a:ext cx="4680510" cy="3349559"/>
            </a:xfrm>
            <a:prstGeom prst="rect">
              <a:avLst/>
            </a:prstGeom>
            <a:noFill/>
            <a:ln>
              <a:noFill/>
            </a:ln>
          </p:spPr>
        </p:pic>
      </p:grpSp>
      <p:pic>
        <p:nvPicPr>
          <p:cNvPr id="228" name="Google Shape;228;p21"/>
          <p:cNvPicPr preferRelativeResize="0"/>
          <p:nvPr/>
        </p:nvPicPr>
        <p:blipFill>
          <a:blip r:embed="rId6">
            <a:alphaModFix/>
          </a:blip>
          <a:stretch>
            <a:fillRect/>
          </a:stretch>
        </p:blipFill>
        <p:spPr>
          <a:xfrm>
            <a:off x="1606651" y="6157399"/>
            <a:ext cx="4131825" cy="548200"/>
          </a:xfrm>
          <a:prstGeom prst="rect">
            <a:avLst/>
          </a:prstGeom>
          <a:noFill/>
          <a:ln>
            <a:noFill/>
          </a:ln>
        </p:spPr>
      </p:pic>
      <p:sp>
        <p:nvSpPr>
          <p:cNvPr id="229" name="Google Shape;229;p21"/>
          <p:cNvSpPr txBox="1"/>
          <p:nvPr/>
        </p:nvSpPr>
        <p:spPr>
          <a:xfrm>
            <a:off x="781800" y="5131450"/>
            <a:ext cx="6483300" cy="11820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lt1"/>
              </a:buClr>
              <a:buSzPts val="1800"/>
              <a:buChar char="•"/>
            </a:pPr>
            <a:r>
              <a:rPr lang="en-US" sz="2400">
                <a:solidFill>
                  <a:schemeClr val="lt1"/>
                </a:solidFill>
                <a:latin typeface="Trebuchet MS"/>
                <a:ea typeface="Trebuchet MS"/>
                <a:cs typeface="Trebuchet MS"/>
                <a:sym typeface="Trebuchet MS"/>
              </a:rPr>
              <a:t>Light Intensity (I) is measured at 2 wavelengths (660 nm and 940 nm) and used to obtain SpO2</a:t>
            </a:r>
            <a:endParaRPr/>
          </a:p>
        </p:txBody>
      </p:sp>
      <p:pic>
        <p:nvPicPr>
          <p:cNvPr id="230" name="Google Shape;230;p21"/>
          <p:cNvPicPr preferRelativeResize="0"/>
          <p:nvPr/>
        </p:nvPicPr>
        <p:blipFill>
          <a:blip r:embed="rId7">
            <a:alphaModFix/>
          </a:blip>
          <a:stretch>
            <a:fillRect/>
          </a:stretch>
        </p:blipFill>
        <p:spPr>
          <a:xfrm>
            <a:off x="1273350" y="1710600"/>
            <a:ext cx="4706125" cy="3349550"/>
          </a:xfrm>
          <a:prstGeom prst="rect">
            <a:avLst/>
          </a:prstGeom>
          <a:noFill/>
          <a:ln>
            <a:noFill/>
          </a:ln>
        </p:spPr>
      </p:pic>
      <p:pic>
        <p:nvPicPr>
          <p:cNvPr id="231" name="Google Shape;231;p21"/>
          <p:cNvPicPr preferRelativeResize="0"/>
          <p:nvPr/>
        </p:nvPicPr>
        <p:blipFill>
          <a:blip r:embed="rId8">
            <a:alphaModFix/>
          </a:blip>
          <a:stretch>
            <a:fillRect/>
          </a:stretch>
        </p:blipFill>
        <p:spPr>
          <a:xfrm>
            <a:off x="6802100" y="2328275"/>
            <a:ext cx="5299588" cy="866775"/>
          </a:xfrm>
          <a:prstGeom prst="rect">
            <a:avLst/>
          </a:prstGeom>
          <a:noFill/>
          <a:ln>
            <a:noFill/>
          </a:ln>
        </p:spPr>
      </p:pic>
      <p:grpSp>
        <p:nvGrpSpPr>
          <p:cNvPr id="232" name="Google Shape;232;p21"/>
          <p:cNvGrpSpPr/>
          <p:nvPr/>
        </p:nvGrpSpPr>
        <p:grpSpPr>
          <a:xfrm>
            <a:off x="2876925" y="4332975"/>
            <a:ext cx="7052100" cy="2280600"/>
            <a:chOff x="2876925" y="4332975"/>
            <a:chExt cx="7052100" cy="2280600"/>
          </a:xfrm>
        </p:grpSpPr>
        <p:cxnSp>
          <p:nvCxnSpPr>
            <p:cNvPr id="233" name="Google Shape;233;p21"/>
            <p:cNvCxnSpPr/>
            <p:nvPr/>
          </p:nvCxnSpPr>
          <p:spPr>
            <a:xfrm flipH="1">
              <a:off x="2877050" y="4332975"/>
              <a:ext cx="6771300" cy="2280600"/>
            </a:xfrm>
            <a:prstGeom prst="straightConnector1">
              <a:avLst/>
            </a:prstGeom>
            <a:noFill/>
            <a:ln cap="flat" cmpd="sng" w="38100">
              <a:solidFill>
                <a:srgbClr val="4A86E8"/>
              </a:solidFill>
              <a:prstDash val="solid"/>
              <a:round/>
              <a:headEnd len="med" w="med" type="triangle"/>
              <a:tailEnd len="med" w="med" type="none"/>
            </a:ln>
          </p:spPr>
        </p:cxnSp>
        <p:cxnSp>
          <p:nvCxnSpPr>
            <p:cNvPr id="234" name="Google Shape;234;p21"/>
            <p:cNvCxnSpPr/>
            <p:nvPr/>
          </p:nvCxnSpPr>
          <p:spPr>
            <a:xfrm flipH="1">
              <a:off x="2876925" y="4718925"/>
              <a:ext cx="7052100" cy="1594500"/>
            </a:xfrm>
            <a:prstGeom prst="straightConnector1">
              <a:avLst/>
            </a:prstGeom>
            <a:noFill/>
            <a:ln cap="flat" cmpd="sng" w="38100">
              <a:solidFill>
                <a:srgbClr val="FFD966"/>
              </a:solidFill>
              <a:prstDash val="solid"/>
              <a:round/>
              <a:headEnd len="med" w="med" type="triangl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rebuchet MS"/>
              <a:buNone/>
            </a:pPr>
            <a:r>
              <a:rPr lang="en-US"/>
              <a:t>System Design and Schematic</a:t>
            </a:r>
            <a:endParaRPr/>
          </a:p>
        </p:txBody>
      </p:sp>
      <p:sp>
        <p:nvSpPr>
          <p:cNvPr id="241" name="Google Shape;241;p22"/>
          <p:cNvSpPr/>
          <p:nvPr/>
        </p:nvSpPr>
        <p:spPr>
          <a:xfrm>
            <a:off x="4347275" y="5701325"/>
            <a:ext cx="3017400" cy="912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Trebuchet MS"/>
                <a:ea typeface="Trebuchet MS"/>
                <a:cs typeface="Trebuchet MS"/>
                <a:sym typeface="Trebuchet MS"/>
              </a:rPr>
              <a:t>Power (15V, 5V, GND)</a:t>
            </a:r>
            <a:endParaRPr b="1" sz="2000">
              <a:latin typeface="Trebuchet MS"/>
              <a:ea typeface="Trebuchet MS"/>
              <a:cs typeface="Trebuchet MS"/>
              <a:sym typeface="Trebuchet MS"/>
            </a:endParaRPr>
          </a:p>
        </p:txBody>
      </p:sp>
      <p:grpSp>
        <p:nvGrpSpPr>
          <p:cNvPr id="242" name="Google Shape;242;p22"/>
          <p:cNvGrpSpPr/>
          <p:nvPr/>
        </p:nvGrpSpPr>
        <p:grpSpPr>
          <a:xfrm>
            <a:off x="8911600" y="3052550"/>
            <a:ext cx="2742000" cy="1431000"/>
            <a:chOff x="8911600" y="3052550"/>
            <a:chExt cx="2742000" cy="1431000"/>
          </a:xfrm>
        </p:grpSpPr>
        <p:sp>
          <p:nvSpPr>
            <p:cNvPr id="243" name="Google Shape;243;p22"/>
            <p:cNvSpPr/>
            <p:nvPr/>
          </p:nvSpPr>
          <p:spPr>
            <a:xfrm>
              <a:off x="9283000" y="3052550"/>
              <a:ext cx="2370600" cy="1431000"/>
            </a:xfrm>
            <a:prstGeom prst="rect">
              <a:avLst/>
            </a:prstGeom>
            <a:solidFill>
              <a:srgbClr val="C9DAF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Trebuchet MS"/>
                  <a:ea typeface="Trebuchet MS"/>
                  <a:cs typeface="Trebuchet MS"/>
                  <a:sym typeface="Trebuchet MS"/>
                </a:rPr>
                <a:t>MyRio LabVIEW</a:t>
              </a:r>
              <a:endParaRPr b="1" sz="2000">
                <a:latin typeface="Trebuchet MS"/>
                <a:ea typeface="Trebuchet MS"/>
                <a:cs typeface="Trebuchet MS"/>
                <a:sym typeface="Trebuchet MS"/>
              </a:endParaRPr>
            </a:p>
            <a:p>
              <a:pPr indent="0" lvl="0" marL="0" rtl="0" algn="ctr">
                <a:spcBef>
                  <a:spcPts val="0"/>
                </a:spcBef>
                <a:spcAft>
                  <a:spcPts val="0"/>
                </a:spcAft>
                <a:buNone/>
              </a:pPr>
              <a:r>
                <a:rPr b="1" lang="en-US" sz="2000">
                  <a:latin typeface="Trebuchet MS"/>
                  <a:ea typeface="Trebuchet MS"/>
                  <a:cs typeface="Trebuchet MS"/>
                  <a:sym typeface="Trebuchet MS"/>
                </a:rPr>
                <a:t>Filtered V - SpO2</a:t>
              </a:r>
              <a:endParaRPr b="1" sz="2000">
                <a:latin typeface="Trebuchet MS"/>
                <a:ea typeface="Trebuchet MS"/>
                <a:cs typeface="Trebuchet MS"/>
                <a:sym typeface="Trebuchet MS"/>
              </a:endParaRPr>
            </a:p>
          </p:txBody>
        </p:sp>
        <p:cxnSp>
          <p:nvCxnSpPr>
            <p:cNvPr id="244" name="Google Shape;244;p22"/>
            <p:cNvCxnSpPr/>
            <p:nvPr/>
          </p:nvCxnSpPr>
          <p:spPr>
            <a:xfrm>
              <a:off x="8911600" y="3767750"/>
              <a:ext cx="371400" cy="600"/>
            </a:xfrm>
            <a:prstGeom prst="bentConnector3">
              <a:avLst>
                <a:gd fmla="val 50000" name="adj1"/>
              </a:avLst>
            </a:prstGeom>
            <a:noFill/>
            <a:ln cap="flat" cmpd="sng" w="28575">
              <a:solidFill>
                <a:schemeClr val="dk1"/>
              </a:solidFill>
              <a:prstDash val="solid"/>
              <a:round/>
              <a:headEnd len="med" w="med" type="none"/>
              <a:tailEnd len="med" w="med" type="none"/>
            </a:ln>
          </p:spPr>
        </p:cxnSp>
      </p:grpSp>
      <p:grpSp>
        <p:nvGrpSpPr>
          <p:cNvPr id="245" name="Google Shape;245;p22"/>
          <p:cNvGrpSpPr/>
          <p:nvPr/>
        </p:nvGrpSpPr>
        <p:grpSpPr>
          <a:xfrm>
            <a:off x="4266400" y="3052250"/>
            <a:ext cx="6201775" cy="3105225"/>
            <a:chOff x="4266400" y="3052250"/>
            <a:chExt cx="6201775" cy="3105225"/>
          </a:xfrm>
        </p:grpSpPr>
        <p:sp>
          <p:nvSpPr>
            <p:cNvPr id="246" name="Google Shape;246;p22"/>
            <p:cNvSpPr/>
            <p:nvPr/>
          </p:nvSpPr>
          <p:spPr>
            <a:xfrm>
              <a:off x="4266400" y="3052250"/>
              <a:ext cx="2136900" cy="143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Trebuchet MS"/>
                  <a:ea typeface="Trebuchet MS"/>
                  <a:cs typeface="Trebuchet MS"/>
                  <a:sym typeface="Trebuchet MS"/>
                </a:rPr>
                <a:t>Transimpedance Amplifier</a:t>
              </a:r>
              <a:endParaRPr b="1" sz="2000">
                <a:latin typeface="Trebuchet MS"/>
                <a:ea typeface="Trebuchet MS"/>
                <a:cs typeface="Trebuchet MS"/>
                <a:sym typeface="Trebuchet MS"/>
              </a:endParaRPr>
            </a:p>
            <a:p>
              <a:pPr indent="0" lvl="0" marL="0" rtl="0" algn="ctr">
                <a:spcBef>
                  <a:spcPts val="0"/>
                </a:spcBef>
                <a:spcAft>
                  <a:spcPts val="0"/>
                </a:spcAft>
                <a:buNone/>
              </a:pPr>
              <a:r>
                <a:rPr b="1" lang="en-US" sz="2000">
                  <a:latin typeface="Trebuchet MS"/>
                  <a:ea typeface="Trebuchet MS"/>
                  <a:cs typeface="Trebuchet MS"/>
                  <a:sym typeface="Trebuchet MS"/>
                </a:rPr>
                <a:t>I - Amplified V</a:t>
              </a:r>
              <a:endParaRPr b="1" sz="2000">
                <a:latin typeface="Trebuchet MS"/>
                <a:ea typeface="Trebuchet MS"/>
                <a:cs typeface="Trebuchet MS"/>
                <a:sym typeface="Trebuchet MS"/>
              </a:endParaRPr>
            </a:p>
          </p:txBody>
        </p:sp>
        <p:sp>
          <p:nvSpPr>
            <p:cNvPr id="247" name="Google Shape;247;p22"/>
            <p:cNvSpPr/>
            <p:nvPr/>
          </p:nvSpPr>
          <p:spPr>
            <a:xfrm>
              <a:off x="6774700" y="3052250"/>
              <a:ext cx="2136900" cy="143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Trebuchet MS"/>
                  <a:ea typeface="Trebuchet MS"/>
                  <a:cs typeface="Trebuchet MS"/>
                  <a:sym typeface="Trebuchet MS"/>
                </a:rPr>
                <a:t>Bandpass Active Filter</a:t>
              </a:r>
              <a:endParaRPr b="1" sz="2000">
                <a:latin typeface="Trebuchet MS"/>
                <a:ea typeface="Trebuchet MS"/>
                <a:cs typeface="Trebuchet MS"/>
                <a:sym typeface="Trebuchet MS"/>
              </a:endParaRPr>
            </a:p>
            <a:p>
              <a:pPr indent="0" lvl="0" marL="0" rtl="0" algn="ctr">
                <a:spcBef>
                  <a:spcPts val="0"/>
                </a:spcBef>
                <a:spcAft>
                  <a:spcPts val="0"/>
                </a:spcAft>
                <a:buNone/>
              </a:pPr>
              <a:r>
                <a:rPr b="1" lang="en-US" sz="2000">
                  <a:latin typeface="Trebuchet MS"/>
                  <a:ea typeface="Trebuchet MS"/>
                  <a:cs typeface="Trebuchet MS"/>
                  <a:sym typeface="Trebuchet MS"/>
                </a:rPr>
                <a:t>V - Filtered V</a:t>
              </a:r>
              <a:endParaRPr b="1" sz="2000">
                <a:latin typeface="Trebuchet MS"/>
                <a:ea typeface="Trebuchet MS"/>
                <a:cs typeface="Trebuchet MS"/>
                <a:sym typeface="Trebuchet MS"/>
              </a:endParaRPr>
            </a:p>
          </p:txBody>
        </p:sp>
        <p:cxnSp>
          <p:nvCxnSpPr>
            <p:cNvPr id="248" name="Google Shape;248;p22"/>
            <p:cNvCxnSpPr>
              <a:stCxn id="246" idx="3"/>
              <a:endCxn id="247" idx="1"/>
            </p:cNvCxnSpPr>
            <p:nvPr/>
          </p:nvCxnSpPr>
          <p:spPr>
            <a:xfrm>
              <a:off x="6403300" y="3767750"/>
              <a:ext cx="371400" cy="600"/>
            </a:xfrm>
            <a:prstGeom prst="bentConnector3">
              <a:avLst>
                <a:gd fmla="val 50000" name="adj1"/>
              </a:avLst>
            </a:prstGeom>
            <a:noFill/>
            <a:ln cap="flat" cmpd="sng" w="28575">
              <a:solidFill>
                <a:schemeClr val="dk1"/>
              </a:solidFill>
              <a:prstDash val="solid"/>
              <a:round/>
              <a:headEnd len="med" w="med" type="none"/>
              <a:tailEnd len="med" w="med" type="none"/>
            </a:ln>
          </p:spPr>
        </p:cxnSp>
        <p:cxnSp>
          <p:nvCxnSpPr>
            <p:cNvPr id="249" name="Google Shape;249;p22"/>
            <p:cNvCxnSpPr>
              <a:stCxn id="241" idx="0"/>
              <a:endCxn id="246" idx="2"/>
            </p:cNvCxnSpPr>
            <p:nvPr/>
          </p:nvCxnSpPr>
          <p:spPr>
            <a:xfrm flipH="1" rot="5400000">
              <a:off x="4986425" y="4831775"/>
              <a:ext cx="1218000" cy="521100"/>
            </a:xfrm>
            <a:prstGeom prst="bentConnector3">
              <a:avLst>
                <a:gd fmla="val 50003" name="adj1"/>
              </a:avLst>
            </a:prstGeom>
            <a:noFill/>
            <a:ln cap="flat" cmpd="sng" w="28575">
              <a:solidFill>
                <a:schemeClr val="dk1"/>
              </a:solidFill>
              <a:prstDash val="solid"/>
              <a:round/>
              <a:headEnd len="med" w="med" type="none"/>
              <a:tailEnd len="med" w="med" type="none"/>
            </a:ln>
          </p:spPr>
        </p:cxnSp>
        <p:cxnSp>
          <p:nvCxnSpPr>
            <p:cNvPr id="250" name="Google Shape;250;p22"/>
            <p:cNvCxnSpPr>
              <a:stCxn id="241" idx="0"/>
              <a:endCxn id="247" idx="2"/>
            </p:cNvCxnSpPr>
            <p:nvPr/>
          </p:nvCxnSpPr>
          <p:spPr>
            <a:xfrm rot="-5400000">
              <a:off x="6240575" y="4098725"/>
              <a:ext cx="1218000" cy="1987200"/>
            </a:xfrm>
            <a:prstGeom prst="bentConnector3">
              <a:avLst>
                <a:gd fmla="val 50003" name="adj1"/>
              </a:avLst>
            </a:prstGeom>
            <a:noFill/>
            <a:ln cap="flat" cmpd="sng" w="28575">
              <a:solidFill>
                <a:schemeClr val="dk1"/>
              </a:solidFill>
              <a:prstDash val="solid"/>
              <a:round/>
              <a:headEnd len="med" w="med" type="none"/>
              <a:tailEnd len="med" w="med" type="none"/>
            </a:ln>
          </p:spPr>
        </p:cxnSp>
        <p:cxnSp>
          <p:nvCxnSpPr>
            <p:cNvPr id="251" name="Google Shape;251;p22"/>
            <p:cNvCxnSpPr>
              <a:stCxn id="241" idx="3"/>
              <a:endCxn id="243" idx="2"/>
            </p:cNvCxnSpPr>
            <p:nvPr/>
          </p:nvCxnSpPr>
          <p:spPr>
            <a:xfrm flipH="1" rot="10800000">
              <a:off x="7364675" y="4483475"/>
              <a:ext cx="3103500" cy="1674000"/>
            </a:xfrm>
            <a:prstGeom prst="bentConnector2">
              <a:avLst/>
            </a:prstGeom>
            <a:noFill/>
            <a:ln cap="flat" cmpd="sng" w="28575">
              <a:solidFill>
                <a:schemeClr val="dk1"/>
              </a:solidFill>
              <a:prstDash val="solid"/>
              <a:round/>
              <a:headEnd len="med" w="med" type="none"/>
              <a:tailEnd len="med" w="med" type="none"/>
            </a:ln>
          </p:spPr>
        </p:cxnSp>
      </p:grpSp>
      <p:grpSp>
        <p:nvGrpSpPr>
          <p:cNvPr id="252" name="Google Shape;252;p22"/>
          <p:cNvGrpSpPr/>
          <p:nvPr/>
        </p:nvGrpSpPr>
        <p:grpSpPr>
          <a:xfrm>
            <a:off x="936750" y="2276471"/>
            <a:ext cx="3410525" cy="3881004"/>
            <a:chOff x="936750" y="2276471"/>
            <a:chExt cx="3410525" cy="3881004"/>
          </a:xfrm>
        </p:grpSpPr>
        <p:grpSp>
          <p:nvGrpSpPr>
            <p:cNvPr id="253" name="Google Shape;253;p22"/>
            <p:cNvGrpSpPr/>
            <p:nvPr/>
          </p:nvGrpSpPr>
          <p:grpSpPr>
            <a:xfrm>
              <a:off x="1128275" y="2276471"/>
              <a:ext cx="2438400" cy="3033604"/>
              <a:chOff x="1280675" y="2276471"/>
              <a:chExt cx="2438400" cy="3033604"/>
            </a:xfrm>
          </p:grpSpPr>
          <p:sp>
            <p:nvSpPr>
              <p:cNvPr id="254" name="Google Shape;254;p22"/>
              <p:cNvSpPr/>
              <p:nvPr/>
            </p:nvSpPr>
            <p:spPr>
              <a:xfrm>
                <a:off x="1280675" y="2276471"/>
                <a:ext cx="2438400" cy="2471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55" name="Google Shape;255;p22"/>
              <p:cNvSpPr/>
              <p:nvPr/>
            </p:nvSpPr>
            <p:spPr>
              <a:xfrm>
                <a:off x="2026175" y="3297975"/>
                <a:ext cx="947400" cy="2012100"/>
              </a:xfrm>
              <a:prstGeom prst="can">
                <a:avLst>
                  <a:gd fmla="val 25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Trebuchet MS"/>
                    <a:ea typeface="Trebuchet MS"/>
                    <a:cs typeface="Trebuchet MS"/>
                    <a:sym typeface="Trebuchet MS"/>
                  </a:rPr>
                  <a:t>Finger</a:t>
                </a:r>
                <a:endParaRPr b="1" sz="2000">
                  <a:latin typeface="Trebuchet MS"/>
                  <a:ea typeface="Trebuchet MS"/>
                  <a:cs typeface="Trebuchet MS"/>
                  <a:sym typeface="Trebuchet MS"/>
                </a:endParaRPr>
              </a:p>
            </p:txBody>
          </p:sp>
          <p:sp>
            <p:nvSpPr>
              <p:cNvPr id="256" name="Google Shape;256;p22"/>
              <p:cNvSpPr txBox="1"/>
              <p:nvPr/>
            </p:nvSpPr>
            <p:spPr>
              <a:xfrm>
                <a:off x="1280675" y="2306875"/>
                <a:ext cx="2438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latin typeface="Trebuchet MS"/>
                    <a:ea typeface="Trebuchet MS"/>
                    <a:cs typeface="Trebuchet MS"/>
                    <a:sym typeface="Trebuchet MS"/>
                  </a:rPr>
                  <a:t>Finger Clip with Integrated </a:t>
                </a:r>
                <a:r>
                  <a:rPr b="1" lang="en-US" sz="2000">
                    <a:solidFill>
                      <a:schemeClr val="dk1"/>
                    </a:solidFill>
                    <a:latin typeface="Trebuchet MS"/>
                    <a:ea typeface="Trebuchet MS"/>
                    <a:cs typeface="Trebuchet MS"/>
                    <a:sym typeface="Trebuchet MS"/>
                  </a:rPr>
                  <a:t>LEDs</a:t>
                </a:r>
                <a:r>
                  <a:rPr b="1" lang="en-US" sz="2000">
                    <a:solidFill>
                      <a:schemeClr val="dk1"/>
                    </a:solidFill>
                    <a:latin typeface="Trebuchet MS"/>
                    <a:ea typeface="Trebuchet MS"/>
                    <a:cs typeface="Trebuchet MS"/>
                    <a:sym typeface="Trebuchet MS"/>
                  </a:rPr>
                  <a:t> and Photodiodes</a:t>
                </a:r>
                <a:endParaRPr b="1" sz="2000">
                  <a:solidFill>
                    <a:schemeClr val="dk1"/>
                  </a:solidFill>
                  <a:latin typeface="Trebuchet MS"/>
                  <a:ea typeface="Trebuchet MS"/>
                  <a:cs typeface="Trebuchet MS"/>
                  <a:sym typeface="Trebuchet MS"/>
                </a:endParaRPr>
              </a:p>
            </p:txBody>
          </p:sp>
          <p:sp>
            <p:nvSpPr>
              <p:cNvPr id="257" name="Google Shape;257;p22"/>
              <p:cNvSpPr/>
              <p:nvPr/>
            </p:nvSpPr>
            <p:spPr>
              <a:xfrm>
                <a:off x="1280675" y="3579977"/>
                <a:ext cx="403500" cy="212700"/>
              </a:xfrm>
              <a:prstGeom prst="flowChartDelay">
                <a:avLst/>
              </a:prstGeom>
              <a:solidFill>
                <a:srgbClr val="FF00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58" name="Google Shape;258;p22"/>
              <p:cNvSpPr/>
              <p:nvPr/>
            </p:nvSpPr>
            <p:spPr>
              <a:xfrm>
                <a:off x="1280675" y="3860269"/>
                <a:ext cx="403500" cy="212700"/>
              </a:xfrm>
              <a:prstGeom prst="flowChartDelay">
                <a:avLst/>
              </a:prstGeom>
              <a:solidFill>
                <a:srgbClr val="999999"/>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59" name="Google Shape;259;p22"/>
              <p:cNvSpPr/>
              <p:nvPr/>
            </p:nvSpPr>
            <p:spPr>
              <a:xfrm rot="10800000">
                <a:off x="3315575" y="3860163"/>
                <a:ext cx="403500" cy="212700"/>
              </a:xfrm>
              <a:prstGeom prst="flowChartDelay">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60" name="Google Shape;260;p22"/>
              <p:cNvSpPr/>
              <p:nvPr/>
            </p:nvSpPr>
            <p:spPr>
              <a:xfrm rot="10800000">
                <a:off x="3315575" y="3579870"/>
                <a:ext cx="403500" cy="212700"/>
              </a:xfrm>
              <a:prstGeom prst="flowChartDelay">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grpSp>
        <p:cxnSp>
          <p:nvCxnSpPr>
            <p:cNvPr id="261" name="Google Shape;261;p22"/>
            <p:cNvCxnSpPr>
              <a:stCxn id="241" idx="1"/>
              <a:endCxn id="258" idx="1"/>
            </p:cNvCxnSpPr>
            <p:nvPr/>
          </p:nvCxnSpPr>
          <p:spPr>
            <a:xfrm rot="10800000">
              <a:off x="1128275" y="3966575"/>
              <a:ext cx="3219000" cy="2190900"/>
            </a:xfrm>
            <a:prstGeom prst="bentConnector3">
              <a:avLst>
                <a:gd fmla="val 107397" name="adj1"/>
              </a:avLst>
            </a:prstGeom>
            <a:noFill/>
            <a:ln cap="flat" cmpd="sng" w="28575">
              <a:solidFill>
                <a:schemeClr val="dk1"/>
              </a:solidFill>
              <a:prstDash val="solid"/>
              <a:round/>
              <a:headEnd len="med" w="med" type="none"/>
              <a:tailEnd len="med" w="med" type="none"/>
            </a:ln>
          </p:spPr>
        </p:cxnSp>
        <p:cxnSp>
          <p:nvCxnSpPr>
            <p:cNvPr id="262" name="Google Shape;262;p22"/>
            <p:cNvCxnSpPr>
              <a:stCxn id="259" idx="1"/>
              <a:endCxn id="246" idx="1"/>
            </p:cNvCxnSpPr>
            <p:nvPr/>
          </p:nvCxnSpPr>
          <p:spPr>
            <a:xfrm flipH="1" rot="10800000">
              <a:off x="3566675" y="3767613"/>
              <a:ext cx="699600" cy="198900"/>
            </a:xfrm>
            <a:prstGeom prst="bentConnector3">
              <a:avLst>
                <a:gd fmla="val 50009" name="adj1"/>
              </a:avLst>
            </a:prstGeom>
            <a:noFill/>
            <a:ln cap="flat" cmpd="sng" w="28575">
              <a:solidFill>
                <a:schemeClr val="dk1"/>
              </a:solidFill>
              <a:prstDash val="solid"/>
              <a:round/>
              <a:headEnd len="med" w="med" type="none"/>
              <a:tailEnd len="med" w="med" type="none"/>
            </a:ln>
          </p:spPr>
        </p:cxnSp>
        <p:cxnSp>
          <p:nvCxnSpPr>
            <p:cNvPr id="263" name="Google Shape;263;p22"/>
            <p:cNvCxnSpPr>
              <a:stCxn id="260" idx="1"/>
              <a:endCxn id="246" idx="1"/>
            </p:cNvCxnSpPr>
            <p:nvPr/>
          </p:nvCxnSpPr>
          <p:spPr>
            <a:xfrm>
              <a:off x="3566675" y="3686220"/>
              <a:ext cx="699600" cy="81600"/>
            </a:xfrm>
            <a:prstGeom prst="bentConnector3">
              <a:avLst>
                <a:gd fmla="val 50009" name="adj1"/>
              </a:avLst>
            </a:prstGeom>
            <a:noFill/>
            <a:ln cap="flat" cmpd="sng" w="28575">
              <a:solidFill>
                <a:schemeClr val="dk1"/>
              </a:solidFill>
              <a:prstDash val="solid"/>
              <a:round/>
              <a:headEnd len="med" w="med" type="none"/>
              <a:tailEnd len="med" w="med" type="none"/>
            </a:ln>
          </p:spPr>
        </p:cxnSp>
        <p:cxnSp>
          <p:nvCxnSpPr>
            <p:cNvPr id="264" name="Google Shape;264;p22"/>
            <p:cNvCxnSpPr>
              <a:stCxn id="241" idx="1"/>
              <a:endCxn id="257" idx="1"/>
            </p:cNvCxnSpPr>
            <p:nvPr/>
          </p:nvCxnSpPr>
          <p:spPr>
            <a:xfrm rot="10800000">
              <a:off x="1128275" y="3686375"/>
              <a:ext cx="3219000" cy="2471100"/>
            </a:xfrm>
            <a:prstGeom prst="bentConnector3">
              <a:avLst>
                <a:gd fmla="val 107397" name="adj1"/>
              </a:avLst>
            </a:prstGeom>
            <a:noFill/>
            <a:ln cap="flat" cmpd="sng" w="28575">
              <a:solidFill>
                <a:schemeClr val="dk1"/>
              </a:solidFill>
              <a:prstDash val="solid"/>
              <a:round/>
              <a:headEnd len="med" w="med" type="none"/>
              <a:tailEnd len="med" w="med" type="none"/>
            </a:ln>
          </p:spPr>
        </p:cxnSp>
        <p:sp>
          <p:nvSpPr>
            <p:cNvPr id="265" name="Google Shape;265;p22"/>
            <p:cNvSpPr txBox="1"/>
            <p:nvPr/>
          </p:nvSpPr>
          <p:spPr>
            <a:xfrm>
              <a:off x="936750" y="4134550"/>
              <a:ext cx="971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latin typeface="Trebuchet MS"/>
                  <a:ea typeface="Trebuchet MS"/>
                  <a:cs typeface="Trebuchet MS"/>
                  <a:sym typeface="Trebuchet MS"/>
                </a:rPr>
                <a:t>LED</a:t>
              </a:r>
              <a:endParaRPr/>
            </a:p>
          </p:txBody>
        </p:sp>
        <p:sp>
          <p:nvSpPr>
            <p:cNvPr id="266" name="Google Shape;266;p22"/>
            <p:cNvSpPr txBox="1"/>
            <p:nvPr/>
          </p:nvSpPr>
          <p:spPr>
            <a:xfrm>
              <a:off x="2294950" y="4134550"/>
              <a:ext cx="1840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latin typeface="Trebuchet MS"/>
                  <a:ea typeface="Trebuchet MS"/>
                  <a:cs typeface="Trebuchet MS"/>
                  <a:sym typeface="Trebuchet MS"/>
                </a:rPr>
                <a:t>Diode</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rebuchet MS"/>
              <a:buNone/>
            </a:pPr>
            <a:r>
              <a:rPr lang="en-US"/>
              <a:t>Implementation - Finger Clip</a:t>
            </a:r>
            <a:endParaRPr/>
          </a:p>
        </p:txBody>
      </p:sp>
      <p:grpSp>
        <p:nvGrpSpPr>
          <p:cNvPr id="273" name="Google Shape;273;p23"/>
          <p:cNvGrpSpPr/>
          <p:nvPr/>
        </p:nvGrpSpPr>
        <p:grpSpPr>
          <a:xfrm>
            <a:off x="680325" y="2609771"/>
            <a:ext cx="3198700" cy="3033604"/>
            <a:chOff x="936750" y="2276471"/>
            <a:chExt cx="3198700" cy="3033604"/>
          </a:xfrm>
        </p:grpSpPr>
        <p:grpSp>
          <p:nvGrpSpPr>
            <p:cNvPr id="274" name="Google Shape;274;p23"/>
            <p:cNvGrpSpPr/>
            <p:nvPr/>
          </p:nvGrpSpPr>
          <p:grpSpPr>
            <a:xfrm>
              <a:off x="1128275" y="2276471"/>
              <a:ext cx="2438400" cy="3033604"/>
              <a:chOff x="1280675" y="2276471"/>
              <a:chExt cx="2438400" cy="3033604"/>
            </a:xfrm>
          </p:grpSpPr>
          <p:sp>
            <p:nvSpPr>
              <p:cNvPr id="275" name="Google Shape;275;p23"/>
              <p:cNvSpPr/>
              <p:nvPr/>
            </p:nvSpPr>
            <p:spPr>
              <a:xfrm>
                <a:off x="1280675" y="2276471"/>
                <a:ext cx="2438400" cy="2471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76" name="Google Shape;276;p23"/>
              <p:cNvSpPr/>
              <p:nvPr/>
            </p:nvSpPr>
            <p:spPr>
              <a:xfrm>
                <a:off x="2026175" y="3297975"/>
                <a:ext cx="947400" cy="2012100"/>
              </a:xfrm>
              <a:prstGeom prst="can">
                <a:avLst>
                  <a:gd fmla="val 25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Trebuchet MS"/>
                    <a:ea typeface="Trebuchet MS"/>
                    <a:cs typeface="Trebuchet MS"/>
                    <a:sym typeface="Trebuchet MS"/>
                  </a:rPr>
                  <a:t>Finger</a:t>
                </a:r>
                <a:endParaRPr b="1" sz="2000">
                  <a:latin typeface="Trebuchet MS"/>
                  <a:ea typeface="Trebuchet MS"/>
                  <a:cs typeface="Trebuchet MS"/>
                  <a:sym typeface="Trebuchet MS"/>
                </a:endParaRPr>
              </a:p>
            </p:txBody>
          </p:sp>
          <p:sp>
            <p:nvSpPr>
              <p:cNvPr id="277" name="Google Shape;277;p23"/>
              <p:cNvSpPr txBox="1"/>
              <p:nvPr/>
            </p:nvSpPr>
            <p:spPr>
              <a:xfrm>
                <a:off x="1280675" y="2306875"/>
                <a:ext cx="2438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latin typeface="Trebuchet MS"/>
                    <a:ea typeface="Trebuchet MS"/>
                    <a:cs typeface="Trebuchet MS"/>
                    <a:sym typeface="Trebuchet MS"/>
                  </a:rPr>
                  <a:t>Finger Clip with Integrated LEDs and Photodiodes</a:t>
                </a:r>
                <a:endParaRPr b="1" sz="2000">
                  <a:solidFill>
                    <a:schemeClr val="dk1"/>
                  </a:solidFill>
                  <a:latin typeface="Trebuchet MS"/>
                  <a:ea typeface="Trebuchet MS"/>
                  <a:cs typeface="Trebuchet MS"/>
                  <a:sym typeface="Trebuchet MS"/>
                </a:endParaRPr>
              </a:p>
            </p:txBody>
          </p:sp>
          <p:sp>
            <p:nvSpPr>
              <p:cNvPr id="278" name="Google Shape;278;p23"/>
              <p:cNvSpPr/>
              <p:nvPr/>
            </p:nvSpPr>
            <p:spPr>
              <a:xfrm>
                <a:off x="1280675" y="3579977"/>
                <a:ext cx="403500" cy="212700"/>
              </a:xfrm>
              <a:prstGeom prst="flowChartDelay">
                <a:avLst/>
              </a:prstGeom>
              <a:solidFill>
                <a:srgbClr val="FF00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79" name="Google Shape;279;p23"/>
              <p:cNvSpPr/>
              <p:nvPr/>
            </p:nvSpPr>
            <p:spPr>
              <a:xfrm>
                <a:off x="1280675" y="3860269"/>
                <a:ext cx="403500" cy="212700"/>
              </a:xfrm>
              <a:prstGeom prst="flowChartDelay">
                <a:avLst/>
              </a:prstGeom>
              <a:solidFill>
                <a:srgbClr val="999999"/>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80" name="Google Shape;280;p23"/>
              <p:cNvSpPr/>
              <p:nvPr/>
            </p:nvSpPr>
            <p:spPr>
              <a:xfrm rot="10800000">
                <a:off x="3315575" y="3860163"/>
                <a:ext cx="403500" cy="212700"/>
              </a:xfrm>
              <a:prstGeom prst="flowChartDelay">
                <a:avLst/>
              </a:prstGeom>
              <a:solidFill>
                <a:schemeClr val="dk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81" name="Google Shape;281;p23"/>
              <p:cNvSpPr/>
              <p:nvPr/>
            </p:nvSpPr>
            <p:spPr>
              <a:xfrm rot="10800000">
                <a:off x="3315575" y="3579870"/>
                <a:ext cx="403500" cy="212700"/>
              </a:xfrm>
              <a:prstGeom prst="flowChartDelay">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grpSp>
        <p:sp>
          <p:nvSpPr>
            <p:cNvPr id="282" name="Google Shape;282;p23"/>
            <p:cNvSpPr txBox="1"/>
            <p:nvPr/>
          </p:nvSpPr>
          <p:spPr>
            <a:xfrm>
              <a:off x="936750" y="4134550"/>
              <a:ext cx="971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latin typeface="Trebuchet MS"/>
                  <a:ea typeface="Trebuchet MS"/>
                  <a:cs typeface="Trebuchet MS"/>
                  <a:sym typeface="Trebuchet MS"/>
                </a:rPr>
                <a:t>LED</a:t>
              </a:r>
              <a:endParaRPr/>
            </a:p>
          </p:txBody>
        </p:sp>
        <p:sp>
          <p:nvSpPr>
            <p:cNvPr id="283" name="Google Shape;283;p23"/>
            <p:cNvSpPr txBox="1"/>
            <p:nvPr/>
          </p:nvSpPr>
          <p:spPr>
            <a:xfrm>
              <a:off x="2294950" y="4134550"/>
              <a:ext cx="1840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dk1"/>
                  </a:solidFill>
                  <a:latin typeface="Trebuchet MS"/>
                  <a:ea typeface="Trebuchet MS"/>
                  <a:cs typeface="Trebuchet MS"/>
                  <a:sym typeface="Trebuchet MS"/>
                </a:rPr>
                <a:t>Diode</a:t>
              </a:r>
              <a:endParaRPr/>
            </a:p>
          </p:txBody>
        </p:sp>
      </p:grpSp>
      <p:grpSp>
        <p:nvGrpSpPr>
          <p:cNvPr id="284" name="Google Shape;284;p23"/>
          <p:cNvGrpSpPr/>
          <p:nvPr/>
        </p:nvGrpSpPr>
        <p:grpSpPr>
          <a:xfrm>
            <a:off x="4157524" y="2569929"/>
            <a:ext cx="3198700" cy="2495182"/>
            <a:chOff x="3631250" y="2609775"/>
            <a:chExt cx="3198700" cy="2397600"/>
          </a:xfrm>
        </p:grpSpPr>
        <p:sp>
          <p:nvSpPr>
            <p:cNvPr id="285" name="Google Shape;285;p23"/>
            <p:cNvSpPr/>
            <p:nvPr/>
          </p:nvSpPr>
          <p:spPr>
            <a:xfrm>
              <a:off x="3631300" y="2609775"/>
              <a:ext cx="3198600" cy="239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pic>
          <p:nvPicPr>
            <p:cNvPr id="286" name="Google Shape;286;p23"/>
            <p:cNvPicPr preferRelativeResize="0"/>
            <p:nvPr/>
          </p:nvPicPr>
          <p:blipFill>
            <a:blip r:embed="rId3">
              <a:alphaModFix/>
            </a:blip>
            <a:stretch>
              <a:fillRect/>
            </a:stretch>
          </p:blipFill>
          <p:spPr>
            <a:xfrm>
              <a:off x="3631250" y="2609837"/>
              <a:ext cx="3198700" cy="2397482"/>
            </a:xfrm>
            <a:prstGeom prst="rect">
              <a:avLst/>
            </a:prstGeom>
            <a:noFill/>
            <a:ln>
              <a:noFill/>
            </a:ln>
          </p:spPr>
        </p:pic>
      </p:grpSp>
      <p:pic>
        <p:nvPicPr>
          <p:cNvPr id="287" name="Google Shape;287;p23"/>
          <p:cNvPicPr preferRelativeResize="0"/>
          <p:nvPr/>
        </p:nvPicPr>
        <p:blipFill>
          <a:blip r:embed="rId4">
            <a:alphaModFix/>
          </a:blip>
          <a:stretch>
            <a:fillRect/>
          </a:stretch>
        </p:blipFill>
        <p:spPr>
          <a:xfrm>
            <a:off x="8038929" y="2569937"/>
            <a:ext cx="3790146" cy="2495176"/>
          </a:xfrm>
          <a:prstGeom prst="rect">
            <a:avLst/>
          </a:prstGeom>
          <a:noFill/>
          <a:ln>
            <a:noFill/>
          </a:ln>
        </p:spPr>
      </p:pic>
      <p:sp>
        <p:nvSpPr>
          <p:cNvPr id="288" name="Google Shape;288;p23"/>
          <p:cNvSpPr/>
          <p:nvPr/>
        </p:nvSpPr>
        <p:spPr>
          <a:xfrm>
            <a:off x="3175200" y="3589513"/>
            <a:ext cx="1122600" cy="456000"/>
          </a:xfrm>
          <a:prstGeom prst="rightArrow">
            <a:avLst>
              <a:gd fmla="val 50000" name="adj1"/>
              <a:gd fmla="val 50000" name="adj2"/>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89" name="Google Shape;289;p23"/>
          <p:cNvSpPr/>
          <p:nvPr/>
        </p:nvSpPr>
        <p:spPr>
          <a:xfrm>
            <a:off x="7290525" y="3589513"/>
            <a:ext cx="1122600" cy="456000"/>
          </a:xfrm>
          <a:prstGeom prst="rightArrow">
            <a:avLst>
              <a:gd fmla="val 50000" name="adj1"/>
              <a:gd fmla="val 50000" name="adj2"/>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rebuchet MS"/>
              <a:buNone/>
            </a:pPr>
            <a:r>
              <a:rPr lang="en-US"/>
              <a:t>Implementation - Circuits</a:t>
            </a:r>
            <a:endParaRPr/>
          </a:p>
        </p:txBody>
      </p:sp>
      <p:grpSp>
        <p:nvGrpSpPr>
          <p:cNvPr id="296" name="Google Shape;296;p24"/>
          <p:cNvGrpSpPr/>
          <p:nvPr/>
        </p:nvGrpSpPr>
        <p:grpSpPr>
          <a:xfrm>
            <a:off x="284275" y="1996325"/>
            <a:ext cx="4645200" cy="1431000"/>
            <a:chOff x="284275" y="3102025"/>
            <a:chExt cx="4645200" cy="1431000"/>
          </a:xfrm>
        </p:grpSpPr>
        <p:sp>
          <p:nvSpPr>
            <p:cNvPr id="297" name="Google Shape;297;p24"/>
            <p:cNvSpPr/>
            <p:nvPr/>
          </p:nvSpPr>
          <p:spPr>
            <a:xfrm>
              <a:off x="284275" y="3102025"/>
              <a:ext cx="2136900" cy="143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Trebuchet MS"/>
                  <a:ea typeface="Trebuchet MS"/>
                  <a:cs typeface="Trebuchet MS"/>
                  <a:sym typeface="Trebuchet MS"/>
                </a:rPr>
                <a:t>Transimpedance Amplifier</a:t>
              </a:r>
              <a:endParaRPr b="1" sz="2000">
                <a:latin typeface="Trebuchet MS"/>
                <a:ea typeface="Trebuchet MS"/>
                <a:cs typeface="Trebuchet MS"/>
                <a:sym typeface="Trebuchet MS"/>
              </a:endParaRPr>
            </a:p>
            <a:p>
              <a:pPr indent="0" lvl="0" marL="0" rtl="0" algn="ctr">
                <a:spcBef>
                  <a:spcPts val="0"/>
                </a:spcBef>
                <a:spcAft>
                  <a:spcPts val="0"/>
                </a:spcAft>
                <a:buNone/>
              </a:pPr>
              <a:r>
                <a:rPr b="1" lang="en-US" sz="2000">
                  <a:latin typeface="Trebuchet MS"/>
                  <a:ea typeface="Trebuchet MS"/>
                  <a:cs typeface="Trebuchet MS"/>
                  <a:sym typeface="Trebuchet MS"/>
                </a:rPr>
                <a:t>I - Amplified V</a:t>
              </a:r>
              <a:endParaRPr b="1" sz="2000">
                <a:latin typeface="Trebuchet MS"/>
                <a:ea typeface="Trebuchet MS"/>
                <a:cs typeface="Trebuchet MS"/>
                <a:sym typeface="Trebuchet MS"/>
              </a:endParaRPr>
            </a:p>
          </p:txBody>
        </p:sp>
        <p:sp>
          <p:nvSpPr>
            <p:cNvPr id="298" name="Google Shape;298;p24"/>
            <p:cNvSpPr/>
            <p:nvPr/>
          </p:nvSpPr>
          <p:spPr>
            <a:xfrm>
              <a:off x="2792575" y="3102025"/>
              <a:ext cx="2136900" cy="143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000">
                  <a:latin typeface="Trebuchet MS"/>
                  <a:ea typeface="Trebuchet MS"/>
                  <a:cs typeface="Trebuchet MS"/>
                  <a:sym typeface="Trebuchet MS"/>
                </a:rPr>
                <a:t>Bandpass Active Filter</a:t>
              </a:r>
              <a:endParaRPr b="1" sz="2000">
                <a:latin typeface="Trebuchet MS"/>
                <a:ea typeface="Trebuchet MS"/>
                <a:cs typeface="Trebuchet MS"/>
                <a:sym typeface="Trebuchet MS"/>
              </a:endParaRPr>
            </a:p>
            <a:p>
              <a:pPr indent="0" lvl="0" marL="0" rtl="0" algn="ctr">
                <a:spcBef>
                  <a:spcPts val="0"/>
                </a:spcBef>
                <a:spcAft>
                  <a:spcPts val="0"/>
                </a:spcAft>
                <a:buNone/>
              </a:pPr>
              <a:r>
                <a:rPr b="1" lang="en-US" sz="2000">
                  <a:latin typeface="Trebuchet MS"/>
                  <a:ea typeface="Trebuchet MS"/>
                  <a:cs typeface="Trebuchet MS"/>
                  <a:sym typeface="Trebuchet MS"/>
                </a:rPr>
                <a:t>V - Filtered V</a:t>
              </a:r>
              <a:endParaRPr b="1" sz="2000">
                <a:latin typeface="Trebuchet MS"/>
                <a:ea typeface="Trebuchet MS"/>
                <a:cs typeface="Trebuchet MS"/>
                <a:sym typeface="Trebuchet MS"/>
              </a:endParaRPr>
            </a:p>
          </p:txBody>
        </p:sp>
        <p:cxnSp>
          <p:nvCxnSpPr>
            <p:cNvPr id="299" name="Google Shape;299;p24"/>
            <p:cNvCxnSpPr>
              <a:stCxn id="297" idx="3"/>
              <a:endCxn id="298" idx="1"/>
            </p:cNvCxnSpPr>
            <p:nvPr/>
          </p:nvCxnSpPr>
          <p:spPr>
            <a:xfrm>
              <a:off x="2421175" y="3817525"/>
              <a:ext cx="371400" cy="600"/>
            </a:xfrm>
            <a:prstGeom prst="bentConnector3">
              <a:avLst>
                <a:gd fmla="val 50000" name="adj1"/>
              </a:avLst>
            </a:prstGeom>
            <a:noFill/>
            <a:ln cap="flat" cmpd="sng" w="28575">
              <a:solidFill>
                <a:schemeClr val="dk1"/>
              </a:solidFill>
              <a:prstDash val="solid"/>
              <a:round/>
              <a:headEnd len="med" w="med" type="none"/>
              <a:tailEnd len="med" w="med" type="none"/>
            </a:ln>
          </p:spPr>
        </p:cxnSp>
      </p:grpSp>
      <p:pic>
        <p:nvPicPr>
          <p:cNvPr id="300" name="Google Shape;300;p24"/>
          <p:cNvPicPr preferRelativeResize="0"/>
          <p:nvPr/>
        </p:nvPicPr>
        <p:blipFill>
          <a:blip r:embed="rId3">
            <a:alphaModFix/>
          </a:blip>
          <a:stretch>
            <a:fillRect/>
          </a:stretch>
        </p:blipFill>
        <p:spPr>
          <a:xfrm>
            <a:off x="1354450" y="2009931"/>
            <a:ext cx="7058674" cy="4673744"/>
          </a:xfrm>
          <a:prstGeom prst="rect">
            <a:avLst/>
          </a:prstGeom>
          <a:noFill/>
          <a:ln>
            <a:noFill/>
          </a:ln>
        </p:spPr>
      </p:pic>
      <p:pic>
        <p:nvPicPr>
          <p:cNvPr id="301" name="Google Shape;301;p24"/>
          <p:cNvPicPr preferRelativeResize="0"/>
          <p:nvPr/>
        </p:nvPicPr>
        <p:blipFill>
          <a:blip r:embed="rId4">
            <a:alphaModFix/>
          </a:blip>
          <a:stretch>
            <a:fillRect/>
          </a:stretch>
        </p:blipFill>
        <p:spPr>
          <a:xfrm>
            <a:off x="8635725" y="2620314"/>
            <a:ext cx="3468550" cy="3452974"/>
          </a:xfrm>
          <a:prstGeom prst="rect">
            <a:avLst/>
          </a:prstGeom>
          <a:noFill/>
          <a:ln>
            <a:noFill/>
          </a:ln>
        </p:spPr>
      </p:pic>
      <p:sp>
        <p:nvSpPr>
          <p:cNvPr id="302" name="Google Shape;302;p24"/>
          <p:cNvSpPr/>
          <p:nvPr/>
        </p:nvSpPr>
        <p:spPr>
          <a:xfrm>
            <a:off x="7922075" y="3427313"/>
            <a:ext cx="1122600" cy="456000"/>
          </a:xfrm>
          <a:prstGeom prst="rightArrow">
            <a:avLst>
              <a:gd fmla="val 50000" name="adj1"/>
              <a:gd fmla="val 50000" name="adj2"/>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303" name="Google Shape;303;p24"/>
          <p:cNvSpPr/>
          <p:nvPr/>
        </p:nvSpPr>
        <p:spPr>
          <a:xfrm rot="5400000">
            <a:off x="773800" y="3763076"/>
            <a:ext cx="1066200" cy="719100"/>
          </a:xfrm>
          <a:prstGeom prst="bentUpArrow">
            <a:avLst>
              <a:gd fmla="val 29266" name="adj1"/>
              <a:gd fmla="val 25000" name="adj2"/>
              <a:gd fmla="val 25000" name="adj3"/>
            </a:avLst>
          </a:prstGeom>
          <a:solidFill>
            <a:srgbClr val="4A86E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Implementation - LabVIEW</a:t>
            </a:r>
            <a:endParaRPr/>
          </a:p>
        </p:txBody>
      </p:sp>
      <p:pic>
        <p:nvPicPr>
          <p:cNvPr id="310" name="Google Shape;310;p25"/>
          <p:cNvPicPr preferRelativeResize="0"/>
          <p:nvPr/>
        </p:nvPicPr>
        <p:blipFill>
          <a:blip r:embed="rId3">
            <a:alphaModFix/>
          </a:blip>
          <a:stretch>
            <a:fillRect/>
          </a:stretch>
        </p:blipFill>
        <p:spPr>
          <a:xfrm>
            <a:off x="310321" y="2104550"/>
            <a:ext cx="6180375" cy="4443175"/>
          </a:xfrm>
          <a:prstGeom prst="rect">
            <a:avLst/>
          </a:prstGeom>
          <a:noFill/>
          <a:ln>
            <a:noFill/>
          </a:ln>
        </p:spPr>
      </p:pic>
      <p:sp>
        <p:nvSpPr>
          <p:cNvPr id="311" name="Google Shape;311;p25"/>
          <p:cNvSpPr/>
          <p:nvPr/>
        </p:nvSpPr>
        <p:spPr>
          <a:xfrm>
            <a:off x="473650" y="3140100"/>
            <a:ext cx="2982300" cy="13683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Raw Signal</a:t>
            </a:r>
            <a:endParaRPr>
              <a:latin typeface="Trebuchet MS"/>
              <a:ea typeface="Trebuchet MS"/>
              <a:cs typeface="Trebuchet MS"/>
              <a:sym typeface="Trebuchet MS"/>
            </a:endParaRPr>
          </a:p>
        </p:txBody>
      </p:sp>
      <p:grpSp>
        <p:nvGrpSpPr>
          <p:cNvPr id="312" name="Google Shape;312;p25"/>
          <p:cNvGrpSpPr/>
          <p:nvPr/>
        </p:nvGrpSpPr>
        <p:grpSpPr>
          <a:xfrm>
            <a:off x="473650" y="4508400"/>
            <a:ext cx="2982300" cy="1876875"/>
            <a:chOff x="473650" y="4508400"/>
            <a:chExt cx="2982300" cy="1876875"/>
          </a:xfrm>
        </p:grpSpPr>
        <p:sp>
          <p:nvSpPr>
            <p:cNvPr id="313" name="Google Shape;313;p25"/>
            <p:cNvSpPr/>
            <p:nvPr/>
          </p:nvSpPr>
          <p:spPr>
            <a:xfrm>
              <a:off x="473650" y="4701375"/>
              <a:ext cx="2982300" cy="16839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Trebuchet MS"/>
                  <a:ea typeface="Trebuchet MS"/>
                  <a:cs typeface="Trebuchet MS"/>
                  <a:sym typeface="Trebuchet MS"/>
                </a:rPr>
                <a:t>Digitally Filtered Signal</a:t>
              </a:r>
              <a:endParaRPr>
                <a:latin typeface="Trebuchet MS"/>
                <a:ea typeface="Trebuchet MS"/>
                <a:cs typeface="Trebuchet MS"/>
                <a:sym typeface="Trebuchet MS"/>
              </a:endParaRPr>
            </a:p>
          </p:txBody>
        </p:sp>
        <p:cxnSp>
          <p:nvCxnSpPr>
            <p:cNvPr id="314" name="Google Shape;314;p25"/>
            <p:cNvCxnSpPr>
              <a:stCxn id="311" idx="2"/>
              <a:endCxn id="313" idx="0"/>
            </p:cNvCxnSpPr>
            <p:nvPr/>
          </p:nvCxnSpPr>
          <p:spPr>
            <a:xfrm flipH="1" rot="-5400000">
              <a:off x="1868650" y="4604550"/>
              <a:ext cx="192900" cy="600"/>
            </a:xfrm>
            <a:prstGeom prst="bentConnector3">
              <a:avLst>
                <a:gd fmla="val 50019" name="adj1"/>
              </a:avLst>
            </a:prstGeom>
            <a:noFill/>
            <a:ln cap="flat" cmpd="sng" w="28575">
              <a:solidFill>
                <a:schemeClr val="dk1"/>
              </a:solidFill>
              <a:prstDash val="solid"/>
              <a:round/>
              <a:headEnd len="med" w="med" type="none"/>
              <a:tailEnd len="med" w="med" type="none"/>
            </a:ln>
          </p:spPr>
        </p:cxnSp>
      </p:grpSp>
      <p:sp>
        <p:nvSpPr>
          <p:cNvPr id="315" name="Google Shape;315;p25"/>
          <p:cNvSpPr/>
          <p:nvPr/>
        </p:nvSpPr>
        <p:spPr>
          <a:xfrm>
            <a:off x="3613750" y="2771700"/>
            <a:ext cx="2666400" cy="36135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grpSp>
        <p:nvGrpSpPr>
          <p:cNvPr id="316" name="Google Shape;316;p25"/>
          <p:cNvGrpSpPr/>
          <p:nvPr/>
        </p:nvGrpSpPr>
        <p:grpSpPr>
          <a:xfrm>
            <a:off x="4420825" y="2687175"/>
            <a:ext cx="7507900" cy="923400"/>
            <a:chOff x="4420825" y="2687175"/>
            <a:chExt cx="7507900" cy="923400"/>
          </a:xfrm>
        </p:grpSpPr>
        <p:cxnSp>
          <p:nvCxnSpPr>
            <p:cNvPr id="317" name="Google Shape;317;p25"/>
            <p:cNvCxnSpPr/>
            <p:nvPr/>
          </p:nvCxnSpPr>
          <p:spPr>
            <a:xfrm flipH="1">
              <a:off x="4420825" y="2982225"/>
              <a:ext cx="2490900" cy="333300"/>
            </a:xfrm>
            <a:prstGeom prst="straightConnector1">
              <a:avLst/>
            </a:prstGeom>
            <a:noFill/>
            <a:ln cap="flat" cmpd="sng" w="28575">
              <a:solidFill>
                <a:schemeClr val="dk1"/>
              </a:solidFill>
              <a:prstDash val="solid"/>
              <a:round/>
              <a:headEnd len="med" w="med" type="none"/>
              <a:tailEnd len="med" w="med" type="triangle"/>
            </a:ln>
          </p:spPr>
        </p:cxnSp>
        <p:sp>
          <p:nvSpPr>
            <p:cNvPr id="318" name="Google Shape;318;p25"/>
            <p:cNvSpPr txBox="1"/>
            <p:nvPr/>
          </p:nvSpPr>
          <p:spPr>
            <a:xfrm>
              <a:off x="7034525" y="2687175"/>
              <a:ext cx="4894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rebuchet MS"/>
                  <a:ea typeface="Trebuchet MS"/>
                  <a:cs typeface="Trebuchet MS"/>
                  <a:sym typeface="Trebuchet MS"/>
                </a:rPr>
                <a:t>Frequency of Largest Power:</a:t>
              </a:r>
              <a:endParaRPr sz="2400">
                <a:solidFill>
                  <a:schemeClr val="lt1"/>
                </a:solidFill>
                <a:latin typeface="Trebuchet MS"/>
                <a:ea typeface="Trebuchet MS"/>
                <a:cs typeface="Trebuchet MS"/>
                <a:sym typeface="Trebuchet MS"/>
              </a:endParaRPr>
            </a:p>
            <a:p>
              <a:pPr indent="457200" lvl="0" marL="0" rtl="0" algn="l">
                <a:spcBef>
                  <a:spcPts val="0"/>
                </a:spcBef>
                <a:spcAft>
                  <a:spcPts val="0"/>
                </a:spcAft>
                <a:buNone/>
              </a:pPr>
              <a:r>
                <a:rPr lang="en-US" sz="2400">
                  <a:solidFill>
                    <a:schemeClr val="lt1"/>
                  </a:solidFill>
                  <a:latin typeface="Trebuchet MS"/>
                  <a:ea typeface="Trebuchet MS"/>
                  <a:cs typeface="Trebuchet MS"/>
                  <a:sym typeface="Trebuchet MS"/>
                </a:rPr>
                <a:t> ~1 Hz = 60 bpm</a:t>
              </a:r>
              <a:endParaRPr sz="2400">
                <a:solidFill>
                  <a:schemeClr val="lt1"/>
                </a:solidFill>
                <a:latin typeface="Trebuchet MS"/>
                <a:ea typeface="Trebuchet MS"/>
                <a:cs typeface="Trebuchet MS"/>
                <a:sym typeface="Trebuchet MS"/>
              </a:endParaRPr>
            </a:p>
          </p:txBody>
        </p:sp>
      </p:grpSp>
      <p:grpSp>
        <p:nvGrpSpPr>
          <p:cNvPr id="319" name="Google Shape;319;p25"/>
          <p:cNvGrpSpPr/>
          <p:nvPr/>
        </p:nvGrpSpPr>
        <p:grpSpPr>
          <a:xfrm>
            <a:off x="2613725" y="4701300"/>
            <a:ext cx="9069625" cy="923400"/>
            <a:chOff x="2613725" y="4701300"/>
            <a:chExt cx="9069625" cy="923400"/>
          </a:xfrm>
        </p:grpSpPr>
        <p:cxnSp>
          <p:nvCxnSpPr>
            <p:cNvPr id="320" name="Google Shape;320;p25"/>
            <p:cNvCxnSpPr/>
            <p:nvPr/>
          </p:nvCxnSpPr>
          <p:spPr>
            <a:xfrm flipH="1">
              <a:off x="2613725" y="4906400"/>
              <a:ext cx="4420800" cy="426600"/>
            </a:xfrm>
            <a:prstGeom prst="straightConnector1">
              <a:avLst/>
            </a:prstGeom>
            <a:noFill/>
            <a:ln cap="flat" cmpd="sng" w="28575">
              <a:solidFill>
                <a:schemeClr val="dk1"/>
              </a:solidFill>
              <a:prstDash val="solid"/>
              <a:round/>
              <a:headEnd len="med" w="med" type="none"/>
              <a:tailEnd len="med" w="med" type="triangle"/>
            </a:ln>
          </p:spPr>
        </p:cxnSp>
        <p:sp>
          <p:nvSpPr>
            <p:cNvPr id="321" name="Google Shape;321;p25"/>
            <p:cNvSpPr txBox="1"/>
            <p:nvPr/>
          </p:nvSpPr>
          <p:spPr>
            <a:xfrm>
              <a:off x="7151850" y="4701300"/>
              <a:ext cx="4531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rebuchet MS"/>
                  <a:ea typeface="Trebuchet MS"/>
                  <a:cs typeface="Trebuchet MS"/>
                  <a:sym typeface="Trebuchet MS"/>
                </a:rPr>
                <a:t>Clear Heartbeat Waveform from IR Channel</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6"/>
          <p:cNvSpPr txBox="1"/>
          <p:nvPr>
            <p:ph type="title"/>
          </p:nvPr>
        </p:nvSpPr>
        <p:spPr>
          <a:xfrm>
            <a:off x="680321" y="753228"/>
            <a:ext cx="9613800" cy="108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System Overview</a:t>
            </a:r>
            <a:endParaRPr/>
          </a:p>
        </p:txBody>
      </p:sp>
      <p:pic>
        <p:nvPicPr>
          <p:cNvPr descr="桌子上放了游戏机&#10;&#10;低可信度描述已自动生成" id="328" name="Google Shape;328;p26"/>
          <p:cNvPicPr preferRelativeResize="0"/>
          <p:nvPr>
            <p:ph idx="1" type="body"/>
          </p:nvPr>
        </p:nvPicPr>
        <p:blipFill rotWithShape="1">
          <a:blip r:embed="rId3">
            <a:alphaModFix/>
          </a:blip>
          <a:srcRect b="0" l="0" r="0" t="0"/>
          <a:stretch/>
        </p:blipFill>
        <p:spPr>
          <a:xfrm>
            <a:off x="2651183" y="2266734"/>
            <a:ext cx="5672100" cy="407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8121"/>
            </a:gs>
            <a:gs pos="50000">
              <a:srgbClr val="D54006"/>
            </a:gs>
            <a:gs pos="100000">
              <a:srgbClr val="8C0000"/>
            </a:gs>
          </a:gsLst>
          <a:lin ang="2520000" scaled="0"/>
        </a:gradFill>
      </p:bgPr>
    </p:bg>
    <p:spTree>
      <p:nvGrpSpPr>
        <p:cNvPr id="333" name="Shape 333"/>
        <p:cNvGrpSpPr/>
        <p:nvPr/>
      </p:nvGrpSpPr>
      <p:grpSpPr>
        <a:xfrm>
          <a:off x="0" y="0"/>
          <a:ext cx="0" cy="0"/>
          <a:chOff x="0" y="0"/>
          <a:chExt cx="0" cy="0"/>
        </a:xfrm>
      </p:grpSpPr>
      <p:grpSp>
        <p:nvGrpSpPr>
          <p:cNvPr id="334" name="Google Shape;334;p27"/>
          <p:cNvGrpSpPr/>
          <p:nvPr/>
        </p:nvGrpSpPr>
        <p:grpSpPr>
          <a:xfrm>
            <a:off x="-3176" y="0"/>
            <a:ext cx="12192000" cy="6858001"/>
            <a:chOff x="-3176" y="0"/>
            <a:chExt cx="12192000" cy="6858001"/>
          </a:xfrm>
        </p:grpSpPr>
        <p:sp>
          <p:nvSpPr>
            <p:cNvPr id="335" name="Google Shape;335;p27"/>
            <p:cNvSpPr/>
            <p:nvPr/>
          </p:nvSpPr>
          <p:spPr>
            <a:xfrm>
              <a:off x="0" y="0"/>
              <a:ext cx="12188824" cy="6858001"/>
            </a:xfrm>
            <a:prstGeom prst="rect">
              <a:avLst/>
            </a:prstGeom>
            <a:gradFill>
              <a:gsLst>
                <a:gs pos="0">
                  <a:srgbClr val="F78121"/>
                </a:gs>
                <a:gs pos="50000">
                  <a:srgbClr val="D54006"/>
                </a:gs>
                <a:gs pos="100000">
                  <a:srgbClr val="8C0000"/>
                </a:gs>
              </a:gsLst>
              <a:lin ang="252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pic>
          <p:nvPicPr>
            <p:cNvPr id="336" name="Google Shape;336;p27"/>
            <p:cNvPicPr preferRelativeResize="0"/>
            <p:nvPr/>
          </p:nvPicPr>
          <p:blipFill rotWithShape="1">
            <a:blip r:embed="rId3">
              <a:alphaModFix amt="10000"/>
            </a:blip>
            <a:srcRect b="0" l="0" r="0" t="0"/>
            <a:stretch/>
          </p:blipFill>
          <p:spPr>
            <a:xfrm>
              <a:off x="-3176" y="0"/>
              <a:ext cx="12192000" cy="6858000"/>
            </a:xfrm>
            <a:prstGeom prst="rect">
              <a:avLst/>
            </a:prstGeom>
            <a:noFill/>
            <a:ln>
              <a:noFill/>
            </a:ln>
          </p:spPr>
        </p:pic>
      </p:grpSp>
      <p:pic>
        <p:nvPicPr>
          <p:cNvPr descr="Wi-Fi logo art" id="337" name="Google Shape;337;p27"/>
          <p:cNvPicPr preferRelativeResize="0"/>
          <p:nvPr/>
        </p:nvPicPr>
        <p:blipFill rotWithShape="1">
          <a:blip r:embed="rId4">
            <a:alphaModFix/>
          </a:blip>
          <a:srcRect b="1" l="12102" r="10787" t="0"/>
          <a:stretch/>
        </p:blipFill>
        <p:spPr>
          <a:xfrm>
            <a:off x="4636008" y="10"/>
            <a:ext cx="7552815" cy="6856310"/>
          </a:xfrm>
          <a:prstGeom prst="rect">
            <a:avLst/>
          </a:prstGeom>
          <a:noFill/>
          <a:ln>
            <a:noFill/>
          </a:ln>
        </p:spPr>
      </p:pic>
      <p:sp>
        <p:nvSpPr>
          <p:cNvPr id="338" name="Google Shape;338;p27"/>
          <p:cNvSpPr/>
          <p:nvPr/>
        </p:nvSpPr>
        <p:spPr>
          <a:xfrm>
            <a:off x="2" y="609600"/>
            <a:ext cx="5018565" cy="1368198"/>
          </a:xfrm>
          <a:prstGeom prst="rect">
            <a:avLst/>
          </a:prstGeom>
          <a:solidFill>
            <a:srgbClr val="26262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39" name="Google Shape;339;p27"/>
          <p:cNvSpPr txBox="1"/>
          <p:nvPr>
            <p:ph type="title"/>
          </p:nvPr>
        </p:nvSpPr>
        <p:spPr>
          <a:xfrm>
            <a:off x="680322" y="753228"/>
            <a:ext cx="3679028"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Trebuchet MS"/>
              <a:buNone/>
            </a:pPr>
            <a:r>
              <a:rPr lang="en-US" sz="3200"/>
              <a:t>Future Improvement</a:t>
            </a:r>
            <a:endParaRPr sz="3200"/>
          </a:p>
        </p:txBody>
      </p:sp>
      <p:pic>
        <p:nvPicPr>
          <p:cNvPr id="340" name="Google Shape;340;p27"/>
          <p:cNvPicPr preferRelativeResize="0"/>
          <p:nvPr/>
        </p:nvPicPr>
        <p:blipFill rotWithShape="1">
          <a:blip r:embed="rId5">
            <a:alphaModFix/>
          </a:blip>
          <a:srcRect b="0" l="0" r="0" t="0"/>
          <a:stretch/>
        </p:blipFill>
        <p:spPr>
          <a:xfrm>
            <a:off x="2" y="1970240"/>
            <a:ext cx="5029200" cy="202738"/>
          </a:xfrm>
          <a:prstGeom prst="rect">
            <a:avLst/>
          </a:prstGeom>
          <a:noFill/>
          <a:ln>
            <a:noFill/>
          </a:ln>
        </p:spPr>
      </p:pic>
      <p:sp>
        <p:nvSpPr>
          <p:cNvPr id="341" name="Google Shape;341;p27"/>
          <p:cNvSpPr txBox="1"/>
          <p:nvPr>
            <p:ph idx="1" type="body"/>
          </p:nvPr>
        </p:nvSpPr>
        <p:spPr>
          <a:xfrm>
            <a:off x="680322" y="2336873"/>
            <a:ext cx="3581635" cy="3599316"/>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lt1"/>
              </a:buClr>
              <a:buSzPts val="2400"/>
              <a:buChar char="•"/>
            </a:pPr>
            <a:r>
              <a:rPr lang="en-US"/>
              <a:t>Transmit data remotely</a:t>
            </a:r>
            <a:endParaRPr/>
          </a:p>
          <a:p>
            <a:pPr indent="-127000" lvl="0" marL="228600" rtl="0" algn="l">
              <a:lnSpc>
                <a:spcPct val="90000"/>
              </a:lnSpc>
              <a:spcBef>
                <a:spcPts val="1000"/>
              </a:spcBef>
              <a:spcAft>
                <a:spcPts val="0"/>
              </a:spcAft>
              <a:buClr>
                <a:schemeClr val="lt1"/>
              </a:buClr>
              <a:buSzPts val="1600"/>
              <a:buNone/>
            </a:pPr>
            <a:r>
              <a:t/>
            </a:r>
            <a:endParaRPr/>
          </a:p>
          <a:p>
            <a:pPr indent="-254000" lvl="0" marL="228600" rtl="0" algn="l">
              <a:lnSpc>
                <a:spcPct val="90000"/>
              </a:lnSpc>
              <a:spcBef>
                <a:spcPts val="1000"/>
              </a:spcBef>
              <a:spcAft>
                <a:spcPts val="0"/>
              </a:spcAft>
              <a:buClr>
                <a:schemeClr val="lt1"/>
              </a:buClr>
              <a:buSzPts val="2400"/>
              <a:buChar char="•"/>
            </a:pPr>
            <a:r>
              <a:rPr lang="en-US"/>
              <a:t>Portable Design</a:t>
            </a:r>
            <a:endParaRPr/>
          </a:p>
          <a:p>
            <a:pPr indent="-101600" lvl="0" marL="228600" rtl="0" algn="l">
              <a:lnSpc>
                <a:spcPct val="90000"/>
              </a:lnSpc>
              <a:spcBef>
                <a:spcPts val="1000"/>
              </a:spcBef>
              <a:spcAft>
                <a:spcPts val="0"/>
              </a:spcAft>
              <a:buClr>
                <a:schemeClr val="lt1"/>
              </a:buClr>
              <a:buSzPts val="2000"/>
              <a:buNone/>
            </a:pPr>
            <a:r>
              <a:t/>
            </a:r>
            <a:endParaRPr/>
          </a:p>
          <a:p>
            <a:pPr indent="-254000" lvl="0" marL="228600" rtl="0" algn="l">
              <a:lnSpc>
                <a:spcPct val="90000"/>
              </a:lnSpc>
              <a:spcBef>
                <a:spcPts val="1000"/>
              </a:spcBef>
              <a:spcAft>
                <a:spcPts val="0"/>
              </a:spcAft>
              <a:buClr>
                <a:schemeClr val="lt1"/>
              </a:buClr>
              <a:buSzPts val="2400"/>
              <a:buChar char="•"/>
            </a:pPr>
            <a:r>
              <a:rPr lang="en-US"/>
              <a:t>Better signal filtering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柏林">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