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10" r:id="rId3"/>
    <p:sldId id="504" r:id="rId4"/>
    <p:sldId id="510" r:id="rId5"/>
    <p:sldId id="509" r:id="rId6"/>
    <p:sldId id="505" r:id="rId7"/>
    <p:sldId id="506" r:id="rId8"/>
    <p:sldId id="465" r:id="rId9"/>
    <p:sldId id="466" r:id="rId10"/>
    <p:sldId id="467" r:id="rId11"/>
    <p:sldId id="413" r:id="rId12"/>
    <p:sldId id="414" r:id="rId13"/>
    <p:sldId id="416" r:id="rId14"/>
    <p:sldId id="468" r:id="rId15"/>
    <p:sldId id="470" r:id="rId16"/>
    <p:sldId id="471" r:id="rId17"/>
    <p:sldId id="420" r:id="rId18"/>
    <p:sldId id="422" r:id="rId19"/>
    <p:sldId id="473" r:id="rId20"/>
    <p:sldId id="472" r:id="rId21"/>
    <p:sldId id="474" r:id="rId22"/>
    <p:sldId id="477" r:id="rId23"/>
    <p:sldId id="487" r:id="rId24"/>
    <p:sldId id="490" r:id="rId25"/>
    <p:sldId id="423" r:id="rId26"/>
    <p:sldId id="501" r:id="rId27"/>
    <p:sldId id="499" r:id="rId28"/>
    <p:sldId id="518" r:id="rId29"/>
    <p:sldId id="519" r:id="rId30"/>
    <p:sldId id="500" r:id="rId31"/>
    <p:sldId id="515" r:id="rId32"/>
    <p:sldId id="517" r:id="rId33"/>
    <p:sldId id="481" r:id="rId34"/>
    <p:sldId id="425" r:id="rId35"/>
    <p:sldId id="428" r:id="rId36"/>
    <p:sldId id="429" r:id="rId37"/>
    <p:sldId id="430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86" r:id="rId46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7" autoAdjust="0"/>
    <p:restoredTop sz="94799" autoAdjust="0"/>
  </p:normalViewPr>
  <p:slideViewPr>
    <p:cSldViewPr>
      <p:cViewPr varScale="1">
        <p:scale>
          <a:sx n="94" d="100"/>
          <a:sy n="94" d="100"/>
        </p:scale>
        <p:origin x="1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2" d="100"/>
        <a:sy n="102" d="100"/>
      </p:scale>
      <p:origin x="0" y="3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5482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181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73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7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51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2108773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3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Gone from people serving computers to computers serving people.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Except for the odd outlier like Pleo, that people need to take care of, virtually feed and play with. </a:t>
            </a:r>
          </a:p>
        </p:txBody>
      </p:sp>
    </p:spTree>
    <p:extLst>
      <p:ext uri="{BB962C8B-B14F-4D97-AF65-F5344CB8AC3E}">
        <p14:creationId xmlns:p14="http://schemas.microsoft.com/office/powerpoint/2010/main" val="3938846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Multics: MIT, GE, Bell Labs, 1969</a:t>
            </a:r>
          </a:p>
          <a:p>
            <a:r>
              <a:rPr lang="en-US" altLang="en-US" smtClean="0">
                <a:latin typeface="Comic Sans MS" panose="030F0702030302020204" pitchFamily="66" charset="0"/>
              </a:rPr>
              <a:t>Revolutionary but “bloated” at 135kB</a:t>
            </a:r>
          </a:p>
          <a:p>
            <a:endParaRPr lang="en-US" altLang="en-US" smtClean="0">
              <a:latin typeface="Comic Sans MS" panose="030F0702030302020204" pitchFamily="66" charset="0"/>
            </a:endParaRPr>
          </a:p>
          <a:p>
            <a:r>
              <a:rPr lang="en-US" altLang="en-US" smtClean="0">
                <a:latin typeface="Comic Sans MS" panose="030F0702030302020204" pitchFamily="66" charset="0"/>
              </a:rPr>
              <a:t>Famous “failures”: Multics, Mach, NextStep: innovative but too flawed to succeed.</a:t>
            </a:r>
          </a:p>
          <a:p>
            <a:endParaRPr lang="en-US" altLang="en-US" smtClean="0">
              <a:latin typeface="Comic Sans MS" panose="030F0702030302020204" pitchFamily="66" charset="0"/>
            </a:endParaRPr>
          </a:p>
          <a:p>
            <a:r>
              <a:rPr lang="en-US" altLang="en-US" smtClean="0">
                <a:latin typeface="Comic Sans MS" panose="030F0702030302020204" pitchFamily="66" charset="0"/>
              </a:rPr>
              <a:t>Microsoft established itself by writing an OS to compete with CP/M which IBM couldn’t negotiate with its author. They instead bought QDOS from a small code author who had written it from the CP/M manual. </a:t>
            </a:r>
          </a:p>
          <a:p>
            <a:endParaRPr lang="en-US" altLang="en-US" smtClean="0">
              <a:latin typeface="Comic Sans MS" panose="030F0702030302020204" pitchFamily="66" charset="0"/>
            </a:endParaRPr>
          </a:p>
          <a:p>
            <a:r>
              <a:rPr lang="en-US" altLang="en-US" smtClean="0">
                <a:latin typeface="Comic Sans MS" panose="030F0702030302020204" pitchFamily="66" charset="0"/>
              </a:rPr>
              <a:t>Interestingly, there were some other OSes that didn’t have such a long lineage (e.g. IBM OS/2)</a:t>
            </a:r>
          </a:p>
        </p:txBody>
      </p:sp>
    </p:spTree>
    <p:extLst>
      <p:ext uri="{BB962C8B-B14F-4D97-AF65-F5344CB8AC3E}">
        <p14:creationId xmlns:p14="http://schemas.microsoft.com/office/powerpoint/2010/main" val="240092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5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8/27/18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429000" y="6550236"/>
            <a:ext cx="2385366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Stoica CS162 ©UCB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alCentral.Berkeley.edu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inyurl.com/ya6awxq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848600" cy="20574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2</a:t>
            </a:r>
            <a:br>
              <a:rPr lang="en-US" altLang="en-US" sz="3000" dirty="0" smtClean="0"/>
            </a:b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Processes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August 27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2018</a:t>
            </a:r>
          </a:p>
          <a:p>
            <a:pPr marL="285750" indent="-285750"/>
            <a:r>
              <a:rPr lang="en-US" altLang="en-US" dirty="0" smtClean="0"/>
              <a:t>Prof. Ion Stoica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76200"/>
            <a:ext cx="8382000" cy="533400"/>
          </a:xfrm>
        </p:spPr>
        <p:txBody>
          <a:bodyPr/>
          <a:lstStyle/>
          <a:p>
            <a:r>
              <a:rPr lang="en-US" altLang="en-US" smtClean="0"/>
              <a:t>Migration of OS Concepts and Features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 t="2089" r="1250" b="2301"/>
          <a:stretch>
            <a:fillRect/>
          </a:stretch>
        </p:blipFill>
        <p:spPr bwMode="auto">
          <a:xfrm>
            <a:off x="2297113" y="1066800"/>
            <a:ext cx="6846887" cy="50117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2286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2286000" cy="171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5200"/>
            <a:ext cx="2209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48200"/>
            <a:ext cx="1016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20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Today: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dirty="0"/>
              <a:t>unique execution </a:t>
            </a:r>
            <a:r>
              <a:rPr lang="en-US" altLang="en-US" dirty="0" smtClean="0"/>
              <a:t>context: fully describes program state</a:t>
            </a:r>
            <a:endParaRPr lang="en-US" altLang="en-US" dirty="0"/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</a:t>
            </a:r>
            <a:r>
              <a:rPr lang="en-US" b="1" dirty="0" smtClean="0"/>
              <a:t>space </a:t>
            </a:r>
            <a:r>
              <a:rPr lang="en-US" dirty="0" smtClean="0"/>
              <a:t>(with </a:t>
            </a:r>
            <a:r>
              <a:rPr lang="en-US" b="1" dirty="0" smtClean="0"/>
              <a:t>translation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Programs execute in an </a:t>
            </a:r>
            <a:r>
              <a:rPr lang="en-US" i="1" dirty="0"/>
              <a:t>address space </a:t>
            </a:r>
            <a:r>
              <a:rPr lang="en-US" dirty="0"/>
              <a:t>that is distinct from the memory space of the physical machine</a:t>
            </a:r>
          </a:p>
          <a:p>
            <a:r>
              <a:rPr lang="en-US" b="1" dirty="0" smtClean="0"/>
              <a:t>Process</a:t>
            </a:r>
            <a:endParaRPr lang="en-US" b="1" dirty="0"/>
          </a:p>
          <a:p>
            <a:pPr lvl="1"/>
            <a:r>
              <a:rPr lang="en-US" dirty="0"/>
              <a:t>An instance of an executing program is </a:t>
            </a:r>
            <a:r>
              <a:rPr lang="en-US" i="1" dirty="0"/>
              <a:t>a process consisting of an address space and one or more threads of control</a:t>
            </a:r>
          </a:p>
          <a:p>
            <a:r>
              <a:rPr lang="en-US" b="1" dirty="0" smtClean="0"/>
              <a:t>Dual mode operation / 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96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07" y="89069"/>
            <a:ext cx="7162800" cy="533400"/>
          </a:xfrm>
        </p:spPr>
        <p:txBody>
          <a:bodyPr/>
          <a:lstStyle/>
          <a:p>
            <a:r>
              <a:rPr lang="en-US" dirty="0" smtClean="0"/>
              <a:t>OS Bottom Line: Run Programs</a:t>
            </a:r>
            <a:endParaRPr lang="en-US" dirty="0"/>
          </a:p>
        </p:txBody>
      </p:sp>
      <p:pic>
        <p:nvPicPr>
          <p:cNvPr id="12" name="Picture 11" descr="Screen Shot 2014-08-28 at 9.53.0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1144090" cy="137182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447800" y="1219200"/>
            <a:ext cx="1828800" cy="2502932"/>
            <a:chOff x="1447800" y="1219200"/>
            <a:chExt cx="1828800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332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</a:t>
              </a:r>
              <a:r>
                <a:rPr lang="en-US" sz="1400" b="0" dirty="0" err="1" smtClean="0">
                  <a:latin typeface="Gill Sans" charset="0"/>
                  <a:ea typeface="Gill Sans" charset="0"/>
                  <a:cs typeface="Gill Sans" charset="0"/>
                </a:rPr>
                <a:t>nt</a:t>
              </a:r>
              <a:r>
                <a:rPr lang="en-US" sz="1400" b="0" dirty="0" smtClean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 smtClean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editor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6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3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15101" y="838200"/>
            <a:ext cx="3676499" cy="5105400"/>
            <a:chOff x="5315101" y="838200"/>
            <a:chExt cx="3676499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74511" y="2426732"/>
              <a:ext cx="978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Memory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PC: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120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898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200"/>
              <a:ext cx="98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483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OS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52800" y="990600"/>
            <a:ext cx="2042765" cy="2655332"/>
            <a:chOff x="3352800" y="990600"/>
            <a:chExt cx="2042765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108560" y="1944002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18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ata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607684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Load instruction and data segments of executable file into memory</a:t>
            </a:r>
          </a:p>
          <a:p>
            <a:r>
              <a:rPr lang="en-US" dirty="0" smtClean="0"/>
              <a:t>Create stack and heap</a:t>
            </a:r>
          </a:p>
          <a:p>
            <a:r>
              <a:rPr lang="en-US" dirty="0" smtClean="0"/>
              <a:t>“Transfer control to program”</a:t>
            </a:r>
          </a:p>
          <a:p>
            <a:r>
              <a:rPr lang="en-US" dirty="0" smtClean="0"/>
              <a:t>Provide services to program</a:t>
            </a:r>
          </a:p>
          <a:p>
            <a:r>
              <a:rPr lang="en-US" dirty="0" smtClean="0"/>
              <a:t>While protecting OS and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21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dirty="0" smtClean="0"/>
              <a:t>Recall (61B): Instruction Fetch/Decode/Execute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6200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instruction cycle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62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79504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PC: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203737" y="2079727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76600" y="2099846"/>
            <a:ext cx="2133600" cy="186154"/>
            <a:chOff x="3276600" y="2099846"/>
            <a:chExt cx="2133600" cy="186154"/>
          </a:xfrm>
        </p:grpSpPr>
        <p:cxnSp>
          <p:nvCxnSpPr>
            <p:cNvPr id="34" name="Straight Connector 33"/>
            <p:cNvCxnSpPr>
              <a:endCxn id="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762000" y="2209800"/>
            <a:ext cx="4648200" cy="457200"/>
            <a:chOff x="762000" y="2209800"/>
            <a:chExt cx="4648200" cy="457200"/>
          </a:xfrm>
        </p:grpSpPr>
        <p:sp>
          <p:nvSpPr>
            <p:cNvPr id="49" name="TextBox 48"/>
            <p:cNvSpPr txBox="1"/>
            <p:nvPr/>
          </p:nvSpPr>
          <p:spPr>
            <a:xfrm>
              <a:off x="762000" y="2209800"/>
              <a:ext cx="1894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Instruction fetch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755667" y="3200400"/>
            <a:ext cx="4883133" cy="3200400"/>
            <a:chOff x="755667" y="3200400"/>
            <a:chExt cx="4883133" cy="3200400"/>
          </a:xfrm>
        </p:grpSpPr>
        <p:sp>
          <p:nvSpPr>
            <p:cNvPr id="15" name="Trapezoid 14"/>
            <p:cNvSpPr/>
            <p:nvPr/>
          </p:nvSpPr>
          <p:spPr bwMode="auto">
            <a:xfrm flipV="1">
              <a:off x="2362200" y="4648200"/>
              <a:ext cx="1828800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505200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8006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ALU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" name="Straight Arrow Connector 23"/>
            <p:cNvCxnSpPr>
              <a:stCxn id="15" idx="0"/>
              <a:endCxn id="23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Connector 37"/>
            <p:cNvCxnSpPr>
              <a:endCxn id="7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cxnSp>
          <p:nvCxnSpPr>
            <p:cNvPr id="40" name="Straight Connector 39"/>
            <p:cNvCxnSpPr>
              <a:stCxn id="23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755667" y="4267200"/>
              <a:ext cx="1005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E</a:t>
              </a:r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xecute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5791200" y="1219200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5000" y="2133600"/>
            <a:ext cx="1305165" cy="40011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instruction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62000" y="2590800"/>
            <a:ext cx="3200400" cy="476310"/>
            <a:chOff x="762000" y="2590800"/>
            <a:chExt cx="3200400" cy="476310"/>
          </a:xfrm>
        </p:grpSpPr>
        <p:sp>
          <p:nvSpPr>
            <p:cNvPr id="50" name="TextBox 49"/>
            <p:cNvSpPr txBox="1"/>
            <p:nvPr/>
          </p:nvSpPr>
          <p:spPr>
            <a:xfrm>
              <a:off x="762000" y="2667000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 smtClean="0">
                  <a:latin typeface="Gill Sans" charset="0"/>
                  <a:ea typeface="Gill Sans" charset="0"/>
                  <a:cs typeface="Gill Sans" charset="0"/>
                </a:rPr>
                <a:t>Decode</a:t>
              </a:r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1828" y="25908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decode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371600"/>
            <a:ext cx="1752600" cy="914400"/>
            <a:chOff x="2590800" y="1371600"/>
            <a:chExt cx="1752600" cy="914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800" y="137160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next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>
              <a:endCxn id="68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6019800" y="539109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data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5445" y="1383268"/>
            <a:ext cx="1228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Processor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4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90600" y="838200"/>
            <a:ext cx="4419600" cy="2743200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Fetch</a:t>
              </a:r>
            </a:p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R31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F30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244600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Data0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Inst237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Inst236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Inst5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Inst4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Inst3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</a:t>
            </a:r>
            <a:b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6354763" y="5919788"/>
            <a:ext cx="9165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839788"/>
            <a:ext cx="12980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2</a:t>
            </a:r>
            <a:r>
              <a:rPr lang="en-US" altLang="en-US" sz="2000" b="0" baseline="30000">
                <a:latin typeface="Gill Sans" charset="0"/>
                <a:ea typeface="Gill Sans" charset="0"/>
                <a:cs typeface="Gill Sans" charset="0"/>
              </a:rPr>
              <a:t>32</a:t>
            </a: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>
          <a:xfrm>
            <a:off x="31750" y="228600"/>
            <a:ext cx="8731250" cy="533400"/>
          </a:xfrm>
        </p:spPr>
        <p:txBody>
          <a:bodyPr/>
          <a:lstStyle/>
          <a:p>
            <a:r>
              <a:rPr lang="en-US" altLang="en-US" sz="2800" dirty="0" smtClean="0"/>
              <a:t>Recall (61C): What happens during program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62000" y="3687763"/>
            <a:ext cx="5715000" cy="2973387"/>
          </a:xfrm>
        </p:spPr>
        <p:txBody>
          <a:bodyPr/>
          <a:lstStyle/>
          <a:p>
            <a:r>
              <a:rPr lang="en-US" altLang="en-US" dirty="0" smtClean="0"/>
              <a:t>Execution sequence:</a:t>
            </a:r>
          </a:p>
          <a:p>
            <a:pPr lvl="1"/>
            <a:r>
              <a:rPr lang="en-US" altLang="en-US" dirty="0" smtClean="0"/>
              <a:t>Fetch Instruction at PC 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Write results to registers/</a:t>
            </a:r>
            <a:r>
              <a:rPr lang="en-US" altLang="en-US" dirty="0" err="1" smtClean="0">
                <a:sym typeface="Symbol" panose="05050102010706020507" pitchFamily="18" charset="2"/>
              </a:rPr>
              <a:t>mem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Repeat </a:t>
            </a:r>
          </a:p>
          <a:p>
            <a:endParaRPr lang="en-US" altLang="en-US" dirty="0" smtClean="0"/>
          </a:p>
        </p:txBody>
      </p:sp>
      <p:grpSp>
        <p:nvGrpSpPr>
          <p:cNvPr id="307213" name="Group 13"/>
          <p:cNvGrpSpPr>
            <a:grpSpLocks/>
          </p:cNvGrpSpPr>
          <p:nvPr/>
        </p:nvGrpSpPr>
        <p:grpSpPr bwMode="auto">
          <a:xfrm>
            <a:off x="7696206" y="5334004"/>
            <a:ext cx="1063626" cy="523876"/>
            <a:chOff x="4570" y="2832"/>
            <a:chExt cx="670" cy="330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6" name="Group 16"/>
          <p:cNvGrpSpPr>
            <a:grpSpLocks/>
          </p:cNvGrpSpPr>
          <p:nvPr/>
        </p:nvGrpSpPr>
        <p:grpSpPr bwMode="auto">
          <a:xfrm>
            <a:off x="7696206" y="4953004"/>
            <a:ext cx="1063626" cy="523876"/>
            <a:chOff x="4570" y="2832"/>
            <a:chExt cx="670" cy="330"/>
          </a:xfrm>
        </p:grpSpPr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7696206" y="4572004"/>
            <a:ext cx="1063626" cy="523876"/>
            <a:chOff x="4570" y="2832"/>
            <a:chExt cx="670" cy="330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7696206" y="4191004"/>
            <a:ext cx="1063626" cy="523876"/>
            <a:chOff x="4570" y="2832"/>
            <a:chExt cx="670" cy="330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7479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1" build="p"/>
      <p:bldP spid="3072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OS Concept: Thread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Certain registers hold the </a:t>
            </a:r>
            <a:r>
              <a:rPr lang="en-US" i="1" dirty="0" smtClean="0"/>
              <a:t>context </a:t>
            </a:r>
            <a:r>
              <a:rPr lang="en-US" dirty="0" smtClean="0"/>
              <a:t>of thread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Stack pointer holds the address of the top of stack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Other conventions: Frame pointer, Heap pointer,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May be defined by the instruction set architecture or by compiler conventions</a:t>
            </a:r>
          </a:p>
          <a:p>
            <a:pPr>
              <a:lnSpc>
                <a:spcPct val="10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Thread</a:t>
            </a:r>
            <a:r>
              <a:rPr lang="en-US" altLang="en-US" dirty="0">
                <a:solidFill>
                  <a:srgbClr val="FF0000"/>
                </a:solidFill>
              </a:rPr>
              <a:t>: Single unique execution context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Program Counter, Registers, Execution Flags, Stack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thread is executing on a processor when it is resident in the processor registers.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PC register holds the address of executing instruction in the thread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Registers hold the root state of the thread.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rest is “in memory”</a:t>
            </a:r>
          </a:p>
        </p:txBody>
      </p:sp>
    </p:spTree>
    <p:extLst>
      <p:ext uri="{BB962C8B-B14F-4D97-AF65-F5344CB8AC3E}">
        <p14:creationId xmlns:p14="http://schemas.microsoft.com/office/powerpoint/2010/main" val="3840004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en-US" dirty="0" smtClean="0"/>
              <a:t>Second OS Concept: Program’s Address Space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89773" y="826532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0973" y="3505200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94773" y="76200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 flipV="1">
            <a:off x="5965973" y="2883932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77807" y="3200400"/>
            <a:ext cx="63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code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965973" y="2350532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2855" y="24384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Static Data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5965973" y="1817132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2654" y="1905000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heap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5965973" y="902732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65365" y="990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stack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489973" y="9027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489973" y="1664732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5867400" cy="54864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Address space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en-US" dirty="0" smtClean="0">
                <a:solidFill>
                  <a:srgbClr val="FF0000"/>
                </a:solidFill>
              </a:rPr>
              <a:t>the set of accessible addresses + state associated with them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For a 32-bit processor there are 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= 4 billion addresses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What happens when you read or write to an address?</a:t>
            </a:r>
          </a:p>
          <a:p>
            <a:pPr lvl="1"/>
            <a:r>
              <a:rPr lang="en-US" altLang="en-US" dirty="0" smtClean="0"/>
              <a:t>Perhaps nothing</a:t>
            </a:r>
          </a:p>
          <a:p>
            <a:pPr lvl="1"/>
            <a:r>
              <a:rPr lang="en-US" altLang="en-US" dirty="0" smtClean="0"/>
              <a:t>Perhaps acts like regular memory</a:t>
            </a:r>
          </a:p>
          <a:p>
            <a:pPr lvl="1"/>
            <a:r>
              <a:rPr lang="en-US" altLang="en-US" dirty="0" smtClean="0"/>
              <a:t>Perhaps ignores writes</a:t>
            </a:r>
          </a:p>
          <a:p>
            <a:pPr lvl="1"/>
            <a:r>
              <a:rPr lang="en-US" altLang="en-US" dirty="0" smtClean="0"/>
              <a:t>Perhaps causes I/O operation</a:t>
            </a:r>
          </a:p>
          <a:p>
            <a:pPr lvl="2"/>
            <a:r>
              <a:rPr lang="en-US" altLang="en-US" dirty="0" smtClean="0"/>
              <a:t>(Memory-mapped I/O)</a:t>
            </a:r>
          </a:p>
          <a:p>
            <a:pPr lvl="1"/>
            <a:r>
              <a:rPr lang="en-US" altLang="en-US" dirty="0" smtClean="0"/>
              <a:t>Perhaps causes exception (fault)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405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Space: In a Picture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936080" y="1326848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0505" y="2393648"/>
            <a:ext cx="112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registers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936080" y="1555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5573" y="1250648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PC: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1936080" y="1936448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376785" y="947854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0667" y="3734988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2797" y="83938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452985" y="3005254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76785" y="33217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Code Segment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452985" y="2471854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2202" y="255972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Static Data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452985" y="20146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89959" y="2026322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heap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52985" y="1024054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7336" y="11119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stack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921295" y="1894002"/>
            <a:ext cx="0" cy="57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908229" y="1066800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529185" y="3081454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29448" y="30477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instruction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78880" y="1555448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SP: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08171" y="4310316"/>
            <a:ext cx="7790828" cy="2393279"/>
          </a:xfrm>
        </p:spPr>
        <p:txBody>
          <a:bodyPr>
            <a:normAutofit/>
          </a:bodyPr>
          <a:lstStyle/>
          <a:p>
            <a:r>
              <a:rPr lang="en-US" dirty="0" smtClean="0"/>
              <a:t>What’s in the code segment? Static data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r>
              <a:rPr lang="en-US" dirty="0" smtClean="0"/>
              <a:t>What’s in the </a:t>
            </a:r>
            <a:r>
              <a:rPr lang="en-US" dirty="0"/>
              <a:t>S</a:t>
            </a:r>
            <a:r>
              <a:rPr lang="en-US" dirty="0" smtClean="0"/>
              <a:t>tack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pPr lvl="1"/>
            <a:r>
              <a:rPr lang="en-US" dirty="0" smtClean="0"/>
              <a:t>How is it allocated? How big is it?</a:t>
            </a:r>
          </a:p>
          <a:p>
            <a:r>
              <a:rPr lang="en-US" dirty="0" smtClean="0"/>
              <a:t>What’s in the Heap </a:t>
            </a:r>
            <a:r>
              <a:rPr lang="en-US" dirty="0"/>
              <a:t>S</a:t>
            </a:r>
            <a:r>
              <a:rPr lang="en-US" dirty="0" smtClean="0"/>
              <a:t>egment?</a:t>
            </a:r>
          </a:p>
          <a:p>
            <a:pPr lvl="1"/>
            <a:r>
              <a:rPr lang="en-US" dirty="0" smtClean="0"/>
              <a:t>How is it allocated?  How big?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3585411" y="1326849"/>
            <a:ext cx="1864894" cy="1840468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3581400" y="1483746"/>
            <a:ext cx="1973179" cy="345054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98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1600"/>
            <a:ext cx="8382000" cy="736600"/>
          </a:xfrm>
        </p:spPr>
        <p:txBody>
          <a:bodyPr/>
          <a:lstStyle/>
          <a:p>
            <a:r>
              <a:rPr lang="en-US" dirty="0" smtClean="0"/>
              <a:t>Multiprogramming - Multiple Threads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0"/>
            <a:ext cx="7620000" cy="838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2362200"/>
            <a:ext cx="2667000" cy="609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066800" y="12954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81200" y="12954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24200" y="1295400"/>
            <a:ext cx="762000" cy="76200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8702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5181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0" y="1203458"/>
            <a:ext cx="1828800" cy="1448897"/>
            <a:chOff x="5334000" y="1203458"/>
            <a:chExt cx="1828800" cy="1448897"/>
          </a:xfrm>
        </p:grpSpPr>
        <p:sp>
          <p:nvSpPr>
            <p:cNvPr id="48" name="Rectangle 47"/>
            <p:cNvSpPr/>
            <p:nvPr/>
          </p:nvSpPr>
          <p:spPr bwMode="auto">
            <a:xfrm flipV="1">
              <a:off x="5334000" y="2351314"/>
              <a:ext cx="1828800" cy="239486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05138" y="23138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 flipV="1">
              <a:off x="5334000" y="2046514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05138" y="2030772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 flipV="1">
              <a:off x="5334000" y="1741714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05138" y="1725972"/>
              <a:ext cx="575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 flipV="1">
              <a:off x="5334000" y="1219200"/>
              <a:ext cx="1828800" cy="3048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05138" y="120345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>
              <a:off x="7045380" y="1219200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7045380" y="165462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5334000" y="2789256"/>
            <a:ext cx="1828800" cy="1448897"/>
            <a:chOff x="5334000" y="2789256"/>
            <a:chExt cx="1828800" cy="1448897"/>
          </a:xfrm>
        </p:grpSpPr>
        <p:sp>
          <p:nvSpPr>
            <p:cNvPr id="59" name="Rectangle 58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05138" y="389959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05138" y="3616570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05138" y="3311770"/>
              <a:ext cx="575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05138" y="2789256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5334000" y="4656044"/>
            <a:ext cx="1828800" cy="1448897"/>
            <a:chOff x="5334000" y="2789256"/>
            <a:chExt cx="1828800" cy="1448897"/>
          </a:xfrm>
          <a:solidFill>
            <a:srgbClr val="FFC000"/>
          </a:solidFill>
        </p:grpSpPr>
        <p:sp>
          <p:nvSpPr>
            <p:cNvPr id="70" name="Rectangle 69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5138" y="389959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05138" y="3616570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05138" y="3311770"/>
              <a:ext cx="575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05138" y="2789256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50930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533400"/>
          </a:xfrm>
        </p:spPr>
        <p:txBody>
          <a:bodyPr/>
          <a:lstStyle/>
          <a:p>
            <a:r>
              <a:rPr lang="en-US" altLang="en-US" sz="2800" dirty="0" smtClean="0"/>
              <a:t>How can we give the illusion of multiple processors?</a:t>
            </a:r>
          </a:p>
        </p:txBody>
      </p:sp>
      <p:grpSp>
        <p:nvGrpSpPr>
          <p:cNvPr id="21507" name="Group 42"/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21518" name="Oval 4"/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vCPU3</a:t>
              </a:r>
            </a:p>
          </p:txBody>
        </p:sp>
        <p:sp>
          <p:nvSpPr>
            <p:cNvPr id="21519" name="Oval 5"/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21520" name="Oval 6"/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21521" name="Rectangle 7"/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Shared Memory</a:t>
              </a:r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3" name="Line 13"/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2667000"/>
            <a:ext cx="86106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Assume a single processor.  How do we provide the illusion of multiple processors?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Multiplex in time!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Each virtual “CPU” needs a structure to hold: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Program Counter (PC), Stack Pointer (SP)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Registers (Integer, Floating point, others…?)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How switch from one virtual CPU to the next?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Save PC, SP, and registers in current state block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Load PC, SP, and registers from new state block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What triggers switch?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 smtClean="0"/>
              <a:t>Timer, voluntary yield, I/O, other things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en-US" dirty="0" smtClean="0"/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21510" name="Group 33"/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21513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1514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21515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21516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1517" name="Rectangle 32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21511" name="Text Box 34"/>
            <p:cNvSpPr txBox="1">
              <a:spLocks noChangeArrowheads="1"/>
            </p:cNvSpPr>
            <p:nvPr/>
          </p:nvSpPr>
          <p:spPr bwMode="auto">
            <a:xfrm>
              <a:off x="2688" y="1536"/>
              <a:ext cx="6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21512" name="Line 35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655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What is an operating system?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2514600"/>
          </a:xfrm>
        </p:spPr>
        <p:txBody>
          <a:bodyPr/>
          <a:lstStyle/>
          <a:p>
            <a:r>
              <a:rPr lang="en-US" dirty="0" smtClean="0"/>
              <a:t>Special layer of software that provides application software access to hardware resources</a:t>
            </a:r>
          </a:p>
          <a:p>
            <a:pPr lvl="1"/>
            <a:r>
              <a:rPr lang="en-US" dirty="0" smtClean="0"/>
              <a:t>Convenient abstraction of complex hardware devices</a:t>
            </a:r>
          </a:p>
          <a:p>
            <a:pPr lvl="1"/>
            <a:r>
              <a:rPr lang="en-US" dirty="0" smtClean="0"/>
              <a:t>Protected access to shared resources</a:t>
            </a:r>
          </a:p>
          <a:p>
            <a:pPr lvl="1"/>
            <a:r>
              <a:rPr lang="en-US" dirty="0" smtClean="0"/>
              <a:t>Security and authentication</a:t>
            </a:r>
          </a:p>
          <a:p>
            <a:pPr lvl="1"/>
            <a:r>
              <a:rPr lang="en-US" dirty="0" smtClean="0"/>
              <a:t>Communication amongst logical entities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048000" y="5105400"/>
            <a:ext cx="2362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Hardware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48000" y="4114800"/>
            <a:ext cx="914400" cy="6858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3505200" y="3962400"/>
            <a:ext cx="914400" cy="6858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6200" y="3810000"/>
            <a:ext cx="914400" cy="6858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57600" y="4876800"/>
            <a:ext cx="2057400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4419600"/>
            <a:ext cx="762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cxnSp>
        <p:nvCxnSpPr>
          <p:cNvPr id="18" name="Straight Arrow Connector 17"/>
          <p:cNvCxnSpPr>
            <a:stCxn id="10" idx="3"/>
          </p:cNvCxnSpPr>
          <p:nvPr/>
        </p:nvCxnSpPr>
        <p:spPr bwMode="auto">
          <a:xfrm>
            <a:off x="5410200" y="5562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43458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Basic Problem of Concurrency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839200" cy="5105400"/>
          </a:xfrm>
        </p:spPr>
        <p:txBody>
          <a:bodyPr/>
          <a:lstStyle/>
          <a:p>
            <a:r>
              <a:rPr lang="en-US" altLang="en-US" dirty="0" smtClean="0"/>
              <a:t>The basic problem of concurrency involves resources:</a:t>
            </a:r>
          </a:p>
          <a:p>
            <a:pPr lvl="1"/>
            <a:r>
              <a:rPr lang="en-US" altLang="en-US" dirty="0" smtClean="0"/>
              <a:t>Hardware: single CPU, single DRAM, single I/O devices</a:t>
            </a:r>
          </a:p>
          <a:p>
            <a:pPr lvl="1"/>
            <a:r>
              <a:rPr lang="en-US" altLang="en-US" dirty="0" smtClean="0"/>
              <a:t>Multiprogramming API: processes think they have exclusive access to shared resources</a:t>
            </a:r>
          </a:p>
          <a:p>
            <a:r>
              <a:rPr lang="en-US" altLang="en-US" dirty="0" smtClean="0"/>
              <a:t>OS has to coordinate all activity</a:t>
            </a:r>
          </a:p>
          <a:p>
            <a:pPr lvl="1"/>
            <a:r>
              <a:rPr lang="en-US" altLang="en-US" dirty="0" smtClean="0"/>
              <a:t>Multiple processes, I/O interrupts, …</a:t>
            </a:r>
          </a:p>
          <a:p>
            <a:pPr lvl="1"/>
            <a:r>
              <a:rPr lang="en-US" altLang="en-US" dirty="0" smtClean="0"/>
              <a:t>How can it keep all these things straight?</a:t>
            </a:r>
          </a:p>
          <a:p>
            <a:r>
              <a:rPr lang="en-US" altLang="en-US" dirty="0" smtClean="0"/>
              <a:t>Basic Idea: Use Virtual Machine abstraction</a:t>
            </a:r>
          </a:p>
          <a:p>
            <a:pPr lvl="1"/>
            <a:r>
              <a:rPr lang="en-US" altLang="en-US" dirty="0" smtClean="0"/>
              <a:t>Simple machine abstraction for processes</a:t>
            </a:r>
          </a:p>
          <a:p>
            <a:pPr lvl="1"/>
            <a:r>
              <a:rPr lang="en-US" altLang="en-US" dirty="0" smtClean="0"/>
              <a:t>Multiplex these abstract machines</a:t>
            </a:r>
          </a:p>
          <a:p>
            <a:r>
              <a:rPr lang="en-US" altLang="en-US" dirty="0" err="1" smtClean="0"/>
              <a:t>Dijkstra</a:t>
            </a:r>
            <a:r>
              <a:rPr lang="en-US" altLang="en-US" dirty="0" smtClean="0"/>
              <a:t> did this for the “THE system”</a:t>
            </a:r>
            <a:endParaRPr lang="en-US" altLang="ja-JP" dirty="0" smtClean="0"/>
          </a:p>
          <a:p>
            <a:pPr lvl="1"/>
            <a:r>
              <a:rPr lang="en-US" altLang="en-US" dirty="0" smtClean="0"/>
              <a:t>Few thousand lines vs 1 million lines in OS 360 (1K bugs)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1016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5400" cy="533400"/>
          </a:xfrm>
        </p:spPr>
        <p:txBody>
          <a:bodyPr/>
          <a:lstStyle/>
          <a:p>
            <a:r>
              <a:rPr lang="en-US" altLang="en-US" sz="2800" dirty="0" smtClean="0"/>
              <a:t>Properties of this simple multiprogramming technique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153400" cy="5715000"/>
          </a:xfrm>
        </p:spPr>
        <p:txBody>
          <a:bodyPr/>
          <a:lstStyle/>
          <a:p>
            <a:r>
              <a:rPr lang="en-US" altLang="en-US" dirty="0" smtClean="0"/>
              <a:t>All virtual CPUs share same non-CPU resources</a:t>
            </a:r>
          </a:p>
          <a:p>
            <a:pPr lvl="1"/>
            <a:r>
              <a:rPr lang="en-US" altLang="en-US" dirty="0" smtClean="0"/>
              <a:t>I/O devices the same</a:t>
            </a:r>
          </a:p>
          <a:p>
            <a:pPr lvl="1"/>
            <a:r>
              <a:rPr lang="en-US" altLang="en-US" dirty="0" smtClean="0"/>
              <a:t>Memory the same</a:t>
            </a:r>
          </a:p>
          <a:p>
            <a:r>
              <a:rPr lang="en-US" altLang="en-US" dirty="0" smtClean="0"/>
              <a:t>Consequence of sharing:</a:t>
            </a:r>
          </a:p>
          <a:p>
            <a:pPr lvl="1"/>
            <a:r>
              <a:rPr lang="en-US" altLang="en-US" dirty="0" smtClean="0"/>
              <a:t>Each thread can access the data of every other thread (good for sharing, bad for protection)</a:t>
            </a:r>
          </a:p>
          <a:p>
            <a:pPr lvl="1"/>
            <a:r>
              <a:rPr lang="en-US" altLang="en-US" dirty="0" smtClean="0"/>
              <a:t>Threads can share instructions</a:t>
            </a:r>
            <a:br>
              <a:rPr lang="en-US" altLang="en-US" dirty="0" smtClean="0"/>
            </a:br>
            <a:r>
              <a:rPr lang="en-US" altLang="en-US" dirty="0" smtClean="0"/>
              <a:t>(good for sharing, bad for protection)</a:t>
            </a:r>
          </a:p>
          <a:p>
            <a:pPr lvl="1"/>
            <a:r>
              <a:rPr lang="en-US" altLang="en-US" dirty="0" smtClean="0"/>
              <a:t>Can threads overwrite OS functions? </a:t>
            </a:r>
          </a:p>
          <a:p>
            <a:r>
              <a:rPr lang="en-US" altLang="en-US" dirty="0" smtClean="0"/>
              <a:t>This (unprotected) model is common in:</a:t>
            </a:r>
          </a:p>
          <a:p>
            <a:pPr lvl="1"/>
            <a:r>
              <a:rPr lang="en-US" altLang="en-US" dirty="0" smtClean="0"/>
              <a:t>Embedded applications</a:t>
            </a:r>
          </a:p>
          <a:p>
            <a:pPr lvl="1"/>
            <a:r>
              <a:rPr lang="en-US" altLang="en-US" dirty="0" smtClean="0"/>
              <a:t>Windows 3.1/Early Macintosh (switch only with yield)</a:t>
            </a:r>
          </a:p>
          <a:p>
            <a:pPr lvl="1"/>
            <a:r>
              <a:rPr lang="en-US" altLang="en-US" dirty="0" smtClean="0"/>
              <a:t>Windows 95—ME (switch with both yield and timer)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3108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Operating System must protect itself from user programs</a:t>
            </a:r>
            <a:endParaRPr lang="en-US" dirty="0"/>
          </a:p>
          <a:p>
            <a:pPr lvl="1"/>
            <a:r>
              <a:rPr lang="en-US" dirty="0" smtClean="0"/>
              <a:t>Reliability: compromising the operating system generally causes it to crash</a:t>
            </a:r>
          </a:p>
          <a:p>
            <a:pPr lvl="1"/>
            <a:r>
              <a:rPr lang="en-US" dirty="0" smtClean="0"/>
              <a:t>Security: limit the scope of what processes can do</a:t>
            </a:r>
          </a:p>
          <a:p>
            <a:pPr lvl="1"/>
            <a:r>
              <a:rPr lang="en-US" dirty="0" smtClean="0"/>
              <a:t>Privacy: limit each process to the data it is permitted to access</a:t>
            </a:r>
          </a:p>
          <a:p>
            <a:pPr lvl="1"/>
            <a:r>
              <a:rPr lang="en-US" dirty="0" smtClean="0"/>
              <a:t>Fairness: each should be limited to its appropriate share of system resources (CPU time, memory, I/O,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must protect User programs from one another</a:t>
            </a:r>
          </a:p>
          <a:p>
            <a:r>
              <a:rPr lang="en-US" dirty="0" smtClean="0"/>
              <a:t>Primary Mechanism: limit the translation from program address space to physical memory space</a:t>
            </a:r>
          </a:p>
          <a:p>
            <a:pPr lvl="1"/>
            <a:r>
              <a:rPr lang="en-US" dirty="0" smtClean="0"/>
              <a:t>Can only touch what is mapped into process </a:t>
            </a:r>
            <a:r>
              <a:rPr lang="en-US" i="1" dirty="0" smtClean="0"/>
              <a:t>address space</a:t>
            </a:r>
          </a:p>
          <a:p>
            <a:r>
              <a:rPr lang="en-US" dirty="0" smtClean="0"/>
              <a:t>Additional Mechanisms:</a:t>
            </a:r>
          </a:p>
          <a:p>
            <a:pPr lvl="1"/>
            <a:r>
              <a:rPr lang="en-US" dirty="0" smtClean="0"/>
              <a:t>Privileged instructions, in/out instructions, special registers</a:t>
            </a:r>
          </a:p>
          <a:p>
            <a:pPr lvl="1"/>
            <a:r>
              <a:rPr lang="en-US" dirty="0" err="1" smtClean="0"/>
              <a:t>syscall</a:t>
            </a:r>
            <a:r>
              <a:rPr lang="en-US" dirty="0" smtClean="0"/>
              <a:t> processing, subsystem implementation </a:t>
            </a:r>
          </a:p>
          <a:p>
            <a:pPr lvl="2"/>
            <a:r>
              <a:rPr lang="en-US" dirty="0" smtClean="0"/>
              <a:t>(e.g., file access rights, </a:t>
            </a:r>
            <a:r>
              <a:rPr lang="en-US" dirty="0" err="1" smtClean="0"/>
              <a:t>etc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22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Third OS Concept: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6388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Process: </a:t>
            </a:r>
            <a:r>
              <a:rPr lang="en-US" alt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xecution environment with </a:t>
            </a:r>
            <a:r>
              <a:rPr lang="en-US" dirty="0">
                <a:solidFill>
                  <a:srgbClr val="FF0000"/>
                </a:solidFill>
              </a:rPr>
              <a:t>Restricted </a:t>
            </a:r>
            <a:r>
              <a:rPr lang="en-US" dirty="0" smtClean="0">
                <a:solidFill>
                  <a:srgbClr val="FF0000"/>
                </a:solidFill>
              </a:rPr>
              <a:t>Rights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Address Space with One or More Threads</a:t>
            </a:r>
          </a:p>
          <a:p>
            <a:pPr lvl="1"/>
            <a:r>
              <a:rPr lang="en-US" altLang="en-US" dirty="0" smtClean="0"/>
              <a:t>Owns memory (address space)</a:t>
            </a:r>
          </a:p>
          <a:p>
            <a:pPr lvl="1"/>
            <a:r>
              <a:rPr lang="en-US" altLang="en-US" dirty="0" smtClean="0"/>
              <a:t>Owns file descriptors, file system context, …</a:t>
            </a:r>
          </a:p>
          <a:p>
            <a:pPr lvl="1"/>
            <a:r>
              <a:rPr lang="en-US" altLang="en-US" dirty="0" smtClean="0"/>
              <a:t>Encapsulate one or more threads sharing process resources</a:t>
            </a:r>
          </a:p>
          <a:p>
            <a:r>
              <a:rPr lang="en-US" altLang="en-US" dirty="0" smtClean="0"/>
              <a:t>Why </a:t>
            </a:r>
            <a:r>
              <a:rPr lang="en-US" altLang="en-US" dirty="0" smtClean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 smtClean="0"/>
              <a:t>? 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Protected from each other!</a:t>
            </a:r>
          </a:p>
          <a:p>
            <a:pPr lvl="1"/>
            <a:r>
              <a:rPr lang="en-US" altLang="en-US" dirty="0" smtClean="0">
                <a:solidFill>
                  <a:srgbClr val="FF0000"/>
                </a:solidFill>
              </a:rPr>
              <a:t>OS Protected from them</a:t>
            </a:r>
          </a:p>
          <a:p>
            <a:pPr lvl="1"/>
            <a:r>
              <a:rPr lang="en-US" altLang="en-US" dirty="0" smtClean="0"/>
              <a:t>Processes provides memory protection</a:t>
            </a:r>
          </a:p>
          <a:p>
            <a:pPr lvl="1"/>
            <a:r>
              <a:rPr lang="en-US" altLang="en-US" dirty="0" smtClean="0"/>
              <a:t>Threads more efficient than processes (later)</a:t>
            </a:r>
          </a:p>
          <a:p>
            <a:pPr marL="285750" lvl="1" indent="-285750">
              <a:buFontTx/>
              <a:buChar char="•"/>
            </a:pPr>
            <a:r>
              <a:rPr lang="en-US" altLang="en-US" dirty="0"/>
              <a:t>Fundamental tradeoff between protection and </a:t>
            </a:r>
            <a:r>
              <a:rPr lang="en-US" altLang="en-US" dirty="0" smtClean="0"/>
              <a:t>efficiency</a:t>
            </a:r>
          </a:p>
          <a:p>
            <a:pPr marL="742950" lvl="2" indent="-285750">
              <a:buFontTx/>
              <a:buChar char="•"/>
            </a:pPr>
            <a:r>
              <a:rPr lang="en-US" altLang="en-US" dirty="0" smtClean="0"/>
              <a:t>Communication easier </a:t>
            </a:r>
            <a:r>
              <a:rPr lang="en-US" altLang="en-US" i="1" dirty="0" smtClean="0"/>
              <a:t>within</a:t>
            </a:r>
            <a:r>
              <a:rPr lang="en-US" altLang="en-US" dirty="0" smtClean="0"/>
              <a:t> a process</a:t>
            </a:r>
          </a:p>
          <a:p>
            <a:pPr marL="742950" lvl="2" indent="-285750">
              <a:buFontTx/>
              <a:buChar char="•"/>
            </a:pPr>
            <a:r>
              <a:rPr lang="en-US" altLang="en-US" dirty="0" smtClean="0"/>
              <a:t>Communication harder </a:t>
            </a:r>
            <a:r>
              <a:rPr lang="en-US" altLang="en-US" i="1" dirty="0" smtClean="0"/>
              <a:t>between </a:t>
            </a:r>
            <a:r>
              <a:rPr lang="en-US" altLang="en-US" dirty="0" smtClean="0"/>
              <a:t>processes</a:t>
            </a:r>
          </a:p>
          <a:p>
            <a:r>
              <a:rPr lang="en-US" altLang="en-US" dirty="0" smtClean="0"/>
              <a:t>Application instance consists of one or more processes 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5517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389438"/>
            <a:ext cx="8670925" cy="2286000"/>
          </a:xfrm>
        </p:spPr>
        <p:txBody>
          <a:bodyPr/>
          <a:lstStyle/>
          <a:p>
            <a:r>
              <a:rPr lang="en-US" altLang="en-US" dirty="0" smtClean="0"/>
              <a:t>Threads encapsulate </a:t>
            </a:r>
            <a:r>
              <a:rPr lang="en-US" altLang="en-US" dirty="0" smtClean="0">
                <a:solidFill>
                  <a:srgbClr val="FF0000"/>
                </a:solidFill>
              </a:rPr>
              <a:t>concurrency</a:t>
            </a:r>
            <a:r>
              <a:rPr lang="en-US" altLang="en-US" dirty="0" smtClean="0"/>
              <a:t>: “Active” component</a:t>
            </a:r>
          </a:p>
          <a:p>
            <a:r>
              <a:rPr lang="en-US" altLang="en-US" dirty="0" smtClean="0"/>
              <a:t>Address spaces encapsulate </a:t>
            </a:r>
            <a:r>
              <a:rPr lang="en-US" altLang="en-US" dirty="0" smtClean="0">
                <a:solidFill>
                  <a:srgbClr val="FF0000"/>
                </a:solidFill>
              </a:rPr>
              <a:t>protection</a:t>
            </a:r>
            <a:r>
              <a:rPr lang="en-US" altLang="en-US" dirty="0" smtClean="0"/>
              <a:t>: “Passive” part</a:t>
            </a:r>
          </a:p>
          <a:p>
            <a:pPr lvl="1"/>
            <a:r>
              <a:rPr lang="en-US" altLang="en-US" dirty="0" smtClean="0"/>
              <a:t>Keeps buggy program from trashing the system</a:t>
            </a:r>
          </a:p>
          <a:p>
            <a:r>
              <a:rPr lang="en-US" altLang="en-US" dirty="0" smtClean="0"/>
              <a:t>Why have multiple threads per address space?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1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dirty="0" smtClean="0"/>
              <a:t>Fourth OS Concept:  Dual 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Hardware </a:t>
            </a:r>
            <a:r>
              <a:rPr lang="en-US" altLang="en-US" dirty="0"/>
              <a:t>provides at least two modes: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“Kernel” mode (or “supervisor” or “protected”)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“User” mode: Normal programs executed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What is needed in the hardware to support “dual mode” operation?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 bit of state (user/system mode bit)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Certain operations / actions only permitted in system/kernel mode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In user mode they fail or trap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User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Kernel transition </a:t>
            </a:r>
            <a:r>
              <a:rPr lang="en-US" i="1" dirty="0" smtClean="0"/>
              <a:t>sets</a:t>
            </a:r>
            <a:r>
              <a:rPr lang="en-US" dirty="0" smtClean="0"/>
              <a:t> system mode AND saves the user PC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Operating system code carefully puts aside user state then performs the necessary operations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Kernel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User transition </a:t>
            </a:r>
            <a:r>
              <a:rPr lang="en-US" i="1" dirty="0" smtClean="0"/>
              <a:t>clears</a:t>
            </a:r>
            <a:r>
              <a:rPr lang="en-US" dirty="0" smtClean="0"/>
              <a:t> system mode AND restores appropriate user PC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</a:t>
            </a:r>
            <a:r>
              <a:rPr lang="en-US" dirty="0" smtClean="0"/>
              <a:t>eturn-from-interrupt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03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User/Kernel (Privileged)</a:t>
            </a:r>
            <a:r>
              <a:rPr lang="en-US" baseline="0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533400"/>
          </a:xfrm>
        </p:spPr>
        <p:txBody>
          <a:bodyPr/>
          <a:lstStyle/>
          <a:p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Block Arc 6"/>
          <p:cNvSpPr/>
          <p:nvPr/>
        </p:nvSpPr>
        <p:spPr bwMode="auto">
          <a:xfrm>
            <a:off x="1295400" y="990600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590800" y="2318266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5200" y="1219200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User Mode</a:t>
            </a: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Kernel Mode</a:t>
            </a: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657600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ight Brace 12"/>
          <p:cNvSpPr/>
          <p:nvPr/>
        </p:nvSpPr>
        <p:spPr bwMode="auto">
          <a:xfrm rot="5400000">
            <a:off x="1790700" y="3924300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1400" y="510540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Full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4381500" y="3162300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510540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Limited HW access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362200" y="2895600"/>
            <a:ext cx="849283" cy="674132"/>
            <a:chOff x="2362200" y="3048000"/>
            <a:chExt cx="849283" cy="674132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2590800" y="33528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exec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2362200" y="2133600"/>
            <a:ext cx="914403" cy="838200"/>
            <a:chOff x="6195245" y="3124200"/>
            <a:chExt cx="1130426" cy="419100"/>
          </a:xfrm>
        </p:grpSpPr>
        <p:cxnSp>
          <p:nvCxnSpPr>
            <p:cNvPr id="20" name="Straight Arrow Connector 19"/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2200" y="2971800"/>
            <a:ext cx="1305876" cy="609600"/>
            <a:chOff x="6019800" y="2971800"/>
            <a:chExt cx="1305876" cy="609600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exit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6603" y="2165866"/>
            <a:ext cx="549212" cy="870466"/>
            <a:chOff x="2590803" y="2927866"/>
            <a:chExt cx="549212" cy="870466"/>
          </a:xfrm>
        </p:grpSpPr>
        <p:cxnSp>
          <p:nvCxnSpPr>
            <p:cNvPr id="30" name="Straight Arrow Connector 29"/>
            <p:cNvCxnSpPr>
              <a:endCxn id="21" idx="1"/>
            </p:cNvCxnSpPr>
            <p:nvPr/>
          </p:nvCxnSpPr>
          <p:spPr bwMode="auto">
            <a:xfrm flipH="1" flipV="1">
              <a:off x="2590803" y="2927866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67000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3581399" y="1752600"/>
            <a:ext cx="1295400" cy="990600"/>
            <a:chOff x="5535835" y="3064133"/>
            <a:chExt cx="1601432" cy="495300"/>
          </a:xfrm>
        </p:grpSpPr>
        <p:cxnSp>
          <p:nvCxnSpPr>
            <p:cNvPr id="37" name="Straight Arrow Connector 36"/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67201" y="2209803"/>
            <a:ext cx="385042" cy="826533"/>
            <a:chOff x="2971803" y="3200400"/>
            <a:chExt cx="385047" cy="589609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 bwMode="auto">
          <a:xfrm flipH="1">
            <a:off x="3886200" y="3505200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419600" y="35052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4648200" y="3505200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7" name="Straight Arrow Connector 56"/>
          <p:cNvCxnSpPr>
            <a:endCxn id="41" idx="3"/>
          </p:cNvCxnSpPr>
          <p:nvPr/>
        </p:nvCxnSpPr>
        <p:spPr bwMode="auto">
          <a:xfrm flipH="1" flipV="1">
            <a:off x="4652243" y="2851670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9" name="TextBox 58"/>
          <p:cNvSpPr txBox="1"/>
          <p:nvPr/>
        </p:nvSpPr>
        <p:spPr>
          <a:xfrm flipH="1">
            <a:off x="5105400" y="1905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exception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 flipH="1">
            <a:off x="5334000" y="2286000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855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500" y="838200"/>
            <a:ext cx="8953500" cy="6096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Ion’s </a:t>
            </a:r>
            <a:r>
              <a:rPr lang="en-US" sz="2800" dirty="0"/>
              <a:t>o</a:t>
            </a:r>
            <a:r>
              <a:rPr lang="en-US" sz="2800" dirty="0" smtClean="0"/>
              <a:t>ffice </a:t>
            </a:r>
            <a:r>
              <a:rPr lang="en-US" sz="2800" dirty="0"/>
              <a:t>h</a:t>
            </a:r>
            <a:r>
              <a:rPr lang="en-US" sz="2800" dirty="0" smtClean="0"/>
              <a:t>ours: Mondays </a:t>
            </a:r>
            <a:r>
              <a:rPr lang="en-US" sz="2800" dirty="0" smtClean="0"/>
              <a:t>1-2pm</a:t>
            </a:r>
            <a:r>
              <a:rPr lang="en-US" sz="2800" dirty="0" smtClean="0"/>
              <a:t>, </a:t>
            </a:r>
            <a:r>
              <a:rPr lang="en-US" sz="2800" dirty="0" smtClean="0"/>
              <a:t>Wednesday </a:t>
            </a:r>
            <a:r>
              <a:rPr lang="en-US" sz="2800" dirty="0" smtClean="0"/>
              <a:t>12-1pm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in </a:t>
            </a:r>
            <a:r>
              <a:rPr lang="en-US" sz="2800" dirty="0" smtClean="0">
                <a:solidFill>
                  <a:srgbClr val="FF0000"/>
                </a:solidFill>
              </a:rPr>
              <a:t>465 Soda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No office hours Wednesday </a:t>
            </a:r>
            <a:r>
              <a:rPr lang="en-US" sz="2600" dirty="0" smtClean="0">
                <a:solidFill>
                  <a:srgbClr val="FF0000"/>
                </a:solidFill>
              </a:rPr>
              <a:t>8/29</a:t>
            </a:r>
            <a:endParaRPr lang="en-US" sz="2600" dirty="0" smtClean="0">
              <a:solidFill>
                <a:srgbClr val="FF0000"/>
              </a:solidFill>
            </a:endParaRPr>
          </a:p>
          <a:p>
            <a:pPr lvl="4"/>
            <a:endParaRPr lang="en-US" sz="1400" dirty="0" smtClean="0"/>
          </a:p>
          <a:p>
            <a:r>
              <a:rPr lang="en-US" sz="2800" dirty="0" smtClean="0"/>
              <a:t>Avoid private </a:t>
            </a:r>
            <a:r>
              <a:rPr lang="en-US" sz="2800" dirty="0"/>
              <a:t>Piazza </a:t>
            </a:r>
            <a:r>
              <a:rPr lang="en-US" sz="2800" dirty="0" smtClean="0"/>
              <a:t>posts – others have same question</a:t>
            </a:r>
          </a:p>
          <a:p>
            <a:pPr lvl="4"/>
            <a:endParaRPr lang="en-US" sz="1600" dirty="0"/>
          </a:p>
          <a:p>
            <a:r>
              <a:rPr lang="en-US" sz="2800" dirty="0" smtClean="0"/>
              <a:t>Three Free Online Textbooks:</a:t>
            </a:r>
          </a:p>
          <a:p>
            <a:pPr lvl="1"/>
            <a:r>
              <a:rPr lang="en-US" sz="2400" dirty="0" smtClean="0"/>
              <a:t>Click on “Resources” link</a:t>
            </a:r>
            <a:r>
              <a:rPr lang="en-US" sz="2400" dirty="0"/>
              <a:t> </a:t>
            </a:r>
            <a:r>
              <a:rPr lang="en-US" sz="2400" dirty="0" smtClean="0"/>
              <a:t>for a list of “Online Textbooks”</a:t>
            </a:r>
          </a:p>
          <a:p>
            <a:pPr lvl="1"/>
            <a:r>
              <a:rPr lang="en-US" sz="2400" dirty="0" smtClean="0"/>
              <a:t>Can read O'Reilly books for free as long as on campus or VPN</a:t>
            </a:r>
          </a:p>
          <a:p>
            <a:pPr lvl="2"/>
            <a:r>
              <a:rPr lang="en-US" sz="2400" dirty="0" smtClean="0"/>
              <a:t>One book on </a:t>
            </a:r>
            <a:r>
              <a:rPr lang="en-US" sz="2400" dirty="0" err="1" smtClean="0"/>
              <a:t>Git</a:t>
            </a:r>
            <a:r>
              <a:rPr lang="en-US" sz="2400" dirty="0" smtClean="0"/>
              <a:t>, two books on C</a:t>
            </a:r>
          </a:p>
          <a:p>
            <a:pPr lvl="5"/>
            <a:endParaRPr lang="en-US" sz="1400" dirty="0" smtClean="0"/>
          </a:p>
          <a:p>
            <a:r>
              <a:rPr lang="en-US" sz="2800" dirty="0" smtClean="0"/>
              <a:t>Webcast:  </a:t>
            </a:r>
            <a:r>
              <a:rPr lang="en-US" sz="2800" dirty="0" smtClean="0">
                <a:hlinkClick r:id="rId2"/>
              </a:rPr>
              <a:t>https://CalCentral.Berkeley.edu/</a:t>
            </a:r>
            <a:r>
              <a:rPr lang="en-US" sz="2800" dirty="0" smtClean="0"/>
              <a:t> (</a:t>
            </a:r>
            <a:r>
              <a:rPr lang="en-US" sz="2800" dirty="0" err="1" smtClean="0"/>
              <a:t>CalNet</a:t>
            </a:r>
            <a:r>
              <a:rPr lang="en-US" sz="2800" dirty="0" smtClean="0"/>
              <a:t> sign in)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Webcast is *NOT* a replacement for coming to class!</a:t>
            </a:r>
          </a:p>
        </p:txBody>
      </p:sp>
    </p:spTree>
    <p:extLst>
      <p:ext uri="{BB962C8B-B14F-4D97-AF65-F5344CB8AC3E}">
        <p14:creationId xmlns:p14="http://schemas.microsoft.com/office/powerpoint/2010/main" val="678873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: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839200" cy="5867400"/>
          </a:xfrm>
        </p:spPr>
        <p:txBody>
          <a:bodyPr>
            <a:noAutofit/>
          </a:bodyPr>
          <a:lstStyle/>
          <a:p>
            <a:r>
              <a:rPr lang="en-US" dirty="0" smtClean="0"/>
              <a:t>Start homework 0 immediately </a:t>
            </a:r>
            <a:r>
              <a:rPr lang="en-US" dirty="0" smtClean="0">
                <a:sym typeface="Symbol" panose="05050102010706020507" pitchFamily="18" charset="2"/>
              </a:rPr>
              <a:t>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Due next Tuesday (9/4)!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cs162-xx account,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account, registration survey</a:t>
            </a:r>
          </a:p>
          <a:p>
            <a:pPr lvl="1"/>
            <a:r>
              <a:rPr lang="en-US" sz="2400" dirty="0" smtClean="0"/>
              <a:t>Vagrant and </a:t>
            </a:r>
            <a:r>
              <a:rPr lang="en-US" sz="2400" dirty="0" err="1" smtClean="0"/>
              <a:t>VirtualBox</a:t>
            </a:r>
            <a:r>
              <a:rPr lang="en-US" sz="2400" dirty="0" smtClean="0"/>
              <a:t> – VM environment for the course</a:t>
            </a:r>
          </a:p>
          <a:p>
            <a:pPr lvl="2"/>
            <a:r>
              <a:rPr lang="en-US" dirty="0" smtClean="0"/>
              <a:t>Consistent, managed environment on your machine</a:t>
            </a:r>
          </a:p>
          <a:p>
            <a:pPr lvl="1"/>
            <a:r>
              <a:rPr lang="en-US" sz="2400" dirty="0" smtClean="0"/>
              <a:t>Get familiar with all the cs162 tools, submit to </a:t>
            </a:r>
            <a:r>
              <a:rPr lang="en-US" sz="2400" dirty="0" err="1" smtClean="0"/>
              <a:t>autograder</a:t>
            </a:r>
            <a:r>
              <a:rPr lang="en-US" sz="2400" dirty="0" smtClean="0"/>
              <a:t> via </a:t>
            </a:r>
            <a:r>
              <a:rPr lang="en-US" sz="2400" dirty="0" err="1" smtClean="0"/>
              <a:t>git</a:t>
            </a:r>
            <a:endParaRPr lang="en-US" dirty="0" smtClean="0"/>
          </a:p>
          <a:p>
            <a:pPr lvl="1"/>
            <a:r>
              <a:rPr lang="en-US" sz="2400" dirty="0" smtClean="0"/>
              <a:t>Homework slip days: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You have 3 slip days</a:t>
            </a:r>
          </a:p>
          <a:p>
            <a:pPr lvl="4"/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Should be going to section already!</a:t>
            </a:r>
          </a:p>
          <a:p>
            <a:pPr lvl="5"/>
            <a:endParaRPr lang="en-US" sz="1400" dirty="0" smtClean="0"/>
          </a:p>
          <a:p>
            <a:r>
              <a:rPr lang="en-US" dirty="0" smtClean="0"/>
              <a:t>Group sign up form will be out after drop deadline</a:t>
            </a:r>
          </a:p>
          <a:p>
            <a:pPr lvl="1"/>
            <a:r>
              <a:rPr lang="en-US" sz="2400" dirty="0" smtClean="0"/>
              <a:t>Work on finding groups ASAP: 4 people in a group!</a:t>
            </a:r>
          </a:p>
          <a:p>
            <a:pPr lvl="1"/>
            <a:r>
              <a:rPr lang="en-US" sz="2400" dirty="0" smtClean="0"/>
              <a:t>Try to attend either same section or 2 sections by same 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1379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Want to do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check here for a list of </a:t>
            </a:r>
            <a:r>
              <a:rPr lang="en-US" dirty="0" err="1" smtClean="0"/>
              <a:t>RISELab</a:t>
            </a:r>
            <a:r>
              <a:rPr lang="en-US" dirty="0" smtClean="0"/>
              <a:t> projects: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tinyurl.com/ya6awxqn</a:t>
            </a:r>
            <a:r>
              <a:rPr lang="en-US" b="1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Contact graduate students leading the project (see “Contact person(s)” column)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3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 smtClean="0"/>
              <a:t>Several Distinct Phases:</a:t>
            </a:r>
          </a:p>
          <a:p>
            <a:pPr marL="0" indent="0">
              <a:spcBef>
                <a:spcPct val="10000"/>
              </a:spcBef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3529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5 min break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53763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7696200" cy="736600"/>
          </a:xfrm>
        </p:spPr>
        <p:txBody>
          <a:bodyPr/>
          <a:lstStyle/>
          <a:p>
            <a:r>
              <a:rPr lang="en-US" dirty="0" smtClean="0"/>
              <a:t>Simple Protection: Base and Bound (B&amp;B)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715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02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78495" y="3501126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935895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35895" y="6019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5895" y="3364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01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54069" y="2602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67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Bound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100…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2667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r>
                  <a:rPr lang="en-US" b="0" dirty="0" smtClean="0">
                    <a:latin typeface="Gill Sans" charset="0"/>
                    <a:ea typeface="Gill Sans" charset="0"/>
                    <a:cs typeface="Gill Sans" charset="0"/>
                  </a:rPr>
                  <a:t>000…</a:t>
                </a:r>
                <a:endParaRPr lang="en-US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Base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91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&gt;=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191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4191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52400" y="1511633"/>
            <a:ext cx="1105763" cy="3136567"/>
            <a:chOff x="152400" y="1511633"/>
            <a:chExt cx="1105763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979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address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19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332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1600"/>
            <a:ext cx="7696200" cy="736600"/>
          </a:xfrm>
        </p:spPr>
        <p:txBody>
          <a:bodyPr/>
          <a:lstStyle/>
          <a:p>
            <a:r>
              <a:rPr lang="en-US" dirty="0" smtClean="0"/>
              <a:t>Simple Protection: Base and Bound (B&amp;B)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715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02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78495" y="3501126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935895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35895" y="6019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5895" y="3364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01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54069" y="2602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67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Bound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100…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2667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  <a:r>
                  <a:rPr lang="en-US" b="0" dirty="0" smtClean="0">
                    <a:latin typeface="Gill Sans" charset="0"/>
                    <a:ea typeface="Gill Sans" charset="0"/>
                    <a:cs typeface="Gill Sans" charset="0"/>
                  </a:rPr>
                  <a:t>000…</a:t>
                </a:r>
                <a:endParaRPr lang="en-US" b="0" dirty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Base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91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&gt;=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191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&lt;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4191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52400" y="1511633"/>
            <a:ext cx="1105763" cy="3136567"/>
            <a:chOff x="152400" y="1511633"/>
            <a:chExt cx="1105763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979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address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19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 smtClean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" name="Content Placeholder 87"/>
          <p:cNvSpPr>
            <a:spLocks noGrp="1"/>
          </p:cNvSpPr>
          <p:nvPr>
            <p:ph idx="1"/>
          </p:nvPr>
        </p:nvSpPr>
        <p:spPr>
          <a:xfrm>
            <a:off x="76200" y="5486400"/>
            <a:ext cx="5638800" cy="15240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Requires relocating loader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Still protects OS and isolates program</a:t>
            </a:r>
          </a:p>
          <a:p>
            <a:pPr>
              <a:lnSpc>
                <a:spcPct val="70000"/>
              </a:lnSpc>
            </a:pPr>
            <a:r>
              <a:rPr lang="en-US" dirty="0" smtClean="0">
                <a:solidFill>
                  <a:srgbClr val="FF0000"/>
                </a:solidFill>
              </a:rPr>
              <a:t>No addition on address path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76200" y="4648200"/>
            <a:ext cx="2514600" cy="762000"/>
          </a:xfrm>
          <a:prstGeom prst="wedgeRoundRectCallout">
            <a:avLst>
              <a:gd name="adj1" fmla="val 8779"/>
              <a:gd name="adj2" fmla="val -86694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Addresses translated when program is loaded</a:t>
            </a:r>
          </a:p>
        </p:txBody>
      </p:sp>
    </p:spTree>
    <p:extLst>
      <p:ext uri="{BB962C8B-B14F-4D97-AF65-F5344CB8AC3E}">
        <p14:creationId xmlns:p14="http://schemas.microsoft.com/office/powerpoint/2010/main" val="708305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410200" y="2754868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2831068"/>
            <a:ext cx="1600200" cy="2057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idea: Address Space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371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Program operates in an address space that is distinct from the physical memory space of the machine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3288268"/>
            <a:ext cx="112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Processor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3288268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Memory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6600" y="2526268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48730" y="54218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0xFFF…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Alternate Process 13"/>
          <p:cNvSpPr/>
          <p:nvPr/>
        </p:nvSpPr>
        <p:spPr bwMode="auto">
          <a:xfrm>
            <a:off x="3276600" y="3288268"/>
            <a:ext cx="1386104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2667000" y="3859768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3"/>
          </p:cNvCxnSpPr>
          <p:nvPr/>
        </p:nvCxnSpPr>
        <p:spPr bwMode="auto">
          <a:xfrm>
            <a:off x="4662704" y="3859768"/>
            <a:ext cx="7474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2427315" y="2723348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“virtual address”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7680719">
            <a:off x="4263283" y="2647149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“physical address”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42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/>
          <a:lstStyle/>
          <a:p>
            <a:r>
              <a:rPr lang="en-US" dirty="0" smtClean="0"/>
              <a:t>A simple address translation with Base and Bound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6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02295" y="3184658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859695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859695" y="6019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59695" y="3048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9600" y="3505200"/>
            <a:ext cx="979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0603" y="2602468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Base Address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590800" y="2971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648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590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0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>
            <a:off x="4419600" y="3162300"/>
            <a:ext cx="1371600" cy="38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572000" y="3581401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828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381000" y="1511633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029200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</p:cNvCxnSpPr>
          <p:nvPr/>
        </p:nvCxnSpPr>
        <p:spPr bwMode="auto">
          <a:xfrm>
            <a:off x="4419600" y="3162300"/>
            <a:ext cx="304800" cy="4191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8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&lt;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3962400" y="3810000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19600" y="4798685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381000" y="15240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895600" y="2971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924800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48000" y="4876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52400" y="5486400"/>
            <a:ext cx="53340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it touch other programs?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1000" y="3276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28800" y="3429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3048000" y="1600200"/>
            <a:ext cx="2286000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Addresses translated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on-the-fly</a:t>
            </a:r>
          </a:p>
        </p:txBody>
      </p:sp>
    </p:spTree>
    <p:extLst>
      <p:ext uri="{BB962C8B-B14F-4D97-AF65-F5344CB8AC3E}">
        <p14:creationId xmlns:p14="http://schemas.microsoft.com/office/powerpoint/2010/main" val="2379332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4278" cy="736600"/>
          </a:xfrm>
        </p:spPr>
        <p:txBody>
          <a:bodyPr/>
          <a:lstStyle/>
          <a:p>
            <a:r>
              <a:rPr lang="en-US" dirty="0" smtClean="0"/>
              <a:t>Tying it together: Simple B&amp;B: OS loads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4419600" y="9906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xxx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 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57800" y="990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578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276600" y="16764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3848100" y="28575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02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dirty="0" smtClean="0"/>
              <a:t>Simple B&amp;B: OS gets ready to execute process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6200" y="4343400"/>
            <a:ext cx="236220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Privileged </a:t>
            </a:r>
            <a:r>
              <a:rPr lang="en-US" dirty="0" err="1" smtClean="0">
                <a:solidFill>
                  <a:srgbClr val="FF0000"/>
                </a:solidFill>
              </a:rPr>
              <a:t>Inst</a:t>
            </a:r>
            <a:r>
              <a:rPr lang="en-US" dirty="0" smtClean="0">
                <a:solidFill>
                  <a:srgbClr val="FF0000"/>
                </a:solidFill>
              </a:rPr>
              <a:t>: set special registers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RTU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1000 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1100…</a:t>
            </a:r>
            <a:endParaRPr lang="en-US" sz="16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0001…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4102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657600" y="12954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14800" y="3075801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1851747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Code Running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1000 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1100…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0758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76200" y="3962400"/>
            <a:ext cx="2286000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does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kernel switch between processes?</a:t>
            </a:r>
          </a:p>
          <a:p>
            <a:r>
              <a:rPr lang="en-US" dirty="0">
                <a:solidFill>
                  <a:srgbClr val="FF0000"/>
                </a:solidFill>
              </a:rPr>
              <a:t>First question: How to return to system?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90800" y="4267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0001…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784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types of Mode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526" y="838200"/>
            <a:ext cx="8714874" cy="56388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Syscall</a:t>
            </a:r>
            <a:endParaRPr lang="en-US" dirty="0" smtClean="0"/>
          </a:p>
          <a:p>
            <a:pPr lvl="1"/>
            <a:r>
              <a:rPr lang="en-US" dirty="0" smtClean="0"/>
              <a:t>Process requests a system service, e.g., exit</a:t>
            </a:r>
          </a:p>
          <a:p>
            <a:pPr lvl="1"/>
            <a:r>
              <a:rPr lang="en-US" dirty="0" smtClean="0"/>
              <a:t>Like a function call, but “outside” the process</a:t>
            </a:r>
          </a:p>
          <a:p>
            <a:pPr lvl="1"/>
            <a:r>
              <a:rPr lang="en-US" dirty="0" smtClean="0"/>
              <a:t>Does not have the address of the system function to call</a:t>
            </a:r>
          </a:p>
          <a:p>
            <a:pPr lvl="1"/>
            <a:r>
              <a:rPr lang="en-US" dirty="0" smtClean="0"/>
              <a:t>Like a Remote Procedure </a:t>
            </a:r>
            <a:r>
              <a:rPr lang="en-US" dirty="0"/>
              <a:t>C</a:t>
            </a:r>
            <a:r>
              <a:rPr lang="en-US" dirty="0" smtClean="0"/>
              <a:t>all (RPC) – for later</a:t>
            </a:r>
          </a:p>
          <a:p>
            <a:pPr lvl="1"/>
            <a:r>
              <a:rPr lang="en-US" dirty="0" smtClean="0"/>
              <a:t>Marshall the </a:t>
            </a:r>
            <a:r>
              <a:rPr lang="en-US" dirty="0" err="1" smtClean="0"/>
              <a:t>syscall</a:t>
            </a:r>
            <a:r>
              <a:rPr lang="en-US" dirty="0" smtClean="0"/>
              <a:t> id and </a:t>
            </a:r>
            <a:r>
              <a:rPr lang="en-US" dirty="0" err="1" smtClean="0"/>
              <a:t>args</a:t>
            </a:r>
            <a:r>
              <a:rPr lang="en-US" dirty="0" smtClean="0"/>
              <a:t> in registers and exec </a:t>
            </a:r>
            <a:r>
              <a:rPr lang="en-US" dirty="0" err="1" smtClean="0"/>
              <a:t>syscall</a:t>
            </a:r>
            <a:endParaRPr lang="en-US" dirty="0" smtClean="0"/>
          </a:p>
          <a:p>
            <a:r>
              <a:rPr lang="en-US" dirty="0" smtClean="0"/>
              <a:t>Interrupt</a:t>
            </a:r>
          </a:p>
          <a:p>
            <a:pPr lvl="1"/>
            <a:r>
              <a:rPr lang="en-US" dirty="0" smtClean="0"/>
              <a:t>External asynchronous event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 g., Timer, I/O device</a:t>
            </a:r>
          </a:p>
          <a:p>
            <a:pPr lvl="1"/>
            <a:r>
              <a:rPr lang="en-US" dirty="0" smtClean="0"/>
              <a:t>Independent of user process</a:t>
            </a:r>
          </a:p>
          <a:p>
            <a:r>
              <a:rPr lang="en-US" dirty="0" smtClean="0"/>
              <a:t>Trap or Exception</a:t>
            </a:r>
          </a:p>
          <a:p>
            <a:pPr lvl="1"/>
            <a:r>
              <a:rPr lang="en-US" dirty="0" smtClean="0"/>
              <a:t>Internal synchronous event in process triggers context switch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Protection violation (segmentation fault), Divide by zero, …</a:t>
            </a:r>
          </a:p>
          <a:p>
            <a:r>
              <a:rPr lang="en-US" dirty="0" smtClean="0"/>
              <a:t>All 3 are an UNPROGRAMMED CONTROL TRANSFER</a:t>
            </a:r>
          </a:p>
          <a:p>
            <a:pPr lvl="1"/>
            <a:r>
              <a:rPr lang="en-US" dirty="0" smtClean="0"/>
              <a:t>Where does it 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35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90600"/>
            <a:ext cx="8763000" cy="1828800"/>
          </a:xfrm>
        </p:spPr>
        <p:txBody>
          <a:bodyPr/>
          <a:lstStyle/>
          <a:p>
            <a:r>
              <a:rPr lang="en-US" sz="3200" dirty="0" smtClean="0"/>
              <a:t>How do we get the system target address of the “</a:t>
            </a:r>
            <a:r>
              <a:rPr lang="en-US" sz="3200" dirty="0" err="1" smtClean="0"/>
              <a:t>unprogrammed</a:t>
            </a:r>
            <a:r>
              <a:rPr lang="en-US" sz="3200" dirty="0" smtClean="0"/>
              <a:t> control transfer?”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791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 smtClean="0"/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dirty="0" err="1" smtClean="0"/>
              <a:t>Eniac</a:t>
            </a:r>
            <a:r>
              <a:rPr lang="en-US" altLang="en-US" dirty="0" smtClean="0"/>
              <a:t>, … </a:t>
            </a:r>
            <a:r>
              <a:rPr lang="en-US" altLang="en-US" dirty="0" err="1" smtClean="0"/>
              <a:t>Multics</a:t>
            </a:r>
            <a:endParaRPr lang="en-US" altLang="en-US" dirty="0" smtClean="0"/>
          </a:p>
          <a:p>
            <a:pPr marL="0" indent="0">
              <a:spcBef>
                <a:spcPct val="10000"/>
              </a:spcBef>
              <a:buNone/>
            </a:pPr>
            <a:endParaRPr lang="en-US" altLang="en-US" dirty="0" smtClean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33800" y="3957638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dirty="0" smtClean="0">
                <a:latin typeface="Gill Sans Light"/>
                <a:cs typeface="Gill Sans Light"/>
              </a:rPr>
              <a:t>“I </a:t>
            </a:r>
            <a:r>
              <a:rPr lang="en-US" altLang="en-US" sz="2400" b="0" dirty="0">
                <a:latin typeface="Gill Sans Light"/>
                <a:cs typeface="Gill Sans Light"/>
              </a:rPr>
              <a:t>think there is a world market for maybe five computers</a:t>
            </a:r>
            <a:r>
              <a:rPr lang="en-US" altLang="en-US" sz="2400" b="0" dirty="0" smtClean="0">
                <a:latin typeface="Gill Sans Light"/>
                <a:cs typeface="Gill Sans Light"/>
              </a:rPr>
              <a:t>.” – </a:t>
            </a:r>
            <a:r>
              <a:rPr lang="en-US" altLang="en-US" sz="2400" b="0" i="1" dirty="0" smtClean="0">
                <a:latin typeface="Gill Sans Light"/>
                <a:cs typeface="Gill Sans Light"/>
              </a:rPr>
              <a:t>Thomas </a:t>
            </a:r>
            <a:r>
              <a:rPr lang="en-US" altLang="en-US" sz="2400" b="0" i="1" dirty="0">
                <a:latin typeface="Gill Sans Light"/>
                <a:cs typeface="Gill Sans Light"/>
              </a:rPr>
              <a:t>Watson, chairman of IBM, 1943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424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5486400"/>
            <a:ext cx="7620000" cy="838200"/>
          </a:xfrm>
        </p:spPr>
        <p:txBody>
          <a:bodyPr/>
          <a:lstStyle/>
          <a:p>
            <a:r>
              <a:rPr lang="en-US" dirty="0" smtClean="0"/>
              <a:t>Where else do you see this dispatch pattern?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114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14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14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14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14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flipH="1">
            <a:off x="2514600" y="1295400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2819400" y="1295400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52400" y="1676400"/>
            <a:ext cx="257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nterrupt number (</a:t>
            </a:r>
            <a:r>
              <a:rPr lang="en-US" b="0" dirty="0" err="1" smtClean="0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2514600" y="2895600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Curved Connector 20"/>
          <p:cNvCxnSpPr/>
          <p:nvPr/>
        </p:nvCxnSpPr>
        <p:spPr bwMode="auto">
          <a:xfrm>
            <a:off x="4953000" y="2971800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324600" y="3657600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intrpHandler_i</a:t>
            </a:r>
            <a:r>
              <a:rPr lang="en-US" sz="1600" dirty="0" smtClean="0">
                <a:latin typeface="Courier New"/>
                <a:cs typeface="Courier New"/>
              </a:rPr>
              <a:t> () {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….</a:t>
            </a:r>
          </a:p>
          <a:p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12954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04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User =&gt; Kernel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1000 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1100…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0758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return to system?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90800" y="426720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0000 1234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44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Interrupt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  <a:endParaRPr lang="en-US" sz="16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  <a:endParaRPr lang="en-US" sz="1600" b="0" dirty="0">
              <a:solidFill>
                <a:srgbClr val="7F7F7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66931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</a:t>
            </a:r>
            <a:r>
              <a:rPr lang="en-US" sz="14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1234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864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427367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save registers and set up system stack?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  <a:endParaRPr lang="en-US" sz="16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038600" y="3075801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9454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Switch User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66931" cy="307777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3886200" y="1524001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save registers and set up system stack?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  <a:endParaRPr lang="en-US" sz="16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85722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96693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</a:t>
            </a:r>
            <a:r>
              <a:rPr lang="en-US" sz="14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1234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26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3350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2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102" name="Rounded Rectangle 101"/>
          <p:cNvSpPr/>
          <p:nvPr/>
        </p:nvSpPr>
        <p:spPr bwMode="auto">
          <a:xfrm>
            <a:off x="7467600" y="1447800"/>
            <a:ext cx="152400" cy="2286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58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04800" y="2895600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 smtClean="0"/>
              <a:t>Simple B&amp;B: “resume”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6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code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heap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Gill Sans" charset="0"/>
                  <a:ea typeface="Gill Sans" charset="0"/>
                  <a:cs typeface="Gill Sans" charset="0"/>
                </a:rPr>
                <a:t>stack</a:t>
              </a:r>
              <a:endParaRPr lang="en-US" sz="12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3000…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3080…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Base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</a:t>
            </a:r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57226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Bound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52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</a:t>
            </a:r>
            <a:r>
              <a:rPr lang="en-US" sz="14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</a:t>
            </a:r>
            <a:r>
              <a:rPr lang="en-US" sz="14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xxxx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</a:t>
            </a:r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9600" y="2819400"/>
            <a:ext cx="1828800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solidFill>
            <a:srgbClr val="00AE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…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45720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5943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0000…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 charset="0"/>
                <a:ea typeface="Gill Sans" charset="0"/>
                <a:cs typeface="Gill Sans" charset="0"/>
              </a:rPr>
              <a:t>FFFF…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880369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00D0…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save registers and set up system stack?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95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000 0248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419600"/>
            <a:ext cx="1905000" cy="2721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381000" y="2971800"/>
            <a:ext cx="85722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1000" y="3352800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81000" y="3733800"/>
            <a:ext cx="96693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</a:t>
            </a:r>
            <a:r>
              <a:rPr lang="en-US" sz="14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1234</a:t>
            </a:r>
            <a:endParaRPr lang="en-US" sz="14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81000" y="4114800"/>
            <a:ext cx="526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3400" y="4495800"/>
            <a:ext cx="63350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  <a:endParaRPr lang="en-US" sz="12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2970099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696200" cy="736600"/>
          </a:xfrm>
        </p:spPr>
        <p:txBody>
          <a:bodyPr/>
          <a:lstStyle/>
          <a:p>
            <a:r>
              <a:rPr lang="en-US" dirty="0" smtClean="0"/>
              <a:t>Conclusion: Four fundamental OS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Thread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dirty="0"/>
              <a:t>unique execution context</a:t>
            </a:r>
          </a:p>
          <a:p>
            <a:pPr lvl="1"/>
            <a:r>
              <a:rPr lang="en-US" altLang="en-US" dirty="0"/>
              <a:t>Program Counter, Registers, Execution Flags, </a:t>
            </a:r>
            <a:r>
              <a:rPr lang="en-US" altLang="en-US" dirty="0" smtClean="0"/>
              <a:t>Stack</a:t>
            </a:r>
            <a:endParaRPr lang="en-US" dirty="0"/>
          </a:p>
          <a:p>
            <a:r>
              <a:rPr lang="en-US" b="1" dirty="0"/>
              <a:t>Address Space </a:t>
            </a:r>
            <a:r>
              <a:rPr lang="en-US" dirty="0" smtClean="0"/>
              <a:t>with </a:t>
            </a:r>
            <a:r>
              <a:rPr lang="en-US" b="1" dirty="0"/>
              <a:t>Translation</a:t>
            </a:r>
          </a:p>
          <a:p>
            <a:pPr lvl="1"/>
            <a:r>
              <a:rPr lang="en-US" dirty="0"/>
              <a:t>Programs execute in an </a:t>
            </a:r>
            <a:r>
              <a:rPr lang="en-US" i="1" dirty="0"/>
              <a:t>address space </a:t>
            </a:r>
            <a:r>
              <a:rPr lang="en-US" dirty="0"/>
              <a:t>that is distinct from the memory space of the physical machine</a:t>
            </a:r>
          </a:p>
          <a:p>
            <a:r>
              <a:rPr lang="en-US" b="1" dirty="0" smtClean="0"/>
              <a:t>Process</a:t>
            </a:r>
            <a:endParaRPr lang="en-US" b="1" dirty="0"/>
          </a:p>
          <a:p>
            <a:pPr lvl="1"/>
            <a:r>
              <a:rPr lang="en-US" dirty="0"/>
              <a:t>An instance of an executing program is </a:t>
            </a:r>
            <a:r>
              <a:rPr lang="en-US" i="1" dirty="0"/>
              <a:t>a process consisting of an address space and one or more threads of control</a:t>
            </a:r>
          </a:p>
          <a:p>
            <a:r>
              <a:rPr lang="en-US" b="1" dirty="0" smtClean="0"/>
              <a:t>Dual Mode</a:t>
            </a:r>
            <a:r>
              <a:rPr lang="en-US" dirty="0" smtClean="0"/>
              <a:t> operation/Protection</a:t>
            </a:r>
          </a:p>
          <a:p>
            <a:pPr lvl="1"/>
            <a:r>
              <a:rPr lang="en-US" dirty="0" smtClean="0"/>
              <a:t>Only the “system” has the ability to access certain resources</a:t>
            </a:r>
          </a:p>
          <a:p>
            <a:pPr lvl="1"/>
            <a:r>
              <a:rPr lang="en-US" dirty="0" smtClean="0"/>
              <a:t>The OS and the hardware are protected from user programs and user programs are isolated from one another by </a:t>
            </a:r>
            <a:r>
              <a:rPr lang="en-US" i="1" dirty="0" smtClean="0"/>
              <a:t>controlling the translation </a:t>
            </a:r>
            <a:r>
              <a:rPr lang="en-US" dirty="0" smtClean="0"/>
              <a:t>from program virtual addresses to machine physical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296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 smtClean="0"/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dirty="0" err="1" smtClean="0"/>
              <a:t>Eniac</a:t>
            </a:r>
            <a:r>
              <a:rPr lang="en-US" altLang="en-US" dirty="0" smtClean="0"/>
              <a:t>, … </a:t>
            </a:r>
            <a:r>
              <a:rPr lang="en-US" altLang="en-US" dirty="0" err="1" smtClean="0"/>
              <a:t>Multics</a:t>
            </a:r>
            <a:endParaRPr lang="en-US" altLang="en-US" dirty="0" smtClean="0"/>
          </a:p>
          <a:p>
            <a:pPr marL="0" indent="0">
              <a:spcBef>
                <a:spcPct val="10000"/>
              </a:spcBef>
              <a:buNone/>
            </a:pPr>
            <a:endParaRPr lang="en-US" altLang="en-US" dirty="0" smtClean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33800" y="3957638"/>
            <a:ext cx="45720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0" i="1" dirty="0">
                <a:latin typeface="Gill Sans Light"/>
                <a:cs typeface="Gill Sans Light"/>
              </a:rPr>
              <a:t>Thomas Watson was often called “the worlds greatest salesman” by the time of his death in 1956</a:t>
            </a:r>
            <a:endParaRPr lang="en-US" altLang="en-US" sz="2400" b="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7988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 smtClean="0"/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Eniac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… </a:t>
            </a:r>
            <a:r>
              <a:rPr lang="en-US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Multics</a:t>
            </a:r>
            <a:endParaRPr lang="en-US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dirty="0" smtClean="0"/>
              <a:t>PCs, Workstations, Rise of GUIs</a:t>
            </a:r>
          </a:p>
          <a:p>
            <a:pPr marL="0" indent="0">
              <a:spcBef>
                <a:spcPct val="10000"/>
              </a:spcBef>
              <a:buNone/>
            </a:pPr>
            <a:endParaRPr lang="en-US" altLang="en-US" dirty="0" smtClean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3175000"/>
            <a:ext cx="201771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655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 smtClean="0"/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Eniac</a:t>
            </a: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… </a:t>
            </a:r>
            <a:r>
              <a:rPr lang="en-US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Multics</a:t>
            </a:r>
            <a:endParaRPr lang="en-US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spcBef>
                <a:spcPct val="10000"/>
              </a:spcBef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dirty="0" smtClean="0"/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dirty="0" smtClean="0"/>
          </a:p>
        </p:txBody>
      </p:sp>
      <p:pic>
        <p:nvPicPr>
          <p:cNvPr id="10244" name="Picture 4" descr="File:NASAComputerRoom7090.NAR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28336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 descr="http://upload.wikimedia.org/wikipedia/en/7/78/Rank_Xerox_8010%2B40_brochure_fro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3175000"/>
            <a:ext cx="2017713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14494" r="23555" b="33652"/>
          <a:stretch>
            <a:fillRect/>
          </a:stretch>
        </p:blipFill>
        <p:spPr bwMode="auto">
          <a:xfrm>
            <a:off x="5867400" y="3292475"/>
            <a:ext cx="2624138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212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Very Brief History of OS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 smtClean="0"/>
              <a:t>Several Distinct Phases: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Hardware Expensive, Humans Cheap </a:t>
            </a:r>
          </a:p>
          <a:p>
            <a:pPr lvl="2">
              <a:spcBef>
                <a:spcPct val="10000"/>
              </a:spcBef>
            </a:pPr>
            <a:r>
              <a:rPr lang="en-US" altLang="en-US" dirty="0" err="1" smtClean="0"/>
              <a:t>Eniac</a:t>
            </a:r>
            <a:r>
              <a:rPr lang="en-US" altLang="en-US" dirty="0" smtClean="0"/>
              <a:t>, … </a:t>
            </a:r>
            <a:r>
              <a:rPr lang="en-US" altLang="en-US" dirty="0" err="1" smtClean="0"/>
              <a:t>Multics</a:t>
            </a:r>
            <a:endParaRPr lang="en-US" altLang="en-US" dirty="0" smtClean="0"/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Hardware Cheaper, Humans Expensive </a:t>
            </a:r>
          </a:p>
          <a:p>
            <a:pPr lvl="2">
              <a:spcBef>
                <a:spcPct val="10000"/>
              </a:spcBef>
            </a:pPr>
            <a:r>
              <a:rPr lang="en-US" altLang="en-US" dirty="0" smtClean="0"/>
              <a:t>PCs, Workstations, Rise of GUIs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Hardware Really Cheap, Humans Really Expensive </a:t>
            </a:r>
          </a:p>
          <a:p>
            <a:pPr lvl="2">
              <a:spcBef>
                <a:spcPct val="10000"/>
              </a:spcBef>
            </a:pPr>
            <a:r>
              <a:rPr lang="en-US" altLang="en-US" dirty="0" smtClean="0"/>
              <a:t>Ubiquitous devices, Widespread networking</a:t>
            </a:r>
          </a:p>
          <a:p>
            <a:pPr>
              <a:spcBef>
                <a:spcPct val="10000"/>
              </a:spcBef>
            </a:pPr>
            <a:endParaRPr lang="en-US" altLang="en-US" dirty="0" smtClean="0"/>
          </a:p>
          <a:p>
            <a:pPr>
              <a:spcBef>
                <a:spcPct val="10000"/>
              </a:spcBef>
            </a:pPr>
            <a:r>
              <a:rPr lang="en-US" altLang="en-US" dirty="0" smtClean="0"/>
              <a:t>Rapid change in hardware </a:t>
            </a:r>
            <a:r>
              <a:rPr lang="en-US" altLang="en-US" dirty="0"/>
              <a:t>l</a:t>
            </a:r>
            <a:r>
              <a:rPr lang="en-US" altLang="en-US" dirty="0" smtClean="0"/>
              <a:t>eads to changing OS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Batch </a:t>
            </a:r>
            <a:r>
              <a:rPr lang="en-US" altLang="en-US" dirty="0" smtClean="0">
                <a:sym typeface="Symbol" panose="05050102010706020507" pitchFamily="18" charset="2"/>
              </a:rPr>
              <a:t> Multiprogramming  Timesharing  Graphical UI  Ubiquitous Devices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Gradual migration of features into smaller </a:t>
            </a:r>
            <a:r>
              <a:rPr lang="en-US" altLang="en-US" dirty="0"/>
              <a:t>m</a:t>
            </a:r>
            <a:r>
              <a:rPr lang="en-US" altLang="en-US" dirty="0" smtClean="0"/>
              <a:t>achines</a:t>
            </a:r>
          </a:p>
          <a:p>
            <a:pPr>
              <a:spcBef>
                <a:spcPct val="10000"/>
              </a:spcBef>
            </a:pPr>
            <a:endParaRPr lang="en-US" altLang="en-US" dirty="0" smtClean="0"/>
          </a:p>
          <a:p>
            <a:pPr>
              <a:spcBef>
                <a:spcPct val="10000"/>
              </a:spcBef>
            </a:pPr>
            <a:r>
              <a:rPr lang="en-US" altLang="en-US" dirty="0" smtClean="0"/>
              <a:t>Today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Small OS: 100K lines / Large: 10M lines (5M browser!)</a:t>
            </a:r>
          </a:p>
          <a:p>
            <a:pPr lvl="1">
              <a:spcBef>
                <a:spcPct val="10000"/>
              </a:spcBef>
            </a:pPr>
            <a:r>
              <a:rPr lang="en-US" altLang="en-US" dirty="0" smtClean="0"/>
              <a:t>100-1000 people-years</a:t>
            </a:r>
          </a:p>
        </p:txBody>
      </p:sp>
    </p:spTree>
    <p:extLst>
      <p:ext uri="{BB962C8B-B14F-4D97-AF65-F5344CB8AC3E}">
        <p14:creationId xmlns:p14="http://schemas.microsoft.com/office/powerpoint/2010/main" val="2475418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altLang="en-US" smtClean="0"/>
              <a:t>OS Archaeology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spcBef>
                <a:spcPct val="10000"/>
              </a:spcBef>
              <a:defRPr/>
            </a:pPr>
            <a:r>
              <a:rPr lang="en-US" dirty="0" smtClean="0"/>
              <a:t>Because of the cost of developing an OS from scratch, most modern </a:t>
            </a:r>
            <a:r>
              <a:rPr lang="en-US" dirty="0" err="1" smtClean="0"/>
              <a:t>OSes</a:t>
            </a:r>
            <a:r>
              <a:rPr lang="en-US" dirty="0" smtClean="0"/>
              <a:t> have a long lineage:</a:t>
            </a:r>
          </a:p>
          <a:p>
            <a:pPr>
              <a:spcBef>
                <a:spcPct val="10000"/>
              </a:spcBef>
              <a:defRPr/>
            </a:pPr>
            <a:endParaRPr lang="en-US" dirty="0"/>
          </a:p>
          <a:p>
            <a:pPr>
              <a:spcBef>
                <a:spcPct val="10000"/>
              </a:spcBef>
              <a:defRPr/>
            </a:pPr>
            <a:r>
              <a:rPr lang="en-US" dirty="0" err="1" smtClean="0"/>
              <a:t>Multics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AT&amp;T Unix </a:t>
            </a:r>
            <a:r>
              <a:rPr lang="en-US" dirty="0" smtClean="0">
                <a:sym typeface="Wingdings" pitchFamily="2" charset="2"/>
              </a:rPr>
              <a:t> BSD Unix  Ultrix, SunOS, </a:t>
            </a:r>
            <a:r>
              <a:rPr lang="en-US" dirty="0" err="1" smtClean="0">
                <a:sym typeface="Wingdings" pitchFamily="2" charset="2"/>
              </a:rPr>
              <a:t>NetBSD</a:t>
            </a:r>
            <a:r>
              <a:rPr lang="en-US" dirty="0" smtClean="0">
                <a:sym typeface="Wingdings" pitchFamily="2" charset="2"/>
              </a:rPr>
              <a:t>,…</a:t>
            </a:r>
          </a:p>
          <a:p>
            <a:pPr>
              <a:spcBef>
                <a:spcPct val="10000"/>
              </a:spcBef>
              <a:defRPr/>
            </a:pPr>
            <a:endParaRPr lang="en-US" dirty="0" smtClean="0"/>
          </a:p>
          <a:p>
            <a:pPr>
              <a:spcBef>
                <a:spcPct val="10000"/>
              </a:spcBef>
              <a:defRPr/>
            </a:pPr>
            <a:r>
              <a:rPr lang="en-US" dirty="0" smtClean="0"/>
              <a:t>Mach (micro-kernel) + BSD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NextStep</a:t>
            </a:r>
            <a:r>
              <a:rPr lang="en-US" dirty="0" smtClean="0">
                <a:sym typeface="Wingdings" pitchFamily="2" charset="2"/>
              </a:rPr>
              <a:t>  XNU 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Apple OS X, i</a:t>
            </a:r>
            <a:r>
              <a:rPr lang="en-US" dirty="0">
                <a:sym typeface="Wingdings" pitchFamily="2" charset="2"/>
              </a:rPr>
              <a:t>P</a:t>
            </a:r>
            <a:r>
              <a:rPr lang="en-US" dirty="0" smtClean="0">
                <a:sym typeface="Wingdings" pitchFamily="2" charset="2"/>
              </a:rPr>
              <a:t>hone iOS</a:t>
            </a:r>
          </a:p>
          <a:p>
            <a:pPr marL="0" indent="0">
              <a:spcBef>
                <a:spcPct val="10000"/>
              </a:spcBef>
              <a:buFontTx/>
              <a:buNone/>
              <a:defRPr/>
            </a:pPr>
            <a:endParaRPr lang="en-US" dirty="0">
              <a:sym typeface="Wingdings" pitchFamily="2" charset="2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>
                <a:sym typeface="Wingdings" pitchFamily="2" charset="2"/>
              </a:rPr>
              <a:t>MINIX  Linux </a:t>
            </a:r>
            <a:r>
              <a:rPr lang="en-US" dirty="0" smtClean="0">
                <a:sym typeface="Wingdings" pitchFamily="2" charset="2"/>
              </a:rPr>
              <a:t> Android OS, </a:t>
            </a:r>
            <a:r>
              <a:rPr lang="en-US" dirty="0">
                <a:sym typeface="Wingdings" pitchFamily="2" charset="2"/>
              </a:rPr>
              <a:t>Chrome OS, </a:t>
            </a:r>
            <a:r>
              <a:rPr lang="en-US" dirty="0" err="1">
                <a:sym typeface="Wingdings" pitchFamily="2" charset="2"/>
              </a:rPr>
              <a:t>RedHat</a:t>
            </a:r>
            <a:r>
              <a:rPr lang="en-US" dirty="0">
                <a:sym typeface="Wingdings" pitchFamily="2" charset="2"/>
              </a:rPr>
              <a:t>, Ubuntu, Fedora, </a:t>
            </a:r>
            <a:r>
              <a:rPr lang="en-US" dirty="0" err="1">
                <a:sym typeface="Wingdings" pitchFamily="2" charset="2"/>
              </a:rPr>
              <a:t>Debian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Suse</a:t>
            </a:r>
            <a:r>
              <a:rPr lang="en-US" dirty="0">
                <a:sym typeface="Wingdings" pitchFamily="2" charset="2"/>
              </a:rPr>
              <a:t>,</a:t>
            </a:r>
            <a:r>
              <a:rPr lang="en-US" dirty="0" smtClean="0">
                <a:sym typeface="Wingdings" pitchFamily="2" charset="2"/>
              </a:rPr>
              <a:t>…</a:t>
            </a:r>
          </a:p>
          <a:p>
            <a:pPr>
              <a:spcBef>
                <a:spcPct val="10000"/>
              </a:spcBef>
              <a:defRPr/>
            </a:pPr>
            <a:endParaRPr lang="en-US" dirty="0">
              <a:sym typeface="Wingdings" pitchFamily="2" charset="2"/>
            </a:endParaRPr>
          </a:p>
          <a:p>
            <a:pPr>
              <a:spcBef>
                <a:spcPct val="10000"/>
              </a:spcBef>
              <a:defRPr/>
            </a:pPr>
            <a:r>
              <a:rPr lang="en-US" dirty="0" smtClean="0">
                <a:sym typeface="Wingdings" pitchFamily="2" charset="2"/>
              </a:rPr>
              <a:t>CP/M  QDOS  MS-DOS  Windows 3.1  NT  95  98  2000  XP  Vista  7  8  </a:t>
            </a:r>
            <a:r>
              <a:rPr lang="en-US" dirty="0">
                <a:sym typeface="Wingdings" pitchFamily="2" charset="2"/>
              </a:rPr>
              <a:t>10  </a:t>
            </a:r>
            <a:r>
              <a:rPr lang="en-US" dirty="0" smtClean="0">
                <a:sym typeface="Wingdings" pitchFamily="2" charset="2"/>
              </a:rPr>
              <a:t>…</a:t>
            </a:r>
          </a:p>
          <a:p>
            <a:pPr>
              <a:spcBef>
                <a:spcPct val="10000"/>
              </a:spcBef>
              <a:defRPr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1541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37613</TotalTime>
  <Pages>60</Pages>
  <Words>2948</Words>
  <Application>Microsoft Macintosh PowerPoint</Application>
  <PresentationFormat>On-screen Show (4:3)</PresentationFormat>
  <Paragraphs>802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Comic Sans MS</vt:lpstr>
      <vt:lpstr>Courier New</vt:lpstr>
      <vt:lpstr>Gill Sans</vt:lpstr>
      <vt:lpstr>Gill Sans Light</vt:lpstr>
      <vt:lpstr>MS PGothic</vt:lpstr>
      <vt:lpstr>Symbol</vt:lpstr>
      <vt:lpstr>Wingdings</vt:lpstr>
      <vt:lpstr>Office</vt:lpstr>
      <vt:lpstr>CS162 Operating Systems and Systems Programming Lecture 2  Introduction to Processes</vt:lpstr>
      <vt:lpstr>Recall: What is an operating system?</vt:lpstr>
      <vt:lpstr>Very Brief History of OS</vt:lpstr>
      <vt:lpstr>Very Brief History of OS</vt:lpstr>
      <vt:lpstr>Very Brief History of OS</vt:lpstr>
      <vt:lpstr>Very Brief History of OS</vt:lpstr>
      <vt:lpstr>Very Brief History of OS</vt:lpstr>
      <vt:lpstr>Very Brief History of OS</vt:lpstr>
      <vt:lpstr>OS Archaeology</vt:lpstr>
      <vt:lpstr>Migration of OS Concepts and Features</vt:lpstr>
      <vt:lpstr>Today: Four Fundamental OS Concepts</vt:lpstr>
      <vt:lpstr>OS Bottom Line: Run Programs</vt:lpstr>
      <vt:lpstr>Recall (61B): Instruction Fetch/Decode/Execute</vt:lpstr>
      <vt:lpstr>Recall (61C): What happens during program execution?</vt:lpstr>
      <vt:lpstr>First OS Concept: Thread of Control</vt:lpstr>
      <vt:lpstr>Second OS Concept: Program’s Address Space</vt:lpstr>
      <vt:lpstr>Address Space: In a Picture</vt:lpstr>
      <vt:lpstr>Multiprogramming - Multiple Threads of Control</vt:lpstr>
      <vt:lpstr>How can we give the illusion of multiple processors?</vt:lpstr>
      <vt:lpstr>The Basic Problem of Concurrency</vt:lpstr>
      <vt:lpstr>Properties of this simple multiprogramming technique</vt:lpstr>
      <vt:lpstr>Protection</vt:lpstr>
      <vt:lpstr>Third OS Concept: Process</vt:lpstr>
      <vt:lpstr>Single and Multithreaded Processes</vt:lpstr>
      <vt:lpstr>Fourth OS Concept:  Dual Mode Operation</vt:lpstr>
      <vt:lpstr>User/Kernel (Privileged) Mode</vt:lpstr>
      <vt:lpstr>Administrivia (Cont’d)</vt:lpstr>
      <vt:lpstr>Administrivia: Getting started</vt:lpstr>
      <vt:lpstr>If You Want to do Research</vt:lpstr>
      <vt:lpstr> 5 min break</vt:lpstr>
      <vt:lpstr>Simple Protection: Base and Bound (B&amp;B)</vt:lpstr>
      <vt:lpstr>Simple Protection: Base and Bound (B&amp;B)</vt:lpstr>
      <vt:lpstr>Another idea: Address Space Translation</vt:lpstr>
      <vt:lpstr>A simple address translation with Base and Bound</vt:lpstr>
      <vt:lpstr>Tying it together: Simple B&amp;B: OS loads process</vt:lpstr>
      <vt:lpstr>Simple B&amp;B: OS gets ready to execute process </vt:lpstr>
      <vt:lpstr>Simple B&amp;B: User Code Running</vt:lpstr>
      <vt:lpstr>3 types of Mode Transfer</vt:lpstr>
      <vt:lpstr>How do we get the system target address of the “unprogrammed control transfer?”</vt:lpstr>
      <vt:lpstr>Interrupt Vector</vt:lpstr>
      <vt:lpstr>Simple B&amp;B: User =&gt; Kernel</vt:lpstr>
      <vt:lpstr>Simple B&amp;B: Interrupt</vt:lpstr>
      <vt:lpstr>Simple B&amp;B: Switch User Process</vt:lpstr>
      <vt:lpstr>Simple B&amp;B: “resume”</vt:lpstr>
      <vt:lpstr>Conclusion: Four fundamental OS concepts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478</cp:revision>
  <cp:lastPrinted>2015-08-31T18:50:49Z</cp:lastPrinted>
  <dcterms:created xsi:type="dcterms:W3CDTF">1995-08-12T11:37:26Z</dcterms:created>
  <dcterms:modified xsi:type="dcterms:W3CDTF">2018-08-28T03:10:38Z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