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591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52" r:id="rId15"/>
    <p:sldId id="489" r:id="rId16"/>
    <p:sldId id="555" r:id="rId17"/>
    <p:sldId id="562" r:id="rId18"/>
    <p:sldId id="575" r:id="rId19"/>
    <p:sldId id="574" r:id="rId20"/>
    <p:sldId id="550" r:id="rId21"/>
    <p:sldId id="450" r:id="rId22"/>
    <p:sldId id="451" r:id="rId23"/>
    <p:sldId id="532" r:id="rId24"/>
    <p:sldId id="554" r:id="rId25"/>
    <p:sldId id="531" r:id="rId26"/>
    <p:sldId id="600" r:id="rId27"/>
    <p:sldId id="601" r:id="rId28"/>
    <p:sldId id="602" r:id="rId29"/>
    <p:sldId id="603" r:id="rId30"/>
    <p:sldId id="604" r:id="rId31"/>
    <p:sldId id="452" r:id="rId32"/>
    <p:sldId id="579" r:id="rId33"/>
    <p:sldId id="530" r:id="rId34"/>
    <p:sldId id="453" r:id="rId35"/>
    <p:sldId id="522" r:id="rId36"/>
    <p:sldId id="523" r:id="rId37"/>
    <p:sldId id="578" r:id="rId38"/>
    <p:sldId id="577" r:id="rId39"/>
    <p:sldId id="524" r:id="rId40"/>
    <p:sldId id="526" r:id="rId41"/>
    <p:sldId id="566" r:id="rId42"/>
    <p:sldId id="528" r:id="rId43"/>
    <p:sldId id="560" r:id="rId44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5" autoAdjust="0"/>
    <p:restoredTop sz="95337" autoAdjust="0"/>
  </p:normalViewPr>
  <p:slideViewPr>
    <p:cSldViewPr>
      <p:cViewPr>
        <p:scale>
          <a:sx n="100" d="100"/>
          <a:sy n="100" d="100"/>
        </p:scale>
        <p:origin x="18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7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417123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09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05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1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3.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8/29/18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506393" y="6550025"/>
            <a:ext cx="192710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/>
              <a:t>3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Processes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 Fork, </a:t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I/O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August</a:t>
            </a:r>
            <a:r>
              <a:rPr lang="en-US" altLang="en-US" dirty="0"/>
              <a:t> </a:t>
            </a:r>
            <a:r>
              <a:rPr lang="en-US" altLang="en-US" dirty="0" smtClean="0"/>
              <a:t>29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2018</a:t>
            </a:r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100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return to system?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0000 1234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49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92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 </a:t>
            </a:r>
            <a:r>
              <a:rPr lang="en-US" sz="1600" b="0" dirty="0" smtClean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66931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</a:t>
            </a:r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1234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  <a:endParaRPr lang="en-US" sz="16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0758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01988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66931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524001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  <a:endParaRPr lang="en-US" sz="16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85722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5792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 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96693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</a:t>
            </a:r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1234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26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3350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2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467600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70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</a:t>
            </a:r>
            <a:r>
              <a:rPr lang="en-US" sz="14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</a:t>
            </a:r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600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95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419600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85722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5792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 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96693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</a:t>
            </a:r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1234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26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3350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2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420895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i="1" dirty="0" smtClean="0"/>
              <a:t>Assume single threaded processes for now</a:t>
            </a:r>
            <a:r>
              <a:rPr lang="en-US" dirty="0" smtClean="0"/>
              <a:t>) 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Registers, SP, </a:t>
            </a:r>
            <a:r>
              <a:rPr lang="mr-IN" dirty="0" smtClean="0"/>
              <a:t>…</a:t>
            </a:r>
            <a:r>
              <a:rPr lang="en-US" dirty="0" smtClean="0"/>
              <a:t> (when not running)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 tables,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Kernel Scheduler maintains a data structure containing the PCBs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Scheduling algorithm selects the next one to run</a:t>
            </a:r>
          </a:p>
        </p:txBody>
      </p:sp>
    </p:spTree>
    <p:extLst>
      <p:ext uri="{BB962C8B-B14F-4D97-AF65-F5344CB8AC3E}">
        <p14:creationId xmlns:p14="http://schemas.microsoft.com/office/powerpoint/2010/main" val="2541705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dirty="0" smtClean="0"/>
              <a:t>Recall: give the illusion of multiple processors?</a:t>
            </a: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610600" cy="3962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Assume a single processor.  How do we provide the </a:t>
            </a:r>
            <a:r>
              <a:rPr lang="en-US" altLang="en-US" i="1" dirty="0" smtClean="0"/>
              <a:t>illusion</a:t>
            </a:r>
            <a:r>
              <a:rPr lang="en-US" altLang="en-US" dirty="0" smtClean="0"/>
              <a:t>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Multiplex in time!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Multiple “virtual CPUs”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Each virtual “CPU” needs a structure to hold, i.e., </a:t>
            </a:r>
            <a:r>
              <a:rPr lang="en-US" altLang="en-US" dirty="0" smtClean="0">
                <a:solidFill>
                  <a:srgbClr val="FF0000"/>
                </a:solidFill>
              </a:rPr>
              <a:t>PCB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Program Counter (PC), Stack Pointer (SP)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Registers (Integer, Floating point, others…?)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How switch from one virtual CPU to the next?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Save PC, SP, and registers in current </a:t>
            </a:r>
            <a:r>
              <a:rPr lang="en-US" altLang="en-US" dirty="0" smtClean="0">
                <a:solidFill>
                  <a:srgbClr val="FF0000"/>
                </a:solidFill>
              </a:rPr>
              <a:t>PCB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Load PC, SP, and registers from new </a:t>
            </a:r>
            <a:r>
              <a:rPr lang="en-US" altLang="en-US" dirty="0" smtClean="0">
                <a:solidFill>
                  <a:srgbClr val="FF0000"/>
                </a:solidFill>
              </a:rPr>
              <a:t>PCB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What triggers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Timer, voluntary yield, I/O, other things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688" y="1536"/>
              <a:ext cx="6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7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smtClean="0"/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91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Hardware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Superscalar processors can</a:t>
            </a:r>
            <a:br>
              <a:rPr lang="en-US" altLang="en-US" dirty="0" smtClean="0"/>
            </a:br>
            <a:r>
              <a:rPr lang="en-US" altLang="en-US" dirty="0" smtClean="0"/>
              <a:t>execute multiple instructions</a:t>
            </a:r>
            <a:br>
              <a:rPr lang="en-US" altLang="en-US" dirty="0" smtClean="0"/>
            </a:br>
            <a:r>
              <a:rPr lang="en-US" altLang="en-US" dirty="0" smtClean="0"/>
              <a:t>that are independent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/>
              <a:t>Hyperthreading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duplicates 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FF0000"/>
                </a:solidFill>
              </a:rPr>
              <a:t>register state</a:t>
            </a:r>
            <a:r>
              <a:rPr lang="en-US" altLang="en-US" dirty="0" smtClean="0"/>
              <a:t> to make a</a:t>
            </a:r>
            <a:br>
              <a:rPr lang="en-US" altLang="en-US" dirty="0" smtClean="0"/>
            </a:br>
            <a:r>
              <a:rPr lang="en-US" altLang="en-US" dirty="0" smtClean="0"/>
              <a:t>second “thread,” allowing </a:t>
            </a:r>
            <a:br>
              <a:rPr lang="en-US" altLang="en-US" dirty="0" smtClean="0"/>
            </a:br>
            <a:r>
              <a:rPr lang="en-US" altLang="en-US" dirty="0" smtClean="0"/>
              <a:t>more instructions to run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/>
              <a:t>Can schedule each thread</a:t>
            </a:r>
            <a:br>
              <a:rPr lang="en-US" altLang="en-US" dirty="0" smtClean="0"/>
            </a:br>
            <a:r>
              <a:rPr lang="en-US" altLang="en-US" dirty="0" smtClean="0"/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/>
              <a:t>Original technique called “Simultaneous Multithreading”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hlinkClick r:id="rId3"/>
              </a:rPr>
              <a:t>http://www.cs.washington.edu/research/smt/index.html</a:t>
            </a:r>
            <a:r>
              <a:rPr lang="en-US" alt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SPARC, Pentium 4/Xeon (“</a:t>
            </a:r>
            <a:r>
              <a:rPr lang="en-US" altLang="ja-JP" dirty="0" err="1" smtClean="0"/>
              <a:t>Hyperthreading</a:t>
            </a:r>
            <a:r>
              <a:rPr lang="en-US" altLang="en-US" dirty="0" smtClean="0"/>
              <a:t>”</a:t>
            </a:r>
            <a:r>
              <a:rPr lang="en-US" altLang="ja-JP" dirty="0" smtClean="0"/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648200" y="762000"/>
            <a:ext cx="4114800" cy="4289286"/>
            <a:chOff x="4648200" y="762000"/>
            <a:chExt cx="4114800" cy="4289286"/>
          </a:xfrm>
        </p:grpSpPr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5334000" y="4343400"/>
              <a:ext cx="28194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  <a:cs typeface="Gill Sans Light"/>
                </a:rPr>
                <a:t>Colored blocks show </a:t>
              </a:r>
              <a:endParaRPr lang="en-US" altLang="en-US" sz="2000" b="0" dirty="0" smtClean="0">
                <a:latin typeface="Gill Sans Light"/>
                <a:cs typeface="Gill Sans Light"/>
              </a:endParaRPr>
            </a:p>
            <a:p>
              <a:pPr algn="ctr"/>
              <a:r>
                <a:rPr lang="en-US" altLang="en-US" sz="2000" b="0" dirty="0" smtClean="0">
                  <a:latin typeface="Gill Sans Light"/>
                  <a:cs typeface="Gill Sans Light"/>
                </a:rPr>
                <a:t>instructions executed</a:t>
              </a:r>
              <a:endParaRPr lang="en-US" altLang="en-US" sz="2000" b="0" dirty="0">
                <a:latin typeface="Gill Sans Light"/>
                <a:cs typeface="Gill Sans Ligh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648200" y="762000"/>
              <a:ext cx="4114800" cy="3657600"/>
              <a:chOff x="4648200" y="762000"/>
              <a:chExt cx="4114800" cy="365760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6172200" y="762000"/>
                <a:ext cx="2590800" cy="3505200"/>
              </a:xfrm>
              <a:prstGeom prst="rect">
                <a:avLst/>
              </a:prstGeom>
              <a:solidFill>
                <a:schemeClr val="bg1"/>
              </a:solidFill>
              <a:ln w="571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 bwMode="auto">
              <a:xfrm>
                <a:off x="7772400" y="762000"/>
                <a:ext cx="990600" cy="3505200"/>
              </a:xfrm>
              <a:prstGeom prst="rect">
                <a:avLst/>
              </a:prstGeom>
              <a:solidFill>
                <a:srgbClr val="FFFFFF"/>
              </a:solidFill>
              <a:ln w="571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8200" y="887899"/>
                <a:ext cx="3848100" cy="3531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0384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4343400"/>
            <a:ext cx="88392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Scheduling: Mechanism for deciding which processes/threads receive the CPU</a:t>
            </a:r>
          </a:p>
          <a:p>
            <a:r>
              <a:rPr lang="en-US" dirty="0" smtClean="0"/>
              <a:t>Lots of different scheduling policies provide …</a:t>
            </a:r>
          </a:p>
          <a:p>
            <a:pPr lvl="1"/>
            <a:r>
              <a:rPr lang="en-US" dirty="0" smtClean="0"/>
              <a:t>Fairness or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guarantees or</a:t>
            </a:r>
          </a:p>
          <a:p>
            <a:pPr lvl="1"/>
            <a:r>
              <a:rPr lang="en-US" dirty="0" smtClean="0"/>
              <a:t>Latency optimization or 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478360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2" name="Freeform 11"/>
          <p:cNvSpPr/>
          <p:nvPr/>
        </p:nvSpPr>
        <p:spPr>
          <a:xfrm>
            <a:off x="1282675" y="1028038"/>
            <a:ext cx="1143025" cy="2693287"/>
          </a:xfrm>
          <a:custGeom>
            <a:avLst/>
            <a:gdLst>
              <a:gd name="connsiteX0" fmla="*/ 1117625 w 1143025"/>
              <a:gd name="connsiteY0" fmla="*/ 2210462 h 2693287"/>
              <a:gd name="connsiteX1" fmla="*/ 965225 w 1143025"/>
              <a:gd name="connsiteY1" fmla="*/ 2489862 h 2693287"/>
              <a:gd name="connsiteX2" fmla="*/ 596925 w 1143025"/>
              <a:gd name="connsiteY2" fmla="*/ 2693062 h 2693287"/>
              <a:gd name="connsiteX3" fmla="*/ 228625 w 1143025"/>
              <a:gd name="connsiteY3" fmla="*/ 2451762 h 2693287"/>
              <a:gd name="connsiteX4" fmla="*/ 25 w 1143025"/>
              <a:gd name="connsiteY4" fmla="*/ 1270662 h 2693287"/>
              <a:gd name="connsiteX5" fmla="*/ 241325 w 1143025"/>
              <a:gd name="connsiteY5" fmla="*/ 191162 h 2693287"/>
              <a:gd name="connsiteX6" fmla="*/ 546125 w 1143025"/>
              <a:gd name="connsiteY6" fmla="*/ 662 h 2693287"/>
              <a:gd name="connsiteX7" fmla="*/ 952525 w 1143025"/>
              <a:gd name="connsiteY7" fmla="*/ 140362 h 2693287"/>
              <a:gd name="connsiteX8" fmla="*/ 1143025 w 1143025"/>
              <a:gd name="connsiteY8" fmla="*/ 445162 h 269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25" h="2693287">
                <a:moveTo>
                  <a:pt x="1117625" y="2210462"/>
                </a:moveTo>
                <a:cubicBezTo>
                  <a:pt x="1084816" y="2309945"/>
                  <a:pt x="1052008" y="2409429"/>
                  <a:pt x="965225" y="2489862"/>
                </a:cubicBezTo>
                <a:cubicBezTo>
                  <a:pt x="878442" y="2570295"/>
                  <a:pt x="719692" y="2699412"/>
                  <a:pt x="596925" y="2693062"/>
                </a:cubicBezTo>
                <a:cubicBezTo>
                  <a:pt x="474158" y="2686712"/>
                  <a:pt x="328108" y="2688829"/>
                  <a:pt x="228625" y="2451762"/>
                </a:cubicBezTo>
                <a:cubicBezTo>
                  <a:pt x="129142" y="2214695"/>
                  <a:pt x="-2092" y="1647429"/>
                  <a:pt x="25" y="1270662"/>
                </a:cubicBezTo>
                <a:cubicBezTo>
                  <a:pt x="2142" y="893895"/>
                  <a:pt x="150308" y="402829"/>
                  <a:pt x="241325" y="191162"/>
                </a:cubicBezTo>
                <a:cubicBezTo>
                  <a:pt x="332342" y="-20505"/>
                  <a:pt x="427592" y="9129"/>
                  <a:pt x="546125" y="662"/>
                </a:cubicBezTo>
                <a:cubicBezTo>
                  <a:pt x="664658" y="-7805"/>
                  <a:pt x="853042" y="66279"/>
                  <a:pt x="952525" y="140362"/>
                </a:cubicBezTo>
                <a:cubicBezTo>
                  <a:pt x="1052008" y="214445"/>
                  <a:pt x="1143025" y="445162"/>
                  <a:pt x="1143025" y="445162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3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228600"/>
            <a:ext cx="7924800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057400" y="1371600"/>
            <a:ext cx="5334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6096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581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429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38600" y="27432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/>
                <a:cs typeface="Gill Sans"/>
              </a:rPr>
              <a:t>Request</a:t>
            </a:r>
            <a:endParaRPr lang="en-US" sz="2400" b="0" dirty="0">
              <a:latin typeface="Gill Sans"/>
              <a:cs typeface="Gill San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84359" y="4491335"/>
            <a:ext cx="2306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>
                <a:latin typeface="Gill Sans"/>
                <a:cs typeface="Gill Sans"/>
              </a:rPr>
              <a:t>Reply</a:t>
            </a:r>
          </a:p>
          <a:p>
            <a:pPr algn="ctr"/>
            <a:r>
              <a:rPr lang="en-US" sz="1600" b="0" dirty="0" smtClean="0">
                <a:latin typeface="Gill Sans"/>
                <a:cs typeface="Gill Sans"/>
              </a:rPr>
              <a:t>(retrieved by web server)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14400" y="5105400"/>
            <a:ext cx="825867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Gill Sans"/>
                <a:cs typeface="Gill Sans"/>
              </a:rPr>
              <a:t>Client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77000" y="5105400"/>
            <a:ext cx="143237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 smtClean="0">
                <a:latin typeface="Gill Sans"/>
                <a:cs typeface="Gill Sans"/>
              </a:rPr>
              <a:t>Web Server</a:t>
            </a:r>
            <a:endParaRPr lang="en-US" sz="2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9298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371600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Server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308" y="2895600"/>
            <a:ext cx="73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Kernel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720" y="4953000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Hardware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2901" y="1610380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</a:t>
            </a:r>
            <a:r>
              <a:rPr lang="en-US" sz="1400" b="0" dirty="0" smtClean="0">
                <a:latin typeface="Gill Sans"/>
                <a:cs typeface="Gill Sans"/>
              </a:rPr>
              <a:t>equest</a:t>
            </a:r>
          </a:p>
          <a:p>
            <a:r>
              <a:rPr lang="en-US" sz="1400" b="0" dirty="0" smtClean="0">
                <a:latin typeface="Gill Sans"/>
                <a:cs typeface="Gill Sans"/>
              </a:rPr>
              <a:t>buffer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610380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 smtClean="0">
                <a:latin typeface="Gill Sans"/>
                <a:cs typeface="Gill Sans"/>
              </a:rPr>
              <a:t>buffer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016" y="2971800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</a:t>
            </a:r>
            <a:r>
              <a:rPr lang="en-US" sz="1600" b="0" dirty="0" smtClean="0">
                <a:latin typeface="Gill Sans"/>
                <a:cs typeface="Gill Sans"/>
              </a:rPr>
              <a:t>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</a:t>
            </a:r>
            <a:r>
              <a:rPr lang="en-US" sz="1600" b="0" dirty="0" smtClean="0">
                <a:latin typeface="Gill Sans"/>
                <a:cs typeface="Gill Sans"/>
              </a:rPr>
              <a:t>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181600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 smtClean="0">
                <a:latin typeface="Gill Sans"/>
                <a:cs typeface="Gill Sans"/>
              </a:rPr>
              <a:t>interface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5520" y="5410200"/>
            <a:ext cx="134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Disk interface</a:t>
            </a:r>
            <a:endParaRPr lang="en-US" sz="1600" b="0" dirty="0">
              <a:latin typeface="Gill Sans"/>
              <a:cs typeface="Gill San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00200" y="3581400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35814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114800"/>
            <a:ext cx="1877437" cy="2057400"/>
            <a:chOff x="3256083" y="4114800"/>
            <a:chExt cx="187743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1148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114800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</a:t>
              </a:r>
              <a:r>
                <a:rPr lang="en-US" sz="1600" b="0" dirty="0" smtClean="0">
                  <a:latin typeface="Gill Sans"/>
                  <a:cs typeface="Gill Sans"/>
                </a:rPr>
                <a:t>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133600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133600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</a:t>
              </a:r>
              <a:r>
                <a:rPr lang="en-US" sz="1600" b="0" dirty="0" smtClean="0">
                  <a:latin typeface="Gill Sans"/>
                  <a:cs typeface="Gill Sans"/>
                </a:rPr>
                <a:t>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read</a:t>
              </a:r>
              <a:endParaRPr lang="en-US" sz="1600" b="0" dirty="0">
                <a:latin typeface="Gill Sans"/>
                <a:cs typeface="Gill San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78000" y="4114800"/>
            <a:ext cx="1549400" cy="2082800"/>
            <a:chOff x="1778000" y="4114800"/>
            <a:chExt cx="1549400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350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2. </a:t>
              </a:r>
              <a:r>
                <a:rPr lang="en-US" sz="1600" b="0" dirty="0">
                  <a:latin typeface="Gill Sans"/>
                  <a:cs typeface="Gill Sans"/>
                </a:rPr>
                <a:t>c</a:t>
              </a:r>
              <a:r>
                <a:rPr lang="en-US" sz="1600" b="0" dirty="0" smtClean="0">
                  <a:latin typeface="Gill Sans"/>
                  <a:cs typeface="Gill Sans"/>
                </a:rPr>
                <a:t>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1148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2514600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  <a:endParaRPr lang="en-US" sz="16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sz="1600" b="0" dirty="0">
                <a:solidFill>
                  <a:srgbClr val="008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133600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  <a:endPara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133600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133600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</a:t>
              </a:r>
              <a:r>
                <a:rPr lang="en-US" sz="1600" b="0" dirty="0" smtClean="0">
                  <a:latin typeface="Gill Sans"/>
                  <a:cs typeface="Gill Sans"/>
                </a:rPr>
                <a:t>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  <a:endPara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011711"/>
            <a:ext cx="1193800" cy="1474689"/>
            <a:chOff x="6959600" y="4011711"/>
            <a:chExt cx="1193800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079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7. </a:t>
              </a:r>
              <a:r>
                <a:rPr lang="en-US" sz="1600" b="0" dirty="0">
                  <a:latin typeface="Gill Sans"/>
                  <a:cs typeface="Gill Sans"/>
                </a:rPr>
                <a:t>d</a:t>
              </a:r>
              <a:r>
                <a:rPr lang="en-US" sz="1600" b="0" dirty="0" smtClean="0">
                  <a:latin typeface="Gill Sans"/>
                  <a:cs typeface="Gill Sans"/>
                </a:rPr>
                <a:t>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  <a:endPara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11300" cy="825500"/>
              <a:chOff x="3060700" y="1295400"/>
              <a:chExt cx="1511300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00531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. </a:t>
                </a:r>
                <a:r>
                  <a:rPr lang="en-US" sz="1600" b="0" dirty="0">
                    <a:latin typeface="Gill Sans"/>
                    <a:cs typeface="Gill Sans"/>
                  </a:rPr>
                  <a:t>p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</a:t>
              </a:r>
              <a:r>
                <a:rPr lang="en-US" sz="1600" b="0" dirty="0" smtClean="0">
                  <a:latin typeface="Gill Sans"/>
                  <a:cs typeface="Gill Sans"/>
                </a:rPr>
                <a:t>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617220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Request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11269" y="617220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Reply</a:t>
            </a:r>
            <a:endParaRPr lang="en-US" sz="1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96979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Recall: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dirty="0"/>
              <a:t>unique execution context</a:t>
            </a:r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Space </a:t>
            </a:r>
            <a:r>
              <a:rPr lang="en-US" dirty="0" smtClean="0"/>
              <a:t>w</a:t>
            </a:r>
            <a:r>
              <a:rPr lang="en-US" dirty="0"/>
              <a:t>/ </a:t>
            </a:r>
            <a:r>
              <a:rPr lang="en-US" dirty="0" smtClean="0"/>
              <a:t>translation</a:t>
            </a:r>
            <a:endParaRPr lang="en-US" dirty="0"/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b="1" dirty="0" smtClean="0"/>
              <a:t>Process</a:t>
            </a:r>
            <a:endParaRPr lang="en-US" b="1" dirty="0"/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b="1" dirty="0" smtClean="0"/>
              <a:t>Dual Mode </a:t>
            </a:r>
            <a:r>
              <a:rPr lang="en-US" dirty="0" smtClean="0"/>
              <a:t>operation/protection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21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User/Kernel (Privileged)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User Mode</a:t>
            </a: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Kernel Mode</a:t>
            </a: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Full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Limited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849283" cy="674132"/>
            <a:chOff x="2362200" y="3048000"/>
            <a:chExt cx="849283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49212" cy="870466"/>
            <a:chOff x="2590803" y="2927866"/>
            <a:chExt cx="549212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1" y="2209803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52243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exception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808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Safe Kernel Mode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r>
              <a:rPr lang="en-US" dirty="0"/>
              <a:t>Important aspects:</a:t>
            </a:r>
          </a:p>
          <a:p>
            <a:pPr lvl="1"/>
            <a:r>
              <a:rPr lang="en-US" dirty="0"/>
              <a:t>Controlled transfer into kernel (e.g., </a:t>
            </a:r>
            <a:r>
              <a:rPr lang="en-US" dirty="0" err="1"/>
              <a:t>syscall</a:t>
            </a:r>
            <a:r>
              <a:rPr lang="en-US" dirty="0"/>
              <a:t> table)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kernel stack</a:t>
            </a:r>
          </a:p>
          <a:p>
            <a:endParaRPr lang="en-US" dirty="0"/>
          </a:p>
          <a:p>
            <a:r>
              <a:rPr lang="en-US" dirty="0" smtClean="0"/>
              <a:t>Carefully constructed kernel code packs up the user process state and sets it aside</a:t>
            </a:r>
          </a:p>
          <a:p>
            <a:pPr lvl="1"/>
            <a:r>
              <a:rPr lang="en-US" dirty="0" smtClean="0"/>
              <a:t>Details depend on the machine architecture</a:t>
            </a:r>
          </a:p>
          <a:p>
            <a:endParaRPr lang="en-US" dirty="0" smtClean="0"/>
          </a:p>
          <a:p>
            <a:r>
              <a:rPr lang="en-US" dirty="0" smtClean="0"/>
              <a:t>Should be impossible for buggy or malicious user program to cause the kernel to corrupt itself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Separate Kernel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needs space to work</a:t>
            </a:r>
          </a:p>
          <a:p>
            <a:r>
              <a:rPr lang="en-US" dirty="0" smtClean="0"/>
              <a:t>Cannot put anything on the user stack (Why?)</a:t>
            </a:r>
          </a:p>
          <a:p>
            <a:r>
              <a:rPr lang="en-US" dirty="0" smtClean="0"/>
              <a:t>Two-stack model</a:t>
            </a:r>
          </a:p>
          <a:p>
            <a:pPr lvl="1"/>
            <a:r>
              <a:rPr lang="en-US" dirty="0" smtClean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handler copies user </a:t>
            </a:r>
            <a:r>
              <a:rPr lang="en-US" dirty="0" err="1" smtClean="0"/>
              <a:t>args</a:t>
            </a:r>
            <a:r>
              <a:rPr lang="en-US" dirty="0" smtClean="0"/>
              <a:t> to kernel space before invoking specific function (e.g., open)</a:t>
            </a:r>
          </a:p>
          <a:p>
            <a:pPr lvl="1"/>
            <a:r>
              <a:rPr lang="en-US" dirty="0" smtClean="0"/>
              <a:t>Interrupts (???)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2590800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304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57767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endParaRPr lang="en-US" dirty="0"/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-76200" y="1066800"/>
            <a:ext cx="9071114" cy="5638800"/>
          </a:xfrm>
        </p:spPr>
      </p:pic>
    </p:spTree>
    <p:extLst>
      <p:ext uri="{BB962C8B-B14F-4D97-AF65-F5344CB8AC3E}">
        <p14:creationId xmlns:p14="http://schemas.microsoft.com/office/powerpoint/2010/main" val="382645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Vector through well-defined </a:t>
            </a:r>
            <a:r>
              <a:rPr lang="en-US" dirty="0" err="1" smtClean="0">
                <a:solidFill>
                  <a:srgbClr val="FF0000"/>
                </a:solidFill>
              </a:rPr>
              <a:t>syscall</a:t>
            </a:r>
            <a:r>
              <a:rPr lang="en-US" dirty="0" smtClean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 smtClean="0"/>
              <a:t>Table mapping system call number to handler</a:t>
            </a:r>
          </a:p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 (!) stack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3427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Kernel </a:t>
            </a:r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S</a:t>
            </a:r>
            <a:r>
              <a:rPr lang="en-US" dirty="0" smtClean="0"/>
              <a:t>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said that applications request services from the operating system via </a:t>
            </a:r>
            <a:r>
              <a:rPr lang="en-US" dirty="0" err="1" smtClean="0">
                <a:latin typeface="Gill Sans" charset="0"/>
                <a:ea typeface="Gill Sans" charset="0"/>
                <a:cs typeface="Gill Sans" charset="0"/>
              </a:rPr>
              <a:t>syscall</a:t>
            </a:r>
            <a:r>
              <a:rPr lang="en-US" dirty="0" smtClean="0"/>
              <a:t>, but …</a:t>
            </a:r>
          </a:p>
          <a:p>
            <a:r>
              <a:rPr lang="en-US" dirty="0" smtClean="0"/>
              <a:t>I’ve been writing all sort of useful applications and I never ever saw a “</a:t>
            </a:r>
            <a:r>
              <a:rPr lang="en-US" dirty="0" err="1" smtClean="0"/>
              <a:t>syscall</a:t>
            </a:r>
            <a:r>
              <a:rPr lang="en-US" dirty="0" smtClean="0"/>
              <a:t>” !!!</a:t>
            </a:r>
          </a:p>
          <a:p>
            <a:endParaRPr lang="en-US" dirty="0"/>
          </a:p>
          <a:p>
            <a:r>
              <a:rPr lang="en-US" dirty="0" smtClean="0"/>
              <a:t>That’s right.  </a:t>
            </a:r>
          </a:p>
          <a:p>
            <a:r>
              <a:rPr lang="en-US" dirty="0" smtClean="0"/>
              <a:t>It was buried in the programming language runtime library (e.g., </a:t>
            </a:r>
            <a:r>
              <a:rPr lang="en-US" dirty="0" err="1" smtClean="0"/>
              <a:t>libc.a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68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Run-Time </a:t>
            </a:r>
            <a:r>
              <a:rPr lang="en-US" dirty="0"/>
              <a:t>L</a:t>
            </a:r>
            <a:r>
              <a:rPr lang="en-US" dirty="0" smtClean="0"/>
              <a:t>ibrary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7200" y="25908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4478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4478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14600" y="14478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9102" y="182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21483" y="4898606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98003" y="28931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256642" y="28931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70720" y="28931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4762" y="35664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ill Sans Light"/>
                <a:cs typeface="Gill Sans Light"/>
              </a:rPr>
              <a:t>…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98004" y="4207630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OS library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6642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OS library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70720" y="4175825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OS library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14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295424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Kind of Narrow Waist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383" y="13943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Compilers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8266" y="2084471"/>
            <a:ext cx="138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Web Servers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0666" y="1394328"/>
            <a:ext cx="15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Web Browsers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0736" y="2188396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Databases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1345" y="181818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Email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8850" y="1209662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Word Processing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5015" y="2919163"/>
            <a:ext cx="20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Portable OS Library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784" y="329542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Interface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9833" y="3941755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Portable OS Kernel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9916" y="4385235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0286" y="488102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x86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2722" y="488102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ARM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8252" y="4881022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PowerPC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548367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Ethernet (1Gbs/10Gbs)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7585" y="548367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802.11 a/g/n/ac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49923" y="548367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SCSI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93732" y="54980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Thunderbolt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5486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Graphics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4299" y="513235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PCI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250562" y="124096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5760570" y="115098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4881022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  <a:endParaRPr lang="en-US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356" y="4333116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  <a:endParaRPr lang="en-US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40987" y="371996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9779" y="31720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683847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2918287"/>
            <a:ext cx="48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7996" y="2269137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79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THIS</a:t>
            </a:r>
            <a:r>
              <a:rPr lang="en-US" dirty="0" smtClean="0">
                <a:solidFill>
                  <a:srgbClr val="FF0000"/>
                </a:solidFill>
              </a:rPr>
              <a:t> Friday (8/31) </a:t>
            </a:r>
            <a:r>
              <a:rPr lang="en-US" dirty="0">
                <a:solidFill>
                  <a:srgbClr val="FF0000"/>
                </a:solidFill>
              </a:rPr>
              <a:t>is early drop day! Very hard to drop afterwards…</a:t>
            </a:r>
          </a:p>
          <a:p>
            <a:endParaRPr lang="en-US" dirty="0" smtClean="0"/>
          </a:p>
          <a:p>
            <a:r>
              <a:rPr lang="en-US" dirty="0" smtClean="0"/>
              <a:t>Work on Homework 0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on Tuesday!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Get familiar with all the cs162 tools</a:t>
            </a:r>
          </a:p>
          <a:p>
            <a:pPr lvl="1"/>
            <a:r>
              <a:rPr lang="en-US" dirty="0" smtClean="0"/>
              <a:t>Submit to </a:t>
            </a:r>
            <a:r>
              <a:rPr lang="en-US" dirty="0" err="1" smtClean="0"/>
              <a:t>autograder</a:t>
            </a:r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Participation: Attend section! Get to know your TA!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Group sign up via </a:t>
            </a:r>
            <a:r>
              <a:rPr lang="en-US" dirty="0" err="1"/>
              <a:t>autograder</a:t>
            </a:r>
            <a:r>
              <a:rPr lang="en-US" dirty="0"/>
              <a:t> then TA form next week 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finding groups of 4 people ASAP</a:t>
            </a:r>
          </a:p>
          <a:p>
            <a:pPr lvl="1"/>
            <a:r>
              <a:rPr lang="en-US" dirty="0"/>
              <a:t>Priority for same section; if cannot make this work, keep same TA</a:t>
            </a:r>
          </a:p>
          <a:p>
            <a:pPr lvl="4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67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dirty="0" smtClean="0"/>
              <a:t>Recall: A simple address translation w/ Base </a:t>
            </a:r>
            <a:r>
              <a:rPr lang="en-US" dirty="0"/>
              <a:t>&amp;</a:t>
            </a:r>
            <a:r>
              <a:rPr lang="en-US" dirty="0" smtClean="0"/>
              <a:t> Bound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59695" y="6019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3505200"/>
            <a:ext cx="97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381000" y="1511633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4419600" y="3162300"/>
            <a:ext cx="609600" cy="952500"/>
            <a:chOff x="4419600" y="3162300"/>
            <a:chExt cx="609600" cy="952500"/>
          </a:xfrm>
        </p:grpSpPr>
        <p:grpSp>
          <p:nvGrpSpPr>
            <p:cNvPr id="5" name="Group 4"/>
            <p:cNvGrpSpPr/>
            <p:nvPr/>
          </p:nvGrpSpPr>
          <p:grpSpPr>
            <a:xfrm>
              <a:off x="4419600" y="3162300"/>
              <a:ext cx="609600" cy="952500"/>
              <a:chOff x="4419600" y="3162300"/>
              <a:chExt cx="609600" cy="952500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4572000" y="3581401"/>
                <a:ext cx="457200" cy="53339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73" name="Straight Arrow Connector 72"/>
              <p:cNvCxnSpPr>
                <a:stCxn id="58" idx="3"/>
              </p:cNvCxnSpPr>
              <p:nvPr/>
            </p:nvCxnSpPr>
            <p:spPr bwMode="auto">
              <a:xfrm>
                <a:off x="4419600" y="3162300"/>
                <a:ext cx="304800" cy="4191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sp>
          <p:nvSpPr>
            <p:cNvPr id="59" name="Plus 58"/>
            <p:cNvSpPr/>
            <p:nvPr/>
          </p:nvSpPr>
          <p:spPr bwMode="auto">
            <a:xfrm>
              <a:off x="4648200" y="3733800"/>
              <a:ext cx="304800" cy="228600"/>
            </a:xfrm>
            <a:prstGeom prst="mathPlus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810000"/>
            <a:ext cx="1066800" cy="1257300"/>
            <a:chOff x="3962400" y="3810000"/>
            <a:chExt cx="1066800" cy="1257300"/>
          </a:xfrm>
        </p:grpSpPr>
        <p:sp>
          <p:nvSpPr>
            <p:cNvPr id="76" name="Oval 75"/>
            <p:cNvSpPr/>
            <p:nvPr/>
          </p:nvSpPr>
          <p:spPr bwMode="auto">
            <a:xfrm>
              <a:off x="4572000" y="4343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48200" y="4419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8" name="Straight Arrow Connector 77"/>
            <p:cNvCxnSpPr>
              <a:endCxn id="76" idx="1"/>
            </p:cNvCxnSpPr>
            <p:nvPr/>
          </p:nvCxnSpPr>
          <p:spPr bwMode="auto">
            <a:xfrm>
              <a:off x="3962400" y="3810000"/>
              <a:ext cx="676555" cy="6115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stCxn id="60" idx="3"/>
              <a:endCxn id="76" idx="3"/>
            </p:cNvCxnSpPr>
            <p:nvPr/>
          </p:nvCxnSpPr>
          <p:spPr bwMode="auto">
            <a:xfrm flipV="1">
              <a:off x="4419600" y="4798685"/>
              <a:ext cx="2193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4" name="Straight Connector 83"/>
          <p:cNvCxnSpPr/>
          <p:nvPr/>
        </p:nvCxnSpPr>
        <p:spPr bwMode="auto">
          <a:xfrm>
            <a:off x="381000" y="15240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2590800" y="2602468"/>
            <a:ext cx="3200400" cy="750332"/>
            <a:chOff x="2590800" y="2602468"/>
            <a:chExt cx="3200400" cy="750332"/>
          </a:xfrm>
        </p:grpSpPr>
        <p:sp>
          <p:nvSpPr>
            <p:cNvPr id="57" name="TextBox 56"/>
            <p:cNvSpPr txBox="1"/>
            <p:nvPr/>
          </p:nvSpPr>
          <p:spPr>
            <a:xfrm>
              <a:off x="2810603" y="2602468"/>
              <a:ext cx="1411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Base Address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590800" y="29718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>
              <a:stCxn id="58" idx="3"/>
            </p:cNvCxnSpPr>
            <p:nvPr/>
          </p:nvCxnSpPr>
          <p:spPr bwMode="auto">
            <a:xfrm>
              <a:off x="4419600" y="3162300"/>
              <a:ext cx="1371600" cy="381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2895600" y="29718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02295" y="3048000"/>
            <a:ext cx="3034383" cy="2045732"/>
            <a:chOff x="5802295" y="3048000"/>
            <a:chExt cx="3034383" cy="2045732"/>
          </a:xfrm>
        </p:grpSpPr>
        <p:grpSp>
          <p:nvGrpSpPr>
            <p:cNvPr id="19" name="Group 18"/>
            <p:cNvGrpSpPr/>
            <p:nvPr/>
          </p:nvGrpSpPr>
          <p:grpSpPr>
            <a:xfrm>
              <a:off x="5802295" y="3184658"/>
              <a:ext cx="1828800" cy="1823613"/>
              <a:chOff x="3200400" y="1638300"/>
              <a:chExt cx="1628564" cy="2400300"/>
            </a:xfrm>
            <a:solidFill>
              <a:srgbClr val="FFFF00"/>
            </a:solidFill>
          </p:grpSpPr>
          <p:sp>
            <p:nvSpPr>
              <p:cNvPr id="20" name="Rectangle 19"/>
              <p:cNvSpPr/>
              <p:nvPr/>
            </p:nvSpPr>
            <p:spPr bwMode="auto">
              <a:xfrm>
                <a:off x="3200400" y="1638300"/>
                <a:ext cx="1628564" cy="4191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72272" y="1638300"/>
                <a:ext cx="438525" cy="36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smtClean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  <a:endParaRPr lang="en-US" sz="12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200400" y="2057400"/>
                <a:ext cx="1628564" cy="5334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52800" y="2133601"/>
                <a:ext cx="771131" cy="36459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smtClean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  <a:endParaRPr lang="en-US" sz="12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200400" y="2590800"/>
                <a:ext cx="1628564" cy="5334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05200" y="2667001"/>
                <a:ext cx="427104" cy="36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smtClean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  <a:endParaRPr lang="en-US" sz="12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200400" y="3505200"/>
                <a:ext cx="1628564" cy="5334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29000" y="3581400"/>
                <a:ext cx="447090" cy="36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smtClean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  <a:endParaRPr lang="en-US" sz="12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 flipV="1">
                <a:off x="4724400" y="3352800"/>
                <a:ext cx="0" cy="68580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4724400" y="2590800"/>
                <a:ext cx="0" cy="68580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sp>
          <p:nvSpPr>
            <p:cNvPr id="54" name="TextBox 53"/>
            <p:cNvSpPr txBox="1"/>
            <p:nvPr/>
          </p:nvSpPr>
          <p:spPr>
            <a:xfrm>
              <a:off x="7859695" y="30480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24800" y="4724400"/>
              <a:ext cx="91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90800" y="4507468"/>
            <a:ext cx="1828800" cy="750332"/>
            <a:chOff x="2590800" y="4507468"/>
            <a:chExt cx="1828800" cy="750332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590800" y="48768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0603" y="4507468"/>
              <a:ext cx="995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48000" y="48768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52400" y="5486400"/>
            <a:ext cx="533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it touch other programs?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000" y="3276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28800" y="3429000"/>
            <a:ext cx="2743200" cy="381000"/>
            <a:chOff x="1828800" y="3429000"/>
            <a:chExt cx="2743200" cy="381000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>
              <a:off x="1828800" y="3810000"/>
              <a:ext cx="27432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828800" y="34290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ounded Rectangular Callout 66"/>
          <p:cNvSpPr/>
          <p:nvPr/>
        </p:nvSpPr>
        <p:spPr bwMode="auto">
          <a:xfrm>
            <a:off x="3048000" y="1600200"/>
            <a:ext cx="2286000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Addresses translated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on-the-fly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502920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46423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5 min break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814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458200" cy="5638800"/>
          </a:xfrm>
        </p:spPr>
        <p:txBody>
          <a:bodyPr>
            <a:normAutofit/>
          </a:bodyPr>
          <a:lstStyle/>
          <a:p>
            <a:r>
              <a:rPr lang="en-US" dirty="0"/>
              <a:t>Interrupt processing </a:t>
            </a:r>
            <a:r>
              <a:rPr lang="en-US" dirty="0" smtClean="0"/>
              <a:t>not visible </a:t>
            </a:r>
            <a:r>
              <a:rPr lang="en-US" dirty="0"/>
              <a:t>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Interrupt Handler invoked with interrupts ‘disabled’</a:t>
            </a:r>
          </a:p>
          <a:p>
            <a:pPr lvl="1"/>
            <a:r>
              <a:rPr lang="en-US" dirty="0" smtClean="0"/>
              <a:t>Re-enabled upon completion</a:t>
            </a:r>
          </a:p>
          <a:p>
            <a:pPr lvl="1"/>
            <a:r>
              <a:rPr lang="en-US" dirty="0" smtClean="0"/>
              <a:t>Non-blocking (run to completion, no waits)</a:t>
            </a:r>
          </a:p>
          <a:p>
            <a:pPr lvl="1"/>
            <a:r>
              <a:rPr lang="en-US" dirty="0" smtClean="0"/>
              <a:t>Pack up in a queue and pass off to an OS thread for hard work</a:t>
            </a:r>
          </a:p>
          <a:p>
            <a:pPr lvl="2"/>
            <a:r>
              <a:rPr lang="en-US" dirty="0" smtClean="0"/>
              <a:t>wake up an existing OS thread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911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458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OS kernel may enable/disable interrupts</a:t>
            </a:r>
          </a:p>
          <a:p>
            <a:pPr lvl="1"/>
            <a:r>
              <a:rPr lang="en-US" dirty="0" smtClean="0"/>
              <a:t>On x86: CLI (disable interrupts), STI (enable)</a:t>
            </a:r>
          </a:p>
          <a:p>
            <a:pPr lvl="1"/>
            <a:r>
              <a:rPr lang="en-US" dirty="0" smtClean="0"/>
              <a:t>Atomic section when select next process/thread to run</a:t>
            </a:r>
          </a:p>
          <a:p>
            <a:pPr lvl="1"/>
            <a:r>
              <a:rPr lang="en-US" dirty="0" smtClean="0"/>
              <a:t>Atomic return from interrupt or </a:t>
            </a:r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HW may have multiple levels of interrupts</a:t>
            </a:r>
          </a:p>
          <a:p>
            <a:pPr lvl="1"/>
            <a:r>
              <a:rPr lang="en-US" dirty="0" smtClean="0"/>
              <a:t>Mask off (disable) certain interrupts, </a:t>
            </a:r>
            <a:r>
              <a:rPr lang="en-US" dirty="0" err="1" smtClean="0"/>
              <a:t>eg</a:t>
            </a:r>
            <a:r>
              <a:rPr lang="en-US" dirty="0" smtClean="0"/>
              <a:t>., lower priority</a:t>
            </a:r>
          </a:p>
          <a:p>
            <a:pPr lvl="1"/>
            <a:r>
              <a:rPr lang="en-US" dirty="0" smtClean="0"/>
              <a:t>Certain Non-</a:t>
            </a:r>
            <a:r>
              <a:rPr lang="en-US" dirty="0" err="1"/>
              <a:t>M</a:t>
            </a:r>
            <a:r>
              <a:rPr lang="en-US" dirty="0" err="1" smtClean="0"/>
              <a:t>askable</a:t>
            </a:r>
            <a:r>
              <a:rPr lang="en-US" dirty="0" smtClean="0"/>
              <a:t>-Interrupts (NMI)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kernel segmentation fault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6234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</a:t>
            </a:r>
            <a:r>
              <a:rPr lang="en-US" altLang="ko-KR" sz="2200" dirty="0" err="1" smtClean="0">
                <a:ea typeface="굴림" panose="020B0600000101010101" pitchFamily="34" charset="-127"/>
              </a:rPr>
              <a:t>askable</a:t>
            </a:r>
            <a:r>
              <a:rPr lang="en-US" altLang="ko-KR" sz="2200" dirty="0" smtClean="0">
                <a:ea typeface="굴림" panose="020B0600000101010101" pitchFamily="34" charset="-127"/>
              </a:rPr>
              <a:t> </a:t>
            </a:r>
            <a:r>
              <a:rPr lang="en-US" altLang="ko-KR" sz="2200" dirty="0">
                <a:ea typeface="굴림" panose="020B0600000101010101" pitchFamily="34" charset="-127"/>
              </a:rPr>
              <a:t>I</a:t>
            </a:r>
            <a:r>
              <a:rPr lang="en-US" altLang="ko-KR" sz="2200" dirty="0" smtClean="0">
                <a:ea typeface="굴림" panose="020B0600000101010101" pitchFamily="34" charset="-127"/>
              </a:rPr>
              <a:t>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304800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281363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5678488" y="1465263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6196013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5857875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5654675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4803775" y="779463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4497388" y="2303463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5784850" y="2039938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6096000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4132263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7369176" y="2670176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6764338" y="685800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7315200" y="1143000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3592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2971800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2438400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2514600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838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838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5224463" y="779463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3022601" y="2244725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1447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2679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1143000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6934205" y="1828800"/>
            <a:ext cx="1390651" cy="369888"/>
            <a:chOff x="4377" y="758"/>
            <a:chExt cx="876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7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725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Kernel interrupt stack</a:t>
            </a:r>
          </a:p>
          <a:p>
            <a:pPr lvl="1"/>
            <a:r>
              <a:rPr lang="en-US" dirty="0" smtClean="0"/>
              <a:t>Handler works regardless of state of user code</a:t>
            </a:r>
          </a:p>
          <a:p>
            <a:r>
              <a:rPr lang="en-US" dirty="0" smtClean="0"/>
              <a:t>Interrupt masking</a:t>
            </a:r>
          </a:p>
          <a:p>
            <a:pPr lvl="1"/>
            <a:r>
              <a:rPr lang="en-US" dirty="0" smtClean="0"/>
              <a:t>Handler is non-blocking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“Single instruction”-like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 process create a process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1" y="914400"/>
            <a:ext cx="875498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Yes! Unique identity of process is the “process ID” (or PID)</a:t>
            </a:r>
          </a:p>
          <a:p>
            <a:r>
              <a:rPr lang="en-US" b="1" dirty="0"/>
              <a:t>f</a:t>
            </a:r>
            <a:r>
              <a:rPr lang="en-US" b="1" dirty="0" smtClean="0"/>
              <a:t>ork()</a:t>
            </a:r>
            <a:r>
              <a:rPr lang="en-US" dirty="0" smtClean="0"/>
              <a:t> system call creates a </a:t>
            </a:r>
            <a:r>
              <a:rPr lang="en-US" i="1" dirty="0" smtClean="0"/>
              <a:t>copy</a:t>
            </a:r>
            <a:r>
              <a:rPr lang="en-US" dirty="0" smtClean="0"/>
              <a:t> of current process with a new PID</a:t>
            </a:r>
          </a:p>
          <a:p>
            <a:r>
              <a:rPr lang="en-US" dirty="0" smtClean="0"/>
              <a:t>Return value from </a:t>
            </a:r>
            <a:r>
              <a:rPr lang="en-US" b="1" dirty="0" smtClean="0"/>
              <a:t>fork()</a:t>
            </a:r>
            <a:r>
              <a:rPr lang="en-US" dirty="0" smtClean="0"/>
              <a:t>: integer</a:t>
            </a:r>
          </a:p>
          <a:p>
            <a:pPr lvl="1"/>
            <a:r>
              <a:rPr lang="en-US" dirty="0" smtClean="0"/>
              <a:t>When &gt; 0: </a:t>
            </a:r>
          </a:p>
          <a:p>
            <a:pPr lvl="2"/>
            <a:r>
              <a:rPr lang="en-US" dirty="0" smtClean="0"/>
              <a:t>Running in (original) </a:t>
            </a:r>
            <a:r>
              <a:rPr lang="en-US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 process</a:t>
            </a:r>
          </a:p>
          <a:p>
            <a:pPr lvl="2"/>
            <a:r>
              <a:rPr lang="en-US" dirty="0" smtClean="0"/>
              <a:t>return value is </a:t>
            </a:r>
            <a:r>
              <a:rPr lang="en-US" dirty="0" err="1" smtClean="0">
                <a:solidFill>
                  <a:srgbClr val="FF0000"/>
                </a:solidFill>
              </a:rPr>
              <a:t>pid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new child</a:t>
            </a:r>
          </a:p>
          <a:p>
            <a:pPr lvl="1"/>
            <a:r>
              <a:rPr lang="en-US" dirty="0" smtClean="0"/>
              <a:t>When = 0: </a:t>
            </a:r>
          </a:p>
          <a:p>
            <a:pPr lvl="2"/>
            <a:r>
              <a:rPr lang="en-US" dirty="0" smtClean="0"/>
              <a:t>Running in new </a:t>
            </a:r>
            <a:r>
              <a:rPr lang="en-US" dirty="0" smtClean="0">
                <a:solidFill>
                  <a:srgbClr val="FF0000"/>
                </a:solidFill>
              </a:rPr>
              <a:t>Child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When &lt; 0:</a:t>
            </a:r>
          </a:p>
          <a:p>
            <a:pPr lvl="2"/>
            <a:r>
              <a:rPr lang="en-US" dirty="0" smtClean="0"/>
              <a:t>Error!  Must handle somehow</a:t>
            </a:r>
          </a:p>
          <a:p>
            <a:pPr lvl="2"/>
            <a:r>
              <a:rPr lang="en-US" dirty="0" smtClean="0"/>
              <a:t>Running in original process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 state of original process duplicated in both Parent and Child!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Memory, File Descriptors (next topic), etc…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01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ork1.c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85800"/>
            <a:ext cx="8229600" cy="590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string.h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unistd.h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#include &lt;sys/</a:t>
            </a:r>
            <a:r>
              <a:rPr lang="en-US" sz="1400" dirty="0" err="1">
                <a:latin typeface="Courier"/>
                <a:cs typeface="Courier"/>
              </a:rPr>
              <a:t>types.h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#define BUFSIZE 1024</a:t>
            </a:r>
          </a:p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main(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argc</a:t>
            </a:r>
            <a:r>
              <a:rPr lang="en-US" sz="1400" dirty="0">
                <a:latin typeface="Courier"/>
                <a:cs typeface="Courier"/>
              </a:rPr>
              <a:t>, char *</a:t>
            </a:r>
            <a:r>
              <a:rPr lang="en-US" sz="1400" dirty="0" err="1">
                <a:latin typeface="Courier"/>
                <a:cs typeface="Courier"/>
              </a:rPr>
              <a:t>argv</a:t>
            </a:r>
            <a:r>
              <a:rPr lang="en-US" sz="1400" dirty="0">
                <a:latin typeface="Courier"/>
                <a:cs typeface="Courier"/>
              </a:rPr>
              <a:t>[])</a:t>
            </a:r>
          </a:p>
          <a:p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r>
              <a:rPr lang="en-US" sz="1400" dirty="0">
                <a:latin typeface="Courier"/>
                <a:cs typeface="Courier"/>
              </a:rPr>
              <a:t>  char </a:t>
            </a:r>
            <a:r>
              <a:rPr lang="en-US" sz="1400" dirty="0" err="1">
                <a:latin typeface="Courier"/>
                <a:cs typeface="Courier"/>
              </a:rPr>
              <a:t>buf</a:t>
            </a:r>
            <a:r>
              <a:rPr lang="en-US" sz="1400" dirty="0">
                <a:latin typeface="Courier"/>
                <a:cs typeface="Courier"/>
              </a:rPr>
              <a:t>[BUFSIZE];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size_t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readlen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writelen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slen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pid_t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         /* get current processes PID */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("Parent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: %d\n", </a:t>
            </a:r>
            <a:r>
              <a:rPr lang="en-US" sz="1400" dirty="0" err="1">
                <a:latin typeface="Courier"/>
                <a:cs typeface="Courier"/>
              </a:rPr>
              <a:t>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 = fork();</a:t>
            </a:r>
            <a:endParaRPr lang="en-US" sz="14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&gt; 0) {		</a:t>
            </a:r>
            <a:r>
              <a:rPr lang="en-US" sz="1400" dirty="0" smtClean="0">
                <a:latin typeface="Courier"/>
                <a:cs typeface="Courier"/>
              </a:rPr>
              <a:t>          /</a:t>
            </a:r>
            <a:r>
              <a:rPr lang="en-US" sz="1400" dirty="0">
                <a:latin typeface="Courier"/>
                <a:cs typeface="Courier"/>
              </a:rPr>
              <a:t>* Parent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parent of [%d]\n",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 else if (</a:t>
            </a:r>
            <a:r>
              <a:rPr lang="en-US" sz="1400" dirty="0" err="1">
                <a:latin typeface="Courier"/>
                <a:cs typeface="Courier"/>
              </a:rPr>
              <a:t>cpid</a:t>
            </a:r>
            <a:r>
              <a:rPr lang="en-US" sz="1400" dirty="0">
                <a:latin typeface="Courier"/>
                <a:cs typeface="Courier"/>
              </a:rPr>
              <a:t> == 0) {	</a:t>
            </a:r>
            <a:r>
              <a:rPr lang="en-US" sz="1400" dirty="0" smtClean="0">
                <a:latin typeface="Courier"/>
                <a:cs typeface="Courier"/>
              </a:rPr>
              <a:t> /</a:t>
            </a:r>
            <a:r>
              <a:rPr lang="en-US" sz="1400" dirty="0">
                <a:latin typeface="Courier"/>
                <a:cs typeface="Courier"/>
              </a:rPr>
              <a:t>* Child Process */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getpid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("[%d] child\n", </a:t>
            </a:r>
            <a:r>
              <a:rPr lang="en-US" sz="1400" dirty="0" err="1">
                <a:latin typeface="Courier"/>
                <a:cs typeface="Courier"/>
              </a:rPr>
              <a:t>mypid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perror</a:t>
            </a:r>
            <a:r>
              <a:rPr lang="en-US" sz="1400" dirty="0">
                <a:latin typeface="Courier"/>
                <a:cs typeface="Courier"/>
              </a:rPr>
              <a:t>("Fork failed");</a:t>
            </a:r>
          </a:p>
          <a:p>
            <a:r>
              <a:rPr lang="en-US" sz="1400" dirty="0">
                <a:latin typeface="Courier"/>
                <a:cs typeface="Courier"/>
              </a:rPr>
              <a:t>    exit(1);</a:t>
            </a:r>
          </a:p>
          <a:p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latin typeface="Courier"/>
                <a:cs typeface="Courier"/>
              </a:rPr>
              <a:t>  exit(0);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775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ork2.c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54667"/>
            <a:ext cx="8060267" cy="400109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status;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pid_t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tcpid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cpid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fork();</a:t>
            </a:r>
          </a:p>
          <a:p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  /* Parent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"/>
                <a:cs typeface="Courier"/>
              </a:rPr>
              <a:t>tcpid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= wait(&amp;status);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bye %</a:t>
            </a:r>
            <a:r>
              <a:rPr lang="en-US" dirty="0" smtClean="0">
                <a:latin typeface="Courier"/>
                <a:cs typeface="Courier"/>
              </a:rPr>
              <a:t>d(%d)\n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tcpid</a:t>
            </a:r>
            <a:r>
              <a:rPr lang="en-US" dirty="0" smtClean="0">
                <a:latin typeface="Courier"/>
                <a:cs typeface="Courier"/>
              </a:rPr>
              <a:t>, status);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/* Child Process */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49356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Races: fork3.c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3400" y="5639514"/>
            <a:ext cx="7924800" cy="1070675"/>
          </a:xfrm>
        </p:spPr>
        <p:txBody>
          <a:bodyPr/>
          <a:lstStyle/>
          <a:p>
            <a:r>
              <a:rPr lang="en-US" dirty="0" smtClean="0"/>
              <a:t>Question: What does this program print?</a:t>
            </a:r>
          </a:p>
          <a:p>
            <a:r>
              <a:rPr lang="en-US" dirty="0" smtClean="0"/>
              <a:t>Does it change if you add in one of the sleep() statements?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78062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cpid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fork();</a:t>
            </a:r>
          </a:p>
          <a:p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getpid</a:t>
            </a:r>
            <a:r>
              <a:rPr lang="en-US" dirty="0" smtClean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smtClean="0">
                <a:latin typeface="Courier"/>
                <a:cs typeface="Courier"/>
              </a:rPr>
              <a:t>10;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</a:t>
            </a:r>
            <a:r>
              <a:rPr lang="en-US" dirty="0" smtClean="0">
                <a:latin typeface="Courier"/>
                <a:cs typeface="Courier"/>
              </a:rPr>
              <a:t>/ sleep</a:t>
            </a:r>
            <a:r>
              <a:rPr lang="en-US" dirty="0">
                <a:latin typeface="Courier"/>
                <a:cs typeface="Courier"/>
              </a:rPr>
              <a:t>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&gt;-</a:t>
            </a:r>
            <a:r>
              <a:rPr lang="en-US" dirty="0" smtClean="0">
                <a:latin typeface="Courier"/>
                <a:cs typeface="Courier"/>
              </a:rPr>
              <a:t>10;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--)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</a:t>
            </a:r>
            <a:r>
              <a:rPr lang="en-US" dirty="0" smtClean="0">
                <a:latin typeface="Courier"/>
                <a:cs typeface="Courier"/>
              </a:rPr>
              <a:t>/ sleep</a:t>
            </a:r>
            <a:r>
              <a:rPr lang="en-US" dirty="0">
                <a:latin typeface="Courier"/>
                <a:cs typeface="Courier"/>
              </a:rPr>
              <a:t>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746624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UNIX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 smtClean="0"/>
              <a:t> 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endParaRPr lang="en-US" dirty="0" smtClean="0"/>
          </a:p>
          <a:p>
            <a:r>
              <a:rPr lang="en-US" dirty="0" smtClean="0"/>
              <a:t>UNIX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 smtClean="0"/>
              <a:t> – system call to </a:t>
            </a:r>
            <a:r>
              <a:rPr lang="en-US" i="1" dirty="0" smtClean="0"/>
              <a:t>change the program </a:t>
            </a:r>
            <a:r>
              <a:rPr lang="en-US" dirty="0" smtClean="0"/>
              <a:t>being run by the current process</a:t>
            </a:r>
          </a:p>
          <a:p>
            <a:endParaRPr lang="en-US" dirty="0" smtClean="0"/>
          </a:p>
          <a:p>
            <a:r>
              <a:rPr lang="en-US" dirty="0" smtClean="0"/>
              <a:t>UNIX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 smtClean="0"/>
              <a:t> – system call to wait for a process to finish</a:t>
            </a:r>
          </a:p>
          <a:p>
            <a:endParaRPr lang="en-US" dirty="0" smtClean="0"/>
          </a:p>
          <a:p>
            <a:r>
              <a:rPr lang="en-US" dirty="0" smtClean="0"/>
              <a:t>UNIX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signal</a:t>
            </a:r>
            <a:r>
              <a:rPr lang="en-US" dirty="0" smtClean="0"/>
              <a:t> – system call to send a notification to another process</a:t>
            </a:r>
          </a:p>
          <a:p>
            <a:endParaRPr lang="en-US" dirty="0" smtClean="0"/>
          </a:p>
          <a:p>
            <a:r>
              <a:rPr lang="en-US" dirty="0" smtClean="0"/>
              <a:t>UNIX man pages: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 smtClean="0"/>
              <a:t>(2),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 smtClean="0"/>
              <a:t>(3),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 smtClean="0"/>
              <a:t>(2),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signal</a:t>
            </a:r>
            <a:r>
              <a:rPr lang="en-US" dirty="0" smtClean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928506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4278" cy="736600"/>
          </a:xfrm>
        </p:spPr>
        <p:txBody>
          <a:bodyPr/>
          <a:lstStyle/>
          <a:p>
            <a:r>
              <a:rPr lang="en-US" dirty="0" smtClean="0"/>
              <a:t>Tying it together: </a:t>
            </a:r>
            <a:r>
              <a:rPr lang="en-US" dirty="0"/>
              <a:t>Simple B&amp;B: OS </a:t>
            </a:r>
            <a:r>
              <a:rPr lang="en-US" dirty="0" smtClean="0"/>
              <a:t>loads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441960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 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5780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578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27660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384810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27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pic>
        <p:nvPicPr>
          <p:cNvPr id="4" name="Content Placeholder 3" descr="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 bwMode="auto">
          <a:xfrm>
            <a:off x="4038600" y="1981200"/>
            <a:ext cx="1219200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38600" y="5311140"/>
            <a:ext cx="1219200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5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shell is a job control system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programmer to create and manage a set of programs to do some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, Linux all have shells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Example: to compile a C program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sourcefile1.c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sourcefile2.c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–o program sourcefile1.o sourcefile2.o</a:t>
            </a:r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./program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6620929" y="2895600"/>
            <a:ext cx="2506134" cy="193040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dirty="0" smtClean="0">
                <a:latin typeface="Gill Sans" charset="0"/>
                <a:ea typeface="Gill Sans" charset="0"/>
                <a:cs typeface="Gill Sans" charset="0"/>
              </a:rPr>
              <a:t>HW1</a:t>
            </a:r>
            <a:endParaRPr lang="en-US" sz="32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16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– </a:t>
            </a:r>
            <a:r>
              <a:rPr lang="en-US" dirty="0" err="1" smtClean="0"/>
              <a:t>infloop.c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667" y="914400"/>
            <a:ext cx="7874000" cy="507831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signal.h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("Caught signal %d - phew!\n",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exit(1);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signal(SIGINT,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while (1) {}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0331185">
            <a:off x="6685524" y="1602545"/>
            <a:ext cx="1669047" cy="58477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Got top?</a:t>
            </a:r>
            <a:endParaRPr lang="en-US" sz="32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29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943600"/>
          </a:xfrm>
        </p:spPr>
        <p:txBody>
          <a:bodyPr>
            <a:normAutofit/>
          </a:bodyPr>
          <a:lstStyle/>
          <a:p>
            <a:r>
              <a:rPr lang="en-US" altLang="en-US" dirty="0"/>
              <a:t>Process: e</a:t>
            </a:r>
            <a:r>
              <a:rPr lang="en-US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Hardware mechanism for regaining control from user</a:t>
            </a:r>
          </a:p>
          <a:p>
            <a:pPr lvl="1"/>
            <a:r>
              <a:rPr lang="en-US" dirty="0" smtClean="0"/>
              <a:t>Notification that events have occurred</a:t>
            </a:r>
          </a:p>
          <a:p>
            <a:pPr lvl="1"/>
            <a:r>
              <a:rPr lang="en-US" dirty="0" smtClean="0"/>
              <a:t>User-level equivalent: Signals</a:t>
            </a:r>
          </a:p>
          <a:p>
            <a:r>
              <a:rPr lang="en-US" dirty="0" smtClean="0"/>
              <a:t>Native control of Process</a:t>
            </a:r>
          </a:p>
          <a:p>
            <a:pPr lvl="1"/>
            <a:r>
              <a:rPr lang="en-US" dirty="0" smtClean="0"/>
              <a:t>Fork, Exec, Wait, Signal</a:t>
            </a:r>
          </a:p>
        </p:txBody>
      </p:sp>
    </p:spTree>
    <p:extLst>
      <p:ext uri="{BB962C8B-B14F-4D97-AF65-F5344CB8AC3E}">
        <p14:creationId xmlns:p14="http://schemas.microsoft.com/office/powerpoint/2010/main" val="964050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dirty="0" smtClean="0"/>
              <a:t>Simple B&amp;B: OS gets ready to execute process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0" y="3152001"/>
            <a:ext cx="2078428" cy="271539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Privileged Inst: set special registers for Proc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RTU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1000 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</a:t>
            </a:r>
            <a:r>
              <a:rPr lang="en-US" sz="1600" b="0" dirty="0" smtClean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0001…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4102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657600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14800" y="3075801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3" name="Curved Left Arrow 2"/>
          <p:cNvSpPr/>
          <p:nvPr/>
        </p:nvSpPr>
        <p:spPr bwMode="auto">
          <a:xfrm>
            <a:off x="3337328" y="4022858"/>
            <a:ext cx="244072" cy="461274"/>
          </a:xfrm>
          <a:prstGeom prst="curvedLef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37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Code Running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100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/>
          <p:nvPr/>
        </p:nvCxnSpPr>
        <p:spPr bwMode="auto">
          <a:xfrm flipV="1">
            <a:off x="4114800" y="3149338"/>
            <a:ext cx="1828800" cy="134646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0" y="3385457"/>
            <a:ext cx="2286000" cy="271054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does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kernel switch between processes?</a:t>
            </a:r>
          </a:p>
          <a:p>
            <a:r>
              <a:rPr lang="en-US" dirty="0">
                <a:solidFill>
                  <a:srgbClr val="FF0000"/>
                </a:solidFill>
              </a:rPr>
              <a:t>First question: How to return to system?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0001…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Curved Connector 88"/>
          <p:cNvCxnSpPr/>
          <p:nvPr/>
        </p:nvCxnSpPr>
        <p:spPr bwMode="auto">
          <a:xfrm flipV="1">
            <a:off x="4114800" y="3075801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7097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838200"/>
            <a:ext cx="8714874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 g.,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  <a:p>
            <a:r>
              <a:rPr lang="en-US" dirty="0" smtClean="0"/>
              <a:t>All 3 are an UNPROGRAMMED CONTROL TRANSFER</a:t>
            </a:r>
          </a:p>
        </p:txBody>
      </p:sp>
    </p:spTree>
    <p:extLst>
      <p:ext uri="{BB962C8B-B14F-4D97-AF65-F5344CB8AC3E}">
        <p14:creationId xmlns:p14="http://schemas.microsoft.com/office/powerpoint/2010/main" val="1311380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763000" cy="1828800"/>
          </a:xfrm>
        </p:spPr>
        <p:txBody>
          <a:bodyPr/>
          <a:lstStyle/>
          <a:p>
            <a:r>
              <a:rPr lang="en-US" sz="3200" dirty="0" smtClean="0"/>
              <a:t>How do we get the system target address of the “</a:t>
            </a:r>
            <a:r>
              <a:rPr lang="en-US" sz="3200" dirty="0" err="1" smtClean="0"/>
              <a:t>unprogrammed</a:t>
            </a:r>
            <a:r>
              <a:rPr lang="en-US" sz="3200" dirty="0" smtClean="0"/>
              <a:t> control transfer?”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3377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5486400"/>
            <a:ext cx="7620000" cy="838200"/>
          </a:xfrm>
        </p:spPr>
        <p:txBody>
          <a:bodyPr/>
          <a:lstStyle/>
          <a:p>
            <a:r>
              <a:rPr lang="en-US" dirty="0" smtClean="0"/>
              <a:t>Where else do you see this dispatch pattern?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14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514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819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2400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nterrupt number (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514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4953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24600" y="3657600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intrpHandler_i</a:t>
            </a:r>
            <a:r>
              <a:rPr lang="en-US" sz="1600" dirty="0" smtClean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1295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61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41656</TotalTime>
  <Pages>60</Pages>
  <Words>2693</Words>
  <Application>Microsoft Macintosh PowerPoint</Application>
  <PresentationFormat>On-screen Show (4:3)</PresentationFormat>
  <Paragraphs>772</Paragraphs>
  <Slides>43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Comic Sans MS</vt:lpstr>
      <vt:lpstr>Consolas</vt:lpstr>
      <vt:lpstr>Courier</vt:lpstr>
      <vt:lpstr>Courier New</vt:lpstr>
      <vt:lpstr>Gill Sans</vt:lpstr>
      <vt:lpstr>Gill Sans Light</vt:lpstr>
      <vt:lpstr>MS PGothic</vt:lpstr>
      <vt:lpstr>Symbol</vt:lpstr>
      <vt:lpstr>굴림</vt:lpstr>
      <vt:lpstr>Office</vt:lpstr>
      <vt:lpstr>CS162 Operating Systems and Systems Programming Lecture 3  Processes (con’t), Fork,  Introduction to I/O</vt:lpstr>
      <vt:lpstr>Recall: Four fundamental OS concepts</vt:lpstr>
      <vt:lpstr>Recall: A simple address translation w/ Base &amp; Bound</vt:lpstr>
      <vt:lpstr>Tying it together: Simple B&amp;B: OS loads process</vt:lpstr>
      <vt:lpstr>Simple B&amp;B: OS gets ready to execute process </vt:lpstr>
      <vt:lpstr>Simple B&amp;B: User Code Running</vt:lpstr>
      <vt:lpstr>3 types of Mode Transfer</vt:lpstr>
      <vt:lpstr>How do we get the system target address of the “unprogrammed control transfer?”</vt:lpstr>
      <vt:lpstr>Example: Interrupt Vector</vt:lpstr>
      <vt:lpstr>Simple B&amp;B: User =&gt; Kernel</vt:lpstr>
      <vt:lpstr>Simple B&amp;B: Interrupt</vt:lpstr>
      <vt:lpstr>Simple B&amp;B: Switch User Process</vt:lpstr>
      <vt:lpstr>Simple B&amp;B: “resume”</vt:lpstr>
      <vt:lpstr>Process Control Block</vt:lpstr>
      <vt:lpstr>Recall: give the illusion of multiple processors?</vt:lpstr>
      <vt:lpstr>Simultaneous MultiThreading/Hyperthreading</vt:lpstr>
      <vt:lpstr>Scheduler</vt:lpstr>
      <vt:lpstr>Putting it together: web server</vt:lpstr>
      <vt:lpstr>Putting it together: web server</vt:lpstr>
      <vt:lpstr>Recall: User/Kernel (Privileged) Mode</vt:lpstr>
      <vt:lpstr>Implementing Safe Kernel Mode Transfers</vt:lpstr>
      <vt:lpstr>Need for Separate Kernel Stacks</vt:lpstr>
      <vt:lpstr>Before</vt:lpstr>
      <vt:lpstr>During</vt:lpstr>
      <vt:lpstr>Kernel System Call Handler</vt:lpstr>
      <vt:lpstr>How Does the Kernel Provide Services?</vt:lpstr>
      <vt:lpstr>OS Run-Time Library</vt:lpstr>
      <vt:lpstr>A Kind of Narrow Waist</vt:lpstr>
      <vt:lpstr>Administrivia: Getting started</vt:lpstr>
      <vt:lpstr> 5 min break</vt:lpstr>
      <vt:lpstr>Hardware support: Interrupt Control</vt:lpstr>
      <vt:lpstr>Hardware support: Interrupt Control</vt:lpstr>
      <vt:lpstr>Interrupt Controller</vt:lpstr>
      <vt:lpstr>How do we take interrupts safely?</vt:lpstr>
      <vt:lpstr>Can a process create a process ?</vt:lpstr>
      <vt:lpstr>fork1.c</vt:lpstr>
      <vt:lpstr>fork2.c</vt:lpstr>
      <vt:lpstr>Process Races: fork3.c</vt:lpstr>
      <vt:lpstr>UNIX Process Management</vt:lpstr>
      <vt:lpstr>UNIX Process Management</vt:lpstr>
      <vt:lpstr>Shell</vt:lpstr>
      <vt:lpstr>Signals – infloop.c</vt:lpstr>
      <vt:lpstr>Summary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516</cp:revision>
  <cp:lastPrinted>2018-08-29T20:20:52Z</cp:lastPrinted>
  <dcterms:created xsi:type="dcterms:W3CDTF">1995-08-12T11:37:26Z</dcterms:created>
  <dcterms:modified xsi:type="dcterms:W3CDTF">2018-08-30T04:01:43Z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