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748" r:id="rId3"/>
    <p:sldId id="855" r:id="rId4"/>
    <p:sldId id="865" r:id="rId5"/>
    <p:sldId id="863" r:id="rId6"/>
    <p:sldId id="858" r:id="rId7"/>
    <p:sldId id="859" r:id="rId8"/>
    <p:sldId id="861" r:id="rId9"/>
    <p:sldId id="839" r:id="rId10"/>
    <p:sldId id="831" r:id="rId11"/>
    <p:sldId id="832" r:id="rId12"/>
    <p:sldId id="746" r:id="rId13"/>
    <p:sldId id="833" r:id="rId14"/>
    <p:sldId id="841" r:id="rId15"/>
    <p:sldId id="842" r:id="rId16"/>
    <p:sldId id="835" r:id="rId17"/>
    <p:sldId id="836" r:id="rId18"/>
    <p:sldId id="874" r:id="rId19"/>
    <p:sldId id="875" r:id="rId20"/>
    <p:sldId id="871" r:id="rId21"/>
    <p:sldId id="868" r:id="rId22"/>
    <p:sldId id="872" r:id="rId23"/>
    <p:sldId id="869" r:id="rId24"/>
    <p:sldId id="873" r:id="rId25"/>
    <p:sldId id="838" r:id="rId26"/>
    <p:sldId id="802" r:id="rId27"/>
    <p:sldId id="852" r:id="rId28"/>
    <p:sldId id="804" r:id="rId29"/>
    <p:sldId id="805" r:id="rId30"/>
    <p:sldId id="806" r:id="rId31"/>
    <p:sldId id="843" r:id="rId32"/>
    <p:sldId id="866" r:id="rId33"/>
    <p:sldId id="867" r:id="rId34"/>
    <p:sldId id="844" r:id="rId35"/>
    <p:sldId id="845" r:id="rId36"/>
    <p:sldId id="807" r:id="rId37"/>
    <p:sldId id="808" r:id="rId38"/>
    <p:sldId id="809" r:id="rId39"/>
    <p:sldId id="846" r:id="rId40"/>
    <p:sldId id="811" r:id="rId41"/>
    <p:sldId id="812" r:id="rId42"/>
    <p:sldId id="847" r:id="rId43"/>
    <p:sldId id="848" r:id="rId44"/>
    <p:sldId id="849" r:id="rId45"/>
    <p:sldId id="815" r:id="rId46"/>
    <p:sldId id="816" r:id="rId47"/>
    <p:sldId id="753" r:id="rId48"/>
    <p:sldId id="754" r:id="rId49"/>
    <p:sldId id="755" r:id="rId50"/>
    <p:sldId id="850" r:id="rId51"/>
    <p:sldId id="851" r:id="rId52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40E2"/>
    <a:srgbClr val="02E3EE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28" autoAdjust="0"/>
    <p:restoredTop sz="86223" autoAdjust="0"/>
  </p:normalViewPr>
  <p:slideViewPr>
    <p:cSldViewPr>
      <p:cViewPr varScale="1">
        <p:scale>
          <a:sx n="76" d="100"/>
          <a:sy n="76" d="100"/>
        </p:scale>
        <p:origin x="216" y="2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44019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47784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80388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570876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53619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577856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08831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882675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858381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69727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07559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494014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993947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649885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332564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105360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552330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956899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05354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202289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????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????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395529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206456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6859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2041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1178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13095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368767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1743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31688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562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22678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 smtClean="0"/>
              <a:t>Body Text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8016745" y="6551613"/>
            <a:ext cx="849572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b="0" i="0" dirty="0" err="1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Lec</a:t>
            </a:r>
            <a:r>
              <a:rPr lang="en-US" altLang="en-US" sz="1400" b="0" i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8.</a:t>
            </a:r>
            <a:fld id="{6456B83E-17D0-4CDF-84AD-C8A97BEB5271}" type="slidenum">
              <a:rPr lang="en-US" altLang="en-US" sz="1400" b="0" i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pPr algn="ctr"/>
              <a:t>‹#›</a:t>
            </a:fld>
            <a:endParaRPr lang="en-US" altLang="en-US" sz="1400" b="0" i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732871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9/19/18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3733800" y="6566278"/>
            <a:ext cx="189985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CS162 ©UCB Fall 2018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0" i="0">
          <a:solidFill>
            <a:srgbClr val="2A40E2"/>
          </a:solidFill>
          <a:latin typeface="Gill Sans" charset="0"/>
          <a:ea typeface="Gill Sans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848600" cy="2286000"/>
          </a:xfrm>
          <a:noFill/>
        </p:spPr>
        <p:txBody>
          <a:bodyPr/>
          <a:lstStyle/>
          <a:p>
            <a:r>
              <a:rPr lang="en-US" altLang="en-US" sz="3000" dirty="0" smtClean="0"/>
              <a:t>CS162</a:t>
            </a:r>
            <a:br>
              <a:rPr lang="en-US" altLang="en-US" sz="3000" dirty="0" smtClean="0"/>
            </a:br>
            <a:r>
              <a:rPr lang="en-US" altLang="en-US" sz="3000" dirty="0" smtClean="0"/>
              <a:t>Operating Systems and</a:t>
            </a:r>
            <a:br>
              <a:rPr lang="en-US" altLang="en-US" sz="3000" dirty="0" smtClean="0"/>
            </a:br>
            <a:r>
              <a:rPr lang="en-US" altLang="en-US" sz="3000" dirty="0" smtClean="0"/>
              <a:t>Systems Programming</a:t>
            </a:r>
            <a:br>
              <a:rPr lang="en-US" altLang="en-US" sz="3000" dirty="0" smtClean="0"/>
            </a:br>
            <a:r>
              <a:rPr lang="en-US" altLang="en-US" sz="3000" dirty="0" smtClean="0"/>
              <a:t>Lecture 8</a:t>
            </a:r>
            <a:br>
              <a:rPr lang="en-US" altLang="en-US" sz="3000" dirty="0" smtClean="0"/>
            </a:br>
            <a:r>
              <a:rPr lang="en-US" altLang="en-US" sz="3000" dirty="0" smtClean="0"/>
              <a:t> </a:t>
            </a:r>
            <a:br>
              <a:rPr lang="en-US" altLang="en-US" sz="3000" dirty="0" smtClean="0"/>
            </a:br>
            <a:r>
              <a:rPr lang="en-US" altLang="en-US" sz="3000" dirty="0" smtClean="0"/>
              <a:t>Locks, Semaphores, Monitors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 smtClean="0"/>
              <a:t>September 19, 2018</a:t>
            </a:r>
          </a:p>
          <a:p>
            <a:pPr marL="285750" indent="-285750"/>
            <a:r>
              <a:rPr lang="en-US" altLang="en-US" dirty="0" smtClean="0"/>
              <a:t>Prof. Ion Stoica</a:t>
            </a:r>
          </a:p>
          <a:p>
            <a:pPr marL="285750" indent="-285750"/>
            <a:r>
              <a:rPr lang="en-US" altLang="en-US" dirty="0" smtClean="0"/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Too Much Milk: Solution #4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788" y="736600"/>
            <a:ext cx="8710612" cy="61976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Suppose we have some sort of implementation of a lock</a:t>
            </a:r>
          </a:p>
          <a:p>
            <a:pPr lvl="1">
              <a:spcBef>
                <a:spcPct val="25000"/>
              </a:spcBef>
            </a:pPr>
            <a:r>
              <a:rPr lang="en-US" altLang="ko-KR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l</a:t>
            </a:r>
            <a:r>
              <a:rPr lang="en-US" altLang="ko-KR" dirty="0" err="1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ock.Acquire</a:t>
            </a:r>
            <a:r>
              <a:rPr lang="en-US" altLang="ko-KR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altLang="ko-KR" dirty="0" smtClean="0">
                <a:ea typeface="굴림" panose="020B0600000101010101" pitchFamily="34" charset="-127"/>
              </a:rPr>
              <a:t> – wait until lock is free, then grab</a:t>
            </a:r>
          </a:p>
          <a:p>
            <a:pPr lvl="1">
              <a:spcBef>
                <a:spcPct val="25000"/>
              </a:spcBef>
            </a:pPr>
            <a:r>
              <a:rPr lang="en-US" altLang="ko-KR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l</a:t>
            </a:r>
            <a:r>
              <a:rPr lang="en-US" altLang="ko-KR" dirty="0" err="1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ock.Release</a:t>
            </a:r>
            <a:r>
              <a:rPr lang="en-US" altLang="ko-KR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dirty="0" smtClean="0">
                <a:ea typeface="굴림" panose="020B0600000101010101" pitchFamily="34" charset="-127"/>
              </a:rPr>
              <a:t>– Unlock, waking up anyone waiting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These must be atomic operations – if two threads are waiting for the lock and both see it’s free, only one succeeds to grab the lock</a:t>
            </a:r>
          </a:p>
          <a:p>
            <a:pPr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Then, our milk problem is easy: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milklock.Acquire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if (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   buy milk;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milklock.Release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Once again, section of code between 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Acquire() </a:t>
            </a:r>
            <a:r>
              <a:rPr lang="en-US" altLang="ko-KR" dirty="0" smtClean="0">
                <a:ea typeface="굴림" panose="020B0600000101010101" pitchFamily="34" charset="-127"/>
              </a:rPr>
              <a:t>and 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Release()</a:t>
            </a:r>
            <a:r>
              <a:rPr lang="en-US" altLang="ko-KR" dirty="0" smtClean="0">
                <a:ea typeface="굴림" panose="020B0600000101010101" pitchFamily="34" charset="-127"/>
              </a:rPr>
              <a:t> called a “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Critical Section</a:t>
            </a:r>
            <a:r>
              <a:rPr lang="en-US" altLang="ko-KR" dirty="0" smtClean="0">
                <a:ea typeface="굴림" panose="020B0600000101010101" pitchFamily="34" charset="-127"/>
              </a:rPr>
              <a:t>”</a:t>
            </a:r>
          </a:p>
          <a:p>
            <a:pPr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Of course, you can make this even simpler: suppose you are out of ice cream instead of milk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Skip the test since you always need more ice cream ;-) </a:t>
            </a:r>
          </a:p>
        </p:txBody>
      </p:sp>
    </p:spTree>
    <p:extLst>
      <p:ext uri="{BB962C8B-B14F-4D97-AF65-F5344CB8AC3E}">
        <p14:creationId xmlns:p14="http://schemas.microsoft.com/office/powerpoint/2010/main" val="1581964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261" name="Group 37"/>
          <p:cNvGrpSpPr>
            <a:grpSpLocks/>
          </p:cNvGrpSpPr>
          <p:nvPr/>
        </p:nvGrpSpPr>
        <p:grpSpPr bwMode="auto">
          <a:xfrm>
            <a:off x="228600" y="990600"/>
            <a:ext cx="8686800" cy="2971800"/>
            <a:chOff x="144" y="480"/>
            <a:chExt cx="5472" cy="1872"/>
          </a:xfrm>
        </p:grpSpPr>
        <p:grpSp>
          <p:nvGrpSpPr>
            <p:cNvPr id="36872" name="Group 35"/>
            <p:cNvGrpSpPr>
              <a:grpSpLocks/>
            </p:cNvGrpSpPr>
            <p:nvPr/>
          </p:nvGrpSpPr>
          <p:grpSpPr bwMode="auto">
            <a:xfrm>
              <a:off x="144" y="480"/>
              <a:ext cx="960" cy="1872"/>
              <a:chOff x="144" y="768"/>
              <a:chExt cx="960" cy="1872"/>
            </a:xfrm>
          </p:grpSpPr>
          <p:sp>
            <p:nvSpPr>
              <p:cNvPr id="36880" name="Rectangle 9"/>
              <p:cNvSpPr>
                <a:spLocks noChangeArrowheads="1"/>
              </p:cNvSpPr>
              <p:nvPr/>
            </p:nvSpPr>
            <p:spPr bwMode="auto">
              <a:xfrm>
                <a:off x="144" y="2208"/>
                <a:ext cx="960" cy="432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Hardware</a:t>
                </a:r>
              </a:p>
            </p:txBody>
          </p:sp>
          <p:sp>
            <p:nvSpPr>
              <p:cNvPr id="36881" name="Rectangle 7"/>
              <p:cNvSpPr>
                <a:spLocks noChangeArrowheads="1"/>
              </p:cNvSpPr>
              <p:nvPr/>
            </p:nvSpPr>
            <p:spPr bwMode="auto">
              <a:xfrm>
                <a:off x="144" y="1296"/>
                <a:ext cx="960" cy="912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Higher-level </a:t>
                </a:r>
                <a:b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</a:br>
                <a:r>
                  <a:rPr lang="en-US" altLang="en-US" sz="2400" b="0" dirty="0" smtClean="0">
                    <a:latin typeface="Gill Sans" charset="0"/>
                    <a:ea typeface="Gill Sans" charset="0"/>
                    <a:cs typeface="Gill Sans" charset="0"/>
                  </a:rPr>
                  <a:t>API</a:t>
                </a:r>
                <a:endParaRPr lang="en-US" altLang="en-US" sz="2400" b="0" dirty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6882" name="Rectangle 5"/>
              <p:cNvSpPr>
                <a:spLocks noChangeArrowheads="1"/>
              </p:cNvSpPr>
              <p:nvPr/>
            </p:nvSpPr>
            <p:spPr bwMode="auto">
              <a:xfrm>
                <a:off x="144" y="768"/>
                <a:ext cx="960" cy="528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Programs</a:t>
                </a:r>
              </a:p>
            </p:txBody>
          </p:sp>
        </p:grpSp>
        <p:sp>
          <p:nvSpPr>
            <p:cNvPr id="36873" name="Line 11"/>
            <p:cNvSpPr>
              <a:spLocks noChangeShapeType="1"/>
            </p:cNvSpPr>
            <p:nvPr/>
          </p:nvSpPr>
          <p:spPr bwMode="auto">
            <a:xfrm>
              <a:off x="144" y="480"/>
              <a:ext cx="5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4" name="Line 12"/>
            <p:cNvSpPr>
              <a:spLocks noChangeShapeType="1"/>
            </p:cNvSpPr>
            <p:nvPr/>
          </p:nvSpPr>
          <p:spPr bwMode="auto">
            <a:xfrm>
              <a:off x="144" y="1008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5" name="Line 13"/>
            <p:cNvSpPr>
              <a:spLocks noChangeShapeType="1"/>
            </p:cNvSpPr>
            <p:nvPr/>
          </p:nvSpPr>
          <p:spPr bwMode="auto">
            <a:xfrm>
              <a:off x="144" y="1920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6" name="Line 14"/>
            <p:cNvSpPr>
              <a:spLocks noChangeShapeType="1"/>
            </p:cNvSpPr>
            <p:nvPr/>
          </p:nvSpPr>
          <p:spPr bwMode="auto">
            <a:xfrm>
              <a:off x="144" y="2352"/>
              <a:ext cx="5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7" name="Line 15"/>
            <p:cNvSpPr>
              <a:spLocks noChangeShapeType="1"/>
            </p:cNvSpPr>
            <p:nvPr/>
          </p:nvSpPr>
          <p:spPr bwMode="auto">
            <a:xfrm>
              <a:off x="144" y="480"/>
              <a:ext cx="0" cy="18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8" name="Line 16"/>
            <p:cNvSpPr>
              <a:spLocks noChangeShapeType="1"/>
            </p:cNvSpPr>
            <p:nvPr/>
          </p:nvSpPr>
          <p:spPr bwMode="auto">
            <a:xfrm>
              <a:off x="1104" y="480"/>
              <a:ext cx="0" cy="18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9" name="Line 17"/>
            <p:cNvSpPr>
              <a:spLocks noChangeShapeType="1"/>
            </p:cNvSpPr>
            <p:nvPr/>
          </p:nvSpPr>
          <p:spPr bwMode="auto">
            <a:xfrm>
              <a:off x="5616" y="480"/>
              <a:ext cx="0" cy="18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1534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Where are we going with synchronization?</a:t>
            </a:r>
          </a:p>
        </p:txBody>
      </p:sp>
      <p:sp>
        <p:nvSpPr>
          <p:cNvPr id="36867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228600" y="4114800"/>
            <a:ext cx="8610600" cy="21336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We are going to implement various higher-level synchronization primitives using atomic operations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Everything is pretty painful if only atomic primitives are load and store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Need to provide primitives useful at user-level</a:t>
            </a:r>
          </a:p>
        </p:txBody>
      </p:sp>
      <p:sp>
        <p:nvSpPr>
          <p:cNvPr id="436234" name="Rectangle 10"/>
          <p:cNvSpPr>
            <a:spLocks noChangeArrowheads="1"/>
          </p:cNvSpPr>
          <p:nvPr/>
        </p:nvSpPr>
        <p:spPr bwMode="auto">
          <a:xfrm>
            <a:off x="1752600" y="3276600"/>
            <a:ext cx="7162800" cy="6858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Load/Store    Disable </a:t>
            </a:r>
            <a:r>
              <a:rPr lang="en-US" altLang="en-US" sz="2400" b="0" dirty="0" err="1">
                <a:latin typeface="Gill Sans" charset="0"/>
                <a:ea typeface="Gill Sans" charset="0"/>
                <a:cs typeface="Gill Sans" charset="0"/>
              </a:rPr>
              <a:t>Ints</a:t>
            </a: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   </a:t>
            </a:r>
            <a:r>
              <a:rPr lang="en-US" altLang="en-US" sz="2400" b="0" dirty="0" err="1">
                <a:latin typeface="Gill Sans" charset="0"/>
                <a:ea typeface="Gill Sans" charset="0"/>
                <a:cs typeface="Gill Sans" charset="0"/>
              </a:rPr>
              <a:t>Test&amp;Set</a:t>
            </a: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   </a:t>
            </a:r>
            <a:r>
              <a:rPr lang="en-US" altLang="en-US" sz="2400" b="0" dirty="0" err="1" smtClean="0">
                <a:latin typeface="Gill Sans" charset="0"/>
                <a:ea typeface="Gill Sans" charset="0"/>
                <a:cs typeface="Gill Sans" charset="0"/>
              </a:rPr>
              <a:t>Compare&amp;Swap</a:t>
            </a:r>
            <a:endParaRPr lang="en-US" altLang="en-US" sz="24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36232" name="Rectangle 8"/>
          <p:cNvSpPr>
            <a:spLocks noChangeArrowheads="1"/>
          </p:cNvSpPr>
          <p:nvPr/>
        </p:nvSpPr>
        <p:spPr bwMode="auto">
          <a:xfrm>
            <a:off x="1752600" y="1828800"/>
            <a:ext cx="7162800" cy="1447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Locks   Semaphores   Monitors   Send/Receive</a:t>
            </a:r>
          </a:p>
        </p:txBody>
      </p:sp>
      <p:sp>
        <p:nvSpPr>
          <p:cNvPr id="436230" name="Rectangle 6"/>
          <p:cNvSpPr>
            <a:spLocks noChangeArrowheads="1"/>
          </p:cNvSpPr>
          <p:nvPr/>
        </p:nvSpPr>
        <p:spPr bwMode="auto">
          <a:xfrm>
            <a:off x="1752600" y="990600"/>
            <a:ext cx="7162800" cy="838200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Shared Programs</a:t>
            </a:r>
          </a:p>
        </p:txBody>
      </p:sp>
    </p:spTree>
    <p:extLst>
      <p:ext uri="{BB962C8B-B14F-4D97-AF65-F5344CB8AC3E}">
        <p14:creationId xmlns:p14="http://schemas.microsoft.com/office/powerpoint/2010/main" val="7703939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34" grpId="0" animBg="1"/>
      <p:bldP spid="436232" grpId="0" animBg="1"/>
      <p:bldP spid="4362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Goals for Today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>
                <a:ea typeface="굴림" panose="020B0600000101010101" pitchFamily="34" charset="-127"/>
              </a:rPr>
              <a:t>Explore several implementations of locks</a:t>
            </a:r>
          </a:p>
          <a:p>
            <a:endParaRPr lang="en-US" altLang="ko-KR" sz="3200" dirty="0" smtClean="0">
              <a:ea typeface="굴림" panose="020B0600000101010101" pitchFamily="34" charset="-127"/>
            </a:endParaRPr>
          </a:p>
          <a:p>
            <a:r>
              <a:rPr lang="en-US" altLang="ko-KR" sz="3200" dirty="0" smtClean="0">
                <a:ea typeface="굴림" panose="020B0600000101010101" pitchFamily="34" charset="-127"/>
              </a:rPr>
              <a:t>Continue with Synchronization Abstractions</a:t>
            </a:r>
          </a:p>
          <a:p>
            <a:pPr lvl="1"/>
            <a:r>
              <a:rPr lang="en-US" altLang="ko-KR" sz="2800" dirty="0" smtClean="0">
                <a:ea typeface="굴림" panose="020B0600000101010101" pitchFamily="34" charset="-127"/>
              </a:rPr>
              <a:t>Semaphores, Monitors, and Condition variables</a:t>
            </a:r>
          </a:p>
          <a:p>
            <a:endParaRPr lang="en-US" altLang="ko-KR" sz="3200" dirty="0" smtClean="0">
              <a:ea typeface="굴림" panose="020B0600000101010101" pitchFamily="34" charset="-127"/>
            </a:endParaRPr>
          </a:p>
          <a:p>
            <a:r>
              <a:rPr lang="en-US" altLang="ko-KR" sz="3200" dirty="0" smtClean="0">
                <a:ea typeface="굴림" panose="020B0600000101010101" pitchFamily="34" charset="-127"/>
              </a:rPr>
              <a:t>Very Quick Introduction to scheduling</a:t>
            </a:r>
          </a:p>
          <a:p>
            <a:pPr>
              <a:buFontTx/>
              <a:buNone/>
            </a:pPr>
            <a:endParaRPr lang="en-US" altLang="ko-KR" sz="3200" dirty="0" smtClean="0">
              <a:ea typeface="굴림" panose="020B0600000101010101" pitchFamily="34" charset="-127"/>
            </a:endParaRPr>
          </a:p>
          <a:p>
            <a:pPr lvl="1"/>
            <a:endParaRPr lang="en-US" altLang="ko-KR" sz="2800" dirty="0" smtClean="0">
              <a:ea typeface="굴림" panose="020B0600000101010101" pitchFamily="34" charset="-127"/>
            </a:endParaRPr>
          </a:p>
          <a:p>
            <a:endParaRPr lang="en-US" altLang="ko-KR" sz="3200" dirty="0" smtClean="0">
              <a:ea typeface="굴림" panose="020B0600000101010101" pitchFamily="34" charset="-127"/>
            </a:endParaRPr>
          </a:p>
          <a:p>
            <a:endParaRPr lang="ko-KR" altLang="en-US" sz="3200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5917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How to Implement Locks?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750" y="685800"/>
            <a:ext cx="8756650" cy="579278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28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Lock</a:t>
            </a:r>
            <a:r>
              <a:rPr lang="en-US" altLang="ko-KR" sz="2800" dirty="0" smtClean="0">
                <a:ea typeface="굴림" panose="020B0600000101010101" pitchFamily="34" charset="-127"/>
              </a:rPr>
              <a:t>: prevents someone from doing something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Lock before entering critical section and </a:t>
            </a:r>
            <a:br>
              <a:rPr lang="en-US" altLang="ko-KR" sz="2400" dirty="0" smtClean="0">
                <a:ea typeface="굴림" panose="020B0600000101010101" pitchFamily="34" charset="-127"/>
              </a:rPr>
            </a:br>
            <a:r>
              <a:rPr lang="en-US" altLang="ko-KR" sz="2400" dirty="0" smtClean="0">
                <a:ea typeface="굴림" panose="020B0600000101010101" pitchFamily="34" charset="-127"/>
              </a:rPr>
              <a:t>before accessing shared data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Unlock when leaving, after accessing shared data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Wait if locked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Important idea: all synchronization involves waiting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Should </a:t>
            </a:r>
            <a:r>
              <a:rPr lang="en-US" altLang="ko-KR" i="1" dirty="0" smtClean="0">
                <a:solidFill>
                  <a:schemeClr val="hlink"/>
                </a:solidFill>
                <a:ea typeface="굴림" panose="020B0600000101010101" pitchFamily="34" charset="-127"/>
              </a:rPr>
              <a:t>sleep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 if waiting for a long time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Atomic Load/Store: get solution like Milk #3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Pretty complex and error prone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Hardware Lock instruction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Is this a good idea?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What about putting a task to sleep?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How do you handle the interface between the hardware and scheduler?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Complexity?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Done in the Intel 432 – </a:t>
            </a:r>
            <a:r>
              <a:rPr lang="en-US" altLang="ko-KR" dirty="0">
                <a:ea typeface="굴림" panose="020B0600000101010101" pitchFamily="34" charset="-127"/>
              </a:rPr>
              <a:t>e</a:t>
            </a:r>
            <a:r>
              <a:rPr lang="en-US" altLang="ko-KR" dirty="0" smtClean="0">
                <a:ea typeface="굴림" panose="020B0600000101010101" pitchFamily="34" charset="-127"/>
              </a:rPr>
              <a:t>ach feature makes HW more complex and slow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</p:txBody>
      </p:sp>
      <p:pic>
        <p:nvPicPr>
          <p:cNvPr id="442372" name="Picture 4" descr="MCj030783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838200"/>
            <a:ext cx="947738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7797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9530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How can we build multi-instruction atomic operations?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Recall: dispatcher gets control in two ways. 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Internal: Thread does something to relinquish the CPU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External: Interrupts cause dispatcher to take CPU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On a uniprocessor, can avoid context-switching by: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Avoiding internal events (although virtual memory tricky)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Preventing external events by disabling interrupts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altLang="ko-KR" dirty="0">
              <a:latin typeface="Gill Sans Light"/>
              <a:ea typeface="굴림" charset="0"/>
              <a:cs typeface="Gill Sans Light"/>
            </a:endParaRP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Consequently, naïve Implementation of locks: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LockAcquire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{ disable 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Ints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; }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LockRelease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{ enable 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Ints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; }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6962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Naïve use of Interrupt Enable/Disable</a:t>
            </a:r>
          </a:p>
        </p:txBody>
      </p:sp>
    </p:spTree>
    <p:extLst>
      <p:ext uri="{BB962C8B-B14F-4D97-AF65-F5344CB8AC3E}">
        <p14:creationId xmlns:p14="http://schemas.microsoft.com/office/powerpoint/2010/main" val="47223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7848600" cy="4876800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20000"/>
              </a:spcBef>
              <a:buNone/>
            </a:pPr>
            <a:r>
              <a:rPr lang="en-US" altLang="ko-KR" dirty="0">
                <a:solidFill>
                  <a:schemeClr val="hlink"/>
                </a:solidFill>
                <a:latin typeface="Gill Sans Light"/>
                <a:ea typeface="굴림" charset="0"/>
                <a:cs typeface="Gill Sans Light"/>
              </a:rPr>
              <a:t>Can’t let user do this!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 Consider following: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  <a:buFontTx/>
              <a:buNone/>
            </a:pP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dirty="0" err="1">
                <a:latin typeface="Courier New" charset="0"/>
                <a:ea typeface="굴림" charset="0"/>
                <a:cs typeface="굴림" charset="0"/>
              </a:rPr>
              <a:t>LockAcquire</a:t>
            </a: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();</a:t>
            </a:r>
            <a:br>
              <a:rPr lang="en-US" altLang="ko-KR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While(TRUE) {;}</a:t>
            </a:r>
          </a:p>
          <a:p>
            <a:pPr marL="0" indent="0">
              <a:lnSpc>
                <a:spcPct val="110000"/>
              </a:lnSpc>
              <a:spcBef>
                <a:spcPct val="20000"/>
              </a:spcBef>
              <a:buNone/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Real-Time system—no guarantees on timing!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Critical Sections might be arbitrarily long</a:t>
            </a:r>
          </a:p>
          <a:p>
            <a:pPr marL="0" indent="0">
              <a:lnSpc>
                <a:spcPct val="110000"/>
              </a:lnSpc>
              <a:spcBef>
                <a:spcPct val="20000"/>
              </a:spcBef>
              <a:buNone/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What happens with I/O or other important events?	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“Reactor about to meltdown. Help?”</a:t>
            </a:r>
          </a:p>
        </p:txBody>
      </p:sp>
      <p:pic>
        <p:nvPicPr>
          <p:cNvPr id="444420" name="Picture 4" descr="MCj010496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057400"/>
            <a:ext cx="1825625" cy="182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Naïve use of Interrupt Enable/Disable: Problems</a:t>
            </a:r>
          </a:p>
        </p:txBody>
      </p:sp>
    </p:spTree>
    <p:extLst>
      <p:ext uri="{BB962C8B-B14F-4D97-AF65-F5344CB8AC3E}">
        <p14:creationId xmlns:p14="http://schemas.microsoft.com/office/powerpoint/2010/main" val="18629665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r>
              <a:rPr lang="en-US" altLang="ko-KR" sz="3100" dirty="0" smtClean="0">
                <a:ea typeface="굴림" panose="020B0600000101010101" pitchFamily="34" charset="-127"/>
              </a:rPr>
              <a:t>Better Implementation of Locks by Disabling Interrupts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23913"/>
            <a:ext cx="8610600" cy="1295400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ct val="25000"/>
              </a:spcBef>
              <a:buNone/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Key idea: maintain a lock variable and impose mutual exclusion only during operations on that variable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r>
              <a:rPr lang="en-US" altLang="ko-KR" sz="22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</a:p>
        </p:txBody>
      </p:sp>
      <p:sp>
        <p:nvSpPr>
          <p:cNvPr id="445445" name="Text Box 5"/>
          <p:cNvSpPr txBox="1">
            <a:spLocks noChangeArrowheads="1"/>
          </p:cNvSpPr>
          <p:nvPr/>
        </p:nvSpPr>
        <p:spPr bwMode="auto">
          <a:xfrm>
            <a:off x="152400" y="1981200"/>
            <a:ext cx="4581525" cy="3893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1900" b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 value = FREE;</a:t>
            </a:r>
          </a:p>
          <a:p>
            <a:pPr algn="l"/>
            <a:endParaRPr lang="en-US" altLang="en-US" sz="1900" b="0" dirty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disable interrupts;</a:t>
            </a:r>
            <a:b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// Enable interrupts?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value = BUSY;</a:t>
            </a:r>
            <a:b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enable interrupts;</a:t>
            </a:r>
            <a:b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445446" name="Text Box 6"/>
          <p:cNvSpPr txBox="1">
            <a:spLocks noChangeArrowheads="1"/>
          </p:cNvSpPr>
          <p:nvPr/>
        </p:nvSpPr>
        <p:spPr bwMode="auto">
          <a:xfrm>
            <a:off x="4495800" y="2057400"/>
            <a:ext cx="4648200" cy="3842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sz="1900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sz="1900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Release()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disable interrupts;</a:t>
            </a: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(anyone on wait queue)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take thread off wait queue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Place on ready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value = FREE;</a:t>
            </a:r>
            <a:b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enable interrupts;</a:t>
            </a:r>
            <a:b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endParaRPr lang="en-US" altLang="en-US" sz="1900" b="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445459" name="Group 19"/>
          <p:cNvGrpSpPr>
            <a:grpSpLocks/>
          </p:cNvGrpSpPr>
          <p:nvPr/>
        </p:nvGrpSpPr>
        <p:grpSpPr bwMode="auto">
          <a:xfrm>
            <a:off x="2895600" y="1828800"/>
            <a:ext cx="609600" cy="685800"/>
            <a:chOff x="1776" y="912"/>
            <a:chExt cx="476" cy="576"/>
          </a:xfrm>
        </p:grpSpPr>
        <p:sp>
          <p:nvSpPr>
            <p:cNvPr id="12295" name="AutoShape 8"/>
            <p:cNvSpPr>
              <a:spLocks noChangeAspect="1" noChangeArrowheads="1" noTextEdit="1"/>
            </p:cNvSpPr>
            <p:nvPr/>
          </p:nvSpPr>
          <p:spPr bwMode="auto">
            <a:xfrm>
              <a:off x="1776" y="912"/>
              <a:ext cx="4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6" name="Freeform 10"/>
            <p:cNvSpPr>
              <a:spLocks/>
            </p:cNvSpPr>
            <p:nvPr/>
          </p:nvSpPr>
          <p:spPr bwMode="auto">
            <a:xfrm>
              <a:off x="1818" y="1046"/>
              <a:ext cx="434" cy="442"/>
            </a:xfrm>
            <a:custGeom>
              <a:avLst/>
              <a:gdLst>
                <a:gd name="T0" fmla="*/ 4 w 1303"/>
                <a:gd name="T1" fmla="*/ 79 h 1327"/>
                <a:gd name="T2" fmla="*/ 7 w 1303"/>
                <a:gd name="T3" fmla="*/ 86 h 1327"/>
                <a:gd name="T4" fmla="*/ 13 w 1303"/>
                <a:gd name="T5" fmla="*/ 97 h 1327"/>
                <a:gd name="T6" fmla="*/ 19 w 1303"/>
                <a:gd name="T7" fmla="*/ 109 h 1327"/>
                <a:gd name="T8" fmla="*/ 28 w 1303"/>
                <a:gd name="T9" fmla="*/ 121 h 1327"/>
                <a:gd name="T10" fmla="*/ 38 w 1303"/>
                <a:gd name="T11" fmla="*/ 132 h 1327"/>
                <a:gd name="T12" fmla="*/ 50 w 1303"/>
                <a:gd name="T13" fmla="*/ 140 h 1327"/>
                <a:gd name="T14" fmla="*/ 63 w 1303"/>
                <a:gd name="T15" fmla="*/ 145 h 1327"/>
                <a:gd name="T16" fmla="*/ 76 w 1303"/>
                <a:gd name="T17" fmla="*/ 147 h 1327"/>
                <a:gd name="T18" fmla="*/ 90 w 1303"/>
                <a:gd name="T19" fmla="*/ 146 h 1327"/>
                <a:gd name="T20" fmla="*/ 104 w 1303"/>
                <a:gd name="T21" fmla="*/ 142 h 1327"/>
                <a:gd name="T22" fmla="*/ 116 w 1303"/>
                <a:gd name="T23" fmla="*/ 136 h 1327"/>
                <a:gd name="T24" fmla="*/ 128 w 1303"/>
                <a:gd name="T25" fmla="*/ 126 h 1327"/>
                <a:gd name="T26" fmla="*/ 136 w 1303"/>
                <a:gd name="T27" fmla="*/ 116 h 1327"/>
                <a:gd name="T28" fmla="*/ 142 w 1303"/>
                <a:gd name="T29" fmla="*/ 105 h 1327"/>
                <a:gd name="T30" fmla="*/ 144 w 1303"/>
                <a:gd name="T31" fmla="*/ 94 h 1327"/>
                <a:gd name="T32" fmla="*/ 145 w 1303"/>
                <a:gd name="T33" fmla="*/ 82 h 1327"/>
                <a:gd name="T34" fmla="*/ 143 w 1303"/>
                <a:gd name="T35" fmla="*/ 71 h 1327"/>
                <a:gd name="T36" fmla="*/ 140 w 1303"/>
                <a:gd name="T37" fmla="*/ 59 h 1327"/>
                <a:gd name="T38" fmla="*/ 136 w 1303"/>
                <a:gd name="T39" fmla="*/ 48 h 1327"/>
                <a:gd name="T40" fmla="*/ 132 w 1303"/>
                <a:gd name="T41" fmla="*/ 37 h 1327"/>
                <a:gd name="T42" fmla="*/ 128 w 1303"/>
                <a:gd name="T43" fmla="*/ 27 h 1327"/>
                <a:gd name="T44" fmla="*/ 123 w 1303"/>
                <a:gd name="T45" fmla="*/ 18 h 1327"/>
                <a:gd name="T46" fmla="*/ 117 w 1303"/>
                <a:gd name="T47" fmla="*/ 11 h 1327"/>
                <a:gd name="T48" fmla="*/ 111 w 1303"/>
                <a:gd name="T49" fmla="*/ 5 h 1327"/>
                <a:gd name="T50" fmla="*/ 104 w 1303"/>
                <a:gd name="T51" fmla="*/ 1 h 1327"/>
                <a:gd name="T52" fmla="*/ 98 w 1303"/>
                <a:gd name="T53" fmla="*/ 0 h 1327"/>
                <a:gd name="T54" fmla="*/ 93 w 1303"/>
                <a:gd name="T55" fmla="*/ 0 h 1327"/>
                <a:gd name="T56" fmla="*/ 89 w 1303"/>
                <a:gd name="T57" fmla="*/ 3 h 1327"/>
                <a:gd name="T58" fmla="*/ 85 w 1303"/>
                <a:gd name="T59" fmla="*/ 6 h 1327"/>
                <a:gd name="T60" fmla="*/ 84 w 1303"/>
                <a:gd name="T61" fmla="*/ 10 h 1327"/>
                <a:gd name="T62" fmla="*/ 83 w 1303"/>
                <a:gd name="T63" fmla="*/ 15 h 1327"/>
                <a:gd name="T64" fmla="*/ 83 w 1303"/>
                <a:gd name="T65" fmla="*/ 20 h 1327"/>
                <a:gd name="T66" fmla="*/ 83 w 1303"/>
                <a:gd name="T67" fmla="*/ 25 h 1327"/>
                <a:gd name="T68" fmla="*/ 84 w 1303"/>
                <a:gd name="T69" fmla="*/ 28 h 1327"/>
                <a:gd name="T70" fmla="*/ 85 w 1303"/>
                <a:gd name="T71" fmla="*/ 32 h 1327"/>
                <a:gd name="T72" fmla="*/ 85 w 1303"/>
                <a:gd name="T73" fmla="*/ 36 h 1327"/>
                <a:gd name="T74" fmla="*/ 82 w 1303"/>
                <a:gd name="T75" fmla="*/ 40 h 1327"/>
                <a:gd name="T76" fmla="*/ 78 w 1303"/>
                <a:gd name="T77" fmla="*/ 41 h 1327"/>
                <a:gd name="T78" fmla="*/ 73 w 1303"/>
                <a:gd name="T79" fmla="*/ 43 h 1327"/>
                <a:gd name="T80" fmla="*/ 68 w 1303"/>
                <a:gd name="T81" fmla="*/ 45 h 1327"/>
                <a:gd name="T82" fmla="*/ 63 w 1303"/>
                <a:gd name="T83" fmla="*/ 47 h 1327"/>
                <a:gd name="T84" fmla="*/ 58 w 1303"/>
                <a:gd name="T85" fmla="*/ 49 h 1327"/>
                <a:gd name="T86" fmla="*/ 54 w 1303"/>
                <a:gd name="T87" fmla="*/ 52 h 1327"/>
                <a:gd name="T88" fmla="*/ 50 w 1303"/>
                <a:gd name="T89" fmla="*/ 55 h 1327"/>
                <a:gd name="T90" fmla="*/ 45 w 1303"/>
                <a:gd name="T91" fmla="*/ 57 h 1327"/>
                <a:gd name="T92" fmla="*/ 41 w 1303"/>
                <a:gd name="T93" fmla="*/ 55 h 1327"/>
                <a:gd name="T94" fmla="*/ 38 w 1303"/>
                <a:gd name="T95" fmla="*/ 52 h 1327"/>
                <a:gd name="T96" fmla="*/ 34 w 1303"/>
                <a:gd name="T97" fmla="*/ 48 h 1327"/>
                <a:gd name="T98" fmla="*/ 29 w 1303"/>
                <a:gd name="T99" fmla="*/ 44 h 1327"/>
                <a:gd name="T100" fmla="*/ 24 w 1303"/>
                <a:gd name="T101" fmla="*/ 41 h 1327"/>
                <a:gd name="T102" fmla="*/ 17 w 1303"/>
                <a:gd name="T103" fmla="*/ 40 h 1327"/>
                <a:gd name="T104" fmla="*/ 11 w 1303"/>
                <a:gd name="T105" fmla="*/ 41 h 1327"/>
                <a:gd name="T106" fmla="*/ 5 w 1303"/>
                <a:gd name="T107" fmla="*/ 45 h 1327"/>
                <a:gd name="T108" fmla="*/ 1 w 1303"/>
                <a:gd name="T109" fmla="*/ 51 h 1327"/>
                <a:gd name="T110" fmla="*/ 0 w 1303"/>
                <a:gd name="T111" fmla="*/ 58 h 1327"/>
                <a:gd name="T112" fmla="*/ 0 w 1303"/>
                <a:gd name="T113" fmla="*/ 65 h 1327"/>
                <a:gd name="T114" fmla="*/ 2 w 1303"/>
                <a:gd name="T115" fmla="*/ 71 h 1327"/>
                <a:gd name="T116" fmla="*/ 3 w 1303"/>
                <a:gd name="T117" fmla="*/ 75 h 132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03" h="1327">
                  <a:moveTo>
                    <a:pt x="28" y="680"/>
                  </a:moveTo>
                  <a:lnTo>
                    <a:pt x="28" y="681"/>
                  </a:lnTo>
                  <a:lnTo>
                    <a:pt x="30" y="684"/>
                  </a:lnTo>
                  <a:lnTo>
                    <a:pt x="30" y="686"/>
                  </a:lnTo>
                  <a:lnTo>
                    <a:pt x="30" y="688"/>
                  </a:lnTo>
                  <a:lnTo>
                    <a:pt x="33" y="691"/>
                  </a:lnTo>
                  <a:lnTo>
                    <a:pt x="34" y="697"/>
                  </a:lnTo>
                  <a:lnTo>
                    <a:pt x="36" y="698"/>
                  </a:lnTo>
                  <a:lnTo>
                    <a:pt x="36" y="704"/>
                  </a:lnTo>
                  <a:lnTo>
                    <a:pt x="37" y="708"/>
                  </a:lnTo>
                  <a:lnTo>
                    <a:pt x="40" y="714"/>
                  </a:lnTo>
                  <a:lnTo>
                    <a:pt x="43" y="720"/>
                  </a:lnTo>
                  <a:lnTo>
                    <a:pt x="44" y="725"/>
                  </a:lnTo>
                  <a:lnTo>
                    <a:pt x="47" y="733"/>
                  </a:lnTo>
                  <a:lnTo>
                    <a:pt x="51" y="740"/>
                  </a:lnTo>
                  <a:lnTo>
                    <a:pt x="53" y="745"/>
                  </a:lnTo>
                  <a:lnTo>
                    <a:pt x="55" y="752"/>
                  </a:lnTo>
                  <a:lnTo>
                    <a:pt x="60" y="761"/>
                  </a:lnTo>
                  <a:lnTo>
                    <a:pt x="64" y="769"/>
                  </a:lnTo>
                  <a:lnTo>
                    <a:pt x="67" y="778"/>
                  </a:lnTo>
                  <a:lnTo>
                    <a:pt x="70" y="785"/>
                  </a:lnTo>
                  <a:lnTo>
                    <a:pt x="74" y="795"/>
                  </a:lnTo>
                  <a:lnTo>
                    <a:pt x="80" y="804"/>
                  </a:lnTo>
                  <a:lnTo>
                    <a:pt x="84" y="812"/>
                  </a:lnTo>
                  <a:lnTo>
                    <a:pt x="87" y="822"/>
                  </a:lnTo>
                  <a:lnTo>
                    <a:pt x="92" y="832"/>
                  </a:lnTo>
                  <a:lnTo>
                    <a:pt x="98" y="842"/>
                  </a:lnTo>
                  <a:lnTo>
                    <a:pt x="101" y="852"/>
                  </a:lnTo>
                  <a:lnTo>
                    <a:pt x="108" y="861"/>
                  </a:lnTo>
                  <a:lnTo>
                    <a:pt x="114" y="872"/>
                  </a:lnTo>
                  <a:lnTo>
                    <a:pt x="118" y="883"/>
                  </a:lnTo>
                  <a:lnTo>
                    <a:pt x="124" y="893"/>
                  </a:lnTo>
                  <a:lnTo>
                    <a:pt x="129" y="903"/>
                  </a:lnTo>
                  <a:lnTo>
                    <a:pt x="136" y="915"/>
                  </a:lnTo>
                  <a:lnTo>
                    <a:pt x="142" y="926"/>
                  </a:lnTo>
                  <a:lnTo>
                    <a:pt x="148" y="936"/>
                  </a:lnTo>
                  <a:lnTo>
                    <a:pt x="153" y="947"/>
                  </a:lnTo>
                  <a:lnTo>
                    <a:pt x="161" y="959"/>
                  </a:lnTo>
                  <a:lnTo>
                    <a:pt x="168" y="969"/>
                  </a:lnTo>
                  <a:lnTo>
                    <a:pt x="173" y="980"/>
                  </a:lnTo>
                  <a:lnTo>
                    <a:pt x="180" y="991"/>
                  </a:lnTo>
                  <a:lnTo>
                    <a:pt x="189" y="1003"/>
                  </a:lnTo>
                  <a:lnTo>
                    <a:pt x="196" y="1014"/>
                  </a:lnTo>
                  <a:lnTo>
                    <a:pt x="202" y="1024"/>
                  </a:lnTo>
                  <a:lnTo>
                    <a:pt x="210" y="1035"/>
                  </a:lnTo>
                  <a:lnTo>
                    <a:pt x="219" y="1047"/>
                  </a:lnTo>
                  <a:lnTo>
                    <a:pt x="226" y="1058"/>
                  </a:lnTo>
                  <a:lnTo>
                    <a:pt x="233" y="1068"/>
                  </a:lnTo>
                  <a:lnTo>
                    <a:pt x="243" y="1078"/>
                  </a:lnTo>
                  <a:lnTo>
                    <a:pt x="250" y="1091"/>
                  </a:lnTo>
                  <a:lnTo>
                    <a:pt x="260" y="1101"/>
                  </a:lnTo>
                  <a:lnTo>
                    <a:pt x="269" y="1111"/>
                  </a:lnTo>
                  <a:lnTo>
                    <a:pt x="277" y="1122"/>
                  </a:lnTo>
                  <a:lnTo>
                    <a:pt x="286" y="1131"/>
                  </a:lnTo>
                  <a:lnTo>
                    <a:pt x="296" y="1141"/>
                  </a:lnTo>
                  <a:lnTo>
                    <a:pt x="304" y="1152"/>
                  </a:lnTo>
                  <a:lnTo>
                    <a:pt x="314" y="1161"/>
                  </a:lnTo>
                  <a:lnTo>
                    <a:pt x="324" y="1171"/>
                  </a:lnTo>
                  <a:lnTo>
                    <a:pt x="333" y="1181"/>
                  </a:lnTo>
                  <a:lnTo>
                    <a:pt x="342" y="1188"/>
                  </a:lnTo>
                  <a:lnTo>
                    <a:pt x="352" y="1199"/>
                  </a:lnTo>
                  <a:lnTo>
                    <a:pt x="362" y="1206"/>
                  </a:lnTo>
                  <a:lnTo>
                    <a:pt x="372" y="1215"/>
                  </a:lnTo>
                  <a:lnTo>
                    <a:pt x="382" y="1222"/>
                  </a:lnTo>
                  <a:lnTo>
                    <a:pt x="394" y="1230"/>
                  </a:lnTo>
                  <a:lnTo>
                    <a:pt x="405" y="1237"/>
                  </a:lnTo>
                  <a:lnTo>
                    <a:pt x="415" y="1245"/>
                  </a:lnTo>
                  <a:lnTo>
                    <a:pt x="425" y="1252"/>
                  </a:lnTo>
                  <a:lnTo>
                    <a:pt x="436" y="1259"/>
                  </a:lnTo>
                  <a:lnTo>
                    <a:pt x="448" y="1264"/>
                  </a:lnTo>
                  <a:lnTo>
                    <a:pt x="459" y="1270"/>
                  </a:lnTo>
                  <a:lnTo>
                    <a:pt x="469" y="1274"/>
                  </a:lnTo>
                  <a:lnTo>
                    <a:pt x="480" y="1281"/>
                  </a:lnTo>
                  <a:lnTo>
                    <a:pt x="492" y="1286"/>
                  </a:lnTo>
                  <a:lnTo>
                    <a:pt x="504" y="1290"/>
                  </a:lnTo>
                  <a:lnTo>
                    <a:pt x="516" y="1294"/>
                  </a:lnTo>
                  <a:lnTo>
                    <a:pt x="527" y="1299"/>
                  </a:lnTo>
                  <a:lnTo>
                    <a:pt x="539" y="1301"/>
                  </a:lnTo>
                  <a:lnTo>
                    <a:pt x="551" y="1307"/>
                  </a:lnTo>
                  <a:lnTo>
                    <a:pt x="563" y="1310"/>
                  </a:lnTo>
                  <a:lnTo>
                    <a:pt x="576" y="1313"/>
                  </a:lnTo>
                  <a:lnTo>
                    <a:pt x="587" y="1316"/>
                  </a:lnTo>
                  <a:lnTo>
                    <a:pt x="600" y="1317"/>
                  </a:lnTo>
                  <a:lnTo>
                    <a:pt x="611" y="1318"/>
                  </a:lnTo>
                  <a:lnTo>
                    <a:pt x="624" y="1321"/>
                  </a:lnTo>
                  <a:lnTo>
                    <a:pt x="637" y="1323"/>
                  </a:lnTo>
                  <a:lnTo>
                    <a:pt x="648" y="1324"/>
                  </a:lnTo>
                  <a:lnTo>
                    <a:pt x="661" y="1324"/>
                  </a:lnTo>
                  <a:lnTo>
                    <a:pt x="674" y="1326"/>
                  </a:lnTo>
                  <a:lnTo>
                    <a:pt x="686" y="1327"/>
                  </a:lnTo>
                  <a:lnTo>
                    <a:pt x="698" y="1327"/>
                  </a:lnTo>
                  <a:lnTo>
                    <a:pt x="710" y="1327"/>
                  </a:lnTo>
                  <a:lnTo>
                    <a:pt x="723" y="1327"/>
                  </a:lnTo>
                  <a:lnTo>
                    <a:pt x="736" y="1326"/>
                  </a:lnTo>
                  <a:lnTo>
                    <a:pt x="749" y="1326"/>
                  </a:lnTo>
                  <a:lnTo>
                    <a:pt x="762" y="1324"/>
                  </a:lnTo>
                  <a:lnTo>
                    <a:pt x="772" y="1323"/>
                  </a:lnTo>
                  <a:lnTo>
                    <a:pt x="786" y="1321"/>
                  </a:lnTo>
                  <a:lnTo>
                    <a:pt x="799" y="1318"/>
                  </a:lnTo>
                  <a:lnTo>
                    <a:pt x="810" y="1317"/>
                  </a:lnTo>
                  <a:lnTo>
                    <a:pt x="823" y="1314"/>
                  </a:lnTo>
                  <a:lnTo>
                    <a:pt x="836" y="1311"/>
                  </a:lnTo>
                  <a:lnTo>
                    <a:pt x="848" y="1310"/>
                  </a:lnTo>
                  <a:lnTo>
                    <a:pt x="860" y="1306"/>
                  </a:lnTo>
                  <a:lnTo>
                    <a:pt x="872" y="1301"/>
                  </a:lnTo>
                  <a:lnTo>
                    <a:pt x="885" y="1299"/>
                  </a:lnTo>
                  <a:lnTo>
                    <a:pt x="897" y="1296"/>
                  </a:lnTo>
                  <a:lnTo>
                    <a:pt x="908" y="1290"/>
                  </a:lnTo>
                  <a:lnTo>
                    <a:pt x="921" y="1287"/>
                  </a:lnTo>
                  <a:lnTo>
                    <a:pt x="934" y="1281"/>
                  </a:lnTo>
                  <a:lnTo>
                    <a:pt x="945" y="1277"/>
                  </a:lnTo>
                  <a:lnTo>
                    <a:pt x="958" y="1272"/>
                  </a:lnTo>
                  <a:lnTo>
                    <a:pt x="969" y="1266"/>
                  </a:lnTo>
                  <a:lnTo>
                    <a:pt x="980" y="1262"/>
                  </a:lnTo>
                  <a:lnTo>
                    <a:pt x="992" y="1256"/>
                  </a:lnTo>
                  <a:lnTo>
                    <a:pt x="1003" y="1249"/>
                  </a:lnTo>
                  <a:lnTo>
                    <a:pt x="1016" y="1242"/>
                  </a:lnTo>
                  <a:lnTo>
                    <a:pt x="1026" y="1235"/>
                  </a:lnTo>
                  <a:lnTo>
                    <a:pt x="1039" y="1230"/>
                  </a:lnTo>
                  <a:lnTo>
                    <a:pt x="1049" y="1222"/>
                  </a:lnTo>
                  <a:lnTo>
                    <a:pt x="1060" y="1215"/>
                  </a:lnTo>
                  <a:lnTo>
                    <a:pt x="1070" y="1206"/>
                  </a:lnTo>
                  <a:lnTo>
                    <a:pt x="1081" y="1200"/>
                  </a:lnTo>
                  <a:lnTo>
                    <a:pt x="1093" y="1190"/>
                  </a:lnTo>
                  <a:lnTo>
                    <a:pt x="1103" y="1183"/>
                  </a:lnTo>
                  <a:lnTo>
                    <a:pt x="1114" y="1175"/>
                  </a:lnTo>
                  <a:lnTo>
                    <a:pt x="1125" y="1168"/>
                  </a:lnTo>
                  <a:lnTo>
                    <a:pt x="1134" y="1158"/>
                  </a:lnTo>
                  <a:lnTo>
                    <a:pt x="1144" y="1149"/>
                  </a:lnTo>
                  <a:lnTo>
                    <a:pt x="1152" y="1139"/>
                  </a:lnTo>
                  <a:lnTo>
                    <a:pt x="1162" y="1131"/>
                  </a:lnTo>
                  <a:lnTo>
                    <a:pt x="1171" y="1122"/>
                  </a:lnTo>
                  <a:lnTo>
                    <a:pt x="1179" y="1112"/>
                  </a:lnTo>
                  <a:lnTo>
                    <a:pt x="1186" y="1104"/>
                  </a:lnTo>
                  <a:lnTo>
                    <a:pt x="1195" y="1095"/>
                  </a:lnTo>
                  <a:lnTo>
                    <a:pt x="1202" y="1084"/>
                  </a:lnTo>
                  <a:lnTo>
                    <a:pt x="1209" y="1075"/>
                  </a:lnTo>
                  <a:lnTo>
                    <a:pt x="1215" y="1067"/>
                  </a:lnTo>
                  <a:lnTo>
                    <a:pt x="1223" y="1057"/>
                  </a:lnTo>
                  <a:lnTo>
                    <a:pt x="1229" y="1047"/>
                  </a:lnTo>
                  <a:lnTo>
                    <a:pt x="1235" y="1038"/>
                  </a:lnTo>
                  <a:lnTo>
                    <a:pt x="1240" y="1028"/>
                  </a:lnTo>
                  <a:lnTo>
                    <a:pt x="1246" y="1018"/>
                  </a:lnTo>
                  <a:lnTo>
                    <a:pt x="1252" y="1008"/>
                  </a:lnTo>
                  <a:lnTo>
                    <a:pt x="1256" y="998"/>
                  </a:lnTo>
                  <a:lnTo>
                    <a:pt x="1260" y="989"/>
                  </a:lnTo>
                  <a:lnTo>
                    <a:pt x="1266" y="979"/>
                  </a:lnTo>
                  <a:lnTo>
                    <a:pt x="1269" y="969"/>
                  </a:lnTo>
                  <a:lnTo>
                    <a:pt x="1273" y="960"/>
                  </a:lnTo>
                  <a:lnTo>
                    <a:pt x="1276" y="949"/>
                  </a:lnTo>
                  <a:lnTo>
                    <a:pt x="1282" y="940"/>
                  </a:lnTo>
                  <a:lnTo>
                    <a:pt x="1283" y="929"/>
                  </a:lnTo>
                  <a:lnTo>
                    <a:pt x="1286" y="919"/>
                  </a:lnTo>
                  <a:lnTo>
                    <a:pt x="1289" y="907"/>
                  </a:lnTo>
                  <a:lnTo>
                    <a:pt x="1292" y="899"/>
                  </a:lnTo>
                  <a:lnTo>
                    <a:pt x="1293" y="888"/>
                  </a:lnTo>
                  <a:lnTo>
                    <a:pt x="1296" y="879"/>
                  </a:lnTo>
                  <a:lnTo>
                    <a:pt x="1297" y="868"/>
                  </a:lnTo>
                  <a:lnTo>
                    <a:pt x="1299" y="858"/>
                  </a:lnTo>
                  <a:lnTo>
                    <a:pt x="1300" y="848"/>
                  </a:lnTo>
                  <a:lnTo>
                    <a:pt x="1300" y="836"/>
                  </a:lnTo>
                  <a:lnTo>
                    <a:pt x="1302" y="826"/>
                  </a:lnTo>
                  <a:lnTo>
                    <a:pt x="1303" y="816"/>
                  </a:lnTo>
                  <a:lnTo>
                    <a:pt x="1303" y="805"/>
                  </a:lnTo>
                  <a:lnTo>
                    <a:pt x="1303" y="795"/>
                  </a:lnTo>
                  <a:lnTo>
                    <a:pt x="1303" y="784"/>
                  </a:lnTo>
                  <a:lnTo>
                    <a:pt x="1303" y="774"/>
                  </a:lnTo>
                  <a:lnTo>
                    <a:pt x="1303" y="764"/>
                  </a:lnTo>
                  <a:lnTo>
                    <a:pt x="1303" y="752"/>
                  </a:lnTo>
                  <a:lnTo>
                    <a:pt x="1302" y="742"/>
                  </a:lnTo>
                  <a:lnTo>
                    <a:pt x="1302" y="733"/>
                  </a:lnTo>
                  <a:lnTo>
                    <a:pt x="1300" y="721"/>
                  </a:lnTo>
                  <a:lnTo>
                    <a:pt x="1300" y="711"/>
                  </a:lnTo>
                  <a:lnTo>
                    <a:pt x="1299" y="701"/>
                  </a:lnTo>
                  <a:lnTo>
                    <a:pt x="1297" y="691"/>
                  </a:lnTo>
                  <a:lnTo>
                    <a:pt x="1296" y="680"/>
                  </a:lnTo>
                  <a:lnTo>
                    <a:pt x="1294" y="669"/>
                  </a:lnTo>
                  <a:lnTo>
                    <a:pt x="1293" y="659"/>
                  </a:lnTo>
                  <a:lnTo>
                    <a:pt x="1290" y="649"/>
                  </a:lnTo>
                  <a:lnTo>
                    <a:pt x="1289" y="637"/>
                  </a:lnTo>
                  <a:lnTo>
                    <a:pt x="1287" y="627"/>
                  </a:lnTo>
                  <a:lnTo>
                    <a:pt x="1285" y="616"/>
                  </a:lnTo>
                  <a:lnTo>
                    <a:pt x="1283" y="607"/>
                  </a:lnTo>
                  <a:lnTo>
                    <a:pt x="1280" y="596"/>
                  </a:lnTo>
                  <a:lnTo>
                    <a:pt x="1277" y="586"/>
                  </a:lnTo>
                  <a:lnTo>
                    <a:pt x="1275" y="576"/>
                  </a:lnTo>
                  <a:lnTo>
                    <a:pt x="1272" y="566"/>
                  </a:lnTo>
                  <a:lnTo>
                    <a:pt x="1269" y="555"/>
                  </a:lnTo>
                  <a:lnTo>
                    <a:pt x="1266" y="545"/>
                  </a:lnTo>
                  <a:lnTo>
                    <a:pt x="1263" y="533"/>
                  </a:lnTo>
                  <a:lnTo>
                    <a:pt x="1260" y="525"/>
                  </a:lnTo>
                  <a:lnTo>
                    <a:pt x="1256" y="515"/>
                  </a:lnTo>
                  <a:lnTo>
                    <a:pt x="1253" y="504"/>
                  </a:lnTo>
                  <a:lnTo>
                    <a:pt x="1250" y="494"/>
                  </a:lnTo>
                  <a:lnTo>
                    <a:pt x="1246" y="484"/>
                  </a:lnTo>
                  <a:lnTo>
                    <a:pt x="1243" y="474"/>
                  </a:lnTo>
                  <a:lnTo>
                    <a:pt x="1239" y="464"/>
                  </a:lnTo>
                  <a:lnTo>
                    <a:pt x="1236" y="452"/>
                  </a:lnTo>
                  <a:lnTo>
                    <a:pt x="1233" y="442"/>
                  </a:lnTo>
                  <a:lnTo>
                    <a:pt x="1229" y="432"/>
                  </a:lnTo>
                  <a:lnTo>
                    <a:pt x="1226" y="422"/>
                  </a:lnTo>
                  <a:lnTo>
                    <a:pt x="1222" y="413"/>
                  </a:lnTo>
                  <a:lnTo>
                    <a:pt x="1219" y="403"/>
                  </a:lnTo>
                  <a:lnTo>
                    <a:pt x="1213" y="393"/>
                  </a:lnTo>
                  <a:lnTo>
                    <a:pt x="1212" y="383"/>
                  </a:lnTo>
                  <a:lnTo>
                    <a:pt x="1208" y="373"/>
                  </a:lnTo>
                  <a:lnTo>
                    <a:pt x="1205" y="364"/>
                  </a:lnTo>
                  <a:lnTo>
                    <a:pt x="1201" y="354"/>
                  </a:lnTo>
                  <a:lnTo>
                    <a:pt x="1196" y="343"/>
                  </a:lnTo>
                  <a:lnTo>
                    <a:pt x="1192" y="334"/>
                  </a:lnTo>
                  <a:lnTo>
                    <a:pt x="1188" y="326"/>
                  </a:lnTo>
                  <a:lnTo>
                    <a:pt x="1185" y="316"/>
                  </a:lnTo>
                  <a:lnTo>
                    <a:pt x="1181" y="306"/>
                  </a:lnTo>
                  <a:lnTo>
                    <a:pt x="1178" y="297"/>
                  </a:lnTo>
                  <a:lnTo>
                    <a:pt x="1174" y="287"/>
                  </a:lnTo>
                  <a:lnTo>
                    <a:pt x="1169" y="279"/>
                  </a:lnTo>
                  <a:lnTo>
                    <a:pt x="1165" y="270"/>
                  </a:lnTo>
                  <a:lnTo>
                    <a:pt x="1161" y="260"/>
                  </a:lnTo>
                  <a:lnTo>
                    <a:pt x="1157" y="252"/>
                  </a:lnTo>
                  <a:lnTo>
                    <a:pt x="1152" y="243"/>
                  </a:lnTo>
                  <a:lnTo>
                    <a:pt x="1148" y="235"/>
                  </a:lnTo>
                  <a:lnTo>
                    <a:pt x="1144" y="226"/>
                  </a:lnTo>
                  <a:lnTo>
                    <a:pt x="1140" y="219"/>
                  </a:lnTo>
                  <a:lnTo>
                    <a:pt x="1135" y="209"/>
                  </a:lnTo>
                  <a:lnTo>
                    <a:pt x="1131" y="202"/>
                  </a:lnTo>
                  <a:lnTo>
                    <a:pt x="1127" y="193"/>
                  </a:lnTo>
                  <a:lnTo>
                    <a:pt x="1123" y="185"/>
                  </a:lnTo>
                  <a:lnTo>
                    <a:pt x="1117" y="178"/>
                  </a:lnTo>
                  <a:lnTo>
                    <a:pt x="1113" y="171"/>
                  </a:lnTo>
                  <a:lnTo>
                    <a:pt x="1107" y="162"/>
                  </a:lnTo>
                  <a:lnTo>
                    <a:pt x="1103" y="155"/>
                  </a:lnTo>
                  <a:lnTo>
                    <a:pt x="1098" y="148"/>
                  </a:lnTo>
                  <a:lnTo>
                    <a:pt x="1094" y="141"/>
                  </a:lnTo>
                  <a:lnTo>
                    <a:pt x="1088" y="134"/>
                  </a:lnTo>
                  <a:lnTo>
                    <a:pt x="1083" y="127"/>
                  </a:lnTo>
                  <a:lnTo>
                    <a:pt x="1078" y="120"/>
                  </a:lnTo>
                  <a:lnTo>
                    <a:pt x="1073" y="114"/>
                  </a:lnTo>
                  <a:lnTo>
                    <a:pt x="1067" y="107"/>
                  </a:lnTo>
                  <a:lnTo>
                    <a:pt x="1064" y="101"/>
                  </a:lnTo>
                  <a:lnTo>
                    <a:pt x="1057" y="95"/>
                  </a:lnTo>
                  <a:lnTo>
                    <a:pt x="1052" y="90"/>
                  </a:lnTo>
                  <a:lnTo>
                    <a:pt x="1047" y="84"/>
                  </a:lnTo>
                  <a:lnTo>
                    <a:pt x="1042" y="78"/>
                  </a:lnTo>
                  <a:lnTo>
                    <a:pt x="1036" y="73"/>
                  </a:lnTo>
                  <a:lnTo>
                    <a:pt x="1030" y="67"/>
                  </a:lnTo>
                  <a:lnTo>
                    <a:pt x="1025" y="63"/>
                  </a:lnTo>
                  <a:lnTo>
                    <a:pt x="1019" y="57"/>
                  </a:lnTo>
                  <a:lnTo>
                    <a:pt x="1013" y="53"/>
                  </a:lnTo>
                  <a:lnTo>
                    <a:pt x="1007" y="47"/>
                  </a:lnTo>
                  <a:lnTo>
                    <a:pt x="1000" y="44"/>
                  </a:lnTo>
                  <a:lnTo>
                    <a:pt x="995" y="40"/>
                  </a:lnTo>
                  <a:lnTo>
                    <a:pt x="989" y="37"/>
                  </a:lnTo>
                  <a:lnTo>
                    <a:pt x="983" y="33"/>
                  </a:lnTo>
                  <a:lnTo>
                    <a:pt x="978" y="30"/>
                  </a:lnTo>
                  <a:lnTo>
                    <a:pt x="971" y="27"/>
                  </a:lnTo>
                  <a:lnTo>
                    <a:pt x="963" y="23"/>
                  </a:lnTo>
                  <a:lnTo>
                    <a:pt x="958" y="20"/>
                  </a:lnTo>
                  <a:lnTo>
                    <a:pt x="952" y="17"/>
                  </a:lnTo>
                  <a:lnTo>
                    <a:pt x="945" y="14"/>
                  </a:lnTo>
                  <a:lnTo>
                    <a:pt x="939" y="13"/>
                  </a:lnTo>
                  <a:lnTo>
                    <a:pt x="932" y="10"/>
                  </a:lnTo>
                  <a:lnTo>
                    <a:pt x="926" y="9"/>
                  </a:lnTo>
                  <a:lnTo>
                    <a:pt x="922" y="7"/>
                  </a:lnTo>
                  <a:lnTo>
                    <a:pt x="915" y="6"/>
                  </a:lnTo>
                  <a:lnTo>
                    <a:pt x="909" y="4"/>
                  </a:lnTo>
                  <a:lnTo>
                    <a:pt x="904" y="3"/>
                  </a:lnTo>
                  <a:lnTo>
                    <a:pt x="899" y="3"/>
                  </a:lnTo>
                  <a:lnTo>
                    <a:pt x="892" y="0"/>
                  </a:lnTo>
                  <a:lnTo>
                    <a:pt x="887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72" y="0"/>
                  </a:lnTo>
                  <a:lnTo>
                    <a:pt x="867" y="0"/>
                  </a:lnTo>
                  <a:lnTo>
                    <a:pt x="863" y="0"/>
                  </a:lnTo>
                  <a:lnTo>
                    <a:pt x="858" y="0"/>
                  </a:lnTo>
                  <a:lnTo>
                    <a:pt x="853" y="0"/>
                  </a:lnTo>
                  <a:lnTo>
                    <a:pt x="848" y="1"/>
                  </a:lnTo>
                  <a:lnTo>
                    <a:pt x="845" y="3"/>
                  </a:lnTo>
                  <a:lnTo>
                    <a:pt x="841" y="4"/>
                  </a:lnTo>
                  <a:lnTo>
                    <a:pt x="836" y="4"/>
                  </a:lnTo>
                  <a:lnTo>
                    <a:pt x="831" y="6"/>
                  </a:lnTo>
                  <a:lnTo>
                    <a:pt x="827" y="7"/>
                  </a:lnTo>
                  <a:lnTo>
                    <a:pt x="824" y="9"/>
                  </a:lnTo>
                  <a:lnTo>
                    <a:pt x="818" y="10"/>
                  </a:lnTo>
                  <a:lnTo>
                    <a:pt x="817" y="11"/>
                  </a:lnTo>
                  <a:lnTo>
                    <a:pt x="811" y="13"/>
                  </a:lnTo>
                  <a:lnTo>
                    <a:pt x="809" y="16"/>
                  </a:lnTo>
                  <a:lnTo>
                    <a:pt x="806" y="17"/>
                  </a:lnTo>
                  <a:lnTo>
                    <a:pt x="801" y="20"/>
                  </a:lnTo>
                  <a:lnTo>
                    <a:pt x="799" y="23"/>
                  </a:lnTo>
                  <a:lnTo>
                    <a:pt x="796" y="26"/>
                  </a:lnTo>
                  <a:lnTo>
                    <a:pt x="793" y="29"/>
                  </a:lnTo>
                  <a:lnTo>
                    <a:pt x="789" y="31"/>
                  </a:lnTo>
                  <a:lnTo>
                    <a:pt x="786" y="34"/>
                  </a:lnTo>
                  <a:lnTo>
                    <a:pt x="783" y="37"/>
                  </a:lnTo>
                  <a:lnTo>
                    <a:pt x="780" y="40"/>
                  </a:lnTo>
                  <a:lnTo>
                    <a:pt x="777" y="43"/>
                  </a:lnTo>
                  <a:lnTo>
                    <a:pt x="774" y="46"/>
                  </a:lnTo>
                  <a:lnTo>
                    <a:pt x="773" y="50"/>
                  </a:lnTo>
                  <a:lnTo>
                    <a:pt x="770" y="53"/>
                  </a:lnTo>
                  <a:lnTo>
                    <a:pt x="769" y="57"/>
                  </a:lnTo>
                  <a:lnTo>
                    <a:pt x="767" y="60"/>
                  </a:lnTo>
                  <a:lnTo>
                    <a:pt x="764" y="64"/>
                  </a:lnTo>
                  <a:lnTo>
                    <a:pt x="763" y="68"/>
                  </a:lnTo>
                  <a:lnTo>
                    <a:pt x="762" y="71"/>
                  </a:lnTo>
                  <a:lnTo>
                    <a:pt x="759" y="75"/>
                  </a:lnTo>
                  <a:lnTo>
                    <a:pt x="757" y="80"/>
                  </a:lnTo>
                  <a:lnTo>
                    <a:pt x="756" y="84"/>
                  </a:lnTo>
                  <a:lnTo>
                    <a:pt x="755" y="88"/>
                  </a:lnTo>
                  <a:lnTo>
                    <a:pt x="753" y="91"/>
                  </a:lnTo>
                  <a:lnTo>
                    <a:pt x="753" y="97"/>
                  </a:lnTo>
                  <a:lnTo>
                    <a:pt x="752" y="101"/>
                  </a:lnTo>
                  <a:lnTo>
                    <a:pt x="750" y="107"/>
                  </a:lnTo>
                  <a:lnTo>
                    <a:pt x="749" y="111"/>
                  </a:lnTo>
                  <a:lnTo>
                    <a:pt x="749" y="115"/>
                  </a:lnTo>
                  <a:lnTo>
                    <a:pt x="749" y="120"/>
                  </a:lnTo>
                  <a:lnTo>
                    <a:pt x="749" y="124"/>
                  </a:lnTo>
                  <a:lnTo>
                    <a:pt x="749" y="128"/>
                  </a:lnTo>
                  <a:lnTo>
                    <a:pt x="749" y="135"/>
                  </a:lnTo>
                  <a:lnTo>
                    <a:pt x="747" y="138"/>
                  </a:lnTo>
                  <a:lnTo>
                    <a:pt x="747" y="144"/>
                  </a:lnTo>
                  <a:lnTo>
                    <a:pt x="747" y="148"/>
                  </a:lnTo>
                  <a:lnTo>
                    <a:pt x="747" y="152"/>
                  </a:lnTo>
                  <a:lnTo>
                    <a:pt x="747" y="157"/>
                  </a:lnTo>
                  <a:lnTo>
                    <a:pt x="747" y="162"/>
                  </a:lnTo>
                  <a:lnTo>
                    <a:pt x="747" y="166"/>
                  </a:lnTo>
                  <a:lnTo>
                    <a:pt x="747" y="171"/>
                  </a:lnTo>
                  <a:lnTo>
                    <a:pt x="747" y="175"/>
                  </a:lnTo>
                  <a:lnTo>
                    <a:pt x="747" y="178"/>
                  </a:lnTo>
                  <a:lnTo>
                    <a:pt x="749" y="182"/>
                  </a:lnTo>
                  <a:lnTo>
                    <a:pt x="749" y="188"/>
                  </a:lnTo>
                  <a:lnTo>
                    <a:pt x="749" y="191"/>
                  </a:lnTo>
                  <a:lnTo>
                    <a:pt x="749" y="195"/>
                  </a:lnTo>
                  <a:lnTo>
                    <a:pt x="750" y="199"/>
                  </a:lnTo>
                  <a:lnTo>
                    <a:pt x="750" y="203"/>
                  </a:lnTo>
                  <a:lnTo>
                    <a:pt x="750" y="206"/>
                  </a:lnTo>
                  <a:lnTo>
                    <a:pt x="752" y="209"/>
                  </a:lnTo>
                  <a:lnTo>
                    <a:pt x="752" y="215"/>
                  </a:lnTo>
                  <a:lnTo>
                    <a:pt x="752" y="218"/>
                  </a:lnTo>
                  <a:lnTo>
                    <a:pt x="752" y="221"/>
                  </a:lnTo>
                  <a:lnTo>
                    <a:pt x="752" y="225"/>
                  </a:lnTo>
                  <a:lnTo>
                    <a:pt x="753" y="228"/>
                  </a:lnTo>
                  <a:lnTo>
                    <a:pt x="755" y="232"/>
                  </a:lnTo>
                  <a:lnTo>
                    <a:pt x="755" y="235"/>
                  </a:lnTo>
                  <a:lnTo>
                    <a:pt x="755" y="239"/>
                  </a:lnTo>
                  <a:lnTo>
                    <a:pt x="755" y="243"/>
                  </a:lnTo>
                  <a:lnTo>
                    <a:pt x="756" y="246"/>
                  </a:lnTo>
                  <a:lnTo>
                    <a:pt x="756" y="249"/>
                  </a:lnTo>
                  <a:lnTo>
                    <a:pt x="757" y="252"/>
                  </a:lnTo>
                  <a:lnTo>
                    <a:pt x="757" y="255"/>
                  </a:lnTo>
                  <a:lnTo>
                    <a:pt x="759" y="259"/>
                  </a:lnTo>
                  <a:lnTo>
                    <a:pt x="759" y="260"/>
                  </a:lnTo>
                  <a:lnTo>
                    <a:pt x="760" y="265"/>
                  </a:lnTo>
                  <a:lnTo>
                    <a:pt x="760" y="266"/>
                  </a:lnTo>
                  <a:lnTo>
                    <a:pt x="762" y="270"/>
                  </a:lnTo>
                  <a:lnTo>
                    <a:pt x="762" y="272"/>
                  </a:lnTo>
                  <a:lnTo>
                    <a:pt x="762" y="275"/>
                  </a:lnTo>
                  <a:lnTo>
                    <a:pt x="762" y="277"/>
                  </a:lnTo>
                  <a:lnTo>
                    <a:pt x="763" y="280"/>
                  </a:lnTo>
                  <a:lnTo>
                    <a:pt x="764" y="286"/>
                  </a:lnTo>
                  <a:lnTo>
                    <a:pt x="764" y="290"/>
                  </a:lnTo>
                  <a:lnTo>
                    <a:pt x="766" y="296"/>
                  </a:lnTo>
                  <a:lnTo>
                    <a:pt x="767" y="300"/>
                  </a:lnTo>
                  <a:lnTo>
                    <a:pt x="767" y="304"/>
                  </a:lnTo>
                  <a:lnTo>
                    <a:pt x="767" y="309"/>
                  </a:lnTo>
                  <a:lnTo>
                    <a:pt x="769" y="313"/>
                  </a:lnTo>
                  <a:lnTo>
                    <a:pt x="769" y="317"/>
                  </a:lnTo>
                  <a:lnTo>
                    <a:pt x="769" y="320"/>
                  </a:lnTo>
                  <a:lnTo>
                    <a:pt x="769" y="324"/>
                  </a:lnTo>
                  <a:lnTo>
                    <a:pt x="769" y="327"/>
                  </a:lnTo>
                  <a:lnTo>
                    <a:pt x="770" y="331"/>
                  </a:lnTo>
                  <a:lnTo>
                    <a:pt x="767" y="333"/>
                  </a:lnTo>
                  <a:lnTo>
                    <a:pt x="767" y="337"/>
                  </a:lnTo>
                  <a:lnTo>
                    <a:pt x="764" y="339"/>
                  </a:lnTo>
                  <a:lnTo>
                    <a:pt x="762" y="341"/>
                  </a:lnTo>
                  <a:lnTo>
                    <a:pt x="757" y="344"/>
                  </a:lnTo>
                  <a:lnTo>
                    <a:pt x="753" y="347"/>
                  </a:lnTo>
                  <a:lnTo>
                    <a:pt x="749" y="350"/>
                  </a:lnTo>
                  <a:lnTo>
                    <a:pt x="743" y="354"/>
                  </a:lnTo>
                  <a:lnTo>
                    <a:pt x="740" y="356"/>
                  </a:lnTo>
                  <a:lnTo>
                    <a:pt x="737" y="356"/>
                  </a:lnTo>
                  <a:lnTo>
                    <a:pt x="735" y="358"/>
                  </a:lnTo>
                  <a:lnTo>
                    <a:pt x="730" y="360"/>
                  </a:lnTo>
                  <a:lnTo>
                    <a:pt x="728" y="361"/>
                  </a:lnTo>
                  <a:lnTo>
                    <a:pt x="723" y="363"/>
                  </a:lnTo>
                  <a:lnTo>
                    <a:pt x="720" y="364"/>
                  </a:lnTo>
                  <a:lnTo>
                    <a:pt x="716" y="366"/>
                  </a:lnTo>
                  <a:lnTo>
                    <a:pt x="712" y="367"/>
                  </a:lnTo>
                  <a:lnTo>
                    <a:pt x="709" y="368"/>
                  </a:lnTo>
                  <a:lnTo>
                    <a:pt x="705" y="370"/>
                  </a:lnTo>
                  <a:lnTo>
                    <a:pt x="701" y="371"/>
                  </a:lnTo>
                  <a:lnTo>
                    <a:pt x="696" y="373"/>
                  </a:lnTo>
                  <a:lnTo>
                    <a:pt x="692" y="374"/>
                  </a:lnTo>
                  <a:lnTo>
                    <a:pt x="689" y="376"/>
                  </a:lnTo>
                  <a:lnTo>
                    <a:pt x="683" y="378"/>
                  </a:lnTo>
                  <a:lnTo>
                    <a:pt x="679" y="380"/>
                  </a:lnTo>
                  <a:lnTo>
                    <a:pt x="674" y="381"/>
                  </a:lnTo>
                  <a:lnTo>
                    <a:pt x="669" y="383"/>
                  </a:lnTo>
                  <a:lnTo>
                    <a:pt x="665" y="384"/>
                  </a:lnTo>
                  <a:lnTo>
                    <a:pt x="659" y="385"/>
                  </a:lnTo>
                  <a:lnTo>
                    <a:pt x="655" y="387"/>
                  </a:lnTo>
                  <a:lnTo>
                    <a:pt x="652" y="388"/>
                  </a:lnTo>
                  <a:lnTo>
                    <a:pt x="647" y="390"/>
                  </a:lnTo>
                  <a:lnTo>
                    <a:pt x="642" y="391"/>
                  </a:lnTo>
                  <a:lnTo>
                    <a:pt x="637" y="393"/>
                  </a:lnTo>
                  <a:lnTo>
                    <a:pt x="631" y="394"/>
                  </a:lnTo>
                  <a:lnTo>
                    <a:pt x="628" y="395"/>
                  </a:lnTo>
                  <a:lnTo>
                    <a:pt x="621" y="398"/>
                  </a:lnTo>
                  <a:lnTo>
                    <a:pt x="617" y="400"/>
                  </a:lnTo>
                  <a:lnTo>
                    <a:pt x="612" y="401"/>
                  </a:lnTo>
                  <a:lnTo>
                    <a:pt x="607" y="404"/>
                  </a:lnTo>
                  <a:lnTo>
                    <a:pt x="602" y="405"/>
                  </a:lnTo>
                  <a:lnTo>
                    <a:pt x="598" y="408"/>
                  </a:lnTo>
                  <a:lnTo>
                    <a:pt x="593" y="410"/>
                  </a:lnTo>
                  <a:lnTo>
                    <a:pt x="588" y="411"/>
                  </a:lnTo>
                  <a:lnTo>
                    <a:pt x="583" y="414"/>
                  </a:lnTo>
                  <a:lnTo>
                    <a:pt x="578" y="415"/>
                  </a:lnTo>
                  <a:lnTo>
                    <a:pt x="573" y="417"/>
                  </a:lnTo>
                  <a:lnTo>
                    <a:pt x="568" y="418"/>
                  </a:lnTo>
                  <a:lnTo>
                    <a:pt x="563" y="421"/>
                  </a:lnTo>
                  <a:lnTo>
                    <a:pt x="558" y="422"/>
                  </a:lnTo>
                  <a:lnTo>
                    <a:pt x="554" y="424"/>
                  </a:lnTo>
                  <a:lnTo>
                    <a:pt x="550" y="427"/>
                  </a:lnTo>
                  <a:lnTo>
                    <a:pt x="546" y="430"/>
                  </a:lnTo>
                  <a:lnTo>
                    <a:pt x="541" y="432"/>
                  </a:lnTo>
                  <a:lnTo>
                    <a:pt x="537" y="434"/>
                  </a:lnTo>
                  <a:lnTo>
                    <a:pt x="533" y="437"/>
                  </a:lnTo>
                  <a:lnTo>
                    <a:pt x="529" y="438"/>
                  </a:lnTo>
                  <a:lnTo>
                    <a:pt x="524" y="441"/>
                  </a:lnTo>
                  <a:lnTo>
                    <a:pt x="520" y="442"/>
                  </a:lnTo>
                  <a:lnTo>
                    <a:pt x="516" y="445"/>
                  </a:lnTo>
                  <a:lnTo>
                    <a:pt x="512" y="448"/>
                  </a:lnTo>
                  <a:lnTo>
                    <a:pt x="507" y="449"/>
                  </a:lnTo>
                  <a:lnTo>
                    <a:pt x="503" y="452"/>
                  </a:lnTo>
                  <a:lnTo>
                    <a:pt x="500" y="454"/>
                  </a:lnTo>
                  <a:lnTo>
                    <a:pt x="496" y="455"/>
                  </a:lnTo>
                  <a:lnTo>
                    <a:pt x="492" y="458"/>
                  </a:lnTo>
                  <a:lnTo>
                    <a:pt x="490" y="461"/>
                  </a:lnTo>
                  <a:lnTo>
                    <a:pt x="487" y="464"/>
                  </a:lnTo>
                  <a:lnTo>
                    <a:pt x="482" y="465"/>
                  </a:lnTo>
                  <a:lnTo>
                    <a:pt x="479" y="468"/>
                  </a:lnTo>
                  <a:lnTo>
                    <a:pt x="477" y="471"/>
                  </a:lnTo>
                  <a:lnTo>
                    <a:pt x="475" y="474"/>
                  </a:lnTo>
                  <a:lnTo>
                    <a:pt x="472" y="474"/>
                  </a:lnTo>
                  <a:lnTo>
                    <a:pt x="469" y="477"/>
                  </a:lnTo>
                  <a:lnTo>
                    <a:pt x="466" y="478"/>
                  </a:lnTo>
                  <a:lnTo>
                    <a:pt x="463" y="481"/>
                  </a:lnTo>
                  <a:lnTo>
                    <a:pt x="456" y="485"/>
                  </a:lnTo>
                  <a:lnTo>
                    <a:pt x="452" y="489"/>
                  </a:lnTo>
                  <a:lnTo>
                    <a:pt x="448" y="492"/>
                  </a:lnTo>
                  <a:lnTo>
                    <a:pt x="443" y="496"/>
                  </a:lnTo>
                  <a:lnTo>
                    <a:pt x="438" y="499"/>
                  </a:lnTo>
                  <a:lnTo>
                    <a:pt x="435" y="502"/>
                  </a:lnTo>
                  <a:lnTo>
                    <a:pt x="429" y="505"/>
                  </a:lnTo>
                  <a:lnTo>
                    <a:pt x="425" y="508"/>
                  </a:lnTo>
                  <a:lnTo>
                    <a:pt x="421" y="508"/>
                  </a:lnTo>
                  <a:lnTo>
                    <a:pt x="418" y="511"/>
                  </a:lnTo>
                  <a:lnTo>
                    <a:pt x="414" y="512"/>
                  </a:lnTo>
                  <a:lnTo>
                    <a:pt x="409" y="513"/>
                  </a:lnTo>
                  <a:lnTo>
                    <a:pt x="406" y="515"/>
                  </a:lnTo>
                  <a:lnTo>
                    <a:pt x="401" y="515"/>
                  </a:lnTo>
                  <a:lnTo>
                    <a:pt x="398" y="513"/>
                  </a:lnTo>
                  <a:lnTo>
                    <a:pt x="394" y="513"/>
                  </a:lnTo>
                  <a:lnTo>
                    <a:pt x="389" y="511"/>
                  </a:lnTo>
                  <a:lnTo>
                    <a:pt x="387" y="509"/>
                  </a:lnTo>
                  <a:lnTo>
                    <a:pt x="382" y="506"/>
                  </a:lnTo>
                  <a:lnTo>
                    <a:pt x="378" y="505"/>
                  </a:lnTo>
                  <a:lnTo>
                    <a:pt x="374" y="501"/>
                  </a:lnTo>
                  <a:lnTo>
                    <a:pt x="369" y="498"/>
                  </a:lnTo>
                  <a:lnTo>
                    <a:pt x="367" y="495"/>
                  </a:lnTo>
                  <a:lnTo>
                    <a:pt x="364" y="492"/>
                  </a:lnTo>
                  <a:lnTo>
                    <a:pt x="362" y="489"/>
                  </a:lnTo>
                  <a:lnTo>
                    <a:pt x="360" y="486"/>
                  </a:lnTo>
                  <a:lnTo>
                    <a:pt x="357" y="484"/>
                  </a:lnTo>
                  <a:lnTo>
                    <a:pt x="354" y="479"/>
                  </a:lnTo>
                  <a:lnTo>
                    <a:pt x="351" y="477"/>
                  </a:lnTo>
                  <a:lnTo>
                    <a:pt x="348" y="475"/>
                  </a:lnTo>
                  <a:lnTo>
                    <a:pt x="345" y="471"/>
                  </a:lnTo>
                  <a:lnTo>
                    <a:pt x="342" y="468"/>
                  </a:lnTo>
                  <a:lnTo>
                    <a:pt x="340" y="464"/>
                  </a:lnTo>
                  <a:lnTo>
                    <a:pt x="335" y="461"/>
                  </a:lnTo>
                  <a:lnTo>
                    <a:pt x="333" y="457"/>
                  </a:lnTo>
                  <a:lnTo>
                    <a:pt x="330" y="454"/>
                  </a:lnTo>
                  <a:lnTo>
                    <a:pt x="327" y="451"/>
                  </a:lnTo>
                  <a:lnTo>
                    <a:pt x="324" y="448"/>
                  </a:lnTo>
                  <a:lnTo>
                    <a:pt x="318" y="444"/>
                  </a:lnTo>
                  <a:lnTo>
                    <a:pt x="315" y="440"/>
                  </a:lnTo>
                  <a:lnTo>
                    <a:pt x="311" y="437"/>
                  </a:lnTo>
                  <a:lnTo>
                    <a:pt x="308" y="432"/>
                  </a:lnTo>
                  <a:lnTo>
                    <a:pt x="304" y="428"/>
                  </a:lnTo>
                  <a:lnTo>
                    <a:pt x="300" y="424"/>
                  </a:lnTo>
                  <a:lnTo>
                    <a:pt x="296" y="421"/>
                  </a:lnTo>
                  <a:lnTo>
                    <a:pt x="291" y="418"/>
                  </a:lnTo>
                  <a:lnTo>
                    <a:pt x="287" y="414"/>
                  </a:lnTo>
                  <a:lnTo>
                    <a:pt x="283" y="411"/>
                  </a:lnTo>
                  <a:lnTo>
                    <a:pt x="279" y="408"/>
                  </a:lnTo>
                  <a:lnTo>
                    <a:pt x="276" y="404"/>
                  </a:lnTo>
                  <a:lnTo>
                    <a:pt x="270" y="401"/>
                  </a:lnTo>
                  <a:lnTo>
                    <a:pt x="266" y="397"/>
                  </a:lnTo>
                  <a:lnTo>
                    <a:pt x="261" y="394"/>
                  </a:lnTo>
                  <a:lnTo>
                    <a:pt x="257" y="391"/>
                  </a:lnTo>
                  <a:lnTo>
                    <a:pt x="252" y="387"/>
                  </a:lnTo>
                  <a:lnTo>
                    <a:pt x="247" y="384"/>
                  </a:lnTo>
                  <a:lnTo>
                    <a:pt x="242" y="381"/>
                  </a:lnTo>
                  <a:lnTo>
                    <a:pt x="237" y="380"/>
                  </a:lnTo>
                  <a:lnTo>
                    <a:pt x="232" y="376"/>
                  </a:lnTo>
                  <a:lnTo>
                    <a:pt x="227" y="373"/>
                  </a:lnTo>
                  <a:lnTo>
                    <a:pt x="223" y="371"/>
                  </a:lnTo>
                  <a:lnTo>
                    <a:pt x="217" y="370"/>
                  </a:lnTo>
                  <a:lnTo>
                    <a:pt x="212" y="367"/>
                  </a:lnTo>
                  <a:lnTo>
                    <a:pt x="207" y="364"/>
                  </a:lnTo>
                  <a:lnTo>
                    <a:pt x="202" y="364"/>
                  </a:lnTo>
                  <a:lnTo>
                    <a:pt x="196" y="361"/>
                  </a:lnTo>
                  <a:lnTo>
                    <a:pt x="192" y="361"/>
                  </a:lnTo>
                  <a:lnTo>
                    <a:pt x="185" y="358"/>
                  </a:lnTo>
                  <a:lnTo>
                    <a:pt x="179" y="358"/>
                  </a:lnTo>
                  <a:lnTo>
                    <a:pt x="175" y="357"/>
                  </a:lnTo>
                  <a:lnTo>
                    <a:pt x="168" y="356"/>
                  </a:lnTo>
                  <a:lnTo>
                    <a:pt x="163" y="356"/>
                  </a:lnTo>
                  <a:lnTo>
                    <a:pt x="156" y="356"/>
                  </a:lnTo>
                  <a:lnTo>
                    <a:pt x="151" y="356"/>
                  </a:lnTo>
                  <a:lnTo>
                    <a:pt x="145" y="356"/>
                  </a:lnTo>
                  <a:lnTo>
                    <a:pt x="139" y="356"/>
                  </a:lnTo>
                  <a:lnTo>
                    <a:pt x="134" y="356"/>
                  </a:lnTo>
                  <a:lnTo>
                    <a:pt x="128" y="358"/>
                  </a:lnTo>
                  <a:lnTo>
                    <a:pt x="121" y="358"/>
                  </a:lnTo>
                  <a:lnTo>
                    <a:pt x="117" y="360"/>
                  </a:lnTo>
                  <a:lnTo>
                    <a:pt x="109" y="361"/>
                  </a:lnTo>
                  <a:lnTo>
                    <a:pt x="104" y="364"/>
                  </a:lnTo>
                  <a:lnTo>
                    <a:pt x="98" y="366"/>
                  </a:lnTo>
                  <a:lnTo>
                    <a:pt x="91" y="370"/>
                  </a:lnTo>
                  <a:lnTo>
                    <a:pt x="85" y="371"/>
                  </a:lnTo>
                  <a:lnTo>
                    <a:pt x="80" y="376"/>
                  </a:lnTo>
                  <a:lnTo>
                    <a:pt x="71" y="380"/>
                  </a:lnTo>
                  <a:lnTo>
                    <a:pt x="67" y="383"/>
                  </a:lnTo>
                  <a:lnTo>
                    <a:pt x="61" y="385"/>
                  </a:lnTo>
                  <a:lnTo>
                    <a:pt x="55" y="390"/>
                  </a:lnTo>
                  <a:lnTo>
                    <a:pt x="50" y="394"/>
                  </a:lnTo>
                  <a:lnTo>
                    <a:pt x="46" y="398"/>
                  </a:lnTo>
                  <a:lnTo>
                    <a:pt x="41" y="404"/>
                  </a:lnTo>
                  <a:lnTo>
                    <a:pt x="37" y="410"/>
                  </a:lnTo>
                  <a:lnTo>
                    <a:pt x="33" y="414"/>
                  </a:lnTo>
                  <a:lnTo>
                    <a:pt x="30" y="418"/>
                  </a:lnTo>
                  <a:lnTo>
                    <a:pt x="26" y="424"/>
                  </a:lnTo>
                  <a:lnTo>
                    <a:pt x="23" y="430"/>
                  </a:lnTo>
                  <a:lnTo>
                    <a:pt x="20" y="435"/>
                  </a:lnTo>
                  <a:lnTo>
                    <a:pt x="17" y="441"/>
                  </a:lnTo>
                  <a:lnTo>
                    <a:pt x="14" y="448"/>
                  </a:lnTo>
                  <a:lnTo>
                    <a:pt x="13" y="452"/>
                  </a:lnTo>
                  <a:lnTo>
                    <a:pt x="11" y="458"/>
                  </a:lnTo>
                  <a:lnTo>
                    <a:pt x="9" y="465"/>
                  </a:lnTo>
                  <a:lnTo>
                    <a:pt x="7" y="471"/>
                  </a:lnTo>
                  <a:lnTo>
                    <a:pt x="6" y="478"/>
                  </a:lnTo>
                  <a:lnTo>
                    <a:pt x="4" y="484"/>
                  </a:lnTo>
                  <a:lnTo>
                    <a:pt x="3" y="491"/>
                  </a:lnTo>
                  <a:lnTo>
                    <a:pt x="3" y="498"/>
                  </a:lnTo>
                  <a:lnTo>
                    <a:pt x="3" y="504"/>
                  </a:lnTo>
                  <a:lnTo>
                    <a:pt x="1" y="509"/>
                  </a:lnTo>
                  <a:lnTo>
                    <a:pt x="0" y="516"/>
                  </a:lnTo>
                  <a:lnTo>
                    <a:pt x="0" y="523"/>
                  </a:lnTo>
                  <a:lnTo>
                    <a:pt x="0" y="529"/>
                  </a:lnTo>
                  <a:lnTo>
                    <a:pt x="0" y="535"/>
                  </a:lnTo>
                  <a:lnTo>
                    <a:pt x="0" y="542"/>
                  </a:lnTo>
                  <a:lnTo>
                    <a:pt x="1" y="549"/>
                  </a:lnTo>
                  <a:lnTo>
                    <a:pt x="1" y="555"/>
                  </a:lnTo>
                  <a:lnTo>
                    <a:pt x="1" y="560"/>
                  </a:lnTo>
                  <a:lnTo>
                    <a:pt x="3" y="568"/>
                  </a:lnTo>
                  <a:lnTo>
                    <a:pt x="3" y="573"/>
                  </a:lnTo>
                  <a:lnTo>
                    <a:pt x="4" y="580"/>
                  </a:lnTo>
                  <a:lnTo>
                    <a:pt x="4" y="585"/>
                  </a:lnTo>
                  <a:lnTo>
                    <a:pt x="6" y="590"/>
                  </a:lnTo>
                  <a:lnTo>
                    <a:pt x="6" y="596"/>
                  </a:lnTo>
                  <a:lnTo>
                    <a:pt x="7" y="603"/>
                  </a:lnTo>
                  <a:lnTo>
                    <a:pt x="9" y="607"/>
                  </a:lnTo>
                  <a:lnTo>
                    <a:pt x="9" y="613"/>
                  </a:lnTo>
                  <a:lnTo>
                    <a:pt x="10" y="617"/>
                  </a:lnTo>
                  <a:lnTo>
                    <a:pt x="11" y="624"/>
                  </a:lnTo>
                  <a:lnTo>
                    <a:pt x="13" y="629"/>
                  </a:lnTo>
                  <a:lnTo>
                    <a:pt x="14" y="633"/>
                  </a:lnTo>
                  <a:lnTo>
                    <a:pt x="14" y="637"/>
                  </a:lnTo>
                  <a:lnTo>
                    <a:pt x="16" y="643"/>
                  </a:lnTo>
                  <a:lnTo>
                    <a:pt x="17" y="646"/>
                  </a:lnTo>
                  <a:lnTo>
                    <a:pt x="19" y="651"/>
                  </a:lnTo>
                  <a:lnTo>
                    <a:pt x="19" y="654"/>
                  </a:lnTo>
                  <a:lnTo>
                    <a:pt x="20" y="659"/>
                  </a:lnTo>
                  <a:lnTo>
                    <a:pt x="20" y="661"/>
                  </a:lnTo>
                  <a:lnTo>
                    <a:pt x="23" y="664"/>
                  </a:lnTo>
                  <a:lnTo>
                    <a:pt x="23" y="667"/>
                  </a:lnTo>
                  <a:lnTo>
                    <a:pt x="24" y="670"/>
                  </a:lnTo>
                  <a:lnTo>
                    <a:pt x="26" y="673"/>
                  </a:lnTo>
                  <a:lnTo>
                    <a:pt x="27" y="677"/>
                  </a:lnTo>
                  <a:lnTo>
                    <a:pt x="27" y="680"/>
                  </a:lnTo>
                  <a:lnTo>
                    <a:pt x="28" y="680"/>
                  </a:lnTo>
                  <a:close/>
                </a:path>
              </a:pathLst>
            </a:custGeom>
            <a:solidFill>
              <a:srgbClr val="2A40E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7" name="Freeform 11"/>
            <p:cNvSpPr>
              <a:spLocks/>
            </p:cNvSpPr>
            <p:nvPr/>
          </p:nvSpPr>
          <p:spPr bwMode="auto">
            <a:xfrm>
              <a:off x="2044" y="1293"/>
              <a:ext cx="95" cy="137"/>
            </a:xfrm>
            <a:custGeom>
              <a:avLst/>
              <a:gdLst>
                <a:gd name="T0" fmla="*/ 31 w 285"/>
                <a:gd name="T1" fmla="*/ 35 h 411"/>
                <a:gd name="T2" fmla="*/ 30 w 285"/>
                <a:gd name="T3" fmla="*/ 33 h 411"/>
                <a:gd name="T4" fmla="*/ 29 w 285"/>
                <a:gd name="T5" fmla="*/ 30 h 411"/>
                <a:gd name="T6" fmla="*/ 27 w 285"/>
                <a:gd name="T7" fmla="*/ 28 h 411"/>
                <a:gd name="T8" fmla="*/ 26 w 285"/>
                <a:gd name="T9" fmla="*/ 25 h 411"/>
                <a:gd name="T10" fmla="*/ 25 w 285"/>
                <a:gd name="T11" fmla="*/ 23 h 411"/>
                <a:gd name="T12" fmla="*/ 25 w 285"/>
                <a:gd name="T13" fmla="*/ 21 h 411"/>
                <a:gd name="T14" fmla="*/ 25 w 285"/>
                <a:gd name="T15" fmla="*/ 19 h 411"/>
                <a:gd name="T16" fmla="*/ 26 w 285"/>
                <a:gd name="T17" fmla="*/ 17 h 411"/>
                <a:gd name="T18" fmla="*/ 26 w 285"/>
                <a:gd name="T19" fmla="*/ 15 h 411"/>
                <a:gd name="T20" fmla="*/ 26 w 285"/>
                <a:gd name="T21" fmla="*/ 13 h 411"/>
                <a:gd name="T22" fmla="*/ 26 w 285"/>
                <a:gd name="T23" fmla="*/ 11 h 411"/>
                <a:gd name="T24" fmla="*/ 26 w 285"/>
                <a:gd name="T25" fmla="*/ 10 h 411"/>
                <a:gd name="T26" fmla="*/ 25 w 285"/>
                <a:gd name="T27" fmla="*/ 8 h 411"/>
                <a:gd name="T28" fmla="*/ 25 w 285"/>
                <a:gd name="T29" fmla="*/ 6 h 411"/>
                <a:gd name="T30" fmla="*/ 23 w 285"/>
                <a:gd name="T31" fmla="*/ 4 h 411"/>
                <a:gd name="T32" fmla="*/ 21 w 285"/>
                <a:gd name="T33" fmla="*/ 2 h 411"/>
                <a:gd name="T34" fmla="*/ 19 w 285"/>
                <a:gd name="T35" fmla="*/ 1 h 411"/>
                <a:gd name="T36" fmla="*/ 18 w 285"/>
                <a:gd name="T37" fmla="*/ 1 h 411"/>
                <a:gd name="T38" fmla="*/ 16 w 285"/>
                <a:gd name="T39" fmla="*/ 0 h 411"/>
                <a:gd name="T40" fmla="*/ 14 w 285"/>
                <a:gd name="T41" fmla="*/ 0 h 411"/>
                <a:gd name="T42" fmla="*/ 12 w 285"/>
                <a:gd name="T43" fmla="*/ 0 h 411"/>
                <a:gd name="T44" fmla="*/ 10 w 285"/>
                <a:gd name="T45" fmla="*/ 0 h 411"/>
                <a:gd name="T46" fmla="*/ 9 w 285"/>
                <a:gd name="T47" fmla="*/ 1 h 411"/>
                <a:gd name="T48" fmla="*/ 7 w 285"/>
                <a:gd name="T49" fmla="*/ 2 h 411"/>
                <a:gd name="T50" fmla="*/ 5 w 285"/>
                <a:gd name="T51" fmla="*/ 3 h 411"/>
                <a:gd name="T52" fmla="*/ 2 w 285"/>
                <a:gd name="T53" fmla="*/ 6 h 411"/>
                <a:gd name="T54" fmla="*/ 1 w 285"/>
                <a:gd name="T55" fmla="*/ 8 h 411"/>
                <a:gd name="T56" fmla="*/ 0 w 285"/>
                <a:gd name="T57" fmla="*/ 9 h 411"/>
                <a:gd name="T58" fmla="*/ 0 w 285"/>
                <a:gd name="T59" fmla="*/ 12 h 411"/>
                <a:gd name="T60" fmla="*/ 0 w 285"/>
                <a:gd name="T61" fmla="*/ 14 h 411"/>
                <a:gd name="T62" fmla="*/ 1 w 285"/>
                <a:gd name="T63" fmla="*/ 17 h 411"/>
                <a:gd name="T64" fmla="*/ 2 w 285"/>
                <a:gd name="T65" fmla="*/ 19 h 411"/>
                <a:gd name="T66" fmla="*/ 4 w 285"/>
                <a:gd name="T67" fmla="*/ 21 h 411"/>
                <a:gd name="T68" fmla="*/ 6 w 285"/>
                <a:gd name="T69" fmla="*/ 23 h 411"/>
                <a:gd name="T70" fmla="*/ 8 w 285"/>
                <a:gd name="T71" fmla="*/ 24 h 411"/>
                <a:gd name="T72" fmla="*/ 10 w 285"/>
                <a:gd name="T73" fmla="*/ 25 h 411"/>
                <a:gd name="T74" fmla="*/ 11 w 285"/>
                <a:gd name="T75" fmla="*/ 26 h 411"/>
                <a:gd name="T76" fmla="*/ 12 w 285"/>
                <a:gd name="T77" fmla="*/ 28 h 411"/>
                <a:gd name="T78" fmla="*/ 13 w 285"/>
                <a:gd name="T79" fmla="*/ 31 h 411"/>
                <a:gd name="T80" fmla="*/ 13 w 285"/>
                <a:gd name="T81" fmla="*/ 33 h 411"/>
                <a:gd name="T82" fmla="*/ 14 w 285"/>
                <a:gd name="T83" fmla="*/ 34 h 411"/>
                <a:gd name="T84" fmla="*/ 15 w 285"/>
                <a:gd name="T85" fmla="*/ 36 h 411"/>
                <a:gd name="T86" fmla="*/ 16 w 285"/>
                <a:gd name="T87" fmla="*/ 38 h 411"/>
                <a:gd name="T88" fmla="*/ 17 w 285"/>
                <a:gd name="T89" fmla="*/ 40 h 411"/>
                <a:gd name="T90" fmla="*/ 18 w 285"/>
                <a:gd name="T91" fmla="*/ 42 h 411"/>
                <a:gd name="T92" fmla="*/ 20 w 285"/>
                <a:gd name="T93" fmla="*/ 44 h 411"/>
                <a:gd name="T94" fmla="*/ 23 w 285"/>
                <a:gd name="T95" fmla="*/ 45 h 411"/>
                <a:gd name="T96" fmla="*/ 25 w 285"/>
                <a:gd name="T97" fmla="*/ 46 h 411"/>
                <a:gd name="T98" fmla="*/ 28 w 285"/>
                <a:gd name="T99" fmla="*/ 45 h 411"/>
                <a:gd name="T100" fmla="*/ 29 w 285"/>
                <a:gd name="T101" fmla="*/ 44 h 411"/>
                <a:gd name="T102" fmla="*/ 31 w 285"/>
                <a:gd name="T103" fmla="*/ 42 h 411"/>
                <a:gd name="T104" fmla="*/ 31 w 285"/>
                <a:gd name="T105" fmla="*/ 40 h 411"/>
                <a:gd name="T106" fmla="*/ 32 w 285"/>
                <a:gd name="T107" fmla="*/ 38 h 411"/>
                <a:gd name="T108" fmla="*/ 32 w 285"/>
                <a:gd name="T109" fmla="*/ 37 h 41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85" h="411">
                  <a:moveTo>
                    <a:pt x="284" y="330"/>
                  </a:moveTo>
                  <a:lnTo>
                    <a:pt x="283" y="326"/>
                  </a:lnTo>
                  <a:lnTo>
                    <a:pt x="283" y="323"/>
                  </a:lnTo>
                  <a:lnTo>
                    <a:pt x="281" y="319"/>
                  </a:lnTo>
                  <a:lnTo>
                    <a:pt x="280" y="316"/>
                  </a:lnTo>
                  <a:lnTo>
                    <a:pt x="278" y="312"/>
                  </a:lnTo>
                  <a:lnTo>
                    <a:pt x="277" y="307"/>
                  </a:lnTo>
                  <a:lnTo>
                    <a:pt x="275" y="303"/>
                  </a:lnTo>
                  <a:lnTo>
                    <a:pt x="274" y="300"/>
                  </a:lnTo>
                  <a:lnTo>
                    <a:pt x="270" y="294"/>
                  </a:lnTo>
                  <a:lnTo>
                    <a:pt x="268" y="290"/>
                  </a:lnTo>
                  <a:lnTo>
                    <a:pt x="266" y="286"/>
                  </a:lnTo>
                  <a:lnTo>
                    <a:pt x="264" y="282"/>
                  </a:lnTo>
                  <a:lnTo>
                    <a:pt x="261" y="277"/>
                  </a:lnTo>
                  <a:lnTo>
                    <a:pt x="258" y="272"/>
                  </a:lnTo>
                  <a:lnTo>
                    <a:pt x="256" y="267"/>
                  </a:lnTo>
                  <a:lnTo>
                    <a:pt x="254" y="263"/>
                  </a:lnTo>
                  <a:lnTo>
                    <a:pt x="251" y="257"/>
                  </a:lnTo>
                  <a:lnTo>
                    <a:pt x="248" y="253"/>
                  </a:lnTo>
                  <a:lnTo>
                    <a:pt x="246" y="248"/>
                  </a:lnTo>
                  <a:lnTo>
                    <a:pt x="243" y="243"/>
                  </a:lnTo>
                  <a:lnTo>
                    <a:pt x="240" y="239"/>
                  </a:lnTo>
                  <a:lnTo>
                    <a:pt x="239" y="235"/>
                  </a:lnTo>
                  <a:lnTo>
                    <a:pt x="236" y="230"/>
                  </a:lnTo>
                  <a:lnTo>
                    <a:pt x="233" y="226"/>
                  </a:lnTo>
                  <a:lnTo>
                    <a:pt x="231" y="222"/>
                  </a:lnTo>
                  <a:lnTo>
                    <a:pt x="230" y="219"/>
                  </a:lnTo>
                  <a:lnTo>
                    <a:pt x="229" y="213"/>
                  </a:lnTo>
                  <a:lnTo>
                    <a:pt x="227" y="212"/>
                  </a:lnTo>
                  <a:lnTo>
                    <a:pt x="224" y="206"/>
                  </a:lnTo>
                  <a:lnTo>
                    <a:pt x="224" y="203"/>
                  </a:lnTo>
                  <a:lnTo>
                    <a:pt x="224" y="201"/>
                  </a:lnTo>
                  <a:lnTo>
                    <a:pt x="224" y="199"/>
                  </a:lnTo>
                  <a:lnTo>
                    <a:pt x="223" y="196"/>
                  </a:lnTo>
                  <a:lnTo>
                    <a:pt x="223" y="193"/>
                  </a:lnTo>
                  <a:lnTo>
                    <a:pt x="223" y="191"/>
                  </a:lnTo>
                  <a:lnTo>
                    <a:pt x="223" y="188"/>
                  </a:lnTo>
                  <a:lnTo>
                    <a:pt x="223" y="184"/>
                  </a:lnTo>
                  <a:lnTo>
                    <a:pt x="224" y="181"/>
                  </a:lnTo>
                  <a:lnTo>
                    <a:pt x="224" y="175"/>
                  </a:lnTo>
                  <a:lnTo>
                    <a:pt x="226" y="172"/>
                  </a:lnTo>
                  <a:lnTo>
                    <a:pt x="226" y="168"/>
                  </a:lnTo>
                  <a:lnTo>
                    <a:pt x="227" y="164"/>
                  </a:lnTo>
                  <a:lnTo>
                    <a:pt x="229" y="159"/>
                  </a:lnTo>
                  <a:lnTo>
                    <a:pt x="230" y="154"/>
                  </a:lnTo>
                  <a:lnTo>
                    <a:pt x="230" y="148"/>
                  </a:lnTo>
                  <a:lnTo>
                    <a:pt x="230" y="144"/>
                  </a:lnTo>
                  <a:lnTo>
                    <a:pt x="231" y="138"/>
                  </a:lnTo>
                  <a:lnTo>
                    <a:pt x="233" y="134"/>
                  </a:lnTo>
                  <a:lnTo>
                    <a:pt x="233" y="131"/>
                  </a:lnTo>
                  <a:lnTo>
                    <a:pt x="233" y="127"/>
                  </a:lnTo>
                  <a:lnTo>
                    <a:pt x="233" y="124"/>
                  </a:lnTo>
                  <a:lnTo>
                    <a:pt x="233" y="121"/>
                  </a:lnTo>
                  <a:lnTo>
                    <a:pt x="233" y="118"/>
                  </a:lnTo>
                  <a:lnTo>
                    <a:pt x="233" y="115"/>
                  </a:lnTo>
                  <a:lnTo>
                    <a:pt x="233" y="112"/>
                  </a:lnTo>
                  <a:lnTo>
                    <a:pt x="233" y="111"/>
                  </a:lnTo>
                  <a:lnTo>
                    <a:pt x="233" y="107"/>
                  </a:lnTo>
                  <a:lnTo>
                    <a:pt x="233" y="104"/>
                  </a:lnTo>
                  <a:lnTo>
                    <a:pt x="233" y="101"/>
                  </a:lnTo>
                  <a:lnTo>
                    <a:pt x="233" y="98"/>
                  </a:lnTo>
                  <a:lnTo>
                    <a:pt x="233" y="95"/>
                  </a:lnTo>
                  <a:lnTo>
                    <a:pt x="233" y="92"/>
                  </a:lnTo>
                  <a:lnTo>
                    <a:pt x="231" y="90"/>
                  </a:lnTo>
                  <a:lnTo>
                    <a:pt x="231" y="87"/>
                  </a:lnTo>
                  <a:lnTo>
                    <a:pt x="230" y="84"/>
                  </a:lnTo>
                  <a:lnTo>
                    <a:pt x="230" y="81"/>
                  </a:lnTo>
                  <a:lnTo>
                    <a:pt x="230" y="78"/>
                  </a:lnTo>
                  <a:lnTo>
                    <a:pt x="229" y="75"/>
                  </a:lnTo>
                  <a:lnTo>
                    <a:pt x="227" y="71"/>
                  </a:lnTo>
                  <a:lnTo>
                    <a:pt x="226" y="68"/>
                  </a:lnTo>
                  <a:lnTo>
                    <a:pt x="224" y="65"/>
                  </a:lnTo>
                  <a:lnTo>
                    <a:pt x="224" y="63"/>
                  </a:lnTo>
                  <a:lnTo>
                    <a:pt x="223" y="60"/>
                  </a:lnTo>
                  <a:lnTo>
                    <a:pt x="221" y="57"/>
                  </a:lnTo>
                  <a:lnTo>
                    <a:pt x="220" y="54"/>
                  </a:lnTo>
                  <a:lnTo>
                    <a:pt x="219" y="51"/>
                  </a:lnTo>
                  <a:lnTo>
                    <a:pt x="214" y="47"/>
                  </a:lnTo>
                  <a:lnTo>
                    <a:pt x="210" y="40"/>
                  </a:lnTo>
                  <a:lnTo>
                    <a:pt x="207" y="37"/>
                  </a:lnTo>
                  <a:lnTo>
                    <a:pt x="206" y="34"/>
                  </a:lnTo>
                  <a:lnTo>
                    <a:pt x="203" y="31"/>
                  </a:lnTo>
                  <a:lnTo>
                    <a:pt x="202" y="30"/>
                  </a:lnTo>
                  <a:lnTo>
                    <a:pt x="196" y="26"/>
                  </a:lnTo>
                  <a:lnTo>
                    <a:pt x="190" y="21"/>
                  </a:lnTo>
                  <a:lnTo>
                    <a:pt x="186" y="19"/>
                  </a:lnTo>
                  <a:lnTo>
                    <a:pt x="183" y="16"/>
                  </a:lnTo>
                  <a:lnTo>
                    <a:pt x="180" y="16"/>
                  </a:lnTo>
                  <a:lnTo>
                    <a:pt x="177" y="13"/>
                  </a:lnTo>
                  <a:lnTo>
                    <a:pt x="175" y="11"/>
                  </a:lnTo>
                  <a:lnTo>
                    <a:pt x="173" y="10"/>
                  </a:lnTo>
                  <a:lnTo>
                    <a:pt x="170" y="9"/>
                  </a:lnTo>
                  <a:lnTo>
                    <a:pt x="167" y="7"/>
                  </a:lnTo>
                  <a:lnTo>
                    <a:pt x="163" y="7"/>
                  </a:lnTo>
                  <a:lnTo>
                    <a:pt x="160" y="6"/>
                  </a:lnTo>
                  <a:lnTo>
                    <a:pt x="158" y="4"/>
                  </a:lnTo>
                  <a:lnTo>
                    <a:pt x="155" y="4"/>
                  </a:lnTo>
                  <a:lnTo>
                    <a:pt x="150" y="3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0" y="1"/>
                  </a:lnTo>
                  <a:lnTo>
                    <a:pt x="138" y="1"/>
                  </a:lnTo>
                  <a:lnTo>
                    <a:pt x="133" y="0"/>
                  </a:lnTo>
                  <a:lnTo>
                    <a:pt x="131" y="0"/>
                  </a:lnTo>
                  <a:lnTo>
                    <a:pt x="128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5" y="1"/>
                  </a:lnTo>
                  <a:lnTo>
                    <a:pt x="111" y="1"/>
                  </a:lnTo>
                  <a:lnTo>
                    <a:pt x="108" y="1"/>
                  </a:lnTo>
                  <a:lnTo>
                    <a:pt x="104" y="1"/>
                  </a:lnTo>
                  <a:lnTo>
                    <a:pt x="101" y="3"/>
                  </a:lnTo>
                  <a:lnTo>
                    <a:pt x="96" y="3"/>
                  </a:lnTo>
                  <a:lnTo>
                    <a:pt x="94" y="3"/>
                  </a:lnTo>
                  <a:lnTo>
                    <a:pt x="91" y="4"/>
                  </a:lnTo>
                  <a:lnTo>
                    <a:pt x="88" y="4"/>
                  </a:lnTo>
                  <a:lnTo>
                    <a:pt x="84" y="6"/>
                  </a:lnTo>
                  <a:lnTo>
                    <a:pt x="81" y="7"/>
                  </a:lnTo>
                  <a:lnTo>
                    <a:pt x="77" y="7"/>
                  </a:lnTo>
                  <a:lnTo>
                    <a:pt x="74" y="9"/>
                  </a:lnTo>
                  <a:lnTo>
                    <a:pt x="71" y="10"/>
                  </a:lnTo>
                  <a:lnTo>
                    <a:pt x="68" y="11"/>
                  </a:lnTo>
                  <a:lnTo>
                    <a:pt x="65" y="13"/>
                  </a:lnTo>
                  <a:lnTo>
                    <a:pt x="62" y="16"/>
                  </a:lnTo>
                  <a:lnTo>
                    <a:pt x="59" y="16"/>
                  </a:lnTo>
                  <a:lnTo>
                    <a:pt x="57" y="19"/>
                  </a:lnTo>
                  <a:lnTo>
                    <a:pt x="52" y="20"/>
                  </a:lnTo>
                  <a:lnTo>
                    <a:pt x="50" y="23"/>
                  </a:lnTo>
                  <a:lnTo>
                    <a:pt x="45" y="26"/>
                  </a:lnTo>
                  <a:lnTo>
                    <a:pt x="40" y="30"/>
                  </a:lnTo>
                  <a:lnTo>
                    <a:pt x="34" y="34"/>
                  </a:lnTo>
                  <a:lnTo>
                    <a:pt x="30" y="38"/>
                  </a:lnTo>
                  <a:lnTo>
                    <a:pt x="25" y="44"/>
                  </a:lnTo>
                  <a:lnTo>
                    <a:pt x="21" y="50"/>
                  </a:lnTo>
                  <a:lnTo>
                    <a:pt x="17" y="54"/>
                  </a:lnTo>
                  <a:lnTo>
                    <a:pt x="14" y="60"/>
                  </a:lnTo>
                  <a:lnTo>
                    <a:pt x="11" y="64"/>
                  </a:lnTo>
                  <a:lnTo>
                    <a:pt x="8" y="70"/>
                  </a:lnTo>
                  <a:lnTo>
                    <a:pt x="7" y="73"/>
                  </a:lnTo>
                  <a:lnTo>
                    <a:pt x="5" y="75"/>
                  </a:lnTo>
                  <a:lnTo>
                    <a:pt x="5" y="78"/>
                  </a:lnTo>
                  <a:lnTo>
                    <a:pt x="5" y="81"/>
                  </a:lnTo>
                  <a:lnTo>
                    <a:pt x="3" y="84"/>
                  </a:lnTo>
                  <a:lnTo>
                    <a:pt x="3" y="85"/>
                  </a:lnTo>
                  <a:lnTo>
                    <a:pt x="3" y="90"/>
                  </a:lnTo>
                  <a:lnTo>
                    <a:pt x="3" y="92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5"/>
                  </a:lnTo>
                  <a:lnTo>
                    <a:pt x="0" y="120"/>
                  </a:lnTo>
                  <a:lnTo>
                    <a:pt x="1" y="125"/>
                  </a:lnTo>
                  <a:lnTo>
                    <a:pt x="3" y="131"/>
                  </a:lnTo>
                  <a:lnTo>
                    <a:pt x="4" y="135"/>
                  </a:lnTo>
                  <a:lnTo>
                    <a:pt x="5" y="141"/>
                  </a:lnTo>
                  <a:lnTo>
                    <a:pt x="7" y="145"/>
                  </a:lnTo>
                  <a:lnTo>
                    <a:pt x="8" y="149"/>
                  </a:lnTo>
                  <a:lnTo>
                    <a:pt x="11" y="154"/>
                  </a:lnTo>
                  <a:lnTo>
                    <a:pt x="13" y="159"/>
                  </a:lnTo>
                  <a:lnTo>
                    <a:pt x="14" y="165"/>
                  </a:lnTo>
                  <a:lnTo>
                    <a:pt x="17" y="168"/>
                  </a:lnTo>
                  <a:lnTo>
                    <a:pt x="21" y="172"/>
                  </a:lnTo>
                  <a:lnTo>
                    <a:pt x="23" y="176"/>
                  </a:lnTo>
                  <a:lnTo>
                    <a:pt x="27" y="181"/>
                  </a:lnTo>
                  <a:lnTo>
                    <a:pt x="30" y="185"/>
                  </a:lnTo>
                  <a:lnTo>
                    <a:pt x="34" y="188"/>
                  </a:lnTo>
                  <a:lnTo>
                    <a:pt x="37" y="191"/>
                  </a:lnTo>
                  <a:lnTo>
                    <a:pt x="40" y="193"/>
                  </a:lnTo>
                  <a:lnTo>
                    <a:pt x="44" y="196"/>
                  </a:lnTo>
                  <a:lnTo>
                    <a:pt x="47" y="199"/>
                  </a:lnTo>
                  <a:lnTo>
                    <a:pt x="50" y="201"/>
                  </a:lnTo>
                  <a:lnTo>
                    <a:pt x="55" y="203"/>
                  </a:lnTo>
                  <a:lnTo>
                    <a:pt x="58" y="205"/>
                  </a:lnTo>
                  <a:lnTo>
                    <a:pt x="59" y="206"/>
                  </a:lnTo>
                  <a:lnTo>
                    <a:pt x="62" y="209"/>
                  </a:lnTo>
                  <a:lnTo>
                    <a:pt x="65" y="212"/>
                  </a:lnTo>
                  <a:lnTo>
                    <a:pt x="68" y="212"/>
                  </a:lnTo>
                  <a:lnTo>
                    <a:pt x="71" y="213"/>
                  </a:lnTo>
                  <a:lnTo>
                    <a:pt x="75" y="216"/>
                  </a:lnTo>
                  <a:lnTo>
                    <a:pt x="79" y="219"/>
                  </a:lnTo>
                  <a:lnTo>
                    <a:pt x="84" y="220"/>
                  </a:lnTo>
                  <a:lnTo>
                    <a:pt x="86" y="222"/>
                  </a:lnTo>
                  <a:lnTo>
                    <a:pt x="89" y="225"/>
                  </a:lnTo>
                  <a:lnTo>
                    <a:pt x="92" y="228"/>
                  </a:lnTo>
                  <a:lnTo>
                    <a:pt x="95" y="230"/>
                  </a:lnTo>
                  <a:lnTo>
                    <a:pt x="98" y="233"/>
                  </a:lnTo>
                  <a:lnTo>
                    <a:pt x="99" y="238"/>
                  </a:lnTo>
                  <a:lnTo>
                    <a:pt x="102" y="243"/>
                  </a:lnTo>
                  <a:lnTo>
                    <a:pt x="104" y="246"/>
                  </a:lnTo>
                  <a:lnTo>
                    <a:pt x="105" y="249"/>
                  </a:lnTo>
                  <a:lnTo>
                    <a:pt x="105" y="252"/>
                  </a:lnTo>
                  <a:lnTo>
                    <a:pt x="108" y="256"/>
                  </a:lnTo>
                  <a:lnTo>
                    <a:pt x="109" y="259"/>
                  </a:lnTo>
                  <a:lnTo>
                    <a:pt x="109" y="265"/>
                  </a:lnTo>
                  <a:lnTo>
                    <a:pt x="111" y="269"/>
                  </a:lnTo>
                  <a:lnTo>
                    <a:pt x="113" y="275"/>
                  </a:lnTo>
                  <a:lnTo>
                    <a:pt x="115" y="279"/>
                  </a:lnTo>
                  <a:lnTo>
                    <a:pt x="116" y="283"/>
                  </a:lnTo>
                  <a:lnTo>
                    <a:pt x="118" y="286"/>
                  </a:lnTo>
                  <a:lnTo>
                    <a:pt x="118" y="289"/>
                  </a:lnTo>
                  <a:lnTo>
                    <a:pt x="119" y="293"/>
                  </a:lnTo>
                  <a:lnTo>
                    <a:pt x="121" y="296"/>
                  </a:lnTo>
                  <a:lnTo>
                    <a:pt x="122" y="297"/>
                  </a:lnTo>
                  <a:lnTo>
                    <a:pt x="123" y="302"/>
                  </a:lnTo>
                  <a:lnTo>
                    <a:pt x="123" y="304"/>
                  </a:lnTo>
                  <a:lnTo>
                    <a:pt x="125" y="307"/>
                  </a:lnTo>
                  <a:lnTo>
                    <a:pt x="126" y="310"/>
                  </a:lnTo>
                  <a:lnTo>
                    <a:pt x="128" y="313"/>
                  </a:lnTo>
                  <a:lnTo>
                    <a:pt x="129" y="317"/>
                  </a:lnTo>
                  <a:lnTo>
                    <a:pt x="131" y="320"/>
                  </a:lnTo>
                  <a:lnTo>
                    <a:pt x="131" y="324"/>
                  </a:lnTo>
                  <a:lnTo>
                    <a:pt x="133" y="327"/>
                  </a:lnTo>
                  <a:lnTo>
                    <a:pt x="136" y="330"/>
                  </a:lnTo>
                  <a:lnTo>
                    <a:pt x="136" y="331"/>
                  </a:lnTo>
                  <a:lnTo>
                    <a:pt x="139" y="334"/>
                  </a:lnTo>
                  <a:lnTo>
                    <a:pt x="140" y="337"/>
                  </a:lnTo>
                  <a:lnTo>
                    <a:pt x="140" y="341"/>
                  </a:lnTo>
                  <a:lnTo>
                    <a:pt x="143" y="344"/>
                  </a:lnTo>
                  <a:lnTo>
                    <a:pt x="145" y="347"/>
                  </a:lnTo>
                  <a:lnTo>
                    <a:pt x="146" y="350"/>
                  </a:lnTo>
                  <a:lnTo>
                    <a:pt x="148" y="354"/>
                  </a:lnTo>
                  <a:lnTo>
                    <a:pt x="150" y="357"/>
                  </a:lnTo>
                  <a:lnTo>
                    <a:pt x="152" y="358"/>
                  </a:lnTo>
                  <a:lnTo>
                    <a:pt x="153" y="363"/>
                  </a:lnTo>
                  <a:lnTo>
                    <a:pt x="155" y="364"/>
                  </a:lnTo>
                  <a:lnTo>
                    <a:pt x="158" y="367"/>
                  </a:lnTo>
                  <a:lnTo>
                    <a:pt x="160" y="374"/>
                  </a:lnTo>
                  <a:lnTo>
                    <a:pt x="166" y="378"/>
                  </a:lnTo>
                  <a:lnTo>
                    <a:pt x="170" y="384"/>
                  </a:lnTo>
                  <a:lnTo>
                    <a:pt x="175" y="388"/>
                  </a:lnTo>
                  <a:lnTo>
                    <a:pt x="179" y="393"/>
                  </a:lnTo>
                  <a:lnTo>
                    <a:pt x="183" y="395"/>
                  </a:lnTo>
                  <a:lnTo>
                    <a:pt x="187" y="400"/>
                  </a:lnTo>
                  <a:lnTo>
                    <a:pt x="193" y="403"/>
                  </a:lnTo>
                  <a:lnTo>
                    <a:pt x="199" y="405"/>
                  </a:lnTo>
                  <a:lnTo>
                    <a:pt x="204" y="408"/>
                  </a:lnTo>
                  <a:lnTo>
                    <a:pt x="207" y="408"/>
                  </a:lnTo>
                  <a:lnTo>
                    <a:pt x="209" y="410"/>
                  </a:lnTo>
                  <a:lnTo>
                    <a:pt x="212" y="411"/>
                  </a:lnTo>
                  <a:lnTo>
                    <a:pt x="214" y="411"/>
                  </a:lnTo>
                  <a:lnTo>
                    <a:pt x="220" y="411"/>
                  </a:lnTo>
                  <a:lnTo>
                    <a:pt x="224" y="411"/>
                  </a:lnTo>
                  <a:lnTo>
                    <a:pt x="230" y="411"/>
                  </a:lnTo>
                  <a:lnTo>
                    <a:pt x="234" y="411"/>
                  </a:lnTo>
                  <a:lnTo>
                    <a:pt x="239" y="410"/>
                  </a:lnTo>
                  <a:lnTo>
                    <a:pt x="244" y="408"/>
                  </a:lnTo>
                  <a:lnTo>
                    <a:pt x="248" y="408"/>
                  </a:lnTo>
                  <a:lnTo>
                    <a:pt x="251" y="407"/>
                  </a:lnTo>
                  <a:lnTo>
                    <a:pt x="254" y="404"/>
                  </a:lnTo>
                  <a:lnTo>
                    <a:pt x="257" y="403"/>
                  </a:lnTo>
                  <a:lnTo>
                    <a:pt x="261" y="398"/>
                  </a:lnTo>
                  <a:lnTo>
                    <a:pt x="264" y="395"/>
                  </a:lnTo>
                  <a:lnTo>
                    <a:pt x="267" y="393"/>
                  </a:lnTo>
                  <a:lnTo>
                    <a:pt x="268" y="390"/>
                  </a:lnTo>
                  <a:lnTo>
                    <a:pt x="271" y="387"/>
                  </a:lnTo>
                  <a:lnTo>
                    <a:pt x="274" y="384"/>
                  </a:lnTo>
                  <a:lnTo>
                    <a:pt x="275" y="381"/>
                  </a:lnTo>
                  <a:lnTo>
                    <a:pt x="277" y="377"/>
                  </a:lnTo>
                  <a:lnTo>
                    <a:pt x="278" y="374"/>
                  </a:lnTo>
                  <a:lnTo>
                    <a:pt x="280" y="370"/>
                  </a:lnTo>
                  <a:lnTo>
                    <a:pt x="280" y="366"/>
                  </a:lnTo>
                  <a:lnTo>
                    <a:pt x="281" y="363"/>
                  </a:lnTo>
                  <a:lnTo>
                    <a:pt x="283" y="358"/>
                  </a:lnTo>
                  <a:lnTo>
                    <a:pt x="284" y="356"/>
                  </a:lnTo>
                  <a:lnTo>
                    <a:pt x="284" y="351"/>
                  </a:lnTo>
                  <a:lnTo>
                    <a:pt x="284" y="348"/>
                  </a:lnTo>
                  <a:lnTo>
                    <a:pt x="284" y="344"/>
                  </a:lnTo>
                  <a:lnTo>
                    <a:pt x="285" y="341"/>
                  </a:lnTo>
                  <a:lnTo>
                    <a:pt x="284" y="337"/>
                  </a:lnTo>
                  <a:lnTo>
                    <a:pt x="284" y="334"/>
                  </a:lnTo>
                  <a:lnTo>
                    <a:pt x="284" y="331"/>
                  </a:lnTo>
                  <a:lnTo>
                    <a:pt x="284" y="3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Freeform 12"/>
            <p:cNvSpPr>
              <a:spLocks/>
            </p:cNvSpPr>
            <p:nvPr/>
          </p:nvSpPr>
          <p:spPr bwMode="auto">
            <a:xfrm>
              <a:off x="1776" y="912"/>
              <a:ext cx="314" cy="278"/>
            </a:xfrm>
            <a:custGeom>
              <a:avLst/>
              <a:gdLst>
                <a:gd name="T0" fmla="*/ 10 w 942"/>
                <a:gd name="T1" fmla="*/ 24 h 833"/>
                <a:gd name="T2" fmla="*/ 17 w 942"/>
                <a:gd name="T3" fmla="*/ 16 h 833"/>
                <a:gd name="T4" fmla="*/ 24 w 942"/>
                <a:gd name="T5" fmla="*/ 10 h 833"/>
                <a:gd name="T6" fmla="*/ 33 w 942"/>
                <a:gd name="T7" fmla="*/ 5 h 833"/>
                <a:gd name="T8" fmla="*/ 41 w 942"/>
                <a:gd name="T9" fmla="*/ 2 h 833"/>
                <a:gd name="T10" fmla="*/ 49 w 942"/>
                <a:gd name="T11" fmla="*/ 0 h 833"/>
                <a:gd name="T12" fmla="*/ 56 w 942"/>
                <a:gd name="T13" fmla="*/ 0 h 833"/>
                <a:gd name="T14" fmla="*/ 63 w 942"/>
                <a:gd name="T15" fmla="*/ 0 h 833"/>
                <a:gd name="T16" fmla="*/ 68 w 942"/>
                <a:gd name="T17" fmla="*/ 1 h 833"/>
                <a:gd name="T18" fmla="*/ 73 w 942"/>
                <a:gd name="T19" fmla="*/ 2 h 833"/>
                <a:gd name="T20" fmla="*/ 77 w 942"/>
                <a:gd name="T21" fmla="*/ 4 h 833"/>
                <a:gd name="T22" fmla="*/ 81 w 942"/>
                <a:gd name="T23" fmla="*/ 6 h 833"/>
                <a:gd name="T24" fmla="*/ 83 w 942"/>
                <a:gd name="T25" fmla="*/ 10 h 833"/>
                <a:gd name="T26" fmla="*/ 87 w 942"/>
                <a:gd name="T27" fmla="*/ 13 h 833"/>
                <a:gd name="T28" fmla="*/ 91 w 942"/>
                <a:gd name="T29" fmla="*/ 12 h 833"/>
                <a:gd name="T30" fmla="*/ 94 w 942"/>
                <a:gd name="T31" fmla="*/ 11 h 833"/>
                <a:gd name="T32" fmla="*/ 99 w 942"/>
                <a:gd name="T33" fmla="*/ 11 h 833"/>
                <a:gd name="T34" fmla="*/ 103 w 942"/>
                <a:gd name="T35" fmla="*/ 14 h 833"/>
                <a:gd name="T36" fmla="*/ 105 w 942"/>
                <a:gd name="T37" fmla="*/ 19 h 833"/>
                <a:gd name="T38" fmla="*/ 104 w 942"/>
                <a:gd name="T39" fmla="*/ 22 h 833"/>
                <a:gd name="T40" fmla="*/ 104 w 942"/>
                <a:gd name="T41" fmla="*/ 26 h 833"/>
                <a:gd name="T42" fmla="*/ 102 w 942"/>
                <a:gd name="T43" fmla="*/ 30 h 833"/>
                <a:gd name="T44" fmla="*/ 98 w 942"/>
                <a:gd name="T45" fmla="*/ 34 h 833"/>
                <a:gd name="T46" fmla="*/ 92 w 942"/>
                <a:gd name="T47" fmla="*/ 36 h 833"/>
                <a:gd name="T48" fmla="*/ 87 w 942"/>
                <a:gd name="T49" fmla="*/ 34 h 833"/>
                <a:gd name="T50" fmla="*/ 87 w 942"/>
                <a:gd name="T51" fmla="*/ 30 h 833"/>
                <a:gd name="T52" fmla="*/ 85 w 942"/>
                <a:gd name="T53" fmla="*/ 26 h 833"/>
                <a:gd name="T54" fmla="*/ 81 w 942"/>
                <a:gd name="T55" fmla="*/ 25 h 833"/>
                <a:gd name="T56" fmla="*/ 76 w 942"/>
                <a:gd name="T57" fmla="*/ 27 h 833"/>
                <a:gd name="T58" fmla="*/ 72 w 942"/>
                <a:gd name="T59" fmla="*/ 27 h 833"/>
                <a:gd name="T60" fmla="*/ 68 w 942"/>
                <a:gd name="T61" fmla="*/ 25 h 833"/>
                <a:gd name="T62" fmla="*/ 63 w 942"/>
                <a:gd name="T63" fmla="*/ 24 h 833"/>
                <a:gd name="T64" fmla="*/ 56 w 942"/>
                <a:gd name="T65" fmla="*/ 23 h 833"/>
                <a:gd name="T66" fmla="*/ 49 w 942"/>
                <a:gd name="T67" fmla="*/ 24 h 833"/>
                <a:gd name="T68" fmla="*/ 40 w 942"/>
                <a:gd name="T69" fmla="*/ 27 h 833"/>
                <a:gd name="T70" fmla="*/ 34 w 942"/>
                <a:gd name="T71" fmla="*/ 32 h 833"/>
                <a:gd name="T72" fmla="*/ 30 w 942"/>
                <a:gd name="T73" fmla="*/ 37 h 833"/>
                <a:gd name="T74" fmla="*/ 27 w 942"/>
                <a:gd name="T75" fmla="*/ 43 h 833"/>
                <a:gd name="T76" fmla="*/ 26 w 942"/>
                <a:gd name="T77" fmla="*/ 49 h 833"/>
                <a:gd name="T78" fmla="*/ 26 w 942"/>
                <a:gd name="T79" fmla="*/ 55 h 833"/>
                <a:gd name="T80" fmla="*/ 26 w 942"/>
                <a:gd name="T81" fmla="*/ 60 h 833"/>
                <a:gd name="T82" fmla="*/ 26 w 942"/>
                <a:gd name="T83" fmla="*/ 65 h 833"/>
                <a:gd name="T84" fmla="*/ 27 w 942"/>
                <a:gd name="T85" fmla="*/ 69 h 833"/>
                <a:gd name="T86" fmla="*/ 29 w 942"/>
                <a:gd name="T87" fmla="*/ 72 h 833"/>
                <a:gd name="T88" fmla="*/ 31 w 942"/>
                <a:gd name="T89" fmla="*/ 77 h 833"/>
                <a:gd name="T90" fmla="*/ 27 w 942"/>
                <a:gd name="T91" fmla="*/ 80 h 833"/>
                <a:gd name="T92" fmla="*/ 24 w 942"/>
                <a:gd name="T93" fmla="*/ 80 h 833"/>
                <a:gd name="T94" fmla="*/ 19 w 942"/>
                <a:gd name="T95" fmla="*/ 82 h 833"/>
                <a:gd name="T96" fmla="*/ 15 w 942"/>
                <a:gd name="T97" fmla="*/ 85 h 833"/>
                <a:gd name="T98" fmla="*/ 11 w 942"/>
                <a:gd name="T99" fmla="*/ 89 h 833"/>
                <a:gd name="T100" fmla="*/ 10 w 942"/>
                <a:gd name="T101" fmla="*/ 92 h 833"/>
                <a:gd name="T102" fmla="*/ 6 w 942"/>
                <a:gd name="T103" fmla="*/ 91 h 833"/>
                <a:gd name="T104" fmla="*/ 4 w 942"/>
                <a:gd name="T105" fmla="*/ 87 h 833"/>
                <a:gd name="T106" fmla="*/ 2 w 942"/>
                <a:gd name="T107" fmla="*/ 78 h 833"/>
                <a:gd name="T108" fmla="*/ 0 w 942"/>
                <a:gd name="T109" fmla="*/ 68 h 833"/>
                <a:gd name="T110" fmla="*/ 0 w 942"/>
                <a:gd name="T111" fmla="*/ 56 h 833"/>
                <a:gd name="T112" fmla="*/ 1 w 942"/>
                <a:gd name="T113" fmla="*/ 44 h 833"/>
                <a:gd name="T114" fmla="*/ 5 w 942"/>
                <a:gd name="T115" fmla="*/ 34 h 83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942" h="833">
                  <a:moveTo>
                    <a:pt x="44" y="304"/>
                  </a:moveTo>
                  <a:lnTo>
                    <a:pt x="47" y="294"/>
                  </a:lnTo>
                  <a:lnTo>
                    <a:pt x="53" y="284"/>
                  </a:lnTo>
                  <a:lnTo>
                    <a:pt x="57" y="274"/>
                  </a:lnTo>
                  <a:lnTo>
                    <a:pt x="61" y="265"/>
                  </a:lnTo>
                  <a:lnTo>
                    <a:pt x="67" y="255"/>
                  </a:lnTo>
                  <a:lnTo>
                    <a:pt x="72" y="246"/>
                  </a:lnTo>
                  <a:lnTo>
                    <a:pt x="77" y="238"/>
                  </a:lnTo>
                  <a:lnTo>
                    <a:pt x="84" y="229"/>
                  </a:lnTo>
                  <a:lnTo>
                    <a:pt x="88" y="220"/>
                  </a:lnTo>
                  <a:lnTo>
                    <a:pt x="94" y="212"/>
                  </a:lnTo>
                  <a:lnTo>
                    <a:pt x="99" y="202"/>
                  </a:lnTo>
                  <a:lnTo>
                    <a:pt x="107" y="195"/>
                  </a:lnTo>
                  <a:lnTo>
                    <a:pt x="112" y="188"/>
                  </a:lnTo>
                  <a:lnTo>
                    <a:pt x="118" y="181"/>
                  </a:lnTo>
                  <a:lnTo>
                    <a:pt x="125" y="172"/>
                  </a:lnTo>
                  <a:lnTo>
                    <a:pt x="131" y="165"/>
                  </a:lnTo>
                  <a:lnTo>
                    <a:pt x="136" y="158"/>
                  </a:lnTo>
                  <a:lnTo>
                    <a:pt x="144" y="152"/>
                  </a:lnTo>
                  <a:lnTo>
                    <a:pt x="149" y="145"/>
                  </a:lnTo>
                  <a:lnTo>
                    <a:pt x="158" y="138"/>
                  </a:lnTo>
                  <a:lnTo>
                    <a:pt x="162" y="132"/>
                  </a:lnTo>
                  <a:lnTo>
                    <a:pt x="171" y="127"/>
                  </a:lnTo>
                  <a:lnTo>
                    <a:pt x="178" y="119"/>
                  </a:lnTo>
                  <a:lnTo>
                    <a:pt x="185" y="114"/>
                  </a:lnTo>
                  <a:lnTo>
                    <a:pt x="192" y="108"/>
                  </a:lnTo>
                  <a:lnTo>
                    <a:pt x="198" y="104"/>
                  </a:lnTo>
                  <a:lnTo>
                    <a:pt x="206" y="98"/>
                  </a:lnTo>
                  <a:lnTo>
                    <a:pt x="212" y="92"/>
                  </a:lnTo>
                  <a:lnTo>
                    <a:pt x="220" y="87"/>
                  </a:lnTo>
                  <a:lnTo>
                    <a:pt x="226" y="82"/>
                  </a:lnTo>
                  <a:lnTo>
                    <a:pt x="234" y="78"/>
                  </a:lnTo>
                  <a:lnTo>
                    <a:pt x="242" y="74"/>
                  </a:lnTo>
                  <a:lnTo>
                    <a:pt x="249" y="70"/>
                  </a:lnTo>
                  <a:lnTo>
                    <a:pt x="256" y="65"/>
                  </a:lnTo>
                  <a:lnTo>
                    <a:pt x="264" y="61"/>
                  </a:lnTo>
                  <a:lnTo>
                    <a:pt x="271" y="57"/>
                  </a:lnTo>
                  <a:lnTo>
                    <a:pt x="278" y="53"/>
                  </a:lnTo>
                  <a:lnTo>
                    <a:pt x="287" y="50"/>
                  </a:lnTo>
                  <a:lnTo>
                    <a:pt x="294" y="47"/>
                  </a:lnTo>
                  <a:lnTo>
                    <a:pt x="301" y="44"/>
                  </a:lnTo>
                  <a:lnTo>
                    <a:pt x="310" y="40"/>
                  </a:lnTo>
                  <a:lnTo>
                    <a:pt x="317" y="37"/>
                  </a:lnTo>
                  <a:lnTo>
                    <a:pt x="324" y="34"/>
                  </a:lnTo>
                  <a:lnTo>
                    <a:pt x="332" y="31"/>
                  </a:lnTo>
                  <a:lnTo>
                    <a:pt x="340" y="28"/>
                  </a:lnTo>
                  <a:lnTo>
                    <a:pt x="348" y="27"/>
                  </a:lnTo>
                  <a:lnTo>
                    <a:pt x="355" y="24"/>
                  </a:lnTo>
                  <a:lnTo>
                    <a:pt x="362" y="21"/>
                  </a:lnTo>
                  <a:lnTo>
                    <a:pt x="371" y="20"/>
                  </a:lnTo>
                  <a:lnTo>
                    <a:pt x="378" y="17"/>
                  </a:lnTo>
                  <a:lnTo>
                    <a:pt x="385" y="16"/>
                  </a:lnTo>
                  <a:lnTo>
                    <a:pt x="394" y="14"/>
                  </a:lnTo>
                  <a:lnTo>
                    <a:pt x="401" y="11"/>
                  </a:lnTo>
                  <a:lnTo>
                    <a:pt x="408" y="10"/>
                  </a:lnTo>
                  <a:lnTo>
                    <a:pt x="415" y="9"/>
                  </a:lnTo>
                  <a:lnTo>
                    <a:pt x="423" y="9"/>
                  </a:lnTo>
                  <a:lnTo>
                    <a:pt x="429" y="6"/>
                  </a:lnTo>
                  <a:lnTo>
                    <a:pt x="438" y="6"/>
                  </a:lnTo>
                  <a:lnTo>
                    <a:pt x="445" y="4"/>
                  </a:lnTo>
                  <a:lnTo>
                    <a:pt x="452" y="4"/>
                  </a:lnTo>
                  <a:lnTo>
                    <a:pt x="459" y="3"/>
                  </a:lnTo>
                  <a:lnTo>
                    <a:pt x="466" y="3"/>
                  </a:lnTo>
                  <a:lnTo>
                    <a:pt x="473" y="1"/>
                  </a:lnTo>
                  <a:lnTo>
                    <a:pt x="482" y="1"/>
                  </a:lnTo>
                  <a:lnTo>
                    <a:pt x="487" y="1"/>
                  </a:lnTo>
                  <a:lnTo>
                    <a:pt x="492" y="0"/>
                  </a:lnTo>
                  <a:lnTo>
                    <a:pt x="497" y="0"/>
                  </a:lnTo>
                  <a:lnTo>
                    <a:pt x="503" y="0"/>
                  </a:lnTo>
                  <a:lnTo>
                    <a:pt x="507" y="0"/>
                  </a:lnTo>
                  <a:lnTo>
                    <a:pt x="514" y="0"/>
                  </a:lnTo>
                  <a:lnTo>
                    <a:pt x="519" y="0"/>
                  </a:lnTo>
                  <a:lnTo>
                    <a:pt x="526" y="0"/>
                  </a:lnTo>
                  <a:lnTo>
                    <a:pt x="531" y="0"/>
                  </a:lnTo>
                  <a:lnTo>
                    <a:pt x="536" y="0"/>
                  </a:lnTo>
                  <a:lnTo>
                    <a:pt x="541" y="1"/>
                  </a:lnTo>
                  <a:lnTo>
                    <a:pt x="547" y="1"/>
                  </a:lnTo>
                  <a:lnTo>
                    <a:pt x="551" y="1"/>
                  </a:lnTo>
                  <a:lnTo>
                    <a:pt x="557" y="3"/>
                  </a:lnTo>
                  <a:lnTo>
                    <a:pt x="563" y="3"/>
                  </a:lnTo>
                  <a:lnTo>
                    <a:pt x="568" y="4"/>
                  </a:lnTo>
                  <a:lnTo>
                    <a:pt x="573" y="4"/>
                  </a:lnTo>
                  <a:lnTo>
                    <a:pt x="578" y="6"/>
                  </a:lnTo>
                  <a:lnTo>
                    <a:pt x="583" y="6"/>
                  </a:lnTo>
                  <a:lnTo>
                    <a:pt x="588" y="6"/>
                  </a:lnTo>
                  <a:lnTo>
                    <a:pt x="594" y="7"/>
                  </a:lnTo>
                  <a:lnTo>
                    <a:pt x="598" y="9"/>
                  </a:lnTo>
                  <a:lnTo>
                    <a:pt x="604" y="9"/>
                  </a:lnTo>
                  <a:lnTo>
                    <a:pt x="608" y="9"/>
                  </a:lnTo>
                  <a:lnTo>
                    <a:pt x="614" y="10"/>
                  </a:lnTo>
                  <a:lnTo>
                    <a:pt x="618" y="11"/>
                  </a:lnTo>
                  <a:lnTo>
                    <a:pt x="622" y="11"/>
                  </a:lnTo>
                  <a:lnTo>
                    <a:pt x="628" y="14"/>
                  </a:lnTo>
                  <a:lnTo>
                    <a:pt x="632" y="16"/>
                  </a:lnTo>
                  <a:lnTo>
                    <a:pt x="637" y="16"/>
                  </a:lnTo>
                  <a:lnTo>
                    <a:pt x="642" y="17"/>
                  </a:lnTo>
                  <a:lnTo>
                    <a:pt x="647" y="18"/>
                  </a:lnTo>
                  <a:lnTo>
                    <a:pt x="651" y="20"/>
                  </a:lnTo>
                  <a:lnTo>
                    <a:pt x="654" y="21"/>
                  </a:lnTo>
                  <a:lnTo>
                    <a:pt x="658" y="21"/>
                  </a:lnTo>
                  <a:lnTo>
                    <a:pt x="662" y="23"/>
                  </a:lnTo>
                  <a:lnTo>
                    <a:pt x="666" y="24"/>
                  </a:lnTo>
                  <a:lnTo>
                    <a:pt x="671" y="24"/>
                  </a:lnTo>
                  <a:lnTo>
                    <a:pt x="675" y="27"/>
                  </a:lnTo>
                  <a:lnTo>
                    <a:pt x="678" y="28"/>
                  </a:lnTo>
                  <a:lnTo>
                    <a:pt x="681" y="30"/>
                  </a:lnTo>
                  <a:lnTo>
                    <a:pt x="685" y="30"/>
                  </a:lnTo>
                  <a:lnTo>
                    <a:pt x="688" y="31"/>
                  </a:lnTo>
                  <a:lnTo>
                    <a:pt x="691" y="33"/>
                  </a:lnTo>
                  <a:lnTo>
                    <a:pt x="695" y="34"/>
                  </a:lnTo>
                  <a:lnTo>
                    <a:pt x="698" y="36"/>
                  </a:lnTo>
                  <a:lnTo>
                    <a:pt x="701" y="37"/>
                  </a:lnTo>
                  <a:lnTo>
                    <a:pt x="703" y="38"/>
                  </a:lnTo>
                  <a:lnTo>
                    <a:pt x="709" y="40"/>
                  </a:lnTo>
                  <a:lnTo>
                    <a:pt x="715" y="44"/>
                  </a:lnTo>
                  <a:lnTo>
                    <a:pt x="718" y="47"/>
                  </a:lnTo>
                  <a:lnTo>
                    <a:pt x="722" y="50"/>
                  </a:lnTo>
                  <a:lnTo>
                    <a:pt x="725" y="51"/>
                  </a:lnTo>
                  <a:lnTo>
                    <a:pt x="729" y="54"/>
                  </a:lnTo>
                  <a:lnTo>
                    <a:pt x="730" y="57"/>
                  </a:lnTo>
                  <a:lnTo>
                    <a:pt x="732" y="58"/>
                  </a:lnTo>
                  <a:lnTo>
                    <a:pt x="732" y="61"/>
                  </a:lnTo>
                  <a:lnTo>
                    <a:pt x="733" y="64"/>
                  </a:lnTo>
                  <a:lnTo>
                    <a:pt x="735" y="67"/>
                  </a:lnTo>
                  <a:lnTo>
                    <a:pt x="736" y="71"/>
                  </a:lnTo>
                  <a:lnTo>
                    <a:pt x="737" y="74"/>
                  </a:lnTo>
                  <a:lnTo>
                    <a:pt x="739" y="78"/>
                  </a:lnTo>
                  <a:lnTo>
                    <a:pt x="740" y="81"/>
                  </a:lnTo>
                  <a:lnTo>
                    <a:pt x="745" y="87"/>
                  </a:lnTo>
                  <a:lnTo>
                    <a:pt x="746" y="90"/>
                  </a:lnTo>
                  <a:lnTo>
                    <a:pt x="750" y="95"/>
                  </a:lnTo>
                  <a:lnTo>
                    <a:pt x="753" y="100"/>
                  </a:lnTo>
                  <a:lnTo>
                    <a:pt x="759" y="104"/>
                  </a:lnTo>
                  <a:lnTo>
                    <a:pt x="762" y="107"/>
                  </a:lnTo>
                  <a:lnTo>
                    <a:pt x="767" y="111"/>
                  </a:lnTo>
                  <a:lnTo>
                    <a:pt x="769" y="112"/>
                  </a:lnTo>
                  <a:lnTo>
                    <a:pt x="772" y="114"/>
                  </a:lnTo>
                  <a:lnTo>
                    <a:pt x="777" y="115"/>
                  </a:lnTo>
                  <a:lnTo>
                    <a:pt x="779" y="117"/>
                  </a:lnTo>
                  <a:lnTo>
                    <a:pt x="784" y="118"/>
                  </a:lnTo>
                  <a:lnTo>
                    <a:pt x="790" y="118"/>
                  </a:lnTo>
                  <a:lnTo>
                    <a:pt x="793" y="118"/>
                  </a:lnTo>
                  <a:lnTo>
                    <a:pt x="796" y="118"/>
                  </a:lnTo>
                  <a:lnTo>
                    <a:pt x="799" y="118"/>
                  </a:lnTo>
                  <a:lnTo>
                    <a:pt x="803" y="117"/>
                  </a:lnTo>
                  <a:lnTo>
                    <a:pt x="806" y="115"/>
                  </a:lnTo>
                  <a:lnTo>
                    <a:pt x="808" y="114"/>
                  </a:lnTo>
                  <a:lnTo>
                    <a:pt x="813" y="114"/>
                  </a:lnTo>
                  <a:lnTo>
                    <a:pt x="816" y="112"/>
                  </a:lnTo>
                  <a:lnTo>
                    <a:pt x="818" y="111"/>
                  </a:lnTo>
                  <a:lnTo>
                    <a:pt x="821" y="110"/>
                  </a:lnTo>
                  <a:lnTo>
                    <a:pt x="824" y="108"/>
                  </a:lnTo>
                  <a:lnTo>
                    <a:pt x="828" y="107"/>
                  </a:lnTo>
                  <a:lnTo>
                    <a:pt x="831" y="105"/>
                  </a:lnTo>
                  <a:lnTo>
                    <a:pt x="834" y="104"/>
                  </a:lnTo>
                  <a:lnTo>
                    <a:pt x="838" y="102"/>
                  </a:lnTo>
                  <a:lnTo>
                    <a:pt x="841" y="100"/>
                  </a:lnTo>
                  <a:lnTo>
                    <a:pt x="845" y="100"/>
                  </a:lnTo>
                  <a:lnTo>
                    <a:pt x="848" y="98"/>
                  </a:lnTo>
                  <a:lnTo>
                    <a:pt x="850" y="97"/>
                  </a:lnTo>
                  <a:lnTo>
                    <a:pt x="854" y="97"/>
                  </a:lnTo>
                  <a:lnTo>
                    <a:pt x="855" y="94"/>
                  </a:lnTo>
                  <a:lnTo>
                    <a:pt x="861" y="92"/>
                  </a:lnTo>
                  <a:lnTo>
                    <a:pt x="862" y="92"/>
                  </a:lnTo>
                  <a:lnTo>
                    <a:pt x="865" y="92"/>
                  </a:lnTo>
                  <a:lnTo>
                    <a:pt x="871" y="92"/>
                  </a:lnTo>
                  <a:lnTo>
                    <a:pt x="875" y="92"/>
                  </a:lnTo>
                  <a:lnTo>
                    <a:pt x="880" y="95"/>
                  </a:lnTo>
                  <a:lnTo>
                    <a:pt x="887" y="97"/>
                  </a:lnTo>
                  <a:lnTo>
                    <a:pt x="892" y="98"/>
                  </a:lnTo>
                  <a:lnTo>
                    <a:pt x="897" y="101"/>
                  </a:lnTo>
                  <a:lnTo>
                    <a:pt x="901" y="102"/>
                  </a:lnTo>
                  <a:lnTo>
                    <a:pt x="905" y="105"/>
                  </a:lnTo>
                  <a:lnTo>
                    <a:pt x="909" y="108"/>
                  </a:lnTo>
                  <a:lnTo>
                    <a:pt x="914" y="111"/>
                  </a:lnTo>
                  <a:lnTo>
                    <a:pt x="916" y="114"/>
                  </a:lnTo>
                  <a:lnTo>
                    <a:pt x="921" y="117"/>
                  </a:lnTo>
                  <a:lnTo>
                    <a:pt x="924" y="119"/>
                  </a:lnTo>
                  <a:lnTo>
                    <a:pt x="926" y="124"/>
                  </a:lnTo>
                  <a:lnTo>
                    <a:pt x="928" y="128"/>
                  </a:lnTo>
                  <a:lnTo>
                    <a:pt x="931" y="131"/>
                  </a:lnTo>
                  <a:lnTo>
                    <a:pt x="932" y="135"/>
                  </a:lnTo>
                  <a:lnTo>
                    <a:pt x="935" y="139"/>
                  </a:lnTo>
                  <a:lnTo>
                    <a:pt x="936" y="144"/>
                  </a:lnTo>
                  <a:lnTo>
                    <a:pt x="939" y="148"/>
                  </a:lnTo>
                  <a:lnTo>
                    <a:pt x="939" y="154"/>
                  </a:lnTo>
                  <a:lnTo>
                    <a:pt x="939" y="158"/>
                  </a:lnTo>
                  <a:lnTo>
                    <a:pt x="941" y="164"/>
                  </a:lnTo>
                  <a:lnTo>
                    <a:pt x="941" y="168"/>
                  </a:lnTo>
                  <a:lnTo>
                    <a:pt x="941" y="171"/>
                  </a:lnTo>
                  <a:lnTo>
                    <a:pt x="941" y="174"/>
                  </a:lnTo>
                  <a:lnTo>
                    <a:pt x="941" y="176"/>
                  </a:lnTo>
                  <a:lnTo>
                    <a:pt x="942" y="181"/>
                  </a:lnTo>
                  <a:lnTo>
                    <a:pt x="941" y="183"/>
                  </a:lnTo>
                  <a:lnTo>
                    <a:pt x="941" y="186"/>
                  </a:lnTo>
                  <a:lnTo>
                    <a:pt x="941" y="189"/>
                  </a:lnTo>
                  <a:lnTo>
                    <a:pt x="941" y="192"/>
                  </a:lnTo>
                  <a:lnTo>
                    <a:pt x="939" y="195"/>
                  </a:lnTo>
                  <a:lnTo>
                    <a:pt x="939" y="198"/>
                  </a:lnTo>
                  <a:lnTo>
                    <a:pt x="939" y="201"/>
                  </a:lnTo>
                  <a:lnTo>
                    <a:pt x="939" y="205"/>
                  </a:lnTo>
                  <a:lnTo>
                    <a:pt x="936" y="208"/>
                  </a:lnTo>
                  <a:lnTo>
                    <a:pt x="936" y="210"/>
                  </a:lnTo>
                  <a:lnTo>
                    <a:pt x="936" y="215"/>
                  </a:lnTo>
                  <a:lnTo>
                    <a:pt x="935" y="218"/>
                  </a:lnTo>
                  <a:lnTo>
                    <a:pt x="934" y="220"/>
                  </a:lnTo>
                  <a:lnTo>
                    <a:pt x="934" y="225"/>
                  </a:lnTo>
                  <a:lnTo>
                    <a:pt x="934" y="228"/>
                  </a:lnTo>
                  <a:lnTo>
                    <a:pt x="934" y="233"/>
                  </a:lnTo>
                  <a:lnTo>
                    <a:pt x="932" y="235"/>
                  </a:lnTo>
                  <a:lnTo>
                    <a:pt x="931" y="238"/>
                  </a:lnTo>
                  <a:lnTo>
                    <a:pt x="931" y="240"/>
                  </a:lnTo>
                  <a:lnTo>
                    <a:pt x="929" y="243"/>
                  </a:lnTo>
                  <a:lnTo>
                    <a:pt x="928" y="246"/>
                  </a:lnTo>
                  <a:lnTo>
                    <a:pt x="926" y="249"/>
                  </a:lnTo>
                  <a:lnTo>
                    <a:pt x="926" y="252"/>
                  </a:lnTo>
                  <a:lnTo>
                    <a:pt x="925" y="255"/>
                  </a:lnTo>
                  <a:lnTo>
                    <a:pt x="924" y="259"/>
                  </a:lnTo>
                  <a:lnTo>
                    <a:pt x="921" y="265"/>
                  </a:lnTo>
                  <a:lnTo>
                    <a:pt x="918" y="270"/>
                  </a:lnTo>
                  <a:lnTo>
                    <a:pt x="915" y="274"/>
                  </a:lnTo>
                  <a:lnTo>
                    <a:pt x="911" y="279"/>
                  </a:lnTo>
                  <a:lnTo>
                    <a:pt x="908" y="283"/>
                  </a:lnTo>
                  <a:lnTo>
                    <a:pt x="904" y="289"/>
                  </a:lnTo>
                  <a:lnTo>
                    <a:pt x="901" y="292"/>
                  </a:lnTo>
                  <a:lnTo>
                    <a:pt x="897" y="296"/>
                  </a:lnTo>
                  <a:lnTo>
                    <a:pt x="892" y="299"/>
                  </a:lnTo>
                  <a:lnTo>
                    <a:pt x="889" y="302"/>
                  </a:lnTo>
                  <a:lnTo>
                    <a:pt x="885" y="306"/>
                  </a:lnTo>
                  <a:lnTo>
                    <a:pt x="880" y="309"/>
                  </a:lnTo>
                  <a:lnTo>
                    <a:pt x="877" y="310"/>
                  </a:lnTo>
                  <a:lnTo>
                    <a:pt x="871" y="313"/>
                  </a:lnTo>
                  <a:lnTo>
                    <a:pt x="867" y="316"/>
                  </a:lnTo>
                  <a:lnTo>
                    <a:pt x="862" y="317"/>
                  </a:lnTo>
                  <a:lnTo>
                    <a:pt x="858" y="319"/>
                  </a:lnTo>
                  <a:lnTo>
                    <a:pt x="853" y="320"/>
                  </a:lnTo>
                  <a:lnTo>
                    <a:pt x="848" y="321"/>
                  </a:lnTo>
                  <a:lnTo>
                    <a:pt x="843" y="321"/>
                  </a:lnTo>
                  <a:lnTo>
                    <a:pt x="837" y="323"/>
                  </a:lnTo>
                  <a:lnTo>
                    <a:pt x="831" y="323"/>
                  </a:lnTo>
                  <a:lnTo>
                    <a:pt x="827" y="323"/>
                  </a:lnTo>
                  <a:lnTo>
                    <a:pt x="821" y="321"/>
                  </a:lnTo>
                  <a:lnTo>
                    <a:pt x="816" y="320"/>
                  </a:lnTo>
                  <a:lnTo>
                    <a:pt x="811" y="320"/>
                  </a:lnTo>
                  <a:lnTo>
                    <a:pt x="807" y="319"/>
                  </a:lnTo>
                  <a:lnTo>
                    <a:pt x="803" y="317"/>
                  </a:lnTo>
                  <a:lnTo>
                    <a:pt x="799" y="313"/>
                  </a:lnTo>
                  <a:lnTo>
                    <a:pt x="794" y="311"/>
                  </a:lnTo>
                  <a:lnTo>
                    <a:pt x="791" y="310"/>
                  </a:lnTo>
                  <a:lnTo>
                    <a:pt x="787" y="304"/>
                  </a:lnTo>
                  <a:lnTo>
                    <a:pt x="784" y="300"/>
                  </a:lnTo>
                  <a:lnTo>
                    <a:pt x="783" y="296"/>
                  </a:lnTo>
                  <a:lnTo>
                    <a:pt x="781" y="293"/>
                  </a:lnTo>
                  <a:lnTo>
                    <a:pt x="780" y="290"/>
                  </a:lnTo>
                  <a:lnTo>
                    <a:pt x="779" y="287"/>
                  </a:lnTo>
                  <a:lnTo>
                    <a:pt x="779" y="283"/>
                  </a:lnTo>
                  <a:lnTo>
                    <a:pt x="779" y="280"/>
                  </a:lnTo>
                  <a:lnTo>
                    <a:pt x="779" y="277"/>
                  </a:lnTo>
                  <a:lnTo>
                    <a:pt x="779" y="274"/>
                  </a:lnTo>
                  <a:lnTo>
                    <a:pt x="779" y="270"/>
                  </a:lnTo>
                  <a:lnTo>
                    <a:pt x="777" y="267"/>
                  </a:lnTo>
                  <a:lnTo>
                    <a:pt x="777" y="265"/>
                  </a:lnTo>
                  <a:lnTo>
                    <a:pt x="777" y="260"/>
                  </a:lnTo>
                  <a:lnTo>
                    <a:pt x="776" y="257"/>
                  </a:lnTo>
                  <a:lnTo>
                    <a:pt x="774" y="255"/>
                  </a:lnTo>
                  <a:lnTo>
                    <a:pt x="773" y="252"/>
                  </a:lnTo>
                  <a:lnTo>
                    <a:pt x="772" y="249"/>
                  </a:lnTo>
                  <a:lnTo>
                    <a:pt x="769" y="243"/>
                  </a:lnTo>
                  <a:lnTo>
                    <a:pt x="766" y="239"/>
                  </a:lnTo>
                  <a:lnTo>
                    <a:pt x="762" y="236"/>
                  </a:lnTo>
                  <a:lnTo>
                    <a:pt x="759" y="235"/>
                  </a:lnTo>
                  <a:lnTo>
                    <a:pt x="756" y="233"/>
                  </a:lnTo>
                  <a:lnTo>
                    <a:pt x="753" y="233"/>
                  </a:lnTo>
                  <a:lnTo>
                    <a:pt x="749" y="230"/>
                  </a:lnTo>
                  <a:lnTo>
                    <a:pt x="746" y="229"/>
                  </a:lnTo>
                  <a:lnTo>
                    <a:pt x="743" y="229"/>
                  </a:lnTo>
                  <a:lnTo>
                    <a:pt x="739" y="229"/>
                  </a:lnTo>
                  <a:lnTo>
                    <a:pt x="735" y="226"/>
                  </a:lnTo>
                  <a:lnTo>
                    <a:pt x="730" y="226"/>
                  </a:lnTo>
                  <a:lnTo>
                    <a:pt x="725" y="226"/>
                  </a:lnTo>
                  <a:lnTo>
                    <a:pt x="722" y="228"/>
                  </a:lnTo>
                  <a:lnTo>
                    <a:pt x="716" y="229"/>
                  </a:lnTo>
                  <a:lnTo>
                    <a:pt x="713" y="229"/>
                  </a:lnTo>
                  <a:lnTo>
                    <a:pt x="709" y="232"/>
                  </a:lnTo>
                  <a:lnTo>
                    <a:pt x="705" y="233"/>
                  </a:lnTo>
                  <a:lnTo>
                    <a:pt x="701" y="235"/>
                  </a:lnTo>
                  <a:lnTo>
                    <a:pt x="696" y="238"/>
                  </a:lnTo>
                  <a:lnTo>
                    <a:pt x="691" y="239"/>
                  </a:lnTo>
                  <a:lnTo>
                    <a:pt x="685" y="242"/>
                  </a:lnTo>
                  <a:lnTo>
                    <a:pt x="683" y="243"/>
                  </a:lnTo>
                  <a:lnTo>
                    <a:pt x="681" y="245"/>
                  </a:lnTo>
                  <a:lnTo>
                    <a:pt x="678" y="246"/>
                  </a:lnTo>
                  <a:lnTo>
                    <a:pt x="675" y="247"/>
                  </a:lnTo>
                  <a:lnTo>
                    <a:pt x="672" y="246"/>
                  </a:lnTo>
                  <a:lnTo>
                    <a:pt x="669" y="246"/>
                  </a:lnTo>
                  <a:lnTo>
                    <a:pt x="666" y="246"/>
                  </a:lnTo>
                  <a:lnTo>
                    <a:pt x="662" y="245"/>
                  </a:lnTo>
                  <a:lnTo>
                    <a:pt x="656" y="243"/>
                  </a:lnTo>
                  <a:lnTo>
                    <a:pt x="651" y="242"/>
                  </a:lnTo>
                  <a:lnTo>
                    <a:pt x="649" y="240"/>
                  </a:lnTo>
                  <a:lnTo>
                    <a:pt x="647" y="239"/>
                  </a:lnTo>
                  <a:lnTo>
                    <a:pt x="644" y="238"/>
                  </a:lnTo>
                  <a:lnTo>
                    <a:pt x="641" y="236"/>
                  </a:lnTo>
                  <a:lnTo>
                    <a:pt x="637" y="236"/>
                  </a:lnTo>
                  <a:lnTo>
                    <a:pt x="632" y="233"/>
                  </a:lnTo>
                  <a:lnTo>
                    <a:pt x="628" y="233"/>
                  </a:lnTo>
                  <a:lnTo>
                    <a:pt x="625" y="230"/>
                  </a:lnTo>
                  <a:lnTo>
                    <a:pt x="621" y="229"/>
                  </a:lnTo>
                  <a:lnTo>
                    <a:pt x="617" y="228"/>
                  </a:lnTo>
                  <a:lnTo>
                    <a:pt x="614" y="226"/>
                  </a:lnTo>
                  <a:lnTo>
                    <a:pt x="610" y="225"/>
                  </a:lnTo>
                  <a:lnTo>
                    <a:pt x="604" y="223"/>
                  </a:lnTo>
                  <a:lnTo>
                    <a:pt x="600" y="220"/>
                  </a:lnTo>
                  <a:lnTo>
                    <a:pt x="597" y="220"/>
                  </a:lnTo>
                  <a:lnTo>
                    <a:pt x="591" y="218"/>
                  </a:lnTo>
                  <a:lnTo>
                    <a:pt x="585" y="218"/>
                  </a:lnTo>
                  <a:lnTo>
                    <a:pt x="581" y="216"/>
                  </a:lnTo>
                  <a:lnTo>
                    <a:pt x="575" y="215"/>
                  </a:lnTo>
                  <a:lnTo>
                    <a:pt x="571" y="213"/>
                  </a:lnTo>
                  <a:lnTo>
                    <a:pt x="566" y="212"/>
                  </a:lnTo>
                  <a:lnTo>
                    <a:pt x="560" y="210"/>
                  </a:lnTo>
                  <a:lnTo>
                    <a:pt x="554" y="210"/>
                  </a:lnTo>
                  <a:lnTo>
                    <a:pt x="550" y="210"/>
                  </a:lnTo>
                  <a:lnTo>
                    <a:pt x="543" y="208"/>
                  </a:lnTo>
                  <a:lnTo>
                    <a:pt x="537" y="208"/>
                  </a:lnTo>
                  <a:lnTo>
                    <a:pt x="531" y="208"/>
                  </a:lnTo>
                  <a:lnTo>
                    <a:pt x="526" y="208"/>
                  </a:lnTo>
                  <a:lnTo>
                    <a:pt x="519" y="206"/>
                  </a:lnTo>
                  <a:lnTo>
                    <a:pt x="513" y="206"/>
                  </a:lnTo>
                  <a:lnTo>
                    <a:pt x="507" y="206"/>
                  </a:lnTo>
                  <a:lnTo>
                    <a:pt x="500" y="206"/>
                  </a:lnTo>
                  <a:lnTo>
                    <a:pt x="494" y="206"/>
                  </a:lnTo>
                  <a:lnTo>
                    <a:pt x="487" y="206"/>
                  </a:lnTo>
                  <a:lnTo>
                    <a:pt x="482" y="208"/>
                  </a:lnTo>
                  <a:lnTo>
                    <a:pt x="475" y="209"/>
                  </a:lnTo>
                  <a:lnTo>
                    <a:pt x="467" y="209"/>
                  </a:lnTo>
                  <a:lnTo>
                    <a:pt x="460" y="210"/>
                  </a:lnTo>
                  <a:lnTo>
                    <a:pt x="453" y="212"/>
                  </a:lnTo>
                  <a:lnTo>
                    <a:pt x="446" y="212"/>
                  </a:lnTo>
                  <a:lnTo>
                    <a:pt x="439" y="215"/>
                  </a:lnTo>
                  <a:lnTo>
                    <a:pt x="432" y="216"/>
                  </a:lnTo>
                  <a:lnTo>
                    <a:pt x="425" y="218"/>
                  </a:lnTo>
                  <a:lnTo>
                    <a:pt x="418" y="220"/>
                  </a:lnTo>
                  <a:lnTo>
                    <a:pt x="411" y="223"/>
                  </a:lnTo>
                  <a:lnTo>
                    <a:pt x="404" y="226"/>
                  </a:lnTo>
                  <a:lnTo>
                    <a:pt x="395" y="229"/>
                  </a:lnTo>
                  <a:lnTo>
                    <a:pt x="388" y="233"/>
                  </a:lnTo>
                  <a:lnTo>
                    <a:pt x="379" y="236"/>
                  </a:lnTo>
                  <a:lnTo>
                    <a:pt x="372" y="242"/>
                  </a:lnTo>
                  <a:lnTo>
                    <a:pt x="364" y="245"/>
                  </a:lnTo>
                  <a:lnTo>
                    <a:pt x="357" y="249"/>
                  </a:lnTo>
                  <a:lnTo>
                    <a:pt x="351" y="252"/>
                  </a:lnTo>
                  <a:lnTo>
                    <a:pt x="344" y="257"/>
                  </a:lnTo>
                  <a:lnTo>
                    <a:pt x="340" y="260"/>
                  </a:lnTo>
                  <a:lnTo>
                    <a:pt x="332" y="265"/>
                  </a:lnTo>
                  <a:lnTo>
                    <a:pt x="327" y="269"/>
                  </a:lnTo>
                  <a:lnTo>
                    <a:pt x="323" y="273"/>
                  </a:lnTo>
                  <a:lnTo>
                    <a:pt x="318" y="277"/>
                  </a:lnTo>
                  <a:lnTo>
                    <a:pt x="314" y="282"/>
                  </a:lnTo>
                  <a:lnTo>
                    <a:pt x="308" y="286"/>
                  </a:lnTo>
                  <a:lnTo>
                    <a:pt x="304" y="292"/>
                  </a:lnTo>
                  <a:lnTo>
                    <a:pt x="300" y="296"/>
                  </a:lnTo>
                  <a:lnTo>
                    <a:pt x="296" y="300"/>
                  </a:lnTo>
                  <a:lnTo>
                    <a:pt x="290" y="304"/>
                  </a:lnTo>
                  <a:lnTo>
                    <a:pt x="288" y="310"/>
                  </a:lnTo>
                  <a:lnTo>
                    <a:pt x="284" y="314"/>
                  </a:lnTo>
                  <a:lnTo>
                    <a:pt x="280" y="320"/>
                  </a:lnTo>
                  <a:lnTo>
                    <a:pt x="277" y="324"/>
                  </a:lnTo>
                  <a:lnTo>
                    <a:pt x="273" y="330"/>
                  </a:lnTo>
                  <a:lnTo>
                    <a:pt x="270" y="334"/>
                  </a:lnTo>
                  <a:lnTo>
                    <a:pt x="269" y="338"/>
                  </a:lnTo>
                  <a:lnTo>
                    <a:pt x="264" y="346"/>
                  </a:lnTo>
                  <a:lnTo>
                    <a:pt x="263" y="350"/>
                  </a:lnTo>
                  <a:lnTo>
                    <a:pt x="260" y="356"/>
                  </a:lnTo>
                  <a:lnTo>
                    <a:pt x="259" y="361"/>
                  </a:lnTo>
                  <a:lnTo>
                    <a:pt x="254" y="366"/>
                  </a:lnTo>
                  <a:lnTo>
                    <a:pt x="253" y="373"/>
                  </a:lnTo>
                  <a:lnTo>
                    <a:pt x="250" y="377"/>
                  </a:lnTo>
                  <a:lnTo>
                    <a:pt x="249" y="383"/>
                  </a:lnTo>
                  <a:lnTo>
                    <a:pt x="247" y="387"/>
                  </a:lnTo>
                  <a:lnTo>
                    <a:pt x="246" y="393"/>
                  </a:lnTo>
                  <a:lnTo>
                    <a:pt x="243" y="398"/>
                  </a:lnTo>
                  <a:lnTo>
                    <a:pt x="243" y="404"/>
                  </a:lnTo>
                  <a:lnTo>
                    <a:pt x="242" y="408"/>
                  </a:lnTo>
                  <a:lnTo>
                    <a:pt x="240" y="414"/>
                  </a:lnTo>
                  <a:lnTo>
                    <a:pt x="239" y="420"/>
                  </a:lnTo>
                  <a:lnTo>
                    <a:pt x="239" y="425"/>
                  </a:lnTo>
                  <a:lnTo>
                    <a:pt x="237" y="431"/>
                  </a:lnTo>
                  <a:lnTo>
                    <a:pt x="236" y="437"/>
                  </a:lnTo>
                  <a:lnTo>
                    <a:pt x="236" y="441"/>
                  </a:lnTo>
                  <a:lnTo>
                    <a:pt x="234" y="447"/>
                  </a:lnTo>
                  <a:lnTo>
                    <a:pt x="233" y="454"/>
                  </a:lnTo>
                  <a:lnTo>
                    <a:pt x="233" y="458"/>
                  </a:lnTo>
                  <a:lnTo>
                    <a:pt x="233" y="464"/>
                  </a:lnTo>
                  <a:lnTo>
                    <a:pt x="233" y="469"/>
                  </a:lnTo>
                  <a:lnTo>
                    <a:pt x="232" y="474"/>
                  </a:lnTo>
                  <a:lnTo>
                    <a:pt x="232" y="479"/>
                  </a:lnTo>
                  <a:lnTo>
                    <a:pt x="232" y="485"/>
                  </a:lnTo>
                  <a:lnTo>
                    <a:pt x="232" y="491"/>
                  </a:lnTo>
                  <a:lnTo>
                    <a:pt x="230" y="495"/>
                  </a:lnTo>
                  <a:lnTo>
                    <a:pt x="230" y="499"/>
                  </a:lnTo>
                  <a:lnTo>
                    <a:pt x="230" y="505"/>
                  </a:lnTo>
                  <a:lnTo>
                    <a:pt x="230" y="511"/>
                  </a:lnTo>
                  <a:lnTo>
                    <a:pt x="230" y="515"/>
                  </a:lnTo>
                  <a:lnTo>
                    <a:pt x="230" y="519"/>
                  </a:lnTo>
                  <a:lnTo>
                    <a:pt x="230" y="525"/>
                  </a:lnTo>
                  <a:lnTo>
                    <a:pt x="232" y="529"/>
                  </a:lnTo>
                  <a:lnTo>
                    <a:pt x="232" y="535"/>
                  </a:lnTo>
                  <a:lnTo>
                    <a:pt x="232" y="539"/>
                  </a:lnTo>
                  <a:lnTo>
                    <a:pt x="232" y="543"/>
                  </a:lnTo>
                  <a:lnTo>
                    <a:pt x="232" y="548"/>
                  </a:lnTo>
                  <a:lnTo>
                    <a:pt x="232" y="552"/>
                  </a:lnTo>
                  <a:lnTo>
                    <a:pt x="233" y="556"/>
                  </a:lnTo>
                  <a:lnTo>
                    <a:pt x="233" y="560"/>
                  </a:lnTo>
                  <a:lnTo>
                    <a:pt x="233" y="566"/>
                  </a:lnTo>
                  <a:lnTo>
                    <a:pt x="233" y="569"/>
                  </a:lnTo>
                  <a:lnTo>
                    <a:pt x="233" y="573"/>
                  </a:lnTo>
                  <a:lnTo>
                    <a:pt x="233" y="576"/>
                  </a:lnTo>
                  <a:lnTo>
                    <a:pt x="234" y="580"/>
                  </a:lnTo>
                  <a:lnTo>
                    <a:pt x="234" y="585"/>
                  </a:lnTo>
                  <a:lnTo>
                    <a:pt x="236" y="589"/>
                  </a:lnTo>
                  <a:lnTo>
                    <a:pt x="236" y="592"/>
                  </a:lnTo>
                  <a:lnTo>
                    <a:pt x="237" y="596"/>
                  </a:lnTo>
                  <a:lnTo>
                    <a:pt x="239" y="599"/>
                  </a:lnTo>
                  <a:lnTo>
                    <a:pt x="239" y="603"/>
                  </a:lnTo>
                  <a:lnTo>
                    <a:pt x="239" y="606"/>
                  </a:lnTo>
                  <a:lnTo>
                    <a:pt x="240" y="610"/>
                  </a:lnTo>
                  <a:lnTo>
                    <a:pt x="242" y="613"/>
                  </a:lnTo>
                  <a:lnTo>
                    <a:pt x="242" y="616"/>
                  </a:lnTo>
                  <a:lnTo>
                    <a:pt x="243" y="620"/>
                  </a:lnTo>
                  <a:lnTo>
                    <a:pt x="244" y="623"/>
                  </a:lnTo>
                  <a:lnTo>
                    <a:pt x="246" y="626"/>
                  </a:lnTo>
                  <a:lnTo>
                    <a:pt x="246" y="629"/>
                  </a:lnTo>
                  <a:lnTo>
                    <a:pt x="247" y="631"/>
                  </a:lnTo>
                  <a:lnTo>
                    <a:pt x="249" y="634"/>
                  </a:lnTo>
                  <a:lnTo>
                    <a:pt x="250" y="637"/>
                  </a:lnTo>
                  <a:lnTo>
                    <a:pt x="251" y="640"/>
                  </a:lnTo>
                  <a:lnTo>
                    <a:pt x="253" y="643"/>
                  </a:lnTo>
                  <a:lnTo>
                    <a:pt x="254" y="646"/>
                  </a:lnTo>
                  <a:lnTo>
                    <a:pt x="257" y="651"/>
                  </a:lnTo>
                  <a:lnTo>
                    <a:pt x="259" y="656"/>
                  </a:lnTo>
                  <a:lnTo>
                    <a:pt x="261" y="660"/>
                  </a:lnTo>
                  <a:lnTo>
                    <a:pt x="264" y="666"/>
                  </a:lnTo>
                  <a:lnTo>
                    <a:pt x="267" y="670"/>
                  </a:lnTo>
                  <a:lnTo>
                    <a:pt x="269" y="674"/>
                  </a:lnTo>
                  <a:lnTo>
                    <a:pt x="270" y="678"/>
                  </a:lnTo>
                  <a:lnTo>
                    <a:pt x="273" y="681"/>
                  </a:lnTo>
                  <a:lnTo>
                    <a:pt x="273" y="684"/>
                  </a:lnTo>
                  <a:lnTo>
                    <a:pt x="276" y="688"/>
                  </a:lnTo>
                  <a:lnTo>
                    <a:pt x="276" y="691"/>
                  </a:lnTo>
                  <a:lnTo>
                    <a:pt x="277" y="694"/>
                  </a:lnTo>
                  <a:lnTo>
                    <a:pt x="277" y="700"/>
                  </a:lnTo>
                  <a:lnTo>
                    <a:pt x="277" y="704"/>
                  </a:lnTo>
                  <a:lnTo>
                    <a:pt x="276" y="707"/>
                  </a:lnTo>
                  <a:lnTo>
                    <a:pt x="271" y="711"/>
                  </a:lnTo>
                  <a:lnTo>
                    <a:pt x="266" y="713"/>
                  </a:lnTo>
                  <a:lnTo>
                    <a:pt x="261" y="714"/>
                  </a:lnTo>
                  <a:lnTo>
                    <a:pt x="257" y="714"/>
                  </a:lnTo>
                  <a:lnTo>
                    <a:pt x="251" y="715"/>
                  </a:lnTo>
                  <a:lnTo>
                    <a:pt x="247" y="715"/>
                  </a:lnTo>
                  <a:lnTo>
                    <a:pt x="242" y="715"/>
                  </a:lnTo>
                  <a:lnTo>
                    <a:pt x="239" y="715"/>
                  </a:lnTo>
                  <a:lnTo>
                    <a:pt x="237" y="715"/>
                  </a:lnTo>
                  <a:lnTo>
                    <a:pt x="233" y="715"/>
                  </a:lnTo>
                  <a:lnTo>
                    <a:pt x="232" y="717"/>
                  </a:lnTo>
                  <a:lnTo>
                    <a:pt x="227" y="717"/>
                  </a:lnTo>
                  <a:lnTo>
                    <a:pt x="223" y="718"/>
                  </a:lnTo>
                  <a:lnTo>
                    <a:pt x="220" y="718"/>
                  </a:lnTo>
                  <a:lnTo>
                    <a:pt x="216" y="720"/>
                  </a:lnTo>
                  <a:lnTo>
                    <a:pt x="212" y="721"/>
                  </a:lnTo>
                  <a:lnTo>
                    <a:pt x="207" y="722"/>
                  </a:lnTo>
                  <a:lnTo>
                    <a:pt x="203" y="725"/>
                  </a:lnTo>
                  <a:lnTo>
                    <a:pt x="199" y="727"/>
                  </a:lnTo>
                  <a:lnTo>
                    <a:pt x="193" y="728"/>
                  </a:lnTo>
                  <a:lnTo>
                    <a:pt x="188" y="731"/>
                  </a:lnTo>
                  <a:lnTo>
                    <a:pt x="185" y="734"/>
                  </a:lnTo>
                  <a:lnTo>
                    <a:pt x="182" y="734"/>
                  </a:lnTo>
                  <a:lnTo>
                    <a:pt x="179" y="735"/>
                  </a:lnTo>
                  <a:lnTo>
                    <a:pt x="176" y="738"/>
                  </a:lnTo>
                  <a:lnTo>
                    <a:pt x="172" y="740"/>
                  </a:lnTo>
                  <a:lnTo>
                    <a:pt x="169" y="741"/>
                  </a:lnTo>
                  <a:lnTo>
                    <a:pt x="165" y="742"/>
                  </a:lnTo>
                  <a:lnTo>
                    <a:pt x="162" y="745"/>
                  </a:lnTo>
                  <a:lnTo>
                    <a:pt x="159" y="747"/>
                  </a:lnTo>
                  <a:lnTo>
                    <a:pt x="155" y="750"/>
                  </a:lnTo>
                  <a:lnTo>
                    <a:pt x="152" y="752"/>
                  </a:lnTo>
                  <a:lnTo>
                    <a:pt x="149" y="757"/>
                  </a:lnTo>
                  <a:lnTo>
                    <a:pt x="144" y="758"/>
                  </a:lnTo>
                  <a:lnTo>
                    <a:pt x="139" y="761"/>
                  </a:lnTo>
                  <a:lnTo>
                    <a:pt x="136" y="762"/>
                  </a:lnTo>
                  <a:lnTo>
                    <a:pt x="134" y="765"/>
                  </a:lnTo>
                  <a:lnTo>
                    <a:pt x="131" y="768"/>
                  </a:lnTo>
                  <a:lnTo>
                    <a:pt x="126" y="771"/>
                  </a:lnTo>
                  <a:lnTo>
                    <a:pt x="125" y="772"/>
                  </a:lnTo>
                  <a:lnTo>
                    <a:pt x="122" y="775"/>
                  </a:lnTo>
                  <a:lnTo>
                    <a:pt x="117" y="779"/>
                  </a:lnTo>
                  <a:lnTo>
                    <a:pt x="114" y="784"/>
                  </a:lnTo>
                  <a:lnTo>
                    <a:pt x="108" y="788"/>
                  </a:lnTo>
                  <a:lnTo>
                    <a:pt x="105" y="792"/>
                  </a:lnTo>
                  <a:lnTo>
                    <a:pt x="102" y="796"/>
                  </a:lnTo>
                  <a:lnTo>
                    <a:pt x="99" y="799"/>
                  </a:lnTo>
                  <a:lnTo>
                    <a:pt x="98" y="802"/>
                  </a:lnTo>
                  <a:lnTo>
                    <a:pt x="97" y="808"/>
                  </a:lnTo>
                  <a:lnTo>
                    <a:pt x="94" y="809"/>
                  </a:lnTo>
                  <a:lnTo>
                    <a:pt x="94" y="812"/>
                  </a:lnTo>
                  <a:lnTo>
                    <a:pt x="92" y="816"/>
                  </a:lnTo>
                  <a:lnTo>
                    <a:pt x="92" y="819"/>
                  </a:lnTo>
                  <a:lnTo>
                    <a:pt x="90" y="822"/>
                  </a:lnTo>
                  <a:lnTo>
                    <a:pt x="90" y="826"/>
                  </a:lnTo>
                  <a:lnTo>
                    <a:pt x="87" y="831"/>
                  </a:lnTo>
                  <a:lnTo>
                    <a:pt x="85" y="832"/>
                  </a:lnTo>
                  <a:lnTo>
                    <a:pt x="82" y="833"/>
                  </a:lnTo>
                  <a:lnTo>
                    <a:pt x="78" y="833"/>
                  </a:lnTo>
                  <a:lnTo>
                    <a:pt x="77" y="833"/>
                  </a:lnTo>
                  <a:lnTo>
                    <a:pt x="74" y="833"/>
                  </a:lnTo>
                  <a:lnTo>
                    <a:pt x="71" y="832"/>
                  </a:lnTo>
                  <a:lnTo>
                    <a:pt x="68" y="832"/>
                  </a:lnTo>
                  <a:lnTo>
                    <a:pt x="64" y="829"/>
                  </a:lnTo>
                  <a:lnTo>
                    <a:pt x="60" y="825"/>
                  </a:lnTo>
                  <a:lnTo>
                    <a:pt x="57" y="822"/>
                  </a:lnTo>
                  <a:lnTo>
                    <a:pt x="55" y="819"/>
                  </a:lnTo>
                  <a:lnTo>
                    <a:pt x="53" y="818"/>
                  </a:lnTo>
                  <a:lnTo>
                    <a:pt x="51" y="815"/>
                  </a:lnTo>
                  <a:lnTo>
                    <a:pt x="48" y="809"/>
                  </a:lnTo>
                  <a:lnTo>
                    <a:pt x="47" y="805"/>
                  </a:lnTo>
                  <a:lnTo>
                    <a:pt x="44" y="799"/>
                  </a:lnTo>
                  <a:lnTo>
                    <a:pt x="43" y="795"/>
                  </a:lnTo>
                  <a:lnTo>
                    <a:pt x="40" y="789"/>
                  </a:lnTo>
                  <a:lnTo>
                    <a:pt x="40" y="785"/>
                  </a:lnTo>
                  <a:lnTo>
                    <a:pt x="36" y="779"/>
                  </a:lnTo>
                  <a:lnTo>
                    <a:pt x="34" y="772"/>
                  </a:lnTo>
                  <a:lnTo>
                    <a:pt x="31" y="765"/>
                  </a:lnTo>
                  <a:lnTo>
                    <a:pt x="30" y="759"/>
                  </a:lnTo>
                  <a:lnTo>
                    <a:pt x="28" y="751"/>
                  </a:lnTo>
                  <a:lnTo>
                    <a:pt x="27" y="744"/>
                  </a:lnTo>
                  <a:lnTo>
                    <a:pt x="24" y="735"/>
                  </a:lnTo>
                  <a:lnTo>
                    <a:pt x="21" y="728"/>
                  </a:lnTo>
                  <a:lnTo>
                    <a:pt x="20" y="721"/>
                  </a:lnTo>
                  <a:lnTo>
                    <a:pt x="18" y="713"/>
                  </a:lnTo>
                  <a:lnTo>
                    <a:pt x="16" y="704"/>
                  </a:lnTo>
                  <a:lnTo>
                    <a:pt x="16" y="694"/>
                  </a:lnTo>
                  <a:lnTo>
                    <a:pt x="13" y="686"/>
                  </a:lnTo>
                  <a:lnTo>
                    <a:pt x="13" y="677"/>
                  </a:lnTo>
                  <a:lnTo>
                    <a:pt x="10" y="667"/>
                  </a:lnTo>
                  <a:lnTo>
                    <a:pt x="9" y="657"/>
                  </a:lnTo>
                  <a:lnTo>
                    <a:pt x="7" y="649"/>
                  </a:lnTo>
                  <a:lnTo>
                    <a:pt x="6" y="639"/>
                  </a:lnTo>
                  <a:lnTo>
                    <a:pt x="6" y="629"/>
                  </a:lnTo>
                  <a:lnTo>
                    <a:pt x="4" y="619"/>
                  </a:lnTo>
                  <a:lnTo>
                    <a:pt x="3" y="607"/>
                  </a:lnTo>
                  <a:lnTo>
                    <a:pt x="3" y="599"/>
                  </a:lnTo>
                  <a:lnTo>
                    <a:pt x="1" y="589"/>
                  </a:lnTo>
                  <a:lnTo>
                    <a:pt x="0" y="577"/>
                  </a:lnTo>
                  <a:lnTo>
                    <a:pt x="0" y="567"/>
                  </a:lnTo>
                  <a:lnTo>
                    <a:pt x="0" y="556"/>
                  </a:lnTo>
                  <a:lnTo>
                    <a:pt x="0" y="545"/>
                  </a:lnTo>
                  <a:lnTo>
                    <a:pt x="0" y="535"/>
                  </a:lnTo>
                  <a:lnTo>
                    <a:pt x="0" y="525"/>
                  </a:lnTo>
                  <a:lnTo>
                    <a:pt x="0" y="513"/>
                  </a:lnTo>
                  <a:lnTo>
                    <a:pt x="0" y="502"/>
                  </a:lnTo>
                  <a:lnTo>
                    <a:pt x="0" y="492"/>
                  </a:lnTo>
                  <a:lnTo>
                    <a:pt x="1" y="482"/>
                  </a:lnTo>
                  <a:lnTo>
                    <a:pt x="3" y="469"/>
                  </a:lnTo>
                  <a:lnTo>
                    <a:pt x="3" y="459"/>
                  </a:lnTo>
                  <a:lnTo>
                    <a:pt x="4" y="448"/>
                  </a:lnTo>
                  <a:lnTo>
                    <a:pt x="6" y="438"/>
                  </a:lnTo>
                  <a:lnTo>
                    <a:pt x="9" y="427"/>
                  </a:lnTo>
                  <a:lnTo>
                    <a:pt x="9" y="415"/>
                  </a:lnTo>
                  <a:lnTo>
                    <a:pt x="11" y="405"/>
                  </a:lnTo>
                  <a:lnTo>
                    <a:pt x="13" y="394"/>
                  </a:lnTo>
                  <a:lnTo>
                    <a:pt x="16" y="384"/>
                  </a:lnTo>
                  <a:lnTo>
                    <a:pt x="18" y="374"/>
                  </a:lnTo>
                  <a:lnTo>
                    <a:pt x="21" y="363"/>
                  </a:lnTo>
                  <a:lnTo>
                    <a:pt x="24" y="354"/>
                  </a:lnTo>
                  <a:lnTo>
                    <a:pt x="27" y="343"/>
                  </a:lnTo>
                  <a:lnTo>
                    <a:pt x="30" y="333"/>
                  </a:lnTo>
                  <a:lnTo>
                    <a:pt x="34" y="324"/>
                  </a:lnTo>
                  <a:lnTo>
                    <a:pt x="40" y="313"/>
                  </a:lnTo>
                  <a:lnTo>
                    <a:pt x="44" y="304"/>
                  </a:lnTo>
                  <a:close/>
                </a:path>
              </a:pathLst>
            </a:custGeom>
            <a:solidFill>
              <a:srgbClr val="2A40E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Freeform 13"/>
            <p:cNvSpPr>
              <a:spLocks/>
            </p:cNvSpPr>
            <p:nvPr/>
          </p:nvSpPr>
          <p:spPr bwMode="auto">
            <a:xfrm>
              <a:off x="1923" y="937"/>
              <a:ext cx="81" cy="29"/>
            </a:xfrm>
            <a:custGeom>
              <a:avLst/>
              <a:gdLst>
                <a:gd name="T0" fmla="*/ 9 w 243"/>
                <a:gd name="T1" fmla="*/ 0 h 87"/>
                <a:gd name="T2" fmla="*/ 10 w 243"/>
                <a:gd name="T3" fmla="*/ 0 h 87"/>
                <a:gd name="T4" fmla="*/ 12 w 243"/>
                <a:gd name="T5" fmla="*/ 0 h 87"/>
                <a:gd name="T6" fmla="*/ 13 w 243"/>
                <a:gd name="T7" fmla="*/ 0 h 87"/>
                <a:gd name="T8" fmla="*/ 14 w 243"/>
                <a:gd name="T9" fmla="*/ 0 h 87"/>
                <a:gd name="T10" fmla="*/ 15 w 243"/>
                <a:gd name="T11" fmla="*/ 0 h 87"/>
                <a:gd name="T12" fmla="*/ 17 w 243"/>
                <a:gd name="T13" fmla="*/ 0 h 87"/>
                <a:gd name="T14" fmla="*/ 18 w 243"/>
                <a:gd name="T15" fmla="*/ 0 h 87"/>
                <a:gd name="T16" fmla="*/ 19 w 243"/>
                <a:gd name="T17" fmla="*/ 1 h 87"/>
                <a:gd name="T18" fmla="*/ 21 w 243"/>
                <a:gd name="T19" fmla="*/ 1 h 87"/>
                <a:gd name="T20" fmla="*/ 22 w 243"/>
                <a:gd name="T21" fmla="*/ 2 h 87"/>
                <a:gd name="T22" fmla="*/ 24 w 243"/>
                <a:gd name="T23" fmla="*/ 3 h 87"/>
                <a:gd name="T24" fmla="*/ 25 w 243"/>
                <a:gd name="T25" fmla="*/ 3 h 87"/>
                <a:gd name="T26" fmla="*/ 26 w 243"/>
                <a:gd name="T27" fmla="*/ 4 h 87"/>
                <a:gd name="T28" fmla="*/ 27 w 243"/>
                <a:gd name="T29" fmla="*/ 5 h 87"/>
                <a:gd name="T30" fmla="*/ 26 w 243"/>
                <a:gd name="T31" fmla="*/ 6 h 87"/>
                <a:gd name="T32" fmla="*/ 25 w 243"/>
                <a:gd name="T33" fmla="*/ 7 h 87"/>
                <a:gd name="T34" fmla="*/ 24 w 243"/>
                <a:gd name="T35" fmla="*/ 7 h 87"/>
                <a:gd name="T36" fmla="*/ 23 w 243"/>
                <a:gd name="T37" fmla="*/ 6 h 87"/>
                <a:gd name="T38" fmla="*/ 22 w 243"/>
                <a:gd name="T39" fmla="*/ 6 h 87"/>
                <a:gd name="T40" fmla="*/ 20 w 243"/>
                <a:gd name="T41" fmla="*/ 6 h 87"/>
                <a:gd name="T42" fmla="*/ 19 w 243"/>
                <a:gd name="T43" fmla="*/ 6 h 87"/>
                <a:gd name="T44" fmla="*/ 18 w 243"/>
                <a:gd name="T45" fmla="*/ 5 h 87"/>
                <a:gd name="T46" fmla="*/ 16 w 243"/>
                <a:gd name="T47" fmla="*/ 5 h 87"/>
                <a:gd name="T48" fmla="*/ 15 w 243"/>
                <a:gd name="T49" fmla="*/ 5 h 87"/>
                <a:gd name="T50" fmla="*/ 13 w 243"/>
                <a:gd name="T51" fmla="*/ 6 h 87"/>
                <a:gd name="T52" fmla="*/ 11 w 243"/>
                <a:gd name="T53" fmla="*/ 6 h 87"/>
                <a:gd name="T54" fmla="*/ 10 w 243"/>
                <a:gd name="T55" fmla="*/ 7 h 87"/>
                <a:gd name="T56" fmla="*/ 9 w 243"/>
                <a:gd name="T57" fmla="*/ 7 h 87"/>
                <a:gd name="T58" fmla="*/ 7 w 243"/>
                <a:gd name="T59" fmla="*/ 8 h 87"/>
                <a:gd name="T60" fmla="*/ 6 w 243"/>
                <a:gd name="T61" fmla="*/ 9 h 87"/>
                <a:gd name="T62" fmla="*/ 5 w 243"/>
                <a:gd name="T63" fmla="*/ 9 h 87"/>
                <a:gd name="T64" fmla="*/ 4 w 243"/>
                <a:gd name="T65" fmla="*/ 9 h 87"/>
                <a:gd name="T66" fmla="*/ 3 w 243"/>
                <a:gd name="T67" fmla="*/ 10 h 87"/>
                <a:gd name="T68" fmla="*/ 1 w 243"/>
                <a:gd name="T69" fmla="*/ 9 h 87"/>
                <a:gd name="T70" fmla="*/ 0 w 243"/>
                <a:gd name="T71" fmla="*/ 8 h 87"/>
                <a:gd name="T72" fmla="*/ 0 w 243"/>
                <a:gd name="T73" fmla="*/ 7 h 87"/>
                <a:gd name="T74" fmla="*/ 0 w 243"/>
                <a:gd name="T75" fmla="*/ 6 h 87"/>
                <a:gd name="T76" fmla="*/ 1 w 243"/>
                <a:gd name="T77" fmla="*/ 4 h 87"/>
                <a:gd name="T78" fmla="*/ 2 w 243"/>
                <a:gd name="T79" fmla="*/ 4 h 87"/>
                <a:gd name="T80" fmla="*/ 3 w 243"/>
                <a:gd name="T81" fmla="*/ 3 h 87"/>
                <a:gd name="T82" fmla="*/ 4 w 243"/>
                <a:gd name="T83" fmla="*/ 2 h 87"/>
                <a:gd name="T84" fmla="*/ 5 w 243"/>
                <a:gd name="T85" fmla="*/ 2 h 87"/>
                <a:gd name="T86" fmla="*/ 7 w 243"/>
                <a:gd name="T87" fmla="*/ 1 h 87"/>
                <a:gd name="T88" fmla="*/ 8 w 243"/>
                <a:gd name="T89" fmla="*/ 1 h 87"/>
                <a:gd name="T90" fmla="*/ 9 w 243"/>
                <a:gd name="T91" fmla="*/ 1 h 8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3" h="87">
                  <a:moveTo>
                    <a:pt x="77" y="6"/>
                  </a:moveTo>
                  <a:lnTo>
                    <a:pt x="80" y="4"/>
                  </a:lnTo>
                  <a:lnTo>
                    <a:pt x="83" y="3"/>
                  </a:lnTo>
                  <a:lnTo>
                    <a:pt x="86" y="3"/>
                  </a:lnTo>
                  <a:lnTo>
                    <a:pt x="90" y="3"/>
                  </a:lnTo>
                  <a:lnTo>
                    <a:pt x="94" y="1"/>
                  </a:lnTo>
                  <a:lnTo>
                    <a:pt x="96" y="0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107" y="0"/>
                  </a:lnTo>
                  <a:lnTo>
                    <a:pt x="111" y="0"/>
                  </a:lnTo>
                  <a:lnTo>
                    <a:pt x="114" y="0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6" y="0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7" y="0"/>
                  </a:lnTo>
                  <a:lnTo>
                    <a:pt x="141" y="0"/>
                  </a:lnTo>
                  <a:lnTo>
                    <a:pt x="145" y="1"/>
                  </a:lnTo>
                  <a:lnTo>
                    <a:pt x="150" y="3"/>
                  </a:lnTo>
                  <a:lnTo>
                    <a:pt x="154" y="3"/>
                  </a:lnTo>
                  <a:lnTo>
                    <a:pt x="157" y="3"/>
                  </a:lnTo>
                  <a:lnTo>
                    <a:pt x="161" y="4"/>
                  </a:lnTo>
                  <a:lnTo>
                    <a:pt x="165" y="6"/>
                  </a:lnTo>
                  <a:lnTo>
                    <a:pt x="170" y="7"/>
                  </a:lnTo>
                  <a:lnTo>
                    <a:pt x="175" y="7"/>
                  </a:lnTo>
                  <a:lnTo>
                    <a:pt x="180" y="10"/>
                  </a:lnTo>
                  <a:lnTo>
                    <a:pt x="182" y="11"/>
                  </a:lnTo>
                  <a:lnTo>
                    <a:pt x="188" y="13"/>
                  </a:lnTo>
                  <a:lnTo>
                    <a:pt x="192" y="16"/>
                  </a:lnTo>
                  <a:lnTo>
                    <a:pt x="197" y="17"/>
                  </a:lnTo>
                  <a:lnTo>
                    <a:pt x="202" y="18"/>
                  </a:lnTo>
                  <a:lnTo>
                    <a:pt x="207" y="21"/>
                  </a:lnTo>
                  <a:lnTo>
                    <a:pt x="211" y="23"/>
                  </a:lnTo>
                  <a:lnTo>
                    <a:pt x="214" y="26"/>
                  </a:lnTo>
                  <a:lnTo>
                    <a:pt x="218" y="27"/>
                  </a:lnTo>
                  <a:lnTo>
                    <a:pt x="221" y="28"/>
                  </a:lnTo>
                  <a:lnTo>
                    <a:pt x="224" y="31"/>
                  </a:lnTo>
                  <a:lnTo>
                    <a:pt x="228" y="33"/>
                  </a:lnTo>
                  <a:lnTo>
                    <a:pt x="231" y="36"/>
                  </a:lnTo>
                  <a:lnTo>
                    <a:pt x="235" y="37"/>
                  </a:lnTo>
                  <a:lnTo>
                    <a:pt x="238" y="40"/>
                  </a:lnTo>
                  <a:lnTo>
                    <a:pt x="241" y="43"/>
                  </a:lnTo>
                  <a:lnTo>
                    <a:pt x="243" y="45"/>
                  </a:lnTo>
                  <a:lnTo>
                    <a:pt x="243" y="50"/>
                  </a:lnTo>
                  <a:lnTo>
                    <a:pt x="241" y="54"/>
                  </a:lnTo>
                  <a:lnTo>
                    <a:pt x="238" y="55"/>
                  </a:lnTo>
                  <a:lnTo>
                    <a:pt x="235" y="57"/>
                  </a:lnTo>
                  <a:lnTo>
                    <a:pt x="232" y="58"/>
                  </a:lnTo>
                  <a:lnTo>
                    <a:pt x="228" y="60"/>
                  </a:lnTo>
                  <a:lnTo>
                    <a:pt x="222" y="60"/>
                  </a:lnTo>
                  <a:lnTo>
                    <a:pt x="216" y="60"/>
                  </a:lnTo>
                  <a:lnTo>
                    <a:pt x="214" y="60"/>
                  </a:lnTo>
                  <a:lnTo>
                    <a:pt x="211" y="60"/>
                  </a:lnTo>
                  <a:lnTo>
                    <a:pt x="208" y="60"/>
                  </a:lnTo>
                  <a:lnTo>
                    <a:pt x="205" y="58"/>
                  </a:lnTo>
                  <a:lnTo>
                    <a:pt x="202" y="57"/>
                  </a:lnTo>
                  <a:lnTo>
                    <a:pt x="198" y="57"/>
                  </a:lnTo>
                  <a:lnTo>
                    <a:pt x="194" y="55"/>
                  </a:lnTo>
                  <a:lnTo>
                    <a:pt x="191" y="54"/>
                  </a:lnTo>
                  <a:lnTo>
                    <a:pt x="188" y="54"/>
                  </a:lnTo>
                  <a:lnTo>
                    <a:pt x="184" y="53"/>
                  </a:lnTo>
                  <a:lnTo>
                    <a:pt x="181" y="53"/>
                  </a:lnTo>
                  <a:lnTo>
                    <a:pt x="177" y="51"/>
                  </a:lnTo>
                  <a:lnTo>
                    <a:pt x="174" y="50"/>
                  </a:lnTo>
                  <a:lnTo>
                    <a:pt x="168" y="50"/>
                  </a:lnTo>
                  <a:lnTo>
                    <a:pt x="164" y="47"/>
                  </a:lnTo>
                  <a:lnTo>
                    <a:pt x="161" y="47"/>
                  </a:lnTo>
                  <a:lnTo>
                    <a:pt x="157" y="47"/>
                  </a:lnTo>
                  <a:lnTo>
                    <a:pt x="151" y="45"/>
                  </a:lnTo>
                  <a:lnTo>
                    <a:pt x="148" y="45"/>
                  </a:lnTo>
                  <a:lnTo>
                    <a:pt x="143" y="47"/>
                  </a:lnTo>
                  <a:lnTo>
                    <a:pt x="138" y="47"/>
                  </a:lnTo>
                  <a:lnTo>
                    <a:pt x="133" y="47"/>
                  </a:lnTo>
                  <a:lnTo>
                    <a:pt x="128" y="47"/>
                  </a:lnTo>
                  <a:lnTo>
                    <a:pt x="124" y="50"/>
                  </a:lnTo>
                  <a:lnTo>
                    <a:pt x="118" y="51"/>
                  </a:lnTo>
                  <a:lnTo>
                    <a:pt x="113" y="53"/>
                  </a:lnTo>
                  <a:lnTo>
                    <a:pt x="108" y="54"/>
                  </a:lnTo>
                  <a:lnTo>
                    <a:pt x="103" y="57"/>
                  </a:lnTo>
                  <a:lnTo>
                    <a:pt x="100" y="58"/>
                  </a:lnTo>
                  <a:lnTo>
                    <a:pt x="97" y="60"/>
                  </a:lnTo>
                  <a:lnTo>
                    <a:pt x="94" y="60"/>
                  </a:lnTo>
                  <a:lnTo>
                    <a:pt x="93" y="63"/>
                  </a:lnTo>
                  <a:lnTo>
                    <a:pt x="86" y="64"/>
                  </a:lnTo>
                  <a:lnTo>
                    <a:pt x="81" y="67"/>
                  </a:lnTo>
                  <a:lnTo>
                    <a:pt x="76" y="68"/>
                  </a:lnTo>
                  <a:lnTo>
                    <a:pt x="72" y="71"/>
                  </a:lnTo>
                  <a:lnTo>
                    <a:pt x="67" y="71"/>
                  </a:lnTo>
                  <a:lnTo>
                    <a:pt x="63" y="74"/>
                  </a:lnTo>
                  <a:lnTo>
                    <a:pt x="57" y="75"/>
                  </a:lnTo>
                  <a:lnTo>
                    <a:pt x="53" y="78"/>
                  </a:lnTo>
                  <a:lnTo>
                    <a:pt x="49" y="78"/>
                  </a:lnTo>
                  <a:lnTo>
                    <a:pt x="46" y="81"/>
                  </a:lnTo>
                  <a:lnTo>
                    <a:pt x="42" y="81"/>
                  </a:lnTo>
                  <a:lnTo>
                    <a:pt x="39" y="84"/>
                  </a:lnTo>
                  <a:lnTo>
                    <a:pt x="36" y="84"/>
                  </a:lnTo>
                  <a:lnTo>
                    <a:pt x="32" y="85"/>
                  </a:lnTo>
                  <a:lnTo>
                    <a:pt x="29" y="85"/>
                  </a:lnTo>
                  <a:lnTo>
                    <a:pt x="26" y="87"/>
                  </a:lnTo>
                  <a:lnTo>
                    <a:pt x="23" y="87"/>
                  </a:lnTo>
                  <a:lnTo>
                    <a:pt x="20" y="87"/>
                  </a:lnTo>
                  <a:lnTo>
                    <a:pt x="15" y="87"/>
                  </a:lnTo>
                  <a:lnTo>
                    <a:pt x="10" y="85"/>
                  </a:lnTo>
                  <a:lnTo>
                    <a:pt x="6" y="82"/>
                  </a:lnTo>
                  <a:lnTo>
                    <a:pt x="3" y="80"/>
                  </a:lnTo>
                  <a:lnTo>
                    <a:pt x="2" y="75"/>
                  </a:lnTo>
                  <a:lnTo>
                    <a:pt x="0" y="71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2" y="54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2" y="40"/>
                  </a:lnTo>
                  <a:lnTo>
                    <a:pt x="15" y="37"/>
                  </a:lnTo>
                  <a:lnTo>
                    <a:pt x="18" y="36"/>
                  </a:lnTo>
                  <a:lnTo>
                    <a:pt x="20" y="33"/>
                  </a:lnTo>
                  <a:lnTo>
                    <a:pt x="23" y="31"/>
                  </a:lnTo>
                  <a:lnTo>
                    <a:pt x="26" y="28"/>
                  </a:lnTo>
                  <a:lnTo>
                    <a:pt x="29" y="26"/>
                  </a:lnTo>
                  <a:lnTo>
                    <a:pt x="32" y="24"/>
                  </a:lnTo>
                  <a:lnTo>
                    <a:pt x="36" y="23"/>
                  </a:lnTo>
                  <a:lnTo>
                    <a:pt x="39" y="21"/>
                  </a:lnTo>
                  <a:lnTo>
                    <a:pt x="42" y="18"/>
                  </a:lnTo>
                  <a:lnTo>
                    <a:pt x="46" y="17"/>
                  </a:lnTo>
                  <a:lnTo>
                    <a:pt x="49" y="16"/>
                  </a:lnTo>
                  <a:lnTo>
                    <a:pt x="52" y="14"/>
                  </a:lnTo>
                  <a:lnTo>
                    <a:pt x="56" y="13"/>
                  </a:lnTo>
                  <a:lnTo>
                    <a:pt x="59" y="10"/>
                  </a:lnTo>
                  <a:lnTo>
                    <a:pt x="64" y="10"/>
                  </a:lnTo>
                  <a:lnTo>
                    <a:pt x="67" y="7"/>
                  </a:lnTo>
                  <a:lnTo>
                    <a:pt x="70" y="7"/>
                  </a:lnTo>
                  <a:lnTo>
                    <a:pt x="73" y="6"/>
                  </a:lnTo>
                  <a:lnTo>
                    <a:pt x="77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Freeform 14"/>
            <p:cNvSpPr>
              <a:spLocks/>
            </p:cNvSpPr>
            <p:nvPr/>
          </p:nvSpPr>
          <p:spPr bwMode="auto">
            <a:xfrm>
              <a:off x="2190" y="1213"/>
              <a:ext cx="34" cy="110"/>
            </a:xfrm>
            <a:custGeom>
              <a:avLst/>
              <a:gdLst>
                <a:gd name="T0" fmla="*/ 2 w 102"/>
                <a:gd name="T1" fmla="*/ 12 h 330"/>
                <a:gd name="T2" fmla="*/ 2 w 102"/>
                <a:gd name="T3" fmla="*/ 13 h 330"/>
                <a:gd name="T4" fmla="*/ 2 w 102"/>
                <a:gd name="T5" fmla="*/ 14 h 330"/>
                <a:gd name="T6" fmla="*/ 2 w 102"/>
                <a:gd name="T7" fmla="*/ 16 h 330"/>
                <a:gd name="T8" fmla="*/ 2 w 102"/>
                <a:gd name="T9" fmla="*/ 17 h 330"/>
                <a:gd name="T10" fmla="*/ 2 w 102"/>
                <a:gd name="T11" fmla="*/ 19 h 330"/>
                <a:gd name="T12" fmla="*/ 2 w 102"/>
                <a:gd name="T13" fmla="*/ 20 h 330"/>
                <a:gd name="T14" fmla="*/ 2 w 102"/>
                <a:gd name="T15" fmla="*/ 22 h 330"/>
                <a:gd name="T16" fmla="*/ 2 w 102"/>
                <a:gd name="T17" fmla="*/ 23 h 330"/>
                <a:gd name="T18" fmla="*/ 2 w 102"/>
                <a:gd name="T19" fmla="*/ 25 h 330"/>
                <a:gd name="T20" fmla="*/ 2 w 102"/>
                <a:gd name="T21" fmla="*/ 27 h 330"/>
                <a:gd name="T22" fmla="*/ 2 w 102"/>
                <a:gd name="T23" fmla="*/ 28 h 330"/>
                <a:gd name="T24" fmla="*/ 2 w 102"/>
                <a:gd name="T25" fmla="*/ 29 h 330"/>
                <a:gd name="T26" fmla="*/ 2 w 102"/>
                <a:gd name="T27" fmla="*/ 30 h 330"/>
                <a:gd name="T28" fmla="*/ 2 w 102"/>
                <a:gd name="T29" fmla="*/ 32 h 330"/>
                <a:gd name="T30" fmla="*/ 2 w 102"/>
                <a:gd name="T31" fmla="*/ 33 h 330"/>
                <a:gd name="T32" fmla="*/ 2 w 102"/>
                <a:gd name="T33" fmla="*/ 34 h 330"/>
                <a:gd name="T34" fmla="*/ 3 w 102"/>
                <a:gd name="T35" fmla="*/ 35 h 330"/>
                <a:gd name="T36" fmla="*/ 4 w 102"/>
                <a:gd name="T37" fmla="*/ 36 h 330"/>
                <a:gd name="T38" fmla="*/ 5 w 102"/>
                <a:gd name="T39" fmla="*/ 36 h 330"/>
                <a:gd name="T40" fmla="*/ 7 w 102"/>
                <a:gd name="T41" fmla="*/ 36 h 330"/>
                <a:gd name="T42" fmla="*/ 8 w 102"/>
                <a:gd name="T43" fmla="*/ 36 h 330"/>
                <a:gd name="T44" fmla="*/ 9 w 102"/>
                <a:gd name="T45" fmla="*/ 35 h 330"/>
                <a:gd name="T46" fmla="*/ 10 w 102"/>
                <a:gd name="T47" fmla="*/ 34 h 330"/>
                <a:gd name="T48" fmla="*/ 11 w 102"/>
                <a:gd name="T49" fmla="*/ 33 h 330"/>
                <a:gd name="T50" fmla="*/ 11 w 102"/>
                <a:gd name="T51" fmla="*/ 31 h 330"/>
                <a:gd name="T52" fmla="*/ 11 w 102"/>
                <a:gd name="T53" fmla="*/ 30 h 330"/>
                <a:gd name="T54" fmla="*/ 11 w 102"/>
                <a:gd name="T55" fmla="*/ 28 h 330"/>
                <a:gd name="T56" fmla="*/ 11 w 102"/>
                <a:gd name="T57" fmla="*/ 27 h 330"/>
                <a:gd name="T58" fmla="*/ 11 w 102"/>
                <a:gd name="T59" fmla="*/ 25 h 330"/>
                <a:gd name="T60" fmla="*/ 11 w 102"/>
                <a:gd name="T61" fmla="*/ 24 h 330"/>
                <a:gd name="T62" fmla="*/ 11 w 102"/>
                <a:gd name="T63" fmla="*/ 23 h 330"/>
                <a:gd name="T64" fmla="*/ 11 w 102"/>
                <a:gd name="T65" fmla="*/ 22 h 330"/>
                <a:gd name="T66" fmla="*/ 10 w 102"/>
                <a:gd name="T67" fmla="*/ 21 h 330"/>
                <a:gd name="T68" fmla="*/ 10 w 102"/>
                <a:gd name="T69" fmla="*/ 19 h 330"/>
                <a:gd name="T70" fmla="*/ 10 w 102"/>
                <a:gd name="T71" fmla="*/ 18 h 330"/>
                <a:gd name="T72" fmla="*/ 9 w 102"/>
                <a:gd name="T73" fmla="*/ 16 h 330"/>
                <a:gd name="T74" fmla="*/ 9 w 102"/>
                <a:gd name="T75" fmla="*/ 14 h 330"/>
                <a:gd name="T76" fmla="*/ 8 w 102"/>
                <a:gd name="T77" fmla="*/ 13 h 330"/>
                <a:gd name="T78" fmla="*/ 8 w 102"/>
                <a:gd name="T79" fmla="*/ 11 h 330"/>
                <a:gd name="T80" fmla="*/ 7 w 102"/>
                <a:gd name="T81" fmla="*/ 9 h 330"/>
                <a:gd name="T82" fmla="*/ 7 w 102"/>
                <a:gd name="T83" fmla="*/ 8 h 330"/>
                <a:gd name="T84" fmla="*/ 6 w 102"/>
                <a:gd name="T85" fmla="*/ 6 h 330"/>
                <a:gd name="T86" fmla="*/ 6 w 102"/>
                <a:gd name="T87" fmla="*/ 5 h 330"/>
                <a:gd name="T88" fmla="*/ 5 w 102"/>
                <a:gd name="T89" fmla="*/ 3 h 330"/>
                <a:gd name="T90" fmla="*/ 4 w 102"/>
                <a:gd name="T91" fmla="*/ 2 h 330"/>
                <a:gd name="T92" fmla="*/ 4 w 102"/>
                <a:gd name="T93" fmla="*/ 2 h 330"/>
                <a:gd name="T94" fmla="*/ 3 w 102"/>
                <a:gd name="T95" fmla="*/ 0 h 330"/>
                <a:gd name="T96" fmla="*/ 2 w 102"/>
                <a:gd name="T97" fmla="*/ 0 h 330"/>
                <a:gd name="T98" fmla="*/ 0 w 102"/>
                <a:gd name="T99" fmla="*/ 2 h 330"/>
                <a:gd name="T100" fmla="*/ 0 w 102"/>
                <a:gd name="T101" fmla="*/ 2 h 330"/>
                <a:gd name="T102" fmla="*/ 0 w 102"/>
                <a:gd name="T103" fmla="*/ 4 h 330"/>
                <a:gd name="T104" fmla="*/ 0 w 102"/>
                <a:gd name="T105" fmla="*/ 5 h 330"/>
                <a:gd name="T106" fmla="*/ 0 w 102"/>
                <a:gd name="T107" fmla="*/ 6 h 330"/>
                <a:gd name="T108" fmla="*/ 1 w 102"/>
                <a:gd name="T109" fmla="*/ 7 h 330"/>
                <a:gd name="T110" fmla="*/ 1 w 102"/>
                <a:gd name="T111" fmla="*/ 9 h 330"/>
                <a:gd name="T112" fmla="*/ 2 w 102"/>
                <a:gd name="T113" fmla="*/ 9 h 330"/>
                <a:gd name="T114" fmla="*/ 2 w 102"/>
                <a:gd name="T115" fmla="*/ 11 h 33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02" h="330">
                  <a:moveTo>
                    <a:pt x="18" y="99"/>
                  </a:moveTo>
                  <a:lnTo>
                    <a:pt x="18" y="102"/>
                  </a:lnTo>
                  <a:lnTo>
                    <a:pt x="18" y="105"/>
                  </a:lnTo>
                  <a:lnTo>
                    <a:pt x="18" y="109"/>
                  </a:lnTo>
                  <a:lnTo>
                    <a:pt x="20" y="112"/>
                  </a:lnTo>
                  <a:lnTo>
                    <a:pt x="20" y="116"/>
                  </a:lnTo>
                  <a:lnTo>
                    <a:pt x="21" y="119"/>
                  </a:lnTo>
                  <a:lnTo>
                    <a:pt x="21" y="125"/>
                  </a:lnTo>
                  <a:lnTo>
                    <a:pt x="21" y="129"/>
                  </a:lnTo>
                  <a:lnTo>
                    <a:pt x="21" y="132"/>
                  </a:lnTo>
                  <a:lnTo>
                    <a:pt x="21" y="136"/>
                  </a:lnTo>
                  <a:lnTo>
                    <a:pt x="21" y="140"/>
                  </a:lnTo>
                  <a:lnTo>
                    <a:pt x="21" y="145"/>
                  </a:lnTo>
                  <a:lnTo>
                    <a:pt x="21" y="150"/>
                  </a:lnTo>
                  <a:lnTo>
                    <a:pt x="21" y="155"/>
                  </a:lnTo>
                  <a:lnTo>
                    <a:pt x="21" y="159"/>
                  </a:lnTo>
                  <a:lnTo>
                    <a:pt x="23" y="163"/>
                  </a:lnTo>
                  <a:lnTo>
                    <a:pt x="21" y="168"/>
                  </a:lnTo>
                  <a:lnTo>
                    <a:pt x="21" y="172"/>
                  </a:lnTo>
                  <a:lnTo>
                    <a:pt x="21" y="177"/>
                  </a:lnTo>
                  <a:lnTo>
                    <a:pt x="21" y="182"/>
                  </a:lnTo>
                  <a:lnTo>
                    <a:pt x="20" y="187"/>
                  </a:lnTo>
                  <a:lnTo>
                    <a:pt x="20" y="190"/>
                  </a:lnTo>
                  <a:lnTo>
                    <a:pt x="20" y="196"/>
                  </a:lnTo>
                  <a:lnTo>
                    <a:pt x="20" y="200"/>
                  </a:lnTo>
                  <a:lnTo>
                    <a:pt x="18" y="206"/>
                  </a:lnTo>
                  <a:lnTo>
                    <a:pt x="18" y="210"/>
                  </a:lnTo>
                  <a:lnTo>
                    <a:pt x="18" y="214"/>
                  </a:lnTo>
                  <a:lnTo>
                    <a:pt x="18" y="219"/>
                  </a:lnTo>
                  <a:lnTo>
                    <a:pt x="18" y="224"/>
                  </a:lnTo>
                  <a:lnTo>
                    <a:pt x="18" y="227"/>
                  </a:lnTo>
                  <a:lnTo>
                    <a:pt x="18" y="233"/>
                  </a:lnTo>
                  <a:lnTo>
                    <a:pt x="18" y="239"/>
                  </a:lnTo>
                  <a:lnTo>
                    <a:pt x="17" y="243"/>
                  </a:lnTo>
                  <a:lnTo>
                    <a:pt x="17" y="246"/>
                  </a:lnTo>
                  <a:lnTo>
                    <a:pt x="15" y="250"/>
                  </a:lnTo>
                  <a:lnTo>
                    <a:pt x="15" y="254"/>
                  </a:lnTo>
                  <a:lnTo>
                    <a:pt x="15" y="259"/>
                  </a:lnTo>
                  <a:lnTo>
                    <a:pt x="15" y="263"/>
                  </a:lnTo>
                  <a:lnTo>
                    <a:pt x="15" y="267"/>
                  </a:lnTo>
                  <a:lnTo>
                    <a:pt x="17" y="271"/>
                  </a:lnTo>
                  <a:lnTo>
                    <a:pt x="17" y="274"/>
                  </a:lnTo>
                  <a:lnTo>
                    <a:pt x="17" y="278"/>
                  </a:lnTo>
                  <a:lnTo>
                    <a:pt x="17" y="281"/>
                  </a:lnTo>
                  <a:lnTo>
                    <a:pt x="17" y="287"/>
                  </a:lnTo>
                  <a:lnTo>
                    <a:pt x="17" y="290"/>
                  </a:lnTo>
                  <a:lnTo>
                    <a:pt x="18" y="293"/>
                  </a:lnTo>
                  <a:lnTo>
                    <a:pt x="18" y="296"/>
                  </a:lnTo>
                  <a:lnTo>
                    <a:pt x="18" y="300"/>
                  </a:lnTo>
                  <a:lnTo>
                    <a:pt x="18" y="303"/>
                  </a:lnTo>
                  <a:lnTo>
                    <a:pt x="20" y="305"/>
                  </a:lnTo>
                  <a:lnTo>
                    <a:pt x="21" y="308"/>
                  </a:lnTo>
                  <a:lnTo>
                    <a:pt x="23" y="310"/>
                  </a:lnTo>
                  <a:lnTo>
                    <a:pt x="25" y="315"/>
                  </a:lnTo>
                  <a:lnTo>
                    <a:pt x="28" y="320"/>
                  </a:lnTo>
                  <a:lnTo>
                    <a:pt x="31" y="323"/>
                  </a:lnTo>
                  <a:lnTo>
                    <a:pt x="34" y="325"/>
                  </a:lnTo>
                  <a:lnTo>
                    <a:pt x="40" y="327"/>
                  </a:lnTo>
                  <a:lnTo>
                    <a:pt x="44" y="328"/>
                  </a:lnTo>
                  <a:lnTo>
                    <a:pt x="48" y="328"/>
                  </a:lnTo>
                  <a:lnTo>
                    <a:pt x="54" y="330"/>
                  </a:lnTo>
                  <a:lnTo>
                    <a:pt x="58" y="328"/>
                  </a:lnTo>
                  <a:lnTo>
                    <a:pt x="62" y="328"/>
                  </a:lnTo>
                  <a:lnTo>
                    <a:pt x="65" y="327"/>
                  </a:lnTo>
                  <a:lnTo>
                    <a:pt x="69" y="325"/>
                  </a:lnTo>
                  <a:lnTo>
                    <a:pt x="72" y="324"/>
                  </a:lnTo>
                  <a:lnTo>
                    <a:pt x="77" y="323"/>
                  </a:lnTo>
                  <a:lnTo>
                    <a:pt x="79" y="320"/>
                  </a:lnTo>
                  <a:lnTo>
                    <a:pt x="82" y="317"/>
                  </a:lnTo>
                  <a:lnTo>
                    <a:pt x="85" y="314"/>
                  </a:lnTo>
                  <a:lnTo>
                    <a:pt x="87" y="311"/>
                  </a:lnTo>
                  <a:lnTo>
                    <a:pt x="89" y="308"/>
                  </a:lnTo>
                  <a:lnTo>
                    <a:pt x="91" y="304"/>
                  </a:lnTo>
                  <a:lnTo>
                    <a:pt x="92" y="300"/>
                  </a:lnTo>
                  <a:lnTo>
                    <a:pt x="95" y="297"/>
                  </a:lnTo>
                  <a:lnTo>
                    <a:pt x="95" y="293"/>
                  </a:lnTo>
                  <a:lnTo>
                    <a:pt x="96" y="288"/>
                  </a:lnTo>
                  <a:lnTo>
                    <a:pt x="98" y="283"/>
                  </a:lnTo>
                  <a:lnTo>
                    <a:pt x="99" y="278"/>
                  </a:lnTo>
                  <a:lnTo>
                    <a:pt x="99" y="274"/>
                  </a:lnTo>
                  <a:lnTo>
                    <a:pt x="99" y="270"/>
                  </a:lnTo>
                  <a:lnTo>
                    <a:pt x="101" y="266"/>
                  </a:lnTo>
                  <a:lnTo>
                    <a:pt x="102" y="260"/>
                  </a:lnTo>
                  <a:lnTo>
                    <a:pt x="102" y="256"/>
                  </a:lnTo>
                  <a:lnTo>
                    <a:pt x="102" y="250"/>
                  </a:lnTo>
                  <a:lnTo>
                    <a:pt x="102" y="244"/>
                  </a:lnTo>
                  <a:lnTo>
                    <a:pt x="102" y="240"/>
                  </a:lnTo>
                  <a:lnTo>
                    <a:pt x="102" y="236"/>
                  </a:lnTo>
                  <a:lnTo>
                    <a:pt x="102" y="230"/>
                  </a:lnTo>
                  <a:lnTo>
                    <a:pt x="101" y="226"/>
                  </a:lnTo>
                  <a:lnTo>
                    <a:pt x="101" y="222"/>
                  </a:lnTo>
                  <a:lnTo>
                    <a:pt x="99" y="219"/>
                  </a:lnTo>
                  <a:lnTo>
                    <a:pt x="99" y="216"/>
                  </a:lnTo>
                  <a:lnTo>
                    <a:pt x="99" y="213"/>
                  </a:lnTo>
                  <a:lnTo>
                    <a:pt x="99" y="210"/>
                  </a:lnTo>
                  <a:lnTo>
                    <a:pt x="98" y="207"/>
                  </a:lnTo>
                  <a:lnTo>
                    <a:pt x="96" y="204"/>
                  </a:lnTo>
                  <a:lnTo>
                    <a:pt x="96" y="200"/>
                  </a:lnTo>
                  <a:lnTo>
                    <a:pt x="96" y="197"/>
                  </a:lnTo>
                  <a:lnTo>
                    <a:pt x="95" y="193"/>
                  </a:lnTo>
                  <a:lnTo>
                    <a:pt x="95" y="189"/>
                  </a:lnTo>
                  <a:lnTo>
                    <a:pt x="94" y="185"/>
                  </a:lnTo>
                  <a:lnTo>
                    <a:pt x="94" y="182"/>
                  </a:lnTo>
                  <a:lnTo>
                    <a:pt x="92" y="176"/>
                  </a:lnTo>
                  <a:lnTo>
                    <a:pt x="91" y="172"/>
                  </a:lnTo>
                  <a:lnTo>
                    <a:pt x="89" y="168"/>
                  </a:lnTo>
                  <a:lnTo>
                    <a:pt x="89" y="163"/>
                  </a:lnTo>
                  <a:lnTo>
                    <a:pt x="88" y="159"/>
                  </a:lnTo>
                  <a:lnTo>
                    <a:pt x="87" y="153"/>
                  </a:lnTo>
                  <a:lnTo>
                    <a:pt x="85" y="149"/>
                  </a:lnTo>
                  <a:lnTo>
                    <a:pt x="84" y="143"/>
                  </a:lnTo>
                  <a:lnTo>
                    <a:pt x="82" y="139"/>
                  </a:lnTo>
                  <a:lnTo>
                    <a:pt x="81" y="135"/>
                  </a:lnTo>
                  <a:lnTo>
                    <a:pt x="79" y="129"/>
                  </a:lnTo>
                  <a:lnTo>
                    <a:pt x="78" y="125"/>
                  </a:lnTo>
                  <a:lnTo>
                    <a:pt x="77" y="119"/>
                  </a:lnTo>
                  <a:lnTo>
                    <a:pt x="74" y="113"/>
                  </a:lnTo>
                  <a:lnTo>
                    <a:pt x="74" y="109"/>
                  </a:lnTo>
                  <a:lnTo>
                    <a:pt x="71" y="104"/>
                  </a:lnTo>
                  <a:lnTo>
                    <a:pt x="71" y="99"/>
                  </a:lnTo>
                  <a:lnTo>
                    <a:pt x="68" y="94"/>
                  </a:lnTo>
                  <a:lnTo>
                    <a:pt x="67" y="89"/>
                  </a:lnTo>
                  <a:lnTo>
                    <a:pt x="65" y="85"/>
                  </a:lnTo>
                  <a:lnTo>
                    <a:pt x="64" y="79"/>
                  </a:lnTo>
                  <a:lnTo>
                    <a:pt x="62" y="75"/>
                  </a:lnTo>
                  <a:lnTo>
                    <a:pt x="61" y="69"/>
                  </a:lnTo>
                  <a:lnTo>
                    <a:pt x="58" y="65"/>
                  </a:lnTo>
                  <a:lnTo>
                    <a:pt x="57" y="61"/>
                  </a:lnTo>
                  <a:lnTo>
                    <a:pt x="55" y="57"/>
                  </a:lnTo>
                  <a:lnTo>
                    <a:pt x="54" y="52"/>
                  </a:lnTo>
                  <a:lnTo>
                    <a:pt x="52" y="48"/>
                  </a:lnTo>
                  <a:lnTo>
                    <a:pt x="50" y="44"/>
                  </a:lnTo>
                  <a:lnTo>
                    <a:pt x="48" y="38"/>
                  </a:lnTo>
                  <a:lnTo>
                    <a:pt x="45" y="35"/>
                  </a:lnTo>
                  <a:lnTo>
                    <a:pt x="44" y="31"/>
                  </a:lnTo>
                  <a:lnTo>
                    <a:pt x="42" y="28"/>
                  </a:lnTo>
                  <a:lnTo>
                    <a:pt x="41" y="25"/>
                  </a:lnTo>
                  <a:lnTo>
                    <a:pt x="40" y="22"/>
                  </a:lnTo>
                  <a:lnTo>
                    <a:pt x="38" y="20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34" y="10"/>
                  </a:lnTo>
                  <a:lnTo>
                    <a:pt x="31" y="8"/>
                  </a:lnTo>
                  <a:lnTo>
                    <a:pt x="28" y="4"/>
                  </a:lnTo>
                  <a:lnTo>
                    <a:pt x="27" y="3"/>
                  </a:lnTo>
                  <a:lnTo>
                    <a:pt x="20" y="0"/>
                  </a:lnTo>
                  <a:lnTo>
                    <a:pt x="15" y="3"/>
                  </a:lnTo>
                  <a:lnTo>
                    <a:pt x="11" y="5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3" y="17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1" y="42"/>
                  </a:lnTo>
                  <a:lnTo>
                    <a:pt x="3" y="45"/>
                  </a:lnTo>
                  <a:lnTo>
                    <a:pt x="3" y="48"/>
                  </a:lnTo>
                  <a:lnTo>
                    <a:pt x="4" y="51"/>
                  </a:lnTo>
                  <a:lnTo>
                    <a:pt x="6" y="57"/>
                  </a:lnTo>
                  <a:lnTo>
                    <a:pt x="7" y="59"/>
                  </a:lnTo>
                  <a:lnTo>
                    <a:pt x="8" y="65"/>
                  </a:lnTo>
                  <a:lnTo>
                    <a:pt x="10" y="69"/>
                  </a:lnTo>
                  <a:lnTo>
                    <a:pt x="11" y="75"/>
                  </a:lnTo>
                  <a:lnTo>
                    <a:pt x="11" y="78"/>
                  </a:lnTo>
                  <a:lnTo>
                    <a:pt x="13" y="79"/>
                  </a:lnTo>
                  <a:lnTo>
                    <a:pt x="13" y="82"/>
                  </a:lnTo>
                  <a:lnTo>
                    <a:pt x="14" y="85"/>
                  </a:lnTo>
                  <a:lnTo>
                    <a:pt x="14" y="88"/>
                  </a:lnTo>
                  <a:lnTo>
                    <a:pt x="15" y="91"/>
                  </a:lnTo>
                  <a:lnTo>
                    <a:pt x="15" y="95"/>
                  </a:lnTo>
                  <a:lnTo>
                    <a:pt x="18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Freeform 15"/>
            <p:cNvSpPr>
              <a:spLocks/>
            </p:cNvSpPr>
            <p:nvPr/>
          </p:nvSpPr>
          <p:spPr bwMode="auto">
            <a:xfrm>
              <a:off x="1899" y="1341"/>
              <a:ext cx="50" cy="73"/>
            </a:xfrm>
            <a:custGeom>
              <a:avLst/>
              <a:gdLst>
                <a:gd name="T0" fmla="*/ 0 w 151"/>
                <a:gd name="T1" fmla="*/ 8 h 219"/>
                <a:gd name="T2" fmla="*/ 1 w 151"/>
                <a:gd name="T3" fmla="*/ 9 h 219"/>
                <a:gd name="T4" fmla="*/ 1 w 151"/>
                <a:gd name="T5" fmla="*/ 10 h 219"/>
                <a:gd name="T6" fmla="*/ 2 w 151"/>
                <a:gd name="T7" fmla="*/ 12 h 219"/>
                <a:gd name="T8" fmla="*/ 3 w 151"/>
                <a:gd name="T9" fmla="*/ 14 h 219"/>
                <a:gd name="T10" fmla="*/ 4 w 151"/>
                <a:gd name="T11" fmla="*/ 15 h 219"/>
                <a:gd name="T12" fmla="*/ 4 w 151"/>
                <a:gd name="T13" fmla="*/ 16 h 219"/>
                <a:gd name="T14" fmla="*/ 5 w 151"/>
                <a:gd name="T15" fmla="*/ 18 h 219"/>
                <a:gd name="T16" fmla="*/ 6 w 151"/>
                <a:gd name="T17" fmla="*/ 20 h 219"/>
                <a:gd name="T18" fmla="*/ 7 w 151"/>
                <a:gd name="T19" fmla="*/ 21 h 219"/>
                <a:gd name="T20" fmla="*/ 8 w 151"/>
                <a:gd name="T21" fmla="*/ 22 h 219"/>
                <a:gd name="T22" fmla="*/ 9 w 151"/>
                <a:gd name="T23" fmla="*/ 23 h 219"/>
                <a:gd name="T24" fmla="*/ 11 w 151"/>
                <a:gd name="T25" fmla="*/ 23 h 219"/>
                <a:gd name="T26" fmla="*/ 12 w 151"/>
                <a:gd name="T27" fmla="*/ 24 h 219"/>
                <a:gd name="T28" fmla="*/ 13 w 151"/>
                <a:gd name="T29" fmla="*/ 24 h 219"/>
                <a:gd name="T30" fmla="*/ 14 w 151"/>
                <a:gd name="T31" fmla="*/ 24 h 219"/>
                <a:gd name="T32" fmla="*/ 15 w 151"/>
                <a:gd name="T33" fmla="*/ 24 h 219"/>
                <a:gd name="T34" fmla="*/ 16 w 151"/>
                <a:gd name="T35" fmla="*/ 24 h 219"/>
                <a:gd name="T36" fmla="*/ 17 w 151"/>
                <a:gd name="T37" fmla="*/ 22 h 219"/>
                <a:gd name="T38" fmla="*/ 16 w 151"/>
                <a:gd name="T39" fmla="*/ 21 h 219"/>
                <a:gd name="T40" fmla="*/ 15 w 151"/>
                <a:gd name="T41" fmla="*/ 20 h 219"/>
                <a:gd name="T42" fmla="*/ 15 w 151"/>
                <a:gd name="T43" fmla="*/ 19 h 219"/>
                <a:gd name="T44" fmla="*/ 14 w 151"/>
                <a:gd name="T45" fmla="*/ 18 h 219"/>
                <a:gd name="T46" fmla="*/ 13 w 151"/>
                <a:gd name="T47" fmla="*/ 17 h 219"/>
                <a:gd name="T48" fmla="*/ 13 w 151"/>
                <a:gd name="T49" fmla="*/ 16 h 219"/>
                <a:gd name="T50" fmla="*/ 12 w 151"/>
                <a:gd name="T51" fmla="*/ 14 h 219"/>
                <a:gd name="T52" fmla="*/ 11 w 151"/>
                <a:gd name="T53" fmla="*/ 13 h 219"/>
                <a:gd name="T54" fmla="*/ 11 w 151"/>
                <a:gd name="T55" fmla="*/ 12 h 219"/>
                <a:gd name="T56" fmla="*/ 10 w 151"/>
                <a:gd name="T57" fmla="*/ 10 h 219"/>
                <a:gd name="T58" fmla="*/ 9 w 151"/>
                <a:gd name="T59" fmla="*/ 9 h 219"/>
                <a:gd name="T60" fmla="*/ 9 w 151"/>
                <a:gd name="T61" fmla="*/ 7 h 219"/>
                <a:gd name="T62" fmla="*/ 8 w 151"/>
                <a:gd name="T63" fmla="*/ 6 h 219"/>
                <a:gd name="T64" fmla="*/ 7 w 151"/>
                <a:gd name="T65" fmla="*/ 5 h 219"/>
                <a:gd name="T66" fmla="*/ 7 w 151"/>
                <a:gd name="T67" fmla="*/ 4 h 219"/>
                <a:gd name="T68" fmla="*/ 6 w 151"/>
                <a:gd name="T69" fmla="*/ 3 h 219"/>
                <a:gd name="T70" fmla="*/ 5 w 151"/>
                <a:gd name="T71" fmla="*/ 2 h 219"/>
                <a:gd name="T72" fmla="*/ 4 w 151"/>
                <a:gd name="T73" fmla="*/ 0 h 219"/>
                <a:gd name="T74" fmla="*/ 3 w 151"/>
                <a:gd name="T75" fmla="*/ 0 h 219"/>
                <a:gd name="T76" fmla="*/ 2 w 151"/>
                <a:gd name="T77" fmla="*/ 1 h 219"/>
                <a:gd name="T78" fmla="*/ 1 w 151"/>
                <a:gd name="T79" fmla="*/ 2 h 219"/>
                <a:gd name="T80" fmla="*/ 1 w 151"/>
                <a:gd name="T81" fmla="*/ 3 h 219"/>
                <a:gd name="T82" fmla="*/ 0 w 151"/>
                <a:gd name="T83" fmla="*/ 5 h 219"/>
                <a:gd name="T84" fmla="*/ 0 w 151"/>
                <a:gd name="T85" fmla="*/ 6 h 219"/>
                <a:gd name="T86" fmla="*/ 0 w 151"/>
                <a:gd name="T87" fmla="*/ 7 h 21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51" h="219">
                  <a:moveTo>
                    <a:pt x="2" y="66"/>
                  </a:moveTo>
                  <a:lnTo>
                    <a:pt x="2" y="67"/>
                  </a:lnTo>
                  <a:lnTo>
                    <a:pt x="3" y="70"/>
                  </a:lnTo>
                  <a:lnTo>
                    <a:pt x="5" y="74"/>
                  </a:lnTo>
                  <a:lnTo>
                    <a:pt x="5" y="77"/>
                  </a:lnTo>
                  <a:lnTo>
                    <a:pt x="8" y="80"/>
                  </a:lnTo>
                  <a:lnTo>
                    <a:pt x="9" y="85"/>
                  </a:lnTo>
                  <a:lnTo>
                    <a:pt x="10" y="90"/>
                  </a:lnTo>
                  <a:lnTo>
                    <a:pt x="13" y="94"/>
                  </a:lnTo>
                  <a:lnTo>
                    <a:pt x="13" y="98"/>
                  </a:lnTo>
                  <a:lnTo>
                    <a:pt x="16" y="103"/>
                  </a:lnTo>
                  <a:lnTo>
                    <a:pt x="19" y="108"/>
                  </a:lnTo>
                  <a:lnTo>
                    <a:pt x="22" y="114"/>
                  </a:lnTo>
                  <a:lnTo>
                    <a:pt x="25" y="118"/>
                  </a:lnTo>
                  <a:lnTo>
                    <a:pt x="27" y="124"/>
                  </a:lnTo>
                  <a:lnTo>
                    <a:pt x="29" y="127"/>
                  </a:lnTo>
                  <a:lnTo>
                    <a:pt x="30" y="130"/>
                  </a:lnTo>
                  <a:lnTo>
                    <a:pt x="32" y="132"/>
                  </a:lnTo>
                  <a:lnTo>
                    <a:pt x="33" y="135"/>
                  </a:lnTo>
                  <a:lnTo>
                    <a:pt x="36" y="139"/>
                  </a:lnTo>
                  <a:lnTo>
                    <a:pt x="39" y="145"/>
                  </a:lnTo>
                  <a:lnTo>
                    <a:pt x="42" y="151"/>
                  </a:lnTo>
                  <a:lnTo>
                    <a:pt x="44" y="157"/>
                  </a:lnTo>
                  <a:lnTo>
                    <a:pt x="47" y="161"/>
                  </a:lnTo>
                  <a:lnTo>
                    <a:pt x="52" y="167"/>
                  </a:lnTo>
                  <a:lnTo>
                    <a:pt x="54" y="171"/>
                  </a:lnTo>
                  <a:lnTo>
                    <a:pt x="57" y="176"/>
                  </a:lnTo>
                  <a:lnTo>
                    <a:pt x="60" y="179"/>
                  </a:lnTo>
                  <a:lnTo>
                    <a:pt x="63" y="185"/>
                  </a:lnTo>
                  <a:lnTo>
                    <a:pt x="66" y="188"/>
                  </a:lnTo>
                  <a:lnTo>
                    <a:pt x="70" y="192"/>
                  </a:lnTo>
                  <a:lnTo>
                    <a:pt x="73" y="195"/>
                  </a:lnTo>
                  <a:lnTo>
                    <a:pt x="76" y="198"/>
                  </a:lnTo>
                  <a:lnTo>
                    <a:pt x="80" y="202"/>
                  </a:lnTo>
                  <a:lnTo>
                    <a:pt x="83" y="205"/>
                  </a:lnTo>
                  <a:lnTo>
                    <a:pt x="86" y="205"/>
                  </a:lnTo>
                  <a:lnTo>
                    <a:pt x="89" y="208"/>
                  </a:lnTo>
                  <a:lnTo>
                    <a:pt x="91" y="209"/>
                  </a:lnTo>
                  <a:lnTo>
                    <a:pt x="96" y="211"/>
                  </a:lnTo>
                  <a:lnTo>
                    <a:pt x="98" y="212"/>
                  </a:lnTo>
                  <a:lnTo>
                    <a:pt x="103" y="213"/>
                  </a:lnTo>
                  <a:lnTo>
                    <a:pt x="106" y="215"/>
                  </a:lnTo>
                  <a:lnTo>
                    <a:pt x="110" y="216"/>
                  </a:lnTo>
                  <a:lnTo>
                    <a:pt x="113" y="216"/>
                  </a:lnTo>
                  <a:lnTo>
                    <a:pt x="117" y="218"/>
                  </a:lnTo>
                  <a:lnTo>
                    <a:pt x="120" y="218"/>
                  </a:lnTo>
                  <a:lnTo>
                    <a:pt x="123" y="219"/>
                  </a:lnTo>
                  <a:lnTo>
                    <a:pt x="125" y="219"/>
                  </a:lnTo>
                  <a:lnTo>
                    <a:pt x="128" y="219"/>
                  </a:lnTo>
                  <a:lnTo>
                    <a:pt x="133" y="219"/>
                  </a:lnTo>
                  <a:lnTo>
                    <a:pt x="135" y="219"/>
                  </a:lnTo>
                  <a:lnTo>
                    <a:pt x="141" y="218"/>
                  </a:lnTo>
                  <a:lnTo>
                    <a:pt x="145" y="216"/>
                  </a:lnTo>
                  <a:lnTo>
                    <a:pt x="148" y="213"/>
                  </a:lnTo>
                  <a:lnTo>
                    <a:pt x="150" y="211"/>
                  </a:lnTo>
                  <a:lnTo>
                    <a:pt x="151" y="205"/>
                  </a:lnTo>
                  <a:lnTo>
                    <a:pt x="150" y="202"/>
                  </a:lnTo>
                  <a:lnTo>
                    <a:pt x="150" y="198"/>
                  </a:lnTo>
                  <a:lnTo>
                    <a:pt x="147" y="195"/>
                  </a:lnTo>
                  <a:lnTo>
                    <a:pt x="145" y="192"/>
                  </a:lnTo>
                  <a:lnTo>
                    <a:pt x="144" y="189"/>
                  </a:lnTo>
                  <a:lnTo>
                    <a:pt x="141" y="185"/>
                  </a:lnTo>
                  <a:lnTo>
                    <a:pt x="137" y="181"/>
                  </a:lnTo>
                  <a:lnTo>
                    <a:pt x="135" y="178"/>
                  </a:lnTo>
                  <a:lnTo>
                    <a:pt x="134" y="175"/>
                  </a:lnTo>
                  <a:lnTo>
                    <a:pt x="133" y="172"/>
                  </a:lnTo>
                  <a:lnTo>
                    <a:pt x="131" y="169"/>
                  </a:lnTo>
                  <a:lnTo>
                    <a:pt x="128" y="167"/>
                  </a:lnTo>
                  <a:lnTo>
                    <a:pt x="127" y="164"/>
                  </a:lnTo>
                  <a:lnTo>
                    <a:pt x="125" y="159"/>
                  </a:lnTo>
                  <a:lnTo>
                    <a:pt x="123" y="157"/>
                  </a:lnTo>
                  <a:lnTo>
                    <a:pt x="121" y="152"/>
                  </a:lnTo>
                  <a:lnTo>
                    <a:pt x="120" y="149"/>
                  </a:lnTo>
                  <a:lnTo>
                    <a:pt x="118" y="145"/>
                  </a:lnTo>
                  <a:lnTo>
                    <a:pt x="117" y="141"/>
                  </a:lnTo>
                  <a:lnTo>
                    <a:pt x="114" y="138"/>
                  </a:lnTo>
                  <a:lnTo>
                    <a:pt x="113" y="134"/>
                  </a:lnTo>
                  <a:lnTo>
                    <a:pt x="110" y="130"/>
                  </a:lnTo>
                  <a:lnTo>
                    <a:pt x="108" y="125"/>
                  </a:lnTo>
                  <a:lnTo>
                    <a:pt x="106" y="121"/>
                  </a:lnTo>
                  <a:lnTo>
                    <a:pt x="104" y="117"/>
                  </a:lnTo>
                  <a:lnTo>
                    <a:pt x="101" y="112"/>
                  </a:lnTo>
                  <a:lnTo>
                    <a:pt x="100" y="108"/>
                  </a:lnTo>
                  <a:lnTo>
                    <a:pt x="97" y="104"/>
                  </a:lnTo>
                  <a:lnTo>
                    <a:pt x="96" y="101"/>
                  </a:lnTo>
                  <a:lnTo>
                    <a:pt x="94" y="95"/>
                  </a:lnTo>
                  <a:lnTo>
                    <a:pt x="91" y="93"/>
                  </a:lnTo>
                  <a:lnTo>
                    <a:pt x="89" y="87"/>
                  </a:lnTo>
                  <a:lnTo>
                    <a:pt x="89" y="83"/>
                  </a:lnTo>
                  <a:lnTo>
                    <a:pt x="86" y="78"/>
                  </a:lnTo>
                  <a:lnTo>
                    <a:pt x="83" y="75"/>
                  </a:lnTo>
                  <a:lnTo>
                    <a:pt x="81" y="71"/>
                  </a:lnTo>
                  <a:lnTo>
                    <a:pt x="80" y="67"/>
                  </a:lnTo>
                  <a:lnTo>
                    <a:pt x="76" y="61"/>
                  </a:lnTo>
                  <a:lnTo>
                    <a:pt x="74" y="58"/>
                  </a:lnTo>
                  <a:lnTo>
                    <a:pt x="73" y="54"/>
                  </a:lnTo>
                  <a:lnTo>
                    <a:pt x="71" y="51"/>
                  </a:lnTo>
                  <a:lnTo>
                    <a:pt x="69" y="47"/>
                  </a:lnTo>
                  <a:lnTo>
                    <a:pt x="67" y="44"/>
                  </a:lnTo>
                  <a:lnTo>
                    <a:pt x="64" y="40"/>
                  </a:lnTo>
                  <a:lnTo>
                    <a:pt x="63" y="36"/>
                  </a:lnTo>
                  <a:lnTo>
                    <a:pt x="60" y="33"/>
                  </a:lnTo>
                  <a:lnTo>
                    <a:pt x="59" y="30"/>
                  </a:lnTo>
                  <a:lnTo>
                    <a:pt x="57" y="27"/>
                  </a:lnTo>
                  <a:lnTo>
                    <a:pt x="54" y="24"/>
                  </a:lnTo>
                  <a:lnTo>
                    <a:pt x="53" y="21"/>
                  </a:lnTo>
                  <a:lnTo>
                    <a:pt x="52" y="20"/>
                  </a:lnTo>
                  <a:lnTo>
                    <a:pt x="47" y="14"/>
                  </a:lnTo>
                  <a:lnTo>
                    <a:pt x="44" y="9"/>
                  </a:lnTo>
                  <a:lnTo>
                    <a:pt x="42" y="6"/>
                  </a:lnTo>
                  <a:lnTo>
                    <a:pt x="39" y="3"/>
                  </a:lnTo>
                  <a:lnTo>
                    <a:pt x="36" y="2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2"/>
                  </a:lnTo>
                  <a:lnTo>
                    <a:pt x="25" y="4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3" y="14"/>
                  </a:lnTo>
                  <a:lnTo>
                    <a:pt x="10" y="17"/>
                  </a:lnTo>
                  <a:lnTo>
                    <a:pt x="8" y="20"/>
                  </a:lnTo>
                  <a:lnTo>
                    <a:pt x="5" y="24"/>
                  </a:lnTo>
                  <a:lnTo>
                    <a:pt x="5" y="29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2" y="60"/>
                  </a:lnTo>
                  <a:lnTo>
                    <a:pt x="2" y="6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9498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3" grpId="0" build="p"/>
      <p:bldP spid="445445" grpId="0"/>
      <p:bldP spid="4454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New Lock Implementation: Discussion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10600" cy="6096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Why do we need to disable interrupts at all?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Avoid interruption between checking and setting lock value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Otherwise two threads could think that they both have lock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Note: unlike previous solution, the critical section (inside 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Acquire()</a:t>
            </a:r>
            <a:r>
              <a:rPr lang="en-US" altLang="ko-KR" dirty="0" smtClean="0">
                <a:ea typeface="굴림" panose="020B0600000101010101" pitchFamily="34" charset="-127"/>
              </a:rPr>
              <a:t>) is very short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User of lock can take as long as they like in their own critical section: doesn’t impact global machine behavior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Critical interrupts taken in time!</a:t>
            </a:r>
          </a:p>
        </p:txBody>
      </p:sp>
      <p:grpSp>
        <p:nvGrpSpPr>
          <p:cNvPr id="446473" name="Group 9"/>
          <p:cNvGrpSpPr>
            <a:grpSpLocks/>
          </p:cNvGrpSpPr>
          <p:nvPr/>
        </p:nvGrpSpPr>
        <p:grpSpPr bwMode="auto">
          <a:xfrm>
            <a:off x="1752600" y="1676400"/>
            <a:ext cx="6329365" cy="3308350"/>
            <a:chOff x="1104" y="1056"/>
            <a:chExt cx="3987" cy="2084"/>
          </a:xfrm>
        </p:grpSpPr>
        <p:sp>
          <p:nvSpPr>
            <p:cNvPr id="13317" name="Text Box 4"/>
            <p:cNvSpPr txBox="1">
              <a:spLocks noChangeArrowheads="1"/>
            </p:cNvSpPr>
            <p:nvPr/>
          </p:nvSpPr>
          <p:spPr bwMode="auto">
            <a:xfrm>
              <a:off x="1104" y="1056"/>
              <a:ext cx="2886" cy="20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  <a:t>Acquire() {</a:t>
              </a:r>
              <a:b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  <a:t>	</a:t>
              </a:r>
              <a:r>
                <a:rPr lang="en-US" altLang="en-US" sz="1900" b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disable interrupts;</a:t>
              </a:r>
              <a:br>
                <a:rPr lang="en-US" altLang="en-US" sz="1900" b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  <a:t>	if (value == BUSY) {</a:t>
              </a:r>
              <a:b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  <a:t>		put thread on wait queue;</a:t>
              </a:r>
              <a:b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  <a:t>		Go to sleep();</a:t>
              </a:r>
              <a:b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  <a:t>		// Enable interrupts?</a:t>
              </a:r>
              <a:b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  <a:t>	</a:t>
              </a: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} else {</a:t>
              </a:r>
              <a:b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	value = BUSY;</a:t>
              </a:r>
              <a:r>
                <a:rPr lang="en-US" altLang="en-US" sz="1900" b="0" dirty="0">
                  <a:solidFill>
                    <a:srgbClr val="233AE1"/>
                  </a:solidFill>
                  <a:latin typeface="Consolas" charset="0"/>
                  <a:ea typeface="Consolas" charset="0"/>
                  <a:cs typeface="Consolas" charset="0"/>
                </a:rPr>
                <a:t/>
              </a:r>
              <a:br>
                <a:rPr lang="en-US" altLang="en-US" sz="1900" b="0" dirty="0">
                  <a:solidFill>
                    <a:srgbClr val="233AE1"/>
                  </a:solidFill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solidFill>
                    <a:srgbClr val="233AE1"/>
                  </a:solidFill>
                  <a:latin typeface="Consolas" charset="0"/>
                  <a:ea typeface="Consolas" charset="0"/>
                  <a:cs typeface="Consolas" charset="0"/>
                </a:rPr>
                <a:t>	</a:t>
              </a: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  <a:b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</a:t>
              </a:r>
              <a:r>
                <a:rPr lang="en-US" altLang="en-US" sz="19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enable interrupts;</a:t>
              </a:r>
              <a:br>
                <a:rPr lang="en-US" altLang="en-US" sz="19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</p:txBody>
        </p:sp>
        <p:grpSp>
          <p:nvGrpSpPr>
            <p:cNvPr id="13318" name="Group 8"/>
            <p:cNvGrpSpPr>
              <a:grpSpLocks/>
            </p:cNvGrpSpPr>
            <p:nvPr/>
          </p:nvGrpSpPr>
          <p:grpSpPr bwMode="auto">
            <a:xfrm>
              <a:off x="3792" y="1488"/>
              <a:ext cx="1299" cy="1200"/>
              <a:chOff x="3811" y="2112"/>
              <a:chExt cx="1299" cy="1200"/>
            </a:xfrm>
          </p:grpSpPr>
          <p:sp>
            <p:nvSpPr>
              <p:cNvPr id="13319" name="AutoShape 6"/>
              <p:cNvSpPr>
                <a:spLocks/>
              </p:cNvSpPr>
              <p:nvPr/>
            </p:nvSpPr>
            <p:spPr bwMode="auto">
              <a:xfrm>
                <a:off x="3811" y="2112"/>
                <a:ext cx="336" cy="1200"/>
              </a:xfrm>
              <a:prstGeom prst="rightBrace">
                <a:avLst>
                  <a:gd name="adj1" fmla="val 29762"/>
                  <a:gd name="adj2" fmla="val 5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320" name="Text Box 7"/>
              <p:cNvSpPr txBox="1">
                <a:spLocks noChangeArrowheads="1"/>
              </p:cNvSpPr>
              <p:nvPr/>
            </p:nvSpPr>
            <p:spPr bwMode="auto">
              <a:xfrm>
                <a:off x="4224" y="2393"/>
                <a:ext cx="886" cy="6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3200" b="0" dirty="0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Critical</a:t>
                </a:r>
              </a:p>
              <a:p>
                <a:r>
                  <a:rPr lang="en-US" altLang="en-US" sz="3200" b="0" dirty="0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Section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11117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Interrupt Re-enable in Going to </a:t>
            </a:r>
            <a:r>
              <a:rPr lang="en-US" altLang="ko-KR" dirty="0">
                <a:ea typeface="굴림" panose="020B0600000101010101" pitchFamily="34" charset="-127"/>
              </a:rPr>
              <a:t>S</a:t>
            </a:r>
            <a:r>
              <a:rPr lang="en-US" altLang="ko-KR" dirty="0" smtClean="0">
                <a:ea typeface="굴림" panose="020B0600000101010101" pitchFamily="34" charset="-127"/>
              </a:rPr>
              <a:t>leep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about re-enabling </a:t>
            </a:r>
            <a:r>
              <a:rPr lang="en-US" altLang="ko-KR" dirty="0" err="1" smtClean="0">
                <a:ea typeface="굴림" panose="020B0600000101010101" pitchFamily="34" charset="-127"/>
              </a:rPr>
              <a:t>ints</a:t>
            </a:r>
            <a:r>
              <a:rPr lang="en-US" altLang="ko-KR" dirty="0" smtClean="0">
                <a:ea typeface="굴림" panose="020B0600000101010101" pitchFamily="34" charset="-127"/>
              </a:rPr>
              <a:t> when going to sleep?</a:t>
            </a: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449540" name="Text Box 4"/>
          <p:cNvSpPr txBox="1">
            <a:spLocks noChangeArrowheads="1"/>
          </p:cNvSpPr>
          <p:nvPr/>
        </p:nvSpPr>
        <p:spPr bwMode="auto">
          <a:xfrm>
            <a:off x="3581400" y="1143000"/>
            <a:ext cx="458152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5000"/>
              </a:spcBef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disable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value = BUSY;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enable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405656" y="62247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547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Interrupt Re-enable in Going to </a:t>
            </a:r>
            <a:r>
              <a:rPr lang="en-US" altLang="ko-KR" dirty="0">
                <a:ea typeface="굴림" panose="020B0600000101010101" pitchFamily="34" charset="-127"/>
              </a:rPr>
              <a:t>S</a:t>
            </a:r>
            <a:r>
              <a:rPr lang="en-US" altLang="ko-KR" dirty="0" smtClean="0">
                <a:ea typeface="굴림" panose="020B0600000101010101" pitchFamily="34" charset="-127"/>
              </a:rPr>
              <a:t>leep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about re-enabling </a:t>
            </a:r>
            <a:r>
              <a:rPr lang="en-US" altLang="ko-KR" dirty="0" err="1" smtClean="0">
                <a:ea typeface="굴림" panose="020B0600000101010101" pitchFamily="34" charset="-127"/>
              </a:rPr>
              <a:t>ints</a:t>
            </a:r>
            <a:r>
              <a:rPr lang="en-US" altLang="ko-KR" dirty="0" smtClean="0">
                <a:ea typeface="굴림" panose="020B0600000101010101" pitchFamily="34" charset="-127"/>
              </a:rPr>
              <a:t> when going to sleep?</a:t>
            </a: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Before Putting thread on the wait queue</a:t>
            </a:r>
            <a:r>
              <a:rPr lang="en-US" altLang="ko-KR" dirty="0" smtClean="0">
                <a:ea typeface="굴림" panose="020B0600000101010101" pitchFamily="34" charset="-127"/>
              </a:rPr>
              <a:t>?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449540" name="Text Box 4"/>
          <p:cNvSpPr txBox="1">
            <a:spLocks noChangeArrowheads="1"/>
          </p:cNvSpPr>
          <p:nvPr/>
        </p:nvSpPr>
        <p:spPr bwMode="auto">
          <a:xfrm>
            <a:off x="3581400" y="1143000"/>
            <a:ext cx="458152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5000"/>
              </a:spcBef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disable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value = BUSY;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enable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449544" name="Group 8"/>
          <p:cNvGrpSpPr>
            <a:grpSpLocks/>
          </p:cNvGrpSpPr>
          <p:nvPr/>
        </p:nvGrpSpPr>
        <p:grpSpPr bwMode="auto">
          <a:xfrm>
            <a:off x="1428680" y="1838325"/>
            <a:ext cx="3335407" cy="460800"/>
            <a:chOff x="1022" y="1344"/>
            <a:chExt cx="1858" cy="256"/>
          </a:xfrm>
        </p:grpSpPr>
        <p:sp>
          <p:nvSpPr>
            <p:cNvPr id="14349" name="Text Box 5"/>
            <p:cNvSpPr txBox="1">
              <a:spLocks noChangeArrowheads="1"/>
            </p:cNvSpPr>
            <p:nvPr/>
          </p:nvSpPr>
          <p:spPr bwMode="auto">
            <a:xfrm>
              <a:off x="1022" y="1344"/>
              <a:ext cx="1157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Enable Position</a:t>
              </a:r>
            </a:p>
          </p:txBody>
        </p:sp>
        <p:sp>
          <p:nvSpPr>
            <p:cNvPr id="14350" name="Line 6"/>
            <p:cNvSpPr>
              <a:spLocks noChangeShapeType="1"/>
            </p:cNvSpPr>
            <p:nvPr/>
          </p:nvSpPr>
          <p:spPr bwMode="auto">
            <a:xfrm>
              <a:off x="2256" y="148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405656" y="62247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6617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Review: Too Much Milk Solution #3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668338"/>
            <a:ext cx="8686800" cy="61896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Here is a possible two-note solution: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ea typeface="굴림" panose="020B0600000101010101" pitchFamily="34" charset="-127"/>
              </a:rPr>
              <a:t>		</a:t>
            </a:r>
            <a:r>
              <a:rPr lang="en-US" altLang="ko-KR" sz="2000" u="sng" dirty="0" smtClean="0">
                <a:ea typeface="굴림" panose="020B0600000101010101" pitchFamily="34" charset="-127"/>
              </a:rPr>
              <a:t>Thread A</a:t>
            </a:r>
            <a:r>
              <a:rPr lang="en-US" altLang="ko-KR" sz="2000" dirty="0" smtClean="0">
                <a:ea typeface="굴림" panose="020B0600000101010101" pitchFamily="34" charset="-127"/>
              </a:rPr>
              <a:t>		</a:t>
            </a:r>
            <a:r>
              <a:rPr lang="en-US" altLang="ko-KR" sz="2000" u="sng" dirty="0" smtClean="0"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leave note A;	leave note B;</a:t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while (note B) {\\X 	if (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 A) {\\Y</a:t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   do nothing;	   if (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}		      buy milk;</a:t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) {	   }</a:t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   buy milk;	}</a:t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}		remove note B;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remove note A;</a:t>
            </a:r>
            <a:endParaRPr lang="en-US" altLang="ko-KR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Does this work? </a:t>
            </a: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Yes</a:t>
            </a:r>
            <a:r>
              <a:rPr lang="en-US" altLang="ko-KR" dirty="0" smtClean="0">
                <a:ea typeface="굴림" panose="020B0600000101010101" pitchFamily="34" charset="-127"/>
              </a:rPr>
              <a:t>. Both can guarantee that: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It is safe to buy, or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Other will buy, ok to quit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At 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altLang="ko-KR" dirty="0" smtClean="0">
                <a:ea typeface="굴림" panose="020B0600000101010101" pitchFamily="34" charset="-127"/>
              </a:rPr>
              <a:t>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I</a:t>
            </a:r>
            <a:r>
              <a:rPr lang="en-US" altLang="ko-KR" dirty="0" smtClean="0">
                <a:ea typeface="굴림" panose="020B0600000101010101" pitchFamily="34" charset="-127"/>
              </a:rPr>
              <a:t>f no note B, safe for A to buy,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O</a:t>
            </a:r>
            <a:r>
              <a:rPr lang="en-US" altLang="ko-KR" dirty="0" smtClean="0">
                <a:ea typeface="굴림" panose="020B0600000101010101" pitchFamily="34" charset="-127"/>
              </a:rPr>
              <a:t>therwise wait to find out what will happen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At 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altLang="ko-KR" dirty="0" smtClean="0">
                <a:ea typeface="굴림" panose="020B0600000101010101" pitchFamily="34" charset="-127"/>
              </a:rPr>
              <a:t>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I</a:t>
            </a:r>
            <a:r>
              <a:rPr lang="en-US" altLang="ko-KR" dirty="0" smtClean="0">
                <a:ea typeface="굴림" panose="020B0600000101010101" pitchFamily="34" charset="-127"/>
              </a:rPr>
              <a:t>f no note A, safe for B to buy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Otherwise, A is either buying or waiting for B to quit</a:t>
            </a:r>
          </a:p>
        </p:txBody>
      </p:sp>
    </p:spTree>
    <p:extLst>
      <p:ext uri="{BB962C8B-B14F-4D97-AF65-F5344CB8AC3E}">
        <p14:creationId xmlns:p14="http://schemas.microsoft.com/office/powerpoint/2010/main" val="367355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Interrupt Re-enable in Going to </a:t>
            </a:r>
            <a:r>
              <a:rPr lang="en-US" altLang="ko-KR" dirty="0">
                <a:ea typeface="굴림" panose="020B0600000101010101" pitchFamily="34" charset="-127"/>
              </a:rPr>
              <a:t>S</a:t>
            </a:r>
            <a:r>
              <a:rPr lang="en-US" altLang="ko-KR" dirty="0" smtClean="0">
                <a:ea typeface="굴림" panose="020B0600000101010101" pitchFamily="34" charset="-127"/>
              </a:rPr>
              <a:t>leep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about re-enabling </a:t>
            </a:r>
            <a:r>
              <a:rPr lang="en-US" altLang="ko-KR" dirty="0" err="1" smtClean="0">
                <a:ea typeface="굴림" panose="020B0600000101010101" pitchFamily="34" charset="-127"/>
              </a:rPr>
              <a:t>ints</a:t>
            </a:r>
            <a:r>
              <a:rPr lang="en-US" altLang="ko-KR" dirty="0" smtClean="0">
                <a:ea typeface="굴림" panose="020B0600000101010101" pitchFamily="34" charset="-127"/>
              </a:rPr>
              <a:t> when going to sleep?</a:t>
            </a: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Before Putting thread on the wait queue?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Release can check the queue and not wake up </a:t>
            </a:r>
            <a:r>
              <a:rPr lang="en-US" altLang="ko-KR" dirty="0" smtClean="0">
                <a:ea typeface="굴림" panose="020B0600000101010101" pitchFamily="34" charset="-127"/>
              </a:rPr>
              <a:t>thread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449540" name="Text Box 4"/>
          <p:cNvSpPr txBox="1">
            <a:spLocks noChangeArrowheads="1"/>
          </p:cNvSpPr>
          <p:nvPr/>
        </p:nvSpPr>
        <p:spPr bwMode="auto">
          <a:xfrm>
            <a:off x="3581400" y="1143000"/>
            <a:ext cx="458152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5000"/>
              </a:spcBef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disable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value = BUSY;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enable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449544" name="Group 8"/>
          <p:cNvGrpSpPr>
            <a:grpSpLocks/>
          </p:cNvGrpSpPr>
          <p:nvPr/>
        </p:nvGrpSpPr>
        <p:grpSpPr bwMode="auto">
          <a:xfrm>
            <a:off x="1428680" y="1838325"/>
            <a:ext cx="3335407" cy="460800"/>
            <a:chOff x="1022" y="1344"/>
            <a:chExt cx="1858" cy="256"/>
          </a:xfrm>
        </p:grpSpPr>
        <p:sp>
          <p:nvSpPr>
            <p:cNvPr id="14349" name="Text Box 5"/>
            <p:cNvSpPr txBox="1">
              <a:spLocks noChangeArrowheads="1"/>
            </p:cNvSpPr>
            <p:nvPr/>
          </p:nvSpPr>
          <p:spPr bwMode="auto">
            <a:xfrm>
              <a:off x="1022" y="1344"/>
              <a:ext cx="1157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Enable Position</a:t>
              </a:r>
            </a:p>
          </p:txBody>
        </p:sp>
        <p:sp>
          <p:nvSpPr>
            <p:cNvPr id="14350" name="Line 6"/>
            <p:cNvSpPr>
              <a:spLocks noChangeShapeType="1"/>
            </p:cNvSpPr>
            <p:nvPr/>
          </p:nvSpPr>
          <p:spPr bwMode="auto">
            <a:xfrm>
              <a:off x="2256" y="148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405656" y="62247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0874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Interrupt Re-enable in Going to </a:t>
            </a:r>
            <a:r>
              <a:rPr lang="en-US" altLang="ko-KR" dirty="0">
                <a:ea typeface="굴림" panose="020B0600000101010101" pitchFamily="34" charset="-127"/>
              </a:rPr>
              <a:t>S</a:t>
            </a:r>
            <a:r>
              <a:rPr lang="en-US" altLang="ko-KR" dirty="0" smtClean="0">
                <a:ea typeface="굴림" panose="020B0600000101010101" pitchFamily="34" charset="-127"/>
              </a:rPr>
              <a:t>leep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about re-enabling </a:t>
            </a:r>
            <a:r>
              <a:rPr lang="en-US" altLang="ko-KR" dirty="0" err="1" smtClean="0">
                <a:ea typeface="굴림" panose="020B0600000101010101" pitchFamily="34" charset="-127"/>
              </a:rPr>
              <a:t>ints</a:t>
            </a:r>
            <a:r>
              <a:rPr lang="en-US" altLang="ko-KR" dirty="0" smtClean="0">
                <a:ea typeface="굴림" panose="020B0600000101010101" pitchFamily="34" charset="-127"/>
              </a:rPr>
              <a:t> when going to sleep?</a:t>
            </a: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Before Putting thread on the wait queue?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Release can check the queue and not wake up thread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After putting the thread on the wait </a:t>
            </a:r>
            <a:r>
              <a:rPr lang="en-US" altLang="ko-KR" dirty="0" smtClean="0">
                <a:ea typeface="굴림" panose="020B0600000101010101" pitchFamily="34" charset="-127"/>
              </a:rPr>
              <a:t>queue</a:t>
            </a: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449540" name="Text Box 4"/>
          <p:cNvSpPr txBox="1">
            <a:spLocks noChangeArrowheads="1"/>
          </p:cNvSpPr>
          <p:nvPr/>
        </p:nvSpPr>
        <p:spPr bwMode="auto">
          <a:xfrm>
            <a:off x="3581400" y="1143000"/>
            <a:ext cx="458152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5000"/>
              </a:spcBef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disable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value = BUSY;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enable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449545" name="Group 9"/>
          <p:cNvGrpSpPr>
            <a:grpSpLocks/>
          </p:cNvGrpSpPr>
          <p:nvPr/>
        </p:nvGrpSpPr>
        <p:grpSpPr bwMode="auto">
          <a:xfrm>
            <a:off x="1428481" y="2092325"/>
            <a:ext cx="3335604" cy="460800"/>
            <a:chOff x="1021" y="1344"/>
            <a:chExt cx="1859" cy="256"/>
          </a:xfrm>
        </p:grpSpPr>
        <p:sp>
          <p:nvSpPr>
            <p:cNvPr id="14347" name="Text Box 10"/>
            <p:cNvSpPr txBox="1">
              <a:spLocks noChangeArrowheads="1"/>
            </p:cNvSpPr>
            <p:nvPr/>
          </p:nvSpPr>
          <p:spPr bwMode="auto">
            <a:xfrm>
              <a:off x="1021" y="1344"/>
              <a:ext cx="1157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Enable Position</a:t>
              </a:r>
            </a:p>
          </p:txBody>
        </p:sp>
        <p:sp>
          <p:nvSpPr>
            <p:cNvPr id="14348" name="Line 11"/>
            <p:cNvSpPr>
              <a:spLocks noChangeShapeType="1"/>
            </p:cNvSpPr>
            <p:nvPr/>
          </p:nvSpPr>
          <p:spPr bwMode="auto">
            <a:xfrm>
              <a:off x="2256" y="148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405656" y="62247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9968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Interrupt Re-enable in Going to </a:t>
            </a:r>
            <a:r>
              <a:rPr lang="en-US" altLang="ko-KR" dirty="0">
                <a:ea typeface="굴림" panose="020B0600000101010101" pitchFamily="34" charset="-127"/>
              </a:rPr>
              <a:t>S</a:t>
            </a:r>
            <a:r>
              <a:rPr lang="en-US" altLang="ko-KR" dirty="0" smtClean="0">
                <a:ea typeface="굴림" panose="020B0600000101010101" pitchFamily="34" charset="-127"/>
              </a:rPr>
              <a:t>leep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about re-enabling </a:t>
            </a:r>
            <a:r>
              <a:rPr lang="en-US" altLang="ko-KR" dirty="0" err="1" smtClean="0">
                <a:ea typeface="굴림" panose="020B0600000101010101" pitchFamily="34" charset="-127"/>
              </a:rPr>
              <a:t>ints</a:t>
            </a:r>
            <a:r>
              <a:rPr lang="en-US" altLang="ko-KR" dirty="0" smtClean="0">
                <a:ea typeface="굴림" panose="020B0600000101010101" pitchFamily="34" charset="-127"/>
              </a:rPr>
              <a:t> when going to sleep?</a:t>
            </a: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Before Putting thread on the wait queue?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Release can check the queue and not wake up thread</a:t>
            </a: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After putting the thread on the wait queue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Release puts the thread on the ready queue, but the thread still thinks it needs to go to sleep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Misses wakeup and still holds lock (deadlock</a:t>
            </a:r>
            <a:r>
              <a:rPr lang="en-US" altLang="ko-KR" dirty="0" smtClean="0">
                <a:ea typeface="굴림" panose="020B0600000101010101" pitchFamily="34" charset="-127"/>
              </a:rPr>
              <a:t>!)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449540" name="Text Box 4"/>
          <p:cNvSpPr txBox="1">
            <a:spLocks noChangeArrowheads="1"/>
          </p:cNvSpPr>
          <p:nvPr/>
        </p:nvSpPr>
        <p:spPr bwMode="auto">
          <a:xfrm>
            <a:off x="3581400" y="1143000"/>
            <a:ext cx="458152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5000"/>
              </a:spcBef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disable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value = BUSY;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enable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449545" name="Group 9"/>
          <p:cNvGrpSpPr>
            <a:grpSpLocks/>
          </p:cNvGrpSpPr>
          <p:nvPr/>
        </p:nvGrpSpPr>
        <p:grpSpPr bwMode="auto">
          <a:xfrm>
            <a:off x="1428481" y="2092325"/>
            <a:ext cx="3335604" cy="460800"/>
            <a:chOff x="1021" y="1344"/>
            <a:chExt cx="1859" cy="256"/>
          </a:xfrm>
        </p:grpSpPr>
        <p:sp>
          <p:nvSpPr>
            <p:cNvPr id="14347" name="Text Box 10"/>
            <p:cNvSpPr txBox="1">
              <a:spLocks noChangeArrowheads="1"/>
            </p:cNvSpPr>
            <p:nvPr/>
          </p:nvSpPr>
          <p:spPr bwMode="auto">
            <a:xfrm>
              <a:off x="1021" y="1344"/>
              <a:ext cx="1157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Enable Position</a:t>
              </a:r>
            </a:p>
          </p:txBody>
        </p:sp>
        <p:sp>
          <p:nvSpPr>
            <p:cNvPr id="14348" name="Line 11"/>
            <p:cNvSpPr>
              <a:spLocks noChangeShapeType="1"/>
            </p:cNvSpPr>
            <p:nvPr/>
          </p:nvSpPr>
          <p:spPr bwMode="auto">
            <a:xfrm>
              <a:off x="2256" y="148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405656" y="62247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548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Interrupt Re-enable in Going to </a:t>
            </a:r>
            <a:r>
              <a:rPr lang="en-US" altLang="ko-KR" dirty="0">
                <a:ea typeface="굴림" panose="020B0600000101010101" pitchFamily="34" charset="-127"/>
              </a:rPr>
              <a:t>S</a:t>
            </a:r>
            <a:r>
              <a:rPr lang="en-US" altLang="ko-KR" dirty="0" smtClean="0">
                <a:ea typeface="굴림" panose="020B0600000101010101" pitchFamily="34" charset="-127"/>
              </a:rPr>
              <a:t>leep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about re-enabling </a:t>
            </a:r>
            <a:r>
              <a:rPr lang="en-US" altLang="ko-KR" dirty="0" err="1" smtClean="0">
                <a:ea typeface="굴림" panose="020B0600000101010101" pitchFamily="34" charset="-127"/>
              </a:rPr>
              <a:t>ints</a:t>
            </a:r>
            <a:r>
              <a:rPr lang="en-US" altLang="ko-KR" dirty="0" smtClean="0">
                <a:ea typeface="굴림" panose="020B0600000101010101" pitchFamily="34" charset="-127"/>
              </a:rPr>
              <a:t> when going to sleep?</a:t>
            </a: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Before Putting thread on the wait queue?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Release can check the queue and not wake up thread</a:t>
            </a: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After putting the thread on the wait queue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Release puts the thread on the ready queue, but the thread still thinks it needs to go to sleep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Misses wakeup and still holds lock (deadlock!)</a:t>
            </a:r>
          </a:p>
          <a:p>
            <a:pPr lvl="1">
              <a:spcBef>
                <a:spcPct val="20000"/>
              </a:spcBef>
            </a:pPr>
            <a:endParaRPr lang="ko-KR" altLang="en-US" dirty="0" smtClean="0">
              <a:ea typeface="굴림" panose="020B0600000101010101" pitchFamily="34" charset="-127"/>
            </a:endParaRPr>
          </a:p>
        </p:txBody>
      </p:sp>
      <p:sp>
        <p:nvSpPr>
          <p:cNvPr id="449540" name="Text Box 4"/>
          <p:cNvSpPr txBox="1">
            <a:spLocks noChangeArrowheads="1"/>
          </p:cNvSpPr>
          <p:nvPr/>
        </p:nvSpPr>
        <p:spPr bwMode="auto">
          <a:xfrm>
            <a:off x="3581400" y="1143000"/>
            <a:ext cx="458152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5000"/>
              </a:spcBef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disable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value = BUSY;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enable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449548" name="Group 12"/>
          <p:cNvGrpSpPr>
            <a:grpSpLocks/>
          </p:cNvGrpSpPr>
          <p:nvPr/>
        </p:nvGrpSpPr>
        <p:grpSpPr bwMode="auto">
          <a:xfrm>
            <a:off x="1428481" y="2371725"/>
            <a:ext cx="3335604" cy="460800"/>
            <a:chOff x="1021" y="1344"/>
            <a:chExt cx="1859" cy="256"/>
          </a:xfrm>
        </p:grpSpPr>
        <p:sp>
          <p:nvSpPr>
            <p:cNvPr id="14345" name="Text Box 13"/>
            <p:cNvSpPr txBox="1">
              <a:spLocks noChangeArrowheads="1"/>
            </p:cNvSpPr>
            <p:nvPr/>
          </p:nvSpPr>
          <p:spPr bwMode="auto">
            <a:xfrm>
              <a:off x="1021" y="1344"/>
              <a:ext cx="1157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Enable Position</a:t>
              </a:r>
            </a:p>
          </p:txBody>
        </p:sp>
        <p:sp>
          <p:nvSpPr>
            <p:cNvPr id="14346" name="Line 14"/>
            <p:cNvSpPr>
              <a:spLocks noChangeShapeType="1"/>
            </p:cNvSpPr>
            <p:nvPr/>
          </p:nvSpPr>
          <p:spPr bwMode="auto">
            <a:xfrm>
              <a:off x="2256" y="148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405656" y="62247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3456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Interrupt Re-enable in Going to </a:t>
            </a:r>
            <a:r>
              <a:rPr lang="en-US" altLang="ko-KR" dirty="0">
                <a:ea typeface="굴림" panose="020B0600000101010101" pitchFamily="34" charset="-127"/>
              </a:rPr>
              <a:t>S</a:t>
            </a:r>
            <a:r>
              <a:rPr lang="en-US" altLang="ko-KR" dirty="0" smtClean="0">
                <a:ea typeface="굴림" panose="020B0600000101010101" pitchFamily="34" charset="-127"/>
              </a:rPr>
              <a:t>leep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about re-enabling </a:t>
            </a:r>
            <a:r>
              <a:rPr lang="en-US" altLang="ko-KR" dirty="0" err="1" smtClean="0">
                <a:ea typeface="굴림" panose="020B0600000101010101" pitchFamily="34" charset="-127"/>
              </a:rPr>
              <a:t>ints</a:t>
            </a:r>
            <a:r>
              <a:rPr lang="en-US" altLang="ko-KR" dirty="0" smtClean="0">
                <a:ea typeface="굴림" panose="020B0600000101010101" pitchFamily="34" charset="-127"/>
              </a:rPr>
              <a:t> when going to sleep?</a:t>
            </a: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Before Putting thread on the wait queue?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Release can check the queue and not wake up thread</a:t>
            </a: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After putting the thread on the wait queue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Release puts the thread on the ready queue, but the thread still thinks it needs to go to sleep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Misses wakeup and still holds lock (deadlock!)</a:t>
            </a: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Want to put it after 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sleep()</a:t>
            </a:r>
            <a:r>
              <a:rPr lang="en-US" altLang="ko-KR" dirty="0" smtClean="0">
                <a:ea typeface="굴림" panose="020B0600000101010101" pitchFamily="34" charset="-127"/>
              </a:rPr>
              <a:t>. But – how?</a:t>
            </a:r>
          </a:p>
          <a:p>
            <a:pPr lvl="1">
              <a:spcBef>
                <a:spcPct val="20000"/>
              </a:spcBef>
            </a:pPr>
            <a:endParaRPr lang="ko-KR" altLang="en-US" dirty="0" smtClean="0">
              <a:ea typeface="굴림" panose="020B0600000101010101" pitchFamily="34" charset="-127"/>
            </a:endParaRPr>
          </a:p>
        </p:txBody>
      </p:sp>
      <p:sp>
        <p:nvSpPr>
          <p:cNvPr id="449540" name="Text Box 4"/>
          <p:cNvSpPr txBox="1">
            <a:spLocks noChangeArrowheads="1"/>
          </p:cNvSpPr>
          <p:nvPr/>
        </p:nvSpPr>
        <p:spPr bwMode="auto">
          <a:xfrm>
            <a:off x="3581400" y="1143000"/>
            <a:ext cx="458152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5000"/>
              </a:spcBef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disable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value = BUSY;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enable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449548" name="Group 12"/>
          <p:cNvGrpSpPr>
            <a:grpSpLocks/>
          </p:cNvGrpSpPr>
          <p:nvPr/>
        </p:nvGrpSpPr>
        <p:grpSpPr bwMode="auto">
          <a:xfrm>
            <a:off x="1428481" y="2371725"/>
            <a:ext cx="3335604" cy="460800"/>
            <a:chOff x="1021" y="1344"/>
            <a:chExt cx="1859" cy="256"/>
          </a:xfrm>
        </p:grpSpPr>
        <p:sp>
          <p:nvSpPr>
            <p:cNvPr id="14345" name="Text Box 13"/>
            <p:cNvSpPr txBox="1">
              <a:spLocks noChangeArrowheads="1"/>
            </p:cNvSpPr>
            <p:nvPr/>
          </p:nvSpPr>
          <p:spPr bwMode="auto">
            <a:xfrm>
              <a:off x="1021" y="1344"/>
              <a:ext cx="1157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Enable Position</a:t>
              </a:r>
            </a:p>
          </p:txBody>
        </p:sp>
        <p:sp>
          <p:nvSpPr>
            <p:cNvPr id="14346" name="Line 14"/>
            <p:cNvSpPr>
              <a:spLocks noChangeShapeType="1"/>
            </p:cNvSpPr>
            <p:nvPr/>
          </p:nvSpPr>
          <p:spPr bwMode="auto">
            <a:xfrm>
              <a:off x="2256" y="148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405656" y="62247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065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How to Re-enable After Sleep()?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60833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2517775" algn="ctr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In scheduler, since interrupts are disabled when you call sleep: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2517775" algn="ctr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Responsibility of the next thread to re-enable </a:t>
            </a:r>
            <a:r>
              <a:rPr lang="en-US" altLang="ko-KR" dirty="0" err="1" smtClean="0">
                <a:ea typeface="굴림" panose="020B0600000101010101" pitchFamily="34" charset="-127"/>
              </a:rPr>
              <a:t>ints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2517775" algn="ctr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When the sleeping thread wakes up, returns to acquire and re-enables interrupts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u="sng" dirty="0" smtClean="0">
                <a:ea typeface="굴림" panose="020B0600000101010101" pitchFamily="34" charset="-127"/>
              </a:rPr>
              <a:t>Thread A</a:t>
            </a: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u="sng" dirty="0" smtClean="0">
                <a:ea typeface="굴림" panose="020B0600000101010101" pitchFamily="34" charset="-127"/>
              </a:rPr>
              <a:t>Thread B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.</a:t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.</a:t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disable 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ints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sleep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	sleep return</a:t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enable 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ints</a:t>
            </a:r>
            <a:endParaRPr lang="en-US" altLang="ko-KR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	.</a:t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.</a:t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.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	disable 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sleep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sleep return</a:t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enable 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ints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.</a:t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.</a:t>
            </a:r>
          </a:p>
        </p:txBody>
      </p:sp>
      <p:grpSp>
        <p:nvGrpSpPr>
          <p:cNvPr id="450569" name="Group 9"/>
          <p:cNvGrpSpPr>
            <a:grpSpLocks/>
          </p:cNvGrpSpPr>
          <p:nvPr/>
        </p:nvGrpSpPr>
        <p:grpSpPr bwMode="auto">
          <a:xfrm>
            <a:off x="3429000" y="3257557"/>
            <a:ext cx="1447800" cy="830264"/>
            <a:chOff x="2160" y="2068"/>
            <a:chExt cx="912" cy="523"/>
          </a:xfrm>
        </p:grpSpPr>
        <p:sp>
          <p:nvSpPr>
            <p:cNvPr id="16392" name="Line 5"/>
            <p:cNvSpPr>
              <a:spLocks noChangeShapeType="1"/>
            </p:cNvSpPr>
            <p:nvPr/>
          </p:nvSpPr>
          <p:spPr bwMode="auto">
            <a:xfrm>
              <a:off x="2160" y="2256"/>
              <a:ext cx="91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400">
                <a:latin typeface="Gill Sans Light"/>
                <a:cs typeface="Gill Sans Light"/>
              </a:endParaRPr>
            </a:p>
          </p:txBody>
        </p:sp>
        <p:sp>
          <p:nvSpPr>
            <p:cNvPr id="16393" name="Text Box 7"/>
            <p:cNvSpPr txBox="1">
              <a:spLocks noChangeArrowheads="1"/>
            </p:cNvSpPr>
            <p:nvPr/>
          </p:nvSpPr>
          <p:spPr bwMode="auto">
            <a:xfrm rot="537817">
              <a:off x="2341" y="2068"/>
              <a:ext cx="724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context</a:t>
              </a:r>
              <a:br>
                <a:rPr lang="en-US" altLang="en-US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en-US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switch</a:t>
              </a:r>
            </a:p>
          </p:txBody>
        </p:sp>
      </p:grpSp>
      <p:grpSp>
        <p:nvGrpSpPr>
          <p:cNvPr id="450570" name="Group 10"/>
          <p:cNvGrpSpPr>
            <a:grpSpLocks/>
          </p:cNvGrpSpPr>
          <p:nvPr/>
        </p:nvGrpSpPr>
        <p:grpSpPr bwMode="auto">
          <a:xfrm>
            <a:off x="3733800" y="5086359"/>
            <a:ext cx="1447800" cy="830264"/>
            <a:chOff x="2400" y="3154"/>
            <a:chExt cx="912" cy="523"/>
          </a:xfrm>
        </p:grpSpPr>
        <p:sp>
          <p:nvSpPr>
            <p:cNvPr id="16390" name="Line 6"/>
            <p:cNvSpPr>
              <a:spLocks noChangeShapeType="1"/>
            </p:cNvSpPr>
            <p:nvPr/>
          </p:nvSpPr>
          <p:spPr bwMode="auto">
            <a:xfrm flipH="1">
              <a:off x="2400" y="3360"/>
              <a:ext cx="91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400">
                <a:latin typeface="Gill Sans Light"/>
                <a:cs typeface="Gill Sans Light"/>
              </a:endParaRPr>
            </a:p>
          </p:txBody>
        </p:sp>
        <p:sp>
          <p:nvSpPr>
            <p:cNvPr id="16391" name="Text Box 8"/>
            <p:cNvSpPr txBox="1">
              <a:spLocks noChangeArrowheads="1"/>
            </p:cNvSpPr>
            <p:nvPr/>
          </p:nvSpPr>
          <p:spPr bwMode="auto">
            <a:xfrm rot="21085516">
              <a:off x="2415" y="3154"/>
              <a:ext cx="724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context</a:t>
              </a:r>
              <a:br>
                <a:rPr lang="en-US" altLang="en-US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en-US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switch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97331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5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Atomic Read-Modify-Write Instructions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763000" cy="5486400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ea typeface="굴림" panose="020B0600000101010101" pitchFamily="34" charset="-127"/>
              </a:rPr>
              <a:t>Problems with previous solution:</a:t>
            </a:r>
          </a:p>
          <a:p>
            <a:pPr lvl="1"/>
            <a:r>
              <a:rPr lang="en-US" altLang="ko-KR" sz="2400" dirty="0" smtClean="0">
                <a:ea typeface="굴림" panose="020B0600000101010101" pitchFamily="34" charset="-127"/>
              </a:rPr>
              <a:t>Can’t give lock implementation to users</a:t>
            </a:r>
          </a:p>
          <a:p>
            <a:pPr lvl="1"/>
            <a:r>
              <a:rPr lang="en-US" altLang="ko-KR" sz="2400" dirty="0" smtClean="0">
                <a:ea typeface="굴림" panose="020B0600000101010101" pitchFamily="34" charset="-127"/>
              </a:rPr>
              <a:t>Doesn’t work well on multiprocessor</a:t>
            </a:r>
          </a:p>
          <a:p>
            <a:pPr lvl="2"/>
            <a:r>
              <a:rPr lang="en-US" altLang="ko-KR" sz="2400" dirty="0" smtClean="0">
                <a:ea typeface="굴림" panose="020B0600000101010101" pitchFamily="34" charset="-127"/>
              </a:rPr>
              <a:t>Disabling interrupts on all processors requires messages and would be very time consuming</a:t>
            </a:r>
          </a:p>
          <a:p>
            <a:pPr lvl="2"/>
            <a:endParaRPr lang="en-US" altLang="ko-KR" sz="900" dirty="0" smtClean="0">
              <a:ea typeface="굴림" panose="020B0600000101010101" pitchFamily="34" charset="-127"/>
            </a:endParaRPr>
          </a:p>
          <a:p>
            <a:r>
              <a:rPr lang="en-US" altLang="ko-KR" sz="2800" dirty="0" smtClean="0">
                <a:ea typeface="굴림" panose="020B0600000101010101" pitchFamily="34" charset="-127"/>
              </a:rPr>
              <a:t>Alternative: </a:t>
            </a:r>
            <a:r>
              <a:rPr lang="en-US" altLang="ko-KR" sz="2800" dirty="0" smtClean="0">
                <a:solidFill>
                  <a:srgbClr val="2A40E2"/>
                </a:solidFill>
                <a:ea typeface="굴림" panose="020B0600000101010101" pitchFamily="34" charset="-127"/>
              </a:rPr>
              <a:t>atomic instruction sequences</a:t>
            </a:r>
          </a:p>
          <a:p>
            <a:pPr lvl="1"/>
            <a:r>
              <a:rPr lang="en-US" altLang="ko-KR" sz="2400" dirty="0" smtClean="0">
                <a:ea typeface="굴림" panose="020B0600000101010101" pitchFamily="34" charset="-127"/>
              </a:rPr>
              <a:t>These instructions read a value and write a new value atomically</a:t>
            </a:r>
          </a:p>
          <a:p>
            <a:pPr lvl="1"/>
            <a:r>
              <a:rPr lang="en-US" altLang="ko-KR" sz="2400" dirty="0" smtClean="0">
                <a:ea typeface="굴림" panose="020B0600000101010101" pitchFamily="34" charset="-127"/>
              </a:rPr>
              <a:t>Hardware is responsible for implementing this correctly </a:t>
            </a:r>
          </a:p>
          <a:p>
            <a:pPr lvl="2"/>
            <a:r>
              <a:rPr lang="en-US" altLang="ko-KR" sz="2400" dirty="0" smtClean="0">
                <a:ea typeface="굴림" panose="020B0600000101010101" pitchFamily="34" charset="-127"/>
              </a:rPr>
              <a:t>on both uniprocessors (not too hard) </a:t>
            </a:r>
          </a:p>
          <a:p>
            <a:pPr lvl="2"/>
            <a:r>
              <a:rPr lang="en-US" altLang="ko-KR" sz="2400" dirty="0" smtClean="0">
                <a:ea typeface="굴림" panose="020B0600000101010101" pitchFamily="34" charset="-127"/>
              </a:rPr>
              <a:t>and multiprocessors (requires help from cache coherence protocol)</a:t>
            </a:r>
          </a:p>
          <a:p>
            <a:pPr lvl="1"/>
            <a:r>
              <a:rPr lang="en-US" altLang="ko-KR" sz="2400" dirty="0" smtClean="0">
                <a:ea typeface="굴림" panose="020B0600000101010101" pitchFamily="34" charset="-127"/>
              </a:rPr>
              <a:t>Unlike disabling interrupts, can be used on both uniprocessors and multiprocessors</a:t>
            </a:r>
          </a:p>
        </p:txBody>
      </p:sp>
    </p:spTree>
    <p:extLst>
      <p:ext uri="{BB962C8B-B14F-4D97-AF65-F5344CB8AC3E}">
        <p14:creationId xmlns:p14="http://schemas.microsoft.com/office/powerpoint/2010/main" val="19000557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Examples of Read-Modify-Write 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458200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800" dirty="0" err="1">
                <a:latin typeface="Consolas"/>
                <a:ea typeface="굴림" charset="0"/>
                <a:cs typeface="Consolas"/>
              </a:rPr>
              <a:t>test&amp;set</a:t>
            </a:r>
            <a:r>
              <a:rPr lang="en-US" altLang="ko-KR" sz="1800" dirty="0">
                <a:latin typeface="Consolas"/>
                <a:ea typeface="굴림" charset="0"/>
                <a:cs typeface="Consolas"/>
              </a:rPr>
              <a:t> (&amp;address) {	 /* most architectures */</a:t>
            </a:r>
            <a:br>
              <a:rPr lang="en-US" altLang="ko-KR" sz="1800" dirty="0">
                <a:latin typeface="Consolas"/>
                <a:ea typeface="굴림" charset="0"/>
                <a:cs typeface="Consolas"/>
              </a:rPr>
            </a:br>
            <a:r>
              <a:rPr lang="en-US" altLang="ko-KR" sz="1800" dirty="0">
                <a:latin typeface="Consolas"/>
                <a:ea typeface="굴림" charset="0"/>
                <a:cs typeface="Consolas"/>
              </a:rPr>
              <a:t>	result = M[address]</a:t>
            </a:r>
            <a:r>
              <a:rPr lang="en-US" altLang="ko-KR" sz="1800" dirty="0" smtClean="0">
                <a:latin typeface="Consolas"/>
                <a:ea typeface="굴림" charset="0"/>
                <a:cs typeface="Consolas"/>
              </a:rPr>
              <a:t>;    </a:t>
            </a:r>
            <a:r>
              <a:rPr lang="en-US" altLang="ko-KR" sz="1800" dirty="0" smtClean="0">
                <a:solidFill>
                  <a:schemeClr val="accent2">
                    <a:lumMod val="75000"/>
                  </a:schemeClr>
                </a:solidFill>
                <a:latin typeface="Consolas"/>
                <a:ea typeface="굴림" charset="0"/>
                <a:cs typeface="Consolas"/>
              </a:rPr>
              <a:t>/* return result from “address” and</a:t>
            </a:r>
            <a:r>
              <a:rPr lang="en-US" altLang="ko-KR" sz="1800" dirty="0">
                <a:latin typeface="Consolas"/>
                <a:ea typeface="굴림" charset="0"/>
                <a:cs typeface="Consolas"/>
              </a:rPr>
              <a:t/>
            </a:r>
            <a:br>
              <a:rPr lang="en-US" altLang="ko-KR" sz="1800" dirty="0">
                <a:latin typeface="Consolas"/>
                <a:ea typeface="굴림" charset="0"/>
                <a:cs typeface="Consolas"/>
              </a:rPr>
            </a:br>
            <a:r>
              <a:rPr lang="en-US" altLang="ko-KR" sz="1800" dirty="0" smtClean="0">
                <a:latin typeface="Consolas"/>
                <a:ea typeface="굴림" charset="0"/>
                <a:cs typeface="Consolas"/>
              </a:rPr>
              <a:t>   </a:t>
            </a:r>
            <a:r>
              <a:rPr lang="en-US" altLang="ko-KR" sz="1800" dirty="0">
                <a:latin typeface="Consolas"/>
                <a:ea typeface="굴림" charset="0"/>
                <a:cs typeface="Consolas"/>
              </a:rPr>
              <a:t>	M[address] = 1</a:t>
            </a:r>
            <a:r>
              <a:rPr lang="en-US" altLang="ko-KR" sz="1800" dirty="0" smtClean="0">
                <a:latin typeface="Consolas"/>
                <a:ea typeface="굴림" charset="0"/>
                <a:cs typeface="Consolas"/>
              </a:rPr>
              <a:t>;            </a:t>
            </a:r>
            <a:r>
              <a:rPr lang="en-US" altLang="ko-KR" sz="1800" dirty="0" smtClean="0">
                <a:solidFill>
                  <a:srgbClr val="008200"/>
                </a:solidFill>
                <a:latin typeface="Consolas"/>
                <a:ea typeface="굴림" charset="0"/>
                <a:cs typeface="Consolas"/>
              </a:rPr>
              <a:t>set value at “address” to 1 */</a:t>
            </a:r>
            <a:r>
              <a:rPr lang="en-US" altLang="ko-KR" sz="1800" dirty="0">
                <a:solidFill>
                  <a:srgbClr val="008200"/>
                </a:solidFill>
                <a:latin typeface="Consolas"/>
                <a:ea typeface="굴림" charset="0"/>
                <a:cs typeface="Consolas"/>
              </a:rPr>
              <a:t/>
            </a:r>
            <a:br>
              <a:rPr lang="en-US" altLang="ko-KR" sz="1800" dirty="0">
                <a:solidFill>
                  <a:srgbClr val="008200"/>
                </a:solidFill>
                <a:latin typeface="Consolas"/>
                <a:ea typeface="굴림" charset="0"/>
                <a:cs typeface="Consolas"/>
              </a:rPr>
            </a:br>
            <a:r>
              <a:rPr lang="en-US" altLang="ko-KR" sz="1800" dirty="0">
                <a:latin typeface="Consolas"/>
                <a:ea typeface="굴림" charset="0"/>
                <a:cs typeface="Consolas"/>
              </a:rPr>
              <a:t>	return result;</a:t>
            </a:r>
            <a:br>
              <a:rPr lang="en-US" altLang="ko-KR" sz="1800" dirty="0">
                <a:latin typeface="Consolas"/>
                <a:ea typeface="굴림" charset="0"/>
                <a:cs typeface="Consolas"/>
              </a:rPr>
            </a:br>
            <a:r>
              <a:rPr lang="en-US" altLang="ko-KR" sz="1800" dirty="0">
                <a:latin typeface="Consolas"/>
                <a:ea typeface="굴림" charset="0"/>
                <a:cs typeface="Consolas"/>
              </a:rPr>
              <a:t>}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tabLst>
                <a:tab pos="801688" algn="l"/>
                <a:tab pos="1252538" algn="l"/>
              </a:tabLst>
            </a:pPr>
            <a:endParaRPr lang="en-US" altLang="ko-KR" sz="1800" dirty="0">
              <a:latin typeface="Consolas"/>
              <a:ea typeface="굴림" charset="0"/>
              <a:cs typeface="Consolas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800" dirty="0">
                <a:latin typeface="Consolas"/>
                <a:ea typeface="굴림" charset="0"/>
                <a:cs typeface="Consolas"/>
              </a:rPr>
              <a:t>swap (&amp;address, register) { /* x86 */</a:t>
            </a:r>
            <a:br>
              <a:rPr lang="en-US" altLang="ko-KR" sz="1800" dirty="0">
                <a:latin typeface="Consolas"/>
                <a:ea typeface="굴림" charset="0"/>
                <a:cs typeface="Consolas"/>
              </a:rPr>
            </a:br>
            <a:r>
              <a:rPr lang="en-US" altLang="ko-KR" sz="1800" dirty="0">
                <a:latin typeface="Consolas"/>
                <a:ea typeface="굴림" charset="0"/>
                <a:cs typeface="Consolas"/>
              </a:rPr>
              <a:t> 	temp = M[address]</a:t>
            </a:r>
            <a:r>
              <a:rPr lang="en-US" altLang="ko-KR" sz="1800" dirty="0" smtClean="0">
                <a:latin typeface="Consolas"/>
                <a:ea typeface="굴림" charset="0"/>
                <a:cs typeface="Consolas"/>
              </a:rPr>
              <a:t>;      </a:t>
            </a:r>
            <a:r>
              <a:rPr lang="en-US" altLang="ko-KR" sz="1800" dirty="0" smtClean="0">
                <a:solidFill>
                  <a:schemeClr val="accent2">
                    <a:lumMod val="75000"/>
                  </a:schemeClr>
                </a:solidFill>
                <a:latin typeface="Consolas"/>
                <a:ea typeface="굴림" charset="0"/>
                <a:cs typeface="Consolas"/>
              </a:rPr>
              <a:t>/* swap register’s value to</a:t>
            </a:r>
            <a:r>
              <a:rPr lang="en-US" altLang="ko-KR" sz="1800" dirty="0">
                <a:latin typeface="Consolas"/>
                <a:ea typeface="굴림" charset="0"/>
                <a:cs typeface="Consolas"/>
              </a:rPr>
              <a:t/>
            </a:r>
            <a:br>
              <a:rPr lang="en-US" altLang="ko-KR" sz="1800" dirty="0">
                <a:latin typeface="Consolas"/>
                <a:ea typeface="굴림" charset="0"/>
                <a:cs typeface="Consolas"/>
              </a:rPr>
            </a:br>
            <a:r>
              <a:rPr lang="en-US" altLang="ko-KR" sz="1800" dirty="0" smtClean="0">
                <a:latin typeface="Consolas"/>
                <a:ea typeface="굴림" charset="0"/>
                <a:cs typeface="Consolas"/>
              </a:rPr>
              <a:t> </a:t>
            </a:r>
            <a:r>
              <a:rPr lang="en-US" altLang="ko-KR" sz="1800" dirty="0">
                <a:latin typeface="Consolas"/>
                <a:ea typeface="굴림" charset="0"/>
                <a:cs typeface="Consolas"/>
              </a:rPr>
              <a:t>	M[address] = register</a:t>
            </a:r>
            <a:r>
              <a:rPr lang="en-US" altLang="ko-KR" sz="1800" dirty="0" smtClean="0">
                <a:latin typeface="Consolas"/>
                <a:ea typeface="굴림" charset="0"/>
                <a:cs typeface="Consolas"/>
              </a:rPr>
              <a:t>;     </a:t>
            </a:r>
            <a:r>
              <a:rPr lang="en-US" altLang="ko-KR" sz="1800" dirty="0" smtClean="0">
                <a:solidFill>
                  <a:srgbClr val="008200"/>
                </a:solidFill>
                <a:latin typeface="Consolas"/>
                <a:ea typeface="굴림" charset="0"/>
                <a:cs typeface="Consolas"/>
              </a:rPr>
              <a:t>value at “address” */</a:t>
            </a:r>
            <a:r>
              <a:rPr lang="en-US" altLang="ko-KR" sz="1800" dirty="0">
                <a:solidFill>
                  <a:srgbClr val="008200"/>
                </a:solidFill>
                <a:latin typeface="Consolas"/>
                <a:ea typeface="굴림" charset="0"/>
                <a:cs typeface="Consolas"/>
              </a:rPr>
              <a:t/>
            </a:r>
            <a:br>
              <a:rPr lang="en-US" altLang="ko-KR" sz="1800" dirty="0">
                <a:solidFill>
                  <a:srgbClr val="008200"/>
                </a:solidFill>
                <a:latin typeface="Consolas"/>
                <a:ea typeface="굴림" charset="0"/>
                <a:cs typeface="Consolas"/>
              </a:rPr>
            </a:br>
            <a:r>
              <a:rPr lang="en-US" altLang="ko-KR" sz="1800" dirty="0">
                <a:latin typeface="Consolas"/>
                <a:ea typeface="굴림" charset="0"/>
                <a:cs typeface="Consolas"/>
              </a:rPr>
              <a:t>	register = temp;</a:t>
            </a:r>
            <a:br>
              <a:rPr lang="en-US" altLang="ko-KR" sz="1800" dirty="0">
                <a:latin typeface="Consolas"/>
                <a:ea typeface="굴림" charset="0"/>
                <a:cs typeface="Consolas"/>
              </a:rPr>
            </a:br>
            <a:r>
              <a:rPr lang="en-US" altLang="ko-KR" sz="1800" dirty="0">
                <a:latin typeface="Consolas"/>
                <a:ea typeface="굴림" charset="0"/>
                <a:cs typeface="Consolas"/>
              </a:rPr>
              <a:t>}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endParaRPr lang="en-US" altLang="ko-KR" sz="1800" dirty="0">
              <a:latin typeface="Consolas"/>
              <a:ea typeface="굴림" charset="0"/>
              <a:cs typeface="Consolas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800" dirty="0" err="1">
                <a:latin typeface="Consolas"/>
                <a:ea typeface="굴림" charset="0"/>
                <a:cs typeface="Consolas"/>
              </a:rPr>
              <a:t>compare&amp;swap</a:t>
            </a:r>
            <a:r>
              <a:rPr lang="en-US" altLang="ko-KR" sz="1800" dirty="0">
                <a:latin typeface="Consolas"/>
                <a:ea typeface="굴림" charset="0"/>
                <a:cs typeface="Consolas"/>
              </a:rPr>
              <a:t> (&amp;address, reg1, reg2) { /* 68000 */</a:t>
            </a:r>
            <a:br>
              <a:rPr lang="en-US" altLang="ko-KR" sz="1800" dirty="0">
                <a:latin typeface="Consolas"/>
                <a:ea typeface="굴림" charset="0"/>
                <a:cs typeface="Consolas"/>
              </a:rPr>
            </a:br>
            <a:r>
              <a:rPr lang="en-US" altLang="ko-KR" sz="1800" dirty="0">
                <a:latin typeface="Consolas"/>
                <a:ea typeface="굴림" charset="0"/>
                <a:cs typeface="Consolas"/>
              </a:rPr>
              <a:t>	if (reg1 == M[address]) {</a:t>
            </a:r>
            <a:br>
              <a:rPr lang="en-US" altLang="ko-KR" sz="1800" dirty="0">
                <a:latin typeface="Consolas"/>
                <a:ea typeface="굴림" charset="0"/>
                <a:cs typeface="Consolas"/>
              </a:rPr>
            </a:br>
            <a:r>
              <a:rPr lang="en-US" altLang="ko-KR" sz="1800" dirty="0">
                <a:latin typeface="Consolas"/>
                <a:ea typeface="굴림" charset="0"/>
                <a:cs typeface="Consolas"/>
              </a:rPr>
              <a:t>		M[address] = reg2;</a:t>
            </a:r>
            <a:br>
              <a:rPr lang="en-US" altLang="ko-KR" sz="1800" dirty="0">
                <a:latin typeface="Consolas"/>
                <a:ea typeface="굴림" charset="0"/>
                <a:cs typeface="Consolas"/>
              </a:rPr>
            </a:br>
            <a:r>
              <a:rPr lang="en-US" altLang="ko-KR" sz="1800" dirty="0">
                <a:latin typeface="Consolas"/>
                <a:ea typeface="굴림" charset="0"/>
                <a:cs typeface="Consolas"/>
              </a:rPr>
              <a:t>		return success;</a:t>
            </a:r>
            <a:br>
              <a:rPr lang="en-US" altLang="ko-KR" sz="1800" dirty="0">
                <a:latin typeface="Consolas"/>
                <a:ea typeface="굴림" charset="0"/>
                <a:cs typeface="Consolas"/>
              </a:rPr>
            </a:br>
            <a:r>
              <a:rPr lang="en-US" altLang="ko-KR" sz="1800" dirty="0">
                <a:latin typeface="Consolas"/>
                <a:ea typeface="굴림" charset="0"/>
                <a:cs typeface="Consolas"/>
              </a:rPr>
              <a:t>	} else {</a:t>
            </a:r>
            <a:br>
              <a:rPr lang="en-US" altLang="ko-KR" sz="1800" dirty="0">
                <a:latin typeface="Consolas"/>
                <a:ea typeface="굴림" charset="0"/>
                <a:cs typeface="Consolas"/>
              </a:rPr>
            </a:br>
            <a:r>
              <a:rPr lang="en-US" altLang="ko-KR" sz="1800" dirty="0">
                <a:latin typeface="Consolas"/>
                <a:ea typeface="굴림" charset="0"/>
                <a:cs typeface="Consolas"/>
              </a:rPr>
              <a:t>		return failure;</a:t>
            </a:r>
            <a:br>
              <a:rPr lang="en-US" altLang="ko-KR" sz="1800" dirty="0">
                <a:latin typeface="Consolas"/>
                <a:ea typeface="굴림" charset="0"/>
                <a:cs typeface="Consolas"/>
              </a:rPr>
            </a:br>
            <a:r>
              <a:rPr lang="en-US" altLang="ko-KR" sz="1800" dirty="0">
                <a:latin typeface="Consolas"/>
                <a:ea typeface="굴림" charset="0"/>
                <a:cs typeface="Consolas"/>
              </a:rPr>
              <a:t>	}</a:t>
            </a:r>
            <a:br>
              <a:rPr lang="en-US" altLang="ko-KR" sz="1800" dirty="0">
                <a:latin typeface="Consolas"/>
                <a:ea typeface="굴림" charset="0"/>
                <a:cs typeface="Consolas"/>
              </a:rPr>
            </a:br>
            <a:r>
              <a:rPr lang="en-US" altLang="ko-KR" sz="1800" dirty="0">
                <a:latin typeface="Consolas"/>
                <a:ea typeface="굴림" charset="0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8600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Implementing Locks with test&amp;set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867400"/>
          </a:xfrm>
        </p:spPr>
        <p:txBody>
          <a:bodyPr/>
          <a:lstStyle/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Another flawed, but simple solution:</a:t>
            </a:r>
          </a:p>
          <a:p>
            <a:pPr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solidFill>
                  <a:srgbClr val="233AE1"/>
                </a:solidFill>
                <a:ea typeface="굴림" panose="020B0600000101010101" pitchFamily="34" charset="-127"/>
              </a:rPr>
              <a:t>	</a:t>
            </a:r>
            <a:r>
              <a:rPr lang="en-US" altLang="ko-KR" dirty="0" smtClean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 value = 0; // Free</a:t>
            </a:r>
          </a:p>
          <a:p>
            <a:pPr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Acquire() {</a:t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while (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test&amp;set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(value)); // while busy</a:t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Release() {</a:t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value = 0;</a:t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Simple explanation: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If lock is free, </a:t>
            </a:r>
            <a:r>
              <a:rPr lang="en-US" altLang="ko-KR" dirty="0" err="1" smtClean="0">
                <a:ea typeface="굴림" panose="020B0600000101010101" pitchFamily="34" charset="-127"/>
              </a:rPr>
              <a:t>test&amp;set</a:t>
            </a:r>
            <a:r>
              <a:rPr lang="en-US" altLang="ko-KR" dirty="0" smtClean="0">
                <a:ea typeface="굴림" panose="020B0600000101010101" pitchFamily="34" charset="-127"/>
              </a:rPr>
              <a:t> reads 0 and sets value=1, so lock is now busy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It returns 0 so while exits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If lock is busy, </a:t>
            </a:r>
            <a:r>
              <a:rPr lang="en-US" altLang="ko-KR" dirty="0" err="1" smtClean="0">
                <a:ea typeface="굴림" panose="020B0600000101010101" pitchFamily="34" charset="-127"/>
              </a:rPr>
              <a:t>test&amp;set</a:t>
            </a:r>
            <a:r>
              <a:rPr lang="en-US" altLang="ko-KR" dirty="0" smtClean="0">
                <a:ea typeface="굴림" panose="020B0600000101010101" pitchFamily="34" charset="-127"/>
              </a:rPr>
              <a:t> reads 1 and sets value=1 (no change)</a:t>
            </a:r>
            <a:r>
              <a:rPr lang="en-US" altLang="ko-KR" dirty="0">
                <a:ea typeface="굴림" panose="020B0600000101010101" pitchFamily="34" charset="-127"/>
              </a:rPr>
              <a:t/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It returns 1, so while loop continues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When we set value = 0, someone else can get lock</a:t>
            </a:r>
            <a:endParaRPr lang="en-US" altLang="ko-KR" dirty="0">
              <a:ea typeface="굴림" panose="020B0600000101010101" pitchFamily="34" charset="-127"/>
            </a:endParaRP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30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Busy-Waiting</a:t>
            </a:r>
            <a:r>
              <a:rPr lang="en-US" altLang="ko-KR" sz="3000" dirty="0" smtClean="0">
                <a:ea typeface="굴림" panose="020B0600000101010101" pitchFamily="34" charset="-127"/>
              </a:rPr>
              <a:t>: thread consumes cycles while waiting</a:t>
            </a: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20823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5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Problem: Busy-Waiting for Lock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685800"/>
            <a:ext cx="8534400" cy="60960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Positives for this solution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Machine can receive interrupts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User code can use this lock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Works on a multiprocessor</a:t>
            </a: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Negatives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This is very inefficient as thread will consume cycles waiting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Waiting thread may take cycles away from thread holding lock (no one wins!)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Priority Inversion</a:t>
            </a:r>
            <a:r>
              <a:rPr lang="en-US" altLang="ko-KR" dirty="0" smtClean="0">
                <a:ea typeface="굴림" panose="020B0600000101010101" pitchFamily="34" charset="-127"/>
              </a:rPr>
              <a:t>: If busy-waiting thread has higher priority than thread holding lock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 no progress!</a:t>
            </a: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Priority Inversion problem with original Martian rover </a:t>
            </a: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For semaphores and monitors, waiting thread may wait for an arbitrary long time!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Thus even if busy-waiting was OK for locks, definitely not ok for other primitives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Homework/exam solutions should avoid busy-waiting!</a:t>
            </a:r>
          </a:p>
        </p:txBody>
      </p:sp>
      <p:pic>
        <p:nvPicPr>
          <p:cNvPr id="21508" name="Picture 9" descr="MCj028543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685800"/>
            <a:ext cx="1851025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60910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914400" y="1524000"/>
            <a:ext cx="2743200" cy="342442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181600" y="1565871"/>
            <a:ext cx="2743200" cy="643929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257800" y="1524000"/>
            <a:ext cx="3124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leave note B;	</a:t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Y</a:t>
            </a: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FontTx/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    if 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        buy milk;	</a:t>
            </a:r>
          </a:p>
          <a:p>
            <a:pPr marL="0" indent="0"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   }</a:t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}		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remove note B;</a:t>
            </a:r>
          </a:p>
          <a:p>
            <a:pPr marL="0" indent="0">
              <a:buFontTx/>
              <a:buNone/>
            </a:pP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3657600" y="1752600"/>
            <a:ext cx="1524000" cy="3048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 rot="722820">
            <a:off x="3812939" y="1533699"/>
            <a:ext cx="1083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happened</a:t>
            </a:r>
          </a:p>
          <a:p>
            <a:pPr algn="ctr"/>
            <a:r>
              <a:rPr lang="en-US" dirty="0" smtClean="0">
                <a:latin typeface="Gill Sans Light"/>
                <a:cs typeface="Gill Sans Light"/>
              </a:rPr>
              <a:t>before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3124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A;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while 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(note B) {\\X 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    do 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nothing;	   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</a:t>
            </a:r>
            <a:endParaRPr lang="en-US" altLang="ko-KR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   buy 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remove 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note A;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5181600" y="1849172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914400" y="1541394"/>
            <a:ext cx="2743200" cy="307778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241300" y="914400"/>
            <a:ext cx="868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“</a:t>
            </a:r>
            <a:r>
              <a:rPr lang="en-US" altLang="ko-KR" dirty="0" smtClean="0">
                <a:latin typeface="Consolas"/>
                <a:ea typeface="굴림" panose="020B0600000101010101" pitchFamily="34" charset="-127"/>
                <a:cs typeface="Consolas"/>
              </a:rPr>
              <a:t>leave note A</a:t>
            </a:r>
            <a:r>
              <a:rPr lang="en-US" altLang="ko-KR" dirty="0" smtClean="0">
                <a:ea typeface="굴림" panose="020B0600000101010101" pitchFamily="34" charset="-127"/>
              </a:rPr>
              <a:t>” happens before “</a:t>
            </a:r>
            <a:r>
              <a:rPr lang="en-US" altLang="ko-KR" dirty="0" smtClean="0">
                <a:latin typeface="Consolas"/>
                <a:ea typeface="굴림" panose="020B0600000101010101" pitchFamily="34" charset="-127"/>
                <a:cs typeface="Consolas"/>
              </a:rPr>
              <a:t>if (</a:t>
            </a:r>
            <a:r>
              <a:rPr lang="en-US" altLang="ko-KR" dirty="0" err="1" smtClean="0">
                <a:latin typeface="Consolas"/>
                <a:ea typeface="굴림" panose="020B0600000101010101" pitchFamily="34" charset="-127"/>
                <a:cs typeface="Consolas"/>
              </a:rPr>
              <a:t>noNote</a:t>
            </a:r>
            <a:r>
              <a:rPr lang="en-US" altLang="ko-KR" dirty="0" smtClean="0">
                <a:latin typeface="Consolas"/>
                <a:ea typeface="굴림" panose="020B0600000101010101" pitchFamily="34" charset="-127"/>
                <a:cs typeface="Consolas"/>
              </a:rPr>
              <a:t> A)</a:t>
            </a:r>
            <a:r>
              <a:rPr lang="en-US" altLang="ko-KR" dirty="0" smtClean="0">
                <a:ea typeface="굴림" panose="020B0600000101010101" pitchFamily="34" charset="-127"/>
              </a:rPr>
              <a:t>”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538537" y="2153972"/>
            <a:ext cx="3149157" cy="2418028"/>
            <a:chOff x="5538537" y="2153972"/>
            <a:chExt cx="3149157" cy="2418028"/>
          </a:xfrm>
        </p:grpSpPr>
        <p:sp>
          <p:nvSpPr>
            <p:cNvPr id="5" name="Rectangle 4"/>
            <p:cNvSpPr/>
            <p:nvPr/>
          </p:nvSpPr>
          <p:spPr bwMode="auto">
            <a:xfrm>
              <a:off x="5538537" y="4038600"/>
              <a:ext cx="3149157" cy="5334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rPr>
                <a:t>B will not buy milk!</a:t>
              </a:r>
            </a:p>
          </p:txBody>
        </p:sp>
        <p:cxnSp>
          <p:nvCxnSpPr>
            <p:cNvPr id="7" name="Straight Arrow Connector 6"/>
            <p:cNvCxnSpPr>
              <a:stCxn id="5" idx="0"/>
            </p:cNvCxnSpPr>
            <p:nvPr/>
          </p:nvCxnSpPr>
          <p:spPr bwMode="auto">
            <a:xfrm flipH="1" flipV="1">
              <a:off x="6096000" y="2153972"/>
              <a:ext cx="1017116" cy="1884628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309426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Better Locks using test&amp;set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61722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Can we build </a:t>
            </a:r>
            <a:r>
              <a:rPr lang="en-US" altLang="ko-KR" dirty="0" err="1" smtClean="0">
                <a:ea typeface="굴림" panose="020B0600000101010101" pitchFamily="34" charset="-127"/>
              </a:rPr>
              <a:t>test&amp;set</a:t>
            </a:r>
            <a:r>
              <a:rPr lang="en-US" altLang="ko-KR" dirty="0" smtClean="0">
                <a:ea typeface="굴림" panose="020B0600000101010101" pitchFamily="34" charset="-127"/>
              </a:rPr>
              <a:t> locks without busy-waiting?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Can’t entirely, but can minimize!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Idea: only busy-wait to atomically check lock value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3600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Note: sleep has to be sure to reset the guard variable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Why can’t we do it just before or just after the sleep?</a:t>
            </a:r>
          </a:p>
        </p:txBody>
      </p:sp>
      <p:sp>
        <p:nvSpPr>
          <p:cNvPr id="456709" name="Text Box 5"/>
          <p:cNvSpPr txBox="1">
            <a:spLocks noChangeArrowheads="1"/>
          </p:cNvSpPr>
          <p:nvPr/>
        </p:nvSpPr>
        <p:spPr bwMode="auto">
          <a:xfrm>
            <a:off x="4481513" y="1752600"/>
            <a:ext cx="4662487" cy="3871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sz="1900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sz="1900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sz="1900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Release()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// Short busy-wait time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while (</a:t>
            </a:r>
            <a:r>
              <a:rPr lang="en-US" altLang="en-US" sz="1900" b="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test&amp;set</a:t>
            </a:r>
            <a: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(guard));</a:t>
            </a:r>
            <a:b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anyone on wait queue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take thread off wait queue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Place on ready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sz="1900" b="0" dirty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value = FREE;</a:t>
            </a: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guard = 0;</a:t>
            </a:r>
            <a:b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altLang="en-US" sz="1900" b="0" dirty="0">
              <a:solidFill>
                <a:schemeClr val="hlink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456718" name="Group 14"/>
          <p:cNvGrpSpPr>
            <a:grpSpLocks/>
          </p:cNvGrpSpPr>
          <p:nvPr/>
        </p:nvGrpSpPr>
        <p:grpSpPr bwMode="auto">
          <a:xfrm>
            <a:off x="76200" y="1752600"/>
            <a:ext cx="4724400" cy="4186238"/>
            <a:chOff x="48" y="1152"/>
            <a:chExt cx="2976" cy="2637"/>
          </a:xfrm>
        </p:grpSpPr>
        <p:sp>
          <p:nvSpPr>
            <p:cNvPr id="22534" name="Text Box 4"/>
            <p:cNvSpPr txBox="1">
              <a:spLocks noChangeArrowheads="1"/>
            </p:cNvSpPr>
            <p:nvPr/>
          </p:nvSpPr>
          <p:spPr bwMode="auto">
            <a:xfrm>
              <a:off x="48" y="1152"/>
              <a:ext cx="2976" cy="2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en-US" sz="1900" b="0" dirty="0" err="1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int</a:t>
              </a:r>
              <a:r>
                <a:rPr lang="en-US" altLang="en-US" sz="19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 guard = 0;</a:t>
              </a:r>
            </a:p>
            <a:p>
              <a:pPr algn="l"/>
              <a:r>
                <a:rPr lang="en-US" altLang="en-US" sz="1900" b="0" dirty="0" err="1">
                  <a:solidFill>
                    <a:srgbClr val="233AE1"/>
                  </a:solidFill>
                  <a:latin typeface="Consolas" charset="0"/>
                  <a:ea typeface="Consolas" charset="0"/>
                  <a:cs typeface="Consolas" charset="0"/>
                </a:rPr>
                <a:t>int</a:t>
              </a:r>
              <a:r>
                <a:rPr lang="en-US" altLang="en-US" sz="1900" b="0" dirty="0">
                  <a:solidFill>
                    <a:srgbClr val="233AE1"/>
                  </a:solidFill>
                  <a:latin typeface="Consolas" charset="0"/>
                  <a:ea typeface="Consolas" charset="0"/>
                  <a:cs typeface="Consolas" charset="0"/>
                </a:rPr>
                <a:t> value = FREE;</a:t>
              </a:r>
            </a:p>
            <a:p>
              <a:pPr algn="l"/>
              <a:endParaRPr lang="en-US" altLang="en-US" sz="1900" b="0" dirty="0"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Acquire() {</a:t>
              </a:r>
            </a:p>
            <a:p>
              <a:pPr algn="l"/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// Short busy-wait time</a:t>
              </a:r>
              <a:b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</a:t>
              </a:r>
              <a:r>
                <a:rPr lang="en-US" altLang="en-US" sz="19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while (</a:t>
              </a:r>
              <a:r>
                <a:rPr lang="en-US" altLang="en-US" sz="1900" b="0" dirty="0" err="1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test&amp;set</a:t>
              </a:r>
              <a:r>
                <a:rPr lang="en-US" altLang="en-US" sz="19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(guard));</a:t>
              </a: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/>
              </a:r>
              <a:b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if (</a:t>
              </a:r>
              <a:r>
                <a:rPr lang="en-US" altLang="en-US" sz="1900" b="0" dirty="0">
                  <a:solidFill>
                    <a:srgbClr val="2A40E2"/>
                  </a:solidFill>
                  <a:latin typeface="Consolas" charset="0"/>
                  <a:ea typeface="Consolas" charset="0"/>
                  <a:cs typeface="Consolas" charset="0"/>
                </a:rPr>
                <a:t>value == BUSY</a:t>
              </a: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) {</a:t>
              </a:r>
            </a:p>
            <a:p>
              <a:pPr algn="l"/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	put thread on wait queue;</a:t>
              </a:r>
            </a:p>
            <a:p>
              <a:pPr algn="l"/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	go to sleep() &amp; </a:t>
              </a:r>
              <a:r>
                <a:rPr lang="en-US" altLang="en-US" sz="19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guard = 0</a:t>
              </a: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;</a:t>
              </a:r>
              <a:b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} else {</a:t>
              </a:r>
              <a:b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	</a:t>
              </a:r>
              <a:r>
                <a:rPr lang="en-US" altLang="en-US" sz="1900" b="0" dirty="0">
                  <a:solidFill>
                    <a:srgbClr val="2A40E2"/>
                  </a:solidFill>
                  <a:latin typeface="Consolas" charset="0"/>
                  <a:ea typeface="Consolas" charset="0"/>
                  <a:cs typeface="Consolas" charset="0"/>
                </a:rPr>
                <a:t>value = BUSY;</a:t>
              </a: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/>
              </a:r>
              <a:b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	</a:t>
              </a:r>
              <a:r>
                <a:rPr lang="en-US" altLang="en-US" sz="19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guard = 0;</a:t>
              </a:r>
              <a:br>
                <a:rPr lang="en-US" altLang="en-US" sz="19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}</a:t>
              </a:r>
              <a:b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</p:txBody>
        </p:sp>
        <p:grpSp>
          <p:nvGrpSpPr>
            <p:cNvPr id="22535" name="Group 6"/>
            <p:cNvGrpSpPr>
              <a:grpSpLocks/>
            </p:cNvGrpSpPr>
            <p:nvPr/>
          </p:nvGrpSpPr>
          <p:grpSpPr bwMode="auto">
            <a:xfrm>
              <a:off x="1728" y="1248"/>
              <a:ext cx="384" cy="432"/>
              <a:chOff x="1776" y="912"/>
              <a:chExt cx="476" cy="576"/>
            </a:xfrm>
          </p:grpSpPr>
          <p:sp>
            <p:nvSpPr>
              <p:cNvPr id="22536" name="AutoShape 7"/>
              <p:cNvSpPr>
                <a:spLocks noChangeAspect="1" noChangeArrowheads="1" noTextEdit="1"/>
              </p:cNvSpPr>
              <p:nvPr/>
            </p:nvSpPr>
            <p:spPr bwMode="auto">
              <a:xfrm>
                <a:off x="1776" y="912"/>
                <a:ext cx="476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7" name="Freeform 8"/>
              <p:cNvSpPr>
                <a:spLocks/>
              </p:cNvSpPr>
              <p:nvPr/>
            </p:nvSpPr>
            <p:spPr bwMode="auto">
              <a:xfrm>
                <a:off x="1818" y="1046"/>
                <a:ext cx="434" cy="442"/>
              </a:xfrm>
              <a:custGeom>
                <a:avLst/>
                <a:gdLst>
                  <a:gd name="T0" fmla="*/ 4 w 1303"/>
                  <a:gd name="T1" fmla="*/ 79 h 1327"/>
                  <a:gd name="T2" fmla="*/ 7 w 1303"/>
                  <a:gd name="T3" fmla="*/ 86 h 1327"/>
                  <a:gd name="T4" fmla="*/ 13 w 1303"/>
                  <a:gd name="T5" fmla="*/ 97 h 1327"/>
                  <a:gd name="T6" fmla="*/ 19 w 1303"/>
                  <a:gd name="T7" fmla="*/ 109 h 1327"/>
                  <a:gd name="T8" fmla="*/ 28 w 1303"/>
                  <a:gd name="T9" fmla="*/ 121 h 1327"/>
                  <a:gd name="T10" fmla="*/ 38 w 1303"/>
                  <a:gd name="T11" fmla="*/ 132 h 1327"/>
                  <a:gd name="T12" fmla="*/ 50 w 1303"/>
                  <a:gd name="T13" fmla="*/ 140 h 1327"/>
                  <a:gd name="T14" fmla="*/ 63 w 1303"/>
                  <a:gd name="T15" fmla="*/ 145 h 1327"/>
                  <a:gd name="T16" fmla="*/ 76 w 1303"/>
                  <a:gd name="T17" fmla="*/ 147 h 1327"/>
                  <a:gd name="T18" fmla="*/ 90 w 1303"/>
                  <a:gd name="T19" fmla="*/ 146 h 1327"/>
                  <a:gd name="T20" fmla="*/ 104 w 1303"/>
                  <a:gd name="T21" fmla="*/ 142 h 1327"/>
                  <a:gd name="T22" fmla="*/ 116 w 1303"/>
                  <a:gd name="T23" fmla="*/ 136 h 1327"/>
                  <a:gd name="T24" fmla="*/ 128 w 1303"/>
                  <a:gd name="T25" fmla="*/ 126 h 1327"/>
                  <a:gd name="T26" fmla="*/ 136 w 1303"/>
                  <a:gd name="T27" fmla="*/ 116 h 1327"/>
                  <a:gd name="T28" fmla="*/ 142 w 1303"/>
                  <a:gd name="T29" fmla="*/ 105 h 1327"/>
                  <a:gd name="T30" fmla="*/ 144 w 1303"/>
                  <a:gd name="T31" fmla="*/ 94 h 1327"/>
                  <a:gd name="T32" fmla="*/ 145 w 1303"/>
                  <a:gd name="T33" fmla="*/ 82 h 1327"/>
                  <a:gd name="T34" fmla="*/ 143 w 1303"/>
                  <a:gd name="T35" fmla="*/ 71 h 1327"/>
                  <a:gd name="T36" fmla="*/ 140 w 1303"/>
                  <a:gd name="T37" fmla="*/ 59 h 1327"/>
                  <a:gd name="T38" fmla="*/ 136 w 1303"/>
                  <a:gd name="T39" fmla="*/ 48 h 1327"/>
                  <a:gd name="T40" fmla="*/ 132 w 1303"/>
                  <a:gd name="T41" fmla="*/ 37 h 1327"/>
                  <a:gd name="T42" fmla="*/ 128 w 1303"/>
                  <a:gd name="T43" fmla="*/ 27 h 1327"/>
                  <a:gd name="T44" fmla="*/ 123 w 1303"/>
                  <a:gd name="T45" fmla="*/ 18 h 1327"/>
                  <a:gd name="T46" fmla="*/ 117 w 1303"/>
                  <a:gd name="T47" fmla="*/ 11 h 1327"/>
                  <a:gd name="T48" fmla="*/ 111 w 1303"/>
                  <a:gd name="T49" fmla="*/ 5 h 1327"/>
                  <a:gd name="T50" fmla="*/ 104 w 1303"/>
                  <a:gd name="T51" fmla="*/ 1 h 1327"/>
                  <a:gd name="T52" fmla="*/ 98 w 1303"/>
                  <a:gd name="T53" fmla="*/ 0 h 1327"/>
                  <a:gd name="T54" fmla="*/ 93 w 1303"/>
                  <a:gd name="T55" fmla="*/ 0 h 1327"/>
                  <a:gd name="T56" fmla="*/ 89 w 1303"/>
                  <a:gd name="T57" fmla="*/ 3 h 1327"/>
                  <a:gd name="T58" fmla="*/ 85 w 1303"/>
                  <a:gd name="T59" fmla="*/ 6 h 1327"/>
                  <a:gd name="T60" fmla="*/ 84 w 1303"/>
                  <a:gd name="T61" fmla="*/ 10 h 1327"/>
                  <a:gd name="T62" fmla="*/ 83 w 1303"/>
                  <a:gd name="T63" fmla="*/ 15 h 1327"/>
                  <a:gd name="T64" fmla="*/ 83 w 1303"/>
                  <a:gd name="T65" fmla="*/ 20 h 1327"/>
                  <a:gd name="T66" fmla="*/ 83 w 1303"/>
                  <a:gd name="T67" fmla="*/ 25 h 1327"/>
                  <a:gd name="T68" fmla="*/ 84 w 1303"/>
                  <a:gd name="T69" fmla="*/ 28 h 1327"/>
                  <a:gd name="T70" fmla="*/ 85 w 1303"/>
                  <a:gd name="T71" fmla="*/ 32 h 1327"/>
                  <a:gd name="T72" fmla="*/ 85 w 1303"/>
                  <a:gd name="T73" fmla="*/ 36 h 1327"/>
                  <a:gd name="T74" fmla="*/ 82 w 1303"/>
                  <a:gd name="T75" fmla="*/ 40 h 1327"/>
                  <a:gd name="T76" fmla="*/ 78 w 1303"/>
                  <a:gd name="T77" fmla="*/ 41 h 1327"/>
                  <a:gd name="T78" fmla="*/ 73 w 1303"/>
                  <a:gd name="T79" fmla="*/ 43 h 1327"/>
                  <a:gd name="T80" fmla="*/ 68 w 1303"/>
                  <a:gd name="T81" fmla="*/ 45 h 1327"/>
                  <a:gd name="T82" fmla="*/ 63 w 1303"/>
                  <a:gd name="T83" fmla="*/ 47 h 1327"/>
                  <a:gd name="T84" fmla="*/ 58 w 1303"/>
                  <a:gd name="T85" fmla="*/ 49 h 1327"/>
                  <a:gd name="T86" fmla="*/ 54 w 1303"/>
                  <a:gd name="T87" fmla="*/ 52 h 1327"/>
                  <a:gd name="T88" fmla="*/ 50 w 1303"/>
                  <a:gd name="T89" fmla="*/ 55 h 1327"/>
                  <a:gd name="T90" fmla="*/ 45 w 1303"/>
                  <a:gd name="T91" fmla="*/ 57 h 1327"/>
                  <a:gd name="T92" fmla="*/ 41 w 1303"/>
                  <a:gd name="T93" fmla="*/ 55 h 1327"/>
                  <a:gd name="T94" fmla="*/ 38 w 1303"/>
                  <a:gd name="T95" fmla="*/ 52 h 1327"/>
                  <a:gd name="T96" fmla="*/ 34 w 1303"/>
                  <a:gd name="T97" fmla="*/ 48 h 1327"/>
                  <a:gd name="T98" fmla="*/ 29 w 1303"/>
                  <a:gd name="T99" fmla="*/ 44 h 1327"/>
                  <a:gd name="T100" fmla="*/ 24 w 1303"/>
                  <a:gd name="T101" fmla="*/ 41 h 1327"/>
                  <a:gd name="T102" fmla="*/ 17 w 1303"/>
                  <a:gd name="T103" fmla="*/ 40 h 1327"/>
                  <a:gd name="T104" fmla="*/ 11 w 1303"/>
                  <a:gd name="T105" fmla="*/ 41 h 1327"/>
                  <a:gd name="T106" fmla="*/ 5 w 1303"/>
                  <a:gd name="T107" fmla="*/ 45 h 1327"/>
                  <a:gd name="T108" fmla="*/ 1 w 1303"/>
                  <a:gd name="T109" fmla="*/ 51 h 1327"/>
                  <a:gd name="T110" fmla="*/ 0 w 1303"/>
                  <a:gd name="T111" fmla="*/ 58 h 1327"/>
                  <a:gd name="T112" fmla="*/ 0 w 1303"/>
                  <a:gd name="T113" fmla="*/ 65 h 1327"/>
                  <a:gd name="T114" fmla="*/ 2 w 1303"/>
                  <a:gd name="T115" fmla="*/ 71 h 1327"/>
                  <a:gd name="T116" fmla="*/ 3 w 1303"/>
                  <a:gd name="T117" fmla="*/ 75 h 1327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1303" h="1327">
                    <a:moveTo>
                      <a:pt x="28" y="680"/>
                    </a:moveTo>
                    <a:lnTo>
                      <a:pt x="28" y="681"/>
                    </a:lnTo>
                    <a:lnTo>
                      <a:pt x="30" y="684"/>
                    </a:lnTo>
                    <a:lnTo>
                      <a:pt x="30" y="686"/>
                    </a:lnTo>
                    <a:lnTo>
                      <a:pt x="30" y="688"/>
                    </a:lnTo>
                    <a:lnTo>
                      <a:pt x="33" y="691"/>
                    </a:lnTo>
                    <a:lnTo>
                      <a:pt x="34" y="697"/>
                    </a:lnTo>
                    <a:lnTo>
                      <a:pt x="36" y="698"/>
                    </a:lnTo>
                    <a:lnTo>
                      <a:pt x="36" y="704"/>
                    </a:lnTo>
                    <a:lnTo>
                      <a:pt x="37" y="708"/>
                    </a:lnTo>
                    <a:lnTo>
                      <a:pt x="40" y="714"/>
                    </a:lnTo>
                    <a:lnTo>
                      <a:pt x="43" y="720"/>
                    </a:lnTo>
                    <a:lnTo>
                      <a:pt x="44" y="725"/>
                    </a:lnTo>
                    <a:lnTo>
                      <a:pt x="47" y="733"/>
                    </a:lnTo>
                    <a:lnTo>
                      <a:pt x="51" y="740"/>
                    </a:lnTo>
                    <a:lnTo>
                      <a:pt x="53" y="745"/>
                    </a:lnTo>
                    <a:lnTo>
                      <a:pt x="55" y="752"/>
                    </a:lnTo>
                    <a:lnTo>
                      <a:pt x="60" y="761"/>
                    </a:lnTo>
                    <a:lnTo>
                      <a:pt x="64" y="769"/>
                    </a:lnTo>
                    <a:lnTo>
                      <a:pt x="67" y="778"/>
                    </a:lnTo>
                    <a:lnTo>
                      <a:pt x="70" y="785"/>
                    </a:lnTo>
                    <a:lnTo>
                      <a:pt x="74" y="795"/>
                    </a:lnTo>
                    <a:lnTo>
                      <a:pt x="80" y="804"/>
                    </a:lnTo>
                    <a:lnTo>
                      <a:pt x="84" y="812"/>
                    </a:lnTo>
                    <a:lnTo>
                      <a:pt x="87" y="822"/>
                    </a:lnTo>
                    <a:lnTo>
                      <a:pt x="92" y="832"/>
                    </a:lnTo>
                    <a:lnTo>
                      <a:pt x="98" y="842"/>
                    </a:lnTo>
                    <a:lnTo>
                      <a:pt x="101" y="852"/>
                    </a:lnTo>
                    <a:lnTo>
                      <a:pt x="108" y="861"/>
                    </a:lnTo>
                    <a:lnTo>
                      <a:pt x="114" y="872"/>
                    </a:lnTo>
                    <a:lnTo>
                      <a:pt x="118" y="883"/>
                    </a:lnTo>
                    <a:lnTo>
                      <a:pt x="124" y="893"/>
                    </a:lnTo>
                    <a:lnTo>
                      <a:pt x="129" y="903"/>
                    </a:lnTo>
                    <a:lnTo>
                      <a:pt x="136" y="915"/>
                    </a:lnTo>
                    <a:lnTo>
                      <a:pt x="142" y="926"/>
                    </a:lnTo>
                    <a:lnTo>
                      <a:pt x="148" y="936"/>
                    </a:lnTo>
                    <a:lnTo>
                      <a:pt x="153" y="947"/>
                    </a:lnTo>
                    <a:lnTo>
                      <a:pt x="161" y="959"/>
                    </a:lnTo>
                    <a:lnTo>
                      <a:pt x="168" y="969"/>
                    </a:lnTo>
                    <a:lnTo>
                      <a:pt x="173" y="980"/>
                    </a:lnTo>
                    <a:lnTo>
                      <a:pt x="180" y="991"/>
                    </a:lnTo>
                    <a:lnTo>
                      <a:pt x="189" y="1003"/>
                    </a:lnTo>
                    <a:lnTo>
                      <a:pt x="196" y="1014"/>
                    </a:lnTo>
                    <a:lnTo>
                      <a:pt x="202" y="1024"/>
                    </a:lnTo>
                    <a:lnTo>
                      <a:pt x="210" y="1035"/>
                    </a:lnTo>
                    <a:lnTo>
                      <a:pt x="219" y="1047"/>
                    </a:lnTo>
                    <a:lnTo>
                      <a:pt x="226" y="1058"/>
                    </a:lnTo>
                    <a:lnTo>
                      <a:pt x="233" y="1068"/>
                    </a:lnTo>
                    <a:lnTo>
                      <a:pt x="243" y="1078"/>
                    </a:lnTo>
                    <a:lnTo>
                      <a:pt x="250" y="1091"/>
                    </a:lnTo>
                    <a:lnTo>
                      <a:pt x="260" y="1101"/>
                    </a:lnTo>
                    <a:lnTo>
                      <a:pt x="269" y="1111"/>
                    </a:lnTo>
                    <a:lnTo>
                      <a:pt x="277" y="1122"/>
                    </a:lnTo>
                    <a:lnTo>
                      <a:pt x="286" y="1131"/>
                    </a:lnTo>
                    <a:lnTo>
                      <a:pt x="296" y="1141"/>
                    </a:lnTo>
                    <a:lnTo>
                      <a:pt x="304" y="1152"/>
                    </a:lnTo>
                    <a:lnTo>
                      <a:pt x="314" y="1161"/>
                    </a:lnTo>
                    <a:lnTo>
                      <a:pt x="324" y="1171"/>
                    </a:lnTo>
                    <a:lnTo>
                      <a:pt x="333" y="1181"/>
                    </a:lnTo>
                    <a:lnTo>
                      <a:pt x="342" y="1188"/>
                    </a:lnTo>
                    <a:lnTo>
                      <a:pt x="352" y="1199"/>
                    </a:lnTo>
                    <a:lnTo>
                      <a:pt x="362" y="1206"/>
                    </a:lnTo>
                    <a:lnTo>
                      <a:pt x="372" y="1215"/>
                    </a:lnTo>
                    <a:lnTo>
                      <a:pt x="382" y="1222"/>
                    </a:lnTo>
                    <a:lnTo>
                      <a:pt x="394" y="1230"/>
                    </a:lnTo>
                    <a:lnTo>
                      <a:pt x="405" y="1237"/>
                    </a:lnTo>
                    <a:lnTo>
                      <a:pt x="415" y="1245"/>
                    </a:lnTo>
                    <a:lnTo>
                      <a:pt x="425" y="1252"/>
                    </a:lnTo>
                    <a:lnTo>
                      <a:pt x="436" y="1259"/>
                    </a:lnTo>
                    <a:lnTo>
                      <a:pt x="448" y="1264"/>
                    </a:lnTo>
                    <a:lnTo>
                      <a:pt x="459" y="1270"/>
                    </a:lnTo>
                    <a:lnTo>
                      <a:pt x="469" y="1274"/>
                    </a:lnTo>
                    <a:lnTo>
                      <a:pt x="480" y="1281"/>
                    </a:lnTo>
                    <a:lnTo>
                      <a:pt x="492" y="1286"/>
                    </a:lnTo>
                    <a:lnTo>
                      <a:pt x="504" y="1290"/>
                    </a:lnTo>
                    <a:lnTo>
                      <a:pt x="516" y="1294"/>
                    </a:lnTo>
                    <a:lnTo>
                      <a:pt x="527" y="1299"/>
                    </a:lnTo>
                    <a:lnTo>
                      <a:pt x="539" y="1301"/>
                    </a:lnTo>
                    <a:lnTo>
                      <a:pt x="551" y="1307"/>
                    </a:lnTo>
                    <a:lnTo>
                      <a:pt x="563" y="1310"/>
                    </a:lnTo>
                    <a:lnTo>
                      <a:pt x="576" y="1313"/>
                    </a:lnTo>
                    <a:lnTo>
                      <a:pt x="587" y="1316"/>
                    </a:lnTo>
                    <a:lnTo>
                      <a:pt x="600" y="1317"/>
                    </a:lnTo>
                    <a:lnTo>
                      <a:pt x="611" y="1318"/>
                    </a:lnTo>
                    <a:lnTo>
                      <a:pt x="624" y="1321"/>
                    </a:lnTo>
                    <a:lnTo>
                      <a:pt x="637" y="1323"/>
                    </a:lnTo>
                    <a:lnTo>
                      <a:pt x="648" y="1324"/>
                    </a:lnTo>
                    <a:lnTo>
                      <a:pt x="661" y="1324"/>
                    </a:lnTo>
                    <a:lnTo>
                      <a:pt x="674" y="1326"/>
                    </a:lnTo>
                    <a:lnTo>
                      <a:pt x="686" y="1327"/>
                    </a:lnTo>
                    <a:lnTo>
                      <a:pt x="698" y="1327"/>
                    </a:lnTo>
                    <a:lnTo>
                      <a:pt x="710" y="1327"/>
                    </a:lnTo>
                    <a:lnTo>
                      <a:pt x="723" y="1327"/>
                    </a:lnTo>
                    <a:lnTo>
                      <a:pt x="736" y="1326"/>
                    </a:lnTo>
                    <a:lnTo>
                      <a:pt x="749" y="1326"/>
                    </a:lnTo>
                    <a:lnTo>
                      <a:pt x="762" y="1324"/>
                    </a:lnTo>
                    <a:lnTo>
                      <a:pt x="772" y="1323"/>
                    </a:lnTo>
                    <a:lnTo>
                      <a:pt x="786" y="1321"/>
                    </a:lnTo>
                    <a:lnTo>
                      <a:pt x="799" y="1318"/>
                    </a:lnTo>
                    <a:lnTo>
                      <a:pt x="810" y="1317"/>
                    </a:lnTo>
                    <a:lnTo>
                      <a:pt x="823" y="1314"/>
                    </a:lnTo>
                    <a:lnTo>
                      <a:pt x="836" y="1311"/>
                    </a:lnTo>
                    <a:lnTo>
                      <a:pt x="848" y="1310"/>
                    </a:lnTo>
                    <a:lnTo>
                      <a:pt x="860" y="1306"/>
                    </a:lnTo>
                    <a:lnTo>
                      <a:pt x="872" y="1301"/>
                    </a:lnTo>
                    <a:lnTo>
                      <a:pt x="885" y="1299"/>
                    </a:lnTo>
                    <a:lnTo>
                      <a:pt x="897" y="1296"/>
                    </a:lnTo>
                    <a:lnTo>
                      <a:pt x="908" y="1290"/>
                    </a:lnTo>
                    <a:lnTo>
                      <a:pt x="921" y="1287"/>
                    </a:lnTo>
                    <a:lnTo>
                      <a:pt x="934" y="1281"/>
                    </a:lnTo>
                    <a:lnTo>
                      <a:pt x="945" y="1277"/>
                    </a:lnTo>
                    <a:lnTo>
                      <a:pt x="958" y="1272"/>
                    </a:lnTo>
                    <a:lnTo>
                      <a:pt x="969" y="1266"/>
                    </a:lnTo>
                    <a:lnTo>
                      <a:pt x="980" y="1262"/>
                    </a:lnTo>
                    <a:lnTo>
                      <a:pt x="992" y="1256"/>
                    </a:lnTo>
                    <a:lnTo>
                      <a:pt x="1003" y="1249"/>
                    </a:lnTo>
                    <a:lnTo>
                      <a:pt x="1016" y="1242"/>
                    </a:lnTo>
                    <a:lnTo>
                      <a:pt x="1026" y="1235"/>
                    </a:lnTo>
                    <a:lnTo>
                      <a:pt x="1039" y="1230"/>
                    </a:lnTo>
                    <a:lnTo>
                      <a:pt x="1049" y="1222"/>
                    </a:lnTo>
                    <a:lnTo>
                      <a:pt x="1060" y="1215"/>
                    </a:lnTo>
                    <a:lnTo>
                      <a:pt x="1070" y="1206"/>
                    </a:lnTo>
                    <a:lnTo>
                      <a:pt x="1081" y="1200"/>
                    </a:lnTo>
                    <a:lnTo>
                      <a:pt x="1093" y="1190"/>
                    </a:lnTo>
                    <a:lnTo>
                      <a:pt x="1103" y="1183"/>
                    </a:lnTo>
                    <a:lnTo>
                      <a:pt x="1114" y="1175"/>
                    </a:lnTo>
                    <a:lnTo>
                      <a:pt x="1125" y="1168"/>
                    </a:lnTo>
                    <a:lnTo>
                      <a:pt x="1134" y="1158"/>
                    </a:lnTo>
                    <a:lnTo>
                      <a:pt x="1144" y="1149"/>
                    </a:lnTo>
                    <a:lnTo>
                      <a:pt x="1152" y="1139"/>
                    </a:lnTo>
                    <a:lnTo>
                      <a:pt x="1162" y="1131"/>
                    </a:lnTo>
                    <a:lnTo>
                      <a:pt x="1171" y="1122"/>
                    </a:lnTo>
                    <a:lnTo>
                      <a:pt x="1179" y="1112"/>
                    </a:lnTo>
                    <a:lnTo>
                      <a:pt x="1186" y="1104"/>
                    </a:lnTo>
                    <a:lnTo>
                      <a:pt x="1195" y="1095"/>
                    </a:lnTo>
                    <a:lnTo>
                      <a:pt x="1202" y="1084"/>
                    </a:lnTo>
                    <a:lnTo>
                      <a:pt x="1209" y="1075"/>
                    </a:lnTo>
                    <a:lnTo>
                      <a:pt x="1215" y="1067"/>
                    </a:lnTo>
                    <a:lnTo>
                      <a:pt x="1223" y="1057"/>
                    </a:lnTo>
                    <a:lnTo>
                      <a:pt x="1229" y="1047"/>
                    </a:lnTo>
                    <a:lnTo>
                      <a:pt x="1235" y="1038"/>
                    </a:lnTo>
                    <a:lnTo>
                      <a:pt x="1240" y="1028"/>
                    </a:lnTo>
                    <a:lnTo>
                      <a:pt x="1246" y="1018"/>
                    </a:lnTo>
                    <a:lnTo>
                      <a:pt x="1252" y="1008"/>
                    </a:lnTo>
                    <a:lnTo>
                      <a:pt x="1256" y="998"/>
                    </a:lnTo>
                    <a:lnTo>
                      <a:pt x="1260" y="989"/>
                    </a:lnTo>
                    <a:lnTo>
                      <a:pt x="1266" y="979"/>
                    </a:lnTo>
                    <a:lnTo>
                      <a:pt x="1269" y="969"/>
                    </a:lnTo>
                    <a:lnTo>
                      <a:pt x="1273" y="960"/>
                    </a:lnTo>
                    <a:lnTo>
                      <a:pt x="1276" y="949"/>
                    </a:lnTo>
                    <a:lnTo>
                      <a:pt x="1282" y="940"/>
                    </a:lnTo>
                    <a:lnTo>
                      <a:pt x="1283" y="929"/>
                    </a:lnTo>
                    <a:lnTo>
                      <a:pt x="1286" y="919"/>
                    </a:lnTo>
                    <a:lnTo>
                      <a:pt x="1289" y="907"/>
                    </a:lnTo>
                    <a:lnTo>
                      <a:pt x="1292" y="899"/>
                    </a:lnTo>
                    <a:lnTo>
                      <a:pt x="1293" y="888"/>
                    </a:lnTo>
                    <a:lnTo>
                      <a:pt x="1296" y="879"/>
                    </a:lnTo>
                    <a:lnTo>
                      <a:pt x="1297" y="868"/>
                    </a:lnTo>
                    <a:lnTo>
                      <a:pt x="1299" y="858"/>
                    </a:lnTo>
                    <a:lnTo>
                      <a:pt x="1300" y="848"/>
                    </a:lnTo>
                    <a:lnTo>
                      <a:pt x="1300" y="836"/>
                    </a:lnTo>
                    <a:lnTo>
                      <a:pt x="1302" y="826"/>
                    </a:lnTo>
                    <a:lnTo>
                      <a:pt x="1303" y="816"/>
                    </a:lnTo>
                    <a:lnTo>
                      <a:pt x="1303" y="805"/>
                    </a:lnTo>
                    <a:lnTo>
                      <a:pt x="1303" y="795"/>
                    </a:lnTo>
                    <a:lnTo>
                      <a:pt x="1303" y="784"/>
                    </a:lnTo>
                    <a:lnTo>
                      <a:pt x="1303" y="774"/>
                    </a:lnTo>
                    <a:lnTo>
                      <a:pt x="1303" y="764"/>
                    </a:lnTo>
                    <a:lnTo>
                      <a:pt x="1303" y="752"/>
                    </a:lnTo>
                    <a:lnTo>
                      <a:pt x="1302" y="742"/>
                    </a:lnTo>
                    <a:lnTo>
                      <a:pt x="1302" y="733"/>
                    </a:lnTo>
                    <a:lnTo>
                      <a:pt x="1300" y="721"/>
                    </a:lnTo>
                    <a:lnTo>
                      <a:pt x="1300" y="711"/>
                    </a:lnTo>
                    <a:lnTo>
                      <a:pt x="1299" y="701"/>
                    </a:lnTo>
                    <a:lnTo>
                      <a:pt x="1297" y="691"/>
                    </a:lnTo>
                    <a:lnTo>
                      <a:pt x="1296" y="680"/>
                    </a:lnTo>
                    <a:lnTo>
                      <a:pt x="1294" y="669"/>
                    </a:lnTo>
                    <a:lnTo>
                      <a:pt x="1293" y="659"/>
                    </a:lnTo>
                    <a:lnTo>
                      <a:pt x="1290" y="649"/>
                    </a:lnTo>
                    <a:lnTo>
                      <a:pt x="1289" y="637"/>
                    </a:lnTo>
                    <a:lnTo>
                      <a:pt x="1287" y="627"/>
                    </a:lnTo>
                    <a:lnTo>
                      <a:pt x="1285" y="616"/>
                    </a:lnTo>
                    <a:lnTo>
                      <a:pt x="1283" y="607"/>
                    </a:lnTo>
                    <a:lnTo>
                      <a:pt x="1280" y="596"/>
                    </a:lnTo>
                    <a:lnTo>
                      <a:pt x="1277" y="586"/>
                    </a:lnTo>
                    <a:lnTo>
                      <a:pt x="1275" y="576"/>
                    </a:lnTo>
                    <a:lnTo>
                      <a:pt x="1272" y="566"/>
                    </a:lnTo>
                    <a:lnTo>
                      <a:pt x="1269" y="555"/>
                    </a:lnTo>
                    <a:lnTo>
                      <a:pt x="1266" y="545"/>
                    </a:lnTo>
                    <a:lnTo>
                      <a:pt x="1263" y="533"/>
                    </a:lnTo>
                    <a:lnTo>
                      <a:pt x="1260" y="525"/>
                    </a:lnTo>
                    <a:lnTo>
                      <a:pt x="1256" y="515"/>
                    </a:lnTo>
                    <a:lnTo>
                      <a:pt x="1253" y="504"/>
                    </a:lnTo>
                    <a:lnTo>
                      <a:pt x="1250" y="494"/>
                    </a:lnTo>
                    <a:lnTo>
                      <a:pt x="1246" y="484"/>
                    </a:lnTo>
                    <a:lnTo>
                      <a:pt x="1243" y="474"/>
                    </a:lnTo>
                    <a:lnTo>
                      <a:pt x="1239" y="464"/>
                    </a:lnTo>
                    <a:lnTo>
                      <a:pt x="1236" y="452"/>
                    </a:lnTo>
                    <a:lnTo>
                      <a:pt x="1233" y="442"/>
                    </a:lnTo>
                    <a:lnTo>
                      <a:pt x="1229" y="432"/>
                    </a:lnTo>
                    <a:lnTo>
                      <a:pt x="1226" y="422"/>
                    </a:lnTo>
                    <a:lnTo>
                      <a:pt x="1222" y="413"/>
                    </a:lnTo>
                    <a:lnTo>
                      <a:pt x="1219" y="403"/>
                    </a:lnTo>
                    <a:lnTo>
                      <a:pt x="1213" y="393"/>
                    </a:lnTo>
                    <a:lnTo>
                      <a:pt x="1212" y="383"/>
                    </a:lnTo>
                    <a:lnTo>
                      <a:pt x="1208" y="373"/>
                    </a:lnTo>
                    <a:lnTo>
                      <a:pt x="1205" y="364"/>
                    </a:lnTo>
                    <a:lnTo>
                      <a:pt x="1201" y="354"/>
                    </a:lnTo>
                    <a:lnTo>
                      <a:pt x="1196" y="343"/>
                    </a:lnTo>
                    <a:lnTo>
                      <a:pt x="1192" y="334"/>
                    </a:lnTo>
                    <a:lnTo>
                      <a:pt x="1188" y="326"/>
                    </a:lnTo>
                    <a:lnTo>
                      <a:pt x="1185" y="316"/>
                    </a:lnTo>
                    <a:lnTo>
                      <a:pt x="1181" y="306"/>
                    </a:lnTo>
                    <a:lnTo>
                      <a:pt x="1178" y="297"/>
                    </a:lnTo>
                    <a:lnTo>
                      <a:pt x="1174" y="287"/>
                    </a:lnTo>
                    <a:lnTo>
                      <a:pt x="1169" y="279"/>
                    </a:lnTo>
                    <a:lnTo>
                      <a:pt x="1165" y="270"/>
                    </a:lnTo>
                    <a:lnTo>
                      <a:pt x="1161" y="260"/>
                    </a:lnTo>
                    <a:lnTo>
                      <a:pt x="1157" y="252"/>
                    </a:lnTo>
                    <a:lnTo>
                      <a:pt x="1152" y="243"/>
                    </a:lnTo>
                    <a:lnTo>
                      <a:pt x="1148" y="235"/>
                    </a:lnTo>
                    <a:lnTo>
                      <a:pt x="1144" y="226"/>
                    </a:lnTo>
                    <a:lnTo>
                      <a:pt x="1140" y="219"/>
                    </a:lnTo>
                    <a:lnTo>
                      <a:pt x="1135" y="209"/>
                    </a:lnTo>
                    <a:lnTo>
                      <a:pt x="1131" y="202"/>
                    </a:lnTo>
                    <a:lnTo>
                      <a:pt x="1127" y="193"/>
                    </a:lnTo>
                    <a:lnTo>
                      <a:pt x="1123" y="185"/>
                    </a:lnTo>
                    <a:lnTo>
                      <a:pt x="1117" y="178"/>
                    </a:lnTo>
                    <a:lnTo>
                      <a:pt x="1113" y="171"/>
                    </a:lnTo>
                    <a:lnTo>
                      <a:pt x="1107" y="162"/>
                    </a:lnTo>
                    <a:lnTo>
                      <a:pt x="1103" y="155"/>
                    </a:lnTo>
                    <a:lnTo>
                      <a:pt x="1098" y="148"/>
                    </a:lnTo>
                    <a:lnTo>
                      <a:pt x="1094" y="141"/>
                    </a:lnTo>
                    <a:lnTo>
                      <a:pt x="1088" y="134"/>
                    </a:lnTo>
                    <a:lnTo>
                      <a:pt x="1083" y="127"/>
                    </a:lnTo>
                    <a:lnTo>
                      <a:pt x="1078" y="120"/>
                    </a:lnTo>
                    <a:lnTo>
                      <a:pt x="1073" y="114"/>
                    </a:lnTo>
                    <a:lnTo>
                      <a:pt x="1067" y="107"/>
                    </a:lnTo>
                    <a:lnTo>
                      <a:pt x="1064" y="101"/>
                    </a:lnTo>
                    <a:lnTo>
                      <a:pt x="1057" y="95"/>
                    </a:lnTo>
                    <a:lnTo>
                      <a:pt x="1052" y="90"/>
                    </a:lnTo>
                    <a:lnTo>
                      <a:pt x="1047" y="84"/>
                    </a:lnTo>
                    <a:lnTo>
                      <a:pt x="1042" y="78"/>
                    </a:lnTo>
                    <a:lnTo>
                      <a:pt x="1036" y="73"/>
                    </a:lnTo>
                    <a:lnTo>
                      <a:pt x="1030" y="67"/>
                    </a:lnTo>
                    <a:lnTo>
                      <a:pt x="1025" y="63"/>
                    </a:lnTo>
                    <a:lnTo>
                      <a:pt x="1019" y="57"/>
                    </a:lnTo>
                    <a:lnTo>
                      <a:pt x="1013" y="53"/>
                    </a:lnTo>
                    <a:lnTo>
                      <a:pt x="1007" y="47"/>
                    </a:lnTo>
                    <a:lnTo>
                      <a:pt x="1000" y="44"/>
                    </a:lnTo>
                    <a:lnTo>
                      <a:pt x="995" y="40"/>
                    </a:lnTo>
                    <a:lnTo>
                      <a:pt x="989" y="37"/>
                    </a:lnTo>
                    <a:lnTo>
                      <a:pt x="983" y="33"/>
                    </a:lnTo>
                    <a:lnTo>
                      <a:pt x="978" y="30"/>
                    </a:lnTo>
                    <a:lnTo>
                      <a:pt x="971" y="27"/>
                    </a:lnTo>
                    <a:lnTo>
                      <a:pt x="963" y="23"/>
                    </a:lnTo>
                    <a:lnTo>
                      <a:pt x="958" y="20"/>
                    </a:lnTo>
                    <a:lnTo>
                      <a:pt x="952" y="17"/>
                    </a:lnTo>
                    <a:lnTo>
                      <a:pt x="945" y="14"/>
                    </a:lnTo>
                    <a:lnTo>
                      <a:pt x="939" y="13"/>
                    </a:lnTo>
                    <a:lnTo>
                      <a:pt x="932" y="10"/>
                    </a:lnTo>
                    <a:lnTo>
                      <a:pt x="926" y="9"/>
                    </a:lnTo>
                    <a:lnTo>
                      <a:pt x="922" y="7"/>
                    </a:lnTo>
                    <a:lnTo>
                      <a:pt x="915" y="6"/>
                    </a:lnTo>
                    <a:lnTo>
                      <a:pt x="909" y="4"/>
                    </a:lnTo>
                    <a:lnTo>
                      <a:pt x="904" y="3"/>
                    </a:lnTo>
                    <a:lnTo>
                      <a:pt x="899" y="3"/>
                    </a:lnTo>
                    <a:lnTo>
                      <a:pt x="892" y="0"/>
                    </a:lnTo>
                    <a:lnTo>
                      <a:pt x="887" y="0"/>
                    </a:lnTo>
                    <a:lnTo>
                      <a:pt x="882" y="0"/>
                    </a:lnTo>
                    <a:lnTo>
                      <a:pt x="878" y="0"/>
                    </a:lnTo>
                    <a:lnTo>
                      <a:pt x="872" y="0"/>
                    </a:lnTo>
                    <a:lnTo>
                      <a:pt x="867" y="0"/>
                    </a:lnTo>
                    <a:lnTo>
                      <a:pt x="863" y="0"/>
                    </a:lnTo>
                    <a:lnTo>
                      <a:pt x="858" y="0"/>
                    </a:lnTo>
                    <a:lnTo>
                      <a:pt x="853" y="0"/>
                    </a:lnTo>
                    <a:lnTo>
                      <a:pt x="848" y="1"/>
                    </a:lnTo>
                    <a:lnTo>
                      <a:pt x="845" y="3"/>
                    </a:lnTo>
                    <a:lnTo>
                      <a:pt x="841" y="4"/>
                    </a:lnTo>
                    <a:lnTo>
                      <a:pt x="836" y="4"/>
                    </a:lnTo>
                    <a:lnTo>
                      <a:pt x="831" y="6"/>
                    </a:lnTo>
                    <a:lnTo>
                      <a:pt x="827" y="7"/>
                    </a:lnTo>
                    <a:lnTo>
                      <a:pt x="824" y="9"/>
                    </a:lnTo>
                    <a:lnTo>
                      <a:pt x="818" y="10"/>
                    </a:lnTo>
                    <a:lnTo>
                      <a:pt x="817" y="11"/>
                    </a:lnTo>
                    <a:lnTo>
                      <a:pt x="811" y="13"/>
                    </a:lnTo>
                    <a:lnTo>
                      <a:pt x="809" y="16"/>
                    </a:lnTo>
                    <a:lnTo>
                      <a:pt x="806" y="17"/>
                    </a:lnTo>
                    <a:lnTo>
                      <a:pt x="801" y="20"/>
                    </a:lnTo>
                    <a:lnTo>
                      <a:pt x="799" y="23"/>
                    </a:lnTo>
                    <a:lnTo>
                      <a:pt x="796" y="26"/>
                    </a:lnTo>
                    <a:lnTo>
                      <a:pt x="793" y="29"/>
                    </a:lnTo>
                    <a:lnTo>
                      <a:pt x="789" y="31"/>
                    </a:lnTo>
                    <a:lnTo>
                      <a:pt x="786" y="34"/>
                    </a:lnTo>
                    <a:lnTo>
                      <a:pt x="783" y="37"/>
                    </a:lnTo>
                    <a:lnTo>
                      <a:pt x="780" y="40"/>
                    </a:lnTo>
                    <a:lnTo>
                      <a:pt x="777" y="43"/>
                    </a:lnTo>
                    <a:lnTo>
                      <a:pt x="774" y="46"/>
                    </a:lnTo>
                    <a:lnTo>
                      <a:pt x="773" y="50"/>
                    </a:lnTo>
                    <a:lnTo>
                      <a:pt x="770" y="53"/>
                    </a:lnTo>
                    <a:lnTo>
                      <a:pt x="769" y="57"/>
                    </a:lnTo>
                    <a:lnTo>
                      <a:pt x="767" y="60"/>
                    </a:lnTo>
                    <a:lnTo>
                      <a:pt x="764" y="64"/>
                    </a:lnTo>
                    <a:lnTo>
                      <a:pt x="763" y="68"/>
                    </a:lnTo>
                    <a:lnTo>
                      <a:pt x="762" y="71"/>
                    </a:lnTo>
                    <a:lnTo>
                      <a:pt x="759" y="75"/>
                    </a:lnTo>
                    <a:lnTo>
                      <a:pt x="757" y="80"/>
                    </a:lnTo>
                    <a:lnTo>
                      <a:pt x="756" y="84"/>
                    </a:lnTo>
                    <a:lnTo>
                      <a:pt x="755" y="88"/>
                    </a:lnTo>
                    <a:lnTo>
                      <a:pt x="753" y="91"/>
                    </a:lnTo>
                    <a:lnTo>
                      <a:pt x="753" y="97"/>
                    </a:lnTo>
                    <a:lnTo>
                      <a:pt x="752" y="101"/>
                    </a:lnTo>
                    <a:lnTo>
                      <a:pt x="750" y="107"/>
                    </a:lnTo>
                    <a:lnTo>
                      <a:pt x="749" y="111"/>
                    </a:lnTo>
                    <a:lnTo>
                      <a:pt x="749" y="115"/>
                    </a:lnTo>
                    <a:lnTo>
                      <a:pt x="749" y="120"/>
                    </a:lnTo>
                    <a:lnTo>
                      <a:pt x="749" y="124"/>
                    </a:lnTo>
                    <a:lnTo>
                      <a:pt x="749" y="128"/>
                    </a:lnTo>
                    <a:lnTo>
                      <a:pt x="749" y="135"/>
                    </a:lnTo>
                    <a:lnTo>
                      <a:pt x="747" y="138"/>
                    </a:lnTo>
                    <a:lnTo>
                      <a:pt x="747" y="144"/>
                    </a:lnTo>
                    <a:lnTo>
                      <a:pt x="747" y="148"/>
                    </a:lnTo>
                    <a:lnTo>
                      <a:pt x="747" y="152"/>
                    </a:lnTo>
                    <a:lnTo>
                      <a:pt x="747" y="157"/>
                    </a:lnTo>
                    <a:lnTo>
                      <a:pt x="747" y="162"/>
                    </a:lnTo>
                    <a:lnTo>
                      <a:pt x="747" y="166"/>
                    </a:lnTo>
                    <a:lnTo>
                      <a:pt x="747" y="171"/>
                    </a:lnTo>
                    <a:lnTo>
                      <a:pt x="747" y="175"/>
                    </a:lnTo>
                    <a:lnTo>
                      <a:pt x="747" y="178"/>
                    </a:lnTo>
                    <a:lnTo>
                      <a:pt x="749" y="182"/>
                    </a:lnTo>
                    <a:lnTo>
                      <a:pt x="749" y="188"/>
                    </a:lnTo>
                    <a:lnTo>
                      <a:pt x="749" y="191"/>
                    </a:lnTo>
                    <a:lnTo>
                      <a:pt x="749" y="195"/>
                    </a:lnTo>
                    <a:lnTo>
                      <a:pt x="750" y="199"/>
                    </a:lnTo>
                    <a:lnTo>
                      <a:pt x="750" y="203"/>
                    </a:lnTo>
                    <a:lnTo>
                      <a:pt x="750" y="206"/>
                    </a:lnTo>
                    <a:lnTo>
                      <a:pt x="752" y="209"/>
                    </a:lnTo>
                    <a:lnTo>
                      <a:pt x="752" y="215"/>
                    </a:lnTo>
                    <a:lnTo>
                      <a:pt x="752" y="218"/>
                    </a:lnTo>
                    <a:lnTo>
                      <a:pt x="752" y="221"/>
                    </a:lnTo>
                    <a:lnTo>
                      <a:pt x="752" y="225"/>
                    </a:lnTo>
                    <a:lnTo>
                      <a:pt x="753" y="228"/>
                    </a:lnTo>
                    <a:lnTo>
                      <a:pt x="755" y="232"/>
                    </a:lnTo>
                    <a:lnTo>
                      <a:pt x="755" y="235"/>
                    </a:lnTo>
                    <a:lnTo>
                      <a:pt x="755" y="239"/>
                    </a:lnTo>
                    <a:lnTo>
                      <a:pt x="755" y="243"/>
                    </a:lnTo>
                    <a:lnTo>
                      <a:pt x="756" y="246"/>
                    </a:lnTo>
                    <a:lnTo>
                      <a:pt x="756" y="249"/>
                    </a:lnTo>
                    <a:lnTo>
                      <a:pt x="757" y="252"/>
                    </a:lnTo>
                    <a:lnTo>
                      <a:pt x="757" y="255"/>
                    </a:lnTo>
                    <a:lnTo>
                      <a:pt x="759" y="259"/>
                    </a:lnTo>
                    <a:lnTo>
                      <a:pt x="759" y="260"/>
                    </a:lnTo>
                    <a:lnTo>
                      <a:pt x="760" y="265"/>
                    </a:lnTo>
                    <a:lnTo>
                      <a:pt x="760" y="266"/>
                    </a:lnTo>
                    <a:lnTo>
                      <a:pt x="762" y="270"/>
                    </a:lnTo>
                    <a:lnTo>
                      <a:pt x="762" y="272"/>
                    </a:lnTo>
                    <a:lnTo>
                      <a:pt x="762" y="275"/>
                    </a:lnTo>
                    <a:lnTo>
                      <a:pt x="762" y="277"/>
                    </a:lnTo>
                    <a:lnTo>
                      <a:pt x="763" y="280"/>
                    </a:lnTo>
                    <a:lnTo>
                      <a:pt x="764" y="286"/>
                    </a:lnTo>
                    <a:lnTo>
                      <a:pt x="764" y="290"/>
                    </a:lnTo>
                    <a:lnTo>
                      <a:pt x="766" y="296"/>
                    </a:lnTo>
                    <a:lnTo>
                      <a:pt x="767" y="300"/>
                    </a:lnTo>
                    <a:lnTo>
                      <a:pt x="767" y="304"/>
                    </a:lnTo>
                    <a:lnTo>
                      <a:pt x="767" y="309"/>
                    </a:lnTo>
                    <a:lnTo>
                      <a:pt x="769" y="313"/>
                    </a:lnTo>
                    <a:lnTo>
                      <a:pt x="769" y="317"/>
                    </a:lnTo>
                    <a:lnTo>
                      <a:pt x="769" y="320"/>
                    </a:lnTo>
                    <a:lnTo>
                      <a:pt x="769" y="324"/>
                    </a:lnTo>
                    <a:lnTo>
                      <a:pt x="769" y="327"/>
                    </a:lnTo>
                    <a:lnTo>
                      <a:pt x="770" y="331"/>
                    </a:lnTo>
                    <a:lnTo>
                      <a:pt x="767" y="333"/>
                    </a:lnTo>
                    <a:lnTo>
                      <a:pt x="767" y="337"/>
                    </a:lnTo>
                    <a:lnTo>
                      <a:pt x="764" y="339"/>
                    </a:lnTo>
                    <a:lnTo>
                      <a:pt x="762" y="341"/>
                    </a:lnTo>
                    <a:lnTo>
                      <a:pt x="757" y="344"/>
                    </a:lnTo>
                    <a:lnTo>
                      <a:pt x="753" y="347"/>
                    </a:lnTo>
                    <a:lnTo>
                      <a:pt x="749" y="350"/>
                    </a:lnTo>
                    <a:lnTo>
                      <a:pt x="743" y="354"/>
                    </a:lnTo>
                    <a:lnTo>
                      <a:pt x="740" y="356"/>
                    </a:lnTo>
                    <a:lnTo>
                      <a:pt x="737" y="356"/>
                    </a:lnTo>
                    <a:lnTo>
                      <a:pt x="735" y="358"/>
                    </a:lnTo>
                    <a:lnTo>
                      <a:pt x="730" y="360"/>
                    </a:lnTo>
                    <a:lnTo>
                      <a:pt x="728" y="361"/>
                    </a:lnTo>
                    <a:lnTo>
                      <a:pt x="723" y="363"/>
                    </a:lnTo>
                    <a:lnTo>
                      <a:pt x="720" y="364"/>
                    </a:lnTo>
                    <a:lnTo>
                      <a:pt x="716" y="366"/>
                    </a:lnTo>
                    <a:lnTo>
                      <a:pt x="712" y="367"/>
                    </a:lnTo>
                    <a:lnTo>
                      <a:pt x="709" y="368"/>
                    </a:lnTo>
                    <a:lnTo>
                      <a:pt x="705" y="370"/>
                    </a:lnTo>
                    <a:lnTo>
                      <a:pt x="701" y="371"/>
                    </a:lnTo>
                    <a:lnTo>
                      <a:pt x="696" y="373"/>
                    </a:lnTo>
                    <a:lnTo>
                      <a:pt x="692" y="374"/>
                    </a:lnTo>
                    <a:lnTo>
                      <a:pt x="689" y="376"/>
                    </a:lnTo>
                    <a:lnTo>
                      <a:pt x="683" y="378"/>
                    </a:lnTo>
                    <a:lnTo>
                      <a:pt x="679" y="380"/>
                    </a:lnTo>
                    <a:lnTo>
                      <a:pt x="674" y="381"/>
                    </a:lnTo>
                    <a:lnTo>
                      <a:pt x="669" y="383"/>
                    </a:lnTo>
                    <a:lnTo>
                      <a:pt x="665" y="384"/>
                    </a:lnTo>
                    <a:lnTo>
                      <a:pt x="659" y="385"/>
                    </a:lnTo>
                    <a:lnTo>
                      <a:pt x="655" y="387"/>
                    </a:lnTo>
                    <a:lnTo>
                      <a:pt x="652" y="388"/>
                    </a:lnTo>
                    <a:lnTo>
                      <a:pt x="647" y="390"/>
                    </a:lnTo>
                    <a:lnTo>
                      <a:pt x="642" y="391"/>
                    </a:lnTo>
                    <a:lnTo>
                      <a:pt x="637" y="393"/>
                    </a:lnTo>
                    <a:lnTo>
                      <a:pt x="631" y="394"/>
                    </a:lnTo>
                    <a:lnTo>
                      <a:pt x="628" y="395"/>
                    </a:lnTo>
                    <a:lnTo>
                      <a:pt x="621" y="398"/>
                    </a:lnTo>
                    <a:lnTo>
                      <a:pt x="617" y="400"/>
                    </a:lnTo>
                    <a:lnTo>
                      <a:pt x="612" y="401"/>
                    </a:lnTo>
                    <a:lnTo>
                      <a:pt x="607" y="404"/>
                    </a:lnTo>
                    <a:lnTo>
                      <a:pt x="602" y="405"/>
                    </a:lnTo>
                    <a:lnTo>
                      <a:pt x="598" y="408"/>
                    </a:lnTo>
                    <a:lnTo>
                      <a:pt x="593" y="410"/>
                    </a:lnTo>
                    <a:lnTo>
                      <a:pt x="588" y="411"/>
                    </a:lnTo>
                    <a:lnTo>
                      <a:pt x="583" y="414"/>
                    </a:lnTo>
                    <a:lnTo>
                      <a:pt x="578" y="415"/>
                    </a:lnTo>
                    <a:lnTo>
                      <a:pt x="573" y="417"/>
                    </a:lnTo>
                    <a:lnTo>
                      <a:pt x="568" y="418"/>
                    </a:lnTo>
                    <a:lnTo>
                      <a:pt x="563" y="421"/>
                    </a:lnTo>
                    <a:lnTo>
                      <a:pt x="558" y="422"/>
                    </a:lnTo>
                    <a:lnTo>
                      <a:pt x="554" y="424"/>
                    </a:lnTo>
                    <a:lnTo>
                      <a:pt x="550" y="427"/>
                    </a:lnTo>
                    <a:lnTo>
                      <a:pt x="546" y="430"/>
                    </a:lnTo>
                    <a:lnTo>
                      <a:pt x="541" y="432"/>
                    </a:lnTo>
                    <a:lnTo>
                      <a:pt x="537" y="434"/>
                    </a:lnTo>
                    <a:lnTo>
                      <a:pt x="533" y="437"/>
                    </a:lnTo>
                    <a:lnTo>
                      <a:pt x="529" y="438"/>
                    </a:lnTo>
                    <a:lnTo>
                      <a:pt x="524" y="441"/>
                    </a:lnTo>
                    <a:lnTo>
                      <a:pt x="520" y="442"/>
                    </a:lnTo>
                    <a:lnTo>
                      <a:pt x="516" y="445"/>
                    </a:lnTo>
                    <a:lnTo>
                      <a:pt x="512" y="448"/>
                    </a:lnTo>
                    <a:lnTo>
                      <a:pt x="507" y="449"/>
                    </a:lnTo>
                    <a:lnTo>
                      <a:pt x="503" y="452"/>
                    </a:lnTo>
                    <a:lnTo>
                      <a:pt x="500" y="454"/>
                    </a:lnTo>
                    <a:lnTo>
                      <a:pt x="496" y="455"/>
                    </a:lnTo>
                    <a:lnTo>
                      <a:pt x="492" y="458"/>
                    </a:lnTo>
                    <a:lnTo>
                      <a:pt x="490" y="461"/>
                    </a:lnTo>
                    <a:lnTo>
                      <a:pt x="487" y="464"/>
                    </a:lnTo>
                    <a:lnTo>
                      <a:pt x="482" y="465"/>
                    </a:lnTo>
                    <a:lnTo>
                      <a:pt x="479" y="468"/>
                    </a:lnTo>
                    <a:lnTo>
                      <a:pt x="477" y="471"/>
                    </a:lnTo>
                    <a:lnTo>
                      <a:pt x="475" y="474"/>
                    </a:lnTo>
                    <a:lnTo>
                      <a:pt x="472" y="474"/>
                    </a:lnTo>
                    <a:lnTo>
                      <a:pt x="469" y="477"/>
                    </a:lnTo>
                    <a:lnTo>
                      <a:pt x="466" y="478"/>
                    </a:lnTo>
                    <a:lnTo>
                      <a:pt x="463" y="481"/>
                    </a:lnTo>
                    <a:lnTo>
                      <a:pt x="456" y="485"/>
                    </a:lnTo>
                    <a:lnTo>
                      <a:pt x="452" y="489"/>
                    </a:lnTo>
                    <a:lnTo>
                      <a:pt x="448" y="492"/>
                    </a:lnTo>
                    <a:lnTo>
                      <a:pt x="443" y="496"/>
                    </a:lnTo>
                    <a:lnTo>
                      <a:pt x="438" y="499"/>
                    </a:lnTo>
                    <a:lnTo>
                      <a:pt x="435" y="502"/>
                    </a:lnTo>
                    <a:lnTo>
                      <a:pt x="429" y="505"/>
                    </a:lnTo>
                    <a:lnTo>
                      <a:pt x="425" y="508"/>
                    </a:lnTo>
                    <a:lnTo>
                      <a:pt x="421" y="508"/>
                    </a:lnTo>
                    <a:lnTo>
                      <a:pt x="418" y="511"/>
                    </a:lnTo>
                    <a:lnTo>
                      <a:pt x="414" y="512"/>
                    </a:lnTo>
                    <a:lnTo>
                      <a:pt x="409" y="513"/>
                    </a:lnTo>
                    <a:lnTo>
                      <a:pt x="406" y="515"/>
                    </a:lnTo>
                    <a:lnTo>
                      <a:pt x="401" y="515"/>
                    </a:lnTo>
                    <a:lnTo>
                      <a:pt x="398" y="513"/>
                    </a:lnTo>
                    <a:lnTo>
                      <a:pt x="394" y="513"/>
                    </a:lnTo>
                    <a:lnTo>
                      <a:pt x="389" y="511"/>
                    </a:lnTo>
                    <a:lnTo>
                      <a:pt x="387" y="509"/>
                    </a:lnTo>
                    <a:lnTo>
                      <a:pt x="382" y="506"/>
                    </a:lnTo>
                    <a:lnTo>
                      <a:pt x="378" y="505"/>
                    </a:lnTo>
                    <a:lnTo>
                      <a:pt x="374" y="501"/>
                    </a:lnTo>
                    <a:lnTo>
                      <a:pt x="369" y="498"/>
                    </a:lnTo>
                    <a:lnTo>
                      <a:pt x="367" y="495"/>
                    </a:lnTo>
                    <a:lnTo>
                      <a:pt x="364" y="492"/>
                    </a:lnTo>
                    <a:lnTo>
                      <a:pt x="362" y="489"/>
                    </a:lnTo>
                    <a:lnTo>
                      <a:pt x="360" y="486"/>
                    </a:lnTo>
                    <a:lnTo>
                      <a:pt x="357" y="484"/>
                    </a:lnTo>
                    <a:lnTo>
                      <a:pt x="354" y="479"/>
                    </a:lnTo>
                    <a:lnTo>
                      <a:pt x="351" y="477"/>
                    </a:lnTo>
                    <a:lnTo>
                      <a:pt x="348" y="475"/>
                    </a:lnTo>
                    <a:lnTo>
                      <a:pt x="345" y="471"/>
                    </a:lnTo>
                    <a:lnTo>
                      <a:pt x="342" y="468"/>
                    </a:lnTo>
                    <a:lnTo>
                      <a:pt x="340" y="464"/>
                    </a:lnTo>
                    <a:lnTo>
                      <a:pt x="335" y="461"/>
                    </a:lnTo>
                    <a:lnTo>
                      <a:pt x="333" y="457"/>
                    </a:lnTo>
                    <a:lnTo>
                      <a:pt x="330" y="454"/>
                    </a:lnTo>
                    <a:lnTo>
                      <a:pt x="327" y="451"/>
                    </a:lnTo>
                    <a:lnTo>
                      <a:pt x="324" y="448"/>
                    </a:lnTo>
                    <a:lnTo>
                      <a:pt x="318" y="444"/>
                    </a:lnTo>
                    <a:lnTo>
                      <a:pt x="315" y="440"/>
                    </a:lnTo>
                    <a:lnTo>
                      <a:pt x="311" y="437"/>
                    </a:lnTo>
                    <a:lnTo>
                      <a:pt x="308" y="432"/>
                    </a:lnTo>
                    <a:lnTo>
                      <a:pt x="304" y="428"/>
                    </a:lnTo>
                    <a:lnTo>
                      <a:pt x="300" y="424"/>
                    </a:lnTo>
                    <a:lnTo>
                      <a:pt x="296" y="421"/>
                    </a:lnTo>
                    <a:lnTo>
                      <a:pt x="291" y="418"/>
                    </a:lnTo>
                    <a:lnTo>
                      <a:pt x="287" y="414"/>
                    </a:lnTo>
                    <a:lnTo>
                      <a:pt x="283" y="411"/>
                    </a:lnTo>
                    <a:lnTo>
                      <a:pt x="279" y="408"/>
                    </a:lnTo>
                    <a:lnTo>
                      <a:pt x="276" y="404"/>
                    </a:lnTo>
                    <a:lnTo>
                      <a:pt x="270" y="401"/>
                    </a:lnTo>
                    <a:lnTo>
                      <a:pt x="266" y="397"/>
                    </a:lnTo>
                    <a:lnTo>
                      <a:pt x="261" y="394"/>
                    </a:lnTo>
                    <a:lnTo>
                      <a:pt x="257" y="391"/>
                    </a:lnTo>
                    <a:lnTo>
                      <a:pt x="252" y="387"/>
                    </a:lnTo>
                    <a:lnTo>
                      <a:pt x="247" y="384"/>
                    </a:lnTo>
                    <a:lnTo>
                      <a:pt x="242" y="381"/>
                    </a:lnTo>
                    <a:lnTo>
                      <a:pt x="237" y="380"/>
                    </a:lnTo>
                    <a:lnTo>
                      <a:pt x="232" y="376"/>
                    </a:lnTo>
                    <a:lnTo>
                      <a:pt x="227" y="373"/>
                    </a:lnTo>
                    <a:lnTo>
                      <a:pt x="223" y="371"/>
                    </a:lnTo>
                    <a:lnTo>
                      <a:pt x="217" y="370"/>
                    </a:lnTo>
                    <a:lnTo>
                      <a:pt x="212" y="367"/>
                    </a:lnTo>
                    <a:lnTo>
                      <a:pt x="207" y="364"/>
                    </a:lnTo>
                    <a:lnTo>
                      <a:pt x="202" y="364"/>
                    </a:lnTo>
                    <a:lnTo>
                      <a:pt x="196" y="361"/>
                    </a:lnTo>
                    <a:lnTo>
                      <a:pt x="192" y="361"/>
                    </a:lnTo>
                    <a:lnTo>
                      <a:pt x="185" y="358"/>
                    </a:lnTo>
                    <a:lnTo>
                      <a:pt x="179" y="358"/>
                    </a:lnTo>
                    <a:lnTo>
                      <a:pt x="175" y="357"/>
                    </a:lnTo>
                    <a:lnTo>
                      <a:pt x="168" y="356"/>
                    </a:lnTo>
                    <a:lnTo>
                      <a:pt x="163" y="356"/>
                    </a:lnTo>
                    <a:lnTo>
                      <a:pt x="156" y="356"/>
                    </a:lnTo>
                    <a:lnTo>
                      <a:pt x="151" y="356"/>
                    </a:lnTo>
                    <a:lnTo>
                      <a:pt x="145" y="356"/>
                    </a:lnTo>
                    <a:lnTo>
                      <a:pt x="139" y="356"/>
                    </a:lnTo>
                    <a:lnTo>
                      <a:pt x="134" y="356"/>
                    </a:lnTo>
                    <a:lnTo>
                      <a:pt x="128" y="358"/>
                    </a:lnTo>
                    <a:lnTo>
                      <a:pt x="121" y="358"/>
                    </a:lnTo>
                    <a:lnTo>
                      <a:pt x="117" y="360"/>
                    </a:lnTo>
                    <a:lnTo>
                      <a:pt x="109" y="361"/>
                    </a:lnTo>
                    <a:lnTo>
                      <a:pt x="104" y="364"/>
                    </a:lnTo>
                    <a:lnTo>
                      <a:pt x="98" y="366"/>
                    </a:lnTo>
                    <a:lnTo>
                      <a:pt x="91" y="370"/>
                    </a:lnTo>
                    <a:lnTo>
                      <a:pt x="85" y="371"/>
                    </a:lnTo>
                    <a:lnTo>
                      <a:pt x="80" y="376"/>
                    </a:lnTo>
                    <a:lnTo>
                      <a:pt x="71" y="380"/>
                    </a:lnTo>
                    <a:lnTo>
                      <a:pt x="67" y="383"/>
                    </a:lnTo>
                    <a:lnTo>
                      <a:pt x="61" y="385"/>
                    </a:lnTo>
                    <a:lnTo>
                      <a:pt x="55" y="390"/>
                    </a:lnTo>
                    <a:lnTo>
                      <a:pt x="50" y="394"/>
                    </a:lnTo>
                    <a:lnTo>
                      <a:pt x="46" y="398"/>
                    </a:lnTo>
                    <a:lnTo>
                      <a:pt x="41" y="404"/>
                    </a:lnTo>
                    <a:lnTo>
                      <a:pt x="37" y="410"/>
                    </a:lnTo>
                    <a:lnTo>
                      <a:pt x="33" y="414"/>
                    </a:lnTo>
                    <a:lnTo>
                      <a:pt x="30" y="418"/>
                    </a:lnTo>
                    <a:lnTo>
                      <a:pt x="26" y="424"/>
                    </a:lnTo>
                    <a:lnTo>
                      <a:pt x="23" y="430"/>
                    </a:lnTo>
                    <a:lnTo>
                      <a:pt x="20" y="435"/>
                    </a:lnTo>
                    <a:lnTo>
                      <a:pt x="17" y="441"/>
                    </a:lnTo>
                    <a:lnTo>
                      <a:pt x="14" y="448"/>
                    </a:lnTo>
                    <a:lnTo>
                      <a:pt x="13" y="452"/>
                    </a:lnTo>
                    <a:lnTo>
                      <a:pt x="11" y="458"/>
                    </a:lnTo>
                    <a:lnTo>
                      <a:pt x="9" y="465"/>
                    </a:lnTo>
                    <a:lnTo>
                      <a:pt x="7" y="471"/>
                    </a:lnTo>
                    <a:lnTo>
                      <a:pt x="6" y="478"/>
                    </a:lnTo>
                    <a:lnTo>
                      <a:pt x="4" y="484"/>
                    </a:lnTo>
                    <a:lnTo>
                      <a:pt x="3" y="491"/>
                    </a:lnTo>
                    <a:lnTo>
                      <a:pt x="3" y="498"/>
                    </a:lnTo>
                    <a:lnTo>
                      <a:pt x="3" y="504"/>
                    </a:lnTo>
                    <a:lnTo>
                      <a:pt x="1" y="509"/>
                    </a:lnTo>
                    <a:lnTo>
                      <a:pt x="0" y="516"/>
                    </a:lnTo>
                    <a:lnTo>
                      <a:pt x="0" y="523"/>
                    </a:lnTo>
                    <a:lnTo>
                      <a:pt x="0" y="529"/>
                    </a:lnTo>
                    <a:lnTo>
                      <a:pt x="0" y="535"/>
                    </a:lnTo>
                    <a:lnTo>
                      <a:pt x="0" y="542"/>
                    </a:lnTo>
                    <a:lnTo>
                      <a:pt x="1" y="549"/>
                    </a:lnTo>
                    <a:lnTo>
                      <a:pt x="1" y="555"/>
                    </a:lnTo>
                    <a:lnTo>
                      <a:pt x="1" y="560"/>
                    </a:lnTo>
                    <a:lnTo>
                      <a:pt x="3" y="568"/>
                    </a:lnTo>
                    <a:lnTo>
                      <a:pt x="3" y="573"/>
                    </a:lnTo>
                    <a:lnTo>
                      <a:pt x="4" y="580"/>
                    </a:lnTo>
                    <a:lnTo>
                      <a:pt x="4" y="585"/>
                    </a:lnTo>
                    <a:lnTo>
                      <a:pt x="6" y="590"/>
                    </a:lnTo>
                    <a:lnTo>
                      <a:pt x="6" y="596"/>
                    </a:lnTo>
                    <a:lnTo>
                      <a:pt x="7" y="603"/>
                    </a:lnTo>
                    <a:lnTo>
                      <a:pt x="9" y="607"/>
                    </a:lnTo>
                    <a:lnTo>
                      <a:pt x="9" y="613"/>
                    </a:lnTo>
                    <a:lnTo>
                      <a:pt x="10" y="617"/>
                    </a:lnTo>
                    <a:lnTo>
                      <a:pt x="11" y="624"/>
                    </a:lnTo>
                    <a:lnTo>
                      <a:pt x="13" y="629"/>
                    </a:lnTo>
                    <a:lnTo>
                      <a:pt x="14" y="633"/>
                    </a:lnTo>
                    <a:lnTo>
                      <a:pt x="14" y="637"/>
                    </a:lnTo>
                    <a:lnTo>
                      <a:pt x="16" y="643"/>
                    </a:lnTo>
                    <a:lnTo>
                      <a:pt x="17" y="646"/>
                    </a:lnTo>
                    <a:lnTo>
                      <a:pt x="19" y="651"/>
                    </a:lnTo>
                    <a:lnTo>
                      <a:pt x="19" y="654"/>
                    </a:lnTo>
                    <a:lnTo>
                      <a:pt x="20" y="659"/>
                    </a:lnTo>
                    <a:lnTo>
                      <a:pt x="20" y="661"/>
                    </a:lnTo>
                    <a:lnTo>
                      <a:pt x="23" y="664"/>
                    </a:lnTo>
                    <a:lnTo>
                      <a:pt x="23" y="667"/>
                    </a:lnTo>
                    <a:lnTo>
                      <a:pt x="24" y="670"/>
                    </a:lnTo>
                    <a:lnTo>
                      <a:pt x="26" y="673"/>
                    </a:lnTo>
                    <a:lnTo>
                      <a:pt x="27" y="677"/>
                    </a:lnTo>
                    <a:lnTo>
                      <a:pt x="27" y="680"/>
                    </a:lnTo>
                    <a:lnTo>
                      <a:pt x="28" y="680"/>
                    </a:lnTo>
                    <a:close/>
                  </a:path>
                </a:pathLst>
              </a:custGeom>
              <a:solidFill>
                <a:srgbClr val="2A40E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8" name="Freeform 9"/>
              <p:cNvSpPr>
                <a:spLocks/>
              </p:cNvSpPr>
              <p:nvPr/>
            </p:nvSpPr>
            <p:spPr bwMode="auto">
              <a:xfrm>
                <a:off x="2044" y="1293"/>
                <a:ext cx="95" cy="137"/>
              </a:xfrm>
              <a:custGeom>
                <a:avLst/>
                <a:gdLst>
                  <a:gd name="T0" fmla="*/ 31 w 285"/>
                  <a:gd name="T1" fmla="*/ 35 h 411"/>
                  <a:gd name="T2" fmla="*/ 30 w 285"/>
                  <a:gd name="T3" fmla="*/ 33 h 411"/>
                  <a:gd name="T4" fmla="*/ 29 w 285"/>
                  <a:gd name="T5" fmla="*/ 30 h 411"/>
                  <a:gd name="T6" fmla="*/ 27 w 285"/>
                  <a:gd name="T7" fmla="*/ 28 h 411"/>
                  <a:gd name="T8" fmla="*/ 26 w 285"/>
                  <a:gd name="T9" fmla="*/ 25 h 411"/>
                  <a:gd name="T10" fmla="*/ 25 w 285"/>
                  <a:gd name="T11" fmla="*/ 23 h 411"/>
                  <a:gd name="T12" fmla="*/ 25 w 285"/>
                  <a:gd name="T13" fmla="*/ 21 h 411"/>
                  <a:gd name="T14" fmla="*/ 25 w 285"/>
                  <a:gd name="T15" fmla="*/ 19 h 411"/>
                  <a:gd name="T16" fmla="*/ 26 w 285"/>
                  <a:gd name="T17" fmla="*/ 17 h 411"/>
                  <a:gd name="T18" fmla="*/ 26 w 285"/>
                  <a:gd name="T19" fmla="*/ 15 h 411"/>
                  <a:gd name="T20" fmla="*/ 26 w 285"/>
                  <a:gd name="T21" fmla="*/ 13 h 411"/>
                  <a:gd name="T22" fmla="*/ 26 w 285"/>
                  <a:gd name="T23" fmla="*/ 11 h 411"/>
                  <a:gd name="T24" fmla="*/ 26 w 285"/>
                  <a:gd name="T25" fmla="*/ 10 h 411"/>
                  <a:gd name="T26" fmla="*/ 25 w 285"/>
                  <a:gd name="T27" fmla="*/ 8 h 411"/>
                  <a:gd name="T28" fmla="*/ 25 w 285"/>
                  <a:gd name="T29" fmla="*/ 6 h 411"/>
                  <a:gd name="T30" fmla="*/ 23 w 285"/>
                  <a:gd name="T31" fmla="*/ 4 h 411"/>
                  <a:gd name="T32" fmla="*/ 21 w 285"/>
                  <a:gd name="T33" fmla="*/ 2 h 411"/>
                  <a:gd name="T34" fmla="*/ 19 w 285"/>
                  <a:gd name="T35" fmla="*/ 1 h 411"/>
                  <a:gd name="T36" fmla="*/ 18 w 285"/>
                  <a:gd name="T37" fmla="*/ 1 h 411"/>
                  <a:gd name="T38" fmla="*/ 16 w 285"/>
                  <a:gd name="T39" fmla="*/ 0 h 411"/>
                  <a:gd name="T40" fmla="*/ 14 w 285"/>
                  <a:gd name="T41" fmla="*/ 0 h 411"/>
                  <a:gd name="T42" fmla="*/ 12 w 285"/>
                  <a:gd name="T43" fmla="*/ 0 h 411"/>
                  <a:gd name="T44" fmla="*/ 10 w 285"/>
                  <a:gd name="T45" fmla="*/ 0 h 411"/>
                  <a:gd name="T46" fmla="*/ 9 w 285"/>
                  <a:gd name="T47" fmla="*/ 1 h 411"/>
                  <a:gd name="T48" fmla="*/ 7 w 285"/>
                  <a:gd name="T49" fmla="*/ 2 h 411"/>
                  <a:gd name="T50" fmla="*/ 5 w 285"/>
                  <a:gd name="T51" fmla="*/ 3 h 411"/>
                  <a:gd name="T52" fmla="*/ 2 w 285"/>
                  <a:gd name="T53" fmla="*/ 6 h 411"/>
                  <a:gd name="T54" fmla="*/ 1 w 285"/>
                  <a:gd name="T55" fmla="*/ 8 h 411"/>
                  <a:gd name="T56" fmla="*/ 0 w 285"/>
                  <a:gd name="T57" fmla="*/ 9 h 411"/>
                  <a:gd name="T58" fmla="*/ 0 w 285"/>
                  <a:gd name="T59" fmla="*/ 12 h 411"/>
                  <a:gd name="T60" fmla="*/ 0 w 285"/>
                  <a:gd name="T61" fmla="*/ 14 h 411"/>
                  <a:gd name="T62" fmla="*/ 1 w 285"/>
                  <a:gd name="T63" fmla="*/ 17 h 411"/>
                  <a:gd name="T64" fmla="*/ 2 w 285"/>
                  <a:gd name="T65" fmla="*/ 19 h 411"/>
                  <a:gd name="T66" fmla="*/ 4 w 285"/>
                  <a:gd name="T67" fmla="*/ 21 h 411"/>
                  <a:gd name="T68" fmla="*/ 6 w 285"/>
                  <a:gd name="T69" fmla="*/ 23 h 411"/>
                  <a:gd name="T70" fmla="*/ 8 w 285"/>
                  <a:gd name="T71" fmla="*/ 24 h 411"/>
                  <a:gd name="T72" fmla="*/ 10 w 285"/>
                  <a:gd name="T73" fmla="*/ 25 h 411"/>
                  <a:gd name="T74" fmla="*/ 11 w 285"/>
                  <a:gd name="T75" fmla="*/ 26 h 411"/>
                  <a:gd name="T76" fmla="*/ 12 w 285"/>
                  <a:gd name="T77" fmla="*/ 28 h 411"/>
                  <a:gd name="T78" fmla="*/ 13 w 285"/>
                  <a:gd name="T79" fmla="*/ 31 h 411"/>
                  <a:gd name="T80" fmla="*/ 13 w 285"/>
                  <a:gd name="T81" fmla="*/ 33 h 411"/>
                  <a:gd name="T82" fmla="*/ 14 w 285"/>
                  <a:gd name="T83" fmla="*/ 34 h 411"/>
                  <a:gd name="T84" fmla="*/ 15 w 285"/>
                  <a:gd name="T85" fmla="*/ 36 h 411"/>
                  <a:gd name="T86" fmla="*/ 16 w 285"/>
                  <a:gd name="T87" fmla="*/ 38 h 411"/>
                  <a:gd name="T88" fmla="*/ 17 w 285"/>
                  <a:gd name="T89" fmla="*/ 40 h 411"/>
                  <a:gd name="T90" fmla="*/ 18 w 285"/>
                  <a:gd name="T91" fmla="*/ 42 h 411"/>
                  <a:gd name="T92" fmla="*/ 20 w 285"/>
                  <a:gd name="T93" fmla="*/ 44 h 411"/>
                  <a:gd name="T94" fmla="*/ 23 w 285"/>
                  <a:gd name="T95" fmla="*/ 45 h 411"/>
                  <a:gd name="T96" fmla="*/ 25 w 285"/>
                  <a:gd name="T97" fmla="*/ 46 h 411"/>
                  <a:gd name="T98" fmla="*/ 28 w 285"/>
                  <a:gd name="T99" fmla="*/ 45 h 411"/>
                  <a:gd name="T100" fmla="*/ 29 w 285"/>
                  <a:gd name="T101" fmla="*/ 44 h 411"/>
                  <a:gd name="T102" fmla="*/ 31 w 285"/>
                  <a:gd name="T103" fmla="*/ 42 h 411"/>
                  <a:gd name="T104" fmla="*/ 31 w 285"/>
                  <a:gd name="T105" fmla="*/ 40 h 411"/>
                  <a:gd name="T106" fmla="*/ 32 w 285"/>
                  <a:gd name="T107" fmla="*/ 38 h 411"/>
                  <a:gd name="T108" fmla="*/ 32 w 285"/>
                  <a:gd name="T109" fmla="*/ 37 h 411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285" h="411">
                    <a:moveTo>
                      <a:pt x="284" y="330"/>
                    </a:moveTo>
                    <a:lnTo>
                      <a:pt x="283" y="326"/>
                    </a:lnTo>
                    <a:lnTo>
                      <a:pt x="283" y="323"/>
                    </a:lnTo>
                    <a:lnTo>
                      <a:pt x="281" y="319"/>
                    </a:lnTo>
                    <a:lnTo>
                      <a:pt x="280" y="316"/>
                    </a:lnTo>
                    <a:lnTo>
                      <a:pt x="278" y="312"/>
                    </a:lnTo>
                    <a:lnTo>
                      <a:pt x="277" y="307"/>
                    </a:lnTo>
                    <a:lnTo>
                      <a:pt x="275" y="303"/>
                    </a:lnTo>
                    <a:lnTo>
                      <a:pt x="274" y="300"/>
                    </a:lnTo>
                    <a:lnTo>
                      <a:pt x="270" y="294"/>
                    </a:lnTo>
                    <a:lnTo>
                      <a:pt x="268" y="290"/>
                    </a:lnTo>
                    <a:lnTo>
                      <a:pt x="266" y="286"/>
                    </a:lnTo>
                    <a:lnTo>
                      <a:pt x="264" y="282"/>
                    </a:lnTo>
                    <a:lnTo>
                      <a:pt x="261" y="277"/>
                    </a:lnTo>
                    <a:lnTo>
                      <a:pt x="258" y="272"/>
                    </a:lnTo>
                    <a:lnTo>
                      <a:pt x="256" y="267"/>
                    </a:lnTo>
                    <a:lnTo>
                      <a:pt x="254" y="263"/>
                    </a:lnTo>
                    <a:lnTo>
                      <a:pt x="251" y="257"/>
                    </a:lnTo>
                    <a:lnTo>
                      <a:pt x="248" y="253"/>
                    </a:lnTo>
                    <a:lnTo>
                      <a:pt x="246" y="248"/>
                    </a:lnTo>
                    <a:lnTo>
                      <a:pt x="243" y="243"/>
                    </a:lnTo>
                    <a:lnTo>
                      <a:pt x="240" y="239"/>
                    </a:lnTo>
                    <a:lnTo>
                      <a:pt x="239" y="235"/>
                    </a:lnTo>
                    <a:lnTo>
                      <a:pt x="236" y="230"/>
                    </a:lnTo>
                    <a:lnTo>
                      <a:pt x="233" y="226"/>
                    </a:lnTo>
                    <a:lnTo>
                      <a:pt x="231" y="222"/>
                    </a:lnTo>
                    <a:lnTo>
                      <a:pt x="230" y="219"/>
                    </a:lnTo>
                    <a:lnTo>
                      <a:pt x="229" y="213"/>
                    </a:lnTo>
                    <a:lnTo>
                      <a:pt x="227" y="212"/>
                    </a:lnTo>
                    <a:lnTo>
                      <a:pt x="224" y="206"/>
                    </a:lnTo>
                    <a:lnTo>
                      <a:pt x="224" y="203"/>
                    </a:lnTo>
                    <a:lnTo>
                      <a:pt x="224" y="201"/>
                    </a:lnTo>
                    <a:lnTo>
                      <a:pt x="224" y="199"/>
                    </a:lnTo>
                    <a:lnTo>
                      <a:pt x="223" y="196"/>
                    </a:lnTo>
                    <a:lnTo>
                      <a:pt x="223" y="193"/>
                    </a:lnTo>
                    <a:lnTo>
                      <a:pt x="223" y="191"/>
                    </a:lnTo>
                    <a:lnTo>
                      <a:pt x="223" y="188"/>
                    </a:lnTo>
                    <a:lnTo>
                      <a:pt x="223" y="184"/>
                    </a:lnTo>
                    <a:lnTo>
                      <a:pt x="224" y="181"/>
                    </a:lnTo>
                    <a:lnTo>
                      <a:pt x="224" y="175"/>
                    </a:lnTo>
                    <a:lnTo>
                      <a:pt x="226" y="172"/>
                    </a:lnTo>
                    <a:lnTo>
                      <a:pt x="226" y="168"/>
                    </a:lnTo>
                    <a:lnTo>
                      <a:pt x="227" y="164"/>
                    </a:lnTo>
                    <a:lnTo>
                      <a:pt x="229" y="159"/>
                    </a:lnTo>
                    <a:lnTo>
                      <a:pt x="230" y="154"/>
                    </a:lnTo>
                    <a:lnTo>
                      <a:pt x="230" y="148"/>
                    </a:lnTo>
                    <a:lnTo>
                      <a:pt x="230" y="144"/>
                    </a:lnTo>
                    <a:lnTo>
                      <a:pt x="231" y="138"/>
                    </a:lnTo>
                    <a:lnTo>
                      <a:pt x="233" y="134"/>
                    </a:lnTo>
                    <a:lnTo>
                      <a:pt x="233" y="131"/>
                    </a:lnTo>
                    <a:lnTo>
                      <a:pt x="233" y="127"/>
                    </a:lnTo>
                    <a:lnTo>
                      <a:pt x="233" y="124"/>
                    </a:lnTo>
                    <a:lnTo>
                      <a:pt x="233" y="121"/>
                    </a:lnTo>
                    <a:lnTo>
                      <a:pt x="233" y="118"/>
                    </a:lnTo>
                    <a:lnTo>
                      <a:pt x="233" y="115"/>
                    </a:lnTo>
                    <a:lnTo>
                      <a:pt x="233" y="112"/>
                    </a:lnTo>
                    <a:lnTo>
                      <a:pt x="233" y="111"/>
                    </a:lnTo>
                    <a:lnTo>
                      <a:pt x="233" y="107"/>
                    </a:lnTo>
                    <a:lnTo>
                      <a:pt x="233" y="104"/>
                    </a:lnTo>
                    <a:lnTo>
                      <a:pt x="233" y="101"/>
                    </a:lnTo>
                    <a:lnTo>
                      <a:pt x="233" y="98"/>
                    </a:lnTo>
                    <a:lnTo>
                      <a:pt x="233" y="95"/>
                    </a:lnTo>
                    <a:lnTo>
                      <a:pt x="233" y="92"/>
                    </a:lnTo>
                    <a:lnTo>
                      <a:pt x="231" y="90"/>
                    </a:lnTo>
                    <a:lnTo>
                      <a:pt x="231" y="87"/>
                    </a:lnTo>
                    <a:lnTo>
                      <a:pt x="230" y="84"/>
                    </a:lnTo>
                    <a:lnTo>
                      <a:pt x="230" y="81"/>
                    </a:lnTo>
                    <a:lnTo>
                      <a:pt x="230" y="78"/>
                    </a:lnTo>
                    <a:lnTo>
                      <a:pt x="229" y="75"/>
                    </a:lnTo>
                    <a:lnTo>
                      <a:pt x="227" y="71"/>
                    </a:lnTo>
                    <a:lnTo>
                      <a:pt x="226" y="68"/>
                    </a:lnTo>
                    <a:lnTo>
                      <a:pt x="224" y="65"/>
                    </a:lnTo>
                    <a:lnTo>
                      <a:pt x="224" y="63"/>
                    </a:lnTo>
                    <a:lnTo>
                      <a:pt x="223" y="60"/>
                    </a:lnTo>
                    <a:lnTo>
                      <a:pt x="221" y="57"/>
                    </a:lnTo>
                    <a:lnTo>
                      <a:pt x="220" y="54"/>
                    </a:lnTo>
                    <a:lnTo>
                      <a:pt x="219" y="51"/>
                    </a:lnTo>
                    <a:lnTo>
                      <a:pt x="214" y="47"/>
                    </a:lnTo>
                    <a:lnTo>
                      <a:pt x="210" y="40"/>
                    </a:lnTo>
                    <a:lnTo>
                      <a:pt x="207" y="37"/>
                    </a:lnTo>
                    <a:lnTo>
                      <a:pt x="206" y="34"/>
                    </a:lnTo>
                    <a:lnTo>
                      <a:pt x="203" y="31"/>
                    </a:lnTo>
                    <a:lnTo>
                      <a:pt x="202" y="30"/>
                    </a:lnTo>
                    <a:lnTo>
                      <a:pt x="196" y="26"/>
                    </a:lnTo>
                    <a:lnTo>
                      <a:pt x="190" y="21"/>
                    </a:lnTo>
                    <a:lnTo>
                      <a:pt x="186" y="19"/>
                    </a:lnTo>
                    <a:lnTo>
                      <a:pt x="183" y="16"/>
                    </a:lnTo>
                    <a:lnTo>
                      <a:pt x="180" y="16"/>
                    </a:lnTo>
                    <a:lnTo>
                      <a:pt x="177" y="13"/>
                    </a:lnTo>
                    <a:lnTo>
                      <a:pt x="175" y="11"/>
                    </a:lnTo>
                    <a:lnTo>
                      <a:pt x="173" y="10"/>
                    </a:lnTo>
                    <a:lnTo>
                      <a:pt x="170" y="9"/>
                    </a:lnTo>
                    <a:lnTo>
                      <a:pt x="167" y="7"/>
                    </a:lnTo>
                    <a:lnTo>
                      <a:pt x="163" y="7"/>
                    </a:lnTo>
                    <a:lnTo>
                      <a:pt x="160" y="6"/>
                    </a:lnTo>
                    <a:lnTo>
                      <a:pt x="158" y="4"/>
                    </a:lnTo>
                    <a:lnTo>
                      <a:pt x="155" y="4"/>
                    </a:lnTo>
                    <a:lnTo>
                      <a:pt x="150" y="3"/>
                    </a:lnTo>
                    <a:lnTo>
                      <a:pt x="148" y="3"/>
                    </a:lnTo>
                    <a:lnTo>
                      <a:pt x="143" y="1"/>
                    </a:lnTo>
                    <a:lnTo>
                      <a:pt x="140" y="1"/>
                    </a:lnTo>
                    <a:lnTo>
                      <a:pt x="138" y="1"/>
                    </a:lnTo>
                    <a:lnTo>
                      <a:pt x="133" y="0"/>
                    </a:lnTo>
                    <a:lnTo>
                      <a:pt x="131" y="0"/>
                    </a:lnTo>
                    <a:lnTo>
                      <a:pt x="128" y="0"/>
                    </a:lnTo>
                    <a:lnTo>
                      <a:pt x="123" y="0"/>
                    </a:lnTo>
                    <a:lnTo>
                      <a:pt x="121" y="0"/>
                    </a:lnTo>
                    <a:lnTo>
                      <a:pt x="118" y="0"/>
                    </a:lnTo>
                    <a:lnTo>
                      <a:pt x="115" y="1"/>
                    </a:lnTo>
                    <a:lnTo>
                      <a:pt x="111" y="1"/>
                    </a:lnTo>
                    <a:lnTo>
                      <a:pt x="108" y="1"/>
                    </a:lnTo>
                    <a:lnTo>
                      <a:pt x="104" y="1"/>
                    </a:lnTo>
                    <a:lnTo>
                      <a:pt x="101" y="3"/>
                    </a:lnTo>
                    <a:lnTo>
                      <a:pt x="96" y="3"/>
                    </a:lnTo>
                    <a:lnTo>
                      <a:pt x="94" y="3"/>
                    </a:lnTo>
                    <a:lnTo>
                      <a:pt x="91" y="4"/>
                    </a:lnTo>
                    <a:lnTo>
                      <a:pt x="88" y="4"/>
                    </a:lnTo>
                    <a:lnTo>
                      <a:pt x="84" y="6"/>
                    </a:lnTo>
                    <a:lnTo>
                      <a:pt x="81" y="7"/>
                    </a:lnTo>
                    <a:lnTo>
                      <a:pt x="77" y="7"/>
                    </a:lnTo>
                    <a:lnTo>
                      <a:pt x="74" y="9"/>
                    </a:lnTo>
                    <a:lnTo>
                      <a:pt x="71" y="10"/>
                    </a:lnTo>
                    <a:lnTo>
                      <a:pt x="68" y="11"/>
                    </a:lnTo>
                    <a:lnTo>
                      <a:pt x="65" y="13"/>
                    </a:lnTo>
                    <a:lnTo>
                      <a:pt x="62" y="16"/>
                    </a:lnTo>
                    <a:lnTo>
                      <a:pt x="59" y="16"/>
                    </a:lnTo>
                    <a:lnTo>
                      <a:pt x="57" y="19"/>
                    </a:lnTo>
                    <a:lnTo>
                      <a:pt x="52" y="20"/>
                    </a:lnTo>
                    <a:lnTo>
                      <a:pt x="50" y="23"/>
                    </a:lnTo>
                    <a:lnTo>
                      <a:pt x="45" y="26"/>
                    </a:lnTo>
                    <a:lnTo>
                      <a:pt x="40" y="30"/>
                    </a:lnTo>
                    <a:lnTo>
                      <a:pt x="34" y="34"/>
                    </a:lnTo>
                    <a:lnTo>
                      <a:pt x="30" y="38"/>
                    </a:lnTo>
                    <a:lnTo>
                      <a:pt x="25" y="44"/>
                    </a:lnTo>
                    <a:lnTo>
                      <a:pt x="21" y="50"/>
                    </a:lnTo>
                    <a:lnTo>
                      <a:pt x="17" y="54"/>
                    </a:lnTo>
                    <a:lnTo>
                      <a:pt x="14" y="60"/>
                    </a:lnTo>
                    <a:lnTo>
                      <a:pt x="11" y="64"/>
                    </a:lnTo>
                    <a:lnTo>
                      <a:pt x="8" y="70"/>
                    </a:lnTo>
                    <a:lnTo>
                      <a:pt x="7" y="73"/>
                    </a:lnTo>
                    <a:lnTo>
                      <a:pt x="5" y="75"/>
                    </a:lnTo>
                    <a:lnTo>
                      <a:pt x="5" y="78"/>
                    </a:lnTo>
                    <a:lnTo>
                      <a:pt x="5" y="81"/>
                    </a:lnTo>
                    <a:lnTo>
                      <a:pt x="3" y="84"/>
                    </a:lnTo>
                    <a:lnTo>
                      <a:pt x="3" y="85"/>
                    </a:lnTo>
                    <a:lnTo>
                      <a:pt x="3" y="90"/>
                    </a:lnTo>
                    <a:lnTo>
                      <a:pt x="3" y="92"/>
                    </a:lnTo>
                    <a:lnTo>
                      <a:pt x="0" y="97"/>
                    </a:lnTo>
                    <a:lnTo>
                      <a:pt x="0" y="104"/>
                    </a:lnTo>
                    <a:lnTo>
                      <a:pt x="0" y="107"/>
                    </a:lnTo>
                    <a:lnTo>
                      <a:pt x="0" y="110"/>
                    </a:lnTo>
                    <a:lnTo>
                      <a:pt x="0" y="112"/>
                    </a:lnTo>
                    <a:lnTo>
                      <a:pt x="0" y="115"/>
                    </a:lnTo>
                    <a:lnTo>
                      <a:pt x="0" y="120"/>
                    </a:lnTo>
                    <a:lnTo>
                      <a:pt x="1" y="125"/>
                    </a:lnTo>
                    <a:lnTo>
                      <a:pt x="3" y="131"/>
                    </a:lnTo>
                    <a:lnTo>
                      <a:pt x="4" y="135"/>
                    </a:lnTo>
                    <a:lnTo>
                      <a:pt x="5" y="141"/>
                    </a:lnTo>
                    <a:lnTo>
                      <a:pt x="7" y="145"/>
                    </a:lnTo>
                    <a:lnTo>
                      <a:pt x="8" y="149"/>
                    </a:lnTo>
                    <a:lnTo>
                      <a:pt x="11" y="154"/>
                    </a:lnTo>
                    <a:lnTo>
                      <a:pt x="13" y="159"/>
                    </a:lnTo>
                    <a:lnTo>
                      <a:pt x="14" y="165"/>
                    </a:lnTo>
                    <a:lnTo>
                      <a:pt x="17" y="168"/>
                    </a:lnTo>
                    <a:lnTo>
                      <a:pt x="21" y="172"/>
                    </a:lnTo>
                    <a:lnTo>
                      <a:pt x="23" y="176"/>
                    </a:lnTo>
                    <a:lnTo>
                      <a:pt x="27" y="181"/>
                    </a:lnTo>
                    <a:lnTo>
                      <a:pt x="30" y="185"/>
                    </a:lnTo>
                    <a:lnTo>
                      <a:pt x="34" y="188"/>
                    </a:lnTo>
                    <a:lnTo>
                      <a:pt x="37" y="191"/>
                    </a:lnTo>
                    <a:lnTo>
                      <a:pt x="40" y="193"/>
                    </a:lnTo>
                    <a:lnTo>
                      <a:pt x="44" y="196"/>
                    </a:lnTo>
                    <a:lnTo>
                      <a:pt x="47" y="199"/>
                    </a:lnTo>
                    <a:lnTo>
                      <a:pt x="50" y="201"/>
                    </a:lnTo>
                    <a:lnTo>
                      <a:pt x="55" y="203"/>
                    </a:lnTo>
                    <a:lnTo>
                      <a:pt x="58" y="205"/>
                    </a:lnTo>
                    <a:lnTo>
                      <a:pt x="59" y="206"/>
                    </a:lnTo>
                    <a:lnTo>
                      <a:pt x="62" y="209"/>
                    </a:lnTo>
                    <a:lnTo>
                      <a:pt x="65" y="212"/>
                    </a:lnTo>
                    <a:lnTo>
                      <a:pt x="68" y="212"/>
                    </a:lnTo>
                    <a:lnTo>
                      <a:pt x="71" y="213"/>
                    </a:lnTo>
                    <a:lnTo>
                      <a:pt x="75" y="216"/>
                    </a:lnTo>
                    <a:lnTo>
                      <a:pt x="79" y="219"/>
                    </a:lnTo>
                    <a:lnTo>
                      <a:pt x="84" y="220"/>
                    </a:lnTo>
                    <a:lnTo>
                      <a:pt x="86" y="222"/>
                    </a:lnTo>
                    <a:lnTo>
                      <a:pt x="89" y="225"/>
                    </a:lnTo>
                    <a:lnTo>
                      <a:pt x="92" y="228"/>
                    </a:lnTo>
                    <a:lnTo>
                      <a:pt x="95" y="230"/>
                    </a:lnTo>
                    <a:lnTo>
                      <a:pt x="98" y="233"/>
                    </a:lnTo>
                    <a:lnTo>
                      <a:pt x="99" y="238"/>
                    </a:lnTo>
                    <a:lnTo>
                      <a:pt x="102" y="243"/>
                    </a:lnTo>
                    <a:lnTo>
                      <a:pt x="104" y="246"/>
                    </a:lnTo>
                    <a:lnTo>
                      <a:pt x="105" y="249"/>
                    </a:lnTo>
                    <a:lnTo>
                      <a:pt x="105" y="252"/>
                    </a:lnTo>
                    <a:lnTo>
                      <a:pt x="108" y="256"/>
                    </a:lnTo>
                    <a:lnTo>
                      <a:pt x="109" y="259"/>
                    </a:lnTo>
                    <a:lnTo>
                      <a:pt x="109" y="265"/>
                    </a:lnTo>
                    <a:lnTo>
                      <a:pt x="111" y="269"/>
                    </a:lnTo>
                    <a:lnTo>
                      <a:pt x="113" y="275"/>
                    </a:lnTo>
                    <a:lnTo>
                      <a:pt x="115" y="279"/>
                    </a:lnTo>
                    <a:lnTo>
                      <a:pt x="116" y="283"/>
                    </a:lnTo>
                    <a:lnTo>
                      <a:pt x="118" y="286"/>
                    </a:lnTo>
                    <a:lnTo>
                      <a:pt x="118" y="289"/>
                    </a:lnTo>
                    <a:lnTo>
                      <a:pt x="119" y="293"/>
                    </a:lnTo>
                    <a:lnTo>
                      <a:pt x="121" y="296"/>
                    </a:lnTo>
                    <a:lnTo>
                      <a:pt x="122" y="297"/>
                    </a:lnTo>
                    <a:lnTo>
                      <a:pt x="123" y="302"/>
                    </a:lnTo>
                    <a:lnTo>
                      <a:pt x="123" y="304"/>
                    </a:lnTo>
                    <a:lnTo>
                      <a:pt x="125" y="307"/>
                    </a:lnTo>
                    <a:lnTo>
                      <a:pt x="126" y="310"/>
                    </a:lnTo>
                    <a:lnTo>
                      <a:pt x="128" y="313"/>
                    </a:lnTo>
                    <a:lnTo>
                      <a:pt x="129" y="317"/>
                    </a:lnTo>
                    <a:lnTo>
                      <a:pt x="131" y="320"/>
                    </a:lnTo>
                    <a:lnTo>
                      <a:pt x="131" y="324"/>
                    </a:lnTo>
                    <a:lnTo>
                      <a:pt x="133" y="327"/>
                    </a:lnTo>
                    <a:lnTo>
                      <a:pt x="136" y="330"/>
                    </a:lnTo>
                    <a:lnTo>
                      <a:pt x="136" y="331"/>
                    </a:lnTo>
                    <a:lnTo>
                      <a:pt x="139" y="334"/>
                    </a:lnTo>
                    <a:lnTo>
                      <a:pt x="140" y="337"/>
                    </a:lnTo>
                    <a:lnTo>
                      <a:pt x="140" y="341"/>
                    </a:lnTo>
                    <a:lnTo>
                      <a:pt x="143" y="344"/>
                    </a:lnTo>
                    <a:lnTo>
                      <a:pt x="145" y="347"/>
                    </a:lnTo>
                    <a:lnTo>
                      <a:pt x="146" y="350"/>
                    </a:lnTo>
                    <a:lnTo>
                      <a:pt x="148" y="354"/>
                    </a:lnTo>
                    <a:lnTo>
                      <a:pt x="150" y="357"/>
                    </a:lnTo>
                    <a:lnTo>
                      <a:pt x="152" y="358"/>
                    </a:lnTo>
                    <a:lnTo>
                      <a:pt x="153" y="363"/>
                    </a:lnTo>
                    <a:lnTo>
                      <a:pt x="155" y="364"/>
                    </a:lnTo>
                    <a:lnTo>
                      <a:pt x="158" y="367"/>
                    </a:lnTo>
                    <a:lnTo>
                      <a:pt x="160" y="374"/>
                    </a:lnTo>
                    <a:lnTo>
                      <a:pt x="166" y="378"/>
                    </a:lnTo>
                    <a:lnTo>
                      <a:pt x="170" y="384"/>
                    </a:lnTo>
                    <a:lnTo>
                      <a:pt x="175" y="388"/>
                    </a:lnTo>
                    <a:lnTo>
                      <a:pt x="179" y="393"/>
                    </a:lnTo>
                    <a:lnTo>
                      <a:pt x="183" y="395"/>
                    </a:lnTo>
                    <a:lnTo>
                      <a:pt x="187" y="400"/>
                    </a:lnTo>
                    <a:lnTo>
                      <a:pt x="193" y="403"/>
                    </a:lnTo>
                    <a:lnTo>
                      <a:pt x="199" y="405"/>
                    </a:lnTo>
                    <a:lnTo>
                      <a:pt x="204" y="408"/>
                    </a:lnTo>
                    <a:lnTo>
                      <a:pt x="207" y="408"/>
                    </a:lnTo>
                    <a:lnTo>
                      <a:pt x="209" y="410"/>
                    </a:lnTo>
                    <a:lnTo>
                      <a:pt x="212" y="411"/>
                    </a:lnTo>
                    <a:lnTo>
                      <a:pt x="214" y="411"/>
                    </a:lnTo>
                    <a:lnTo>
                      <a:pt x="220" y="411"/>
                    </a:lnTo>
                    <a:lnTo>
                      <a:pt x="224" y="411"/>
                    </a:lnTo>
                    <a:lnTo>
                      <a:pt x="230" y="411"/>
                    </a:lnTo>
                    <a:lnTo>
                      <a:pt x="234" y="411"/>
                    </a:lnTo>
                    <a:lnTo>
                      <a:pt x="239" y="410"/>
                    </a:lnTo>
                    <a:lnTo>
                      <a:pt x="244" y="408"/>
                    </a:lnTo>
                    <a:lnTo>
                      <a:pt x="248" y="408"/>
                    </a:lnTo>
                    <a:lnTo>
                      <a:pt x="251" y="407"/>
                    </a:lnTo>
                    <a:lnTo>
                      <a:pt x="254" y="404"/>
                    </a:lnTo>
                    <a:lnTo>
                      <a:pt x="257" y="403"/>
                    </a:lnTo>
                    <a:lnTo>
                      <a:pt x="261" y="398"/>
                    </a:lnTo>
                    <a:lnTo>
                      <a:pt x="264" y="395"/>
                    </a:lnTo>
                    <a:lnTo>
                      <a:pt x="267" y="393"/>
                    </a:lnTo>
                    <a:lnTo>
                      <a:pt x="268" y="390"/>
                    </a:lnTo>
                    <a:lnTo>
                      <a:pt x="271" y="387"/>
                    </a:lnTo>
                    <a:lnTo>
                      <a:pt x="274" y="384"/>
                    </a:lnTo>
                    <a:lnTo>
                      <a:pt x="275" y="381"/>
                    </a:lnTo>
                    <a:lnTo>
                      <a:pt x="277" y="377"/>
                    </a:lnTo>
                    <a:lnTo>
                      <a:pt x="278" y="374"/>
                    </a:lnTo>
                    <a:lnTo>
                      <a:pt x="280" y="370"/>
                    </a:lnTo>
                    <a:lnTo>
                      <a:pt x="280" y="366"/>
                    </a:lnTo>
                    <a:lnTo>
                      <a:pt x="281" y="363"/>
                    </a:lnTo>
                    <a:lnTo>
                      <a:pt x="283" y="358"/>
                    </a:lnTo>
                    <a:lnTo>
                      <a:pt x="284" y="356"/>
                    </a:lnTo>
                    <a:lnTo>
                      <a:pt x="284" y="351"/>
                    </a:lnTo>
                    <a:lnTo>
                      <a:pt x="284" y="348"/>
                    </a:lnTo>
                    <a:lnTo>
                      <a:pt x="284" y="344"/>
                    </a:lnTo>
                    <a:lnTo>
                      <a:pt x="285" y="341"/>
                    </a:lnTo>
                    <a:lnTo>
                      <a:pt x="284" y="337"/>
                    </a:lnTo>
                    <a:lnTo>
                      <a:pt x="284" y="334"/>
                    </a:lnTo>
                    <a:lnTo>
                      <a:pt x="284" y="331"/>
                    </a:lnTo>
                    <a:lnTo>
                      <a:pt x="284" y="33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9" name="Freeform 10"/>
              <p:cNvSpPr>
                <a:spLocks/>
              </p:cNvSpPr>
              <p:nvPr/>
            </p:nvSpPr>
            <p:spPr bwMode="auto">
              <a:xfrm>
                <a:off x="1776" y="912"/>
                <a:ext cx="314" cy="278"/>
              </a:xfrm>
              <a:custGeom>
                <a:avLst/>
                <a:gdLst>
                  <a:gd name="T0" fmla="*/ 10 w 942"/>
                  <a:gd name="T1" fmla="*/ 24 h 833"/>
                  <a:gd name="T2" fmla="*/ 17 w 942"/>
                  <a:gd name="T3" fmla="*/ 16 h 833"/>
                  <a:gd name="T4" fmla="*/ 24 w 942"/>
                  <a:gd name="T5" fmla="*/ 10 h 833"/>
                  <a:gd name="T6" fmla="*/ 33 w 942"/>
                  <a:gd name="T7" fmla="*/ 5 h 833"/>
                  <a:gd name="T8" fmla="*/ 41 w 942"/>
                  <a:gd name="T9" fmla="*/ 2 h 833"/>
                  <a:gd name="T10" fmla="*/ 49 w 942"/>
                  <a:gd name="T11" fmla="*/ 0 h 833"/>
                  <a:gd name="T12" fmla="*/ 56 w 942"/>
                  <a:gd name="T13" fmla="*/ 0 h 833"/>
                  <a:gd name="T14" fmla="*/ 63 w 942"/>
                  <a:gd name="T15" fmla="*/ 0 h 833"/>
                  <a:gd name="T16" fmla="*/ 68 w 942"/>
                  <a:gd name="T17" fmla="*/ 1 h 833"/>
                  <a:gd name="T18" fmla="*/ 73 w 942"/>
                  <a:gd name="T19" fmla="*/ 2 h 833"/>
                  <a:gd name="T20" fmla="*/ 77 w 942"/>
                  <a:gd name="T21" fmla="*/ 4 h 833"/>
                  <a:gd name="T22" fmla="*/ 81 w 942"/>
                  <a:gd name="T23" fmla="*/ 6 h 833"/>
                  <a:gd name="T24" fmla="*/ 83 w 942"/>
                  <a:gd name="T25" fmla="*/ 10 h 833"/>
                  <a:gd name="T26" fmla="*/ 87 w 942"/>
                  <a:gd name="T27" fmla="*/ 13 h 833"/>
                  <a:gd name="T28" fmla="*/ 91 w 942"/>
                  <a:gd name="T29" fmla="*/ 12 h 833"/>
                  <a:gd name="T30" fmla="*/ 94 w 942"/>
                  <a:gd name="T31" fmla="*/ 11 h 833"/>
                  <a:gd name="T32" fmla="*/ 99 w 942"/>
                  <a:gd name="T33" fmla="*/ 11 h 833"/>
                  <a:gd name="T34" fmla="*/ 103 w 942"/>
                  <a:gd name="T35" fmla="*/ 14 h 833"/>
                  <a:gd name="T36" fmla="*/ 105 w 942"/>
                  <a:gd name="T37" fmla="*/ 19 h 833"/>
                  <a:gd name="T38" fmla="*/ 104 w 942"/>
                  <a:gd name="T39" fmla="*/ 22 h 833"/>
                  <a:gd name="T40" fmla="*/ 104 w 942"/>
                  <a:gd name="T41" fmla="*/ 26 h 833"/>
                  <a:gd name="T42" fmla="*/ 102 w 942"/>
                  <a:gd name="T43" fmla="*/ 30 h 833"/>
                  <a:gd name="T44" fmla="*/ 98 w 942"/>
                  <a:gd name="T45" fmla="*/ 34 h 833"/>
                  <a:gd name="T46" fmla="*/ 92 w 942"/>
                  <a:gd name="T47" fmla="*/ 36 h 833"/>
                  <a:gd name="T48" fmla="*/ 87 w 942"/>
                  <a:gd name="T49" fmla="*/ 34 h 833"/>
                  <a:gd name="T50" fmla="*/ 87 w 942"/>
                  <a:gd name="T51" fmla="*/ 30 h 833"/>
                  <a:gd name="T52" fmla="*/ 85 w 942"/>
                  <a:gd name="T53" fmla="*/ 26 h 833"/>
                  <a:gd name="T54" fmla="*/ 81 w 942"/>
                  <a:gd name="T55" fmla="*/ 25 h 833"/>
                  <a:gd name="T56" fmla="*/ 76 w 942"/>
                  <a:gd name="T57" fmla="*/ 27 h 833"/>
                  <a:gd name="T58" fmla="*/ 72 w 942"/>
                  <a:gd name="T59" fmla="*/ 27 h 833"/>
                  <a:gd name="T60" fmla="*/ 68 w 942"/>
                  <a:gd name="T61" fmla="*/ 25 h 833"/>
                  <a:gd name="T62" fmla="*/ 63 w 942"/>
                  <a:gd name="T63" fmla="*/ 24 h 833"/>
                  <a:gd name="T64" fmla="*/ 56 w 942"/>
                  <a:gd name="T65" fmla="*/ 23 h 833"/>
                  <a:gd name="T66" fmla="*/ 49 w 942"/>
                  <a:gd name="T67" fmla="*/ 24 h 833"/>
                  <a:gd name="T68" fmla="*/ 40 w 942"/>
                  <a:gd name="T69" fmla="*/ 27 h 833"/>
                  <a:gd name="T70" fmla="*/ 34 w 942"/>
                  <a:gd name="T71" fmla="*/ 32 h 833"/>
                  <a:gd name="T72" fmla="*/ 30 w 942"/>
                  <a:gd name="T73" fmla="*/ 37 h 833"/>
                  <a:gd name="T74" fmla="*/ 27 w 942"/>
                  <a:gd name="T75" fmla="*/ 43 h 833"/>
                  <a:gd name="T76" fmla="*/ 26 w 942"/>
                  <a:gd name="T77" fmla="*/ 49 h 833"/>
                  <a:gd name="T78" fmla="*/ 26 w 942"/>
                  <a:gd name="T79" fmla="*/ 55 h 833"/>
                  <a:gd name="T80" fmla="*/ 26 w 942"/>
                  <a:gd name="T81" fmla="*/ 60 h 833"/>
                  <a:gd name="T82" fmla="*/ 26 w 942"/>
                  <a:gd name="T83" fmla="*/ 65 h 833"/>
                  <a:gd name="T84" fmla="*/ 27 w 942"/>
                  <a:gd name="T85" fmla="*/ 69 h 833"/>
                  <a:gd name="T86" fmla="*/ 29 w 942"/>
                  <a:gd name="T87" fmla="*/ 72 h 833"/>
                  <a:gd name="T88" fmla="*/ 31 w 942"/>
                  <a:gd name="T89" fmla="*/ 77 h 833"/>
                  <a:gd name="T90" fmla="*/ 27 w 942"/>
                  <a:gd name="T91" fmla="*/ 80 h 833"/>
                  <a:gd name="T92" fmla="*/ 24 w 942"/>
                  <a:gd name="T93" fmla="*/ 80 h 833"/>
                  <a:gd name="T94" fmla="*/ 19 w 942"/>
                  <a:gd name="T95" fmla="*/ 82 h 833"/>
                  <a:gd name="T96" fmla="*/ 15 w 942"/>
                  <a:gd name="T97" fmla="*/ 85 h 833"/>
                  <a:gd name="T98" fmla="*/ 11 w 942"/>
                  <a:gd name="T99" fmla="*/ 89 h 833"/>
                  <a:gd name="T100" fmla="*/ 10 w 942"/>
                  <a:gd name="T101" fmla="*/ 92 h 833"/>
                  <a:gd name="T102" fmla="*/ 6 w 942"/>
                  <a:gd name="T103" fmla="*/ 91 h 833"/>
                  <a:gd name="T104" fmla="*/ 4 w 942"/>
                  <a:gd name="T105" fmla="*/ 87 h 833"/>
                  <a:gd name="T106" fmla="*/ 2 w 942"/>
                  <a:gd name="T107" fmla="*/ 78 h 833"/>
                  <a:gd name="T108" fmla="*/ 0 w 942"/>
                  <a:gd name="T109" fmla="*/ 68 h 833"/>
                  <a:gd name="T110" fmla="*/ 0 w 942"/>
                  <a:gd name="T111" fmla="*/ 56 h 833"/>
                  <a:gd name="T112" fmla="*/ 1 w 942"/>
                  <a:gd name="T113" fmla="*/ 44 h 833"/>
                  <a:gd name="T114" fmla="*/ 5 w 942"/>
                  <a:gd name="T115" fmla="*/ 34 h 833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942" h="833">
                    <a:moveTo>
                      <a:pt x="44" y="304"/>
                    </a:moveTo>
                    <a:lnTo>
                      <a:pt x="47" y="294"/>
                    </a:lnTo>
                    <a:lnTo>
                      <a:pt x="53" y="284"/>
                    </a:lnTo>
                    <a:lnTo>
                      <a:pt x="57" y="274"/>
                    </a:lnTo>
                    <a:lnTo>
                      <a:pt x="61" y="265"/>
                    </a:lnTo>
                    <a:lnTo>
                      <a:pt x="67" y="255"/>
                    </a:lnTo>
                    <a:lnTo>
                      <a:pt x="72" y="246"/>
                    </a:lnTo>
                    <a:lnTo>
                      <a:pt x="77" y="238"/>
                    </a:lnTo>
                    <a:lnTo>
                      <a:pt x="84" y="229"/>
                    </a:lnTo>
                    <a:lnTo>
                      <a:pt x="88" y="220"/>
                    </a:lnTo>
                    <a:lnTo>
                      <a:pt x="94" y="212"/>
                    </a:lnTo>
                    <a:lnTo>
                      <a:pt x="99" y="202"/>
                    </a:lnTo>
                    <a:lnTo>
                      <a:pt x="107" y="195"/>
                    </a:lnTo>
                    <a:lnTo>
                      <a:pt x="112" y="188"/>
                    </a:lnTo>
                    <a:lnTo>
                      <a:pt x="118" y="181"/>
                    </a:lnTo>
                    <a:lnTo>
                      <a:pt x="125" y="172"/>
                    </a:lnTo>
                    <a:lnTo>
                      <a:pt x="131" y="165"/>
                    </a:lnTo>
                    <a:lnTo>
                      <a:pt x="136" y="158"/>
                    </a:lnTo>
                    <a:lnTo>
                      <a:pt x="144" y="152"/>
                    </a:lnTo>
                    <a:lnTo>
                      <a:pt x="149" y="145"/>
                    </a:lnTo>
                    <a:lnTo>
                      <a:pt x="158" y="138"/>
                    </a:lnTo>
                    <a:lnTo>
                      <a:pt x="162" y="132"/>
                    </a:lnTo>
                    <a:lnTo>
                      <a:pt x="171" y="127"/>
                    </a:lnTo>
                    <a:lnTo>
                      <a:pt x="178" y="119"/>
                    </a:lnTo>
                    <a:lnTo>
                      <a:pt x="185" y="114"/>
                    </a:lnTo>
                    <a:lnTo>
                      <a:pt x="192" y="108"/>
                    </a:lnTo>
                    <a:lnTo>
                      <a:pt x="198" y="104"/>
                    </a:lnTo>
                    <a:lnTo>
                      <a:pt x="206" y="98"/>
                    </a:lnTo>
                    <a:lnTo>
                      <a:pt x="212" y="92"/>
                    </a:lnTo>
                    <a:lnTo>
                      <a:pt x="220" y="87"/>
                    </a:lnTo>
                    <a:lnTo>
                      <a:pt x="226" y="82"/>
                    </a:lnTo>
                    <a:lnTo>
                      <a:pt x="234" y="78"/>
                    </a:lnTo>
                    <a:lnTo>
                      <a:pt x="242" y="74"/>
                    </a:lnTo>
                    <a:lnTo>
                      <a:pt x="249" y="70"/>
                    </a:lnTo>
                    <a:lnTo>
                      <a:pt x="256" y="65"/>
                    </a:lnTo>
                    <a:lnTo>
                      <a:pt x="264" y="61"/>
                    </a:lnTo>
                    <a:lnTo>
                      <a:pt x="271" y="57"/>
                    </a:lnTo>
                    <a:lnTo>
                      <a:pt x="278" y="53"/>
                    </a:lnTo>
                    <a:lnTo>
                      <a:pt x="287" y="50"/>
                    </a:lnTo>
                    <a:lnTo>
                      <a:pt x="294" y="47"/>
                    </a:lnTo>
                    <a:lnTo>
                      <a:pt x="301" y="44"/>
                    </a:lnTo>
                    <a:lnTo>
                      <a:pt x="310" y="40"/>
                    </a:lnTo>
                    <a:lnTo>
                      <a:pt x="317" y="37"/>
                    </a:lnTo>
                    <a:lnTo>
                      <a:pt x="324" y="34"/>
                    </a:lnTo>
                    <a:lnTo>
                      <a:pt x="332" y="31"/>
                    </a:lnTo>
                    <a:lnTo>
                      <a:pt x="340" y="28"/>
                    </a:lnTo>
                    <a:lnTo>
                      <a:pt x="348" y="27"/>
                    </a:lnTo>
                    <a:lnTo>
                      <a:pt x="355" y="24"/>
                    </a:lnTo>
                    <a:lnTo>
                      <a:pt x="362" y="21"/>
                    </a:lnTo>
                    <a:lnTo>
                      <a:pt x="371" y="20"/>
                    </a:lnTo>
                    <a:lnTo>
                      <a:pt x="378" y="17"/>
                    </a:lnTo>
                    <a:lnTo>
                      <a:pt x="385" y="16"/>
                    </a:lnTo>
                    <a:lnTo>
                      <a:pt x="394" y="14"/>
                    </a:lnTo>
                    <a:lnTo>
                      <a:pt x="401" y="11"/>
                    </a:lnTo>
                    <a:lnTo>
                      <a:pt x="408" y="10"/>
                    </a:lnTo>
                    <a:lnTo>
                      <a:pt x="415" y="9"/>
                    </a:lnTo>
                    <a:lnTo>
                      <a:pt x="423" y="9"/>
                    </a:lnTo>
                    <a:lnTo>
                      <a:pt x="429" y="6"/>
                    </a:lnTo>
                    <a:lnTo>
                      <a:pt x="438" y="6"/>
                    </a:lnTo>
                    <a:lnTo>
                      <a:pt x="445" y="4"/>
                    </a:lnTo>
                    <a:lnTo>
                      <a:pt x="452" y="4"/>
                    </a:lnTo>
                    <a:lnTo>
                      <a:pt x="459" y="3"/>
                    </a:lnTo>
                    <a:lnTo>
                      <a:pt x="466" y="3"/>
                    </a:lnTo>
                    <a:lnTo>
                      <a:pt x="473" y="1"/>
                    </a:lnTo>
                    <a:lnTo>
                      <a:pt x="482" y="1"/>
                    </a:lnTo>
                    <a:lnTo>
                      <a:pt x="487" y="1"/>
                    </a:lnTo>
                    <a:lnTo>
                      <a:pt x="492" y="0"/>
                    </a:lnTo>
                    <a:lnTo>
                      <a:pt x="497" y="0"/>
                    </a:lnTo>
                    <a:lnTo>
                      <a:pt x="503" y="0"/>
                    </a:lnTo>
                    <a:lnTo>
                      <a:pt x="507" y="0"/>
                    </a:lnTo>
                    <a:lnTo>
                      <a:pt x="514" y="0"/>
                    </a:lnTo>
                    <a:lnTo>
                      <a:pt x="519" y="0"/>
                    </a:lnTo>
                    <a:lnTo>
                      <a:pt x="526" y="0"/>
                    </a:lnTo>
                    <a:lnTo>
                      <a:pt x="531" y="0"/>
                    </a:lnTo>
                    <a:lnTo>
                      <a:pt x="536" y="0"/>
                    </a:lnTo>
                    <a:lnTo>
                      <a:pt x="541" y="1"/>
                    </a:lnTo>
                    <a:lnTo>
                      <a:pt x="547" y="1"/>
                    </a:lnTo>
                    <a:lnTo>
                      <a:pt x="551" y="1"/>
                    </a:lnTo>
                    <a:lnTo>
                      <a:pt x="557" y="3"/>
                    </a:lnTo>
                    <a:lnTo>
                      <a:pt x="563" y="3"/>
                    </a:lnTo>
                    <a:lnTo>
                      <a:pt x="568" y="4"/>
                    </a:lnTo>
                    <a:lnTo>
                      <a:pt x="573" y="4"/>
                    </a:lnTo>
                    <a:lnTo>
                      <a:pt x="578" y="6"/>
                    </a:lnTo>
                    <a:lnTo>
                      <a:pt x="583" y="6"/>
                    </a:lnTo>
                    <a:lnTo>
                      <a:pt x="588" y="6"/>
                    </a:lnTo>
                    <a:lnTo>
                      <a:pt x="594" y="7"/>
                    </a:lnTo>
                    <a:lnTo>
                      <a:pt x="598" y="9"/>
                    </a:lnTo>
                    <a:lnTo>
                      <a:pt x="604" y="9"/>
                    </a:lnTo>
                    <a:lnTo>
                      <a:pt x="608" y="9"/>
                    </a:lnTo>
                    <a:lnTo>
                      <a:pt x="614" y="10"/>
                    </a:lnTo>
                    <a:lnTo>
                      <a:pt x="618" y="11"/>
                    </a:lnTo>
                    <a:lnTo>
                      <a:pt x="622" y="11"/>
                    </a:lnTo>
                    <a:lnTo>
                      <a:pt x="628" y="14"/>
                    </a:lnTo>
                    <a:lnTo>
                      <a:pt x="632" y="16"/>
                    </a:lnTo>
                    <a:lnTo>
                      <a:pt x="637" y="16"/>
                    </a:lnTo>
                    <a:lnTo>
                      <a:pt x="642" y="17"/>
                    </a:lnTo>
                    <a:lnTo>
                      <a:pt x="647" y="18"/>
                    </a:lnTo>
                    <a:lnTo>
                      <a:pt x="651" y="20"/>
                    </a:lnTo>
                    <a:lnTo>
                      <a:pt x="654" y="21"/>
                    </a:lnTo>
                    <a:lnTo>
                      <a:pt x="658" y="21"/>
                    </a:lnTo>
                    <a:lnTo>
                      <a:pt x="662" y="23"/>
                    </a:lnTo>
                    <a:lnTo>
                      <a:pt x="666" y="24"/>
                    </a:lnTo>
                    <a:lnTo>
                      <a:pt x="671" y="24"/>
                    </a:lnTo>
                    <a:lnTo>
                      <a:pt x="675" y="27"/>
                    </a:lnTo>
                    <a:lnTo>
                      <a:pt x="678" y="28"/>
                    </a:lnTo>
                    <a:lnTo>
                      <a:pt x="681" y="30"/>
                    </a:lnTo>
                    <a:lnTo>
                      <a:pt x="685" y="30"/>
                    </a:lnTo>
                    <a:lnTo>
                      <a:pt x="688" y="31"/>
                    </a:lnTo>
                    <a:lnTo>
                      <a:pt x="691" y="33"/>
                    </a:lnTo>
                    <a:lnTo>
                      <a:pt x="695" y="34"/>
                    </a:lnTo>
                    <a:lnTo>
                      <a:pt x="698" y="36"/>
                    </a:lnTo>
                    <a:lnTo>
                      <a:pt x="701" y="37"/>
                    </a:lnTo>
                    <a:lnTo>
                      <a:pt x="703" y="38"/>
                    </a:lnTo>
                    <a:lnTo>
                      <a:pt x="709" y="40"/>
                    </a:lnTo>
                    <a:lnTo>
                      <a:pt x="715" y="44"/>
                    </a:lnTo>
                    <a:lnTo>
                      <a:pt x="718" y="47"/>
                    </a:lnTo>
                    <a:lnTo>
                      <a:pt x="722" y="50"/>
                    </a:lnTo>
                    <a:lnTo>
                      <a:pt x="725" y="51"/>
                    </a:lnTo>
                    <a:lnTo>
                      <a:pt x="729" y="54"/>
                    </a:lnTo>
                    <a:lnTo>
                      <a:pt x="730" y="57"/>
                    </a:lnTo>
                    <a:lnTo>
                      <a:pt x="732" y="58"/>
                    </a:lnTo>
                    <a:lnTo>
                      <a:pt x="732" y="61"/>
                    </a:lnTo>
                    <a:lnTo>
                      <a:pt x="733" y="64"/>
                    </a:lnTo>
                    <a:lnTo>
                      <a:pt x="735" y="67"/>
                    </a:lnTo>
                    <a:lnTo>
                      <a:pt x="736" y="71"/>
                    </a:lnTo>
                    <a:lnTo>
                      <a:pt x="737" y="74"/>
                    </a:lnTo>
                    <a:lnTo>
                      <a:pt x="739" y="78"/>
                    </a:lnTo>
                    <a:lnTo>
                      <a:pt x="740" y="81"/>
                    </a:lnTo>
                    <a:lnTo>
                      <a:pt x="745" y="87"/>
                    </a:lnTo>
                    <a:lnTo>
                      <a:pt x="746" y="90"/>
                    </a:lnTo>
                    <a:lnTo>
                      <a:pt x="750" y="95"/>
                    </a:lnTo>
                    <a:lnTo>
                      <a:pt x="753" y="100"/>
                    </a:lnTo>
                    <a:lnTo>
                      <a:pt x="759" y="104"/>
                    </a:lnTo>
                    <a:lnTo>
                      <a:pt x="762" y="107"/>
                    </a:lnTo>
                    <a:lnTo>
                      <a:pt x="767" y="111"/>
                    </a:lnTo>
                    <a:lnTo>
                      <a:pt x="769" y="112"/>
                    </a:lnTo>
                    <a:lnTo>
                      <a:pt x="772" y="114"/>
                    </a:lnTo>
                    <a:lnTo>
                      <a:pt x="777" y="115"/>
                    </a:lnTo>
                    <a:lnTo>
                      <a:pt x="779" y="117"/>
                    </a:lnTo>
                    <a:lnTo>
                      <a:pt x="784" y="118"/>
                    </a:lnTo>
                    <a:lnTo>
                      <a:pt x="790" y="118"/>
                    </a:lnTo>
                    <a:lnTo>
                      <a:pt x="793" y="118"/>
                    </a:lnTo>
                    <a:lnTo>
                      <a:pt x="796" y="118"/>
                    </a:lnTo>
                    <a:lnTo>
                      <a:pt x="799" y="118"/>
                    </a:lnTo>
                    <a:lnTo>
                      <a:pt x="803" y="117"/>
                    </a:lnTo>
                    <a:lnTo>
                      <a:pt x="806" y="115"/>
                    </a:lnTo>
                    <a:lnTo>
                      <a:pt x="808" y="114"/>
                    </a:lnTo>
                    <a:lnTo>
                      <a:pt x="813" y="114"/>
                    </a:lnTo>
                    <a:lnTo>
                      <a:pt x="816" y="112"/>
                    </a:lnTo>
                    <a:lnTo>
                      <a:pt x="818" y="111"/>
                    </a:lnTo>
                    <a:lnTo>
                      <a:pt x="821" y="110"/>
                    </a:lnTo>
                    <a:lnTo>
                      <a:pt x="824" y="108"/>
                    </a:lnTo>
                    <a:lnTo>
                      <a:pt x="828" y="107"/>
                    </a:lnTo>
                    <a:lnTo>
                      <a:pt x="831" y="105"/>
                    </a:lnTo>
                    <a:lnTo>
                      <a:pt x="834" y="104"/>
                    </a:lnTo>
                    <a:lnTo>
                      <a:pt x="838" y="102"/>
                    </a:lnTo>
                    <a:lnTo>
                      <a:pt x="841" y="100"/>
                    </a:lnTo>
                    <a:lnTo>
                      <a:pt x="845" y="100"/>
                    </a:lnTo>
                    <a:lnTo>
                      <a:pt x="848" y="98"/>
                    </a:lnTo>
                    <a:lnTo>
                      <a:pt x="850" y="97"/>
                    </a:lnTo>
                    <a:lnTo>
                      <a:pt x="854" y="97"/>
                    </a:lnTo>
                    <a:lnTo>
                      <a:pt x="855" y="94"/>
                    </a:lnTo>
                    <a:lnTo>
                      <a:pt x="861" y="92"/>
                    </a:lnTo>
                    <a:lnTo>
                      <a:pt x="862" y="92"/>
                    </a:lnTo>
                    <a:lnTo>
                      <a:pt x="865" y="92"/>
                    </a:lnTo>
                    <a:lnTo>
                      <a:pt x="871" y="92"/>
                    </a:lnTo>
                    <a:lnTo>
                      <a:pt x="875" y="92"/>
                    </a:lnTo>
                    <a:lnTo>
                      <a:pt x="880" y="95"/>
                    </a:lnTo>
                    <a:lnTo>
                      <a:pt x="887" y="97"/>
                    </a:lnTo>
                    <a:lnTo>
                      <a:pt x="892" y="98"/>
                    </a:lnTo>
                    <a:lnTo>
                      <a:pt x="897" y="101"/>
                    </a:lnTo>
                    <a:lnTo>
                      <a:pt x="901" y="102"/>
                    </a:lnTo>
                    <a:lnTo>
                      <a:pt x="905" y="105"/>
                    </a:lnTo>
                    <a:lnTo>
                      <a:pt x="909" y="108"/>
                    </a:lnTo>
                    <a:lnTo>
                      <a:pt x="914" y="111"/>
                    </a:lnTo>
                    <a:lnTo>
                      <a:pt x="916" y="114"/>
                    </a:lnTo>
                    <a:lnTo>
                      <a:pt x="921" y="117"/>
                    </a:lnTo>
                    <a:lnTo>
                      <a:pt x="924" y="119"/>
                    </a:lnTo>
                    <a:lnTo>
                      <a:pt x="926" y="124"/>
                    </a:lnTo>
                    <a:lnTo>
                      <a:pt x="928" y="128"/>
                    </a:lnTo>
                    <a:lnTo>
                      <a:pt x="931" y="131"/>
                    </a:lnTo>
                    <a:lnTo>
                      <a:pt x="932" y="135"/>
                    </a:lnTo>
                    <a:lnTo>
                      <a:pt x="935" y="139"/>
                    </a:lnTo>
                    <a:lnTo>
                      <a:pt x="936" y="144"/>
                    </a:lnTo>
                    <a:lnTo>
                      <a:pt x="939" y="148"/>
                    </a:lnTo>
                    <a:lnTo>
                      <a:pt x="939" y="154"/>
                    </a:lnTo>
                    <a:lnTo>
                      <a:pt x="939" y="158"/>
                    </a:lnTo>
                    <a:lnTo>
                      <a:pt x="941" y="164"/>
                    </a:lnTo>
                    <a:lnTo>
                      <a:pt x="941" y="168"/>
                    </a:lnTo>
                    <a:lnTo>
                      <a:pt x="941" y="171"/>
                    </a:lnTo>
                    <a:lnTo>
                      <a:pt x="941" y="174"/>
                    </a:lnTo>
                    <a:lnTo>
                      <a:pt x="941" y="176"/>
                    </a:lnTo>
                    <a:lnTo>
                      <a:pt x="942" y="181"/>
                    </a:lnTo>
                    <a:lnTo>
                      <a:pt x="941" y="183"/>
                    </a:lnTo>
                    <a:lnTo>
                      <a:pt x="941" y="186"/>
                    </a:lnTo>
                    <a:lnTo>
                      <a:pt x="941" y="189"/>
                    </a:lnTo>
                    <a:lnTo>
                      <a:pt x="941" y="192"/>
                    </a:lnTo>
                    <a:lnTo>
                      <a:pt x="939" y="195"/>
                    </a:lnTo>
                    <a:lnTo>
                      <a:pt x="939" y="198"/>
                    </a:lnTo>
                    <a:lnTo>
                      <a:pt x="939" y="201"/>
                    </a:lnTo>
                    <a:lnTo>
                      <a:pt x="939" y="205"/>
                    </a:lnTo>
                    <a:lnTo>
                      <a:pt x="936" y="208"/>
                    </a:lnTo>
                    <a:lnTo>
                      <a:pt x="936" y="210"/>
                    </a:lnTo>
                    <a:lnTo>
                      <a:pt x="936" y="215"/>
                    </a:lnTo>
                    <a:lnTo>
                      <a:pt x="935" y="218"/>
                    </a:lnTo>
                    <a:lnTo>
                      <a:pt x="934" y="220"/>
                    </a:lnTo>
                    <a:lnTo>
                      <a:pt x="934" y="225"/>
                    </a:lnTo>
                    <a:lnTo>
                      <a:pt x="934" y="228"/>
                    </a:lnTo>
                    <a:lnTo>
                      <a:pt x="934" y="233"/>
                    </a:lnTo>
                    <a:lnTo>
                      <a:pt x="932" y="235"/>
                    </a:lnTo>
                    <a:lnTo>
                      <a:pt x="931" y="238"/>
                    </a:lnTo>
                    <a:lnTo>
                      <a:pt x="931" y="240"/>
                    </a:lnTo>
                    <a:lnTo>
                      <a:pt x="929" y="243"/>
                    </a:lnTo>
                    <a:lnTo>
                      <a:pt x="928" y="246"/>
                    </a:lnTo>
                    <a:lnTo>
                      <a:pt x="926" y="249"/>
                    </a:lnTo>
                    <a:lnTo>
                      <a:pt x="926" y="252"/>
                    </a:lnTo>
                    <a:lnTo>
                      <a:pt x="925" y="255"/>
                    </a:lnTo>
                    <a:lnTo>
                      <a:pt x="924" y="259"/>
                    </a:lnTo>
                    <a:lnTo>
                      <a:pt x="921" y="265"/>
                    </a:lnTo>
                    <a:lnTo>
                      <a:pt x="918" y="270"/>
                    </a:lnTo>
                    <a:lnTo>
                      <a:pt x="915" y="274"/>
                    </a:lnTo>
                    <a:lnTo>
                      <a:pt x="911" y="279"/>
                    </a:lnTo>
                    <a:lnTo>
                      <a:pt x="908" y="283"/>
                    </a:lnTo>
                    <a:lnTo>
                      <a:pt x="904" y="289"/>
                    </a:lnTo>
                    <a:lnTo>
                      <a:pt x="901" y="292"/>
                    </a:lnTo>
                    <a:lnTo>
                      <a:pt x="897" y="296"/>
                    </a:lnTo>
                    <a:lnTo>
                      <a:pt x="892" y="299"/>
                    </a:lnTo>
                    <a:lnTo>
                      <a:pt x="889" y="302"/>
                    </a:lnTo>
                    <a:lnTo>
                      <a:pt x="885" y="306"/>
                    </a:lnTo>
                    <a:lnTo>
                      <a:pt x="880" y="309"/>
                    </a:lnTo>
                    <a:lnTo>
                      <a:pt x="877" y="310"/>
                    </a:lnTo>
                    <a:lnTo>
                      <a:pt x="871" y="313"/>
                    </a:lnTo>
                    <a:lnTo>
                      <a:pt x="867" y="316"/>
                    </a:lnTo>
                    <a:lnTo>
                      <a:pt x="862" y="317"/>
                    </a:lnTo>
                    <a:lnTo>
                      <a:pt x="858" y="319"/>
                    </a:lnTo>
                    <a:lnTo>
                      <a:pt x="853" y="320"/>
                    </a:lnTo>
                    <a:lnTo>
                      <a:pt x="848" y="321"/>
                    </a:lnTo>
                    <a:lnTo>
                      <a:pt x="843" y="321"/>
                    </a:lnTo>
                    <a:lnTo>
                      <a:pt x="837" y="323"/>
                    </a:lnTo>
                    <a:lnTo>
                      <a:pt x="831" y="323"/>
                    </a:lnTo>
                    <a:lnTo>
                      <a:pt x="827" y="323"/>
                    </a:lnTo>
                    <a:lnTo>
                      <a:pt x="821" y="321"/>
                    </a:lnTo>
                    <a:lnTo>
                      <a:pt x="816" y="320"/>
                    </a:lnTo>
                    <a:lnTo>
                      <a:pt x="811" y="320"/>
                    </a:lnTo>
                    <a:lnTo>
                      <a:pt x="807" y="319"/>
                    </a:lnTo>
                    <a:lnTo>
                      <a:pt x="803" y="317"/>
                    </a:lnTo>
                    <a:lnTo>
                      <a:pt x="799" y="313"/>
                    </a:lnTo>
                    <a:lnTo>
                      <a:pt x="794" y="311"/>
                    </a:lnTo>
                    <a:lnTo>
                      <a:pt x="791" y="310"/>
                    </a:lnTo>
                    <a:lnTo>
                      <a:pt x="787" y="304"/>
                    </a:lnTo>
                    <a:lnTo>
                      <a:pt x="784" y="300"/>
                    </a:lnTo>
                    <a:lnTo>
                      <a:pt x="783" y="296"/>
                    </a:lnTo>
                    <a:lnTo>
                      <a:pt x="781" y="293"/>
                    </a:lnTo>
                    <a:lnTo>
                      <a:pt x="780" y="290"/>
                    </a:lnTo>
                    <a:lnTo>
                      <a:pt x="779" y="287"/>
                    </a:lnTo>
                    <a:lnTo>
                      <a:pt x="779" y="283"/>
                    </a:lnTo>
                    <a:lnTo>
                      <a:pt x="779" y="280"/>
                    </a:lnTo>
                    <a:lnTo>
                      <a:pt x="779" y="277"/>
                    </a:lnTo>
                    <a:lnTo>
                      <a:pt x="779" y="274"/>
                    </a:lnTo>
                    <a:lnTo>
                      <a:pt x="779" y="270"/>
                    </a:lnTo>
                    <a:lnTo>
                      <a:pt x="777" y="267"/>
                    </a:lnTo>
                    <a:lnTo>
                      <a:pt x="777" y="265"/>
                    </a:lnTo>
                    <a:lnTo>
                      <a:pt x="777" y="260"/>
                    </a:lnTo>
                    <a:lnTo>
                      <a:pt x="776" y="257"/>
                    </a:lnTo>
                    <a:lnTo>
                      <a:pt x="774" y="255"/>
                    </a:lnTo>
                    <a:lnTo>
                      <a:pt x="773" y="252"/>
                    </a:lnTo>
                    <a:lnTo>
                      <a:pt x="772" y="249"/>
                    </a:lnTo>
                    <a:lnTo>
                      <a:pt x="769" y="243"/>
                    </a:lnTo>
                    <a:lnTo>
                      <a:pt x="766" y="239"/>
                    </a:lnTo>
                    <a:lnTo>
                      <a:pt x="762" y="236"/>
                    </a:lnTo>
                    <a:lnTo>
                      <a:pt x="759" y="235"/>
                    </a:lnTo>
                    <a:lnTo>
                      <a:pt x="756" y="233"/>
                    </a:lnTo>
                    <a:lnTo>
                      <a:pt x="753" y="233"/>
                    </a:lnTo>
                    <a:lnTo>
                      <a:pt x="749" y="230"/>
                    </a:lnTo>
                    <a:lnTo>
                      <a:pt x="746" y="229"/>
                    </a:lnTo>
                    <a:lnTo>
                      <a:pt x="743" y="229"/>
                    </a:lnTo>
                    <a:lnTo>
                      <a:pt x="739" y="229"/>
                    </a:lnTo>
                    <a:lnTo>
                      <a:pt x="735" y="226"/>
                    </a:lnTo>
                    <a:lnTo>
                      <a:pt x="730" y="226"/>
                    </a:lnTo>
                    <a:lnTo>
                      <a:pt x="725" y="226"/>
                    </a:lnTo>
                    <a:lnTo>
                      <a:pt x="722" y="228"/>
                    </a:lnTo>
                    <a:lnTo>
                      <a:pt x="716" y="229"/>
                    </a:lnTo>
                    <a:lnTo>
                      <a:pt x="713" y="229"/>
                    </a:lnTo>
                    <a:lnTo>
                      <a:pt x="709" y="232"/>
                    </a:lnTo>
                    <a:lnTo>
                      <a:pt x="705" y="233"/>
                    </a:lnTo>
                    <a:lnTo>
                      <a:pt x="701" y="235"/>
                    </a:lnTo>
                    <a:lnTo>
                      <a:pt x="696" y="238"/>
                    </a:lnTo>
                    <a:lnTo>
                      <a:pt x="691" y="239"/>
                    </a:lnTo>
                    <a:lnTo>
                      <a:pt x="685" y="242"/>
                    </a:lnTo>
                    <a:lnTo>
                      <a:pt x="683" y="243"/>
                    </a:lnTo>
                    <a:lnTo>
                      <a:pt x="681" y="245"/>
                    </a:lnTo>
                    <a:lnTo>
                      <a:pt x="678" y="246"/>
                    </a:lnTo>
                    <a:lnTo>
                      <a:pt x="675" y="247"/>
                    </a:lnTo>
                    <a:lnTo>
                      <a:pt x="672" y="246"/>
                    </a:lnTo>
                    <a:lnTo>
                      <a:pt x="669" y="246"/>
                    </a:lnTo>
                    <a:lnTo>
                      <a:pt x="666" y="246"/>
                    </a:lnTo>
                    <a:lnTo>
                      <a:pt x="662" y="245"/>
                    </a:lnTo>
                    <a:lnTo>
                      <a:pt x="656" y="243"/>
                    </a:lnTo>
                    <a:lnTo>
                      <a:pt x="651" y="242"/>
                    </a:lnTo>
                    <a:lnTo>
                      <a:pt x="649" y="240"/>
                    </a:lnTo>
                    <a:lnTo>
                      <a:pt x="647" y="239"/>
                    </a:lnTo>
                    <a:lnTo>
                      <a:pt x="644" y="238"/>
                    </a:lnTo>
                    <a:lnTo>
                      <a:pt x="641" y="236"/>
                    </a:lnTo>
                    <a:lnTo>
                      <a:pt x="637" y="236"/>
                    </a:lnTo>
                    <a:lnTo>
                      <a:pt x="632" y="233"/>
                    </a:lnTo>
                    <a:lnTo>
                      <a:pt x="628" y="233"/>
                    </a:lnTo>
                    <a:lnTo>
                      <a:pt x="625" y="230"/>
                    </a:lnTo>
                    <a:lnTo>
                      <a:pt x="621" y="229"/>
                    </a:lnTo>
                    <a:lnTo>
                      <a:pt x="617" y="228"/>
                    </a:lnTo>
                    <a:lnTo>
                      <a:pt x="614" y="226"/>
                    </a:lnTo>
                    <a:lnTo>
                      <a:pt x="610" y="225"/>
                    </a:lnTo>
                    <a:lnTo>
                      <a:pt x="604" y="223"/>
                    </a:lnTo>
                    <a:lnTo>
                      <a:pt x="600" y="220"/>
                    </a:lnTo>
                    <a:lnTo>
                      <a:pt x="597" y="220"/>
                    </a:lnTo>
                    <a:lnTo>
                      <a:pt x="591" y="218"/>
                    </a:lnTo>
                    <a:lnTo>
                      <a:pt x="585" y="218"/>
                    </a:lnTo>
                    <a:lnTo>
                      <a:pt x="581" y="216"/>
                    </a:lnTo>
                    <a:lnTo>
                      <a:pt x="575" y="215"/>
                    </a:lnTo>
                    <a:lnTo>
                      <a:pt x="571" y="213"/>
                    </a:lnTo>
                    <a:lnTo>
                      <a:pt x="566" y="212"/>
                    </a:lnTo>
                    <a:lnTo>
                      <a:pt x="560" y="210"/>
                    </a:lnTo>
                    <a:lnTo>
                      <a:pt x="554" y="210"/>
                    </a:lnTo>
                    <a:lnTo>
                      <a:pt x="550" y="210"/>
                    </a:lnTo>
                    <a:lnTo>
                      <a:pt x="543" y="208"/>
                    </a:lnTo>
                    <a:lnTo>
                      <a:pt x="537" y="208"/>
                    </a:lnTo>
                    <a:lnTo>
                      <a:pt x="531" y="208"/>
                    </a:lnTo>
                    <a:lnTo>
                      <a:pt x="526" y="208"/>
                    </a:lnTo>
                    <a:lnTo>
                      <a:pt x="519" y="206"/>
                    </a:lnTo>
                    <a:lnTo>
                      <a:pt x="513" y="206"/>
                    </a:lnTo>
                    <a:lnTo>
                      <a:pt x="507" y="206"/>
                    </a:lnTo>
                    <a:lnTo>
                      <a:pt x="500" y="206"/>
                    </a:lnTo>
                    <a:lnTo>
                      <a:pt x="494" y="206"/>
                    </a:lnTo>
                    <a:lnTo>
                      <a:pt x="487" y="206"/>
                    </a:lnTo>
                    <a:lnTo>
                      <a:pt x="482" y="208"/>
                    </a:lnTo>
                    <a:lnTo>
                      <a:pt x="475" y="209"/>
                    </a:lnTo>
                    <a:lnTo>
                      <a:pt x="467" y="209"/>
                    </a:lnTo>
                    <a:lnTo>
                      <a:pt x="460" y="210"/>
                    </a:lnTo>
                    <a:lnTo>
                      <a:pt x="453" y="212"/>
                    </a:lnTo>
                    <a:lnTo>
                      <a:pt x="446" y="212"/>
                    </a:lnTo>
                    <a:lnTo>
                      <a:pt x="439" y="215"/>
                    </a:lnTo>
                    <a:lnTo>
                      <a:pt x="432" y="216"/>
                    </a:lnTo>
                    <a:lnTo>
                      <a:pt x="425" y="218"/>
                    </a:lnTo>
                    <a:lnTo>
                      <a:pt x="418" y="220"/>
                    </a:lnTo>
                    <a:lnTo>
                      <a:pt x="411" y="223"/>
                    </a:lnTo>
                    <a:lnTo>
                      <a:pt x="404" y="226"/>
                    </a:lnTo>
                    <a:lnTo>
                      <a:pt x="395" y="229"/>
                    </a:lnTo>
                    <a:lnTo>
                      <a:pt x="388" y="233"/>
                    </a:lnTo>
                    <a:lnTo>
                      <a:pt x="379" y="236"/>
                    </a:lnTo>
                    <a:lnTo>
                      <a:pt x="372" y="242"/>
                    </a:lnTo>
                    <a:lnTo>
                      <a:pt x="364" y="245"/>
                    </a:lnTo>
                    <a:lnTo>
                      <a:pt x="357" y="249"/>
                    </a:lnTo>
                    <a:lnTo>
                      <a:pt x="351" y="252"/>
                    </a:lnTo>
                    <a:lnTo>
                      <a:pt x="344" y="257"/>
                    </a:lnTo>
                    <a:lnTo>
                      <a:pt x="340" y="260"/>
                    </a:lnTo>
                    <a:lnTo>
                      <a:pt x="332" y="265"/>
                    </a:lnTo>
                    <a:lnTo>
                      <a:pt x="327" y="269"/>
                    </a:lnTo>
                    <a:lnTo>
                      <a:pt x="323" y="273"/>
                    </a:lnTo>
                    <a:lnTo>
                      <a:pt x="318" y="277"/>
                    </a:lnTo>
                    <a:lnTo>
                      <a:pt x="314" y="282"/>
                    </a:lnTo>
                    <a:lnTo>
                      <a:pt x="308" y="286"/>
                    </a:lnTo>
                    <a:lnTo>
                      <a:pt x="304" y="292"/>
                    </a:lnTo>
                    <a:lnTo>
                      <a:pt x="300" y="296"/>
                    </a:lnTo>
                    <a:lnTo>
                      <a:pt x="296" y="300"/>
                    </a:lnTo>
                    <a:lnTo>
                      <a:pt x="290" y="304"/>
                    </a:lnTo>
                    <a:lnTo>
                      <a:pt x="288" y="310"/>
                    </a:lnTo>
                    <a:lnTo>
                      <a:pt x="284" y="314"/>
                    </a:lnTo>
                    <a:lnTo>
                      <a:pt x="280" y="320"/>
                    </a:lnTo>
                    <a:lnTo>
                      <a:pt x="277" y="324"/>
                    </a:lnTo>
                    <a:lnTo>
                      <a:pt x="273" y="330"/>
                    </a:lnTo>
                    <a:lnTo>
                      <a:pt x="270" y="334"/>
                    </a:lnTo>
                    <a:lnTo>
                      <a:pt x="269" y="338"/>
                    </a:lnTo>
                    <a:lnTo>
                      <a:pt x="264" y="346"/>
                    </a:lnTo>
                    <a:lnTo>
                      <a:pt x="263" y="350"/>
                    </a:lnTo>
                    <a:lnTo>
                      <a:pt x="260" y="356"/>
                    </a:lnTo>
                    <a:lnTo>
                      <a:pt x="259" y="361"/>
                    </a:lnTo>
                    <a:lnTo>
                      <a:pt x="254" y="366"/>
                    </a:lnTo>
                    <a:lnTo>
                      <a:pt x="253" y="373"/>
                    </a:lnTo>
                    <a:lnTo>
                      <a:pt x="250" y="377"/>
                    </a:lnTo>
                    <a:lnTo>
                      <a:pt x="249" y="383"/>
                    </a:lnTo>
                    <a:lnTo>
                      <a:pt x="247" y="387"/>
                    </a:lnTo>
                    <a:lnTo>
                      <a:pt x="246" y="393"/>
                    </a:lnTo>
                    <a:lnTo>
                      <a:pt x="243" y="398"/>
                    </a:lnTo>
                    <a:lnTo>
                      <a:pt x="243" y="404"/>
                    </a:lnTo>
                    <a:lnTo>
                      <a:pt x="242" y="408"/>
                    </a:lnTo>
                    <a:lnTo>
                      <a:pt x="240" y="414"/>
                    </a:lnTo>
                    <a:lnTo>
                      <a:pt x="239" y="420"/>
                    </a:lnTo>
                    <a:lnTo>
                      <a:pt x="239" y="425"/>
                    </a:lnTo>
                    <a:lnTo>
                      <a:pt x="237" y="431"/>
                    </a:lnTo>
                    <a:lnTo>
                      <a:pt x="236" y="437"/>
                    </a:lnTo>
                    <a:lnTo>
                      <a:pt x="236" y="441"/>
                    </a:lnTo>
                    <a:lnTo>
                      <a:pt x="234" y="447"/>
                    </a:lnTo>
                    <a:lnTo>
                      <a:pt x="233" y="454"/>
                    </a:lnTo>
                    <a:lnTo>
                      <a:pt x="233" y="458"/>
                    </a:lnTo>
                    <a:lnTo>
                      <a:pt x="233" y="464"/>
                    </a:lnTo>
                    <a:lnTo>
                      <a:pt x="233" y="469"/>
                    </a:lnTo>
                    <a:lnTo>
                      <a:pt x="232" y="474"/>
                    </a:lnTo>
                    <a:lnTo>
                      <a:pt x="232" y="479"/>
                    </a:lnTo>
                    <a:lnTo>
                      <a:pt x="232" y="485"/>
                    </a:lnTo>
                    <a:lnTo>
                      <a:pt x="232" y="491"/>
                    </a:lnTo>
                    <a:lnTo>
                      <a:pt x="230" y="495"/>
                    </a:lnTo>
                    <a:lnTo>
                      <a:pt x="230" y="499"/>
                    </a:lnTo>
                    <a:lnTo>
                      <a:pt x="230" y="505"/>
                    </a:lnTo>
                    <a:lnTo>
                      <a:pt x="230" y="511"/>
                    </a:lnTo>
                    <a:lnTo>
                      <a:pt x="230" y="515"/>
                    </a:lnTo>
                    <a:lnTo>
                      <a:pt x="230" y="519"/>
                    </a:lnTo>
                    <a:lnTo>
                      <a:pt x="230" y="525"/>
                    </a:lnTo>
                    <a:lnTo>
                      <a:pt x="232" y="529"/>
                    </a:lnTo>
                    <a:lnTo>
                      <a:pt x="232" y="535"/>
                    </a:lnTo>
                    <a:lnTo>
                      <a:pt x="232" y="539"/>
                    </a:lnTo>
                    <a:lnTo>
                      <a:pt x="232" y="543"/>
                    </a:lnTo>
                    <a:lnTo>
                      <a:pt x="232" y="548"/>
                    </a:lnTo>
                    <a:lnTo>
                      <a:pt x="232" y="552"/>
                    </a:lnTo>
                    <a:lnTo>
                      <a:pt x="233" y="556"/>
                    </a:lnTo>
                    <a:lnTo>
                      <a:pt x="233" y="560"/>
                    </a:lnTo>
                    <a:lnTo>
                      <a:pt x="233" y="566"/>
                    </a:lnTo>
                    <a:lnTo>
                      <a:pt x="233" y="569"/>
                    </a:lnTo>
                    <a:lnTo>
                      <a:pt x="233" y="573"/>
                    </a:lnTo>
                    <a:lnTo>
                      <a:pt x="233" y="576"/>
                    </a:lnTo>
                    <a:lnTo>
                      <a:pt x="234" y="580"/>
                    </a:lnTo>
                    <a:lnTo>
                      <a:pt x="234" y="585"/>
                    </a:lnTo>
                    <a:lnTo>
                      <a:pt x="236" y="589"/>
                    </a:lnTo>
                    <a:lnTo>
                      <a:pt x="236" y="592"/>
                    </a:lnTo>
                    <a:lnTo>
                      <a:pt x="237" y="596"/>
                    </a:lnTo>
                    <a:lnTo>
                      <a:pt x="239" y="599"/>
                    </a:lnTo>
                    <a:lnTo>
                      <a:pt x="239" y="603"/>
                    </a:lnTo>
                    <a:lnTo>
                      <a:pt x="239" y="606"/>
                    </a:lnTo>
                    <a:lnTo>
                      <a:pt x="240" y="610"/>
                    </a:lnTo>
                    <a:lnTo>
                      <a:pt x="242" y="613"/>
                    </a:lnTo>
                    <a:lnTo>
                      <a:pt x="242" y="616"/>
                    </a:lnTo>
                    <a:lnTo>
                      <a:pt x="243" y="620"/>
                    </a:lnTo>
                    <a:lnTo>
                      <a:pt x="244" y="623"/>
                    </a:lnTo>
                    <a:lnTo>
                      <a:pt x="246" y="626"/>
                    </a:lnTo>
                    <a:lnTo>
                      <a:pt x="246" y="629"/>
                    </a:lnTo>
                    <a:lnTo>
                      <a:pt x="247" y="631"/>
                    </a:lnTo>
                    <a:lnTo>
                      <a:pt x="249" y="634"/>
                    </a:lnTo>
                    <a:lnTo>
                      <a:pt x="250" y="637"/>
                    </a:lnTo>
                    <a:lnTo>
                      <a:pt x="251" y="640"/>
                    </a:lnTo>
                    <a:lnTo>
                      <a:pt x="253" y="643"/>
                    </a:lnTo>
                    <a:lnTo>
                      <a:pt x="254" y="646"/>
                    </a:lnTo>
                    <a:lnTo>
                      <a:pt x="257" y="651"/>
                    </a:lnTo>
                    <a:lnTo>
                      <a:pt x="259" y="656"/>
                    </a:lnTo>
                    <a:lnTo>
                      <a:pt x="261" y="660"/>
                    </a:lnTo>
                    <a:lnTo>
                      <a:pt x="264" y="666"/>
                    </a:lnTo>
                    <a:lnTo>
                      <a:pt x="267" y="670"/>
                    </a:lnTo>
                    <a:lnTo>
                      <a:pt x="269" y="674"/>
                    </a:lnTo>
                    <a:lnTo>
                      <a:pt x="270" y="678"/>
                    </a:lnTo>
                    <a:lnTo>
                      <a:pt x="273" y="681"/>
                    </a:lnTo>
                    <a:lnTo>
                      <a:pt x="273" y="684"/>
                    </a:lnTo>
                    <a:lnTo>
                      <a:pt x="276" y="688"/>
                    </a:lnTo>
                    <a:lnTo>
                      <a:pt x="276" y="691"/>
                    </a:lnTo>
                    <a:lnTo>
                      <a:pt x="277" y="694"/>
                    </a:lnTo>
                    <a:lnTo>
                      <a:pt x="277" y="700"/>
                    </a:lnTo>
                    <a:lnTo>
                      <a:pt x="277" y="704"/>
                    </a:lnTo>
                    <a:lnTo>
                      <a:pt x="276" y="707"/>
                    </a:lnTo>
                    <a:lnTo>
                      <a:pt x="271" y="711"/>
                    </a:lnTo>
                    <a:lnTo>
                      <a:pt x="266" y="713"/>
                    </a:lnTo>
                    <a:lnTo>
                      <a:pt x="261" y="714"/>
                    </a:lnTo>
                    <a:lnTo>
                      <a:pt x="257" y="714"/>
                    </a:lnTo>
                    <a:lnTo>
                      <a:pt x="251" y="715"/>
                    </a:lnTo>
                    <a:lnTo>
                      <a:pt x="247" y="715"/>
                    </a:lnTo>
                    <a:lnTo>
                      <a:pt x="242" y="715"/>
                    </a:lnTo>
                    <a:lnTo>
                      <a:pt x="239" y="715"/>
                    </a:lnTo>
                    <a:lnTo>
                      <a:pt x="237" y="715"/>
                    </a:lnTo>
                    <a:lnTo>
                      <a:pt x="233" y="715"/>
                    </a:lnTo>
                    <a:lnTo>
                      <a:pt x="232" y="717"/>
                    </a:lnTo>
                    <a:lnTo>
                      <a:pt x="227" y="717"/>
                    </a:lnTo>
                    <a:lnTo>
                      <a:pt x="223" y="718"/>
                    </a:lnTo>
                    <a:lnTo>
                      <a:pt x="220" y="718"/>
                    </a:lnTo>
                    <a:lnTo>
                      <a:pt x="216" y="720"/>
                    </a:lnTo>
                    <a:lnTo>
                      <a:pt x="212" y="721"/>
                    </a:lnTo>
                    <a:lnTo>
                      <a:pt x="207" y="722"/>
                    </a:lnTo>
                    <a:lnTo>
                      <a:pt x="203" y="725"/>
                    </a:lnTo>
                    <a:lnTo>
                      <a:pt x="199" y="727"/>
                    </a:lnTo>
                    <a:lnTo>
                      <a:pt x="193" y="728"/>
                    </a:lnTo>
                    <a:lnTo>
                      <a:pt x="188" y="731"/>
                    </a:lnTo>
                    <a:lnTo>
                      <a:pt x="185" y="734"/>
                    </a:lnTo>
                    <a:lnTo>
                      <a:pt x="182" y="734"/>
                    </a:lnTo>
                    <a:lnTo>
                      <a:pt x="179" y="735"/>
                    </a:lnTo>
                    <a:lnTo>
                      <a:pt x="176" y="738"/>
                    </a:lnTo>
                    <a:lnTo>
                      <a:pt x="172" y="740"/>
                    </a:lnTo>
                    <a:lnTo>
                      <a:pt x="169" y="741"/>
                    </a:lnTo>
                    <a:lnTo>
                      <a:pt x="165" y="742"/>
                    </a:lnTo>
                    <a:lnTo>
                      <a:pt x="162" y="745"/>
                    </a:lnTo>
                    <a:lnTo>
                      <a:pt x="159" y="747"/>
                    </a:lnTo>
                    <a:lnTo>
                      <a:pt x="155" y="750"/>
                    </a:lnTo>
                    <a:lnTo>
                      <a:pt x="152" y="752"/>
                    </a:lnTo>
                    <a:lnTo>
                      <a:pt x="149" y="757"/>
                    </a:lnTo>
                    <a:lnTo>
                      <a:pt x="144" y="758"/>
                    </a:lnTo>
                    <a:lnTo>
                      <a:pt x="139" y="761"/>
                    </a:lnTo>
                    <a:lnTo>
                      <a:pt x="136" y="762"/>
                    </a:lnTo>
                    <a:lnTo>
                      <a:pt x="134" y="765"/>
                    </a:lnTo>
                    <a:lnTo>
                      <a:pt x="131" y="768"/>
                    </a:lnTo>
                    <a:lnTo>
                      <a:pt x="126" y="771"/>
                    </a:lnTo>
                    <a:lnTo>
                      <a:pt x="125" y="772"/>
                    </a:lnTo>
                    <a:lnTo>
                      <a:pt x="122" y="775"/>
                    </a:lnTo>
                    <a:lnTo>
                      <a:pt x="117" y="779"/>
                    </a:lnTo>
                    <a:lnTo>
                      <a:pt x="114" y="784"/>
                    </a:lnTo>
                    <a:lnTo>
                      <a:pt x="108" y="788"/>
                    </a:lnTo>
                    <a:lnTo>
                      <a:pt x="105" y="792"/>
                    </a:lnTo>
                    <a:lnTo>
                      <a:pt x="102" y="796"/>
                    </a:lnTo>
                    <a:lnTo>
                      <a:pt x="99" y="799"/>
                    </a:lnTo>
                    <a:lnTo>
                      <a:pt x="98" y="802"/>
                    </a:lnTo>
                    <a:lnTo>
                      <a:pt x="97" y="808"/>
                    </a:lnTo>
                    <a:lnTo>
                      <a:pt x="94" y="809"/>
                    </a:lnTo>
                    <a:lnTo>
                      <a:pt x="94" y="812"/>
                    </a:lnTo>
                    <a:lnTo>
                      <a:pt x="92" y="816"/>
                    </a:lnTo>
                    <a:lnTo>
                      <a:pt x="92" y="819"/>
                    </a:lnTo>
                    <a:lnTo>
                      <a:pt x="90" y="822"/>
                    </a:lnTo>
                    <a:lnTo>
                      <a:pt x="90" y="826"/>
                    </a:lnTo>
                    <a:lnTo>
                      <a:pt x="87" y="831"/>
                    </a:lnTo>
                    <a:lnTo>
                      <a:pt x="85" y="832"/>
                    </a:lnTo>
                    <a:lnTo>
                      <a:pt x="82" y="833"/>
                    </a:lnTo>
                    <a:lnTo>
                      <a:pt x="78" y="833"/>
                    </a:lnTo>
                    <a:lnTo>
                      <a:pt x="77" y="833"/>
                    </a:lnTo>
                    <a:lnTo>
                      <a:pt x="74" y="833"/>
                    </a:lnTo>
                    <a:lnTo>
                      <a:pt x="71" y="832"/>
                    </a:lnTo>
                    <a:lnTo>
                      <a:pt x="68" y="832"/>
                    </a:lnTo>
                    <a:lnTo>
                      <a:pt x="64" y="829"/>
                    </a:lnTo>
                    <a:lnTo>
                      <a:pt x="60" y="825"/>
                    </a:lnTo>
                    <a:lnTo>
                      <a:pt x="57" y="822"/>
                    </a:lnTo>
                    <a:lnTo>
                      <a:pt x="55" y="819"/>
                    </a:lnTo>
                    <a:lnTo>
                      <a:pt x="53" y="818"/>
                    </a:lnTo>
                    <a:lnTo>
                      <a:pt x="51" y="815"/>
                    </a:lnTo>
                    <a:lnTo>
                      <a:pt x="48" y="809"/>
                    </a:lnTo>
                    <a:lnTo>
                      <a:pt x="47" y="805"/>
                    </a:lnTo>
                    <a:lnTo>
                      <a:pt x="44" y="799"/>
                    </a:lnTo>
                    <a:lnTo>
                      <a:pt x="43" y="795"/>
                    </a:lnTo>
                    <a:lnTo>
                      <a:pt x="40" y="789"/>
                    </a:lnTo>
                    <a:lnTo>
                      <a:pt x="40" y="785"/>
                    </a:lnTo>
                    <a:lnTo>
                      <a:pt x="36" y="779"/>
                    </a:lnTo>
                    <a:lnTo>
                      <a:pt x="34" y="772"/>
                    </a:lnTo>
                    <a:lnTo>
                      <a:pt x="31" y="765"/>
                    </a:lnTo>
                    <a:lnTo>
                      <a:pt x="30" y="759"/>
                    </a:lnTo>
                    <a:lnTo>
                      <a:pt x="28" y="751"/>
                    </a:lnTo>
                    <a:lnTo>
                      <a:pt x="27" y="744"/>
                    </a:lnTo>
                    <a:lnTo>
                      <a:pt x="24" y="735"/>
                    </a:lnTo>
                    <a:lnTo>
                      <a:pt x="21" y="728"/>
                    </a:lnTo>
                    <a:lnTo>
                      <a:pt x="20" y="721"/>
                    </a:lnTo>
                    <a:lnTo>
                      <a:pt x="18" y="713"/>
                    </a:lnTo>
                    <a:lnTo>
                      <a:pt x="16" y="704"/>
                    </a:lnTo>
                    <a:lnTo>
                      <a:pt x="16" y="694"/>
                    </a:lnTo>
                    <a:lnTo>
                      <a:pt x="13" y="686"/>
                    </a:lnTo>
                    <a:lnTo>
                      <a:pt x="13" y="677"/>
                    </a:lnTo>
                    <a:lnTo>
                      <a:pt x="10" y="667"/>
                    </a:lnTo>
                    <a:lnTo>
                      <a:pt x="9" y="657"/>
                    </a:lnTo>
                    <a:lnTo>
                      <a:pt x="7" y="649"/>
                    </a:lnTo>
                    <a:lnTo>
                      <a:pt x="6" y="639"/>
                    </a:lnTo>
                    <a:lnTo>
                      <a:pt x="6" y="629"/>
                    </a:lnTo>
                    <a:lnTo>
                      <a:pt x="4" y="619"/>
                    </a:lnTo>
                    <a:lnTo>
                      <a:pt x="3" y="607"/>
                    </a:lnTo>
                    <a:lnTo>
                      <a:pt x="3" y="599"/>
                    </a:lnTo>
                    <a:lnTo>
                      <a:pt x="1" y="589"/>
                    </a:lnTo>
                    <a:lnTo>
                      <a:pt x="0" y="577"/>
                    </a:lnTo>
                    <a:lnTo>
                      <a:pt x="0" y="567"/>
                    </a:lnTo>
                    <a:lnTo>
                      <a:pt x="0" y="556"/>
                    </a:lnTo>
                    <a:lnTo>
                      <a:pt x="0" y="545"/>
                    </a:lnTo>
                    <a:lnTo>
                      <a:pt x="0" y="535"/>
                    </a:lnTo>
                    <a:lnTo>
                      <a:pt x="0" y="525"/>
                    </a:lnTo>
                    <a:lnTo>
                      <a:pt x="0" y="513"/>
                    </a:lnTo>
                    <a:lnTo>
                      <a:pt x="0" y="502"/>
                    </a:lnTo>
                    <a:lnTo>
                      <a:pt x="0" y="492"/>
                    </a:lnTo>
                    <a:lnTo>
                      <a:pt x="1" y="482"/>
                    </a:lnTo>
                    <a:lnTo>
                      <a:pt x="3" y="469"/>
                    </a:lnTo>
                    <a:lnTo>
                      <a:pt x="3" y="459"/>
                    </a:lnTo>
                    <a:lnTo>
                      <a:pt x="4" y="448"/>
                    </a:lnTo>
                    <a:lnTo>
                      <a:pt x="6" y="438"/>
                    </a:lnTo>
                    <a:lnTo>
                      <a:pt x="9" y="427"/>
                    </a:lnTo>
                    <a:lnTo>
                      <a:pt x="9" y="415"/>
                    </a:lnTo>
                    <a:lnTo>
                      <a:pt x="11" y="405"/>
                    </a:lnTo>
                    <a:lnTo>
                      <a:pt x="13" y="394"/>
                    </a:lnTo>
                    <a:lnTo>
                      <a:pt x="16" y="384"/>
                    </a:lnTo>
                    <a:lnTo>
                      <a:pt x="18" y="374"/>
                    </a:lnTo>
                    <a:lnTo>
                      <a:pt x="21" y="363"/>
                    </a:lnTo>
                    <a:lnTo>
                      <a:pt x="24" y="354"/>
                    </a:lnTo>
                    <a:lnTo>
                      <a:pt x="27" y="343"/>
                    </a:lnTo>
                    <a:lnTo>
                      <a:pt x="30" y="333"/>
                    </a:lnTo>
                    <a:lnTo>
                      <a:pt x="34" y="324"/>
                    </a:lnTo>
                    <a:lnTo>
                      <a:pt x="40" y="313"/>
                    </a:lnTo>
                    <a:lnTo>
                      <a:pt x="44" y="304"/>
                    </a:lnTo>
                    <a:close/>
                  </a:path>
                </a:pathLst>
              </a:custGeom>
              <a:solidFill>
                <a:srgbClr val="2A40E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0" name="Freeform 11"/>
              <p:cNvSpPr>
                <a:spLocks/>
              </p:cNvSpPr>
              <p:nvPr/>
            </p:nvSpPr>
            <p:spPr bwMode="auto">
              <a:xfrm>
                <a:off x="1923" y="937"/>
                <a:ext cx="81" cy="29"/>
              </a:xfrm>
              <a:custGeom>
                <a:avLst/>
                <a:gdLst>
                  <a:gd name="T0" fmla="*/ 9 w 243"/>
                  <a:gd name="T1" fmla="*/ 0 h 87"/>
                  <a:gd name="T2" fmla="*/ 10 w 243"/>
                  <a:gd name="T3" fmla="*/ 0 h 87"/>
                  <a:gd name="T4" fmla="*/ 12 w 243"/>
                  <a:gd name="T5" fmla="*/ 0 h 87"/>
                  <a:gd name="T6" fmla="*/ 13 w 243"/>
                  <a:gd name="T7" fmla="*/ 0 h 87"/>
                  <a:gd name="T8" fmla="*/ 14 w 243"/>
                  <a:gd name="T9" fmla="*/ 0 h 87"/>
                  <a:gd name="T10" fmla="*/ 15 w 243"/>
                  <a:gd name="T11" fmla="*/ 0 h 87"/>
                  <a:gd name="T12" fmla="*/ 17 w 243"/>
                  <a:gd name="T13" fmla="*/ 0 h 87"/>
                  <a:gd name="T14" fmla="*/ 18 w 243"/>
                  <a:gd name="T15" fmla="*/ 0 h 87"/>
                  <a:gd name="T16" fmla="*/ 19 w 243"/>
                  <a:gd name="T17" fmla="*/ 1 h 87"/>
                  <a:gd name="T18" fmla="*/ 21 w 243"/>
                  <a:gd name="T19" fmla="*/ 1 h 87"/>
                  <a:gd name="T20" fmla="*/ 22 w 243"/>
                  <a:gd name="T21" fmla="*/ 2 h 87"/>
                  <a:gd name="T22" fmla="*/ 24 w 243"/>
                  <a:gd name="T23" fmla="*/ 3 h 87"/>
                  <a:gd name="T24" fmla="*/ 25 w 243"/>
                  <a:gd name="T25" fmla="*/ 3 h 87"/>
                  <a:gd name="T26" fmla="*/ 26 w 243"/>
                  <a:gd name="T27" fmla="*/ 4 h 87"/>
                  <a:gd name="T28" fmla="*/ 27 w 243"/>
                  <a:gd name="T29" fmla="*/ 5 h 87"/>
                  <a:gd name="T30" fmla="*/ 26 w 243"/>
                  <a:gd name="T31" fmla="*/ 6 h 87"/>
                  <a:gd name="T32" fmla="*/ 25 w 243"/>
                  <a:gd name="T33" fmla="*/ 7 h 87"/>
                  <a:gd name="T34" fmla="*/ 24 w 243"/>
                  <a:gd name="T35" fmla="*/ 7 h 87"/>
                  <a:gd name="T36" fmla="*/ 23 w 243"/>
                  <a:gd name="T37" fmla="*/ 6 h 87"/>
                  <a:gd name="T38" fmla="*/ 22 w 243"/>
                  <a:gd name="T39" fmla="*/ 6 h 87"/>
                  <a:gd name="T40" fmla="*/ 20 w 243"/>
                  <a:gd name="T41" fmla="*/ 6 h 87"/>
                  <a:gd name="T42" fmla="*/ 19 w 243"/>
                  <a:gd name="T43" fmla="*/ 6 h 87"/>
                  <a:gd name="T44" fmla="*/ 18 w 243"/>
                  <a:gd name="T45" fmla="*/ 5 h 87"/>
                  <a:gd name="T46" fmla="*/ 16 w 243"/>
                  <a:gd name="T47" fmla="*/ 5 h 87"/>
                  <a:gd name="T48" fmla="*/ 15 w 243"/>
                  <a:gd name="T49" fmla="*/ 5 h 87"/>
                  <a:gd name="T50" fmla="*/ 13 w 243"/>
                  <a:gd name="T51" fmla="*/ 6 h 87"/>
                  <a:gd name="T52" fmla="*/ 11 w 243"/>
                  <a:gd name="T53" fmla="*/ 6 h 87"/>
                  <a:gd name="T54" fmla="*/ 10 w 243"/>
                  <a:gd name="T55" fmla="*/ 7 h 87"/>
                  <a:gd name="T56" fmla="*/ 9 w 243"/>
                  <a:gd name="T57" fmla="*/ 7 h 87"/>
                  <a:gd name="T58" fmla="*/ 7 w 243"/>
                  <a:gd name="T59" fmla="*/ 8 h 87"/>
                  <a:gd name="T60" fmla="*/ 6 w 243"/>
                  <a:gd name="T61" fmla="*/ 9 h 87"/>
                  <a:gd name="T62" fmla="*/ 5 w 243"/>
                  <a:gd name="T63" fmla="*/ 9 h 87"/>
                  <a:gd name="T64" fmla="*/ 4 w 243"/>
                  <a:gd name="T65" fmla="*/ 9 h 87"/>
                  <a:gd name="T66" fmla="*/ 3 w 243"/>
                  <a:gd name="T67" fmla="*/ 10 h 87"/>
                  <a:gd name="T68" fmla="*/ 1 w 243"/>
                  <a:gd name="T69" fmla="*/ 9 h 87"/>
                  <a:gd name="T70" fmla="*/ 0 w 243"/>
                  <a:gd name="T71" fmla="*/ 8 h 87"/>
                  <a:gd name="T72" fmla="*/ 0 w 243"/>
                  <a:gd name="T73" fmla="*/ 7 h 87"/>
                  <a:gd name="T74" fmla="*/ 0 w 243"/>
                  <a:gd name="T75" fmla="*/ 6 h 87"/>
                  <a:gd name="T76" fmla="*/ 1 w 243"/>
                  <a:gd name="T77" fmla="*/ 4 h 87"/>
                  <a:gd name="T78" fmla="*/ 2 w 243"/>
                  <a:gd name="T79" fmla="*/ 4 h 87"/>
                  <a:gd name="T80" fmla="*/ 3 w 243"/>
                  <a:gd name="T81" fmla="*/ 3 h 87"/>
                  <a:gd name="T82" fmla="*/ 4 w 243"/>
                  <a:gd name="T83" fmla="*/ 2 h 87"/>
                  <a:gd name="T84" fmla="*/ 5 w 243"/>
                  <a:gd name="T85" fmla="*/ 2 h 87"/>
                  <a:gd name="T86" fmla="*/ 7 w 243"/>
                  <a:gd name="T87" fmla="*/ 1 h 87"/>
                  <a:gd name="T88" fmla="*/ 8 w 243"/>
                  <a:gd name="T89" fmla="*/ 1 h 87"/>
                  <a:gd name="T90" fmla="*/ 9 w 243"/>
                  <a:gd name="T91" fmla="*/ 1 h 87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243" h="87">
                    <a:moveTo>
                      <a:pt x="77" y="6"/>
                    </a:moveTo>
                    <a:lnTo>
                      <a:pt x="80" y="4"/>
                    </a:lnTo>
                    <a:lnTo>
                      <a:pt x="83" y="3"/>
                    </a:lnTo>
                    <a:lnTo>
                      <a:pt x="86" y="3"/>
                    </a:lnTo>
                    <a:lnTo>
                      <a:pt x="90" y="3"/>
                    </a:lnTo>
                    <a:lnTo>
                      <a:pt x="94" y="1"/>
                    </a:lnTo>
                    <a:lnTo>
                      <a:pt x="96" y="0"/>
                    </a:lnTo>
                    <a:lnTo>
                      <a:pt x="100" y="0"/>
                    </a:lnTo>
                    <a:lnTo>
                      <a:pt x="104" y="0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4" y="0"/>
                    </a:lnTo>
                    <a:lnTo>
                      <a:pt x="118" y="0"/>
                    </a:lnTo>
                    <a:lnTo>
                      <a:pt x="123" y="0"/>
                    </a:lnTo>
                    <a:lnTo>
                      <a:pt x="126" y="0"/>
                    </a:lnTo>
                    <a:lnTo>
                      <a:pt x="130" y="0"/>
                    </a:lnTo>
                    <a:lnTo>
                      <a:pt x="134" y="0"/>
                    </a:lnTo>
                    <a:lnTo>
                      <a:pt x="137" y="0"/>
                    </a:lnTo>
                    <a:lnTo>
                      <a:pt x="141" y="0"/>
                    </a:lnTo>
                    <a:lnTo>
                      <a:pt x="145" y="1"/>
                    </a:lnTo>
                    <a:lnTo>
                      <a:pt x="150" y="3"/>
                    </a:lnTo>
                    <a:lnTo>
                      <a:pt x="154" y="3"/>
                    </a:lnTo>
                    <a:lnTo>
                      <a:pt x="157" y="3"/>
                    </a:lnTo>
                    <a:lnTo>
                      <a:pt x="161" y="4"/>
                    </a:lnTo>
                    <a:lnTo>
                      <a:pt x="165" y="6"/>
                    </a:lnTo>
                    <a:lnTo>
                      <a:pt x="170" y="7"/>
                    </a:lnTo>
                    <a:lnTo>
                      <a:pt x="175" y="7"/>
                    </a:lnTo>
                    <a:lnTo>
                      <a:pt x="180" y="10"/>
                    </a:lnTo>
                    <a:lnTo>
                      <a:pt x="182" y="11"/>
                    </a:lnTo>
                    <a:lnTo>
                      <a:pt x="188" y="13"/>
                    </a:lnTo>
                    <a:lnTo>
                      <a:pt x="192" y="16"/>
                    </a:lnTo>
                    <a:lnTo>
                      <a:pt x="197" y="17"/>
                    </a:lnTo>
                    <a:lnTo>
                      <a:pt x="202" y="18"/>
                    </a:lnTo>
                    <a:lnTo>
                      <a:pt x="207" y="21"/>
                    </a:lnTo>
                    <a:lnTo>
                      <a:pt x="211" y="23"/>
                    </a:lnTo>
                    <a:lnTo>
                      <a:pt x="214" y="26"/>
                    </a:lnTo>
                    <a:lnTo>
                      <a:pt x="218" y="27"/>
                    </a:lnTo>
                    <a:lnTo>
                      <a:pt x="221" y="28"/>
                    </a:lnTo>
                    <a:lnTo>
                      <a:pt x="224" y="31"/>
                    </a:lnTo>
                    <a:lnTo>
                      <a:pt x="228" y="33"/>
                    </a:lnTo>
                    <a:lnTo>
                      <a:pt x="231" y="36"/>
                    </a:lnTo>
                    <a:lnTo>
                      <a:pt x="235" y="37"/>
                    </a:lnTo>
                    <a:lnTo>
                      <a:pt x="238" y="40"/>
                    </a:lnTo>
                    <a:lnTo>
                      <a:pt x="241" y="43"/>
                    </a:lnTo>
                    <a:lnTo>
                      <a:pt x="243" y="45"/>
                    </a:lnTo>
                    <a:lnTo>
                      <a:pt x="243" y="50"/>
                    </a:lnTo>
                    <a:lnTo>
                      <a:pt x="241" y="54"/>
                    </a:lnTo>
                    <a:lnTo>
                      <a:pt x="238" y="55"/>
                    </a:lnTo>
                    <a:lnTo>
                      <a:pt x="235" y="57"/>
                    </a:lnTo>
                    <a:lnTo>
                      <a:pt x="232" y="58"/>
                    </a:lnTo>
                    <a:lnTo>
                      <a:pt x="228" y="60"/>
                    </a:lnTo>
                    <a:lnTo>
                      <a:pt x="222" y="60"/>
                    </a:lnTo>
                    <a:lnTo>
                      <a:pt x="216" y="60"/>
                    </a:lnTo>
                    <a:lnTo>
                      <a:pt x="214" y="60"/>
                    </a:lnTo>
                    <a:lnTo>
                      <a:pt x="211" y="60"/>
                    </a:lnTo>
                    <a:lnTo>
                      <a:pt x="208" y="60"/>
                    </a:lnTo>
                    <a:lnTo>
                      <a:pt x="205" y="58"/>
                    </a:lnTo>
                    <a:lnTo>
                      <a:pt x="202" y="57"/>
                    </a:lnTo>
                    <a:lnTo>
                      <a:pt x="198" y="57"/>
                    </a:lnTo>
                    <a:lnTo>
                      <a:pt x="194" y="55"/>
                    </a:lnTo>
                    <a:lnTo>
                      <a:pt x="191" y="54"/>
                    </a:lnTo>
                    <a:lnTo>
                      <a:pt x="188" y="54"/>
                    </a:lnTo>
                    <a:lnTo>
                      <a:pt x="184" y="53"/>
                    </a:lnTo>
                    <a:lnTo>
                      <a:pt x="181" y="53"/>
                    </a:lnTo>
                    <a:lnTo>
                      <a:pt x="177" y="51"/>
                    </a:lnTo>
                    <a:lnTo>
                      <a:pt x="174" y="50"/>
                    </a:lnTo>
                    <a:lnTo>
                      <a:pt x="168" y="50"/>
                    </a:lnTo>
                    <a:lnTo>
                      <a:pt x="164" y="47"/>
                    </a:lnTo>
                    <a:lnTo>
                      <a:pt x="161" y="47"/>
                    </a:lnTo>
                    <a:lnTo>
                      <a:pt x="157" y="47"/>
                    </a:lnTo>
                    <a:lnTo>
                      <a:pt x="151" y="45"/>
                    </a:lnTo>
                    <a:lnTo>
                      <a:pt x="148" y="45"/>
                    </a:lnTo>
                    <a:lnTo>
                      <a:pt x="143" y="47"/>
                    </a:lnTo>
                    <a:lnTo>
                      <a:pt x="138" y="47"/>
                    </a:lnTo>
                    <a:lnTo>
                      <a:pt x="133" y="47"/>
                    </a:lnTo>
                    <a:lnTo>
                      <a:pt x="128" y="47"/>
                    </a:lnTo>
                    <a:lnTo>
                      <a:pt x="124" y="50"/>
                    </a:lnTo>
                    <a:lnTo>
                      <a:pt x="118" y="51"/>
                    </a:lnTo>
                    <a:lnTo>
                      <a:pt x="113" y="53"/>
                    </a:lnTo>
                    <a:lnTo>
                      <a:pt x="108" y="54"/>
                    </a:lnTo>
                    <a:lnTo>
                      <a:pt x="103" y="57"/>
                    </a:lnTo>
                    <a:lnTo>
                      <a:pt x="100" y="58"/>
                    </a:lnTo>
                    <a:lnTo>
                      <a:pt x="97" y="60"/>
                    </a:lnTo>
                    <a:lnTo>
                      <a:pt x="94" y="60"/>
                    </a:lnTo>
                    <a:lnTo>
                      <a:pt x="93" y="63"/>
                    </a:lnTo>
                    <a:lnTo>
                      <a:pt x="86" y="64"/>
                    </a:lnTo>
                    <a:lnTo>
                      <a:pt x="81" y="67"/>
                    </a:lnTo>
                    <a:lnTo>
                      <a:pt x="76" y="68"/>
                    </a:lnTo>
                    <a:lnTo>
                      <a:pt x="72" y="71"/>
                    </a:lnTo>
                    <a:lnTo>
                      <a:pt x="67" y="71"/>
                    </a:lnTo>
                    <a:lnTo>
                      <a:pt x="63" y="74"/>
                    </a:lnTo>
                    <a:lnTo>
                      <a:pt x="57" y="75"/>
                    </a:lnTo>
                    <a:lnTo>
                      <a:pt x="53" y="78"/>
                    </a:lnTo>
                    <a:lnTo>
                      <a:pt x="49" y="78"/>
                    </a:lnTo>
                    <a:lnTo>
                      <a:pt x="46" y="81"/>
                    </a:lnTo>
                    <a:lnTo>
                      <a:pt x="42" y="81"/>
                    </a:lnTo>
                    <a:lnTo>
                      <a:pt x="39" y="84"/>
                    </a:lnTo>
                    <a:lnTo>
                      <a:pt x="36" y="84"/>
                    </a:lnTo>
                    <a:lnTo>
                      <a:pt x="32" y="85"/>
                    </a:lnTo>
                    <a:lnTo>
                      <a:pt x="29" y="85"/>
                    </a:lnTo>
                    <a:lnTo>
                      <a:pt x="26" y="87"/>
                    </a:lnTo>
                    <a:lnTo>
                      <a:pt x="23" y="87"/>
                    </a:lnTo>
                    <a:lnTo>
                      <a:pt x="20" y="87"/>
                    </a:lnTo>
                    <a:lnTo>
                      <a:pt x="15" y="87"/>
                    </a:lnTo>
                    <a:lnTo>
                      <a:pt x="10" y="85"/>
                    </a:lnTo>
                    <a:lnTo>
                      <a:pt x="6" y="82"/>
                    </a:lnTo>
                    <a:lnTo>
                      <a:pt x="3" y="80"/>
                    </a:lnTo>
                    <a:lnTo>
                      <a:pt x="2" y="75"/>
                    </a:lnTo>
                    <a:lnTo>
                      <a:pt x="0" y="71"/>
                    </a:lnTo>
                    <a:lnTo>
                      <a:pt x="0" y="68"/>
                    </a:lnTo>
                    <a:lnTo>
                      <a:pt x="0" y="65"/>
                    </a:lnTo>
                    <a:lnTo>
                      <a:pt x="0" y="63"/>
                    </a:lnTo>
                    <a:lnTo>
                      <a:pt x="0" y="60"/>
                    </a:lnTo>
                    <a:lnTo>
                      <a:pt x="2" y="54"/>
                    </a:lnTo>
                    <a:lnTo>
                      <a:pt x="5" y="50"/>
                    </a:lnTo>
                    <a:lnTo>
                      <a:pt x="9" y="44"/>
                    </a:lnTo>
                    <a:lnTo>
                      <a:pt x="12" y="40"/>
                    </a:lnTo>
                    <a:lnTo>
                      <a:pt x="15" y="37"/>
                    </a:lnTo>
                    <a:lnTo>
                      <a:pt x="18" y="36"/>
                    </a:lnTo>
                    <a:lnTo>
                      <a:pt x="20" y="33"/>
                    </a:lnTo>
                    <a:lnTo>
                      <a:pt x="23" y="31"/>
                    </a:lnTo>
                    <a:lnTo>
                      <a:pt x="26" y="28"/>
                    </a:lnTo>
                    <a:lnTo>
                      <a:pt x="29" y="26"/>
                    </a:lnTo>
                    <a:lnTo>
                      <a:pt x="32" y="24"/>
                    </a:lnTo>
                    <a:lnTo>
                      <a:pt x="36" y="23"/>
                    </a:lnTo>
                    <a:lnTo>
                      <a:pt x="39" y="21"/>
                    </a:lnTo>
                    <a:lnTo>
                      <a:pt x="42" y="18"/>
                    </a:lnTo>
                    <a:lnTo>
                      <a:pt x="46" y="17"/>
                    </a:lnTo>
                    <a:lnTo>
                      <a:pt x="49" y="16"/>
                    </a:lnTo>
                    <a:lnTo>
                      <a:pt x="52" y="14"/>
                    </a:lnTo>
                    <a:lnTo>
                      <a:pt x="56" y="13"/>
                    </a:lnTo>
                    <a:lnTo>
                      <a:pt x="59" y="10"/>
                    </a:lnTo>
                    <a:lnTo>
                      <a:pt x="64" y="10"/>
                    </a:lnTo>
                    <a:lnTo>
                      <a:pt x="67" y="7"/>
                    </a:lnTo>
                    <a:lnTo>
                      <a:pt x="70" y="7"/>
                    </a:lnTo>
                    <a:lnTo>
                      <a:pt x="73" y="6"/>
                    </a:lnTo>
                    <a:lnTo>
                      <a:pt x="77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1" name="Freeform 12"/>
              <p:cNvSpPr>
                <a:spLocks/>
              </p:cNvSpPr>
              <p:nvPr/>
            </p:nvSpPr>
            <p:spPr bwMode="auto">
              <a:xfrm>
                <a:off x="2190" y="1213"/>
                <a:ext cx="34" cy="110"/>
              </a:xfrm>
              <a:custGeom>
                <a:avLst/>
                <a:gdLst>
                  <a:gd name="T0" fmla="*/ 2 w 102"/>
                  <a:gd name="T1" fmla="*/ 12 h 330"/>
                  <a:gd name="T2" fmla="*/ 2 w 102"/>
                  <a:gd name="T3" fmla="*/ 13 h 330"/>
                  <a:gd name="T4" fmla="*/ 2 w 102"/>
                  <a:gd name="T5" fmla="*/ 14 h 330"/>
                  <a:gd name="T6" fmla="*/ 2 w 102"/>
                  <a:gd name="T7" fmla="*/ 16 h 330"/>
                  <a:gd name="T8" fmla="*/ 2 w 102"/>
                  <a:gd name="T9" fmla="*/ 17 h 330"/>
                  <a:gd name="T10" fmla="*/ 2 w 102"/>
                  <a:gd name="T11" fmla="*/ 19 h 330"/>
                  <a:gd name="T12" fmla="*/ 2 w 102"/>
                  <a:gd name="T13" fmla="*/ 20 h 330"/>
                  <a:gd name="T14" fmla="*/ 2 w 102"/>
                  <a:gd name="T15" fmla="*/ 22 h 330"/>
                  <a:gd name="T16" fmla="*/ 2 w 102"/>
                  <a:gd name="T17" fmla="*/ 23 h 330"/>
                  <a:gd name="T18" fmla="*/ 2 w 102"/>
                  <a:gd name="T19" fmla="*/ 25 h 330"/>
                  <a:gd name="T20" fmla="*/ 2 w 102"/>
                  <a:gd name="T21" fmla="*/ 27 h 330"/>
                  <a:gd name="T22" fmla="*/ 2 w 102"/>
                  <a:gd name="T23" fmla="*/ 28 h 330"/>
                  <a:gd name="T24" fmla="*/ 2 w 102"/>
                  <a:gd name="T25" fmla="*/ 29 h 330"/>
                  <a:gd name="T26" fmla="*/ 2 w 102"/>
                  <a:gd name="T27" fmla="*/ 30 h 330"/>
                  <a:gd name="T28" fmla="*/ 2 w 102"/>
                  <a:gd name="T29" fmla="*/ 32 h 330"/>
                  <a:gd name="T30" fmla="*/ 2 w 102"/>
                  <a:gd name="T31" fmla="*/ 33 h 330"/>
                  <a:gd name="T32" fmla="*/ 2 w 102"/>
                  <a:gd name="T33" fmla="*/ 34 h 330"/>
                  <a:gd name="T34" fmla="*/ 3 w 102"/>
                  <a:gd name="T35" fmla="*/ 35 h 330"/>
                  <a:gd name="T36" fmla="*/ 4 w 102"/>
                  <a:gd name="T37" fmla="*/ 36 h 330"/>
                  <a:gd name="T38" fmla="*/ 5 w 102"/>
                  <a:gd name="T39" fmla="*/ 36 h 330"/>
                  <a:gd name="T40" fmla="*/ 7 w 102"/>
                  <a:gd name="T41" fmla="*/ 36 h 330"/>
                  <a:gd name="T42" fmla="*/ 8 w 102"/>
                  <a:gd name="T43" fmla="*/ 36 h 330"/>
                  <a:gd name="T44" fmla="*/ 9 w 102"/>
                  <a:gd name="T45" fmla="*/ 35 h 330"/>
                  <a:gd name="T46" fmla="*/ 10 w 102"/>
                  <a:gd name="T47" fmla="*/ 34 h 330"/>
                  <a:gd name="T48" fmla="*/ 11 w 102"/>
                  <a:gd name="T49" fmla="*/ 33 h 330"/>
                  <a:gd name="T50" fmla="*/ 11 w 102"/>
                  <a:gd name="T51" fmla="*/ 31 h 330"/>
                  <a:gd name="T52" fmla="*/ 11 w 102"/>
                  <a:gd name="T53" fmla="*/ 30 h 330"/>
                  <a:gd name="T54" fmla="*/ 11 w 102"/>
                  <a:gd name="T55" fmla="*/ 28 h 330"/>
                  <a:gd name="T56" fmla="*/ 11 w 102"/>
                  <a:gd name="T57" fmla="*/ 27 h 330"/>
                  <a:gd name="T58" fmla="*/ 11 w 102"/>
                  <a:gd name="T59" fmla="*/ 25 h 330"/>
                  <a:gd name="T60" fmla="*/ 11 w 102"/>
                  <a:gd name="T61" fmla="*/ 24 h 330"/>
                  <a:gd name="T62" fmla="*/ 11 w 102"/>
                  <a:gd name="T63" fmla="*/ 23 h 330"/>
                  <a:gd name="T64" fmla="*/ 11 w 102"/>
                  <a:gd name="T65" fmla="*/ 22 h 330"/>
                  <a:gd name="T66" fmla="*/ 10 w 102"/>
                  <a:gd name="T67" fmla="*/ 21 h 330"/>
                  <a:gd name="T68" fmla="*/ 10 w 102"/>
                  <a:gd name="T69" fmla="*/ 19 h 330"/>
                  <a:gd name="T70" fmla="*/ 10 w 102"/>
                  <a:gd name="T71" fmla="*/ 18 h 330"/>
                  <a:gd name="T72" fmla="*/ 9 w 102"/>
                  <a:gd name="T73" fmla="*/ 16 h 330"/>
                  <a:gd name="T74" fmla="*/ 9 w 102"/>
                  <a:gd name="T75" fmla="*/ 14 h 330"/>
                  <a:gd name="T76" fmla="*/ 8 w 102"/>
                  <a:gd name="T77" fmla="*/ 13 h 330"/>
                  <a:gd name="T78" fmla="*/ 8 w 102"/>
                  <a:gd name="T79" fmla="*/ 11 h 330"/>
                  <a:gd name="T80" fmla="*/ 7 w 102"/>
                  <a:gd name="T81" fmla="*/ 9 h 330"/>
                  <a:gd name="T82" fmla="*/ 7 w 102"/>
                  <a:gd name="T83" fmla="*/ 8 h 330"/>
                  <a:gd name="T84" fmla="*/ 6 w 102"/>
                  <a:gd name="T85" fmla="*/ 6 h 330"/>
                  <a:gd name="T86" fmla="*/ 6 w 102"/>
                  <a:gd name="T87" fmla="*/ 5 h 330"/>
                  <a:gd name="T88" fmla="*/ 5 w 102"/>
                  <a:gd name="T89" fmla="*/ 3 h 330"/>
                  <a:gd name="T90" fmla="*/ 4 w 102"/>
                  <a:gd name="T91" fmla="*/ 2 h 330"/>
                  <a:gd name="T92" fmla="*/ 4 w 102"/>
                  <a:gd name="T93" fmla="*/ 2 h 330"/>
                  <a:gd name="T94" fmla="*/ 3 w 102"/>
                  <a:gd name="T95" fmla="*/ 0 h 330"/>
                  <a:gd name="T96" fmla="*/ 2 w 102"/>
                  <a:gd name="T97" fmla="*/ 0 h 330"/>
                  <a:gd name="T98" fmla="*/ 0 w 102"/>
                  <a:gd name="T99" fmla="*/ 2 h 330"/>
                  <a:gd name="T100" fmla="*/ 0 w 102"/>
                  <a:gd name="T101" fmla="*/ 2 h 330"/>
                  <a:gd name="T102" fmla="*/ 0 w 102"/>
                  <a:gd name="T103" fmla="*/ 4 h 330"/>
                  <a:gd name="T104" fmla="*/ 0 w 102"/>
                  <a:gd name="T105" fmla="*/ 5 h 330"/>
                  <a:gd name="T106" fmla="*/ 0 w 102"/>
                  <a:gd name="T107" fmla="*/ 6 h 330"/>
                  <a:gd name="T108" fmla="*/ 1 w 102"/>
                  <a:gd name="T109" fmla="*/ 7 h 330"/>
                  <a:gd name="T110" fmla="*/ 1 w 102"/>
                  <a:gd name="T111" fmla="*/ 9 h 330"/>
                  <a:gd name="T112" fmla="*/ 2 w 102"/>
                  <a:gd name="T113" fmla="*/ 9 h 330"/>
                  <a:gd name="T114" fmla="*/ 2 w 102"/>
                  <a:gd name="T115" fmla="*/ 11 h 330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102" h="330">
                    <a:moveTo>
                      <a:pt x="18" y="99"/>
                    </a:moveTo>
                    <a:lnTo>
                      <a:pt x="18" y="102"/>
                    </a:lnTo>
                    <a:lnTo>
                      <a:pt x="18" y="105"/>
                    </a:lnTo>
                    <a:lnTo>
                      <a:pt x="18" y="109"/>
                    </a:lnTo>
                    <a:lnTo>
                      <a:pt x="20" y="112"/>
                    </a:lnTo>
                    <a:lnTo>
                      <a:pt x="20" y="116"/>
                    </a:lnTo>
                    <a:lnTo>
                      <a:pt x="21" y="119"/>
                    </a:lnTo>
                    <a:lnTo>
                      <a:pt x="21" y="125"/>
                    </a:lnTo>
                    <a:lnTo>
                      <a:pt x="21" y="129"/>
                    </a:lnTo>
                    <a:lnTo>
                      <a:pt x="21" y="132"/>
                    </a:lnTo>
                    <a:lnTo>
                      <a:pt x="21" y="136"/>
                    </a:lnTo>
                    <a:lnTo>
                      <a:pt x="21" y="140"/>
                    </a:lnTo>
                    <a:lnTo>
                      <a:pt x="21" y="145"/>
                    </a:lnTo>
                    <a:lnTo>
                      <a:pt x="21" y="150"/>
                    </a:lnTo>
                    <a:lnTo>
                      <a:pt x="21" y="155"/>
                    </a:lnTo>
                    <a:lnTo>
                      <a:pt x="21" y="159"/>
                    </a:lnTo>
                    <a:lnTo>
                      <a:pt x="23" y="163"/>
                    </a:lnTo>
                    <a:lnTo>
                      <a:pt x="21" y="168"/>
                    </a:lnTo>
                    <a:lnTo>
                      <a:pt x="21" y="172"/>
                    </a:lnTo>
                    <a:lnTo>
                      <a:pt x="21" y="177"/>
                    </a:lnTo>
                    <a:lnTo>
                      <a:pt x="21" y="182"/>
                    </a:lnTo>
                    <a:lnTo>
                      <a:pt x="20" y="187"/>
                    </a:lnTo>
                    <a:lnTo>
                      <a:pt x="20" y="190"/>
                    </a:lnTo>
                    <a:lnTo>
                      <a:pt x="20" y="196"/>
                    </a:lnTo>
                    <a:lnTo>
                      <a:pt x="20" y="200"/>
                    </a:lnTo>
                    <a:lnTo>
                      <a:pt x="18" y="206"/>
                    </a:lnTo>
                    <a:lnTo>
                      <a:pt x="18" y="210"/>
                    </a:lnTo>
                    <a:lnTo>
                      <a:pt x="18" y="214"/>
                    </a:lnTo>
                    <a:lnTo>
                      <a:pt x="18" y="219"/>
                    </a:lnTo>
                    <a:lnTo>
                      <a:pt x="18" y="224"/>
                    </a:lnTo>
                    <a:lnTo>
                      <a:pt x="18" y="227"/>
                    </a:lnTo>
                    <a:lnTo>
                      <a:pt x="18" y="233"/>
                    </a:lnTo>
                    <a:lnTo>
                      <a:pt x="18" y="239"/>
                    </a:lnTo>
                    <a:lnTo>
                      <a:pt x="17" y="243"/>
                    </a:lnTo>
                    <a:lnTo>
                      <a:pt x="17" y="246"/>
                    </a:lnTo>
                    <a:lnTo>
                      <a:pt x="15" y="250"/>
                    </a:lnTo>
                    <a:lnTo>
                      <a:pt x="15" y="254"/>
                    </a:lnTo>
                    <a:lnTo>
                      <a:pt x="15" y="259"/>
                    </a:lnTo>
                    <a:lnTo>
                      <a:pt x="15" y="263"/>
                    </a:lnTo>
                    <a:lnTo>
                      <a:pt x="15" y="267"/>
                    </a:lnTo>
                    <a:lnTo>
                      <a:pt x="17" y="271"/>
                    </a:lnTo>
                    <a:lnTo>
                      <a:pt x="17" y="274"/>
                    </a:lnTo>
                    <a:lnTo>
                      <a:pt x="17" y="278"/>
                    </a:lnTo>
                    <a:lnTo>
                      <a:pt x="17" y="281"/>
                    </a:lnTo>
                    <a:lnTo>
                      <a:pt x="17" y="287"/>
                    </a:lnTo>
                    <a:lnTo>
                      <a:pt x="17" y="290"/>
                    </a:lnTo>
                    <a:lnTo>
                      <a:pt x="18" y="293"/>
                    </a:lnTo>
                    <a:lnTo>
                      <a:pt x="18" y="296"/>
                    </a:lnTo>
                    <a:lnTo>
                      <a:pt x="18" y="300"/>
                    </a:lnTo>
                    <a:lnTo>
                      <a:pt x="18" y="303"/>
                    </a:lnTo>
                    <a:lnTo>
                      <a:pt x="20" y="305"/>
                    </a:lnTo>
                    <a:lnTo>
                      <a:pt x="21" y="308"/>
                    </a:lnTo>
                    <a:lnTo>
                      <a:pt x="23" y="310"/>
                    </a:lnTo>
                    <a:lnTo>
                      <a:pt x="25" y="315"/>
                    </a:lnTo>
                    <a:lnTo>
                      <a:pt x="28" y="320"/>
                    </a:lnTo>
                    <a:lnTo>
                      <a:pt x="31" y="323"/>
                    </a:lnTo>
                    <a:lnTo>
                      <a:pt x="34" y="325"/>
                    </a:lnTo>
                    <a:lnTo>
                      <a:pt x="40" y="327"/>
                    </a:lnTo>
                    <a:lnTo>
                      <a:pt x="44" y="328"/>
                    </a:lnTo>
                    <a:lnTo>
                      <a:pt x="48" y="328"/>
                    </a:lnTo>
                    <a:lnTo>
                      <a:pt x="54" y="330"/>
                    </a:lnTo>
                    <a:lnTo>
                      <a:pt x="58" y="328"/>
                    </a:lnTo>
                    <a:lnTo>
                      <a:pt x="62" y="328"/>
                    </a:lnTo>
                    <a:lnTo>
                      <a:pt x="65" y="327"/>
                    </a:lnTo>
                    <a:lnTo>
                      <a:pt x="69" y="325"/>
                    </a:lnTo>
                    <a:lnTo>
                      <a:pt x="72" y="324"/>
                    </a:lnTo>
                    <a:lnTo>
                      <a:pt x="77" y="323"/>
                    </a:lnTo>
                    <a:lnTo>
                      <a:pt x="79" y="320"/>
                    </a:lnTo>
                    <a:lnTo>
                      <a:pt x="82" y="317"/>
                    </a:lnTo>
                    <a:lnTo>
                      <a:pt x="85" y="314"/>
                    </a:lnTo>
                    <a:lnTo>
                      <a:pt x="87" y="311"/>
                    </a:lnTo>
                    <a:lnTo>
                      <a:pt x="89" y="308"/>
                    </a:lnTo>
                    <a:lnTo>
                      <a:pt x="91" y="304"/>
                    </a:lnTo>
                    <a:lnTo>
                      <a:pt x="92" y="300"/>
                    </a:lnTo>
                    <a:lnTo>
                      <a:pt x="95" y="297"/>
                    </a:lnTo>
                    <a:lnTo>
                      <a:pt x="95" y="293"/>
                    </a:lnTo>
                    <a:lnTo>
                      <a:pt x="96" y="288"/>
                    </a:lnTo>
                    <a:lnTo>
                      <a:pt x="98" y="283"/>
                    </a:lnTo>
                    <a:lnTo>
                      <a:pt x="99" y="278"/>
                    </a:lnTo>
                    <a:lnTo>
                      <a:pt x="99" y="274"/>
                    </a:lnTo>
                    <a:lnTo>
                      <a:pt x="99" y="270"/>
                    </a:lnTo>
                    <a:lnTo>
                      <a:pt x="101" y="266"/>
                    </a:lnTo>
                    <a:lnTo>
                      <a:pt x="102" y="260"/>
                    </a:lnTo>
                    <a:lnTo>
                      <a:pt x="102" y="256"/>
                    </a:lnTo>
                    <a:lnTo>
                      <a:pt x="102" y="250"/>
                    </a:lnTo>
                    <a:lnTo>
                      <a:pt x="102" y="244"/>
                    </a:lnTo>
                    <a:lnTo>
                      <a:pt x="102" y="240"/>
                    </a:lnTo>
                    <a:lnTo>
                      <a:pt x="102" y="236"/>
                    </a:lnTo>
                    <a:lnTo>
                      <a:pt x="102" y="230"/>
                    </a:lnTo>
                    <a:lnTo>
                      <a:pt x="101" y="226"/>
                    </a:lnTo>
                    <a:lnTo>
                      <a:pt x="101" y="222"/>
                    </a:lnTo>
                    <a:lnTo>
                      <a:pt x="99" y="219"/>
                    </a:lnTo>
                    <a:lnTo>
                      <a:pt x="99" y="216"/>
                    </a:lnTo>
                    <a:lnTo>
                      <a:pt x="99" y="213"/>
                    </a:lnTo>
                    <a:lnTo>
                      <a:pt x="99" y="210"/>
                    </a:lnTo>
                    <a:lnTo>
                      <a:pt x="98" y="207"/>
                    </a:lnTo>
                    <a:lnTo>
                      <a:pt x="96" y="204"/>
                    </a:lnTo>
                    <a:lnTo>
                      <a:pt x="96" y="200"/>
                    </a:lnTo>
                    <a:lnTo>
                      <a:pt x="96" y="197"/>
                    </a:lnTo>
                    <a:lnTo>
                      <a:pt x="95" y="193"/>
                    </a:lnTo>
                    <a:lnTo>
                      <a:pt x="95" y="189"/>
                    </a:lnTo>
                    <a:lnTo>
                      <a:pt x="94" y="185"/>
                    </a:lnTo>
                    <a:lnTo>
                      <a:pt x="94" y="182"/>
                    </a:lnTo>
                    <a:lnTo>
                      <a:pt x="92" y="176"/>
                    </a:lnTo>
                    <a:lnTo>
                      <a:pt x="91" y="172"/>
                    </a:lnTo>
                    <a:lnTo>
                      <a:pt x="89" y="168"/>
                    </a:lnTo>
                    <a:lnTo>
                      <a:pt x="89" y="163"/>
                    </a:lnTo>
                    <a:lnTo>
                      <a:pt x="88" y="159"/>
                    </a:lnTo>
                    <a:lnTo>
                      <a:pt x="87" y="153"/>
                    </a:lnTo>
                    <a:lnTo>
                      <a:pt x="85" y="149"/>
                    </a:lnTo>
                    <a:lnTo>
                      <a:pt x="84" y="143"/>
                    </a:lnTo>
                    <a:lnTo>
                      <a:pt x="82" y="139"/>
                    </a:lnTo>
                    <a:lnTo>
                      <a:pt x="81" y="135"/>
                    </a:lnTo>
                    <a:lnTo>
                      <a:pt x="79" y="129"/>
                    </a:lnTo>
                    <a:lnTo>
                      <a:pt x="78" y="125"/>
                    </a:lnTo>
                    <a:lnTo>
                      <a:pt x="77" y="119"/>
                    </a:lnTo>
                    <a:lnTo>
                      <a:pt x="74" y="113"/>
                    </a:lnTo>
                    <a:lnTo>
                      <a:pt x="74" y="109"/>
                    </a:lnTo>
                    <a:lnTo>
                      <a:pt x="71" y="104"/>
                    </a:lnTo>
                    <a:lnTo>
                      <a:pt x="71" y="99"/>
                    </a:lnTo>
                    <a:lnTo>
                      <a:pt x="68" y="94"/>
                    </a:lnTo>
                    <a:lnTo>
                      <a:pt x="67" y="89"/>
                    </a:lnTo>
                    <a:lnTo>
                      <a:pt x="65" y="85"/>
                    </a:lnTo>
                    <a:lnTo>
                      <a:pt x="64" y="79"/>
                    </a:lnTo>
                    <a:lnTo>
                      <a:pt x="62" y="75"/>
                    </a:lnTo>
                    <a:lnTo>
                      <a:pt x="61" y="69"/>
                    </a:lnTo>
                    <a:lnTo>
                      <a:pt x="58" y="65"/>
                    </a:lnTo>
                    <a:lnTo>
                      <a:pt x="57" y="61"/>
                    </a:lnTo>
                    <a:lnTo>
                      <a:pt x="55" y="57"/>
                    </a:lnTo>
                    <a:lnTo>
                      <a:pt x="54" y="52"/>
                    </a:lnTo>
                    <a:lnTo>
                      <a:pt x="52" y="48"/>
                    </a:lnTo>
                    <a:lnTo>
                      <a:pt x="50" y="44"/>
                    </a:lnTo>
                    <a:lnTo>
                      <a:pt x="48" y="38"/>
                    </a:lnTo>
                    <a:lnTo>
                      <a:pt x="45" y="35"/>
                    </a:lnTo>
                    <a:lnTo>
                      <a:pt x="44" y="31"/>
                    </a:lnTo>
                    <a:lnTo>
                      <a:pt x="42" y="28"/>
                    </a:lnTo>
                    <a:lnTo>
                      <a:pt x="41" y="25"/>
                    </a:lnTo>
                    <a:lnTo>
                      <a:pt x="40" y="22"/>
                    </a:lnTo>
                    <a:lnTo>
                      <a:pt x="38" y="20"/>
                    </a:lnTo>
                    <a:lnTo>
                      <a:pt x="37" y="17"/>
                    </a:lnTo>
                    <a:lnTo>
                      <a:pt x="34" y="14"/>
                    </a:lnTo>
                    <a:lnTo>
                      <a:pt x="34" y="10"/>
                    </a:lnTo>
                    <a:lnTo>
                      <a:pt x="31" y="8"/>
                    </a:lnTo>
                    <a:lnTo>
                      <a:pt x="28" y="4"/>
                    </a:lnTo>
                    <a:lnTo>
                      <a:pt x="27" y="3"/>
                    </a:lnTo>
                    <a:lnTo>
                      <a:pt x="20" y="0"/>
                    </a:lnTo>
                    <a:lnTo>
                      <a:pt x="15" y="3"/>
                    </a:lnTo>
                    <a:lnTo>
                      <a:pt x="11" y="5"/>
                    </a:lnTo>
                    <a:lnTo>
                      <a:pt x="8" y="10"/>
                    </a:lnTo>
                    <a:lnTo>
                      <a:pt x="4" y="14"/>
                    </a:lnTo>
                    <a:lnTo>
                      <a:pt x="3" y="17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0" y="31"/>
                    </a:lnTo>
                    <a:lnTo>
                      <a:pt x="0" y="34"/>
                    </a:lnTo>
                    <a:lnTo>
                      <a:pt x="0" y="35"/>
                    </a:lnTo>
                    <a:lnTo>
                      <a:pt x="0" y="38"/>
                    </a:lnTo>
                    <a:lnTo>
                      <a:pt x="1" y="42"/>
                    </a:lnTo>
                    <a:lnTo>
                      <a:pt x="3" y="45"/>
                    </a:lnTo>
                    <a:lnTo>
                      <a:pt x="3" y="48"/>
                    </a:lnTo>
                    <a:lnTo>
                      <a:pt x="4" y="51"/>
                    </a:lnTo>
                    <a:lnTo>
                      <a:pt x="6" y="57"/>
                    </a:lnTo>
                    <a:lnTo>
                      <a:pt x="7" y="59"/>
                    </a:lnTo>
                    <a:lnTo>
                      <a:pt x="8" y="65"/>
                    </a:lnTo>
                    <a:lnTo>
                      <a:pt x="10" y="69"/>
                    </a:lnTo>
                    <a:lnTo>
                      <a:pt x="11" y="75"/>
                    </a:lnTo>
                    <a:lnTo>
                      <a:pt x="11" y="78"/>
                    </a:lnTo>
                    <a:lnTo>
                      <a:pt x="13" y="79"/>
                    </a:lnTo>
                    <a:lnTo>
                      <a:pt x="13" y="82"/>
                    </a:lnTo>
                    <a:lnTo>
                      <a:pt x="14" y="85"/>
                    </a:lnTo>
                    <a:lnTo>
                      <a:pt x="14" y="88"/>
                    </a:lnTo>
                    <a:lnTo>
                      <a:pt x="15" y="91"/>
                    </a:lnTo>
                    <a:lnTo>
                      <a:pt x="15" y="95"/>
                    </a:lnTo>
                    <a:lnTo>
                      <a:pt x="18" y="9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2" name="Freeform 13"/>
              <p:cNvSpPr>
                <a:spLocks/>
              </p:cNvSpPr>
              <p:nvPr/>
            </p:nvSpPr>
            <p:spPr bwMode="auto">
              <a:xfrm>
                <a:off x="1899" y="1341"/>
                <a:ext cx="50" cy="73"/>
              </a:xfrm>
              <a:custGeom>
                <a:avLst/>
                <a:gdLst>
                  <a:gd name="T0" fmla="*/ 0 w 151"/>
                  <a:gd name="T1" fmla="*/ 8 h 219"/>
                  <a:gd name="T2" fmla="*/ 1 w 151"/>
                  <a:gd name="T3" fmla="*/ 9 h 219"/>
                  <a:gd name="T4" fmla="*/ 1 w 151"/>
                  <a:gd name="T5" fmla="*/ 10 h 219"/>
                  <a:gd name="T6" fmla="*/ 2 w 151"/>
                  <a:gd name="T7" fmla="*/ 12 h 219"/>
                  <a:gd name="T8" fmla="*/ 3 w 151"/>
                  <a:gd name="T9" fmla="*/ 14 h 219"/>
                  <a:gd name="T10" fmla="*/ 4 w 151"/>
                  <a:gd name="T11" fmla="*/ 15 h 219"/>
                  <a:gd name="T12" fmla="*/ 4 w 151"/>
                  <a:gd name="T13" fmla="*/ 16 h 219"/>
                  <a:gd name="T14" fmla="*/ 5 w 151"/>
                  <a:gd name="T15" fmla="*/ 18 h 219"/>
                  <a:gd name="T16" fmla="*/ 6 w 151"/>
                  <a:gd name="T17" fmla="*/ 20 h 219"/>
                  <a:gd name="T18" fmla="*/ 7 w 151"/>
                  <a:gd name="T19" fmla="*/ 21 h 219"/>
                  <a:gd name="T20" fmla="*/ 8 w 151"/>
                  <a:gd name="T21" fmla="*/ 22 h 219"/>
                  <a:gd name="T22" fmla="*/ 9 w 151"/>
                  <a:gd name="T23" fmla="*/ 23 h 219"/>
                  <a:gd name="T24" fmla="*/ 11 w 151"/>
                  <a:gd name="T25" fmla="*/ 23 h 219"/>
                  <a:gd name="T26" fmla="*/ 12 w 151"/>
                  <a:gd name="T27" fmla="*/ 24 h 219"/>
                  <a:gd name="T28" fmla="*/ 13 w 151"/>
                  <a:gd name="T29" fmla="*/ 24 h 219"/>
                  <a:gd name="T30" fmla="*/ 14 w 151"/>
                  <a:gd name="T31" fmla="*/ 24 h 219"/>
                  <a:gd name="T32" fmla="*/ 15 w 151"/>
                  <a:gd name="T33" fmla="*/ 24 h 219"/>
                  <a:gd name="T34" fmla="*/ 16 w 151"/>
                  <a:gd name="T35" fmla="*/ 24 h 219"/>
                  <a:gd name="T36" fmla="*/ 17 w 151"/>
                  <a:gd name="T37" fmla="*/ 22 h 219"/>
                  <a:gd name="T38" fmla="*/ 16 w 151"/>
                  <a:gd name="T39" fmla="*/ 21 h 219"/>
                  <a:gd name="T40" fmla="*/ 15 w 151"/>
                  <a:gd name="T41" fmla="*/ 20 h 219"/>
                  <a:gd name="T42" fmla="*/ 15 w 151"/>
                  <a:gd name="T43" fmla="*/ 19 h 219"/>
                  <a:gd name="T44" fmla="*/ 14 w 151"/>
                  <a:gd name="T45" fmla="*/ 18 h 219"/>
                  <a:gd name="T46" fmla="*/ 13 w 151"/>
                  <a:gd name="T47" fmla="*/ 17 h 219"/>
                  <a:gd name="T48" fmla="*/ 13 w 151"/>
                  <a:gd name="T49" fmla="*/ 16 h 219"/>
                  <a:gd name="T50" fmla="*/ 12 w 151"/>
                  <a:gd name="T51" fmla="*/ 14 h 219"/>
                  <a:gd name="T52" fmla="*/ 11 w 151"/>
                  <a:gd name="T53" fmla="*/ 13 h 219"/>
                  <a:gd name="T54" fmla="*/ 11 w 151"/>
                  <a:gd name="T55" fmla="*/ 12 h 219"/>
                  <a:gd name="T56" fmla="*/ 10 w 151"/>
                  <a:gd name="T57" fmla="*/ 10 h 219"/>
                  <a:gd name="T58" fmla="*/ 9 w 151"/>
                  <a:gd name="T59" fmla="*/ 9 h 219"/>
                  <a:gd name="T60" fmla="*/ 9 w 151"/>
                  <a:gd name="T61" fmla="*/ 7 h 219"/>
                  <a:gd name="T62" fmla="*/ 8 w 151"/>
                  <a:gd name="T63" fmla="*/ 6 h 219"/>
                  <a:gd name="T64" fmla="*/ 7 w 151"/>
                  <a:gd name="T65" fmla="*/ 5 h 219"/>
                  <a:gd name="T66" fmla="*/ 7 w 151"/>
                  <a:gd name="T67" fmla="*/ 4 h 219"/>
                  <a:gd name="T68" fmla="*/ 6 w 151"/>
                  <a:gd name="T69" fmla="*/ 3 h 219"/>
                  <a:gd name="T70" fmla="*/ 5 w 151"/>
                  <a:gd name="T71" fmla="*/ 2 h 219"/>
                  <a:gd name="T72" fmla="*/ 4 w 151"/>
                  <a:gd name="T73" fmla="*/ 0 h 219"/>
                  <a:gd name="T74" fmla="*/ 3 w 151"/>
                  <a:gd name="T75" fmla="*/ 0 h 219"/>
                  <a:gd name="T76" fmla="*/ 2 w 151"/>
                  <a:gd name="T77" fmla="*/ 1 h 219"/>
                  <a:gd name="T78" fmla="*/ 1 w 151"/>
                  <a:gd name="T79" fmla="*/ 2 h 219"/>
                  <a:gd name="T80" fmla="*/ 1 w 151"/>
                  <a:gd name="T81" fmla="*/ 3 h 219"/>
                  <a:gd name="T82" fmla="*/ 0 w 151"/>
                  <a:gd name="T83" fmla="*/ 5 h 219"/>
                  <a:gd name="T84" fmla="*/ 0 w 151"/>
                  <a:gd name="T85" fmla="*/ 6 h 219"/>
                  <a:gd name="T86" fmla="*/ 0 w 151"/>
                  <a:gd name="T87" fmla="*/ 7 h 21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151" h="219">
                    <a:moveTo>
                      <a:pt x="2" y="66"/>
                    </a:moveTo>
                    <a:lnTo>
                      <a:pt x="2" y="67"/>
                    </a:lnTo>
                    <a:lnTo>
                      <a:pt x="3" y="70"/>
                    </a:lnTo>
                    <a:lnTo>
                      <a:pt x="5" y="74"/>
                    </a:lnTo>
                    <a:lnTo>
                      <a:pt x="5" y="77"/>
                    </a:lnTo>
                    <a:lnTo>
                      <a:pt x="8" y="80"/>
                    </a:lnTo>
                    <a:lnTo>
                      <a:pt x="9" y="85"/>
                    </a:lnTo>
                    <a:lnTo>
                      <a:pt x="10" y="90"/>
                    </a:lnTo>
                    <a:lnTo>
                      <a:pt x="13" y="94"/>
                    </a:lnTo>
                    <a:lnTo>
                      <a:pt x="13" y="98"/>
                    </a:lnTo>
                    <a:lnTo>
                      <a:pt x="16" y="103"/>
                    </a:lnTo>
                    <a:lnTo>
                      <a:pt x="19" y="108"/>
                    </a:lnTo>
                    <a:lnTo>
                      <a:pt x="22" y="114"/>
                    </a:lnTo>
                    <a:lnTo>
                      <a:pt x="25" y="118"/>
                    </a:lnTo>
                    <a:lnTo>
                      <a:pt x="27" y="124"/>
                    </a:lnTo>
                    <a:lnTo>
                      <a:pt x="29" y="127"/>
                    </a:lnTo>
                    <a:lnTo>
                      <a:pt x="30" y="130"/>
                    </a:lnTo>
                    <a:lnTo>
                      <a:pt x="32" y="132"/>
                    </a:lnTo>
                    <a:lnTo>
                      <a:pt x="33" y="135"/>
                    </a:lnTo>
                    <a:lnTo>
                      <a:pt x="36" y="139"/>
                    </a:lnTo>
                    <a:lnTo>
                      <a:pt x="39" y="145"/>
                    </a:lnTo>
                    <a:lnTo>
                      <a:pt x="42" y="151"/>
                    </a:lnTo>
                    <a:lnTo>
                      <a:pt x="44" y="157"/>
                    </a:lnTo>
                    <a:lnTo>
                      <a:pt x="47" y="161"/>
                    </a:lnTo>
                    <a:lnTo>
                      <a:pt x="52" y="167"/>
                    </a:lnTo>
                    <a:lnTo>
                      <a:pt x="54" y="171"/>
                    </a:lnTo>
                    <a:lnTo>
                      <a:pt x="57" y="176"/>
                    </a:lnTo>
                    <a:lnTo>
                      <a:pt x="60" y="179"/>
                    </a:lnTo>
                    <a:lnTo>
                      <a:pt x="63" y="185"/>
                    </a:lnTo>
                    <a:lnTo>
                      <a:pt x="66" y="188"/>
                    </a:lnTo>
                    <a:lnTo>
                      <a:pt x="70" y="192"/>
                    </a:lnTo>
                    <a:lnTo>
                      <a:pt x="73" y="195"/>
                    </a:lnTo>
                    <a:lnTo>
                      <a:pt x="76" y="198"/>
                    </a:lnTo>
                    <a:lnTo>
                      <a:pt x="80" y="202"/>
                    </a:lnTo>
                    <a:lnTo>
                      <a:pt x="83" y="205"/>
                    </a:lnTo>
                    <a:lnTo>
                      <a:pt x="86" y="205"/>
                    </a:lnTo>
                    <a:lnTo>
                      <a:pt x="89" y="208"/>
                    </a:lnTo>
                    <a:lnTo>
                      <a:pt x="91" y="209"/>
                    </a:lnTo>
                    <a:lnTo>
                      <a:pt x="96" y="211"/>
                    </a:lnTo>
                    <a:lnTo>
                      <a:pt x="98" y="212"/>
                    </a:lnTo>
                    <a:lnTo>
                      <a:pt x="103" y="213"/>
                    </a:lnTo>
                    <a:lnTo>
                      <a:pt x="106" y="215"/>
                    </a:lnTo>
                    <a:lnTo>
                      <a:pt x="110" y="216"/>
                    </a:lnTo>
                    <a:lnTo>
                      <a:pt x="113" y="216"/>
                    </a:lnTo>
                    <a:lnTo>
                      <a:pt x="117" y="218"/>
                    </a:lnTo>
                    <a:lnTo>
                      <a:pt x="120" y="218"/>
                    </a:lnTo>
                    <a:lnTo>
                      <a:pt x="123" y="219"/>
                    </a:lnTo>
                    <a:lnTo>
                      <a:pt x="125" y="219"/>
                    </a:lnTo>
                    <a:lnTo>
                      <a:pt x="128" y="219"/>
                    </a:lnTo>
                    <a:lnTo>
                      <a:pt x="133" y="219"/>
                    </a:lnTo>
                    <a:lnTo>
                      <a:pt x="135" y="219"/>
                    </a:lnTo>
                    <a:lnTo>
                      <a:pt x="141" y="218"/>
                    </a:lnTo>
                    <a:lnTo>
                      <a:pt x="145" y="216"/>
                    </a:lnTo>
                    <a:lnTo>
                      <a:pt x="148" y="213"/>
                    </a:lnTo>
                    <a:lnTo>
                      <a:pt x="150" y="211"/>
                    </a:lnTo>
                    <a:lnTo>
                      <a:pt x="151" y="205"/>
                    </a:lnTo>
                    <a:lnTo>
                      <a:pt x="150" y="202"/>
                    </a:lnTo>
                    <a:lnTo>
                      <a:pt x="150" y="198"/>
                    </a:lnTo>
                    <a:lnTo>
                      <a:pt x="147" y="195"/>
                    </a:lnTo>
                    <a:lnTo>
                      <a:pt x="145" y="192"/>
                    </a:lnTo>
                    <a:lnTo>
                      <a:pt x="144" y="189"/>
                    </a:lnTo>
                    <a:lnTo>
                      <a:pt x="141" y="185"/>
                    </a:lnTo>
                    <a:lnTo>
                      <a:pt x="137" y="181"/>
                    </a:lnTo>
                    <a:lnTo>
                      <a:pt x="135" y="178"/>
                    </a:lnTo>
                    <a:lnTo>
                      <a:pt x="134" y="175"/>
                    </a:lnTo>
                    <a:lnTo>
                      <a:pt x="133" y="172"/>
                    </a:lnTo>
                    <a:lnTo>
                      <a:pt x="131" y="169"/>
                    </a:lnTo>
                    <a:lnTo>
                      <a:pt x="128" y="167"/>
                    </a:lnTo>
                    <a:lnTo>
                      <a:pt x="127" y="164"/>
                    </a:lnTo>
                    <a:lnTo>
                      <a:pt x="125" y="159"/>
                    </a:lnTo>
                    <a:lnTo>
                      <a:pt x="123" y="157"/>
                    </a:lnTo>
                    <a:lnTo>
                      <a:pt x="121" y="152"/>
                    </a:lnTo>
                    <a:lnTo>
                      <a:pt x="120" y="149"/>
                    </a:lnTo>
                    <a:lnTo>
                      <a:pt x="118" y="145"/>
                    </a:lnTo>
                    <a:lnTo>
                      <a:pt x="117" y="141"/>
                    </a:lnTo>
                    <a:lnTo>
                      <a:pt x="114" y="138"/>
                    </a:lnTo>
                    <a:lnTo>
                      <a:pt x="113" y="134"/>
                    </a:lnTo>
                    <a:lnTo>
                      <a:pt x="110" y="130"/>
                    </a:lnTo>
                    <a:lnTo>
                      <a:pt x="108" y="125"/>
                    </a:lnTo>
                    <a:lnTo>
                      <a:pt x="106" y="121"/>
                    </a:lnTo>
                    <a:lnTo>
                      <a:pt x="104" y="117"/>
                    </a:lnTo>
                    <a:lnTo>
                      <a:pt x="101" y="112"/>
                    </a:lnTo>
                    <a:lnTo>
                      <a:pt x="100" y="108"/>
                    </a:lnTo>
                    <a:lnTo>
                      <a:pt x="97" y="104"/>
                    </a:lnTo>
                    <a:lnTo>
                      <a:pt x="96" y="101"/>
                    </a:lnTo>
                    <a:lnTo>
                      <a:pt x="94" y="95"/>
                    </a:lnTo>
                    <a:lnTo>
                      <a:pt x="91" y="93"/>
                    </a:lnTo>
                    <a:lnTo>
                      <a:pt x="89" y="87"/>
                    </a:lnTo>
                    <a:lnTo>
                      <a:pt x="89" y="83"/>
                    </a:lnTo>
                    <a:lnTo>
                      <a:pt x="86" y="78"/>
                    </a:lnTo>
                    <a:lnTo>
                      <a:pt x="83" y="75"/>
                    </a:lnTo>
                    <a:lnTo>
                      <a:pt x="81" y="71"/>
                    </a:lnTo>
                    <a:lnTo>
                      <a:pt x="80" y="67"/>
                    </a:lnTo>
                    <a:lnTo>
                      <a:pt x="76" y="61"/>
                    </a:lnTo>
                    <a:lnTo>
                      <a:pt x="74" y="58"/>
                    </a:lnTo>
                    <a:lnTo>
                      <a:pt x="73" y="54"/>
                    </a:lnTo>
                    <a:lnTo>
                      <a:pt x="71" y="51"/>
                    </a:lnTo>
                    <a:lnTo>
                      <a:pt x="69" y="47"/>
                    </a:lnTo>
                    <a:lnTo>
                      <a:pt x="67" y="44"/>
                    </a:lnTo>
                    <a:lnTo>
                      <a:pt x="64" y="40"/>
                    </a:lnTo>
                    <a:lnTo>
                      <a:pt x="63" y="36"/>
                    </a:lnTo>
                    <a:lnTo>
                      <a:pt x="60" y="33"/>
                    </a:lnTo>
                    <a:lnTo>
                      <a:pt x="59" y="30"/>
                    </a:lnTo>
                    <a:lnTo>
                      <a:pt x="57" y="27"/>
                    </a:lnTo>
                    <a:lnTo>
                      <a:pt x="54" y="24"/>
                    </a:lnTo>
                    <a:lnTo>
                      <a:pt x="53" y="21"/>
                    </a:lnTo>
                    <a:lnTo>
                      <a:pt x="52" y="20"/>
                    </a:lnTo>
                    <a:lnTo>
                      <a:pt x="47" y="14"/>
                    </a:lnTo>
                    <a:lnTo>
                      <a:pt x="44" y="9"/>
                    </a:lnTo>
                    <a:lnTo>
                      <a:pt x="42" y="6"/>
                    </a:lnTo>
                    <a:lnTo>
                      <a:pt x="39" y="3"/>
                    </a:lnTo>
                    <a:lnTo>
                      <a:pt x="36" y="2"/>
                    </a:lnTo>
                    <a:lnTo>
                      <a:pt x="33" y="0"/>
                    </a:lnTo>
                    <a:lnTo>
                      <a:pt x="30" y="0"/>
                    </a:lnTo>
                    <a:lnTo>
                      <a:pt x="29" y="2"/>
                    </a:lnTo>
                    <a:lnTo>
                      <a:pt x="25" y="4"/>
                    </a:lnTo>
                    <a:lnTo>
                      <a:pt x="19" y="7"/>
                    </a:lnTo>
                    <a:lnTo>
                      <a:pt x="16" y="9"/>
                    </a:lnTo>
                    <a:lnTo>
                      <a:pt x="13" y="14"/>
                    </a:lnTo>
                    <a:lnTo>
                      <a:pt x="10" y="17"/>
                    </a:lnTo>
                    <a:lnTo>
                      <a:pt x="8" y="20"/>
                    </a:lnTo>
                    <a:lnTo>
                      <a:pt x="5" y="24"/>
                    </a:lnTo>
                    <a:lnTo>
                      <a:pt x="5" y="29"/>
                    </a:lnTo>
                    <a:lnTo>
                      <a:pt x="2" y="33"/>
                    </a:lnTo>
                    <a:lnTo>
                      <a:pt x="2" y="36"/>
                    </a:lnTo>
                    <a:lnTo>
                      <a:pt x="0" y="41"/>
                    </a:lnTo>
                    <a:lnTo>
                      <a:pt x="0" y="46"/>
                    </a:lnTo>
                    <a:lnTo>
                      <a:pt x="0" y="51"/>
                    </a:lnTo>
                    <a:lnTo>
                      <a:pt x="0" y="54"/>
                    </a:lnTo>
                    <a:lnTo>
                      <a:pt x="2" y="60"/>
                    </a:lnTo>
                    <a:lnTo>
                      <a:pt x="2" y="6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34849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0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Locks using 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Interrupts vs. </a:t>
            </a:r>
            <a:r>
              <a:rPr lang="en-US" altLang="ko-KR" dirty="0" err="1" smtClean="0">
                <a:latin typeface="Helvetica" charset="0"/>
                <a:ea typeface="굴림" charset="0"/>
                <a:cs typeface="굴림" charset="0"/>
              </a:rPr>
              <a:t>test</a:t>
            </a:r>
            <a:r>
              <a:rPr lang="en-US" altLang="ko-KR" dirty="0" err="1">
                <a:latin typeface="Helvetica" charset="0"/>
                <a:ea typeface="굴림" charset="0"/>
                <a:cs typeface="굴림" charset="0"/>
              </a:rPr>
              <a:t>&amp;</a:t>
            </a:r>
            <a:r>
              <a:rPr lang="en-US" altLang="ko-KR" dirty="0" err="1" smtClean="0">
                <a:latin typeface="Helvetica" charset="0"/>
                <a:ea typeface="굴림" charset="0"/>
                <a:cs typeface="굴림" charset="0"/>
              </a:rPr>
              <a:t>set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23913"/>
            <a:ext cx="8610600" cy="5881687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ct val="25000"/>
              </a:spcBef>
              <a:buNone/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Compare to “disable interrupt” </a:t>
            </a: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solution</a:t>
            </a: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 smtClean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Helvetica" charset="0"/>
              <a:ea typeface="굴림" charset="0"/>
              <a:cs typeface="굴림" charset="0"/>
            </a:endParaRPr>
          </a:p>
          <a:p>
            <a:pPr marL="0" indent="0">
              <a:lnSpc>
                <a:spcPct val="80000"/>
              </a:lnSpc>
              <a:spcBef>
                <a:spcPct val="25000"/>
              </a:spcBef>
              <a:buNone/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 smtClean="0">
              <a:latin typeface="Gill Sans Light"/>
              <a:ea typeface="굴림" charset="0"/>
              <a:cs typeface="Gill Sans Light"/>
            </a:endParaRPr>
          </a:p>
          <a:p>
            <a:pPr marL="0" indent="0">
              <a:lnSpc>
                <a:spcPct val="80000"/>
              </a:lnSpc>
              <a:spcBef>
                <a:spcPct val="25000"/>
              </a:spcBef>
              <a:buNone/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r>
              <a:rPr lang="en-US" altLang="ko-KR" sz="2200" dirty="0" smtClean="0">
                <a:latin typeface="Gill Sans Light"/>
                <a:ea typeface="굴림" charset="0"/>
                <a:cs typeface="Gill Sans Light"/>
              </a:rPr>
              <a:t>Basically </a:t>
            </a:r>
            <a:r>
              <a:rPr lang="en-US" altLang="ko-KR" sz="2200" dirty="0">
                <a:latin typeface="Gill Sans Light"/>
                <a:ea typeface="굴림" charset="0"/>
                <a:cs typeface="Gill Sans Light"/>
              </a:rPr>
              <a:t>replace 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r>
              <a:rPr lang="en-US" sz="2000" b="1" dirty="0">
                <a:solidFill>
                  <a:schemeClr val="hlink"/>
                </a:solidFill>
                <a:latin typeface="Courier New" charset="0"/>
                <a:ea typeface="ＭＳ Ｐゴシック" charset="0"/>
              </a:rPr>
              <a:t>disable interrupts </a:t>
            </a:r>
            <a:r>
              <a:rPr lang="en-US" sz="2000" b="1" dirty="0">
                <a:solidFill>
                  <a:schemeClr val="hlink"/>
                </a:solidFill>
                <a:latin typeface="Courier New" charset="0"/>
                <a:ea typeface="ＭＳ Ｐゴシック" charset="0"/>
                <a:sym typeface="Wingdings" charset="0"/>
              </a:rPr>
              <a:t> </a:t>
            </a:r>
            <a:r>
              <a:rPr lang="en-US" sz="2000" b="1" dirty="0">
                <a:solidFill>
                  <a:schemeClr val="hlink"/>
                </a:solidFill>
                <a:latin typeface="Courier New" charset="0"/>
                <a:ea typeface="ＭＳ Ｐゴシック" charset="0"/>
              </a:rPr>
              <a:t>while (</a:t>
            </a:r>
            <a:r>
              <a:rPr lang="en-US" sz="2000" b="1" dirty="0" err="1">
                <a:solidFill>
                  <a:schemeClr val="hlink"/>
                </a:solidFill>
                <a:latin typeface="Courier New" charset="0"/>
                <a:ea typeface="ＭＳ Ｐゴシック" charset="0"/>
              </a:rPr>
              <a:t>test&amp;set</a:t>
            </a:r>
            <a:r>
              <a:rPr lang="en-US" sz="2000" b="1" dirty="0">
                <a:solidFill>
                  <a:schemeClr val="hlink"/>
                </a:solidFill>
                <a:latin typeface="Courier New" charset="0"/>
                <a:ea typeface="ＭＳ Ｐゴシック" charset="0"/>
              </a:rPr>
              <a:t>(guard))</a:t>
            </a:r>
            <a:r>
              <a:rPr lang="en-US" sz="2000" dirty="0">
                <a:solidFill>
                  <a:schemeClr val="hlink"/>
                </a:solidFill>
                <a:latin typeface="Courier New" charset="0"/>
                <a:ea typeface="ＭＳ Ｐゴシック" charset="0"/>
              </a:rPr>
              <a:t>;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enable interrupts 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  <a:sym typeface="Wingdings" charset="0"/>
              </a:rPr>
              <a:t> guard = 0;</a:t>
            </a:r>
            <a:endParaRPr lang="en-US" altLang="ko-KR" sz="2000" b="1" dirty="0">
              <a:latin typeface="Helvetica" charset="0"/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000" dirty="0">
              <a:latin typeface="Courier New" charset="0"/>
              <a:ea typeface="굴림" charset="0"/>
              <a:cs typeface="굴림" charset="0"/>
            </a:endParaRPr>
          </a:p>
        </p:txBody>
      </p:sp>
      <p:sp>
        <p:nvSpPr>
          <p:cNvPr id="445445" name="Text Box 5"/>
          <p:cNvSpPr txBox="1">
            <a:spLocks noChangeArrowheads="1"/>
          </p:cNvSpPr>
          <p:nvPr/>
        </p:nvSpPr>
        <p:spPr bwMode="auto">
          <a:xfrm>
            <a:off x="152400" y="1288226"/>
            <a:ext cx="4581525" cy="389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900" dirty="0" err="1">
                <a:solidFill>
                  <a:srgbClr val="233AE1"/>
                </a:solidFill>
                <a:latin typeface="Courier New" charset="0"/>
              </a:rPr>
              <a:t>int</a:t>
            </a:r>
            <a:r>
              <a:rPr lang="en-US" sz="1900" dirty="0">
                <a:solidFill>
                  <a:srgbClr val="233AE1"/>
                </a:solidFill>
                <a:latin typeface="Courier New" charset="0"/>
              </a:rPr>
              <a:t> value = FREE;</a:t>
            </a:r>
          </a:p>
          <a:p>
            <a:endParaRPr lang="en-US" sz="1900" dirty="0">
              <a:latin typeface="Courier New" charset="0"/>
            </a:endParaRPr>
          </a:p>
          <a:p>
            <a:r>
              <a:rPr lang="en-US" sz="1900" dirty="0">
                <a:latin typeface="Courier New" charset="0"/>
              </a:rPr>
              <a:t>Acquire() {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</a:t>
            </a:r>
            <a:r>
              <a:rPr lang="en-US" sz="1900" dirty="0">
                <a:solidFill>
                  <a:schemeClr val="hlink"/>
                </a:solidFill>
                <a:latin typeface="Courier New" charset="0"/>
              </a:rPr>
              <a:t>disable interrupts;</a:t>
            </a:r>
            <a:br>
              <a:rPr lang="en-US" sz="1900" dirty="0">
                <a:solidFill>
                  <a:schemeClr val="hlink"/>
                </a:solidFill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if (value == BUSY) {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	put thread on wait queue;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	Go to sleep();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	// Enable interrupts?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} else {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	</a:t>
            </a:r>
            <a:r>
              <a:rPr lang="en-US" sz="1900" dirty="0">
                <a:solidFill>
                  <a:srgbClr val="233AE1"/>
                </a:solidFill>
                <a:latin typeface="Courier New" charset="0"/>
              </a:rPr>
              <a:t>value = BUSY;</a:t>
            </a:r>
            <a:br>
              <a:rPr lang="en-US" sz="19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900" dirty="0">
                <a:solidFill>
                  <a:srgbClr val="233AE1"/>
                </a:solidFill>
                <a:latin typeface="Courier New" charset="0"/>
              </a:rPr>
              <a:t>	</a:t>
            </a:r>
            <a:r>
              <a:rPr lang="en-US" sz="1900" dirty="0">
                <a:latin typeface="Courier New" charset="0"/>
              </a:rPr>
              <a:t>}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</a:t>
            </a:r>
            <a:r>
              <a:rPr lang="en-US" sz="1900" dirty="0">
                <a:solidFill>
                  <a:schemeClr val="hlink"/>
                </a:solidFill>
                <a:latin typeface="Courier New" charset="0"/>
              </a:rPr>
              <a:t>enable interrupts;</a:t>
            </a:r>
            <a:br>
              <a:rPr lang="en-US" sz="1900" dirty="0">
                <a:solidFill>
                  <a:schemeClr val="hlink"/>
                </a:solidFill>
                <a:latin typeface="Courier New" charset="0"/>
              </a:rPr>
            </a:br>
            <a:r>
              <a:rPr lang="en-US" sz="1900" dirty="0" smtClean="0">
                <a:latin typeface="Courier New" charset="0"/>
              </a:rPr>
              <a:t>}</a:t>
            </a:r>
          </a:p>
        </p:txBody>
      </p:sp>
      <p:sp>
        <p:nvSpPr>
          <p:cNvPr id="445446" name="Text Box 6"/>
          <p:cNvSpPr txBox="1">
            <a:spLocks noChangeArrowheads="1"/>
          </p:cNvSpPr>
          <p:nvPr/>
        </p:nvSpPr>
        <p:spPr bwMode="auto">
          <a:xfrm>
            <a:off x="4495800" y="1364426"/>
            <a:ext cx="4648200" cy="379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sz="1900" dirty="0"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sz="1900" dirty="0"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900" dirty="0">
                <a:latin typeface="Courier New" charset="0"/>
              </a:rPr>
              <a:t>Release() {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</a:t>
            </a:r>
            <a:r>
              <a:rPr lang="en-US" sz="1900" dirty="0">
                <a:solidFill>
                  <a:schemeClr val="hlink"/>
                </a:solidFill>
                <a:latin typeface="Courier New" charset="0"/>
              </a:rPr>
              <a:t>disable interrupts;</a:t>
            </a:r>
            <a:r>
              <a:rPr lang="en-US" sz="1900" dirty="0">
                <a:latin typeface="Courier New" charset="0"/>
              </a:rPr>
              <a:t/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if (anyone on wait queue) {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	take thread off wait queue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	Place on ready queue;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} else {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	</a:t>
            </a:r>
            <a:r>
              <a:rPr lang="en-US" sz="1900" dirty="0">
                <a:solidFill>
                  <a:srgbClr val="233AE1"/>
                </a:solidFill>
                <a:latin typeface="Courier New" charset="0"/>
              </a:rPr>
              <a:t>value = FREE;</a:t>
            </a:r>
            <a:br>
              <a:rPr lang="en-US" sz="19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}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</a:t>
            </a:r>
            <a:r>
              <a:rPr lang="en-US" sz="1900" dirty="0">
                <a:solidFill>
                  <a:schemeClr val="hlink"/>
                </a:solidFill>
                <a:latin typeface="Courier New" charset="0"/>
              </a:rPr>
              <a:t>enable interrupts;</a:t>
            </a:r>
            <a:br>
              <a:rPr lang="en-US" sz="1900" dirty="0">
                <a:solidFill>
                  <a:schemeClr val="hlink"/>
                </a:solidFill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}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/>
            </a:r>
            <a:br>
              <a:rPr lang="en-US" sz="1900" dirty="0">
                <a:latin typeface="Courier New" charset="0"/>
              </a:rPr>
            </a:br>
            <a:endParaRPr lang="en-US" sz="1900" dirty="0">
              <a:latin typeface="Courier New" charset="0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895600" y="1219200"/>
            <a:ext cx="609600" cy="685800"/>
            <a:chOff x="1776" y="912"/>
            <a:chExt cx="476" cy="576"/>
          </a:xfrm>
        </p:grpSpPr>
        <p:sp>
          <p:nvSpPr>
            <p:cNvPr id="18438" name="AutoShape 8"/>
            <p:cNvSpPr>
              <a:spLocks noChangeAspect="1" noChangeArrowheads="1" noTextEdit="1"/>
            </p:cNvSpPr>
            <p:nvPr/>
          </p:nvSpPr>
          <p:spPr bwMode="auto">
            <a:xfrm>
              <a:off x="1776" y="912"/>
              <a:ext cx="4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39" name="Freeform 10"/>
            <p:cNvSpPr>
              <a:spLocks/>
            </p:cNvSpPr>
            <p:nvPr/>
          </p:nvSpPr>
          <p:spPr bwMode="auto">
            <a:xfrm>
              <a:off x="1818" y="1046"/>
              <a:ext cx="434" cy="442"/>
            </a:xfrm>
            <a:custGeom>
              <a:avLst/>
              <a:gdLst>
                <a:gd name="T0" fmla="*/ 0 w 1303"/>
                <a:gd name="T1" fmla="*/ 0 h 1327"/>
                <a:gd name="T2" fmla="*/ 0 w 1303"/>
                <a:gd name="T3" fmla="*/ 0 h 1327"/>
                <a:gd name="T4" fmla="*/ 0 w 1303"/>
                <a:gd name="T5" fmla="*/ 0 h 1327"/>
                <a:gd name="T6" fmla="*/ 0 w 1303"/>
                <a:gd name="T7" fmla="*/ 0 h 1327"/>
                <a:gd name="T8" fmla="*/ 0 w 1303"/>
                <a:gd name="T9" fmla="*/ 0 h 1327"/>
                <a:gd name="T10" fmla="*/ 0 w 1303"/>
                <a:gd name="T11" fmla="*/ 0 h 1327"/>
                <a:gd name="T12" fmla="*/ 0 w 1303"/>
                <a:gd name="T13" fmla="*/ 0 h 1327"/>
                <a:gd name="T14" fmla="*/ 0 w 1303"/>
                <a:gd name="T15" fmla="*/ 0 h 1327"/>
                <a:gd name="T16" fmla="*/ 0 w 1303"/>
                <a:gd name="T17" fmla="*/ 0 h 1327"/>
                <a:gd name="T18" fmla="*/ 0 w 1303"/>
                <a:gd name="T19" fmla="*/ 0 h 1327"/>
                <a:gd name="T20" fmla="*/ 0 w 1303"/>
                <a:gd name="T21" fmla="*/ 0 h 1327"/>
                <a:gd name="T22" fmla="*/ 0 w 1303"/>
                <a:gd name="T23" fmla="*/ 0 h 1327"/>
                <a:gd name="T24" fmla="*/ 0 w 1303"/>
                <a:gd name="T25" fmla="*/ 0 h 1327"/>
                <a:gd name="T26" fmla="*/ 0 w 1303"/>
                <a:gd name="T27" fmla="*/ 0 h 1327"/>
                <a:gd name="T28" fmla="*/ 0 w 1303"/>
                <a:gd name="T29" fmla="*/ 0 h 1327"/>
                <a:gd name="T30" fmla="*/ 0 w 1303"/>
                <a:gd name="T31" fmla="*/ 0 h 1327"/>
                <a:gd name="T32" fmla="*/ 0 w 1303"/>
                <a:gd name="T33" fmla="*/ 0 h 1327"/>
                <a:gd name="T34" fmla="*/ 0 w 1303"/>
                <a:gd name="T35" fmla="*/ 0 h 1327"/>
                <a:gd name="T36" fmla="*/ 0 w 1303"/>
                <a:gd name="T37" fmla="*/ 0 h 1327"/>
                <a:gd name="T38" fmla="*/ 0 w 1303"/>
                <a:gd name="T39" fmla="*/ 0 h 1327"/>
                <a:gd name="T40" fmla="*/ 0 w 1303"/>
                <a:gd name="T41" fmla="*/ 0 h 1327"/>
                <a:gd name="T42" fmla="*/ 0 w 1303"/>
                <a:gd name="T43" fmla="*/ 0 h 1327"/>
                <a:gd name="T44" fmla="*/ 0 w 1303"/>
                <a:gd name="T45" fmla="*/ 0 h 1327"/>
                <a:gd name="T46" fmla="*/ 0 w 1303"/>
                <a:gd name="T47" fmla="*/ 0 h 1327"/>
                <a:gd name="T48" fmla="*/ 0 w 1303"/>
                <a:gd name="T49" fmla="*/ 0 h 1327"/>
                <a:gd name="T50" fmla="*/ 0 w 1303"/>
                <a:gd name="T51" fmla="*/ 0 h 1327"/>
                <a:gd name="T52" fmla="*/ 0 w 1303"/>
                <a:gd name="T53" fmla="*/ 0 h 1327"/>
                <a:gd name="T54" fmla="*/ 0 w 1303"/>
                <a:gd name="T55" fmla="*/ 0 h 1327"/>
                <a:gd name="T56" fmla="*/ 0 w 1303"/>
                <a:gd name="T57" fmla="*/ 0 h 1327"/>
                <a:gd name="T58" fmla="*/ 0 w 1303"/>
                <a:gd name="T59" fmla="*/ 0 h 1327"/>
                <a:gd name="T60" fmla="*/ 0 w 1303"/>
                <a:gd name="T61" fmla="*/ 0 h 1327"/>
                <a:gd name="T62" fmla="*/ 0 w 1303"/>
                <a:gd name="T63" fmla="*/ 0 h 1327"/>
                <a:gd name="T64" fmla="*/ 0 w 1303"/>
                <a:gd name="T65" fmla="*/ 0 h 1327"/>
                <a:gd name="T66" fmla="*/ 0 w 1303"/>
                <a:gd name="T67" fmla="*/ 0 h 1327"/>
                <a:gd name="T68" fmla="*/ 0 w 1303"/>
                <a:gd name="T69" fmla="*/ 0 h 1327"/>
                <a:gd name="T70" fmla="*/ 0 w 1303"/>
                <a:gd name="T71" fmla="*/ 0 h 1327"/>
                <a:gd name="T72" fmla="*/ 0 w 1303"/>
                <a:gd name="T73" fmla="*/ 0 h 1327"/>
                <a:gd name="T74" fmla="*/ 0 w 1303"/>
                <a:gd name="T75" fmla="*/ 0 h 1327"/>
                <a:gd name="T76" fmla="*/ 0 w 1303"/>
                <a:gd name="T77" fmla="*/ 0 h 1327"/>
                <a:gd name="T78" fmla="*/ 0 w 1303"/>
                <a:gd name="T79" fmla="*/ 0 h 1327"/>
                <a:gd name="T80" fmla="*/ 0 w 1303"/>
                <a:gd name="T81" fmla="*/ 0 h 1327"/>
                <a:gd name="T82" fmla="*/ 0 w 1303"/>
                <a:gd name="T83" fmla="*/ 0 h 1327"/>
                <a:gd name="T84" fmla="*/ 0 w 1303"/>
                <a:gd name="T85" fmla="*/ 0 h 1327"/>
                <a:gd name="T86" fmla="*/ 0 w 1303"/>
                <a:gd name="T87" fmla="*/ 0 h 1327"/>
                <a:gd name="T88" fmla="*/ 0 w 1303"/>
                <a:gd name="T89" fmla="*/ 0 h 1327"/>
                <a:gd name="T90" fmla="*/ 0 w 1303"/>
                <a:gd name="T91" fmla="*/ 0 h 1327"/>
                <a:gd name="T92" fmla="*/ 0 w 1303"/>
                <a:gd name="T93" fmla="*/ 0 h 1327"/>
                <a:gd name="T94" fmla="*/ 0 w 1303"/>
                <a:gd name="T95" fmla="*/ 0 h 1327"/>
                <a:gd name="T96" fmla="*/ 0 w 1303"/>
                <a:gd name="T97" fmla="*/ 0 h 1327"/>
                <a:gd name="T98" fmla="*/ 0 w 1303"/>
                <a:gd name="T99" fmla="*/ 0 h 1327"/>
                <a:gd name="T100" fmla="*/ 0 w 1303"/>
                <a:gd name="T101" fmla="*/ 0 h 1327"/>
                <a:gd name="T102" fmla="*/ 0 w 1303"/>
                <a:gd name="T103" fmla="*/ 0 h 1327"/>
                <a:gd name="T104" fmla="*/ 0 w 1303"/>
                <a:gd name="T105" fmla="*/ 0 h 1327"/>
                <a:gd name="T106" fmla="*/ 0 w 1303"/>
                <a:gd name="T107" fmla="*/ 0 h 1327"/>
                <a:gd name="T108" fmla="*/ 0 w 1303"/>
                <a:gd name="T109" fmla="*/ 0 h 1327"/>
                <a:gd name="T110" fmla="*/ 0 w 1303"/>
                <a:gd name="T111" fmla="*/ 0 h 1327"/>
                <a:gd name="T112" fmla="*/ 0 w 1303"/>
                <a:gd name="T113" fmla="*/ 0 h 1327"/>
                <a:gd name="T114" fmla="*/ 0 w 1303"/>
                <a:gd name="T115" fmla="*/ 0 h 1327"/>
                <a:gd name="T116" fmla="*/ 0 w 1303"/>
                <a:gd name="T117" fmla="*/ 0 h 132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03"/>
                <a:gd name="T178" fmla="*/ 0 h 1327"/>
                <a:gd name="T179" fmla="*/ 1303 w 1303"/>
                <a:gd name="T180" fmla="*/ 1327 h 132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03" h="1327">
                  <a:moveTo>
                    <a:pt x="28" y="680"/>
                  </a:moveTo>
                  <a:lnTo>
                    <a:pt x="28" y="681"/>
                  </a:lnTo>
                  <a:lnTo>
                    <a:pt x="30" y="684"/>
                  </a:lnTo>
                  <a:lnTo>
                    <a:pt x="30" y="686"/>
                  </a:lnTo>
                  <a:lnTo>
                    <a:pt x="30" y="688"/>
                  </a:lnTo>
                  <a:lnTo>
                    <a:pt x="33" y="691"/>
                  </a:lnTo>
                  <a:lnTo>
                    <a:pt x="34" y="697"/>
                  </a:lnTo>
                  <a:lnTo>
                    <a:pt x="36" y="698"/>
                  </a:lnTo>
                  <a:lnTo>
                    <a:pt x="36" y="704"/>
                  </a:lnTo>
                  <a:lnTo>
                    <a:pt x="37" y="708"/>
                  </a:lnTo>
                  <a:lnTo>
                    <a:pt x="40" y="714"/>
                  </a:lnTo>
                  <a:lnTo>
                    <a:pt x="43" y="720"/>
                  </a:lnTo>
                  <a:lnTo>
                    <a:pt x="44" y="725"/>
                  </a:lnTo>
                  <a:lnTo>
                    <a:pt x="47" y="733"/>
                  </a:lnTo>
                  <a:lnTo>
                    <a:pt x="51" y="740"/>
                  </a:lnTo>
                  <a:lnTo>
                    <a:pt x="53" y="745"/>
                  </a:lnTo>
                  <a:lnTo>
                    <a:pt x="55" y="752"/>
                  </a:lnTo>
                  <a:lnTo>
                    <a:pt x="60" y="761"/>
                  </a:lnTo>
                  <a:lnTo>
                    <a:pt x="64" y="769"/>
                  </a:lnTo>
                  <a:lnTo>
                    <a:pt x="67" y="778"/>
                  </a:lnTo>
                  <a:lnTo>
                    <a:pt x="70" y="785"/>
                  </a:lnTo>
                  <a:lnTo>
                    <a:pt x="74" y="795"/>
                  </a:lnTo>
                  <a:lnTo>
                    <a:pt x="80" y="804"/>
                  </a:lnTo>
                  <a:lnTo>
                    <a:pt x="84" y="812"/>
                  </a:lnTo>
                  <a:lnTo>
                    <a:pt x="87" y="822"/>
                  </a:lnTo>
                  <a:lnTo>
                    <a:pt x="92" y="832"/>
                  </a:lnTo>
                  <a:lnTo>
                    <a:pt x="98" y="842"/>
                  </a:lnTo>
                  <a:lnTo>
                    <a:pt x="101" y="852"/>
                  </a:lnTo>
                  <a:lnTo>
                    <a:pt x="108" y="861"/>
                  </a:lnTo>
                  <a:lnTo>
                    <a:pt x="114" y="872"/>
                  </a:lnTo>
                  <a:lnTo>
                    <a:pt x="118" y="883"/>
                  </a:lnTo>
                  <a:lnTo>
                    <a:pt x="124" y="893"/>
                  </a:lnTo>
                  <a:lnTo>
                    <a:pt x="129" y="903"/>
                  </a:lnTo>
                  <a:lnTo>
                    <a:pt x="136" y="915"/>
                  </a:lnTo>
                  <a:lnTo>
                    <a:pt x="142" y="926"/>
                  </a:lnTo>
                  <a:lnTo>
                    <a:pt x="148" y="936"/>
                  </a:lnTo>
                  <a:lnTo>
                    <a:pt x="153" y="947"/>
                  </a:lnTo>
                  <a:lnTo>
                    <a:pt x="161" y="959"/>
                  </a:lnTo>
                  <a:lnTo>
                    <a:pt x="168" y="969"/>
                  </a:lnTo>
                  <a:lnTo>
                    <a:pt x="173" y="980"/>
                  </a:lnTo>
                  <a:lnTo>
                    <a:pt x="180" y="991"/>
                  </a:lnTo>
                  <a:lnTo>
                    <a:pt x="189" y="1003"/>
                  </a:lnTo>
                  <a:lnTo>
                    <a:pt x="196" y="1014"/>
                  </a:lnTo>
                  <a:lnTo>
                    <a:pt x="202" y="1024"/>
                  </a:lnTo>
                  <a:lnTo>
                    <a:pt x="210" y="1035"/>
                  </a:lnTo>
                  <a:lnTo>
                    <a:pt x="219" y="1047"/>
                  </a:lnTo>
                  <a:lnTo>
                    <a:pt x="226" y="1058"/>
                  </a:lnTo>
                  <a:lnTo>
                    <a:pt x="233" y="1068"/>
                  </a:lnTo>
                  <a:lnTo>
                    <a:pt x="243" y="1078"/>
                  </a:lnTo>
                  <a:lnTo>
                    <a:pt x="250" y="1091"/>
                  </a:lnTo>
                  <a:lnTo>
                    <a:pt x="260" y="1101"/>
                  </a:lnTo>
                  <a:lnTo>
                    <a:pt x="269" y="1111"/>
                  </a:lnTo>
                  <a:lnTo>
                    <a:pt x="277" y="1122"/>
                  </a:lnTo>
                  <a:lnTo>
                    <a:pt x="286" y="1131"/>
                  </a:lnTo>
                  <a:lnTo>
                    <a:pt x="296" y="1141"/>
                  </a:lnTo>
                  <a:lnTo>
                    <a:pt x="304" y="1152"/>
                  </a:lnTo>
                  <a:lnTo>
                    <a:pt x="314" y="1161"/>
                  </a:lnTo>
                  <a:lnTo>
                    <a:pt x="324" y="1171"/>
                  </a:lnTo>
                  <a:lnTo>
                    <a:pt x="333" y="1181"/>
                  </a:lnTo>
                  <a:lnTo>
                    <a:pt x="342" y="1188"/>
                  </a:lnTo>
                  <a:lnTo>
                    <a:pt x="352" y="1199"/>
                  </a:lnTo>
                  <a:lnTo>
                    <a:pt x="362" y="1206"/>
                  </a:lnTo>
                  <a:lnTo>
                    <a:pt x="372" y="1215"/>
                  </a:lnTo>
                  <a:lnTo>
                    <a:pt x="382" y="1222"/>
                  </a:lnTo>
                  <a:lnTo>
                    <a:pt x="394" y="1230"/>
                  </a:lnTo>
                  <a:lnTo>
                    <a:pt x="405" y="1237"/>
                  </a:lnTo>
                  <a:lnTo>
                    <a:pt x="415" y="1245"/>
                  </a:lnTo>
                  <a:lnTo>
                    <a:pt x="425" y="1252"/>
                  </a:lnTo>
                  <a:lnTo>
                    <a:pt x="436" y="1259"/>
                  </a:lnTo>
                  <a:lnTo>
                    <a:pt x="448" y="1264"/>
                  </a:lnTo>
                  <a:lnTo>
                    <a:pt x="459" y="1270"/>
                  </a:lnTo>
                  <a:lnTo>
                    <a:pt x="469" y="1274"/>
                  </a:lnTo>
                  <a:lnTo>
                    <a:pt x="480" y="1281"/>
                  </a:lnTo>
                  <a:lnTo>
                    <a:pt x="492" y="1286"/>
                  </a:lnTo>
                  <a:lnTo>
                    <a:pt x="504" y="1290"/>
                  </a:lnTo>
                  <a:lnTo>
                    <a:pt x="516" y="1294"/>
                  </a:lnTo>
                  <a:lnTo>
                    <a:pt x="527" y="1299"/>
                  </a:lnTo>
                  <a:lnTo>
                    <a:pt x="539" y="1301"/>
                  </a:lnTo>
                  <a:lnTo>
                    <a:pt x="551" y="1307"/>
                  </a:lnTo>
                  <a:lnTo>
                    <a:pt x="563" y="1310"/>
                  </a:lnTo>
                  <a:lnTo>
                    <a:pt x="576" y="1313"/>
                  </a:lnTo>
                  <a:lnTo>
                    <a:pt x="587" y="1316"/>
                  </a:lnTo>
                  <a:lnTo>
                    <a:pt x="600" y="1317"/>
                  </a:lnTo>
                  <a:lnTo>
                    <a:pt x="611" y="1318"/>
                  </a:lnTo>
                  <a:lnTo>
                    <a:pt x="624" y="1321"/>
                  </a:lnTo>
                  <a:lnTo>
                    <a:pt x="637" y="1323"/>
                  </a:lnTo>
                  <a:lnTo>
                    <a:pt x="648" y="1324"/>
                  </a:lnTo>
                  <a:lnTo>
                    <a:pt x="661" y="1324"/>
                  </a:lnTo>
                  <a:lnTo>
                    <a:pt x="674" y="1326"/>
                  </a:lnTo>
                  <a:lnTo>
                    <a:pt x="686" y="1327"/>
                  </a:lnTo>
                  <a:lnTo>
                    <a:pt x="698" y="1327"/>
                  </a:lnTo>
                  <a:lnTo>
                    <a:pt x="710" y="1327"/>
                  </a:lnTo>
                  <a:lnTo>
                    <a:pt x="723" y="1327"/>
                  </a:lnTo>
                  <a:lnTo>
                    <a:pt x="736" y="1326"/>
                  </a:lnTo>
                  <a:lnTo>
                    <a:pt x="749" y="1326"/>
                  </a:lnTo>
                  <a:lnTo>
                    <a:pt x="762" y="1324"/>
                  </a:lnTo>
                  <a:lnTo>
                    <a:pt x="772" y="1323"/>
                  </a:lnTo>
                  <a:lnTo>
                    <a:pt x="786" y="1321"/>
                  </a:lnTo>
                  <a:lnTo>
                    <a:pt x="799" y="1318"/>
                  </a:lnTo>
                  <a:lnTo>
                    <a:pt x="810" y="1317"/>
                  </a:lnTo>
                  <a:lnTo>
                    <a:pt x="823" y="1314"/>
                  </a:lnTo>
                  <a:lnTo>
                    <a:pt x="836" y="1311"/>
                  </a:lnTo>
                  <a:lnTo>
                    <a:pt x="848" y="1310"/>
                  </a:lnTo>
                  <a:lnTo>
                    <a:pt x="860" y="1306"/>
                  </a:lnTo>
                  <a:lnTo>
                    <a:pt x="872" y="1301"/>
                  </a:lnTo>
                  <a:lnTo>
                    <a:pt x="885" y="1299"/>
                  </a:lnTo>
                  <a:lnTo>
                    <a:pt x="897" y="1296"/>
                  </a:lnTo>
                  <a:lnTo>
                    <a:pt x="908" y="1290"/>
                  </a:lnTo>
                  <a:lnTo>
                    <a:pt x="921" y="1287"/>
                  </a:lnTo>
                  <a:lnTo>
                    <a:pt x="934" y="1281"/>
                  </a:lnTo>
                  <a:lnTo>
                    <a:pt x="945" y="1277"/>
                  </a:lnTo>
                  <a:lnTo>
                    <a:pt x="958" y="1272"/>
                  </a:lnTo>
                  <a:lnTo>
                    <a:pt x="969" y="1266"/>
                  </a:lnTo>
                  <a:lnTo>
                    <a:pt x="980" y="1262"/>
                  </a:lnTo>
                  <a:lnTo>
                    <a:pt x="992" y="1256"/>
                  </a:lnTo>
                  <a:lnTo>
                    <a:pt x="1003" y="1249"/>
                  </a:lnTo>
                  <a:lnTo>
                    <a:pt x="1016" y="1242"/>
                  </a:lnTo>
                  <a:lnTo>
                    <a:pt x="1026" y="1235"/>
                  </a:lnTo>
                  <a:lnTo>
                    <a:pt x="1039" y="1230"/>
                  </a:lnTo>
                  <a:lnTo>
                    <a:pt x="1049" y="1222"/>
                  </a:lnTo>
                  <a:lnTo>
                    <a:pt x="1060" y="1215"/>
                  </a:lnTo>
                  <a:lnTo>
                    <a:pt x="1070" y="1206"/>
                  </a:lnTo>
                  <a:lnTo>
                    <a:pt x="1081" y="1200"/>
                  </a:lnTo>
                  <a:lnTo>
                    <a:pt x="1093" y="1190"/>
                  </a:lnTo>
                  <a:lnTo>
                    <a:pt x="1103" y="1183"/>
                  </a:lnTo>
                  <a:lnTo>
                    <a:pt x="1114" y="1175"/>
                  </a:lnTo>
                  <a:lnTo>
                    <a:pt x="1125" y="1168"/>
                  </a:lnTo>
                  <a:lnTo>
                    <a:pt x="1134" y="1158"/>
                  </a:lnTo>
                  <a:lnTo>
                    <a:pt x="1144" y="1149"/>
                  </a:lnTo>
                  <a:lnTo>
                    <a:pt x="1152" y="1139"/>
                  </a:lnTo>
                  <a:lnTo>
                    <a:pt x="1162" y="1131"/>
                  </a:lnTo>
                  <a:lnTo>
                    <a:pt x="1171" y="1122"/>
                  </a:lnTo>
                  <a:lnTo>
                    <a:pt x="1179" y="1112"/>
                  </a:lnTo>
                  <a:lnTo>
                    <a:pt x="1186" y="1104"/>
                  </a:lnTo>
                  <a:lnTo>
                    <a:pt x="1195" y="1095"/>
                  </a:lnTo>
                  <a:lnTo>
                    <a:pt x="1202" y="1084"/>
                  </a:lnTo>
                  <a:lnTo>
                    <a:pt x="1209" y="1075"/>
                  </a:lnTo>
                  <a:lnTo>
                    <a:pt x="1215" y="1067"/>
                  </a:lnTo>
                  <a:lnTo>
                    <a:pt x="1223" y="1057"/>
                  </a:lnTo>
                  <a:lnTo>
                    <a:pt x="1229" y="1047"/>
                  </a:lnTo>
                  <a:lnTo>
                    <a:pt x="1235" y="1038"/>
                  </a:lnTo>
                  <a:lnTo>
                    <a:pt x="1240" y="1028"/>
                  </a:lnTo>
                  <a:lnTo>
                    <a:pt x="1246" y="1018"/>
                  </a:lnTo>
                  <a:lnTo>
                    <a:pt x="1252" y="1008"/>
                  </a:lnTo>
                  <a:lnTo>
                    <a:pt x="1256" y="998"/>
                  </a:lnTo>
                  <a:lnTo>
                    <a:pt x="1260" y="989"/>
                  </a:lnTo>
                  <a:lnTo>
                    <a:pt x="1266" y="979"/>
                  </a:lnTo>
                  <a:lnTo>
                    <a:pt x="1269" y="969"/>
                  </a:lnTo>
                  <a:lnTo>
                    <a:pt x="1273" y="960"/>
                  </a:lnTo>
                  <a:lnTo>
                    <a:pt x="1276" y="949"/>
                  </a:lnTo>
                  <a:lnTo>
                    <a:pt x="1282" y="940"/>
                  </a:lnTo>
                  <a:lnTo>
                    <a:pt x="1283" y="929"/>
                  </a:lnTo>
                  <a:lnTo>
                    <a:pt x="1286" y="919"/>
                  </a:lnTo>
                  <a:lnTo>
                    <a:pt x="1289" y="907"/>
                  </a:lnTo>
                  <a:lnTo>
                    <a:pt x="1292" y="899"/>
                  </a:lnTo>
                  <a:lnTo>
                    <a:pt x="1293" y="888"/>
                  </a:lnTo>
                  <a:lnTo>
                    <a:pt x="1296" y="879"/>
                  </a:lnTo>
                  <a:lnTo>
                    <a:pt x="1297" y="868"/>
                  </a:lnTo>
                  <a:lnTo>
                    <a:pt x="1299" y="858"/>
                  </a:lnTo>
                  <a:lnTo>
                    <a:pt x="1300" y="848"/>
                  </a:lnTo>
                  <a:lnTo>
                    <a:pt x="1300" y="836"/>
                  </a:lnTo>
                  <a:lnTo>
                    <a:pt x="1302" y="826"/>
                  </a:lnTo>
                  <a:lnTo>
                    <a:pt x="1303" y="816"/>
                  </a:lnTo>
                  <a:lnTo>
                    <a:pt x="1303" y="805"/>
                  </a:lnTo>
                  <a:lnTo>
                    <a:pt x="1303" y="795"/>
                  </a:lnTo>
                  <a:lnTo>
                    <a:pt x="1303" y="784"/>
                  </a:lnTo>
                  <a:lnTo>
                    <a:pt x="1303" y="774"/>
                  </a:lnTo>
                  <a:lnTo>
                    <a:pt x="1303" y="764"/>
                  </a:lnTo>
                  <a:lnTo>
                    <a:pt x="1303" y="752"/>
                  </a:lnTo>
                  <a:lnTo>
                    <a:pt x="1302" y="742"/>
                  </a:lnTo>
                  <a:lnTo>
                    <a:pt x="1302" y="733"/>
                  </a:lnTo>
                  <a:lnTo>
                    <a:pt x="1300" y="721"/>
                  </a:lnTo>
                  <a:lnTo>
                    <a:pt x="1300" y="711"/>
                  </a:lnTo>
                  <a:lnTo>
                    <a:pt x="1299" y="701"/>
                  </a:lnTo>
                  <a:lnTo>
                    <a:pt x="1297" y="691"/>
                  </a:lnTo>
                  <a:lnTo>
                    <a:pt x="1296" y="680"/>
                  </a:lnTo>
                  <a:lnTo>
                    <a:pt x="1294" y="669"/>
                  </a:lnTo>
                  <a:lnTo>
                    <a:pt x="1293" y="659"/>
                  </a:lnTo>
                  <a:lnTo>
                    <a:pt x="1290" y="649"/>
                  </a:lnTo>
                  <a:lnTo>
                    <a:pt x="1289" y="637"/>
                  </a:lnTo>
                  <a:lnTo>
                    <a:pt x="1287" y="627"/>
                  </a:lnTo>
                  <a:lnTo>
                    <a:pt x="1285" y="616"/>
                  </a:lnTo>
                  <a:lnTo>
                    <a:pt x="1283" y="607"/>
                  </a:lnTo>
                  <a:lnTo>
                    <a:pt x="1280" y="596"/>
                  </a:lnTo>
                  <a:lnTo>
                    <a:pt x="1277" y="586"/>
                  </a:lnTo>
                  <a:lnTo>
                    <a:pt x="1275" y="576"/>
                  </a:lnTo>
                  <a:lnTo>
                    <a:pt x="1272" y="566"/>
                  </a:lnTo>
                  <a:lnTo>
                    <a:pt x="1269" y="555"/>
                  </a:lnTo>
                  <a:lnTo>
                    <a:pt x="1266" y="545"/>
                  </a:lnTo>
                  <a:lnTo>
                    <a:pt x="1263" y="533"/>
                  </a:lnTo>
                  <a:lnTo>
                    <a:pt x="1260" y="525"/>
                  </a:lnTo>
                  <a:lnTo>
                    <a:pt x="1256" y="515"/>
                  </a:lnTo>
                  <a:lnTo>
                    <a:pt x="1253" y="504"/>
                  </a:lnTo>
                  <a:lnTo>
                    <a:pt x="1250" y="494"/>
                  </a:lnTo>
                  <a:lnTo>
                    <a:pt x="1246" y="484"/>
                  </a:lnTo>
                  <a:lnTo>
                    <a:pt x="1243" y="474"/>
                  </a:lnTo>
                  <a:lnTo>
                    <a:pt x="1239" y="464"/>
                  </a:lnTo>
                  <a:lnTo>
                    <a:pt x="1236" y="452"/>
                  </a:lnTo>
                  <a:lnTo>
                    <a:pt x="1233" y="442"/>
                  </a:lnTo>
                  <a:lnTo>
                    <a:pt x="1229" y="432"/>
                  </a:lnTo>
                  <a:lnTo>
                    <a:pt x="1226" y="422"/>
                  </a:lnTo>
                  <a:lnTo>
                    <a:pt x="1222" y="413"/>
                  </a:lnTo>
                  <a:lnTo>
                    <a:pt x="1219" y="403"/>
                  </a:lnTo>
                  <a:lnTo>
                    <a:pt x="1213" y="393"/>
                  </a:lnTo>
                  <a:lnTo>
                    <a:pt x="1212" y="383"/>
                  </a:lnTo>
                  <a:lnTo>
                    <a:pt x="1208" y="373"/>
                  </a:lnTo>
                  <a:lnTo>
                    <a:pt x="1205" y="364"/>
                  </a:lnTo>
                  <a:lnTo>
                    <a:pt x="1201" y="354"/>
                  </a:lnTo>
                  <a:lnTo>
                    <a:pt x="1196" y="343"/>
                  </a:lnTo>
                  <a:lnTo>
                    <a:pt x="1192" y="334"/>
                  </a:lnTo>
                  <a:lnTo>
                    <a:pt x="1188" y="326"/>
                  </a:lnTo>
                  <a:lnTo>
                    <a:pt x="1185" y="316"/>
                  </a:lnTo>
                  <a:lnTo>
                    <a:pt x="1181" y="306"/>
                  </a:lnTo>
                  <a:lnTo>
                    <a:pt x="1178" y="297"/>
                  </a:lnTo>
                  <a:lnTo>
                    <a:pt x="1174" y="287"/>
                  </a:lnTo>
                  <a:lnTo>
                    <a:pt x="1169" y="279"/>
                  </a:lnTo>
                  <a:lnTo>
                    <a:pt x="1165" y="270"/>
                  </a:lnTo>
                  <a:lnTo>
                    <a:pt x="1161" y="260"/>
                  </a:lnTo>
                  <a:lnTo>
                    <a:pt x="1157" y="252"/>
                  </a:lnTo>
                  <a:lnTo>
                    <a:pt x="1152" y="243"/>
                  </a:lnTo>
                  <a:lnTo>
                    <a:pt x="1148" y="235"/>
                  </a:lnTo>
                  <a:lnTo>
                    <a:pt x="1144" y="226"/>
                  </a:lnTo>
                  <a:lnTo>
                    <a:pt x="1140" y="219"/>
                  </a:lnTo>
                  <a:lnTo>
                    <a:pt x="1135" y="209"/>
                  </a:lnTo>
                  <a:lnTo>
                    <a:pt x="1131" y="202"/>
                  </a:lnTo>
                  <a:lnTo>
                    <a:pt x="1127" y="193"/>
                  </a:lnTo>
                  <a:lnTo>
                    <a:pt x="1123" y="185"/>
                  </a:lnTo>
                  <a:lnTo>
                    <a:pt x="1117" y="178"/>
                  </a:lnTo>
                  <a:lnTo>
                    <a:pt x="1113" y="171"/>
                  </a:lnTo>
                  <a:lnTo>
                    <a:pt x="1107" y="162"/>
                  </a:lnTo>
                  <a:lnTo>
                    <a:pt x="1103" y="155"/>
                  </a:lnTo>
                  <a:lnTo>
                    <a:pt x="1098" y="148"/>
                  </a:lnTo>
                  <a:lnTo>
                    <a:pt x="1094" y="141"/>
                  </a:lnTo>
                  <a:lnTo>
                    <a:pt x="1088" y="134"/>
                  </a:lnTo>
                  <a:lnTo>
                    <a:pt x="1083" y="127"/>
                  </a:lnTo>
                  <a:lnTo>
                    <a:pt x="1078" y="120"/>
                  </a:lnTo>
                  <a:lnTo>
                    <a:pt x="1073" y="114"/>
                  </a:lnTo>
                  <a:lnTo>
                    <a:pt x="1067" y="107"/>
                  </a:lnTo>
                  <a:lnTo>
                    <a:pt x="1064" y="101"/>
                  </a:lnTo>
                  <a:lnTo>
                    <a:pt x="1057" y="95"/>
                  </a:lnTo>
                  <a:lnTo>
                    <a:pt x="1052" y="90"/>
                  </a:lnTo>
                  <a:lnTo>
                    <a:pt x="1047" y="84"/>
                  </a:lnTo>
                  <a:lnTo>
                    <a:pt x="1042" y="78"/>
                  </a:lnTo>
                  <a:lnTo>
                    <a:pt x="1036" y="73"/>
                  </a:lnTo>
                  <a:lnTo>
                    <a:pt x="1030" y="67"/>
                  </a:lnTo>
                  <a:lnTo>
                    <a:pt x="1025" y="63"/>
                  </a:lnTo>
                  <a:lnTo>
                    <a:pt x="1019" y="57"/>
                  </a:lnTo>
                  <a:lnTo>
                    <a:pt x="1013" y="53"/>
                  </a:lnTo>
                  <a:lnTo>
                    <a:pt x="1007" y="47"/>
                  </a:lnTo>
                  <a:lnTo>
                    <a:pt x="1000" y="44"/>
                  </a:lnTo>
                  <a:lnTo>
                    <a:pt x="995" y="40"/>
                  </a:lnTo>
                  <a:lnTo>
                    <a:pt x="989" y="37"/>
                  </a:lnTo>
                  <a:lnTo>
                    <a:pt x="983" y="33"/>
                  </a:lnTo>
                  <a:lnTo>
                    <a:pt x="978" y="30"/>
                  </a:lnTo>
                  <a:lnTo>
                    <a:pt x="971" y="27"/>
                  </a:lnTo>
                  <a:lnTo>
                    <a:pt x="963" y="23"/>
                  </a:lnTo>
                  <a:lnTo>
                    <a:pt x="958" y="20"/>
                  </a:lnTo>
                  <a:lnTo>
                    <a:pt x="952" y="17"/>
                  </a:lnTo>
                  <a:lnTo>
                    <a:pt x="945" y="14"/>
                  </a:lnTo>
                  <a:lnTo>
                    <a:pt x="939" y="13"/>
                  </a:lnTo>
                  <a:lnTo>
                    <a:pt x="932" y="10"/>
                  </a:lnTo>
                  <a:lnTo>
                    <a:pt x="926" y="9"/>
                  </a:lnTo>
                  <a:lnTo>
                    <a:pt x="922" y="7"/>
                  </a:lnTo>
                  <a:lnTo>
                    <a:pt x="915" y="6"/>
                  </a:lnTo>
                  <a:lnTo>
                    <a:pt x="909" y="4"/>
                  </a:lnTo>
                  <a:lnTo>
                    <a:pt x="904" y="3"/>
                  </a:lnTo>
                  <a:lnTo>
                    <a:pt x="899" y="3"/>
                  </a:lnTo>
                  <a:lnTo>
                    <a:pt x="892" y="0"/>
                  </a:lnTo>
                  <a:lnTo>
                    <a:pt x="887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72" y="0"/>
                  </a:lnTo>
                  <a:lnTo>
                    <a:pt x="867" y="0"/>
                  </a:lnTo>
                  <a:lnTo>
                    <a:pt x="863" y="0"/>
                  </a:lnTo>
                  <a:lnTo>
                    <a:pt x="858" y="0"/>
                  </a:lnTo>
                  <a:lnTo>
                    <a:pt x="853" y="0"/>
                  </a:lnTo>
                  <a:lnTo>
                    <a:pt x="848" y="1"/>
                  </a:lnTo>
                  <a:lnTo>
                    <a:pt x="845" y="3"/>
                  </a:lnTo>
                  <a:lnTo>
                    <a:pt x="841" y="4"/>
                  </a:lnTo>
                  <a:lnTo>
                    <a:pt x="836" y="4"/>
                  </a:lnTo>
                  <a:lnTo>
                    <a:pt x="831" y="6"/>
                  </a:lnTo>
                  <a:lnTo>
                    <a:pt x="827" y="7"/>
                  </a:lnTo>
                  <a:lnTo>
                    <a:pt x="824" y="9"/>
                  </a:lnTo>
                  <a:lnTo>
                    <a:pt x="818" y="10"/>
                  </a:lnTo>
                  <a:lnTo>
                    <a:pt x="817" y="11"/>
                  </a:lnTo>
                  <a:lnTo>
                    <a:pt x="811" y="13"/>
                  </a:lnTo>
                  <a:lnTo>
                    <a:pt x="809" y="16"/>
                  </a:lnTo>
                  <a:lnTo>
                    <a:pt x="806" y="17"/>
                  </a:lnTo>
                  <a:lnTo>
                    <a:pt x="801" y="20"/>
                  </a:lnTo>
                  <a:lnTo>
                    <a:pt x="799" y="23"/>
                  </a:lnTo>
                  <a:lnTo>
                    <a:pt x="796" y="26"/>
                  </a:lnTo>
                  <a:lnTo>
                    <a:pt x="793" y="29"/>
                  </a:lnTo>
                  <a:lnTo>
                    <a:pt x="789" y="31"/>
                  </a:lnTo>
                  <a:lnTo>
                    <a:pt x="786" y="34"/>
                  </a:lnTo>
                  <a:lnTo>
                    <a:pt x="783" y="37"/>
                  </a:lnTo>
                  <a:lnTo>
                    <a:pt x="780" y="40"/>
                  </a:lnTo>
                  <a:lnTo>
                    <a:pt x="777" y="43"/>
                  </a:lnTo>
                  <a:lnTo>
                    <a:pt x="774" y="46"/>
                  </a:lnTo>
                  <a:lnTo>
                    <a:pt x="773" y="50"/>
                  </a:lnTo>
                  <a:lnTo>
                    <a:pt x="770" y="53"/>
                  </a:lnTo>
                  <a:lnTo>
                    <a:pt x="769" y="57"/>
                  </a:lnTo>
                  <a:lnTo>
                    <a:pt x="767" y="60"/>
                  </a:lnTo>
                  <a:lnTo>
                    <a:pt x="764" y="64"/>
                  </a:lnTo>
                  <a:lnTo>
                    <a:pt x="763" y="68"/>
                  </a:lnTo>
                  <a:lnTo>
                    <a:pt x="762" y="71"/>
                  </a:lnTo>
                  <a:lnTo>
                    <a:pt x="759" y="75"/>
                  </a:lnTo>
                  <a:lnTo>
                    <a:pt x="757" y="80"/>
                  </a:lnTo>
                  <a:lnTo>
                    <a:pt x="756" y="84"/>
                  </a:lnTo>
                  <a:lnTo>
                    <a:pt x="755" y="88"/>
                  </a:lnTo>
                  <a:lnTo>
                    <a:pt x="753" y="91"/>
                  </a:lnTo>
                  <a:lnTo>
                    <a:pt x="753" y="97"/>
                  </a:lnTo>
                  <a:lnTo>
                    <a:pt x="752" y="101"/>
                  </a:lnTo>
                  <a:lnTo>
                    <a:pt x="750" y="107"/>
                  </a:lnTo>
                  <a:lnTo>
                    <a:pt x="749" y="111"/>
                  </a:lnTo>
                  <a:lnTo>
                    <a:pt x="749" y="115"/>
                  </a:lnTo>
                  <a:lnTo>
                    <a:pt x="749" y="120"/>
                  </a:lnTo>
                  <a:lnTo>
                    <a:pt x="749" y="124"/>
                  </a:lnTo>
                  <a:lnTo>
                    <a:pt x="749" y="128"/>
                  </a:lnTo>
                  <a:lnTo>
                    <a:pt x="749" y="135"/>
                  </a:lnTo>
                  <a:lnTo>
                    <a:pt x="747" y="138"/>
                  </a:lnTo>
                  <a:lnTo>
                    <a:pt x="747" y="144"/>
                  </a:lnTo>
                  <a:lnTo>
                    <a:pt x="747" y="148"/>
                  </a:lnTo>
                  <a:lnTo>
                    <a:pt x="747" y="152"/>
                  </a:lnTo>
                  <a:lnTo>
                    <a:pt x="747" y="157"/>
                  </a:lnTo>
                  <a:lnTo>
                    <a:pt x="747" y="162"/>
                  </a:lnTo>
                  <a:lnTo>
                    <a:pt x="747" y="166"/>
                  </a:lnTo>
                  <a:lnTo>
                    <a:pt x="747" y="171"/>
                  </a:lnTo>
                  <a:lnTo>
                    <a:pt x="747" y="175"/>
                  </a:lnTo>
                  <a:lnTo>
                    <a:pt x="747" y="178"/>
                  </a:lnTo>
                  <a:lnTo>
                    <a:pt x="749" y="182"/>
                  </a:lnTo>
                  <a:lnTo>
                    <a:pt x="749" y="188"/>
                  </a:lnTo>
                  <a:lnTo>
                    <a:pt x="749" y="191"/>
                  </a:lnTo>
                  <a:lnTo>
                    <a:pt x="749" y="195"/>
                  </a:lnTo>
                  <a:lnTo>
                    <a:pt x="750" y="199"/>
                  </a:lnTo>
                  <a:lnTo>
                    <a:pt x="750" y="203"/>
                  </a:lnTo>
                  <a:lnTo>
                    <a:pt x="750" y="206"/>
                  </a:lnTo>
                  <a:lnTo>
                    <a:pt x="752" y="209"/>
                  </a:lnTo>
                  <a:lnTo>
                    <a:pt x="752" y="215"/>
                  </a:lnTo>
                  <a:lnTo>
                    <a:pt x="752" y="218"/>
                  </a:lnTo>
                  <a:lnTo>
                    <a:pt x="752" y="221"/>
                  </a:lnTo>
                  <a:lnTo>
                    <a:pt x="752" y="225"/>
                  </a:lnTo>
                  <a:lnTo>
                    <a:pt x="753" y="228"/>
                  </a:lnTo>
                  <a:lnTo>
                    <a:pt x="755" y="232"/>
                  </a:lnTo>
                  <a:lnTo>
                    <a:pt x="755" y="235"/>
                  </a:lnTo>
                  <a:lnTo>
                    <a:pt x="755" y="239"/>
                  </a:lnTo>
                  <a:lnTo>
                    <a:pt x="755" y="243"/>
                  </a:lnTo>
                  <a:lnTo>
                    <a:pt x="756" y="246"/>
                  </a:lnTo>
                  <a:lnTo>
                    <a:pt x="756" y="249"/>
                  </a:lnTo>
                  <a:lnTo>
                    <a:pt x="757" y="252"/>
                  </a:lnTo>
                  <a:lnTo>
                    <a:pt x="757" y="255"/>
                  </a:lnTo>
                  <a:lnTo>
                    <a:pt x="759" y="259"/>
                  </a:lnTo>
                  <a:lnTo>
                    <a:pt x="759" y="260"/>
                  </a:lnTo>
                  <a:lnTo>
                    <a:pt x="760" y="265"/>
                  </a:lnTo>
                  <a:lnTo>
                    <a:pt x="760" y="266"/>
                  </a:lnTo>
                  <a:lnTo>
                    <a:pt x="762" y="270"/>
                  </a:lnTo>
                  <a:lnTo>
                    <a:pt x="762" y="272"/>
                  </a:lnTo>
                  <a:lnTo>
                    <a:pt x="762" y="275"/>
                  </a:lnTo>
                  <a:lnTo>
                    <a:pt x="762" y="277"/>
                  </a:lnTo>
                  <a:lnTo>
                    <a:pt x="763" y="280"/>
                  </a:lnTo>
                  <a:lnTo>
                    <a:pt x="764" y="286"/>
                  </a:lnTo>
                  <a:lnTo>
                    <a:pt x="764" y="290"/>
                  </a:lnTo>
                  <a:lnTo>
                    <a:pt x="766" y="296"/>
                  </a:lnTo>
                  <a:lnTo>
                    <a:pt x="767" y="300"/>
                  </a:lnTo>
                  <a:lnTo>
                    <a:pt x="767" y="304"/>
                  </a:lnTo>
                  <a:lnTo>
                    <a:pt x="767" y="309"/>
                  </a:lnTo>
                  <a:lnTo>
                    <a:pt x="769" y="313"/>
                  </a:lnTo>
                  <a:lnTo>
                    <a:pt x="769" y="317"/>
                  </a:lnTo>
                  <a:lnTo>
                    <a:pt x="769" y="320"/>
                  </a:lnTo>
                  <a:lnTo>
                    <a:pt x="769" y="324"/>
                  </a:lnTo>
                  <a:lnTo>
                    <a:pt x="769" y="327"/>
                  </a:lnTo>
                  <a:lnTo>
                    <a:pt x="770" y="331"/>
                  </a:lnTo>
                  <a:lnTo>
                    <a:pt x="767" y="333"/>
                  </a:lnTo>
                  <a:lnTo>
                    <a:pt x="767" y="337"/>
                  </a:lnTo>
                  <a:lnTo>
                    <a:pt x="764" y="339"/>
                  </a:lnTo>
                  <a:lnTo>
                    <a:pt x="762" y="341"/>
                  </a:lnTo>
                  <a:lnTo>
                    <a:pt x="757" y="344"/>
                  </a:lnTo>
                  <a:lnTo>
                    <a:pt x="753" y="347"/>
                  </a:lnTo>
                  <a:lnTo>
                    <a:pt x="749" y="350"/>
                  </a:lnTo>
                  <a:lnTo>
                    <a:pt x="743" y="354"/>
                  </a:lnTo>
                  <a:lnTo>
                    <a:pt x="740" y="356"/>
                  </a:lnTo>
                  <a:lnTo>
                    <a:pt x="737" y="356"/>
                  </a:lnTo>
                  <a:lnTo>
                    <a:pt x="735" y="358"/>
                  </a:lnTo>
                  <a:lnTo>
                    <a:pt x="730" y="360"/>
                  </a:lnTo>
                  <a:lnTo>
                    <a:pt x="728" y="361"/>
                  </a:lnTo>
                  <a:lnTo>
                    <a:pt x="723" y="363"/>
                  </a:lnTo>
                  <a:lnTo>
                    <a:pt x="720" y="364"/>
                  </a:lnTo>
                  <a:lnTo>
                    <a:pt x="716" y="366"/>
                  </a:lnTo>
                  <a:lnTo>
                    <a:pt x="712" y="367"/>
                  </a:lnTo>
                  <a:lnTo>
                    <a:pt x="709" y="368"/>
                  </a:lnTo>
                  <a:lnTo>
                    <a:pt x="705" y="370"/>
                  </a:lnTo>
                  <a:lnTo>
                    <a:pt x="701" y="371"/>
                  </a:lnTo>
                  <a:lnTo>
                    <a:pt x="696" y="373"/>
                  </a:lnTo>
                  <a:lnTo>
                    <a:pt x="692" y="374"/>
                  </a:lnTo>
                  <a:lnTo>
                    <a:pt x="689" y="376"/>
                  </a:lnTo>
                  <a:lnTo>
                    <a:pt x="683" y="378"/>
                  </a:lnTo>
                  <a:lnTo>
                    <a:pt x="679" y="380"/>
                  </a:lnTo>
                  <a:lnTo>
                    <a:pt x="674" y="381"/>
                  </a:lnTo>
                  <a:lnTo>
                    <a:pt x="669" y="383"/>
                  </a:lnTo>
                  <a:lnTo>
                    <a:pt x="665" y="384"/>
                  </a:lnTo>
                  <a:lnTo>
                    <a:pt x="659" y="385"/>
                  </a:lnTo>
                  <a:lnTo>
                    <a:pt x="655" y="387"/>
                  </a:lnTo>
                  <a:lnTo>
                    <a:pt x="652" y="388"/>
                  </a:lnTo>
                  <a:lnTo>
                    <a:pt x="647" y="390"/>
                  </a:lnTo>
                  <a:lnTo>
                    <a:pt x="642" y="391"/>
                  </a:lnTo>
                  <a:lnTo>
                    <a:pt x="637" y="393"/>
                  </a:lnTo>
                  <a:lnTo>
                    <a:pt x="631" y="394"/>
                  </a:lnTo>
                  <a:lnTo>
                    <a:pt x="628" y="395"/>
                  </a:lnTo>
                  <a:lnTo>
                    <a:pt x="621" y="398"/>
                  </a:lnTo>
                  <a:lnTo>
                    <a:pt x="617" y="400"/>
                  </a:lnTo>
                  <a:lnTo>
                    <a:pt x="612" y="401"/>
                  </a:lnTo>
                  <a:lnTo>
                    <a:pt x="607" y="404"/>
                  </a:lnTo>
                  <a:lnTo>
                    <a:pt x="602" y="405"/>
                  </a:lnTo>
                  <a:lnTo>
                    <a:pt x="598" y="408"/>
                  </a:lnTo>
                  <a:lnTo>
                    <a:pt x="593" y="410"/>
                  </a:lnTo>
                  <a:lnTo>
                    <a:pt x="588" y="411"/>
                  </a:lnTo>
                  <a:lnTo>
                    <a:pt x="583" y="414"/>
                  </a:lnTo>
                  <a:lnTo>
                    <a:pt x="578" y="415"/>
                  </a:lnTo>
                  <a:lnTo>
                    <a:pt x="573" y="417"/>
                  </a:lnTo>
                  <a:lnTo>
                    <a:pt x="568" y="418"/>
                  </a:lnTo>
                  <a:lnTo>
                    <a:pt x="563" y="421"/>
                  </a:lnTo>
                  <a:lnTo>
                    <a:pt x="558" y="422"/>
                  </a:lnTo>
                  <a:lnTo>
                    <a:pt x="554" y="424"/>
                  </a:lnTo>
                  <a:lnTo>
                    <a:pt x="550" y="427"/>
                  </a:lnTo>
                  <a:lnTo>
                    <a:pt x="546" y="430"/>
                  </a:lnTo>
                  <a:lnTo>
                    <a:pt x="541" y="432"/>
                  </a:lnTo>
                  <a:lnTo>
                    <a:pt x="537" y="434"/>
                  </a:lnTo>
                  <a:lnTo>
                    <a:pt x="533" y="437"/>
                  </a:lnTo>
                  <a:lnTo>
                    <a:pt x="529" y="438"/>
                  </a:lnTo>
                  <a:lnTo>
                    <a:pt x="524" y="441"/>
                  </a:lnTo>
                  <a:lnTo>
                    <a:pt x="520" y="442"/>
                  </a:lnTo>
                  <a:lnTo>
                    <a:pt x="516" y="445"/>
                  </a:lnTo>
                  <a:lnTo>
                    <a:pt x="512" y="448"/>
                  </a:lnTo>
                  <a:lnTo>
                    <a:pt x="507" y="449"/>
                  </a:lnTo>
                  <a:lnTo>
                    <a:pt x="503" y="452"/>
                  </a:lnTo>
                  <a:lnTo>
                    <a:pt x="500" y="454"/>
                  </a:lnTo>
                  <a:lnTo>
                    <a:pt x="496" y="455"/>
                  </a:lnTo>
                  <a:lnTo>
                    <a:pt x="492" y="458"/>
                  </a:lnTo>
                  <a:lnTo>
                    <a:pt x="490" y="461"/>
                  </a:lnTo>
                  <a:lnTo>
                    <a:pt x="487" y="464"/>
                  </a:lnTo>
                  <a:lnTo>
                    <a:pt x="482" y="465"/>
                  </a:lnTo>
                  <a:lnTo>
                    <a:pt x="479" y="468"/>
                  </a:lnTo>
                  <a:lnTo>
                    <a:pt x="477" y="471"/>
                  </a:lnTo>
                  <a:lnTo>
                    <a:pt x="475" y="474"/>
                  </a:lnTo>
                  <a:lnTo>
                    <a:pt x="472" y="474"/>
                  </a:lnTo>
                  <a:lnTo>
                    <a:pt x="469" y="477"/>
                  </a:lnTo>
                  <a:lnTo>
                    <a:pt x="466" y="478"/>
                  </a:lnTo>
                  <a:lnTo>
                    <a:pt x="463" y="481"/>
                  </a:lnTo>
                  <a:lnTo>
                    <a:pt x="456" y="485"/>
                  </a:lnTo>
                  <a:lnTo>
                    <a:pt x="452" y="489"/>
                  </a:lnTo>
                  <a:lnTo>
                    <a:pt x="448" y="492"/>
                  </a:lnTo>
                  <a:lnTo>
                    <a:pt x="443" y="496"/>
                  </a:lnTo>
                  <a:lnTo>
                    <a:pt x="438" y="499"/>
                  </a:lnTo>
                  <a:lnTo>
                    <a:pt x="435" y="502"/>
                  </a:lnTo>
                  <a:lnTo>
                    <a:pt x="429" y="505"/>
                  </a:lnTo>
                  <a:lnTo>
                    <a:pt x="425" y="508"/>
                  </a:lnTo>
                  <a:lnTo>
                    <a:pt x="421" y="508"/>
                  </a:lnTo>
                  <a:lnTo>
                    <a:pt x="418" y="511"/>
                  </a:lnTo>
                  <a:lnTo>
                    <a:pt x="414" y="512"/>
                  </a:lnTo>
                  <a:lnTo>
                    <a:pt x="409" y="513"/>
                  </a:lnTo>
                  <a:lnTo>
                    <a:pt x="406" y="515"/>
                  </a:lnTo>
                  <a:lnTo>
                    <a:pt x="401" y="515"/>
                  </a:lnTo>
                  <a:lnTo>
                    <a:pt x="398" y="513"/>
                  </a:lnTo>
                  <a:lnTo>
                    <a:pt x="394" y="513"/>
                  </a:lnTo>
                  <a:lnTo>
                    <a:pt x="389" y="511"/>
                  </a:lnTo>
                  <a:lnTo>
                    <a:pt x="387" y="509"/>
                  </a:lnTo>
                  <a:lnTo>
                    <a:pt x="382" y="506"/>
                  </a:lnTo>
                  <a:lnTo>
                    <a:pt x="378" y="505"/>
                  </a:lnTo>
                  <a:lnTo>
                    <a:pt x="374" y="501"/>
                  </a:lnTo>
                  <a:lnTo>
                    <a:pt x="369" y="498"/>
                  </a:lnTo>
                  <a:lnTo>
                    <a:pt x="367" y="495"/>
                  </a:lnTo>
                  <a:lnTo>
                    <a:pt x="364" y="492"/>
                  </a:lnTo>
                  <a:lnTo>
                    <a:pt x="362" y="489"/>
                  </a:lnTo>
                  <a:lnTo>
                    <a:pt x="360" y="486"/>
                  </a:lnTo>
                  <a:lnTo>
                    <a:pt x="357" y="484"/>
                  </a:lnTo>
                  <a:lnTo>
                    <a:pt x="354" y="479"/>
                  </a:lnTo>
                  <a:lnTo>
                    <a:pt x="351" y="477"/>
                  </a:lnTo>
                  <a:lnTo>
                    <a:pt x="348" y="475"/>
                  </a:lnTo>
                  <a:lnTo>
                    <a:pt x="345" y="471"/>
                  </a:lnTo>
                  <a:lnTo>
                    <a:pt x="342" y="468"/>
                  </a:lnTo>
                  <a:lnTo>
                    <a:pt x="340" y="464"/>
                  </a:lnTo>
                  <a:lnTo>
                    <a:pt x="335" y="461"/>
                  </a:lnTo>
                  <a:lnTo>
                    <a:pt x="333" y="457"/>
                  </a:lnTo>
                  <a:lnTo>
                    <a:pt x="330" y="454"/>
                  </a:lnTo>
                  <a:lnTo>
                    <a:pt x="327" y="451"/>
                  </a:lnTo>
                  <a:lnTo>
                    <a:pt x="324" y="448"/>
                  </a:lnTo>
                  <a:lnTo>
                    <a:pt x="318" y="444"/>
                  </a:lnTo>
                  <a:lnTo>
                    <a:pt x="315" y="440"/>
                  </a:lnTo>
                  <a:lnTo>
                    <a:pt x="311" y="437"/>
                  </a:lnTo>
                  <a:lnTo>
                    <a:pt x="308" y="432"/>
                  </a:lnTo>
                  <a:lnTo>
                    <a:pt x="304" y="428"/>
                  </a:lnTo>
                  <a:lnTo>
                    <a:pt x="300" y="424"/>
                  </a:lnTo>
                  <a:lnTo>
                    <a:pt x="296" y="421"/>
                  </a:lnTo>
                  <a:lnTo>
                    <a:pt x="291" y="418"/>
                  </a:lnTo>
                  <a:lnTo>
                    <a:pt x="287" y="414"/>
                  </a:lnTo>
                  <a:lnTo>
                    <a:pt x="283" y="411"/>
                  </a:lnTo>
                  <a:lnTo>
                    <a:pt x="279" y="408"/>
                  </a:lnTo>
                  <a:lnTo>
                    <a:pt x="276" y="404"/>
                  </a:lnTo>
                  <a:lnTo>
                    <a:pt x="270" y="401"/>
                  </a:lnTo>
                  <a:lnTo>
                    <a:pt x="266" y="397"/>
                  </a:lnTo>
                  <a:lnTo>
                    <a:pt x="261" y="394"/>
                  </a:lnTo>
                  <a:lnTo>
                    <a:pt x="257" y="391"/>
                  </a:lnTo>
                  <a:lnTo>
                    <a:pt x="252" y="387"/>
                  </a:lnTo>
                  <a:lnTo>
                    <a:pt x="247" y="384"/>
                  </a:lnTo>
                  <a:lnTo>
                    <a:pt x="242" y="381"/>
                  </a:lnTo>
                  <a:lnTo>
                    <a:pt x="237" y="380"/>
                  </a:lnTo>
                  <a:lnTo>
                    <a:pt x="232" y="376"/>
                  </a:lnTo>
                  <a:lnTo>
                    <a:pt x="227" y="373"/>
                  </a:lnTo>
                  <a:lnTo>
                    <a:pt x="223" y="371"/>
                  </a:lnTo>
                  <a:lnTo>
                    <a:pt x="217" y="370"/>
                  </a:lnTo>
                  <a:lnTo>
                    <a:pt x="212" y="367"/>
                  </a:lnTo>
                  <a:lnTo>
                    <a:pt x="207" y="364"/>
                  </a:lnTo>
                  <a:lnTo>
                    <a:pt x="202" y="364"/>
                  </a:lnTo>
                  <a:lnTo>
                    <a:pt x="196" y="361"/>
                  </a:lnTo>
                  <a:lnTo>
                    <a:pt x="192" y="361"/>
                  </a:lnTo>
                  <a:lnTo>
                    <a:pt x="185" y="358"/>
                  </a:lnTo>
                  <a:lnTo>
                    <a:pt x="179" y="358"/>
                  </a:lnTo>
                  <a:lnTo>
                    <a:pt x="175" y="357"/>
                  </a:lnTo>
                  <a:lnTo>
                    <a:pt x="168" y="356"/>
                  </a:lnTo>
                  <a:lnTo>
                    <a:pt x="163" y="356"/>
                  </a:lnTo>
                  <a:lnTo>
                    <a:pt x="156" y="356"/>
                  </a:lnTo>
                  <a:lnTo>
                    <a:pt x="151" y="356"/>
                  </a:lnTo>
                  <a:lnTo>
                    <a:pt x="145" y="356"/>
                  </a:lnTo>
                  <a:lnTo>
                    <a:pt x="139" y="356"/>
                  </a:lnTo>
                  <a:lnTo>
                    <a:pt x="134" y="356"/>
                  </a:lnTo>
                  <a:lnTo>
                    <a:pt x="128" y="358"/>
                  </a:lnTo>
                  <a:lnTo>
                    <a:pt x="121" y="358"/>
                  </a:lnTo>
                  <a:lnTo>
                    <a:pt x="117" y="360"/>
                  </a:lnTo>
                  <a:lnTo>
                    <a:pt x="109" y="361"/>
                  </a:lnTo>
                  <a:lnTo>
                    <a:pt x="104" y="364"/>
                  </a:lnTo>
                  <a:lnTo>
                    <a:pt x="98" y="366"/>
                  </a:lnTo>
                  <a:lnTo>
                    <a:pt x="91" y="370"/>
                  </a:lnTo>
                  <a:lnTo>
                    <a:pt x="85" y="371"/>
                  </a:lnTo>
                  <a:lnTo>
                    <a:pt x="80" y="376"/>
                  </a:lnTo>
                  <a:lnTo>
                    <a:pt x="71" y="380"/>
                  </a:lnTo>
                  <a:lnTo>
                    <a:pt x="67" y="383"/>
                  </a:lnTo>
                  <a:lnTo>
                    <a:pt x="61" y="385"/>
                  </a:lnTo>
                  <a:lnTo>
                    <a:pt x="55" y="390"/>
                  </a:lnTo>
                  <a:lnTo>
                    <a:pt x="50" y="394"/>
                  </a:lnTo>
                  <a:lnTo>
                    <a:pt x="46" y="398"/>
                  </a:lnTo>
                  <a:lnTo>
                    <a:pt x="41" y="404"/>
                  </a:lnTo>
                  <a:lnTo>
                    <a:pt x="37" y="410"/>
                  </a:lnTo>
                  <a:lnTo>
                    <a:pt x="33" y="414"/>
                  </a:lnTo>
                  <a:lnTo>
                    <a:pt x="30" y="418"/>
                  </a:lnTo>
                  <a:lnTo>
                    <a:pt x="26" y="424"/>
                  </a:lnTo>
                  <a:lnTo>
                    <a:pt x="23" y="430"/>
                  </a:lnTo>
                  <a:lnTo>
                    <a:pt x="20" y="435"/>
                  </a:lnTo>
                  <a:lnTo>
                    <a:pt x="17" y="441"/>
                  </a:lnTo>
                  <a:lnTo>
                    <a:pt x="14" y="448"/>
                  </a:lnTo>
                  <a:lnTo>
                    <a:pt x="13" y="452"/>
                  </a:lnTo>
                  <a:lnTo>
                    <a:pt x="11" y="458"/>
                  </a:lnTo>
                  <a:lnTo>
                    <a:pt x="9" y="465"/>
                  </a:lnTo>
                  <a:lnTo>
                    <a:pt x="7" y="471"/>
                  </a:lnTo>
                  <a:lnTo>
                    <a:pt x="6" y="478"/>
                  </a:lnTo>
                  <a:lnTo>
                    <a:pt x="4" y="484"/>
                  </a:lnTo>
                  <a:lnTo>
                    <a:pt x="3" y="491"/>
                  </a:lnTo>
                  <a:lnTo>
                    <a:pt x="3" y="498"/>
                  </a:lnTo>
                  <a:lnTo>
                    <a:pt x="3" y="504"/>
                  </a:lnTo>
                  <a:lnTo>
                    <a:pt x="1" y="509"/>
                  </a:lnTo>
                  <a:lnTo>
                    <a:pt x="0" y="516"/>
                  </a:lnTo>
                  <a:lnTo>
                    <a:pt x="0" y="523"/>
                  </a:lnTo>
                  <a:lnTo>
                    <a:pt x="0" y="529"/>
                  </a:lnTo>
                  <a:lnTo>
                    <a:pt x="0" y="535"/>
                  </a:lnTo>
                  <a:lnTo>
                    <a:pt x="0" y="542"/>
                  </a:lnTo>
                  <a:lnTo>
                    <a:pt x="1" y="549"/>
                  </a:lnTo>
                  <a:lnTo>
                    <a:pt x="1" y="555"/>
                  </a:lnTo>
                  <a:lnTo>
                    <a:pt x="1" y="560"/>
                  </a:lnTo>
                  <a:lnTo>
                    <a:pt x="3" y="568"/>
                  </a:lnTo>
                  <a:lnTo>
                    <a:pt x="3" y="573"/>
                  </a:lnTo>
                  <a:lnTo>
                    <a:pt x="4" y="580"/>
                  </a:lnTo>
                  <a:lnTo>
                    <a:pt x="4" y="585"/>
                  </a:lnTo>
                  <a:lnTo>
                    <a:pt x="6" y="590"/>
                  </a:lnTo>
                  <a:lnTo>
                    <a:pt x="6" y="596"/>
                  </a:lnTo>
                  <a:lnTo>
                    <a:pt x="7" y="603"/>
                  </a:lnTo>
                  <a:lnTo>
                    <a:pt x="9" y="607"/>
                  </a:lnTo>
                  <a:lnTo>
                    <a:pt x="9" y="613"/>
                  </a:lnTo>
                  <a:lnTo>
                    <a:pt x="10" y="617"/>
                  </a:lnTo>
                  <a:lnTo>
                    <a:pt x="11" y="624"/>
                  </a:lnTo>
                  <a:lnTo>
                    <a:pt x="13" y="629"/>
                  </a:lnTo>
                  <a:lnTo>
                    <a:pt x="14" y="633"/>
                  </a:lnTo>
                  <a:lnTo>
                    <a:pt x="14" y="637"/>
                  </a:lnTo>
                  <a:lnTo>
                    <a:pt x="16" y="643"/>
                  </a:lnTo>
                  <a:lnTo>
                    <a:pt x="17" y="646"/>
                  </a:lnTo>
                  <a:lnTo>
                    <a:pt x="19" y="651"/>
                  </a:lnTo>
                  <a:lnTo>
                    <a:pt x="19" y="654"/>
                  </a:lnTo>
                  <a:lnTo>
                    <a:pt x="20" y="659"/>
                  </a:lnTo>
                  <a:lnTo>
                    <a:pt x="20" y="661"/>
                  </a:lnTo>
                  <a:lnTo>
                    <a:pt x="23" y="664"/>
                  </a:lnTo>
                  <a:lnTo>
                    <a:pt x="23" y="667"/>
                  </a:lnTo>
                  <a:lnTo>
                    <a:pt x="24" y="670"/>
                  </a:lnTo>
                  <a:lnTo>
                    <a:pt x="26" y="673"/>
                  </a:lnTo>
                  <a:lnTo>
                    <a:pt x="27" y="677"/>
                  </a:lnTo>
                  <a:lnTo>
                    <a:pt x="27" y="680"/>
                  </a:lnTo>
                  <a:lnTo>
                    <a:pt x="28" y="680"/>
                  </a:lnTo>
                  <a:close/>
                </a:path>
              </a:pathLst>
            </a:custGeom>
            <a:solidFill>
              <a:srgbClr val="2A40E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0" name="Freeform 11"/>
            <p:cNvSpPr>
              <a:spLocks/>
            </p:cNvSpPr>
            <p:nvPr/>
          </p:nvSpPr>
          <p:spPr bwMode="auto">
            <a:xfrm>
              <a:off x="2044" y="1293"/>
              <a:ext cx="95" cy="137"/>
            </a:xfrm>
            <a:custGeom>
              <a:avLst/>
              <a:gdLst>
                <a:gd name="T0" fmla="*/ 0 w 285"/>
                <a:gd name="T1" fmla="*/ 0 h 411"/>
                <a:gd name="T2" fmla="*/ 0 w 285"/>
                <a:gd name="T3" fmla="*/ 0 h 411"/>
                <a:gd name="T4" fmla="*/ 0 w 285"/>
                <a:gd name="T5" fmla="*/ 0 h 411"/>
                <a:gd name="T6" fmla="*/ 0 w 285"/>
                <a:gd name="T7" fmla="*/ 0 h 411"/>
                <a:gd name="T8" fmla="*/ 0 w 285"/>
                <a:gd name="T9" fmla="*/ 0 h 411"/>
                <a:gd name="T10" fmla="*/ 0 w 285"/>
                <a:gd name="T11" fmla="*/ 0 h 411"/>
                <a:gd name="T12" fmla="*/ 0 w 285"/>
                <a:gd name="T13" fmla="*/ 0 h 411"/>
                <a:gd name="T14" fmla="*/ 0 w 285"/>
                <a:gd name="T15" fmla="*/ 0 h 411"/>
                <a:gd name="T16" fmla="*/ 0 w 285"/>
                <a:gd name="T17" fmla="*/ 0 h 411"/>
                <a:gd name="T18" fmla="*/ 0 w 285"/>
                <a:gd name="T19" fmla="*/ 0 h 411"/>
                <a:gd name="T20" fmla="*/ 0 w 285"/>
                <a:gd name="T21" fmla="*/ 0 h 411"/>
                <a:gd name="T22" fmla="*/ 0 w 285"/>
                <a:gd name="T23" fmla="*/ 0 h 411"/>
                <a:gd name="T24" fmla="*/ 0 w 285"/>
                <a:gd name="T25" fmla="*/ 0 h 411"/>
                <a:gd name="T26" fmla="*/ 0 w 285"/>
                <a:gd name="T27" fmla="*/ 0 h 411"/>
                <a:gd name="T28" fmla="*/ 0 w 285"/>
                <a:gd name="T29" fmla="*/ 0 h 411"/>
                <a:gd name="T30" fmla="*/ 0 w 285"/>
                <a:gd name="T31" fmla="*/ 0 h 411"/>
                <a:gd name="T32" fmla="*/ 0 w 285"/>
                <a:gd name="T33" fmla="*/ 0 h 411"/>
                <a:gd name="T34" fmla="*/ 0 w 285"/>
                <a:gd name="T35" fmla="*/ 0 h 411"/>
                <a:gd name="T36" fmla="*/ 0 w 285"/>
                <a:gd name="T37" fmla="*/ 0 h 411"/>
                <a:gd name="T38" fmla="*/ 0 w 285"/>
                <a:gd name="T39" fmla="*/ 0 h 411"/>
                <a:gd name="T40" fmla="*/ 0 w 285"/>
                <a:gd name="T41" fmla="*/ 0 h 411"/>
                <a:gd name="T42" fmla="*/ 0 w 285"/>
                <a:gd name="T43" fmla="*/ 0 h 411"/>
                <a:gd name="T44" fmla="*/ 0 w 285"/>
                <a:gd name="T45" fmla="*/ 0 h 411"/>
                <a:gd name="T46" fmla="*/ 0 w 285"/>
                <a:gd name="T47" fmla="*/ 0 h 411"/>
                <a:gd name="T48" fmla="*/ 0 w 285"/>
                <a:gd name="T49" fmla="*/ 0 h 411"/>
                <a:gd name="T50" fmla="*/ 0 w 285"/>
                <a:gd name="T51" fmla="*/ 0 h 411"/>
                <a:gd name="T52" fmla="*/ 0 w 285"/>
                <a:gd name="T53" fmla="*/ 0 h 411"/>
                <a:gd name="T54" fmla="*/ 0 w 285"/>
                <a:gd name="T55" fmla="*/ 0 h 411"/>
                <a:gd name="T56" fmla="*/ 0 w 285"/>
                <a:gd name="T57" fmla="*/ 0 h 411"/>
                <a:gd name="T58" fmla="*/ 0 w 285"/>
                <a:gd name="T59" fmla="*/ 0 h 411"/>
                <a:gd name="T60" fmla="*/ 0 w 285"/>
                <a:gd name="T61" fmla="*/ 0 h 411"/>
                <a:gd name="T62" fmla="*/ 0 w 285"/>
                <a:gd name="T63" fmla="*/ 0 h 411"/>
                <a:gd name="T64" fmla="*/ 0 w 285"/>
                <a:gd name="T65" fmla="*/ 0 h 411"/>
                <a:gd name="T66" fmla="*/ 0 w 285"/>
                <a:gd name="T67" fmla="*/ 0 h 411"/>
                <a:gd name="T68" fmla="*/ 0 w 285"/>
                <a:gd name="T69" fmla="*/ 0 h 411"/>
                <a:gd name="T70" fmla="*/ 0 w 285"/>
                <a:gd name="T71" fmla="*/ 0 h 411"/>
                <a:gd name="T72" fmla="*/ 0 w 285"/>
                <a:gd name="T73" fmla="*/ 0 h 411"/>
                <a:gd name="T74" fmla="*/ 0 w 285"/>
                <a:gd name="T75" fmla="*/ 0 h 411"/>
                <a:gd name="T76" fmla="*/ 0 w 285"/>
                <a:gd name="T77" fmla="*/ 0 h 411"/>
                <a:gd name="T78" fmla="*/ 0 w 285"/>
                <a:gd name="T79" fmla="*/ 0 h 411"/>
                <a:gd name="T80" fmla="*/ 0 w 285"/>
                <a:gd name="T81" fmla="*/ 0 h 411"/>
                <a:gd name="T82" fmla="*/ 0 w 285"/>
                <a:gd name="T83" fmla="*/ 0 h 411"/>
                <a:gd name="T84" fmla="*/ 0 w 285"/>
                <a:gd name="T85" fmla="*/ 0 h 411"/>
                <a:gd name="T86" fmla="*/ 0 w 285"/>
                <a:gd name="T87" fmla="*/ 0 h 411"/>
                <a:gd name="T88" fmla="*/ 0 w 285"/>
                <a:gd name="T89" fmla="*/ 0 h 411"/>
                <a:gd name="T90" fmla="*/ 0 w 285"/>
                <a:gd name="T91" fmla="*/ 0 h 411"/>
                <a:gd name="T92" fmla="*/ 0 w 285"/>
                <a:gd name="T93" fmla="*/ 0 h 411"/>
                <a:gd name="T94" fmla="*/ 0 w 285"/>
                <a:gd name="T95" fmla="*/ 0 h 411"/>
                <a:gd name="T96" fmla="*/ 0 w 285"/>
                <a:gd name="T97" fmla="*/ 0 h 411"/>
                <a:gd name="T98" fmla="*/ 0 w 285"/>
                <a:gd name="T99" fmla="*/ 0 h 411"/>
                <a:gd name="T100" fmla="*/ 0 w 285"/>
                <a:gd name="T101" fmla="*/ 0 h 411"/>
                <a:gd name="T102" fmla="*/ 0 w 285"/>
                <a:gd name="T103" fmla="*/ 0 h 411"/>
                <a:gd name="T104" fmla="*/ 0 w 285"/>
                <a:gd name="T105" fmla="*/ 0 h 411"/>
                <a:gd name="T106" fmla="*/ 0 w 285"/>
                <a:gd name="T107" fmla="*/ 0 h 411"/>
                <a:gd name="T108" fmla="*/ 0 w 285"/>
                <a:gd name="T109" fmla="*/ 0 h 41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85"/>
                <a:gd name="T166" fmla="*/ 0 h 411"/>
                <a:gd name="T167" fmla="*/ 285 w 285"/>
                <a:gd name="T168" fmla="*/ 411 h 411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85" h="411">
                  <a:moveTo>
                    <a:pt x="284" y="330"/>
                  </a:moveTo>
                  <a:lnTo>
                    <a:pt x="283" y="326"/>
                  </a:lnTo>
                  <a:lnTo>
                    <a:pt x="283" y="323"/>
                  </a:lnTo>
                  <a:lnTo>
                    <a:pt x="281" y="319"/>
                  </a:lnTo>
                  <a:lnTo>
                    <a:pt x="280" y="316"/>
                  </a:lnTo>
                  <a:lnTo>
                    <a:pt x="278" y="312"/>
                  </a:lnTo>
                  <a:lnTo>
                    <a:pt x="277" y="307"/>
                  </a:lnTo>
                  <a:lnTo>
                    <a:pt x="275" y="303"/>
                  </a:lnTo>
                  <a:lnTo>
                    <a:pt x="274" y="300"/>
                  </a:lnTo>
                  <a:lnTo>
                    <a:pt x="270" y="294"/>
                  </a:lnTo>
                  <a:lnTo>
                    <a:pt x="268" y="290"/>
                  </a:lnTo>
                  <a:lnTo>
                    <a:pt x="266" y="286"/>
                  </a:lnTo>
                  <a:lnTo>
                    <a:pt x="264" y="282"/>
                  </a:lnTo>
                  <a:lnTo>
                    <a:pt x="261" y="277"/>
                  </a:lnTo>
                  <a:lnTo>
                    <a:pt x="258" y="272"/>
                  </a:lnTo>
                  <a:lnTo>
                    <a:pt x="256" y="267"/>
                  </a:lnTo>
                  <a:lnTo>
                    <a:pt x="254" y="263"/>
                  </a:lnTo>
                  <a:lnTo>
                    <a:pt x="251" y="257"/>
                  </a:lnTo>
                  <a:lnTo>
                    <a:pt x="248" y="253"/>
                  </a:lnTo>
                  <a:lnTo>
                    <a:pt x="246" y="248"/>
                  </a:lnTo>
                  <a:lnTo>
                    <a:pt x="243" y="243"/>
                  </a:lnTo>
                  <a:lnTo>
                    <a:pt x="240" y="239"/>
                  </a:lnTo>
                  <a:lnTo>
                    <a:pt x="239" y="235"/>
                  </a:lnTo>
                  <a:lnTo>
                    <a:pt x="236" y="230"/>
                  </a:lnTo>
                  <a:lnTo>
                    <a:pt x="233" y="226"/>
                  </a:lnTo>
                  <a:lnTo>
                    <a:pt x="231" y="222"/>
                  </a:lnTo>
                  <a:lnTo>
                    <a:pt x="230" y="219"/>
                  </a:lnTo>
                  <a:lnTo>
                    <a:pt x="229" y="213"/>
                  </a:lnTo>
                  <a:lnTo>
                    <a:pt x="227" y="212"/>
                  </a:lnTo>
                  <a:lnTo>
                    <a:pt x="224" y="206"/>
                  </a:lnTo>
                  <a:lnTo>
                    <a:pt x="224" y="203"/>
                  </a:lnTo>
                  <a:lnTo>
                    <a:pt x="224" y="201"/>
                  </a:lnTo>
                  <a:lnTo>
                    <a:pt x="224" y="199"/>
                  </a:lnTo>
                  <a:lnTo>
                    <a:pt x="223" y="196"/>
                  </a:lnTo>
                  <a:lnTo>
                    <a:pt x="223" y="193"/>
                  </a:lnTo>
                  <a:lnTo>
                    <a:pt x="223" y="191"/>
                  </a:lnTo>
                  <a:lnTo>
                    <a:pt x="223" y="188"/>
                  </a:lnTo>
                  <a:lnTo>
                    <a:pt x="223" y="184"/>
                  </a:lnTo>
                  <a:lnTo>
                    <a:pt x="224" y="181"/>
                  </a:lnTo>
                  <a:lnTo>
                    <a:pt x="224" y="175"/>
                  </a:lnTo>
                  <a:lnTo>
                    <a:pt x="226" y="172"/>
                  </a:lnTo>
                  <a:lnTo>
                    <a:pt x="226" y="168"/>
                  </a:lnTo>
                  <a:lnTo>
                    <a:pt x="227" y="164"/>
                  </a:lnTo>
                  <a:lnTo>
                    <a:pt x="229" y="159"/>
                  </a:lnTo>
                  <a:lnTo>
                    <a:pt x="230" y="154"/>
                  </a:lnTo>
                  <a:lnTo>
                    <a:pt x="230" y="148"/>
                  </a:lnTo>
                  <a:lnTo>
                    <a:pt x="230" y="144"/>
                  </a:lnTo>
                  <a:lnTo>
                    <a:pt x="231" y="138"/>
                  </a:lnTo>
                  <a:lnTo>
                    <a:pt x="233" y="134"/>
                  </a:lnTo>
                  <a:lnTo>
                    <a:pt x="233" y="131"/>
                  </a:lnTo>
                  <a:lnTo>
                    <a:pt x="233" y="127"/>
                  </a:lnTo>
                  <a:lnTo>
                    <a:pt x="233" y="124"/>
                  </a:lnTo>
                  <a:lnTo>
                    <a:pt x="233" y="121"/>
                  </a:lnTo>
                  <a:lnTo>
                    <a:pt x="233" y="118"/>
                  </a:lnTo>
                  <a:lnTo>
                    <a:pt x="233" y="115"/>
                  </a:lnTo>
                  <a:lnTo>
                    <a:pt x="233" y="112"/>
                  </a:lnTo>
                  <a:lnTo>
                    <a:pt x="233" y="111"/>
                  </a:lnTo>
                  <a:lnTo>
                    <a:pt x="233" y="107"/>
                  </a:lnTo>
                  <a:lnTo>
                    <a:pt x="233" y="104"/>
                  </a:lnTo>
                  <a:lnTo>
                    <a:pt x="233" y="101"/>
                  </a:lnTo>
                  <a:lnTo>
                    <a:pt x="233" y="98"/>
                  </a:lnTo>
                  <a:lnTo>
                    <a:pt x="233" y="95"/>
                  </a:lnTo>
                  <a:lnTo>
                    <a:pt x="233" y="92"/>
                  </a:lnTo>
                  <a:lnTo>
                    <a:pt x="231" y="90"/>
                  </a:lnTo>
                  <a:lnTo>
                    <a:pt x="231" y="87"/>
                  </a:lnTo>
                  <a:lnTo>
                    <a:pt x="230" y="84"/>
                  </a:lnTo>
                  <a:lnTo>
                    <a:pt x="230" y="81"/>
                  </a:lnTo>
                  <a:lnTo>
                    <a:pt x="230" y="78"/>
                  </a:lnTo>
                  <a:lnTo>
                    <a:pt x="229" y="75"/>
                  </a:lnTo>
                  <a:lnTo>
                    <a:pt x="227" y="71"/>
                  </a:lnTo>
                  <a:lnTo>
                    <a:pt x="226" y="68"/>
                  </a:lnTo>
                  <a:lnTo>
                    <a:pt x="224" y="65"/>
                  </a:lnTo>
                  <a:lnTo>
                    <a:pt x="224" y="63"/>
                  </a:lnTo>
                  <a:lnTo>
                    <a:pt x="223" y="60"/>
                  </a:lnTo>
                  <a:lnTo>
                    <a:pt x="221" y="57"/>
                  </a:lnTo>
                  <a:lnTo>
                    <a:pt x="220" y="54"/>
                  </a:lnTo>
                  <a:lnTo>
                    <a:pt x="219" y="51"/>
                  </a:lnTo>
                  <a:lnTo>
                    <a:pt x="214" y="47"/>
                  </a:lnTo>
                  <a:lnTo>
                    <a:pt x="210" y="40"/>
                  </a:lnTo>
                  <a:lnTo>
                    <a:pt x="207" y="37"/>
                  </a:lnTo>
                  <a:lnTo>
                    <a:pt x="206" y="34"/>
                  </a:lnTo>
                  <a:lnTo>
                    <a:pt x="203" y="31"/>
                  </a:lnTo>
                  <a:lnTo>
                    <a:pt x="202" y="30"/>
                  </a:lnTo>
                  <a:lnTo>
                    <a:pt x="196" y="26"/>
                  </a:lnTo>
                  <a:lnTo>
                    <a:pt x="190" y="21"/>
                  </a:lnTo>
                  <a:lnTo>
                    <a:pt x="186" y="19"/>
                  </a:lnTo>
                  <a:lnTo>
                    <a:pt x="183" y="16"/>
                  </a:lnTo>
                  <a:lnTo>
                    <a:pt x="180" y="16"/>
                  </a:lnTo>
                  <a:lnTo>
                    <a:pt x="177" y="13"/>
                  </a:lnTo>
                  <a:lnTo>
                    <a:pt x="175" y="11"/>
                  </a:lnTo>
                  <a:lnTo>
                    <a:pt x="173" y="10"/>
                  </a:lnTo>
                  <a:lnTo>
                    <a:pt x="170" y="9"/>
                  </a:lnTo>
                  <a:lnTo>
                    <a:pt x="167" y="7"/>
                  </a:lnTo>
                  <a:lnTo>
                    <a:pt x="163" y="7"/>
                  </a:lnTo>
                  <a:lnTo>
                    <a:pt x="160" y="6"/>
                  </a:lnTo>
                  <a:lnTo>
                    <a:pt x="158" y="4"/>
                  </a:lnTo>
                  <a:lnTo>
                    <a:pt x="155" y="4"/>
                  </a:lnTo>
                  <a:lnTo>
                    <a:pt x="150" y="3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0" y="1"/>
                  </a:lnTo>
                  <a:lnTo>
                    <a:pt x="138" y="1"/>
                  </a:lnTo>
                  <a:lnTo>
                    <a:pt x="133" y="0"/>
                  </a:lnTo>
                  <a:lnTo>
                    <a:pt x="131" y="0"/>
                  </a:lnTo>
                  <a:lnTo>
                    <a:pt x="128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5" y="1"/>
                  </a:lnTo>
                  <a:lnTo>
                    <a:pt x="111" y="1"/>
                  </a:lnTo>
                  <a:lnTo>
                    <a:pt x="108" y="1"/>
                  </a:lnTo>
                  <a:lnTo>
                    <a:pt x="104" y="1"/>
                  </a:lnTo>
                  <a:lnTo>
                    <a:pt x="101" y="3"/>
                  </a:lnTo>
                  <a:lnTo>
                    <a:pt x="96" y="3"/>
                  </a:lnTo>
                  <a:lnTo>
                    <a:pt x="94" y="3"/>
                  </a:lnTo>
                  <a:lnTo>
                    <a:pt x="91" y="4"/>
                  </a:lnTo>
                  <a:lnTo>
                    <a:pt x="88" y="4"/>
                  </a:lnTo>
                  <a:lnTo>
                    <a:pt x="84" y="6"/>
                  </a:lnTo>
                  <a:lnTo>
                    <a:pt x="81" y="7"/>
                  </a:lnTo>
                  <a:lnTo>
                    <a:pt x="77" y="7"/>
                  </a:lnTo>
                  <a:lnTo>
                    <a:pt x="74" y="9"/>
                  </a:lnTo>
                  <a:lnTo>
                    <a:pt x="71" y="10"/>
                  </a:lnTo>
                  <a:lnTo>
                    <a:pt x="68" y="11"/>
                  </a:lnTo>
                  <a:lnTo>
                    <a:pt x="65" y="13"/>
                  </a:lnTo>
                  <a:lnTo>
                    <a:pt x="62" y="16"/>
                  </a:lnTo>
                  <a:lnTo>
                    <a:pt x="59" y="16"/>
                  </a:lnTo>
                  <a:lnTo>
                    <a:pt x="57" y="19"/>
                  </a:lnTo>
                  <a:lnTo>
                    <a:pt x="52" y="20"/>
                  </a:lnTo>
                  <a:lnTo>
                    <a:pt x="50" y="23"/>
                  </a:lnTo>
                  <a:lnTo>
                    <a:pt x="45" y="26"/>
                  </a:lnTo>
                  <a:lnTo>
                    <a:pt x="40" y="30"/>
                  </a:lnTo>
                  <a:lnTo>
                    <a:pt x="34" y="34"/>
                  </a:lnTo>
                  <a:lnTo>
                    <a:pt x="30" y="38"/>
                  </a:lnTo>
                  <a:lnTo>
                    <a:pt x="25" y="44"/>
                  </a:lnTo>
                  <a:lnTo>
                    <a:pt x="21" y="50"/>
                  </a:lnTo>
                  <a:lnTo>
                    <a:pt x="17" y="54"/>
                  </a:lnTo>
                  <a:lnTo>
                    <a:pt x="14" y="60"/>
                  </a:lnTo>
                  <a:lnTo>
                    <a:pt x="11" y="64"/>
                  </a:lnTo>
                  <a:lnTo>
                    <a:pt x="8" y="70"/>
                  </a:lnTo>
                  <a:lnTo>
                    <a:pt x="7" y="73"/>
                  </a:lnTo>
                  <a:lnTo>
                    <a:pt x="5" y="75"/>
                  </a:lnTo>
                  <a:lnTo>
                    <a:pt x="5" y="78"/>
                  </a:lnTo>
                  <a:lnTo>
                    <a:pt x="5" y="81"/>
                  </a:lnTo>
                  <a:lnTo>
                    <a:pt x="3" y="84"/>
                  </a:lnTo>
                  <a:lnTo>
                    <a:pt x="3" y="85"/>
                  </a:lnTo>
                  <a:lnTo>
                    <a:pt x="3" y="90"/>
                  </a:lnTo>
                  <a:lnTo>
                    <a:pt x="3" y="92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5"/>
                  </a:lnTo>
                  <a:lnTo>
                    <a:pt x="0" y="120"/>
                  </a:lnTo>
                  <a:lnTo>
                    <a:pt x="1" y="125"/>
                  </a:lnTo>
                  <a:lnTo>
                    <a:pt x="3" y="131"/>
                  </a:lnTo>
                  <a:lnTo>
                    <a:pt x="4" y="135"/>
                  </a:lnTo>
                  <a:lnTo>
                    <a:pt x="5" y="141"/>
                  </a:lnTo>
                  <a:lnTo>
                    <a:pt x="7" y="145"/>
                  </a:lnTo>
                  <a:lnTo>
                    <a:pt x="8" y="149"/>
                  </a:lnTo>
                  <a:lnTo>
                    <a:pt x="11" y="154"/>
                  </a:lnTo>
                  <a:lnTo>
                    <a:pt x="13" y="159"/>
                  </a:lnTo>
                  <a:lnTo>
                    <a:pt x="14" y="165"/>
                  </a:lnTo>
                  <a:lnTo>
                    <a:pt x="17" y="168"/>
                  </a:lnTo>
                  <a:lnTo>
                    <a:pt x="21" y="172"/>
                  </a:lnTo>
                  <a:lnTo>
                    <a:pt x="23" y="176"/>
                  </a:lnTo>
                  <a:lnTo>
                    <a:pt x="27" y="181"/>
                  </a:lnTo>
                  <a:lnTo>
                    <a:pt x="30" y="185"/>
                  </a:lnTo>
                  <a:lnTo>
                    <a:pt x="34" y="188"/>
                  </a:lnTo>
                  <a:lnTo>
                    <a:pt x="37" y="191"/>
                  </a:lnTo>
                  <a:lnTo>
                    <a:pt x="40" y="193"/>
                  </a:lnTo>
                  <a:lnTo>
                    <a:pt x="44" y="196"/>
                  </a:lnTo>
                  <a:lnTo>
                    <a:pt x="47" y="199"/>
                  </a:lnTo>
                  <a:lnTo>
                    <a:pt x="50" y="201"/>
                  </a:lnTo>
                  <a:lnTo>
                    <a:pt x="55" y="203"/>
                  </a:lnTo>
                  <a:lnTo>
                    <a:pt x="58" y="205"/>
                  </a:lnTo>
                  <a:lnTo>
                    <a:pt x="59" y="206"/>
                  </a:lnTo>
                  <a:lnTo>
                    <a:pt x="62" y="209"/>
                  </a:lnTo>
                  <a:lnTo>
                    <a:pt x="65" y="212"/>
                  </a:lnTo>
                  <a:lnTo>
                    <a:pt x="68" y="212"/>
                  </a:lnTo>
                  <a:lnTo>
                    <a:pt x="71" y="213"/>
                  </a:lnTo>
                  <a:lnTo>
                    <a:pt x="75" y="216"/>
                  </a:lnTo>
                  <a:lnTo>
                    <a:pt x="79" y="219"/>
                  </a:lnTo>
                  <a:lnTo>
                    <a:pt x="84" y="220"/>
                  </a:lnTo>
                  <a:lnTo>
                    <a:pt x="86" y="222"/>
                  </a:lnTo>
                  <a:lnTo>
                    <a:pt x="89" y="225"/>
                  </a:lnTo>
                  <a:lnTo>
                    <a:pt x="92" y="228"/>
                  </a:lnTo>
                  <a:lnTo>
                    <a:pt x="95" y="230"/>
                  </a:lnTo>
                  <a:lnTo>
                    <a:pt x="98" y="233"/>
                  </a:lnTo>
                  <a:lnTo>
                    <a:pt x="99" y="238"/>
                  </a:lnTo>
                  <a:lnTo>
                    <a:pt x="102" y="243"/>
                  </a:lnTo>
                  <a:lnTo>
                    <a:pt x="104" y="246"/>
                  </a:lnTo>
                  <a:lnTo>
                    <a:pt x="105" y="249"/>
                  </a:lnTo>
                  <a:lnTo>
                    <a:pt x="105" y="252"/>
                  </a:lnTo>
                  <a:lnTo>
                    <a:pt x="108" y="256"/>
                  </a:lnTo>
                  <a:lnTo>
                    <a:pt x="109" y="259"/>
                  </a:lnTo>
                  <a:lnTo>
                    <a:pt x="109" y="265"/>
                  </a:lnTo>
                  <a:lnTo>
                    <a:pt x="111" y="269"/>
                  </a:lnTo>
                  <a:lnTo>
                    <a:pt x="113" y="275"/>
                  </a:lnTo>
                  <a:lnTo>
                    <a:pt x="115" y="279"/>
                  </a:lnTo>
                  <a:lnTo>
                    <a:pt x="116" y="283"/>
                  </a:lnTo>
                  <a:lnTo>
                    <a:pt x="118" y="286"/>
                  </a:lnTo>
                  <a:lnTo>
                    <a:pt x="118" y="289"/>
                  </a:lnTo>
                  <a:lnTo>
                    <a:pt x="119" y="293"/>
                  </a:lnTo>
                  <a:lnTo>
                    <a:pt x="121" y="296"/>
                  </a:lnTo>
                  <a:lnTo>
                    <a:pt x="122" y="297"/>
                  </a:lnTo>
                  <a:lnTo>
                    <a:pt x="123" y="302"/>
                  </a:lnTo>
                  <a:lnTo>
                    <a:pt x="123" y="304"/>
                  </a:lnTo>
                  <a:lnTo>
                    <a:pt x="125" y="307"/>
                  </a:lnTo>
                  <a:lnTo>
                    <a:pt x="126" y="310"/>
                  </a:lnTo>
                  <a:lnTo>
                    <a:pt x="128" y="313"/>
                  </a:lnTo>
                  <a:lnTo>
                    <a:pt x="129" y="317"/>
                  </a:lnTo>
                  <a:lnTo>
                    <a:pt x="131" y="320"/>
                  </a:lnTo>
                  <a:lnTo>
                    <a:pt x="131" y="324"/>
                  </a:lnTo>
                  <a:lnTo>
                    <a:pt x="133" y="327"/>
                  </a:lnTo>
                  <a:lnTo>
                    <a:pt x="136" y="330"/>
                  </a:lnTo>
                  <a:lnTo>
                    <a:pt x="136" y="331"/>
                  </a:lnTo>
                  <a:lnTo>
                    <a:pt x="139" y="334"/>
                  </a:lnTo>
                  <a:lnTo>
                    <a:pt x="140" y="337"/>
                  </a:lnTo>
                  <a:lnTo>
                    <a:pt x="140" y="341"/>
                  </a:lnTo>
                  <a:lnTo>
                    <a:pt x="143" y="344"/>
                  </a:lnTo>
                  <a:lnTo>
                    <a:pt x="145" y="347"/>
                  </a:lnTo>
                  <a:lnTo>
                    <a:pt x="146" y="350"/>
                  </a:lnTo>
                  <a:lnTo>
                    <a:pt x="148" y="354"/>
                  </a:lnTo>
                  <a:lnTo>
                    <a:pt x="150" y="357"/>
                  </a:lnTo>
                  <a:lnTo>
                    <a:pt x="152" y="358"/>
                  </a:lnTo>
                  <a:lnTo>
                    <a:pt x="153" y="363"/>
                  </a:lnTo>
                  <a:lnTo>
                    <a:pt x="155" y="364"/>
                  </a:lnTo>
                  <a:lnTo>
                    <a:pt x="158" y="367"/>
                  </a:lnTo>
                  <a:lnTo>
                    <a:pt x="160" y="374"/>
                  </a:lnTo>
                  <a:lnTo>
                    <a:pt x="166" y="378"/>
                  </a:lnTo>
                  <a:lnTo>
                    <a:pt x="170" y="384"/>
                  </a:lnTo>
                  <a:lnTo>
                    <a:pt x="175" y="388"/>
                  </a:lnTo>
                  <a:lnTo>
                    <a:pt x="179" y="393"/>
                  </a:lnTo>
                  <a:lnTo>
                    <a:pt x="183" y="395"/>
                  </a:lnTo>
                  <a:lnTo>
                    <a:pt x="187" y="400"/>
                  </a:lnTo>
                  <a:lnTo>
                    <a:pt x="193" y="403"/>
                  </a:lnTo>
                  <a:lnTo>
                    <a:pt x="199" y="405"/>
                  </a:lnTo>
                  <a:lnTo>
                    <a:pt x="204" y="408"/>
                  </a:lnTo>
                  <a:lnTo>
                    <a:pt x="207" y="408"/>
                  </a:lnTo>
                  <a:lnTo>
                    <a:pt x="209" y="410"/>
                  </a:lnTo>
                  <a:lnTo>
                    <a:pt x="212" y="411"/>
                  </a:lnTo>
                  <a:lnTo>
                    <a:pt x="214" y="411"/>
                  </a:lnTo>
                  <a:lnTo>
                    <a:pt x="220" y="411"/>
                  </a:lnTo>
                  <a:lnTo>
                    <a:pt x="224" y="411"/>
                  </a:lnTo>
                  <a:lnTo>
                    <a:pt x="230" y="411"/>
                  </a:lnTo>
                  <a:lnTo>
                    <a:pt x="234" y="411"/>
                  </a:lnTo>
                  <a:lnTo>
                    <a:pt x="239" y="410"/>
                  </a:lnTo>
                  <a:lnTo>
                    <a:pt x="244" y="408"/>
                  </a:lnTo>
                  <a:lnTo>
                    <a:pt x="248" y="408"/>
                  </a:lnTo>
                  <a:lnTo>
                    <a:pt x="251" y="407"/>
                  </a:lnTo>
                  <a:lnTo>
                    <a:pt x="254" y="404"/>
                  </a:lnTo>
                  <a:lnTo>
                    <a:pt x="257" y="403"/>
                  </a:lnTo>
                  <a:lnTo>
                    <a:pt x="261" y="398"/>
                  </a:lnTo>
                  <a:lnTo>
                    <a:pt x="264" y="395"/>
                  </a:lnTo>
                  <a:lnTo>
                    <a:pt x="267" y="393"/>
                  </a:lnTo>
                  <a:lnTo>
                    <a:pt x="268" y="390"/>
                  </a:lnTo>
                  <a:lnTo>
                    <a:pt x="271" y="387"/>
                  </a:lnTo>
                  <a:lnTo>
                    <a:pt x="274" y="384"/>
                  </a:lnTo>
                  <a:lnTo>
                    <a:pt x="275" y="381"/>
                  </a:lnTo>
                  <a:lnTo>
                    <a:pt x="277" y="377"/>
                  </a:lnTo>
                  <a:lnTo>
                    <a:pt x="278" y="374"/>
                  </a:lnTo>
                  <a:lnTo>
                    <a:pt x="280" y="370"/>
                  </a:lnTo>
                  <a:lnTo>
                    <a:pt x="280" y="366"/>
                  </a:lnTo>
                  <a:lnTo>
                    <a:pt x="281" y="363"/>
                  </a:lnTo>
                  <a:lnTo>
                    <a:pt x="283" y="358"/>
                  </a:lnTo>
                  <a:lnTo>
                    <a:pt x="284" y="356"/>
                  </a:lnTo>
                  <a:lnTo>
                    <a:pt x="284" y="351"/>
                  </a:lnTo>
                  <a:lnTo>
                    <a:pt x="284" y="348"/>
                  </a:lnTo>
                  <a:lnTo>
                    <a:pt x="284" y="344"/>
                  </a:lnTo>
                  <a:lnTo>
                    <a:pt x="285" y="341"/>
                  </a:lnTo>
                  <a:lnTo>
                    <a:pt x="284" y="337"/>
                  </a:lnTo>
                  <a:lnTo>
                    <a:pt x="284" y="334"/>
                  </a:lnTo>
                  <a:lnTo>
                    <a:pt x="284" y="331"/>
                  </a:lnTo>
                  <a:lnTo>
                    <a:pt x="284" y="3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1" name="Freeform 12"/>
            <p:cNvSpPr>
              <a:spLocks/>
            </p:cNvSpPr>
            <p:nvPr/>
          </p:nvSpPr>
          <p:spPr bwMode="auto">
            <a:xfrm>
              <a:off x="1776" y="912"/>
              <a:ext cx="314" cy="278"/>
            </a:xfrm>
            <a:custGeom>
              <a:avLst/>
              <a:gdLst>
                <a:gd name="T0" fmla="*/ 0 w 942"/>
                <a:gd name="T1" fmla="*/ 0 h 833"/>
                <a:gd name="T2" fmla="*/ 0 w 942"/>
                <a:gd name="T3" fmla="*/ 0 h 833"/>
                <a:gd name="T4" fmla="*/ 0 w 942"/>
                <a:gd name="T5" fmla="*/ 0 h 833"/>
                <a:gd name="T6" fmla="*/ 0 w 942"/>
                <a:gd name="T7" fmla="*/ 0 h 833"/>
                <a:gd name="T8" fmla="*/ 0 w 942"/>
                <a:gd name="T9" fmla="*/ 0 h 833"/>
                <a:gd name="T10" fmla="*/ 0 w 942"/>
                <a:gd name="T11" fmla="*/ 0 h 833"/>
                <a:gd name="T12" fmla="*/ 0 w 942"/>
                <a:gd name="T13" fmla="*/ 0 h 833"/>
                <a:gd name="T14" fmla="*/ 0 w 942"/>
                <a:gd name="T15" fmla="*/ 0 h 833"/>
                <a:gd name="T16" fmla="*/ 0 w 942"/>
                <a:gd name="T17" fmla="*/ 0 h 833"/>
                <a:gd name="T18" fmla="*/ 0 w 942"/>
                <a:gd name="T19" fmla="*/ 0 h 833"/>
                <a:gd name="T20" fmla="*/ 0 w 942"/>
                <a:gd name="T21" fmla="*/ 0 h 833"/>
                <a:gd name="T22" fmla="*/ 0 w 942"/>
                <a:gd name="T23" fmla="*/ 0 h 833"/>
                <a:gd name="T24" fmla="*/ 0 w 942"/>
                <a:gd name="T25" fmla="*/ 0 h 833"/>
                <a:gd name="T26" fmla="*/ 0 w 942"/>
                <a:gd name="T27" fmla="*/ 0 h 833"/>
                <a:gd name="T28" fmla="*/ 0 w 942"/>
                <a:gd name="T29" fmla="*/ 0 h 833"/>
                <a:gd name="T30" fmla="*/ 0 w 942"/>
                <a:gd name="T31" fmla="*/ 0 h 833"/>
                <a:gd name="T32" fmla="*/ 0 w 942"/>
                <a:gd name="T33" fmla="*/ 0 h 833"/>
                <a:gd name="T34" fmla="*/ 0 w 942"/>
                <a:gd name="T35" fmla="*/ 0 h 833"/>
                <a:gd name="T36" fmla="*/ 0 w 942"/>
                <a:gd name="T37" fmla="*/ 0 h 833"/>
                <a:gd name="T38" fmla="*/ 0 w 942"/>
                <a:gd name="T39" fmla="*/ 0 h 833"/>
                <a:gd name="T40" fmla="*/ 0 w 942"/>
                <a:gd name="T41" fmla="*/ 0 h 833"/>
                <a:gd name="T42" fmla="*/ 0 w 942"/>
                <a:gd name="T43" fmla="*/ 0 h 833"/>
                <a:gd name="T44" fmla="*/ 0 w 942"/>
                <a:gd name="T45" fmla="*/ 0 h 833"/>
                <a:gd name="T46" fmla="*/ 0 w 942"/>
                <a:gd name="T47" fmla="*/ 0 h 833"/>
                <a:gd name="T48" fmla="*/ 0 w 942"/>
                <a:gd name="T49" fmla="*/ 0 h 833"/>
                <a:gd name="T50" fmla="*/ 0 w 942"/>
                <a:gd name="T51" fmla="*/ 0 h 833"/>
                <a:gd name="T52" fmla="*/ 0 w 942"/>
                <a:gd name="T53" fmla="*/ 0 h 833"/>
                <a:gd name="T54" fmla="*/ 0 w 942"/>
                <a:gd name="T55" fmla="*/ 0 h 833"/>
                <a:gd name="T56" fmla="*/ 0 w 942"/>
                <a:gd name="T57" fmla="*/ 0 h 833"/>
                <a:gd name="T58" fmla="*/ 0 w 942"/>
                <a:gd name="T59" fmla="*/ 0 h 833"/>
                <a:gd name="T60" fmla="*/ 0 w 942"/>
                <a:gd name="T61" fmla="*/ 0 h 833"/>
                <a:gd name="T62" fmla="*/ 0 w 942"/>
                <a:gd name="T63" fmla="*/ 0 h 833"/>
                <a:gd name="T64" fmla="*/ 0 w 942"/>
                <a:gd name="T65" fmla="*/ 0 h 833"/>
                <a:gd name="T66" fmla="*/ 0 w 942"/>
                <a:gd name="T67" fmla="*/ 0 h 833"/>
                <a:gd name="T68" fmla="*/ 0 w 942"/>
                <a:gd name="T69" fmla="*/ 0 h 833"/>
                <a:gd name="T70" fmla="*/ 0 w 942"/>
                <a:gd name="T71" fmla="*/ 0 h 833"/>
                <a:gd name="T72" fmla="*/ 0 w 942"/>
                <a:gd name="T73" fmla="*/ 0 h 833"/>
                <a:gd name="T74" fmla="*/ 0 w 942"/>
                <a:gd name="T75" fmla="*/ 0 h 833"/>
                <a:gd name="T76" fmla="*/ 0 w 942"/>
                <a:gd name="T77" fmla="*/ 0 h 833"/>
                <a:gd name="T78" fmla="*/ 0 w 942"/>
                <a:gd name="T79" fmla="*/ 0 h 833"/>
                <a:gd name="T80" fmla="*/ 0 w 942"/>
                <a:gd name="T81" fmla="*/ 0 h 833"/>
                <a:gd name="T82" fmla="*/ 0 w 942"/>
                <a:gd name="T83" fmla="*/ 0 h 833"/>
                <a:gd name="T84" fmla="*/ 0 w 942"/>
                <a:gd name="T85" fmla="*/ 0 h 833"/>
                <a:gd name="T86" fmla="*/ 0 w 942"/>
                <a:gd name="T87" fmla="*/ 0 h 833"/>
                <a:gd name="T88" fmla="*/ 0 w 942"/>
                <a:gd name="T89" fmla="*/ 0 h 833"/>
                <a:gd name="T90" fmla="*/ 0 w 942"/>
                <a:gd name="T91" fmla="*/ 0 h 833"/>
                <a:gd name="T92" fmla="*/ 0 w 942"/>
                <a:gd name="T93" fmla="*/ 0 h 833"/>
                <a:gd name="T94" fmla="*/ 0 w 942"/>
                <a:gd name="T95" fmla="*/ 0 h 833"/>
                <a:gd name="T96" fmla="*/ 0 w 942"/>
                <a:gd name="T97" fmla="*/ 0 h 833"/>
                <a:gd name="T98" fmla="*/ 0 w 942"/>
                <a:gd name="T99" fmla="*/ 0 h 833"/>
                <a:gd name="T100" fmla="*/ 0 w 942"/>
                <a:gd name="T101" fmla="*/ 0 h 833"/>
                <a:gd name="T102" fmla="*/ 0 w 942"/>
                <a:gd name="T103" fmla="*/ 0 h 833"/>
                <a:gd name="T104" fmla="*/ 0 w 942"/>
                <a:gd name="T105" fmla="*/ 0 h 833"/>
                <a:gd name="T106" fmla="*/ 0 w 942"/>
                <a:gd name="T107" fmla="*/ 0 h 833"/>
                <a:gd name="T108" fmla="*/ 0 w 942"/>
                <a:gd name="T109" fmla="*/ 0 h 833"/>
                <a:gd name="T110" fmla="*/ 0 w 942"/>
                <a:gd name="T111" fmla="*/ 0 h 833"/>
                <a:gd name="T112" fmla="*/ 0 w 942"/>
                <a:gd name="T113" fmla="*/ 0 h 833"/>
                <a:gd name="T114" fmla="*/ 0 w 942"/>
                <a:gd name="T115" fmla="*/ 0 h 83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42"/>
                <a:gd name="T175" fmla="*/ 0 h 833"/>
                <a:gd name="T176" fmla="*/ 942 w 942"/>
                <a:gd name="T177" fmla="*/ 833 h 83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42" h="833">
                  <a:moveTo>
                    <a:pt x="44" y="304"/>
                  </a:moveTo>
                  <a:lnTo>
                    <a:pt x="47" y="294"/>
                  </a:lnTo>
                  <a:lnTo>
                    <a:pt x="53" y="284"/>
                  </a:lnTo>
                  <a:lnTo>
                    <a:pt x="57" y="274"/>
                  </a:lnTo>
                  <a:lnTo>
                    <a:pt x="61" y="265"/>
                  </a:lnTo>
                  <a:lnTo>
                    <a:pt x="67" y="255"/>
                  </a:lnTo>
                  <a:lnTo>
                    <a:pt x="72" y="246"/>
                  </a:lnTo>
                  <a:lnTo>
                    <a:pt x="77" y="238"/>
                  </a:lnTo>
                  <a:lnTo>
                    <a:pt x="84" y="229"/>
                  </a:lnTo>
                  <a:lnTo>
                    <a:pt x="88" y="220"/>
                  </a:lnTo>
                  <a:lnTo>
                    <a:pt x="94" y="212"/>
                  </a:lnTo>
                  <a:lnTo>
                    <a:pt x="99" y="202"/>
                  </a:lnTo>
                  <a:lnTo>
                    <a:pt x="107" y="195"/>
                  </a:lnTo>
                  <a:lnTo>
                    <a:pt x="112" y="188"/>
                  </a:lnTo>
                  <a:lnTo>
                    <a:pt x="118" y="181"/>
                  </a:lnTo>
                  <a:lnTo>
                    <a:pt x="125" y="172"/>
                  </a:lnTo>
                  <a:lnTo>
                    <a:pt x="131" y="165"/>
                  </a:lnTo>
                  <a:lnTo>
                    <a:pt x="136" y="158"/>
                  </a:lnTo>
                  <a:lnTo>
                    <a:pt x="144" y="152"/>
                  </a:lnTo>
                  <a:lnTo>
                    <a:pt x="149" y="145"/>
                  </a:lnTo>
                  <a:lnTo>
                    <a:pt x="158" y="138"/>
                  </a:lnTo>
                  <a:lnTo>
                    <a:pt x="162" y="132"/>
                  </a:lnTo>
                  <a:lnTo>
                    <a:pt x="171" y="127"/>
                  </a:lnTo>
                  <a:lnTo>
                    <a:pt x="178" y="119"/>
                  </a:lnTo>
                  <a:lnTo>
                    <a:pt x="185" y="114"/>
                  </a:lnTo>
                  <a:lnTo>
                    <a:pt x="192" y="108"/>
                  </a:lnTo>
                  <a:lnTo>
                    <a:pt x="198" y="104"/>
                  </a:lnTo>
                  <a:lnTo>
                    <a:pt x="206" y="98"/>
                  </a:lnTo>
                  <a:lnTo>
                    <a:pt x="212" y="92"/>
                  </a:lnTo>
                  <a:lnTo>
                    <a:pt x="220" y="87"/>
                  </a:lnTo>
                  <a:lnTo>
                    <a:pt x="226" y="82"/>
                  </a:lnTo>
                  <a:lnTo>
                    <a:pt x="234" y="78"/>
                  </a:lnTo>
                  <a:lnTo>
                    <a:pt x="242" y="74"/>
                  </a:lnTo>
                  <a:lnTo>
                    <a:pt x="249" y="70"/>
                  </a:lnTo>
                  <a:lnTo>
                    <a:pt x="256" y="65"/>
                  </a:lnTo>
                  <a:lnTo>
                    <a:pt x="264" y="61"/>
                  </a:lnTo>
                  <a:lnTo>
                    <a:pt x="271" y="57"/>
                  </a:lnTo>
                  <a:lnTo>
                    <a:pt x="278" y="53"/>
                  </a:lnTo>
                  <a:lnTo>
                    <a:pt x="287" y="50"/>
                  </a:lnTo>
                  <a:lnTo>
                    <a:pt x="294" y="47"/>
                  </a:lnTo>
                  <a:lnTo>
                    <a:pt x="301" y="44"/>
                  </a:lnTo>
                  <a:lnTo>
                    <a:pt x="310" y="40"/>
                  </a:lnTo>
                  <a:lnTo>
                    <a:pt x="317" y="37"/>
                  </a:lnTo>
                  <a:lnTo>
                    <a:pt x="324" y="34"/>
                  </a:lnTo>
                  <a:lnTo>
                    <a:pt x="332" y="31"/>
                  </a:lnTo>
                  <a:lnTo>
                    <a:pt x="340" y="28"/>
                  </a:lnTo>
                  <a:lnTo>
                    <a:pt x="348" y="27"/>
                  </a:lnTo>
                  <a:lnTo>
                    <a:pt x="355" y="24"/>
                  </a:lnTo>
                  <a:lnTo>
                    <a:pt x="362" y="21"/>
                  </a:lnTo>
                  <a:lnTo>
                    <a:pt x="371" y="20"/>
                  </a:lnTo>
                  <a:lnTo>
                    <a:pt x="378" y="17"/>
                  </a:lnTo>
                  <a:lnTo>
                    <a:pt x="385" y="16"/>
                  </a:lnTo>
                  <a:lnTo>
                    <a:pt x="394" y="14"/>
                  </a:lnTo>
                  <a:lnTo>
                    <a:pt x="401" y="11"/>
                  </a:lnTo>
                  <a:lnTo>
                    <a:pt x="408" y="10"/>
                  </a:lnTo>
                  <a:lnTo>
                    <a:pt x="415" y="9"/>
                  </a:lnTo>
                  <a:lnTo>
                    <a:pt x="423" y="9"/>
                  </a:lnTo>
                  <a:lnTo>
                    <a:pt x="429" y="6"/>
                  </a:lnTo>
                  <a:lnTo>
                    <a:pt x="438" y="6"/>
                  </a:lnTo>
                  <a:lnTo>
                    <a:pt x="445" y="4"/>
                  </a:lnTo>
                  <a:lnTo>
                    <a:pt x="452" y="4"/>
                  </a:lnTo>
                  <a:lnTo>
                    <a:pt x="459" y="3"/>
                  </a:lnTo>
                  <a:lnTo>
                    <a:pt x="466" y="3"/>
                  </a:lnTo>
                  <a:lnTo>
                    <a:pt x="473" y="1"/>
                  </a:lnTo>
                  <a:lnTo>
                    <a:pt x="482" y="1"/>
                  </a:lnTo>
                  <a:lnTo>
                    <a:pt x="487" y="1"/>
                  </a:lnTo>
                  <a:lnTo>
                    <a:pt x="492" y="0"/>
                  </a:lnTo>
                  <a:lnTo>
                    <a:pt x="497" y="0"/>
                  </a:lnTo>
                  <a:lnTo>
                    <a:pt x="503" y="0"/>
                  </a:lnTo>
                  <a:lnTo>
                    <a:pt x="507" y="0"/>
                  </a:lnTo>
                  <a:lnTo>
                    <a:pt x="514" y="0"/>
                  </a:lnTo>
                  <a:lnTo>
                    <a:pt x="519" y="0"/>
                  </a:lnTo>
                  <a:lnTo>
                    <a:pt x="526" y="0"/>
                  </a:lnTo>
                  <a:lnTo>
                    <a:pt x="531" y="0"/>
                  </a:lnTo>
                  <a:lnTo>
                    <a:pt x="536" y="0"/>
                  </a:lnTo>
                  <a:lnTo>
                    <a:pt x="541" y="1"/>
                  </a:lnTo>
                  <a:lnTo>
                    <a:pt x="547" y="1"/>
                  </a:lnTo>
                  <a:lnTo>
                    <a:pt x="551" y="1"/>
                  </a:lnTo>
                  <a:lnTo>
                    <a:pt x="557" y="3"/>
                  </a:lnTo>
                  <a:lnTo>
                    <a:pt x="563" y="3"/>
                  </a:lnTo>
                  <a:lnTo>
                    <a:pt x="568" y="4"/>
                  </a:lnTo>
                  <a:lnTo>
                    <a:pt x="573" y="4"/>
                  </a:lnTo>
                  <a:lnTo>
                    <a:pt x="578" y="6"/>
                  </a:lnTo>
                  <a:lnTo>
                    <a:pt x="583" y="6"/>
                  </a:lnTo>
                  <a:lnTo>
                    <a:pt x="588" y="6"/>
                  </a:lnTo>
                  <a:lnTo>
                    <a:pt x="594" y="7"/>
                  </a:lnTo>
                  <a:lnTo>
                    <a:pt x="598" y="9"/>
                  </a:lnTo>
                  <a:lnTo>
                    <a:pt x="604" y="9"/>
                  </a:lnTo>
                  <a:lnTo>
                    <a:pt x="608" y="9"/>
                  </a:lnTo>
                  <a:lnTo>
                    <a:pt x="614" y="10"/>
                  </a:lnTo>
                  <a:lnTo>
                    <a:pt x="618" y="11"/>
                  </a:lnTo>
                  <a:lnTo>
                    <a:pt x="622" y="11"/>
                  </a:lnTo>
                  <a:lnTo>
                    <a:pt x="628" y="14"/>
                  </a:lnTo>
                  <a:lnTo>
                    <a:pt x="632" y="16"/>
                  </a:lnTo>
                  <a:lnTo>
                    <a:pt x="637" y="16"/>
                  </a:lnTo>
                  <a:lnTo>
                    <a:pt x="642" y="17"/>
                  </a:lnTo>
                  <a:lnTo>
                    <a:pt x="647" y="18"/>
                  </a:lnTo>
                  <a:lnTo>
                    <a:pt x="651" y="20"/>
                  </a:lnTo>
                  <a:lnTo>
                    <a:pt x="654" y="21"/>
                  </a:lnTo>
                  <a:lnTo>
                    <a:pt x="658" y="21"/>
                  </a:lnTo>
                  <a:lnTo>
                    <a:pt x="662" y="23"/>
                  </a:lnTo>
                  <a:lnTo>
                    <a:pt x="666" y="24"/>
                  </a:lnTo>
                  <a:lnTo>
                    <a:pt x="671" y="24"/>
                  </a:lnTo>
                  <a:lnTo>
                    <a:pt x="675" y="27"/>
                  </a:lnTo>
                  <a:lnTo>
                    <a:pt x="678" y="28"/>
                  </a:lnTo>
                  <a:lnTo>
                    <a:pt x="681" y="30"/>
                  </a:lnTo>
                  <a:lnTo>
                    <a:pt x="685" y="30"/>
                  </a:lnTo>
                  <a:lnTo>
                    <a:pt x="688" y="31"/>
                  </a:lnTo>
                  <a:lnTo>
                    <a:pt x="691" y="33"/>
                  </a:lnTo>
                  <a:lnTo>
                    <a:pt x="695" y="34"/>
                  </a:lnTo>
                  <a:lnTo>
                    <a:pt x="698" y="36"/>
                  </a:lnTo>
                  <a:lnTo>
                    <a:pt x="701" y="37"/>
                  </a:lnTo>
                  <a:lnTo>
                    <a:pt x="703" y="38"/>
                  </a:lnTo>
                  <a:lnTo>
                    <a:pt x="709" y="40"/>
                  </a:lnTo>
                  <a:lnTo>
                    <a:pt x="715" y="44"/>
                  </a:lnTo>
                  <a:lnTo>
                    <a:pt x="718" y="47"/>
                  </a:lnTo>
                  <a:lnTo>
                    <a:pt x="722" y="50"/>
                  </a:lnTo>
                  <a:lnTo>
                    <a:pt x="725" y="51"/>
                  </a:lnTo>
                  <a:lnTo>
                    <a:pt x="729" y="54"/>
                  </a:lnTo>
                  <a:lnTo>
                    <a:pt x="730" y="57"/>
                  </a:lnTo>
                  <a:lnTo>
                    <a:pt x="732" y="58"/>
                  </a:lnTo>
                  <a:lnTo>
                    <a:pt x="732" y="61"/>
                  </a:lnTo>
                  <a:lnTo>
                    <a:pt x="733" y="64"/>
                  </a:lnTo>
                  <a:lnTo>
                    <a:pt x="735" y="67"/>
                  </a:lnTo>
                  <a:lnTo>
                    <a:pt x="736" y="71"/>
                  </a:lnTo>
                  <a:lnTo>
                    <a:pt x="737" y="74"/>
                  </a:lnTo>
                  <a:lnTo>
                    <a:pt x="739" y="78"/>
                  </a:lnTo>
                  <a:lnTo>
                    <a:pt x="740" y="81"/>
                  </a:lnTo>
                  <a:lnTo>
                    <a:pt x="745" y="87"/>
                  </a:lnTo>
                  <a:lnTo>
                    <a:pt x="746" y="90"/>
                  </a:lnTo>
                  <a:lnTo>
                    <a:pt x="750" y="95"/>
                  </a:lnTo>
                  <a:lnTo>
                    <a:pt x="753" y="100"/>
                  </a:lnTo>
                  <a:lnTo>
                    <a:pt x="759" y="104"/>
                  </a:lnTo>
                  <a:lnTo>
                    <a:pt x="762" y="107"/>
                  </a:lnTo>
                  <a:lnTo>
                    <a:pt x="767" y="111"/>
                  </a:lnTo>
                  <a:lnTo>
                    <a:pt x="769" y="112"/>
                  </a:lnTo>
                  <a:lnTo>
                    <a:pt x="772" y="114"/>
                  </a:lnTo>
                  <a:lnTo>
                    <a:pt x="777" y="115"/>
                  </a:lnTo>
                  <a:lnTo>
                    <a:pt x="779" y="117"/>
                  </a:lnTo>
                  <a:lnTo>
                    <a:pt x="784" y="118"/>
                  </a:lnTo>
                  <a:lnTo>
                    <a:pt x="790" y="118"/>
                  </a:lnTo>
                  <a:lnTo>
                    <a:pt x="793" y="118"/>
                  </a:lnTo>
                  <a:lnTo>
                    <a:pt x="796" y="118"/>
                  </a:lnTo>
                  <a:lnTo>
                    <a:pt x="799" y="118"/>
                  </a:lnTo>
                  <a:lnTo>
                    <a:pt x="803" y="117"/>
                  </a:lnTo>
                  <a:lnTo>
                    <a:pt x="806" y="115"/>
                  </a:lnTo>
                  <a:lnTo>
                    <a:pt x="808" y="114"/>
                  </a:lnTo>
                  <a:lnTo>
                    <a:pt x="813" y="114"/>
                  </a:lnTo>
                  <a:lnTo>
                    <a:pt x="816" y="112"/>
                  </a:lnTo>
                  <a:lnTo>
                    <a:pt x="818" y="111"/>
                  </a:lnTo>
                  <a:lnTo>
                    <a:pt x="821" y="110"/>
                  </a:lnTo>
                  <a:lnTo>
                    <a:pt x="824" y="108"/>
                  </a:lnTo>
                  <a:lnTo>
                    <a:pt x="828" y="107"/>
                  </a:lnTo>
                  <a:lnTo>
                    <a:pt x="831" y="105"/>
                  </a:lnTo>
                  <a:lnTo>
                    <a:pt x="834" y="104"/>
                  </a:lnTo>
                  <a:lnTo>
                    <a:pt x="838" y="102"/>
                  </a:lnTo>
                  <a:lnTo>
                    <a:pt x="841" y="100"/>
                  </a:lnTo>
                  <a:lnTo>
                    <a:pt x="845" y="100"/>
                  </a:lnTo>
                  <a:lnTo>
                    <a:pt x="848" y="98"/>
                  </a:lnTo>
                  <a:lnTo>
                    <a:pt x="850" y="97"/>
                  </a:lnTo>
                  <a:lnTo>
                    <a:pt x="854" y="97"/>
                  </a:lnTo>
                  <a:lnTo>
                    <a:pt x="855" y="94"/>
                  </a:lnTo>
                  <a:lnTo>
                    <a:pt x="861" y="92"/>
                  </a:lnTo>
                  <a:lnTo>
                    <a:pt x="862" y="92"/>
                  </a:lnTo>
                  <a:lnTo>
                    <a:pt x="865" y="92"/>
                  </a:lnTo>
                  <a:lnTo>
                    <a:pt x="871" y="92"/>
                  </a:lnTo>
                  <a:lnTo>
                    <a:pt x="875" y="92"/>
                  </a:lnTo>
                  <a:lnTo>
                    <a:pt x="880" y="95"/>
                  </a:lnTo>
                  <a:lnTo>
                    <a:pt x="887" y="97"/>
                  </a:lnTo>
                  <a:lnTo>
                    <a:pt x="892" y="98"/>
                  </a:lnTo>
                  <a:lnTo>
                    <a:pt x="897" y="101"/>
                  </a:lnTo>
                  <a:lnTo>
                    <a:pt x="901" y="102"/>
                  </a:lnTo>
                  <a:lnTo>
                    <a:pt x="905" y="105"/>
                  </a:lnTo>
                  <a:lnTo>
                    <a:pt x="909" y="108"/>
                  </a:lnTo>
                  <a:lnTo>
                    <a:pt x="914" y="111"/>
                  </a:lnTo>
                  <a:lnTo>
                    <a:pt x="916" y="114"/>
                  </a:lnTo>
                  <a:lnTo>
                    <a:pt x="921" y="117"/>
                  </a:lnTo>
                  <a:lnTo>
                    <a:pt x="924" y="119"/>
                  </a:lnTo>
                  <a:lnTo>
                    <a:pt x="926" y="124"/>
                  </a:lnTo>
                  <a:lnTo>
                    <a:pt x="928" y="128"/>
                  </a:lnTo>
                  <a:lnTo>
                    <a:pt x="931" y="131"/>
                  </a:lnTo>
                  <a:lnTo>
                    <a:pt x="932" y="135"/>
                  </a:lnTo>
                  <a:lnTo>
                    <a:pt x="935" y="139"/>
                  </a:lnTo>
                  <a:lnTo>
                    <a:pt x="936" y="144"/>
                  </a:lnTo>
                  <a:lnTo>
                    <a:pt x="939" y="148"/>
                  </a:lnTo>
                  <a:lnTo>
                    <a:pt x="939" y="154"/>
                  </a:lnTo>
                  <a:lnTo>
                    <a:pt x="939" y="158"/>
                  </a:lnTo>
                  <a:lnTo>
                    <a:pt x="941" y="164"/>
                  </a:lnTo>
                  <a:lnTo>
                    <a:pt x="941" y="168"/>
                  </a:lnTo>
                  <a:lnTo>
                    <a:pt x="941" y="171"/>
                  </a:lnTo>
                  <a:lnTo>
                    <a:pt x="941" y="174"/>
                  </a:lnTo>
                  <a:lnTo>
                    <a:pt x="941" y="176"/>
                  </a:lnTo>
                  <a:lnTo>
                    <a:pt x="942" y="181"/>
                  </a:lnTo>
                  <a:lnTo>
                    <a:pt x="941" y="183"/>
                  </a:lnTo>
                  <a:lnTo>
                    <a:pt x="941" y="186"/>
                  </a:lnTo>
                  <a:lnTo>
                    <a:pt x="941" y="189"/>
                  </a:lnTo>
                  <a:lnTo>
                    <a:pt x="941" y="192"/>
                  </a:lnTo>
                  <a:lnTo>
                    <a:pt x="939" y="195"/>
                  </a:lnTo>
                  <a:lnTo>
                    <a:pt x="939" y="198"/>
                  </a:lnTo>
                  <a:lnTo>
                    <a:pt x="939" y="201"/>
                  </a:lnTo>
                  <a:lnTo>
                    <a:pt x="939" y="205"/>
                  </a:lnTo>
                  <a:lnTo>
                    <a:pt x="936" y="208"/>
                  </a:lnTo>
                  <a:lnTo>
                    <a:pt x="936" y="210"/>
                  </a:lnTo>
                  <a:lnTo>
                    <a:pt x="936" y="215"/>
                  </a:lnTo>
                  <a:lnTo>
                    <a:pt x="935" y="218"/>
                  </a:lnTo>
                  <a:lnTo>
                    <a:pt x="934" y="220"/>
                  </a:lnTo>
                  <a:lnTo>
                    <a:pt x="934" y="225"/>
                  </a:lnTo>
                  <a:lnTo>
                    <a:pt x="934" y="228"/>
                  </a:lnTo>
                  <a:lnTo>
                    <a:pt x="934" y="233"/>
                  </a:lnTo>
                  <a:lnTo>
                    <a:pt x="932" y="235"/>
                  </a:lnTo>
                  <a:lnTo>
                    <a:pt x="931" y="238"/>
                  </a:lnTo>
                  <a:lnTo>
                    <a:pt x="931" y="240"/>
                  </a:lnTo>
                  <a:lnTo>
                    <a:pt x="929" y="243"/>
                  </a:lnTo>
                  <a:lnTo>
                    <a:pt x="928" y="246"/>
                  </a:lnTo>
                  <a:lnTo>
                    <a:pt x="926" y="249"/>
                  </a:lnTo>
                  <a:lnTo>
                    <a:pt x="926" y="252"/>
                  </a:lnTo>
                  <a:lnTo>
                    <a:pt x="925" y="255"/>
                  </a:lnTo>
                  <a:lnTo>
                    <a:pt x="924" y="259"/>
                  </a:lnTo>
                  <a:lnTo>
                    <a:pt x="921" y="265"/>
                  </a:lnTo>
                  <a:lnTo>
                    <a:pt x="918" y="270"/>
                  </a:lnTo>
                  <a:lnTo>
                    <a:pt x="915" y="274"/>
                  </a:lnTo>
                  <a:lnTo>
                    <a:pt x="911" y="279"/>
                  </a:lnTo>
                  <a:lnTo>
                    <a:pt x="908" y="283"/>
                  </a:lnTo>
                  <a:lnTo>
                    <a:pt x="904" y="289"/>
                  </a:lnTo>
                  <a:lnTo>
                    <a:pt x="901" y="292"/>
                  </a:lnTo>
                  <a:lnTo>
                    <a:pt x="897" y="296"/>
                  </a:lnTo>
                  <a:lnTo>
                    <a:pt x="892" y="299"/>
                  </a:lnTo>
                  <a:lnTo>
                    <a:pt x="889" y="302"/>
                  </a:lnTo>
                  <a:lnTo>
                    <a:pt x="885" y="306"/>
                  </a:lnTo>
                  <a:lnTo>
                    <a:pt x="880" y="309"/>
                  </a:lnTo>
                  <a:lnTo>
                    <a:pt x="877" y="310"/>
                  </a:lnTo>
                  <a:lnTo>
                    <a:pt x="871" y="313"/>
                  </a:lnTo>
                  <a:lnTo>
                    <a:pt x="867" y="316"/>
                  </a:lnTo>
                  <a:lnTo>
                    <a:pt x="862" y="317"/>
                  </a:lnTo>
                  <a:lnTo>
                    <a:pt x="858" y="319"/>
                  </a:lnTo>
                  <a:lnTo>
                    <a:pt x="853" y="320"/>
                  </a:lnTo>
                  <a:lnTo>
                    <a:pt x="848" y="321"/>
                  </a:lnTo>
                  <a:lnTo>
                    <a:pt x="843" y="321"/>
                  </a:lnTo>
                  <a:lnTo>
                    <a:pt x="837" y="323"/>
                  </a:lnTo>
                  <a:lnTo>
                    <a:pt x="831" y="323"/>
                  </a:lnTo>
                  <a:lnTo>
                    <a:pt x="827" y="323"/>
                  </a:lnTo>
                  <a:lnTo>
                    <a:pt x="821" y="321"/>
                  </a:lnTo>
                  <a:lnTo>
                    <a:pt x="816" y="320"/>
                  </a:lnTo>
                  <a:lnTo>
                    <a:pt x="811" y="320"/>
                  </a:lnTo>
                  <a:lnTo>
                    <a:pt x="807" y="319"/>
                  </a:lnTo>
                  <a:lnTo>
                    <a:pt x="803" y="317"/>
                  </a:lnTo>
                  <a:lnTo>
                    <a:pt x="799" y="313"/>
                  </a:lnTo>
                  <a:lnTo>
                    <a:pt x="794" y="311"/>
                  </a:lnTo>
                  <a:lnTo>
                    <a:pt x="791" y="310"/>
                  </a:lnTo>
                  <a:lnTo>
                    <a:pt x="787" y="304"/>
                  </a:lnTo>
                  <a:lnTo>
                    <a:pt x="784" y="300"/>
                  </a:lnTo>
                  <a:lnTo>
                    <a:pt x="783" y="296"/>
                  </a:lnTo>
                  <a:lnTo>
                    <a:pt x="781" y="293"/>
                  </a:lnTo>
                  <a:lnTo>
                    <a:pt x="780" y="290"/>
                  </a:lnTo>
                  <a:lnTo>
                    <a:pt x="779" y="287"/>
                  </a:lnTo>
                  <a:lnTo>
                    <a:pt x="779" y="283"/>
                  </a:lnTo>
                  <a:lnTo>
                    <a:pt x="779" y="280"/>
                  </a:lnTo>
                  <a:lnTo>
                    <a:pt x="779" y="277"/>
                  </a:lnTo>
                  <a:lnTo>
                    <a:pt x="779" y="274"/>
                  </a:lnTo>
                  <a:lnTo>
                    <a:pt x="779" y="270"/>
                  </a:lnTo>
                  <a:lnTo>
                    <a:pt x="777" y="267"/>
                  </a:lnTo>
                  <a:lnTo>
                    <a:pt x="777" y="265"/>
                  </a:lnTo>
                  <a:lnTo>
                    <a:pt x="777" y="260"/>
                  </a:lnTo>
                  <a:lnTo>
                    <a:pt x="776" y="257"/>
                  </a:lnTo>
                  <a:lnTo>
                    <a:pt x="774" y="255"/>
                  </a:lnTo>
                  <a:lnTo>
                    <a:pt x="773" y="252"/>
                  </a:lnTo>
                  <a:lnTo>
                    <a:pt x="772" y="249"/>
                  </a:lnTo>
                  <a:lnTo>
                    <a:pt x="769" y="243"/>
                  </a:lnTo>
                  <a:lnTo>
                    <a:pt x="766" y="239"/>
                  </a:lnTo>
                  <a:lnTo>
                    <a:pt x="762" y="236"/>
                  </a:lnTo>
                  <a:lnTo>
                    <a:pt x="759" y="235"/>
                  </a:lnTo>
                  <a:lnTo>
                    <a:pt x="756" y="233"/>
                  </a:lnTo>
                  <a:lnTo>
                    <a:pt x="753" y="233"/>
                  </a:lnTo>
                  <a:lnTo>
                    <a:pt x="749" y="230"/>
                  </a:lnTo>
                  <a:lnTo>
                    <a:pt x="746" y="229"/>
                  </a:lnTo>
                  <a:lnTo>
                    <a:pt x="743" y="229"/>
                  </a:lnTo>
                  <a:lnTo>
                    <a:pt x="739" y="229"/>
                  </a:lnTo>
                  <a:lnTo>
                    <a:pt x="735" y="226"/>
                  </a:lnTo>
                  <a:lnTo>
                    <a:pt x="730" y="226"/>
                  </a:lnTo>
                  <a:lnTo>
                    <a:pt x="725" y="226"/>
                  </a:lnTo>
                  <a:lnTo>
                    <a:pt x="722" y="228"/>
                  </a:lnTo>
                  <a:lnTo>
                    <a:pt x="716" y="229"/>
                  </a:lnTo>
                  <a:lnTo>
                    <a:pt x="713" y="229"/>
                  </a:lnTo>
                  <a:lnTo>
                    <a:pt x="709" y="232"/>
                  </a:lnTo>
                  <a:lnTo>
                    <a:pt x="705" y="233"/>
                  </a:lnTo>
                  <a:lnTo>
                    <a:pt x="701" y="235"/>
                  </a:lnTo>
                  <a:lnTo>
                    <a:pt x="696" y="238"/>
                  </a:lnTo>
                  <a:lnTo>
                    <a:pt x="691" y="239"/>
                  </a:lnTo>
                  <a:lnTo>
                    <a:pt x="685" y="242"/>
                  </a:lnTo>
                  <a:lnTo>
                    <a:pt x="683" y="243"/>
                  </a:lnTo>
                  <a:lnTo>
                    <a:pt x="681" y="245"/>
                  </a:lnTo>
                  <a:lnTo>
                    <a:pt x="678" y="246"/>
                  </a:lnTo>
                  <a:lnTo>
                    <a:pt x="675" y="247"/>
                  </a:lnTo>
                  <a:lnTo>
                    <a:pt x="672" y="246"/>
                  </a:lnTo>
                  <a:lnTo>
                    <a:pt x="669" y="246"/>
                  </a:lnTo>
                  <a:lnTo>
                    <a:pt x="666" y="246"/>
                  </a:lnTo>
                  <a:lnTo>
                    <a:pt x="662" y="245"/>
                  </a:lnTo>
                  <a:lnTo>
                    <a:pt x="656" y="243"/>
                  </a:lnTo>
                  <a:lnTo>
                    <a:pt x="651" y="242"/>
                  </a:lnTo>
                  <a:lnTo>
                    <a:pt x="649" y="240"/>
                  </a:lnTo>
                  <a:lnTo>
                    <a:pt x="647" y="239"/>
                  </a:lnTo>
                  <a:lnTo>
                    <a:pt x="644" y="238"/>
                  </a:lnTo>
                  <a:lnTo>
                    <a:pt x="641" y="236"/>
                  </a:lnTo>
                  <a:lnTo>
                    <a:pt x="637" y="236"/>
                  </a:lnTo>
                  <a:lnTo>
                    <a:pt x="632" y="233"/>
                  </a:lnTo>
                  <a:lnTo>
                    <a:pt x="628" y="233"/>
                  </a:lnTo>
                  <a:lnTo>
                    <a:pt x="625" y="230"/>
                  </a:lnTo>
                  <a:lnTo>
                    <a:pt x="621" y="229"/>
                  </a:lnTo>
                  <a:lnTo>
                    <a:pt x="617" y="228"/>
                  </a:lnTo>
                  <a:lnTo>
                    <a:pt x="614" y="226"/>
                  </a:lnTo>
                  <a:lnTo>
                    <a:pt x="610" y="225"/>
                  </a:lnTo>
                  <a:lnTo>
                    <a:pt x="604" y="223"/>
                  </a:lnTo>
                  <a:lnTo>
                    <a:pt x="600" y="220"/>
                  </a:lnTo>
                  <a:lnTo>
                    <a:pt x="597" y="220"/>
                  </a:lnTo>
                  <a:lnTo>
                    <a:pt x="591" y="218"/>
                  </a:lnTo>
                  <a:lnTo>
                    <a:pt x="585" y="218"/>
                  </a:lnTo>
                  <a:lnTo>
                    <a:pt x="581" y="216"/>
                  </a:lnTo>
                  <a:lnTo>
                    <a:pt x="575" y="215"/>
                  </a:lnTo>
                  <a:lnTo>
                    <a:pt x="571" y="213"/>
                  </a:lnTo>
                  <a:lnTo>
                    <a:pt x="566" y="212"/>
                  </a:lnTo>
                  <a:lnTo>
                    <a:pt x="560" y="210"/>
                  </a:lnTo>
                  <a:lnTo>
                    <a:pt x="554" y="210"/>
                  </a:lnTo>
                  <a:lnTo>
                    <a:pt x="550" y="210"/>
                  </a:lnTo>
                  <a:lnTo>
                    <a:pt x="543" y="208"/>
                  </a:lnTo>
                  <a:lnTo>
                    <a:pt x="537" y="208"/>
                  </a:lnTo>
                  <a:lnTo>
                    <a:pt x="531" y="208"/>
                  </a:lnTo>
                  <a:lnTo>
                    <a:pt x="526" y="208"/>
                  </a:lnTo>
                  <a:lnTo>
                    <a:pt x="519" y="206"/>
                  </a:lnTo>
                  <a:lnTo>
                    <a:pt x="513" y="206"/>
                  </a:lnTo>
                  <a:lnTo>
                    <a:pt x="507" y="206"/>
                  </a:lnTo>
                  <a:lnTo>
                    <a:pt x="500" y="206"/>
                  </a:lnTo>
                  <a:lnTo>
                    <a:pt x="494" y="206"/>
                  </a:lnTo>
                  <a:lnTo>
                    <a:pt x="487" y="206"/>
                  </a:lnTo>
                  <a:lnTo>
                    <a:pt x="482" y="208"/>
                  </a:lnTo>
                  <a:lnTo>
                    <a:pt x="475" y="209"/>
                  </a:lnTo>
                  <a:lnTo>
                    <a:pt x="467" y="209"/>
                  </a:lnTo>
                  <a:lnTo>
                    <a:pt x="460" y="210"/>
                  </a:lnTo>
                  <a:lnTo>
                    <a:pt x="453" y="212"/>
                  </a:lnTo>
                  <a:lnTo>
                    <a:pt x="446" y="212"/>
                  </a:lnTo>
                  <a:lnTo>
                    <a:pt x="439" y="215"/>
                  </a:lnTo>
                  <a:lnTo>
                    <a:pt x="432" y="216"/>
                  </a:lnTo>
                  <a:lnTo>
                    <a:pt x="425" y="218"/>
                  </a:lnTo>
                  <a:lnTo>
                    <a:pt x="418" y="220"/>
                  </a:lnTo>
                  <a:lnTo>
                    <a:pt x="411" y="223"/>
                  </a:lnTo>
                  <a:lnTo>
                    <a:pt x="404" y="226"/>
                  </a:lnTo>
                  <a:lnTo>
                    <a:pt x="395" y="229"/>
                  </a:lnTo>
                  <a:lnTo>
                    <a:pt x="388" y="233"/>
                  </a:lnTo>
                  <a:lnTo>
                    <a:pt x="379" y="236"/>
                  </a:lnTo>
                  <a:lnTo>
                    <a:pt x="372" y="242"/>
                  </a:lnTo>
                  <a:lnTo>
                    <a:pt x="364" y="245"/>
                  </a:lnTo>
                  <a:lnTo>
                    <a:pt x="357" y="249"/>
                  </a:lnTo>
                  <a:lnTo>
                    <a:pt x="351" y="252"/>
                  </a:lnTo>
                  <a:lnTo>
                    <a:pt x="344" y="257"/>
                  </a:lnTo>
                  <a:lnTo>
                    <a:pt x="340" y="260"/>
                  </a:lnTo>
                  <a:lnTo>
                    <a:pt x="332" y="265"/>
                  </a:lnTo>
                  <a:lnTo>
                    <a:pt x="327" y="269"/>
                  </a:lnTo>
                  <a:lnTo>
                    <a:pt x="323" y="273"/>
                  </a:lnTo>
                  <a:lnTo>
                    <a:pt x="318" y="277"/>
                  </a:lnTo>
                  <a:lnTo>
                    <a:pt x="314" y="282"/>
                  </a:lnTo>
                  <a:lnTo>
                    <a:pt x="308" y="286"/>
                  </a:lnTo>
                  <a:lnTo>
                    <a:pt x="304" y="292"/>
                  </a:lnTo>
                  <a:lnTo>
                    <a:pt x="300" y="296"/>
                  </a:lnTo>
                  <a:lnTo>
                    <a:pt x="296" y="300"/>
                  </a:lnTo>
                  <a:lnTo>
                    <a:pt x="290" y="304"/>
                  </a:lnTo>
                  <a:lnTo>
                    <a:pt x="288" y="310"/>
                  </a:lnTo>
                  <a:lnTo>
                    <a:pt x="284" y="314"/>
                  </a:lnTo>
                  <a:lnTo>
                    <a:pt x="280" y="320"/>
                  </a:lnTo>
                  <a:lnTo>
                    <a:pt x="277" y="324"/>
                  </a:lnTo>
                  <a:lnTo>
                    <a:pt x="273" y="330"/>
                  </a:lnTo>
                  <a:lnTo>
                    <a:pt x="270" y="334"/>
                  </a:lnTo>
                  <a:lnTo>
                    <a:pt x="269" y="338"/>
                  </a:lnTo>
                  <a:lnTo>
                    <a:pt x="264" y="346"/>
                  </a:lnTo>
                  <a:lnTo>
                    <a:pt x="263" y="350"/>
                  </a:lnTo>
                  <a:lnTo>
                    <a:pt x="260" y="356"/>
                  </a:lnTo>
                  <a:lnTo>
                    <a:pt x="259" y="361"/>
                  </a:lnTo>
                  <a:lnTo>
                    <a:pt x="254" y="366"/>
                  </a:lnTo>
                  <a:lnTo>
                    <a:pt x="253" y="373"/>
                  </a:lnTo>
                  <a:lnTo>
                    <a:pt x="250" y="377"/>
                  </a:lnTo>
                  <a:lnTo>
                    <a:pt x="249" y="383"/>
                  </a:lnTo>
                  <a:lnTo>
                    <a:pt x="247" y="387"/>
                  </a:lnTo>
                  <a:lnTo>
                    <a:pt x="246" y="393"/>
                  </a:lnTo>
                  <a:lnTo>
                    <a:pt x="243" y="398"/>
                  </a:lnTo>
                  <a:lnTo>
                    <a:pt x="243" y="404"/>
                  </a:lnTo>
                  <a:lnTo>
                    <a:pt x="242" y="408"/>
                  </a:lnTo>
                  <a:lnTo>
                    <a:pt x="240" y="414"/>
                  </a:lnTo>
                  <a:lnTo>
                    <a:pt x="239" y="420"/>
                  </a:lnTo>
                  <a:lnTo>
                    <a:pt x="239" y="425"/>
                  </a:lnTo>
                  <a:lnTo>
                    <a:pt x="237" y="431"/>
                  </a:lnTo>
                  <a:lnTo>
                    <a:pt x="236" y="437"/>
                  </a:lnTo>
                  <a:lnTo>
                    <a:pt x="236" y="441"/>
                  </a:lnTo>
                  <a:lnTo>
                    <a:pt x="234" y="447"/>
                  </a:lnTo>
                  <a:lnTo>
                    <a:pt x="233" y="454"/>
                  </a:lnTo>
                  <a:lnTo>
                    <a:pt x="233" y="458"/>
                  </a:lnTo>
                  <a:lnTo>
                    <a:pt x="233" y="464"/>
                  </a:lnTo>
                  <a:lnTo>
                    <a:pt x="233" y="469"/>
                  </a:lnTo>
                  <a:lnTo>
                    <a:pt x="232" y="474"/>
                  </a:lnTo>
                  <a:lnTo>
                    <a:pt x="232" y="479"/>
                  </a:lnTo>
                  <a:lnTo>
                    <a:pt x="232" y="485"/>
                  </a:lnTo>
                  <a:lnTo>
                    <a:pt x="232" y="491"/>
                  </a:lnTo>
                  <a:lnTo>
                    <a:pt x="230" y="495"/>
                  </a:lnTo>
                  <a:lnTo>
                    <a:pt x="230" y="499"/>
                  </a:lnTo>
                  <a:lnTo>
                    <a:pt x="230" y="505"/>
                  </a:lnTo>
                  <a:lnTo>
                    <a:pt x="230" y="511"/>
                  </a:lnTo>
                  <a:lnTo>
                    <a:pt x="230" y="515"/>
                  </a:lnTo>
                  <a:lnTo>
                    <a:pt x="230" y="519"/>
                  </a:lnTo>
                  <a:lnTo>
                    <a:pt x="230" y="525"/>
                  </a:lnTo>
                  <a:lnTo>
                    <a:pt x="232" y="529"/>
                  </a:lnTo>
                  <a:lnTo>
                    <a:pt x="232" y="535"/>
                  </a:lnTo>
                  <a:lnTo>
                    <a:pt x="232" y="539"/>
                  </a:lnTo>
                  <a:lnTo>
                    <a:pt x="232" y="543"/>
                  </a:lnTo>
                  <a:lnTo>
                    <a:pt x="232" y="548"/>
                  </a:lnTo>
                  <a:lnTo>
                    <a:pt x="232" y="552"/>
                  </a:lnTo>
                  <a:lnTo>
                    <a:pt x="233" y="556"/>
                  </a:lnTo>
                  <a:lnTo>
                    <a:pt x="233" y="560"/>
                  </a:lnTo>
                  <a:lnTo>
                    <a:pt x="233" y="566"/>
                  </a:lnTo>
                  <a:lnTo>
                    <a:pt x="233" y="569"/>
                  </a:lnTo>
                  <a:lnTo>
                    <a:pt x="233" y="573"/>
                  </a:lnTo>
                  <a:lnTo>
                    <a:pt x="233" y="576"/>
                  </a:lnTo>
                  <a:lnTo>
                    <a:pt x="234" y="580"/>
                  </a:lnTo>
                  <a:lnTo>
                    <a:pt x="234" y="585"/>
                  </a:lnTo>
                  <a:lnTo>
                    <a:pt x="236" y="589"/>
                  </a:lnTo>
                  <a:lnTo>
                    <a:pt x="236" y="592"/>
                  </a:lnTo>
                  <a:lnTo>
                    <a:pt x="237" y="596"/>
                  </a:lnTo>
                  <a:lnTo>
                    <a:pt x="239" y="599"/>
                  </a:lnTo>
                  <a:lnTo>
                    <a:pt x="239" y="603"/>
                  </a:lnTo>
                  <a:lnTo>
                    <a:pt x="239" y="606"/>
                  </a:lnTo>
                  <a:lnTo>
                    <a:pt x="240" y="610"/>
                  </a:lnTo>
                  <a:lnTo>
                    <a:pt x="242" y="613"/>
                  </a:lnTo>
                  <a:lnTo>
                    <a:pt x="242" y="616"/>
                  </a:lnTo>
                  <a:lnTo>
                    <a:pt x="243" y="620"/>
                  </a:lnTo>
                  <a:lnTo>
                    <a:pt x="244" y="623"/>
                  </a:lnTo>
                  <a:lnTo>
                    <a:pt x="246" y="626"/>
                  </a:lnTo>
                  <a:lnTo>
                    <a:pt x="246" y="629"/>
                  </a:lnTo>
                  <a:lnTo>
                    <a:pt x="247" y="631"/>
                  </a:lnTo>
                  <a:lnTo>
                    <a:pt x="249" y="634"/>
                  </a:lnTo>
                  <a:lnTo>
                    <a:pt x="250" y="637"/>
                  </a:lnTo>
                  <a:lnTo>
                    <a:pt x="251" y="640"/>
                  </a:lnTo>
                  <a:lnTo>
                    <a:pt x="253" y="643"/>
                  </a:lnTo>
                  <a:lnTo>
                    <a:pt x="254" y="646"/>
                  </a:lnTo>
                  <a:lnTo>
                    <a:pt x="257" y="651"/>
                  </a:lnTo>
                  <a:lnTo>
                    <a:pt x="259" y="656"/>
                  </a:lnTo>
                  <a:lnTo>
                    <a:pt x="261" y="660"/>
                  </a:lnTo>
                  <a:lnTo>
                    <a:pt x="264" y="666"/>
                  </a:lnTo>
                  <a:lnTo>
                    <a:pt x="267" y="670"/>
                  </a:lnTo>
                  <a:lnTo>
                    <a:pt x="269" y="674"/>
                  </a:lnTo>
                  <a:lnTo>
                    <a:pt x="270" y="678"/>
                  </a:lnTo>
                  <a:lnTo>
                    <a:pt x="273" y="681"/>
                  </a:lnTo>
                  <a:lnTo>
                    <a:pt x="273" y="684"/>
                  </a:lnTo>
                  <a:lnTo>
                    <a:pt x="276" y="688"/>
                  </a:lnTo>
                  <a:lnTo>
                    <a:pt x="276" y="691"/>
                  </a:lnTo>
                  <a:lnTo>
                    <a:pt x="277" y="694"/>
                  </a:lnTo>
                  <a:lnTo>
                    <a:pt x="277" y="700"/>
                  </a:lnTo>
                  <a:lnTo>
                    <a:pt x="277" y="704"/>
                  </a:lnTo>
                  <a:lnTo>
                    <a:pt x="276" y="707"/>
                  </a:lnTo>
                  <a:lnTo>
                    <a:pt x="271" y="711"/>
                  </a:lnTo>
                  <a:lnTo>
                    <a:pt x="266" y="713"/>
                  </a:lnTo>
                  <a:lnTo>
                    <a:pt x="261" y="714"/>
                  </a:lnTo>
                  <a:lnTo>
                    <a:pt x="257" y="714"/>
                  </a:lnTo>
                  <a:lnTo>
                    <a:pt x="251" y="715"/>
                  </a:lnTo>
                  <a:lnTo>
                    <a:pt x="247" y="715"/>
                  </a:lnTo>
                  <a:lnTo>
                    <a:pt x="242" y="715"/>
                  </a:lnTo>
                  <a:lnTo>
                    <a:pt x="239" y="715"/>
                  </a:lnTo>
                  <a:lnTo>
                    <a:pt x="237" y="715"/>
                  </a:lnTo>
                  <a:lnTo>
                    <a:pt x="233" y="715"/>
                  </a:lnTo>
                  <a:lnTo>
                    <a:pt x="232" y="717"/>
                  </a:lnTo>
                  <a:lnTo>
                    <a:pt x="227" y="717"/>
                  </a:lnTo>
                  <a:lnTo>
                    <a:pt x="223" y="718"/>
                  </a:lnTo>
                  <a:lnTo>
                    <a:pt x="220" y="718"/>
                  </a:lnTo>
                  <a:lnTo>
                    <a:pt x="216" y="720"/>
                  </a:lnTo>
                  <a:lnTo>
                    <a:pt x="212" y="721"/>
                  </a:lnTo>
                  <a:lnTo>
                    <a:pt x="207" y="722"/>
                  </a:lnTo>
                  <a:lnTo>
                    <a:pt x="203" y="725"/>
                  </a:lnTo>
                  <a:lnTo>
                    <a:pt x="199" y="727"/>
                  </a:lnTo>
                  <a:lnTo>
                    <a:pt x="193" y="728"/>
                  </a:lnTo>
                  <a:lnTo>
                    <a:pt x="188" y="731"/>
                  </a:lnTo>
                  <a:lnTo>
                    <a:pt x="185" y="734"/>
                  </a:lnTo>
                  <a:lnTo>
                    <a:pt x="182" y="734"/>
                  </a:lnTo>
                  <a:lnTo>
                    <a:pt x="179" y="735"/>
                  </a:lnTo>
                  <a:lnTo>
                    <a:pt x="176" y="738"/>
                  </a:lnTo>
                  <a:lnTo>
                    <a:pt x="172" y="740"/>
                  </a:lnTo>
                  <a:lnTo>
                    <a:pt x="169" y="741"/>
                  </a:lnTo>
                  <a:lnTo>
                    <a:pt x="165" y="742"/>
                  </a:lnTo>
                  <a:lnTo>
                    <a:pt x="162" y="745"/>
                  </a:lnTo>
                  <a:lnTo>
                    <a:pt x="159" y="747"/>
                  </a:lnTo>
                  <a:lnTo>
                    <a:pt x="155" y="750"/>
                  </a:lnTo>
                  <a:lnTo>
                    <a:pt x="152" y="752"/>
                  </a:lnTo>
                  <a:lnTo>
                    <a:pt x="149" y="757"/>
                  </a:lnTo>
                  <a:lnTo>
                    <a:pt x="144" y="758"/>
                  </a:lnTo>
                  <a:lnTo>
                    <a:pt x="139" y="761"/>
                  </a:lnTo>
                  <a:lnTo>
                    <a:pt x="136" y="762"/>
                  </a:lnTo>
                  <a:lnTo>
                    <a:pt x="134" y="765"/>
                  </a:lnTo>
                  <a:lnTo>
                    <a:pt x="131" y="768"/>
                  </a:lnTo>
                  <a:lnTo>
                    <a:pt x="126" y="771"/>
                  </a:lnTo>
                  <a:lnTo>
                    <a:pt x="125" y="772"/>
                  </a:lnTo>
                  <a:lnTo>
                    <a:pt x="122" y="775"/>
                  </a:lnTo>
                  <a:lnTo>
                    <a:pt x="117" y="779"/>
                  </a:lnTo>
                  <a:lnTo>
                    <a:pt x="114" y="784"/>
                  </a:lnTo>
                  <a:lnTo>
                    <a:pt x="108" y="788"/>
                  </a:lnTo>
                  <a:lnTo>
                    <a:pt x="105" y="792"/>
                  </a:lnTo>
                  <a:lnTo>
                    <a:pt x="102" y="796"/>
                  </a:lnTo>
                  <a:lnTo>
                    <a:pt x="99" y="799"/>
                  </a:lnTo>
                  <a:lnTo>
                    <a:pt x="98" y="802"/>
                  </a:lnTo>
                  <a:lnTo>
                    <a:pt x="97" y="808"/>
                  </a:lnTo>
                  <a:lnTo>
                    <a:pt x="94" y="809"/>
                  </a:lnTo>
                  <a:lnTo>
                    <a:pt x="94" y="812"/>
                  </a:lnTo>
                  <a:lnTo>
                    <a:pt x="92" y="816"/>
                  </a:lnTo>
                  <a:lnTo>
                    <a:pt x="92" y="819"/>
                  </a:lnTo>
                  <a:lnTo>
                    <a:pt x="90" y="822"/>
                  </a:lnTo>
                  <a:lnTo>
                    <a:pt x="90" y="826"/>
                  </a:lnTo>
                  <a:lnTo>
                    <a:pt x="87" y="831"/>
                  </a:lnTo>
                  <a:lnTo>
                    <a:pt x="85" y="832"/>
                  </a:lnTo>
                  <a:lnTo>
                    <a:pt x="82" y="833"/>
                  </a:lnTo>
                  <a:lnTo>
                    <a:pt x="78" y="833"/>
                  </a:lnTo>
                  <a:lnTo>
                    <a:pt x="77" y="833"/>
                  </a:lnTo>
                  <a:lnTo>
                    <a:pt x="74" y="833"/>
                  </a:lnTo>
                  <a:lnTo>
                    <a:pt x="71" y="832"/>
                  </a:lnTo>
                  <a:lnTo>
                    <a:pt x="68" y="832"/>
                  </a:lnTo>
                  <a:lnTo>
                    <a:pt x="64" y="829"/>
                  </a:lnTo>
                  <a:lnTo>
                    <a:pt x="60" y="825"/>
                  </a:lnTo>
                  <a:lnTo>
                    <a:pt x="57" y="822"/>
                  </a:lnTo>
                  <a:lnTo>
                    <a:pt x="55" y="819"/>
                  </a:lnTo>
                  <a:lnTo>
                    <a:pt x="53" y="818"/>
                  </a:lnTo>
                  <a:lnTo>
                    <a:pt x="51" y="815"/>
                  </a:lnTo>
                  <a:lnTo>
                    <a:pt x="48" y="809"/>
                  </a:lnTo>
                  <a:lnTo>
                    <a:pt x="47" y="805"/>
                  </a:lnTo>
                  <a:lnTo>
                    <a:pt x="44" y="799"/>
                  </a:lnTo>
                  <a:lnTo>
                    <a:pt x="43" y="795"/>
                  </a:lnTo>
                  <a:lnTo>
                    <a:pt x="40" y="789"/>
                  </a:lnTo>
                  <a:lnTo>
                    <a:pt x="40" y="785"/>
                  </a:lnTo>
                  <a:lnTo>
                    <a:pt x="36" y="779"/>
                  </a:lnTo>
                  <a:lnTo>
                    <a:pt x="34" y="772"/>
                  </a:lnTo>
                  <a:lnTo>
                    <a:pt x="31" y="765"/>
                  </a:lnTo>
                  <a:lnTo>
                    <a:pt x="30" y="759"/>
                  </a:lnTo>
                  <a:lnTo>
                    <a:pt x="28" y="751"/>
                  </a:lnTo>
                  <a:lnTo>
                    <a:pt x="27" y="744"/>
                  </a:lnTo>
                  <a:lnTo>
                    <a:pt x="24" y="735"/>
                  </a:lnTo>
                  <a:lnTo>
                    <a:pt x="21" y="728"/>
                  </a:lnTo>
                  <a:lnTo>
                    <a:pt x="20" y="721"/>
                  </a:lnTo>
                  <a:lnTo>
                    <a:pt x="18" y="713"/>
                  </a:lnTo>
                  <a:lnTo>
                    <a:pt x="16" y="704"/>
                  </a:lnTo>
                  <a:lnTo>
                    <a:pt x="16" y="694"/>
                  </a:lnTo>
                  <a:lnTo>
                    <a:pt x="13" y="686"/>
                  </a:lnTo>
                  <a:lnTo>
                    <a:pt x="13" y="677"/>
                  </a:lnTo>
                  <a:lnTo>
                    <a:pt x="10" y="667"/>
                  </a:lnTo>
                  <a:lnTo>
                    <a:pt x="9" y="657"/>
                  </a:lnTo>
                  <a:lnTo>
                    <a:pt x="7" y="649"/>
                  </a:lnTo>
                  <a:lnTo>
                    <a:pt x="6" y="639"/>
                  </a:lnTo>
                  <a:lnTo>
                    <a:pt x="6" y="629"/>
                  </a:lnTo>
                  <a:lnTo>
                    <a:pt x="4" y="619"/>
                  </a:lnTo>
                  <a:lnTo>
                    <a:pt x="3" y="607"/>
                  </a:lnTo>
                  <a:lnTo>
                    <a:pt x="3" y="599"/>
                  </a:lnTo>
                  <a:lnTo>
                    <a:pt x="1" y="589"/>
                  </a:lnTo>
                  <a:lnTo>
                    <a:pt x="0" y="577"/>
                  </a:lnTo>
                  <a:lnTo>
                    <a:pt x="0" y="567"/>
                  </a:lnTo>
                  <a:lnTo>
                    <a:pt x="0" y="556"/>
                  </a:lnTo>
                  <a:lnTo>
                    <a:pt x="0" y="545"/>
                  </a:lnTo>
                  <a:lnTo>
                    <a:pt x="0" y="535"/>
                  </a:lnTo>
                  <a:lnTo>
                    <a:pt x="0" y="525"/>
                  </a:lnTo>
                  <a:lnTo>
                    <a:pt x="0" y="513"/>
                  </a:lnTo>
                  <a:lnTo>
                    <a:pt x="0" y="502"/>
                  </a:lnTo>
                  <a:lnTo>
                    <a:pt x="0" y="492"/>
                  </a:lnTo>
                  <a:lnTo>
                    <a:pt x="1" y="482"/>
                  </a:lnTo>
                  <a:lnTo>
                    <a:pt x="3" y="469"/>
                  </a:lnTo>
                  <a:lnTo>
                    <a:pt x="3" y="459"/>
                  </a:lnTo>
                  <a:lnTo>
                    <a:pt x="4" y="448"/>
                  </a:lnTo>
                  <a:lnTo>
                    <a:pt x="6" y="438"/>
                  </a:lnTo>
                  <a:lnTo>
                    <a:pt x="9" y="427"/>
                  </a:lnTo>
                  <a:lnTo>
                    <a:pt x="9" y="415"/>
                  </a:lnTo>
                  <a:lnTo>
                    <a:pt x="11" y="405"/>
                  </a:lnTo>
                  <a:lnTo>
                    <a:pt x="13" y="394"/>
                  </a:lnTo>
                  <a:lnTo>
                    <a:pt x="16" y="384"/>
                  </a:lnTo>
                  <a:lnTo>
                    <a:pt x="18" y="374"/>
                  </a:lnTo>
                  <a:lnTo>
                    <a:pt x="21" y="363"/>
                  </a:lnTo>
                  <a:lnTo>
                    <a:pt x="24" y="354"/>
                  </a:lnTo>
                  <a:lnTo>
                    <a:pt x="27" y="343"/>
                  </a:lnTo>
                  <a:lnTo>
                    <a:pt x="30" y="333"/>
                  </a:lnTo>
                  <a:lnTo>
                    <a:pt x="34" y="324"/>
                  </a:lnTo>
                  <a:lnTo>
                    <a:pt x="40" y="313"/>
                  </a:lnTo>
                  <a:lnTo>
                    <a:pt x="44" y="304"/>
                  </a:lnTo>
                  <a:close/>
                </a:path>
              </a:pathLst>
            </a:custGeom>
            <a:solidFill>
              <a:srgbClr val="2A40E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2" name="Freeform 13"/>
            <p:cNvSpPr>
              <a:spLocks/>
            </p:cNvSpPr>
            <p:nvPr/>
          </p:nvSpPr>
          <p:spPr bwMode="auto">
            <a:xfrm>
              <a:off x="1923" y="937"/>
              <a:ext cx="81" cy="29"/>
            </a:xfrm>
            <a:custGeom>
              <a:avLst/>
              <a:gdLst>
                <a:gd name="T0" fmla="*/ 0 w 243"/>
                <a:gd name="T1" fmla="*/ 0 h 87"/>
                <a:gd name="T2" fmla="*/ 0 w 243"/>
                <a:gd name="T3" fmla="*/ 0 h 87"/>
                <a:gd name="T4" fmla="*/ 0 w 243"/>
                <a:gd name="T5" fmla="*/ 0 h 87"/>
                <a:gd name="T6" fmla="*/ 0 w 243"/>
                <a:gd name="T7" fmla="*/ 0 h 87"/>
                <a:gd name="T8" fmla="*/ 0 w 243"/>
                <a:gd name="T9" fmla="*/ 0 h 87"/>
                <a:gd name="T10" fmla="*/ 0 w 243"/>
                <a:gd name="T11" fmla="*/ 0 h 87"/>
                <a:gd name="T12" fmla="*/ 0 w 243"/>
                <a:gd name="T13" fmla="*/ 0 h 87"/>
                <a:gd name="T14" fmla="*/ 0 w 243"/>
                <a:gd name="T15" fmla="*/ 0 h 87"/>
                <a:gd name="T16" fmla="*/ 0 w 243"/>
                <a:gd name="T17" fmla="*/ 0 h 87"/>
                <a:gd name="T18" fmla="*/ 0 w 243"/>
                <a:gd name="T19" fmla="*/ 0 h 87"/>
                <a:gd name="T20" fmla="*/ 0 w 243"/>
                <a:gd name="T21" fmla="*/ 0 h 87"/>
                <a:gd name="T22" fmla="*/ 0 w 243"/>
                <a:gd name="T23" fmla="*/ 0 h 87"/>
                <a:gd name="T24" fmla="*/ 0 w 243"/>
                <a:gd name="T25" fmla="*/ 0 h 87"/>
                <a:gd name="T26" fmla="*/ 0 w 243"/>
                <a:gd name="T27" fmla="*/ 0 h 87"/>
                <a:gd name="T28" fmla="*/ 0 w 243"/>
                <a:gd name="T29" fmla="*/ 0 h 87"/>
                <a:gd name="T30" fmla="*/ 0 w 243"/>
                <a:gd name="T31" fmla="*/ 0 h 87"/>
                <a:gd name="T32" fmla="*/ 0 w 243"/>
                <a:gd name="T33" fmla="*/ 0 h 87"/>
                <a:gd name="T34" fmla="*/ 0 w 243"/>
                <a:gd name="T35" fmla="*/ 0 h 87"/>
                <a:gd name="T36" fmla="*/ 0 w 243"/>
                <a:gd name="T37" fmla="*/ 0 h 87"/>
                <a:gd name="T38" fmla="*/ 0 w 243"/>
                <a:gd name="T39" fmla="*/ 0 h 87"/>
                <a:gd name="T40" fmla="*/ 0 w 243"/>
                <a:gd name="T41" fmla="*/ 0 h 87"/>
                <a:gd name="T42" fmla="*/ 0 w 243"/>
                <a:gd name="T43" fmla="*/ 0 h 87"/>
                <a:gd name="T44" fmla="*/ 0 w 243"/>
                <a:gd name="T45" fmla="*/ 0 h 87"/>
                <a:gd name="T46" fmla="*/ 0 w 243"/>
                <a:gd name="T47" fmla="*/ 0 h 87"/>
                <a:gd name="T48" fmla="*/ 0 w 243"/>
                <a:gd name="T49" fmla="*/ 0 h 87"/>
                <a:gd name="T50" fmla="*/ 0 w 243"/>
                <a:gd name="T51" fmla="*/ 0 h 87"/>
                <a:gd name="T52" fmla="*/ 0 w 243"/>
                <a:gd name="T53" fmla="*/ 0 h 87"/>
                <a:gd name="T54" fmla="*/ 0 w 243"/>
                <a:gd name="T55" fmla="*/ 0 h 87"/>
                <a:gd name="T56" fmla="*/ 0 w 243"/>
                <a:gd name="T57" fmla="*/ 0 h 87"/>
                <a:gd name="T58" fmla="*/ 0 w 243"/>
                <a:gd name="T59" fmla="*/ 0 h 87"/>
                <a:gd name="T60" fmla="*/ 0 w 243"/>
                <a:gd name="T61" fmla="*/ 0 h 87"/>
                <a:gd name="T62" fmla="*/ 0 w 243"/>
                <a:gd name="T63" fmla="*/ 0 h 87"/>
                <a:gd name="T64" fmla="*/ 0 w 243"/>
                <a:gd name="T65" fmla="*/ 0 h 87"/>
                <a:gd name="T66" fmla="*/ 0 w 243"/>
                <a:gd name="T67" fmla="*/ 0 h 87"/>
                <a:gd name="T68" fmla="*/ 0 w 243"/>
                <a:gd name="T69" fmla="*/ 0 h 87"/>
                <a:gd name="T70" fmla="*/ 0 w 243"/>
                <a:gd name="T71" fmla="*/ 0 h 87"/>
                <a:gd name="T72" fmla="*/ 0 w 243"/>
                <a:gd name="T73" fmla="*/ 0 h 87"/>
                <a:gd name="T74" fmla="*/ 0 w 243"/>
                <a:gd name="T75" fmla="*/ 0 h 87"/>
                <a:gd name="T76" fmla="*/ 0 w 243"/>
                <a:gd name="T77" fmla="*/ 0 h 87"/>
                <a:gd name="T78" fmla="*/ 0 w 243"/>
                <a:gd name="T79" fmla="*/ 0 h 87"/>
                <a:gd name="T80" fmla="*/ 0 w 243"/>
                <a:gd name="T81" fmla="*/ 0 h 87"/>
                <a:gd name="T82" fmla="*/ 0 w 243"/>
                <a:gd name="T83" fmla="*/ 0 h 87"/>
                <a:gd name="T84" fmla="*/ 0 w 243"/>
                <a:gd name="T85" fmla="*/ 0 h 87"/>
                <a:gd name="T86" fmla="*/ 0 w 243"/>
                <a:gd name="T87" fmla="*/ 0 h 87"/>
                <a:gd name="T88" fmla="*/ 0 w 243"/>
                <a:gd name="T89" fmla="*/ 0 h 87"/>
                <a:gd name="T90" fmla="*/ 0 w 243"/>
                <a:gd name="T91" fmla="*/ 0 h 8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3"/>
                <a:gd name="T139" fmla="*/ 0 h 87"/>
                <a:gd name="T140" fmla="*/ 243 w 243"/>
                <a:gd name="T141" fmla="*/ 87 h 8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3" h="87">
                  <a:moveTo>
                    <a:pt x="77" y="6"/>
                  </a:moveTo>
                  <a:lnTo>
                    <a:pt x="80" y="4"/>
                  </a:lnTo>
                  <a:lnTo>
                    <a:pt x="83" y="3"/>
                  </a:lnTo>
                  <a:lnTo>
                    <a:pt x="86" y="3"/>
                  </a:lnTo>
                  <a:lnTo>
                    <a:pt x="90" y="3"/>
                  </a:lnTo>
                  <a:lnTo>
                    <a:pt x="94" y="1"/>
                  </a:lnTo>
                  <a:lnTo>
                    <a:pt x="96" y="0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107" y="0"/>
                  </a:lnTo>
                  <a:lnTo>
                    <a:pt x="111" y="0"/>
                  </a:lnTo>
                  <a:lnTo>
                    <a:pt x="114" y="0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6" y="0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7" y="0"/>
                  </a:lnTo>
                  <a:lnTo>
                    <a:pt x="141" y="0"/>
                  </a:lnTo>
                  <a:lnTo>
                    <a:pt x="145" y="1"/>
                  </a:lnTo>
                  <a:lnTo>
                    <a:pt x="150" y="3"/>
                  </a:lnTo>
                  <a:lnTo>
                    <a:pt x="154" y="3"/>
                  </a:lnTo>
                  <a:lnTo>
                    <a:pt x="157" y="3"/>
                  </a:lnTo>
                  <a:lnTo>
                    <a:pt x="161" y="4"/>
                  </a:lnTo>
                  <a:lnTo>
                    <a:pt x="165" y="6"/>
                  </a:lnTo>
                  <a:lnTo>
                    <a:pt x="170" y="7"/>
                  </a:lnTo>
                  <a:lnTo>
                    <a:pt x="175" y="7"/>
                  </a:lnTo>
                  <a:lnTo>
                    <a:pt x="180" y="10"/>
                  </a:lnTo>
                  <a:lnTo>
                    <a:pt x="182" y="11"/>
                  </a:lnTo>
                  <a:lnTo>
                    <a:pt x="188" y="13"/>
                  </a:lnTo>
                  <a:lnTo>
                    <a:pt x="192" y="16"/>
                  </a:lnTo>
                  <a:lnTo>
                    <a:pt x="197" y="17"/>
                  </a:lnTo>
                  <a:lnTo>
                    <a:pt x="202" y="18"/>
                  </a:lnTo>
                  <a:lnTo>
                    <a:pt x="207" y="21"/>
                  </a:lnTo>
                  <a:lnTo>
                    <a:pt x="211" y="23"/>
                  </a:lnTo>
                  <a:lnTo>
                    <a:pt x="214" y="26"/>
                  </a:lnTo>
                  <a:lnTo>
                    <a:pt x="218" y="27"/>
                  </a:lnTo>
                  <a:lnTo>
                    <a:pt x="221" y="28"/>
                  </a:lnTo>
                  <a:lnTo>
                    <a:pt x="224" y="31"/>
                  </a:lnTo>
                  <a:lnTo>
                    <a:pt x="228" y="33"/>
                  </a:lnTo>
                  <a:lnTo>
                    <a:pt x="231" y="36"/>
                  </a:lnTo>
                  <a:lnTo>
                    <a:pt x="235" y="37"/>
                  </a:lnTo>
                  <a:lnTo>
                    <a:pt x="238" y="40"/>
                  </a:lnTo>
                  <a:lnTo>
                    <a:pt x="241" y="43"/>
                  </a:lnTo>
                  <a:lnTo>
                    <a:pt x="243" y="45"/>
                  </a:lnTo>
                  <a:lnTo>
                    <a:pt x="243" y="50"/>
                  </a:lnTo>
                  <a:lnTo>
                    <a:pt x="241" y="54"/>
                  </a:lnTo>
                  <a:lnTo>
                    <a:pt x="238" y="55"/>
                  </a:lnTo>
                  <a:lnTo>
                    <a:pt x="235" y="57"/>
                  </a:lnTo>
                  <a:lnTo>
                    <a:pt x="232" y="58"/>
                  </a:lnTo>
                  <a:lnTo>
                    <a:pt x="228" y="60"/>
                  </a:lnTo>
                  <a:lnTo>
                    <a:pt x="222" y="60"/>
                  </a:lnTo>
                  <a:lnTo>
                    <a:pt x="216" y="60"/>
                  </a:lnTo>
                  <a:lnTo>
                    <a:pt x="214" y="60"/>
                  </a:lnTo>
                  <a:lnTo>
                    <a:pt x="211" y="60"/>
                  </a:lnTo>
                  <a:lnTo>
                    <a:pt x="208" y="60"/>
                  </a:lnTo>
                  <a:lnTo>
                    <a:pt x="205" y="58"/>
                  </a:lnTo>
                  <a:lnTo>
                    <a:pt x="202" y="57"/>
                  </a:lnTo>
                  <a:lnTo>
                    <a:pt x="198" y="57"/>
                  </a:lnTo>
                  <a:lnTo>
                    <a:pt x="194" y="55"/>
                  </a:lnTo>
                  <a:lnTo>
                    <a:pt x="191" y="54"/>
                  </a:lnTo>
                  <a:lnTo>
                    <a:pt x="188" y="54"/>
                  </a:lnTo>
                  <a:lnTo>
                    <a:pt x="184" y="53"/>
                  </a:lnTo>
                  <a:lnTo>
                    <a:pt x="181" y="53"/>
                  </a:lnTo>
                  <a:lnTo>
                    <a:pt x="177" y="51"/>
                  </a:lnTo>
                  <a:lnTo>
                    <a:pt x="174" y="50"/>
                  </a:lnTo>
                  <a:lnTo>
                    <a:pt x="168" y="50"/>
                  </a:lnTo>
                  <a:lnTo>
                    <a:pt x="164" y="47"/>
                  </a:lnTo>
                  <a:lnTo>
                    <a:pt x="161" y="47"/>
                  </a:lnTo>
                  <a:lnTo>
                    <a:pt x="157" y="47"/>
                  </a:lnTo>
                  <a:lnTo>
                    <a:pt x="151" y="45"/>
                  </a:lnTo>
                  <a:lnTo>
                    <a:pt x="148" y="45"/>
                  </a:lnTo>
                  <a:lnTo>
                    <a:pt x="143" y="47"/>
                  </a:lnTo>
                  <a:lnTo>
                    <a:pt x="138" y="47"/>
                  </a:lnTo>
                  <a:lnTo>
                    <a:pt x="133" y="47"/>
                  </a:lnTo>
                  <a:lnTo>
                    <a:pt x="128" y="47"/>
                  </a:lnTo>
                  <a:lnTo>
                    <a:pt x="124" y="50"/>
                  </a:lnTo>
                  <a:lnTo>
                    <a:pt x="118" y="51"/>
                  </a:lnTo>
                  <a:lnTo>
                    <a:pt x="113" y="53"/>
                  </a:lnTo>
                  <a:lnTo>
                    <a:pt x="108" y="54"/>
                  </a:lnTo>
                  <a:lnTo>
                    <a:pt x="103" y="57"/>
                  </a:lnTo>
                  <a:lnTo>
                    <a:pt x="100" y="58"/>
                  </a:lnTo>
                  <a:lnTo>
                    <a:pt x="97" y="60"/>
                  </a:lnTo>
                  <a:lnTo>
                    <a:pt x="94" y="60"/>
                  </a:lnTo>
                  <a:lnTo>
                    <a:pt x="93" y="63"/>
                  </a:lnTo>
                  <a:lnTo>
                    <a:pt x="86" y="64"/>
                  </a:lnTo>
                  <a:lnTo>
                    <a:pt x="81" y="67"/>
                  </a:lnTo>
                  <a:lnTo>
                    <a:pt x="76" y="68"/>
                  </a:lnTo>
                  <a:lnTo>
                    <a:pt x="72" y="71"/>
                  </a:lnTo>
                  <a:lnTo>
                    <a:pt x="67" y="71"/>
                  </a:lnTo>
                  <a:lnTo>
                    <a:pt x="63" y="74"/>
                  </a:lnTo>
                  <a:lnTo>
                    <a:pt x="57" y="75"/>
                  </a:lnTo>
                  <a:lnTo>
                    <a:pt x="53" y="78"/>
                  </a:lnTo>
                  <a:lnTo>
                    <a:pt x="49" y="78"/>
                  </a:lnTo>
                  <a:lnTo>
                    <a:pt x="46" y="81"/>
                  </a:lnTo>
                  <a:lnTo>
                    <a:pt x="42" y="81"/>
                  </a:lnTo>
                  <a:lnTo>
                    <a:pt x="39" y="84"/>
                  </a:lnTo>
                  <a:lnTo>
                    <a:pt x="36" y="84"/>
                  </a:lnTo>
                  <a:lnTo>
                    <a:pt x="32" y="85"/>
                  </a:lnTo>
                  <a:lnTo>
                    <a:pt x="29" y="85"/>
                  </a:lnTo>
                  <a:lnTo>
                    <a:pt x="26" y="87"/>
                  </a:lnTo>
                  <a:lnTo>
                    <a:pt x="23" y="87"/>
                  </a:lnTo>
                  <a:lnTo>
                    <a:pt x="20" y="87"/>
                  </a:lnTo>
                  <a:lnTo>
                    <a:pt x="15" y="87"/>
                  </a:lnTo>
                  <a:lnTo>
                    <a:pt x="10" y="85"/>
                  </a:lnTo>
                  <a:lnTo>
                    <a:pt x="6" y="82"/>
                  </a:lnTo>
                  <a:lnTo>
                    <a:pt x="3" y="80"/>
                  </a:lnTo>
                  <a:lnTo>
                    <a:pt x="2" y="75"/>
                  </a:lnTo>
                  <a:lnTo>
                    <a:pt x="0" y="71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2" y="54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2" y="40"/>
                  </a:lnTo>
                  <a:lnTo>
                    <a:pt x="15" y="37"/>
                  </a:lnTo>
                  <a:lnTo>
                    <a:pt x="18" y="36"/>
                  </a:lnTo>
                  <a:lnTo>
                    <a:pt x="20" y="33"/>
                  </a:lnTo>
                  <a:lnTo>
                    <a:pt x="23" y="31"/>
                  </a:lnTo>
                  <a:lnTo>
                    <a:pt x="26" y="28"/>
                  </a:lnTo>
                  <a:lnTo>
                    <a:pt x="29" y="26"/>
                  </a:lnTo>
                  <a:lnTo>
                    <a:pt x="32" y="24"/>
                  </a:lnTo>
                  <a:lnTo>
                    <a:pt x="36" y="23"/>
                  </a:lnTo>
                  <a:lnTo>
                    <a:pt x="39" y="21"/>
                  </a:lnTo>
                  <a:lnTo>
                    <a:pt x="42" y="18"/>
                  </a:lnTo>
                  <a:lnTo>
                    <a:pt x="46" y="17"/>
                  </a:lnTo>
                  <a:lnTo>
                    <a:pt x="49" y="16"/>
                  </a:lnTo>
                  <a:lnTo>
                    <a:pt x="52" y="14"/>
                  </a:lnTo>
                  <a:lnTo>
                    <a:pt x="56" y="13"/>
                  </a:lnTo>
                  <a:lnTo>
                    <a:pt x="59" y="10"/>
                  </a:lnTo>
                  <a:lnTo>
                    <a:pt x="64" y="10"/>
                  </a:lnTo>
                  <a:lnTo>
                    <a:pt x="67" y="7"/>
                  </a:lnTo>
                  <a:lnTo>
                    <a:pt x="70" y="7"/>
                  </a:lnTo>
                  <a:lnTo>
                    <a:pt x="73" y="6"/>
                  </a:lnTo>
                  <a:lnTo>
                    <a:pt x="77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3" name="Freeform 14"/>
            <p:cNvSpPr>
              <a:spLocks/>
            </p:cNvSpPr>
            <p:nvPr/>
          </p:nvSpPr>
          <p:spPr bwMode="auto">
            <a:xfrm>
              <a:off x="2190" y="1213"/>
              <a:ext cx="34" cy="110"/>
            </a:xfrm>
            <a:custGeom>
              <a:avLst/>
              <a:gdLst>
                <a:gd name="T0" fmla="*/ 0 w 102"/>
                <a:gd name="T1" fmla="*/ 0 h 330"/>
                <a:gd name="T2" fmla="*/ 0 w 102"/>
                <a:gd name="T3" fmla="*/ 0 h 330"/>
                <a:gd name="T4" fmla="*/ 0 w 102"/>
                <a:gd name="T5" fmla="*/ 0 h 330"/>
                <a:gd name="T6" fmla="*/ 0 w 102"/>
                <a:gd name="T7" fmla="*/ 0 h 330"/>
                <a:gd name="T8" fmla="*/ 0 w 102"/>
                <a:gd name="T9" fmla="*/ 0 h 330"/>
                <a:gd name="T10" fmla="*/ 0 w 102"/>
                <a:gd name="T11" fmla="*/ 0 h 330"/>
                <a:gd name="T12" fmla="*/ 0 w 102"/>
                <a:gd name="T13" fmla="*/ 0 h 330"/>
                <a:gd name="T14" fmla="*/ 0 w 102"/>
                <a:gd name="T15" fmla="*/ 0 h 330"/>
                <a:gd name="T16" fmla="*/ 0 w 102"/>
                <a:gd name="T17" fmla="*/ 0 h 330"/>
                <a:gd name="T18" fmla="*/ 0 w 102"/>
                <a:gd name="T19" fmla="*/ 0 h 330"/>
                <a:gd name="T20" fmla="*/ 0 w 102"/>
                <a:gd name="T21" fmla="*/ 0 h 330"/>
                <a:gd name="T22" fmla="*/ 0 w 102"/>
                <a:gd name="T23" fmla="*/ 0 h 330"/>
                <a:gd name="T24" fmla="*/ 0 w 102"/>
                <a:gd name="T25" fmla="*/ 0 h 330"/>
                <a:gd name="T26" fmla="*/ 0 w 102"/>
                <a:gd name="T27" fmla="*/ 0 h 330"/>
                <a:gd name="T28" fmla="*/ 0 w 102"/>
                <a:gd name="T29" fmla="*/ 0 h 330"/>
                <a:gd name="T30" fmla="*/ 0 w 102"/>
                <a:gd name="T31" fmla="*/ 0 h 330"/>
                <a:gd name="T32" fmla="*/ 0 w 102"/>
                <a:gd name="T33" fmla="*/ 0 h 330"/>
                <a:gd name="T34" fmla="*/ 0 w 102"/>
                <a:gd name="T35" fmla="*/ 0 h 330"/>
                <a:gd name="T36" fmla="*/ 0 w 102"/>
                <a:gd name="T37" fmla="*/ 0 h 330"/>
                <a:gd name="T38" fmla="*/ 0 w 102"/>
                <a:gd name="T39" fmla="*/ 0 h 330"/>
                <a:gd name="T40" fmla="*/ 0 w 102"/>
                <a:gd name="T41" fmla="*/ 0 h 330"/>
                <a:gd name="T42" fmla="*/ 0 w 102"/>
                <a:gd name="T43" fmla="*/ 0 h 330"/>
                <a:gd name="T44" fmla="*/ 0 w 102"/>
                <a:gd name="T45" fmla="*/ 0 h 330"/>
                <a:gd name="T46" fmla="*/ 0 w 102"/>
                <a:gd name="T47" fmla="*/ 0 h 330"/>
                <a:gd name="T48" fmla="*/ 0 w 102"/>
                <a:gd name="T49" fmla="*/ 0 h 330"/>
                <a:gd name="T50" fmla="*/ 0 w 102"/>
                <a:gd name="T51" fmla="*/ 0 h 330"/>
                <a:gd name="T52" fmla="*/ 0 w 102"/>
                <a:gd name="T53" fmla="*/ 0 h 330"/>
                <a:gd name="T54" fmla="*/ 0 w 102"/>
                <a:gd name="T55" fmla="*/ 0 h 330"/>
                <a:gd name="T56" fmla="*/ 0 w 102"/>
                <a:gd name="T57" fmla="*/ 0 h 330"/>
                <a:gd name="T58" fmla="*/ 0 w 102"/>
                <a:gd name="T59" fmla="*/ 0 h 330"/>
                <a:gd name="T60" fmla="*/ 0 w 102"/>
                <a:gd name="T61" fmla="*/ 0 h 330"/>
                <a:gd name="T62" fmla="*/ 0 w 102"/>
                <a:gd name="T63" fmla="*/ 0 h 330"/>
                <a:gd name="T64" fmla="*/ 0 w 102"/>
                <a:gd name="T65" fmla="*/ 0 h 330"/>
                <a:gd name="T66" fmla="*/ 0 w 102"/>
                <a:gd name="T67" fmla="*/ 0 h 330"/>
                <a:gd name="T68" fmla="*/ 0 w 102"/>
                <a:gd name="T69" fmla="*/ 0 h 330"/>
                <a:gd name="T70" fmla="*/ 0 w 102"/>
                <a:gd name="T71" fmla="*/ 0 h 330"/>
                <a:gd name="T72" fmla="*/ 0 w 102"/>
                <a:gd name="T73" fmla="*/ 0 h 330"/>
                <a:gd name="T74" fmla="*/ 0 w 102"/>
                <a:gd name="T75" fmla="*/ 0 h 330"/>
                <a:gd name="T76" fmla="*/ 0 w 102"/>
                <a:gd name="T77" fmla="*/ 0 h 330"/>
                <a:gd name="T78" fmla="*/ 0 w 102"/>
                <a:gd name="T79" fmla="*/ 0 h 330"/>
                <a:gd name="T80" fmla="*/ 0 w 102"/>
                <a:gd name="T81" fmla="*/ 0 h 330"/>
                <a:gd name="T82" fmla="*/ 0 w 102"/>
                <a:gd name="T83" fmla="*/ 0 h 330"/>
                <a:gd name="T84" fmla="*/ 0 w 102"/>
                <a:gd name="T85" fmla="*/ 0 h 330"/>
                <a:gd name="T86" fmla="*/ 0 w 102"/>
                <a:gd name="T87" fmla="*/ 0 h 330"/>
                <a:gd name="T88" fmla="*/ 0 w 102"/>
                <a:gd name="T89" fmla="*/ 0 h 330"/>
                <a:gd name="T90" fmla="*/ 0 w 102"/>
                <a:gd name="T91" fmla="*/ 0 h 330"/>
                <a:gd name="T92" fmla="*/ 0 w 102"/>
                <a:gd name="T93" fmla="*/ 0 h 330"/>
                <a:gd name="T94" fmla="*/ 0 w 102"/>
                <a:gd name="T95" fmla="*/ 0 h 330"/>
                <a:gd name="T96" fmla="*/ 0 w 102"/>
                <a:gd name="T97" fmla="*/ 0 h 330"/>
                <a:gd name="T98" fmla="*/ 0 w 102"/>
                <a:gd name="T99" fmla="*/ 0 h 330"/>
                <a:gd name="T100" fmla="*/ 0 w 102"/>
                <a:gd name="T101" fmla="*/ 0 h 330"/>
                <a:gd name="T102" fmla="*/ 0 w 102"/>
                <a:gd name="T103" fmla="*/ 0 h 330"/>
                <a:gd name="T104" fmla="*/ 0 w 102"/>
                <a:gd name="T105" fmla="*/ 0 h 330"/>
                <a:gd name="T106" fmla="*/ 0 w 102"/>
                <a:gd name="T107" fmla="*/ 0 h 330"/>
                <a:gd name="T108" fmla="*/ 0 w 102"/>
                <a:gd name="T109" fmla="*/ 0 h 330"/>
                <a:gd name="T110" fmla="*/ 0 w 102"/>
                <a:gd name="T111" fmla="*/ 0 h 330"/>
                <a:gd name="T112" fmla="*/ 0 w 102"/>
                <a:gd name="T113" fmla="*/ 0 h 330"/>
                <a:gd name="T114" fmla="*/ 0 w 102"/>
                <a:gd name="T115" fmla="*/ 0 h 33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02"/>
                <a:gd name="T175" fmla="*/ 0 h 330"/>
                <a:gd name="T176" fmla="*/ 102 w 102"/>
                <a:gd name="T177" fmla="*/ 330 h 33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02" h="330">
                  <a:moveTo>
                    <a:pt x="18" y="99"/>
                  </a:moveTo>
                  <a:lnTo>
                    <a:pt x="18" y="102"/>
                  </a:lnTo>
                  <a:lnTo>
                    <a:pt x="18" y="105"/>
                  </a:lnTo>
                  <a:lnTo>
                    <a:pt x="18" y="109"/>
                  </a:lnTo>
                  <a:lnTo>
                    <a:pt x="20" y="112"/>
                  </a:lnTo>
                  <a:lnTo>
                    <a:pt x="20" y="116"/>
                  </a:lnTo>
                  <a:lnTo>
                    <a:pt x="21" y="119"/>
                  </a:lnTo>
                  <a:lnTo>
                    <a:pt x="21" y="125"/>
                  </a:lnTo>
                  <a:lnTo>
                    <a:pt x="21" y="129"/>
                  </a:lnTo>
                  <a:lnTo>
                    <a:pt x="21" y="132"/>
                  </a:lnTo>
                  <a:lnTo>
                    <a:pt x="21" y="136"/>
                  </a:lnTo>
                  <a:lnTo>
                    <a:pt x="21" y="140"/>
                  </a:lnTo>
                  <a:lnTo>
                    <a:pt x="21" y="145"/>
                  </a:lnTo>
                  <a:lnTo>
                    <a:pt x="21" y="150"/>
                  </a:lnTo>
                  <a:lnTo>
                    <a:pt x="21" y="155"/>
                  </a:lnTo>
                  <a:lnTo>
                    <a:pt x="21" y="159"/>
                  </a:lnTo>
                  <a:lnTo>
                    <a:pt x="23" y="163"/>
                  </a:lnTo>
                  <a:lnTo>
                    <a:pt x="21" y="168"/>
                  </a:lnTo>
                  <a:lnTo>
                    <a:pt x="21" y="172"/>
                  </a:lnTo>
                  <a:lnTo>
                    <a:pt x="21" y="177"/>
                  </a:lnTo>
                  <a:lnTo>
                    <a:pt x="21" y="182"/>
                  </a:lnTo>
                  <a:lnTo>
                    <a:pt x="20" y="187"/>
                  </a:lnTo>
                  <a:lnTo>
                    <a:pt x="20" y="190"/>
                  </a:lnTo>
                  <a:lnTo>
                    <a:pt x="20" y="196"/>
                  </a:lnTo>
                  <a:lnTo>
                    <a:pt x="20" y="200"/>
                  </a:lnTo>
                  <a:lnTo>
                    <a:pt x="18" y="206"/>
                  </a:lnTo>
                  <a:lnTo>
                    <a:pt x="18" y="210"/>
                  </a:lnTo>
                  <a:lnTo>
                    <a:pt x="18" y="214"/>
                  </a:lnTo>
                  <a:lnTo>
                    <a:pt x="18" y="219"/>
                  </a:lnTo>
                  <a:lnTo>
                    <a:pt x="18" y="224"/>
                  </a:lnTo>
                  <a:lnTo>
                    <a:pt x="18" y="227"/>
                  </a:lnTo>
                  <a:lnTo>
                    <a:pt x="18" y="233"/>
                  </a:lnTo>
                  <a:lnTo>
                    <a:pt x="18" y="239"/>
                  </a:lnTo>
                  <a:lnTo>
                    <a:pt x="17" y="243"/>
                  </a:lnTo>
                  <a:lnTo>
                    <a:pt x="17" y="246"/>
                  </a:lnTo>
                  <a:lnTo>
                    <a:pt x="15" y="250"/>
                  </a:lnTo>
                  <a:lnTo>
                    <a:pt x="15" y="254"/>
                  </a:lnTo>
                  <a:lnTo>
                    <a:pt x="15" y="259"/>
                  </a:lnTo>
                  <a:lnTo>
                    <a:pt x="15" y="263"/>
                  </a:lnTo>
                  <a:lnTo>
                    <a:pt x="15" y="267"/>
                  </a:lnTo>
                  <a:lnTo>
                    <a:pt x="17" y="271"/>
                  </a:lnTo>
                  <a:lnTo>
                    <a:pt x="17" y="274"/>
                  </a:lnTo>
                  <a:lnTo>
                    <a:pt x="17" y="278"/>
                  </a:lnTo>
                  <a:lnTo>
                    <a:pt x="17" y="281"/>
                  </a:lnTo>
                  <a:lnTo>
                    <a:pt x="17" y="287"/>
                  </a:lnTo>
                  <a:lnTo>
                    <a:pt x="17" y="290"/>
                  </a:lnTo>
                  <a:lnTo>
                    <a:pt x="18" y="293"/>
                  </a:lnTo>
                  <a:lnTo>
                    <a:pt x="18" y="296"/>
                  </a:lnTo>
                  <a:lnTo>
                    <a:pt x="18" y="300"/>
                  </a:lnTo>
                  <a:lnTo>
                    <a:pt x="18" y="303"/>
                  </a:lnTo>
                  <a:lnTo>
                    <a:pt x="20" y="305"/>
                  </a:lnTo>
                  <a:lnTo>
                    <a:pt x="21" y="308"/>
                  </a:lnTo>
                  <a:lnTo>
                    <a:pt x="23" y="310"/>
                  </a:lnTo>
                  <a:lnTo>
                    <a:pt x="25" y="315"/>
                  </a:lnTo>
                  <a:lnTo>
                    <a:pt x="28" y="320"/>
                  </a:lnTo>
                  <a:lnTo>
                    <a:pt x="31" y="323"/>
                  </a:lnTo>
                  <a:lnTo>
                    <a:pt x="34" y="325"/>
                  </a:lnTo>
                  <a:lnTo>
                    <a:pt x="40" y="327"/>
                  </a:lnTo>
                  <a:lnTo>
                    <a:pt x="44" y="328"/>
                  </a:lnTo>
                  <a:lnTo>
                    <a:pt x="48" y="328"/>
                  </a:lnTo>
                  <a:lnTo>
                    <a:pt x="54" y="330"/>
                  </a:lnTo>
                  <a:lnTo>
                    <a:pt x="58" y="328"/>
                  </a:lnTo>
                  <a:lnTo>
                    <a:pt x="62" y="328"/>
                  </a:lnTo>
                  <a:lnTo>
                    <a:pt x="65" y="327"/>
                  </a:lnTo>
                  <a:lnTo>
                    <a:pt x="69" y="325"/>
                  </a:lnTo>
                  <a:lnTo>
                    <a:pt x="72" y="324"/>
                  </a:lnTo>
                  <a:lnTo>
                    <a:pt x="77" y="323"/>
                  </a:lnTo>
                  <a:lnTo>
                    <a:pt x="79" y="320"/>
                  </a:lnTo>
                  <a:lnTo>
                    <a:pt x="82" y="317"/>
                  </a:lnTo>
                  <a:lnTo>
                    <a:pt x="85" y="314"/>
                  </a:lnTo>
                  <a:lnTo>
                    <a:pt x="87" y="311"/>
                  </a:lnTo>
                  <a:lnTo>
                    <a:pt x="89" y="308"/>
                  </a:lnTo>
                  <a:lnTo>
                    <a:pt x="91" y="304"/>
                  </a:lnTo>
                  <a:lnTo>
                    <a:pt x="92" y="300"/>
                  </a:lnTo>
                  <a:lnTo>
                    <a:pt x="95" y="297"/>
                  </a:lnTo>
                  <a:lnTo>
                    <a:pt x="95" y="293"/>
                  </a:lnTo>
                  <a:lnTo>
                    <a:pt x="96" y="288"/>
                  </a:lnTo>
                  <a:lnTo>
                    <a:pt x="98" y="283"/>
                  </a:lnTo>
                  <a:lnTo>
                    <a:pt x="99" y="278"/>
                  </a:lnTo>
                  <a:lnTo>
                    <a:pt x="99" y="274"/>
                  </a:lnTo>
                  <a:lnTo>
                    <a:pt x="99" y="270"/>
                  </a:lnTo>
                  <a:lnTo>
                    <a:pt x="101" y="266"/>
                  </a:lnTo>
                  <a:lnTo>
                    <a:pt x="102" y="260"/>
                  </a:lnTo>
                  <a:lnTo>
                    <a:pt x="102" y="256"/>
                  </a:lnTo>
                  <a:lnTo>
                    <a:pt x="102" y="250"/>
                  </a:lnTo>
                  <a:lnTo>
                    <a:pt x="102" y="244"/>
                  </a:lnTo>
                  <a:lnTo>
                    <a:pt x="102" y="240"/>
                  </a:lnTo>
                  <a:lnTo>
                    <a:pt x="102" y="236"/>
                  </a:lnTo>
                  <a:lnTo>
                    <a:pt x="102" y="230"/>
                  </a:lnTo>
                  <a:lnTo>
                    <a:pt x="101" y="226"/>
                  </a:lnTo>
                  <a:lnTo>
                    <a:pt x="101" y="222"/>
                  </a:lnTo>
                  <a:lnTo>
                    <a:pt x="99" y="219"/>
                  </a:lnTo>
                  <a:lnTo>
                    <a:pt x="99" y="216"/>
                  </a:lnTo>
                  <a:lnTo>
                    <a:pt x="99" y="213"/>
                  </a:lnTo>
                  <a:lnTo>
                    <a:pt x="99" y="210"/>
                  </a:lnTo>
                  <a:lnTo>
                    <a:pt x="98" y="207"/>
                  </a:lnTo>
                  <a:lnTo>
                    <a:pt x="96" y="204"/>
                  </a:lnTo>
                  <a:lnTo>
                    <a:pt x="96" y="200"/>
                  </a:lnTo>
                  <a:lnTo>
                    <a:pt x="96" y="197"/>
                  </a:lnTo>
                  <a:lnTo>
                    <a:pt x="95" y="193"/>
                  </a:lnTo>
                  <a:lnTo>
                    <a:pt x="95" y="189"/>
                  </a:lnTo>
                  <a:lnTo>
                    <a:pt x="94" y="185"/>
                  </a:lnTo>
                  <a:lnTo>
                    <a:pt x="94" y="182"/>
                  </a:lnTo>
                  <a:lnTo>
                    <a:pt x="92" y="176"/>
                  </a:lnTo>
                  <a:lnTo>
                    <a:pt x="91" y="172"/>
                  </a:lnTo>
                  <a:lnTo>
                    <a:pt x="89" y="168"/>
                  </a:lnTo>
                  <a:lnTo>
                    <a:pt x="89" y="163"/>
                  </a:lnTo>
                  <a:lnTo>
                    <a:pt x="88" y="159"/>
                  </a:lnTo>
                  <a:lnTo>
                    <a:pt x="87" y="153"/>
                  </a:lnTo>
                  <a:lnTo>
                    <a:pt x="85" y="149"/>
                  </a:lnTo>
                  <a:lnTo>
                    <a:pt x="84" y="143"/>
                  </a:lnTo>
                  <a:lnTo>
                    <a:pt x="82" y="139"/>
                  </a:lnTo>
                  <a:lnTo>
                    <a:pt x="81" y="135"/>
                  </a:lnTo>
                  <a:lnTo>
                    <a:pt x="79" y="129"/>
                  </a:lnTo>
                  <a:lnTo>
                    <a:pt x="78" y="125"/>
                  </a:lnTo>
                  <a:lnTo>
                    <a:pt x="77" y="119"/>
                  </a:lnTo>
                  <a:lnTo>
                    <a:pt x="74" y="113"/>
                  </a:lnTo>
                  <a:lnTo>
                    <a:pt x="74" y="109"/>
                  </a:lnTo>
                  <a:lnTo>
                    <a:pt x="71" y="104"/>
                  </a:lnTo>
                  <a:lnTo>
                    <a:pt x="71" y="99"/>
                  </a:lnTo>
                  <a:lnTo>
                    <a:pt x="68" y="94"/>
                  </a:lnTo>
                  <a:lnTo>
                    <a:pt x="67" y="89"/>
                  </a:lnTo>
                  <a:lnTo>
                    <a:pt x="65" y="85"/>
                  </a:lnTo>
                  <a:lnTo>
                    <a:pt x="64" y="79"/>
                  </a:lnTo>
                  <a:lnTo>
                    <a:pt x="62" y="75"/>
                  </a:lnTo>
                  <a:lnTo>
                    <a:pt x="61" y="69"/>
                  </a:lnTo>
                  <a:lnTo>
                    <a:pt x="58" y="65"/>
                  </a:lnTo>
                  <a:lnTo>
                    <a:pt x="57" y="61"/>
                  </a:lnTo>
                  <a:lnTo>
                    <a:pt x="55" y="57"/>
                  </a:lnTo>
                  <a:lnTo>
                    <a:pt x="54" y="52"/>
                  </a:lnTo>
                  <a:lnTo>
                    <a:pt x="52" y="48"/>
                  </a:lnTo>
                  <a:lnTo>
                    <a:pt x="50" y="44"/>
                  </a:lnTo>
                  <a:lnTo>
                    <a:pt x="48" y="38"/>
                  </a:lnTo>
                  <a:lnTo>
                    <a:pt x="45" y="35"/>
                  </a:lnTo>
                  <a:lnTo>
                    <a:pt x="44" y="31"/>
                  </a:lnTo>
                  <a:lnTo>
                    <a:pt x="42" y="28"/>
                  </a:lnTo>
                  <a:lnTo>
                    <a:pt x="41" y="25"/>
                  </a:lnTo>
                  <a:lnTo>
                    <a:pt x="40" y="22"/>
                  </a:lnTo>
                  <a:lnTo>
                    <a:pt x="38" y="20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34" y="10"/>
                  </a:lnTo>
                  <a:lnTo>
                    <a:pt x="31" y="8"/>
                  </a:lnTo>
                  <a:lnTo>
                    <a:pt x="28" y="4"/>
                  </a:lnTo>
                  <a:lnTo>
                    <a:pt x="27" y="3"/>
                  </a:lnTo>
                  <a:lnTo>
                    <a:pt x="20" y="0"/>
                  </a:lnTo>
                  <a:lnTo>
                    <a:pt x="15" y="3"/>
                  </a:lnTo>
                  <a:lnTo>
                    <a:pt x="11" y="5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3" y="17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1" y="42"/>
                  </a:lnTo>
                  <a:lnTo>
                    <a:pt x="3" y="45"/>
                  </a:lnTo>
                  <a:lnTo>
                    <a:pt x="3" y="48"/>
                  </a:lnTo>
                  <a:lnTo>
                    <a:pt x="4" y="51"/>
                  </a:lnTo>
                  <a:lnTo>
                    <a:pt x="6" y="57"/>
                  </a:lnTo>
                  <a:lnTo>
                    <a:pt x="7" y="59"/>
                  </a:lnTo>
                  <a:lnTo>
                    <a:pt x="8" y="65"/>
                  </a:lnTo>
                  <a:lnTo>
                    <a:pt x="10" y="69"/>
                  </a:lnTo>
                  <a:lnTo>
                    <a:pt x="11" y="75"/>
                  </a:lnTo>
                  <a:lnTo>
                    <a:pt x="11" y="78"/>
                  </a:lnTo>
                  <a:lnTo>
                    <a:pt x="13" y="79"/>
                  </a:lnTo>
                  <a:lnTo>
                    <a:pt x="13" y="82"/>
                  </a:lnTo>
                  <a:lnTo>
                    <a:pt x="14" y="85"/>
                  </a:lnTo>
                  <a:lnTo>
                    <a:pt x="14" y="88"/>
                  </a:lnTo>
                  <a:lnTo>
                    <a:pt x="15" y="91"/>
                  </a:lnTo>
                  <a:lnTo>
                    <a:pt x="15" y="95"/>
                  </a:lnTo>
                  <a:lnTo>
                    <a:pt x="18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4" name="Freeform 15"/>
            <p:cNvSpPr>
              <a:spLocks/>
            </p:cNvSpPr>
            <p:nvPr/>
          </p:nvSpPr>
          <p:spPr bwMode="auto">
            <a:xfrm>
              <a:off x="1899" y="1341"/>
              <a:ext cx="50" cy="73"/>
            </a:xfrm>
            <a:custGeom>
              <a:avLst/>
              <a:gdLst>
                <a:gd name="T0" fmla="*/ 0 w 151"/>
                <a:gd name="T1" fmla="*/ 0 h 219"/>
                <a:gd name="T2" fmla="*/ 0 w 151"/>
                <a:gd name="T3" fmla="*/ 0 h 219"/>
                <a:gd name="T4" fmla="*/ 0 w 151"/>
                <a:gd name="T5" fmla="*/ 0 h 219"/>
                <a:gd name="T6" fmla="*/ 0 w 151"/>
                <a:gd name="T7" fmla="*/ 0 h 219"/>
                <a:gd name="T8" fmla="*/ 0 w 151"/>
                <a:gd name="T9" fmla="*/ 0 h 219"/>
                <a:gd name="T10" fmla="*/ 0 w 151"/>
                <a:gd name="T11" fmla="*/ 0 h 219"/>
                <a:gd name="T12" fmla="*/ 0 w 151"/>
                <a:gd name="T13" fmla="*/ 0 h 219"/>
                <a:gd name="T14" fmla="*/ 0 w 151"/>
                <a:gd name="T15" fmla="*/ 0 h 219"/>
                <a:gd name="T16" fmla="*/ 0 w 151"/>
                <a:gd name="T17" fmla="*/ 0 h 219"/>
                <a:gd name="T18" fmla="*/ 0 w 151"/>
                <a:gd name="T19" fmla="*/ 0 h 219"/>
                <a:gd name="T20" fmla="*/ 0 w 151"/>
                <a:gd name="T21" fmla="*/ 0 h 219"/>
                <a:gd name="T22" fmla="*/ 0 w 151"/>
                <a:gd name="T23" fmla="*/ 0 h 219"/>
                <a:gd name="T24" fmla="*/ 0 w 151"/>
                <a:gd name="T25" fmla="*/ 0 h 219"/>
                <a:gd name="T26" fmla="*/ 0 w 151"/>
                <a:gd name="T27" fmla="*/ 0 h 219"/>
                <a:gd name="T28" fmla="*/ 0 w 151"/>
                <a:gd name="T29" fmla="*/ 0 h 219"/>
                <a:gd name="T30" fmla="*/ 0 w 151"/>
                <a:gd name="T31" fmla="*/ 0 h 219"/>
                <a:gd name="T32" fmla="*/ 0 w 151"/>
                <a:gd name="T33" fmla="*/ 0 h 219"/>
                <a:gd name="T34" fmla="*/ 0 w 151"/>
                <a:gd name="T35" fmla="*/ 0 h 219"/>
                <a:gd name="T36" fmla="*/ 0 w 151"/>
                <a:gd name="T37" fmla="*/ 0 h 219"/>
                <a:gd name="T38" fmla="*/ 0 w 151"/>
                <a:gd name="T39" fmla="*/ 0 h 219"/>
                <a:gd name="T40" fmla="*/ 0 w 151"/>
                <a:gd name="T41" fmla="*/ 0 h 219"/>
                <a:gd name="T42" fmla="*/ 0 w 151"/>
                <a:gd name="T43" fmla="*/ 0 h 219"/>
                <a:gd name="T44" fmla="*/ 0 w 151"/>
                <a:gd name="T45" fmla="*/ 0 h 219"/>
                <a:gd name="T46" fmla="*/ 0 w 151"/>
                <a:gd name="T47" fmla="*/ 0 h 219"/>
                <a:gd name="T48" fmla="*/ 0 w 151"/>
                <a:gd name="T49" fmla="*/ 0 h 219"/>
                <a:gd name="T50" fmla="*/ 0 w 151"/>
                <a:gd name="T51" fmla="*/ 0 h 219"/>
                <a:gd name="T52" fmla="*/ 0 w 151"/>
                <a:gd name="T53" fmla="*/ 0 h 219"/>
                <a:gd name="T54" fmla="*/ 0 w 151"/>
                <a:gd name="T55" fmla="*/ 0 h 219"/>
                <a:gd name="T56" fmla="*/ 0 w 151"/>
                <a:gd name="T57" fmla="*/ 0 h 219"/>
                <a:gd name="T58" fmla="*/ 0 w 151"/>
                <a:gd name="T59" fmla="*/ 0 h 219"/>
                <a:gd name="T60" fmla="*/ 0 w 151"/>
                <a:gd name="T61" fmla="*/ 0 h 219"/>
                <a:gd name="T62" fmla="*/ 0 w 151"/>
                <a:gd name="T63" fmla="*/ 0 h 219"/>
                <a:gd name="T64" fmla="*/ 0 w 151"/>
                <a:gd name="T65" fmla="*/ 0 h 219"/>
                <a:gd name="T66" fmla="*/ 0 w 151"/>
                <a:gd name="T67" fmla="*/ 0 h 219"/>
                <a:gd name="T68" fmla="*/ 0 w 151"/>
                <a:gd name="T69" fmla="*/ 0 h 219"/>
                <a:gd name="T70" fmla="*/ 0 w 151"/>
                <a:gd name="T71" fmla="*/ 0 h 219"/>
                <a:gd name="T72" fmla="*/ 0 w 151"/>
                <a:gd name="T73" fmla="*/ 0 h 219"/>
                <a:gd name="T74" fmla="*/ 0 w 151"/>
                <a:gd name="T75" fmla="*/ 0 h 219"/>
                <a:gd name="T76" fmla="*/ 0 w 151"/>
                <a:gd name="T77" fmla="*/ 0 h 219"/>
                <a:gd name="T78" fmla="*/ 0 w 151"/>
                <a:gd name="T79" fmla="*/ 0 h 219"/>
                <a:gd name="T80" fmla="*/ 0 w 151"/>
                <a:gd name="T81" fmla="*/ 0 h 219"/>
                <a:gd name="T82" fmla="*/ 0 w 151"/>
                <a:gd name="T83" fmla="*/ 0 h 219"/>
                <a:gd name="T84" fmla="*/ 0 w 151"/>
                <a:gd name="T85" fmla="*/ 0 h 219"/>
                <a:gd name="T86" fmla="*/ 0 w 151"/>
                <a:gd name="T87" fmla="*/ 0 h 21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51"/>
                <a:gd name="T133" fmla="*/ 0 h 219"/>
                <a:gd name="T134" fmla="*/ 151 w 151"/>
                <a:gd name="T135" fmla="*/ 219 h 21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51" h="219">
                  <a:moveTo>
                    <a:pt x="2" y="66"/>
                  </a:moveTo>
                  <a:lnTo>
                    <a:pt x="2" y="67"/>
                  </a:lnTo>
                  <a:lnTo>
                    <a:pt x="3" y="70"/>
                  </a:lnTo>
                  <a:lnTo>
                    <a:pt x="5" y="74"/>
                  </a:lnTo>
                  <a:lnTo>
                    <a:pt x="5" y="77"/>
                  </a:lnTo>
                  <a:lnTo>
                    <a:pt x="8" y="80"/>
                  </a:lnTo>
                  <a:lnTo>
                    <a:pt x="9" y="85"/>
                  </a:lnTo>
                  <a:lnTo>
                    <a:pt x="10" y="90"/>
                  </a:lnTo>
                  <a:lnTo>
                    <a:pt x="13" y="94"/>
                  </a:lnTo>
                  <a:lnTo>
                    <a:pt x="13" y="98"/>
                  </a:lnTo>
                  <a:lnTo>
                    <a:pt x="16" y="103"/>
                  </a:lnTo>
                  <a:lnTo>
                    <a:pt x="19" y="108"/>
                  </a:lnTo>
                  <a:lnTo>
                    <a:pt x="22" y="114"/>
                  </a:lnTo>
                  <a:lnTo>
                    <a:pt x="25" y="118"/>
                  </a:lnTo>
                  <a:lnTo>
                    <a:pt x="27" y="124"/>
                  </a:lnTo>
                  <a:lnTo>
                    <a:pt x="29" y="127"/>
                  </a:lnTo>
                  <a:lnTo>
                    <a:pt x="30" y="130"/>
                  </a:lnTo>
                  <a:lnTo>
                    <a:pt x="32" y="132"/>
                  </a:lnTo>
                  <a:lnTo>
                    <a:pt x="33" y="135"/>
                  </a:lnTo>
                  <a:lnTo>
                    <a:pt x="36" y="139"/>
                  </a:lnTo>
                  <a:lnTo>
                    <a:pt x="39" y="145"/>
                  </a:lnTo>
                  <a:lnTo>
                    <a:pt x="42" y="151"/>
                  </a:lnTo>
                  <a:lnTo>
                    <a:pt x="44" y="157"/>
                  </a:lnTo>
                  <a:lnTo>
                    <a:pt x="47" y="161"/>
                  </a:lnTo>
                  <a:lnTo>
                    <a:pt x="52" y="167"/>
                  </a:lnTo>
                  <a:lnTo>
                    <a:pt x="54" y="171"/>
                  </a:lnTo>
                  <a:lnTo>
                    <a:pt x="57" y="176"/>
                  </a:lnTo>
                  <a:lnTo>
                    <a:pt x="60" y="179"/>
                  </a:lnTo>
                  <a:lnTo>
                    <a:pt x="63" y="185"/>
                  </a:lnTo>
                  <a:lnTo>
                    <a:pt x="66" y="188"/>
                  </a:lnTo>
                  <a:lnTo>
                    <a:pt x="70" y="192"/>
                  </a:lnTo>
                  <a:lnTo>
                    <a:pt x="73" y="195"/>
                  </a:lnTo>
                  <a:lnTo>
                    <a:pt x="76" y="198"/>
                  </a:lnTo>
                  <a:lnTo>
                    <a:pt x="80" y="202"/>
                  </a:lnTo>
                  <a:lnTo>
                    <a:pt x="83" y="205"/>
                  </a:lnTo>
                  <a:lnTo>
                    <a:pt x="86" y="205"/>
                  </a:lnTo>
                  <a:lnTo>
                    <a:pt x="89" y="208"/>
                  </a:lnTo>
                  <a:lnTo>
                    <a:pt x="91" y="209"/>
                  </a:lnTo>
                  <a:lnTo>
                    <a:pt x="96" y="211"/>
                  </a:lnTo>
                  <a:lnTo>
                    <a:pt x="98" y="212"/>
                  </a:lnTo>
                  <a:lnTo>
                    <a:pt x="103" y="213"/>
                  </a:lnTo>
                  <a:lnTo>
                    <a:pt x="106" y="215"/>
                  </a:lnTo>
                  <a:lnTo>
                    <a:pt x="110" y="216"/>
                  </a:lnTo>
                  <a:lnTo>
                    <a:pt x="113" y="216"/>
                  </a:lnTo>
                  <a:lnTo>
                    <a:pt x="117" y="218"/>
                  </a:lnTo>
                  <a:lnTo>
                    <a:pt x="120" y="218"/>
                  </a:lnTo>
                  <a:lnTo>
                    <a:pt x="123" y="219"/>
                  </a:lnTo>
                  <a:lnTo>
                    <a:pt x="125" y="219"/>
                  </a:lnTo>
                  <a:lnTo>
                    <a:pt x="128" y="219"/>
                  </a:lnTo>
                  <a:lnTo>
                    <a:pt x="133" y="219"/>
                  </a:lnTo>
                  <a:lnTo>
                    <a:pt x="135" y="219"/>
                  </a:lnTo>
                  <a:lnTo>
                    <a:pt x="141" y="218"/>
                  </a:lnTo>
                  <a:lnTo>
                    <a:pt x="145" y="216"/>
                  </a:lnTo>
                  <a:lnTo>
                    <a:pt x="148" y="213"/>
                  </a:lnTo>
                  <a:lnTo>
                    <a:pt x="150" y="211"/>
                  </a:lnTo>
                  <a:lnTo>
                    <a:pt x="151" y="205"/>
                  </a:lnTo>
                  <a:lnTo>
                    <a:pt x="150" y="202"/>
                  </a:lnTo>
                  <a:lnTo>
                    <a:pt x="150" y="198"/>
                  </a:lnTo>
                  <a:lnTo>
                    <a:pt x="147" y="195"/>
                  </a:lnTo>
                  <a:lnTo>
                    <a:pt x="145" y="192"/>
                  </a:lnTo>
                  <a:lnTo>
                    <a:pt x="144" y="189"/>
                  </a:lnTo>
                  <a:lnTo>
                    <a:pt x="141" y="185"/>
                  </a:lnTo>
                  <a:lnTo>
                    <a:pt x="137" y="181"/>
                  </a:lnTo>
                  <a:lnTo>
                    <a:pt x="135" y="178"/>
                  </a:lnTo>
                  <a:lnTo>
                    <a:pt x="134" y="175"/>
                  </a:lnTo>
                  <a:lnTo>
                    <a:pt x="133" y="172"/>
                  </a:lnTo>
                  <a:lnTo>
                    <a:pt x="131" y="169"/>
                  </a:lnTo>
                  <a:lnTo>
                    <a:pt x="128" y="167"/>
                  </a:lnTo>
                  <a:lnTo>
                    <a:pt x="127" y="164"/>
                  </a:lnTo>
                  <a:lnTo>
                    <a:pt x="125" y="159"/>
                  </a:lnTo>
                  <a:lnTo>
                    <a:pt x="123" y="157"/>
                  </a:lnTo>
                  <a:lnTo>
                    <a:pt x="121" y="152"/>
                  </a:lnTo>
                  <a:lnTo>
                    <a:pt x="120" y="149"/>
                  </a:lnTo>
                  <a:lnTo>
                    <a:pt x="118" y="145"/>
                  </a:lnTo>
                  <a:lnTo>
                    <a:pt x="117" y="141"/>
                  </a:lnTo>
                  <a:lnTo>
                    <a:pt x="114" y="138"/>
                  </a:lnTo>
                  <a:lnTo>
                    <a:pt x="113" y="134"/>
                  </a:lnTo>
                  <a:lnTo>
                    <a:pt x="110" y="130"/>
                  </a:lnTo>
                  <a:lnTo>
                    <a:pt x="108" y="125"/>
                  </a:lnTo>
                  <a:lnTo>
                    <a:pt x="106" y="121"/>
                  </a:lnTo>
                  <a:lnTo>
                    <a:pt x="104" y="117"/>
                  </a:lnTo>
                  <a:lnTo>
                    <a:pt x="101" y="112"/>
                  </a:lnTo>
                  <a:lnTo>
                    <a:pt x="100" y="108"/>
                  </a:lnTo>
                  <a:lnTo>
                    <a:pt x="97" y="104"/>
                  </a:lnTo>
                  <a:lnTo>
                    <a:pt x="96" y="101"/>
                  </a:lnTo>
                  <a:lnTo>
                    <a:pt x="94" y="95"/>
                  </a:lnTo>
                  <a:lnTo>
                    <a:pt x="91" y="93"/>
                  </a:lnTo>
                  <a:lnTo>
                    <a:pt x="89" y="87"/>
                  </a:lnTo>
                  <a:lnTo>
                    <a:pt x="89" y="83"/>
                  </a:lnTo>
                  <a:lnTo>
                    <a:pt x="86" y="78"/>
                  </a:lnTo>
                  <a:lnTo>
                    <a:pt x="83" y="75"/>
                  </a:lnTo>
                  <a:lnTo>
                    <a:pt x="81" y="71"/>
                  </a:lnTo>
                  <a:lnTo>
                    <a:pt x="80" y="67"/>
                  </a:lnTo>
                  <a:lnTo>
                    <a:pt x="76" y="61"/>
                  </a:lnTo>
                  <a:lnTo>
                    <a:pt x="74" y="58"/>
                  </a:lnTo>
                  <a:lnTo>
                    <a:pt x="73" y="54"/>
                  </a:lnTo>
                  <a:lnTo>
                    <a:pt x="71" y="51"/>
                  </a:lnTo>
                  <a:lnTo>
                    <a:pt x="69" y="47"/>
                  </a:lnTo>
                  <a:lnTo>
                    <a:pt x="67" y="44"/>
                  </a:lnTo>
                  <a:lnTo>
                    <a:pt x="64" y="40"/>
                  </a:lnTo>
                  <a:lnTo>
                    <a:pt x="63" y="36"/>
                  </a:lnTo>
                  <a:lnTo>
                    <a:pt x="60" y="33"/>
                  </a:lnTo>
                  <a:lnTo>
                    <a:pt x="59" y="30"/>
                  </a:lnTo>
                  <a:lnTo>
                    <a:pt x="57" y="27"/>
                  </a:lnTo>
                  <a:lnTo>
                    <a:pt x="54" y="24"/>
                  </a:lnTo>
                  <a:lnTo>
                    <a:pt x="53" y="21"/>
                  </a:lnTo>
                  <a:lnTo>
                    <a:pt x="52" y="20"/>
                  </a:lnTo>
                  <a:lnTo>
                    <a:pt x="47" y="14"/>
                  </a:lnTo>
                  <a:lnTo>
                    <a:pt x="44" y="9"/>
                  </a:lnTo>
                  <a:lnTo>
                    <a:pt x="42" y="6"/>
                  </a:lnTo>
                  <a:lnTo>
                    <a:pt x="39" y="3"/>
                  </a:lnTo>
                  <a:lnTo>
                    <a:pt x="36" y="2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2"/>
                  </a:lnTo>
                  <a:lnTo>
                    <a:pt x="25" y="4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3" y="14"/>
                  </a:lnTo>
                  <a:lnTo>
                    <a:pt x="10" y="17"/>
                  </a:lnTo>
                  <a:lnTo>
                    <a:pt x="8" y="20"/>
                  </a:lnTo>
                  <a:lnTo>
                    <a:pt x="5" y="24"/>
                  </a:lnTo>
                  <a:lnTo>
                    <a:pt x="5" y="29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2" y="60"/>
                  </a:lnTo>
                  <a:lnTo>
                    <a:pt x="2" y="6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16643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3" grpId="0" build="p"/>
      <p:bldP spid="445445" grpId="0"/>
      <p:bldP spid="44544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9436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Midterm Monday 10/1 </a:t>
            </a:r>
            <a:r>
              <a:rPr lang="en-US" dirty="0" smtClean="0">
                <a:solidFill>
                  <a:srgbClr val="FF0000"/>
                </a:solidFill>
              </a:rPr>
              <a:t>5:00-6:30PM</a:t>
            </a:r>
          </a:p>
          <a:p>
            <a:pPr lvl="5"/>
            <a:endParaRPr lang="en-US" sz="1400" dirty="0"/>
          </a:p>
          <a:p>
            <a:r>
              <a:rPr lang="en-US" dirty="0" smtClean="0">
                <a:solidFill>
                  <a:srgbClr val="FF0000"/>
                </a:solidFill>
              </a:rPr>
              <a:t>Project 1 Design Document due today</a:t>
            </a:r>
          </a:p>
          <a:p>
            <a:endParaRPr lang="en-US" sz="1400" dirty="0"/>
          </a:p>
          <a:p>
            <a:r>
              <a:rPr lang="en-US" dirty="0" smtClean="0"/>
              <a:t>Project 1 Design reviews upcoming</a:t>
            </a:r>
          </a:p>
          <a:p>
            <a:pPr lvl="1"/>
            <a:r>
              <a:rPr lang="en-US" dirty="0" smtClean="0"/>
              <a:t>High-level discussion of your approach</a:t>
            </a:r>
          </a:p>
          <a:p>
            <a:pPr lvl="2"/>
            <a:r>
              <a:rPr lang="en-US" dirty="0" smtClean="0"/>
              <a:t>What will you modify?</a:t>
            </a:r>
          </a:p>
          <a:p>
            <a:pPr lvl="2"/>
            <a:r>
              <a:rPr lang="en-US" dirty="0" smtClean="0"/>
              <a:t>What algorithm will you use?</a:t>
            </a:r>
          </a:p>
          <a:p>
            <a:pPr lvl="2"/>
            <a:r>
              <a:rPr lang="en-US" dirty="0" smtClean="0"/>
              <a:t>How will things be linked together, etc.</a:t>
            </a:r>
          </a:p>
          <a:p>
            <a:pPr lvl="2"/>
            <a:r>
              <a:rPr lang="en-US" dirty="0" smtClean="0"/>
              <a:t>Do not need final design (complete with all semicolons!)</a:t>
            </a:r>
          </a:p>
          <a:p>
            <a:pPr lvl="1"/>
            <a:r>
              <a:rPr lang="en-US" dirty="0" smtClean="0"/>
              <a:t>You </a:t>
            </a:r>
            <a:r>
              <a:rPr lang="en-US" i="1" dirty="0" smtClean="0"/>
              <a:t>will</a:t>
            </a:r>
            <a:r>
              <a:rPr lang="en-US" dirty="0" smtClean="0"/>
              <a:t> be asked about testing</a:t>
            </a:r>
          </a:p>
          <a:p>
            <a:pPr lvl="2"/>
            <a:r>
              <a:rPr lang="en-US" dirty="0" smtClean="0"/>
              <a:t>Understand testing framework</a:t>
            </a:r>
          </a:p>
          <a:p>
            <a:pPr lvl="2"/>
            <a:r>
              <a:rPr lang="en-US" dirty="0" smtClean="0"/>
              <a:t>Are there things you are doing that are not tested by tests we give you?</a:t>
            </a:r>
          </a:p>
          <a:p>
            <a:pPr lvl="5"/>
            <a:endParaRPr lang="en-US" sz="1400" dirty="0" smtClean="0"/>
          </a:p>
          <a:p>
            <a:r>
              <a:rPr lang="en-US" i="1" dirty="0" smtClean="0">
                <a:solidFill>
                  <a:srgbClr val="2A40E2"/>
                </a:solidFill>
              </a:rPr>
              <a:t>Do your own work!</a:t>
            </a:r>
          </a:p>
          <a:p>
            <a:pPr lvl="1"/>
            <a:r>
              <a:rPr lang="en-US" dirty="0" smtClean="0"/>
              <a:t>Please do not try to find solutions from previous terms</a:t>
            </a:r>
          </a:p>
          <a:p>
            <a:pPr lvl="1"/>
            <a:r>
              <a:rPr lang="en-US" dirty="0" smtClean="0"/>
              <a:t>We will be on the look out for anyone doing this…today</a:t>
            </a:r>
          </a:p>
        </p:txBody>
      </p:sp>
    </p:spTree>
    <p:extLst>
      <p:ext uri="{BB962C8B-B14F-4D97-AF65-F5344CB8AC3E}">
        <p14:creationId xmlns:p14="http://schemas.microsoft.com/office/powerpoint/2010/main" val="867953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80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2362200" y="838200"/>
            <a:ext cx="2895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cs typeface="Helvetica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Recap: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Locks using interrupts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5334000" y="901700"/>
            <a:ext cx="38100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>
                <a:solidFill>
                  <a:srgbClr val="FF0000"/>
                </a:solidFill>
                <a:latin typeface="Courier New" charset="0"/>
              </a:rPr>
              <a:t>int value = 0;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Courier New" charset="0"/>
              </a:rPr>
              <a:t>Acquire() {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Courier New" charset="0"/>
              </a:rPr>
              <a:t>  // Short busy-wait time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</a:t>
            </a:r>
            <a:r>
              <a:rPr lang="en-US" sz="160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600">
                <a:solidFill>
                  <a:srgbClr val="233AE1"/>
                </a:solidFill>
                <a:latin typeface="Courier New" charset="0"/>
              </a:rPr>
            </a:br>
            <a:r>
              <a:rPr lang="en-US" sz="1600">
                <a:latin typeface="Courier New" charset="0"/>
              </a:rPr>
              <a:t>  if (</a:t>
            </a:r>
            <a:r>
              <a:rPr lang="en-US" sz="160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60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Courier New" charset="0"/>
              </a:rPr>
              <a:t>    go to sleep() //?? 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} else {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  </a:t>
            </a:r>
            <a:r>
              <a:rPr lang="en-US" sz="160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600">
                <a:solidFill>
                  <a:srgbClr val="FF0000"/>
                </a:solidFill>
                <a:latin typeface="Courier New" charset="0"/>
              </a:rPr>
            </a:br>
            <a:r>
              <a:rPr lang="en-US" sz="1600">
                <a:latin typeface="Courier New" charset="0"/>
              </a:rPr>
              <a:t>    </a:t>
            </a:r>
            <a:r>
              <a:rPr lang="en-US" sz="160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600">
                <a:solidFill>
                  <a:srgbClr val="233AE1"/>
                </a:solidFill>
                <a:latin typeface="Courier New" charset="0"/>
              </a:rPr>
            </a:br>
            <a:r>
              <a:rPr lang="en-US" sz="1600">
                <a:latin typeface="Courier New" charset="0"/>
              </a:rPr>
              <a:t>  }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}</a:t>
            </a: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5257800" y="3962400"/>
            <a:ext cx="3976688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600">
                <a:latin typeface="Courier New" charset="0"/>
              </a:rPr>
              <a:t>Release() {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// Short busy-wait time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</a:t>
            </a:r>
            <a:r>
              <a:rPr lang="en-US" sz="160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600">
                <a:solidFill>
                  <a:srgbClr val="233AE1"/>
                </a:solidFill>
                <a:latin typeface="Courier New" charset="0"/>
              </a:rPr>
            </a:br>
            <a:r>
              <a:rPr lang="en-US" sz="1600">
                <a:latin typeface="Courier New" charset="0"/>
              </a:rPr>
              <a:t>  if anyone on wait queue {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  take thread off wait-queue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  Place on ready queue;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} else {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  </a:t>
            </a:r>
            <a:r>
              <a:rPr lang="en-US" sz="160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600">
                <a:solidFill>
                  <a:srgbClr val="FF0000"/>
                </a:solidFill>
                <a:latin typeface="Courier New" charset="0"/>
              </a:rPr>
            </a:br>
            <a:r>
              <a:rPr lang="en-US" sz="1600">
                <a:latin typeface="Courier New" charset="0"/>
              </a:rPr>
              <a:t>  }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</a:t>
            </a:r>
            <a:r>
              <a:rPr lang="en-US" sz="160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600">
                <a:solidFill>
                  <a:srgbClr val="233AE1"/>
                </a:solidFill>
                <a:latin typeface="Courier New" charset="0"/>
              </a:rPr>
            </a:br>
            <a:r>
              <a:rPr lang="en-US" sz="1600">
                <a:latin typeface="Courier New" charset="0"/>
              </a:rPr>
              <a:t>}</a:t>
            </a:r>
          </a:p>
        </p:txBody>
      </p:sp>
      <p:sp>
        <p:nvSpPr>
          <p:cNvPr id="20485" name="Rectangle 3"/>
          <p:cNvSpPr txBox="1">
            <a:spLocks noChangeArrowheads="1"/>
          </p:cNvSpPr>
          <p:nvPr/>
        </p:nvSpPr>
        <p:spPr bwMode="auto">
          <a:xfrm>
            <a:off x="-23813" y="2489200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>
                <a:latin typeface="Courier New" charset="0"/>
                <a:ea typeface="굴림" charset="0"/>
                <a:cs typeface="굴림" charset="0"/>
              </a:rPr>
              <a:t>lock.Acquire();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>
                <a:latin typeface="Courier New" charset="0"/>
                <a:ea typeface="굴림" charset="0"/>
                <a:cs typeface="굴림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>
                <a:latin typeface="Courier New" charset="0"/>
                <a:ea typeface="굴림" charset="0"/>
                <a:cs typeface="굴림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>
                <a:latin typeface="Courier New" charset="0"/>
                <a:ea typeface="굴림" charset="0"/>
                <a:cs typeface="굴림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>
                <a:latin typeface="Courier New" charset="0"/>
                <a:ea typeface="굴림" charset="0"/>
                <a:cs typeface="굴림" charset="0"/>
              </a:rPr>
              <a:t>lock.Release();</a:t>
            </a:r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2438400" y="1600200"/>
            <a:ext cx="3124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>
                <a:latin typeface="Courier New" charset="0"/>
              </a:rPr>
              <a:t>Acquire() {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Courier New" charset="0"/>
              </a:rPr>
              <a:t>  </a:t>
            </a:r>
            <a:r>
              <a:rPr lang="en-US" sz="1600">
                <a:solidFill>
                  <a:schemeClr val="hlink"/>
                </a:solidFill>
                <a:latin typeface="Courier New" charset="0"/>
              </a:rPr>
              <a:t>disable interrupts;</a:t>
            </a:r>
            <a:r>
              <a:rPr lang="en-US" sz="1600">
                <a:latin typeface="Courier New" charset="0"/>
              </a:rPr>
              <a:t/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}</a:t>
            </a:r>
          </a:p>
        </p:txBody>
      </p:sp>
      <p:sp>
        <p:nvSpPr>
          <p:cNvPr id="20487" name="Text Box 5"/>
          <p:cNvSpPr txBox="1">
            <a:spLocks noChangeArrowheads="1"/>
          </p:cNvSpPr>
          <p:nvPr/>
        </p:nvSpPr>
        <p:spPr bwMode="auto">
          <a:xfrm>
            <a:off x="2438400" y="3962400"/>
            <a:ext cx="2743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600">
                <a:latin typeface="Courier New" charset="0"/>
              </a:rPr>
              <a:t>Release() {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</a:t>
            </a:r>
            <a:r>
              <a:rPr lang="en-US" sz="1600">
                <a:solidFill>
                  <a:srgbClr val="FF0000"/>
                </a:solidFill>
                <a:latin typeface="Courier New" charset="0"/>
              </a:rPr>
              <a:t>enable interrupts;</a:t>
            </a:r>
            <a:br>
              <a:rPr lang="en-US" sz="1600">
                <a:solidFill>
                  <a:srgbClr val="FF0000"/>
                </a:solidFill>
                <a:latin typeface="Courier New" charset="0"/>
              </a:rPr>
            </a:br>
            <a:r>
              <a:rPr lang="en-US" sz="1600">
                <a:latin typeface="Courier New" charset="0"/>
              </a:rPr>
              <a:t>}</a:t>
            </a:r>
          </a:p>
        </p:txBody>
      </p:sp>
      <p:sp>
        <p:nvSpPr>
          <p:cNvPr id="20488" name="Freeform 9"/>
          <p:cNvSpPr>
            <a:spLocks/>
          </p:cNvSpPr>
          <p:nvPr/>
        </p:nvSpPr>
        <p:spPr bwMode="auto">
          <a:xfrm>
            <a:off x="1905000" y="3733800"/>
            <a:ext cx="508000" cy="393700"/>
          </a:xfrm>
          <a:custGeom>
            <a:avLst/>
            <a:gdLst>
              <a:gd name="T0" fmla="*/ 0 w 1222375"/>
              <a:gd name="T1" fmla="*/ 0 h 333375"/>
              <a:gd name="T2" fmla="*/ 2617 w 1222375"/>
              <a:gd name="T3" fmla="*/ 1067973 h 3333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22375" h="333375">
                <a:moveTo>
                  <a:pt x="0" y="0"/>
                </a:moveTo>
                <a:lnTo>
                  <a:pt x="1222375" y="333375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0489" name="Freeform 10"/>
          <p:cNvSpPr>
            <a:spLocks/>
          </p:cNvSpPr>
          <p:nvPr/>
        </p:nvSpPr>
        <p:spPr bwMode="auto">
          <a:xfrm>
            <a:off x="1905000" y="3657600"/>
            <a:ext cx="3429000" cy="381000"/>
          </a:xfrm>
          <a:custGeom>
            <a:avLst/>
            <a:gdLst>
              <a:gd name="T0" fmla="*/ 0 w 1222375"/>
              <a:gd name="T1" fmla="*/ 0 h 333375"/>
              <a:gd name="T2" fmla="*/ 1670881437 w 1222375"/>
              <a:gd name="T3" fmla="*/ 848942 h 3333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22375" h="333375">
                <a:moveTo>
                  <a:pt x="0" y="0"/>
                </a:moveTo>
                <a:lnTo>
                  <a:pt x="1222375" y="333375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0490" name="Freeform 11"/>
          <p:cNvSpPr>
            <a:spLocks/>
          </p:cNvSpPr>
          <p:nvPr/>
        </p:nvSpPr>
        <p:spPr bwMode="auto">
          <a:xfrm flipV="1">
            <a:off x="1981200" y="1828800"/>
            <a:ext cx="457200" cy="762000"/>
          </a:xfrm>
          <a:custGeom>
            <a:avLst/>
            <a:gdLst>
              <a:gd name="T0" fmla="*/ 0 w 1222375"/>
              <a:gd name="T1" fmla="*/ 0 h 333375"/>
              <a:gd name="T2" fmla="*/ 1252 w 1222375"/>
              <a:gd name="T3" fmla="*/ 108664398 h 3333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22375" h="333375">
                <a:moveTo>
                  <a:pt x="0" y="0"/>
                </a:moveTo>
                <a:lnTo>
                  <a:pt x="1222375" y="333375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0491" name="Freeform 12"/>
          <p:cNvSpPr>
            <a:spLocks/>
          </p:cNvSpPr>
          <p:nvPr/>
        </p:nvSpPr>
        <p:spPr bwMode="auto">
          <a:xfrm>
            <a:off x="1905000" y="1162050"/>
            <a:ext cx="3429000" cy="1352550"/>
          </a:xfrm>
          <a:custGeom>
            <a:avLst/>
            <a:gdLst>
              <a:gd name="T0" fmla="*/ 0 w 3540125"/>
              <a:gd name="T1" fmla="*/ 2159956 h 1251057"/>
              <a:gd name="T2" fmla="*/ 711121 w 3540125"/>
              <a:gd name="T3" fmla="*/ 241376 h 1251057"/>
              <a:gd name="T4" fmla="*/ 2120666 w 3540125"/>
              <a:gd name="T5" fmla="*/ 22110 h 1251057"/>
              <a:gd name="T6" fmla="*/ 2831789 w 3540125"/>
              <a:gd name="T7" fmla="*/ 186560 h 12510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540125" h="1251057">
                <a:moveTo>
                  <a:pt x="0" y="1251057"/>
                </a:moveTo>
                <a:cubicBezTo>
                  <a:pt x="223573" y="798619"/>
                  <a:pt x="447146" y="346182"/>
                  <a:pt x="889000" y="139807"/>
                </a:cubicBezTo>
                <a:cubicBezTo>
                  <a:pt x="1330854" y="-66568"/>
                  <a:pt x="2209271" y="18099"/>
                  <a:pt x="2651125" y="12807"/>
                </a:cubicBezTo>
                <a:cubicBezTo>
                  <a:pt x="3092979" y="7515"/>
                  <a:pt x="3540125" y="108057"/>
                  <a:pt x="3540125" y="108057"/>
                </a:cubicBezTo>
              </a:path>
            </a:pathLst>
          </a:custGeom>
          <a:noFill/>
          <a:ln w="3810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0492" name="Rounded Rectangle 13"/>
          <p:cNvSpPr>
            <a:spLocks noChangeArrowheads="1"/>
          </p:cNvSpPr>
          <p:nvPr/>
        </p:nvSpPr>
        <p:spPr bwMode="auto">
          <a:xfrm>
            <a:off x="2362200" y="4953000"/>
            <a:ext cx="2895600" cy="1371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2000" b="0">
                <a:latin typeface="Helvetica" charset="0"/>
                <a:cs typeface="Helvetica" charset="0"/>
              </a:rPr>
              <a:t>If one thread in critical section, </a:t>
            </a:r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no other activity (including OS) can run! </a:t>
            </a:r>
            <a:endParaRPr lang="en-US" sz="2000" b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250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2057400" y="838200"/>
            <a:ext cx="3200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cs typeface="Helvetica"/>
            </a:endParaRPr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Recap: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Locks using test &amp; wait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5334000" y="685800"/>
            <a:ext cx="3810000" cy="297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>
                <a:solidFill>
                  <a:srgbClr val="233AE1"/>
                </a:solidFill>
                <a:latin typeface="Courier New" charset="0"/>
              </a:rPr>
              <a:t>int guard = 0;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FF0000"/>
                </a:solidFill>
                <a:latin typeface="Courier New" charset="0"/>
              </a:rPr>
              <a:t>int value = 0;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Courier New" charset="0"/>
              </a:rPr>
              <a:t>Acquire() {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Courier New" charset="0"/>
              </a:rPr>
              <a:t>  // Short busy-wait time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</a:t>
            </a:r>
            <a:r>
              <a:rPr lang="en-US" sz="1600">
                <a:solidFill>
                  <a:srgbClr val="233AE1"/>
                </a:solidFill>
                <a:latin typeface="Courier New" charset="0"/>
              </a:rPr>
              <a:t>while(test&amp;set(guard));</a:t>
            </a:r>
            <a:br>
              <a:rPr lang="en-US" sz="1600">
                <a:solidFill>
                  <a:srgbClr val="233AE1"/>
                </a:solidFill>
                <a:latin typeface="Courier New" charset="0"/>
              </a:rPr>
            </a:br>
            <a:r>
              <a:rPr lang="en-US" sz="1600">
                <a:latin typeface="Courier New" charset="0"/>
              </a:rPr>
              <a:t>  if (</a:t>
            </a:r>
            <a:r>
              <a:rPr lang="en-US" sz="160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60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Courier New" charset="0"/>
              </a:rPr>
              <a:t>    go to sleep()&amp; </a:t>
            </a:r>
            <a:r>
              <a:rPr lang="en-US" sz="1600">
                <a:solidFill>
                  <a:srgbClr val="233AE1"/>
                </a:solidFill>
                <a:latin typeface="Courier New" charset="0"/>
              </a:rPr>
              <a:t>guard = 0;</a:t>
            </a:r>
            <a:br>
              <a:rPr lang="en-US" sz="1600">
                <a:solidFill>
                  <a:srgbClr val="233AE1"/>
                </a:solidFill>
                <a:latin typeface="Courier New" charset="0"/>
              </a:rPr>
            </a:br>
            <a:r>
              <a:rPr lang="en-US" sz="1600">
                <a:latin typeface="Courier New" charset="0"/>
              </a:rPr>
              <a:t>  } else {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  </a:t>
            </a:r>
            <a:r>
              <a:rPr lang="en-US" sz="160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600">
                <a:solidFill>
                  <a:srgbClr val="FF0000"/>
                </a:solidFill>
                <a:latin typeface="Courier New" charset="0"/>
              </a:rPr>
            </a:br>
            <a:r>
              <a:rPr lang="en-US" sz="1600">
                <a:latin typeface="Courier New" charset="0"/>
              </a:rPr>
              <a:t>    </a:t>
            </a:r>
            <a:r>
              <a:rPr lang="en-US" sz="1600">
                <a:solidFill>
                  <a:srgbClr val="233AE1"/>
                </a:solidFill>
                <a:latin typeface="Courier New" charset="0"/>
              </a:rPr>
              <a:t>guard = 0;</a:t>
            </a:r>
            <a:br>
              <a:rPr lang="en-US" sz="1600">
                <a:solidFill>
                  <a:srgbClr val="233AE1"/>
                </a:solidFill>
                <a:latin typeface="Courier New" charset="0"/>
              </a:rPr>
            </a:br>
            <a:r>
              <a:rPr lang="en-US" sz="1600">
                <a:latin typeface="Courier New" charset="0"/>
              </a:rPr>
              <a:t>  }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}</a:t>
            </a: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5257800" y="3962400"/>
            <a:ext cx="3976688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600">
                <a:latin typeface="Courier New" charset="0"/>
              </a:rPr>
              <a:t>Release() {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// Short busy-wait time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</a:t>
            </a:r>
            <a:r>
              <a:rPr lang="en-US" sz="1600">
                <a:solidFill>
                  <a:srgbClr val="233AE1"/>
                </a:solidFill>
                <a:latin typeface="Courier New" charset="0"/>
              </a:rPr>
              <a:t>while (test&amp;set(guard));</a:t>
            </a:r>
            <a:br>
              <a:rPr lang="en-US" sz="1600">
                <a:solidFill>
                  <a:srgbClr val="233AE1"/>
                </a:solidFill>
                <a:latin typeface="Courier New" charset="0"/>
              </a:rPr>
            </a:br>
            <a:r>
              <a:rPr lang="en-US" sz="1600">
                <a:latin typeface="Courier New" charset="0"/>
              </a:rPr>
              <a:t>  if anyone on wait queue {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  take thread off wait-queue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  Place on ready queue;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} else {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  </a:t>
            </a:r>
            <a:r>
              <a:rPr lang="en-US" sz="160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600">
                <a:solidFill>
                  <a:srgbClr val="FF0000"/>
                </a:solidFill>
                <a:latin typeface="Courier New" charset="0"/>
              </a:rPr>
            </a:br>
            <a:r>
              <a:rPr lang="en-US" sz="1600">
                <a:latin typeface="Courier New" charset="0"/>
              </a:rPr>
              <a:t>  }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</a:t>
            </a:r>
            <a:r>
              <a:rPr lang="en-US" sz="1600">
                <a:solidFill>
                  <a:srgbClr val="233AE1"/>
                </a:solidFill>
                <a:latin typeface="Courier New" charset="0"/>
              </a:rPr>
              <a:t>guard = 0;</a:t>
            </a:r>
            <a:br>
              <a:rPr lang="en-US" sz="1600">
                <a:solidFill>
                  <a:srgbClr val="233AE1"/>
                </a:solidFill>
                <a:latin typeface="Courier New" charset="0"/>
              </a:rPr>
            </a:br>
            <a:r>
              <a:rPr lang="en-US" sz="1600">
                <a:latin typeface="Courier New" charset="0"/>
              </a:rPr>
              <a:t>}</a:t>
            </a:r>
          </a:p>
        </p:txBody>
      </p:sp>
      <p:sp>
        <p:nvSpPr>
          <p:cNvPr id="21509" name="Rectangle 3"/>
          <p:cNvSpPr txBox="1">
            <a:spLocks noChangeArrowheads="1"/>
          </p:cNvSpPr>
          <p:nvPr/>
        </p:nvSpPr>
        <p:spPr bwMode="auto">
          <a:xfrm>
            <a:off x="-23813" y="2489200"/>
            <a:ext cx="2462213" cy="1625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>
                <a:latin typeface="Courier New" charset="0"/>
                <a:ea typeface="굴림" charset="0"/>
                <a:cs typeface="굴림" charset="0"/>
              </a:rPr>
              <a:t>lock.Acquire();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>
                <a:latin typeface="Courier New" charset="0"/>
                <a:ea typeface="굴림" charset="0"/>
                <a:cs typeface="굴림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>
                <a:latin typeface="Courier New" charset="0"/>
                <a:ea typeface="굴림" charset="0"/>
                <a:cs typeface="굴림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>
                <a:latin typeface="Courier New" charset="0"/>
                <a:ea typeface="굴림" charset="0"/>
                <a:cs typeface="굴림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>
                <a:latin typeface="Courier New" charset="0"/>
                <a:ea typeface="굴림" charset="0"/>
                <a:cs typeface="굴림" charset="0"/>
              </a:rPr>
              <a:t>lock.Release();</a:t>
            </a: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2133600" y="1608138"/>
            <a:ext cx="342900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>
                <a:solidFill>
                  <a:schemeClr val="hlink"/>
                </a:solidFill>
                <a:latin typeface="Courier New" charset="0"/>
              </a:rPr>
              <a:t>int value = 0;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Courier New" charset="0"/>
              </a:rPr>
              <a:t>Acquire() {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Courier New" charset="0"/>
              </a:rPr>
              <a:t>  </a:t>
            </a:r>
            <a:r>
              <a:rPr lang="en-US" sz="1600">
                <a:solidFill>
                  <a:schemeClr val="hlink"/>
                </a:solidFill>
                <a:latin typeface="Courier New" charset="0"/>
              </a:rPr>
              <a:t>while(test&amp;set(value));</a:t>
            </a:r>
            <a:r>
              <a:rPr lang="en-US" sz="1600">
                <a:latin typeface="Courier New" charset="0"/>
              </a:rPr>
              <a:t/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}</a:t>
            </a:r>
          </a:p>
        </p:txBody>
      </p:sp>
      <p:sp>
        <p:nvSpPr>
          <p:cNvPr id="21511" name="Text Box 5"/>
          <p:cNvSpPr txBox="1">
            <a:spLocks noChangeArrowheads="1"/>
          </p:cNvSpPr>
          <p:nvPr/>
        </p:nvSpPr>
        <p:spPr bwMode="auto">
          <a:xfrm>
            <a:off x="2133600" y="3962400"/>
            <a:ext cx="1981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600">
                <a:latin typeface="Courier New" charset="0"/>
              </a:rPr>
              <a:t>Release() {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</a:t>
            </a:r>
            <a:r>
              <a:rPr lang="en-US" sz="160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600">
                <a:solidFill>
                  <a:srgbClr val="FF0000"/>
                </a:solidFill>
                <a:latin typeface="Courier New" charset="0"/>
              </a:rPr>
            </a:br>
            <a:r>
              <a:rPr lang="en-US" sz="1600">
                <a:latin typeface="Courier New" charset="0"/>
              </a:rPr>
              <a:t>}</a:t>
            </a:r>
          </a:p>
        </p:txBody>
      </p:sp>
      <p:sp>
        <p:nvSpPr>
          <p:cNvPr id="21512" name="Rounded Rectangle 9"/>
          <p:cNvSpPr>
            <a:spLocks noChangeArrowheads="1"/>
          </p:cNvSpPr>
          <p:nvPr/>
        </p:nvSpPr>
        <p:spPr bwMode="auto">
          <a:xfrm>
            <a:off x="2209800" y="5105400"/>
            <a:ext cx="2895600" cy="12192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2000" b="0">
                <a:latin typeface="Helvetica" charset="0"/>
                <a:cs typeface="Helvetica" charset="0"/>
              </a:rPr>
              <a:t>Threads waiting to enter critical section busy-wait</a:t>
            </a:r>
          </a:p>
        </p:txBody>
      </p:sp>
      <p:sp>
        <p:nvSpPr>
          <p:cNvPr id="21513" name="Freeform 10"/>
          <p:cNvSpPr>
            <a:spLocks/>
          </p:cNvSpPr>
          <p:nvPr/>
        </p:nvSpPr>
        <p:spPr bwMode="auto">
          <a:xfrm>
            <a:off x="1905000" y="3657600"/>
            <a:ext cx="3429000" cy="381000"/>
          </a:xfrm>
          <a:custGeom>
            <a:avLst/>
            <a:gdLst>
              <a:gd name="T0" fmla="*/ 0 w 1222375"/>
              <a:gd name="T1" fmla="*/ 0 h 333375"/>
              <a:gd name="T2" fmla="*/ 1670881437 w 1222375"/>
              <a:gd name="T3" fmla="*/ 848942 h 3333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22375" h="333375">
                <a:moveTo>
                  <a:pt x="0" y="0"/>
                </a:moveTo>
                <a:lnTo>
                  <a:pt x="1222375" y="333375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1514" name="Freeform 11"/>
          <p:cNvSpPr>
            <a:spLocks/>
          </p:cNvSpPr>
          <p:nvPr/>
        </p:nvSpPr>
        <p:spPr bwMode="auto">
          <a:xfrm>
            <a:off x="1905000" y="3733800"/>
            <a:ext cx="304800" cy="381000"/>
          </a:xfrm>
          <a:custGeom>
            <a:avLst/>
            <a:gdLst>
              <a:gd name="T0" fmla="*/ 0 w 1222375"/>
              <a:gd name="T1" fmla="*/ 0 h 333375"/>
              <a:gd name="T2" fmla="*/ 73 w 1222375"/>
              <a:gd name="T3" fmla="*/ 848939 h 3333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22375" h="333375">
                <a:moveTo>
                  <a:pt x="0" y="0"/>
                </a:moveTo>
                <a:lnTo>
                  <a:pt x="1222375" y="333375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1515" name="Freeform 12"/>
          <p:cNvSpPr>
            <a:spLocks/>
          </p:cNvSpPr>
          <p:nvPr/>
        </p:nvSpPr>
        <p:spPr bwMode="auto">
          <a:xfrm flipV="1">
            <a:off x="1828800" y="2057400"/>
            <a:ext cx="381000" cy="457200"/>
          </a:xfrm>
          <a:custGeom>
            <a:avLst/>
            <a:gdLst>
              <a:gd name="T0" fmla="*/ 0 w 1222375"/>
              <a:gd name="T1" fmla="*/ 0 h 333375"/>
              <a:gd name="T2" fmla="*/ 349 w 1222375"/>
              <a:gd name="T3" fmla="*/ 3041914 h 3333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22375" h="333375">
                <a:moveTo>
                  <a:pt x="0" y="0"/>
                </a:moveTo>
                <a:lnTo>
                  <a:pt x="1222375" y="333375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1516" name="Freeform 13"/>
          <p:cNvSpPr>
            <a:spLocks/>
          </p:cNvSpPr>
          <p:nvPr/>
        </p:nvSpPr>
        <p:spPr bwMode="auto">
          <a:xfrm>
            <a:off x="1676400" y="1162050"/>
            <a:ext cx="3657600" cy="1352550"/>
          </a:xfrm>
          <a:custGeom>
            <a:avLst/>
            <a:gdLst>
              <a:gd name="T0" fmla="*/ 0 w 3540125"/>
              <a:gd name="T1" fmla="*/ 2159956 h 1251057"/>
              <a:gd name="T2" fmla="*/ 1117235 w 3540125"/>
              <a:gd name="T3" fmla="*/ 241376 h 1251057"/>
              <a:gd name="T4" fmla="*/ 3331759 w 3540125"/>
              <a:gd name="T5" fmla="*/ 22110 h 1251057"/>
              <a:gd name="T6" fmla="*/ 4448995 w 3540125"/>
              <a:gd name="T7" fmla="*/ 186560 h 12510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540125" h="1251057">
                <a:moveTo>
                  <a:pt x="0" y="1251057"/>
                </a:moveTo>
                <a:cubicBezTo>
                  <a:pt x="223573" y="798619"/>
                  <a:pt x="447146" y="346182"/>
                  <a:pt x="889000" y="139807"/>
                </a:cubicBezTo>
                <a:cubicBezTo>
                  <a:pt x="1330854" y="-66568"/>
                  <a:pt x="2209271" y="18099"/>
                  <a:pt x="2651125" y="12807"/>
                </a:cubicBezTo>
                <a:cubicBezTo>
                  <a:pt x="3092979" y="7515"/>
                  <a:pt x="3540125" y="108057"/>
                  <a:pt x="3540125" y="108057"/>
                </a:cubicBezTo>
              </a:path>
            </a:pathLst>
          </a:custGeom>
          <a:noFill/>
          <a:ln w="3810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93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Higher-level Primitives than Locks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9067800" cy="5867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Goal of last couple of lectures: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What is right abstraction for synchronizing threads that share memory?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Want as high a level primitive as possible</a:t>
            </a:r>
          </a:p>
          <a:p>
            <a:pPr lvl="1"/>
            <a:endParaRPr lang="en-US" altLang="ko-KR" dirty="0" smtClean="0">
              <a:ea typeface="굴림" panose="020B0600000101010101" pitchFamily="34" charset="-127"/>
            </a:endParaRPr>
          </a:p>
          <a:p>
            <a:r>
              <a:rPr lang="en-US" altLang="ko-KR" dirty="0" smtClean="0">
                <a:ea typeface="굴림" panose="020B0600000101010101" pitchFamily="34" charset="-127"/>
              </a:rPr>
              <a:t>Good primitives and practices important!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Since execution is not entirely sequential, really hard to find bugs, since they happen rarely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UNIX is pretty stable now, but up until about mid-80s (10 years after started), systems running UNIX would crash every week or so – concurrency bugs</a:t>
            </a:r>
          </a:p>
          <a:p>
            <a:pPr lvl="1"/>
            <a:endParaRPr lang="en-US" altLang="ko-KR" dirty="0" smtClean="0">
              <a:ea typeface="굴림" panose="020B0600000101010101" pitchFamily="34" charset="-127"/>
            </a:endParaRPr>
          </a:p>
          <a:p>
            <a:r>
              <a:rPr lang="en-US" altLang="ko-KR" dirty="0" smtClean="0">
                <a:ea typeface="굴림" panose="020B0600000101010101" pitchFamily="34" charset="-127"/>
              </a:rPr>
              <a:t>Synchronization is a way of coordinating multiple concurrent activities that are using shared state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This lecture and the next presents a some ways of structuring sharing</a:t>
            </a:r>
          </a:p>
        </p:txBody>
      </p:sp>
    </p:spTree>
    <p:extLst>
      <p:ext uri="{BB962C8B-B14F-4D97-AF65-F5344CB8AC3E}">
        <p14:creationId xmlns:p14="http://schemas.microsoft.com/office/powerpoint/2010/main" val="22567008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Semaphores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088" y="1066800"/>
            <a:ext cx="8610600" cy="5424488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Semaphores are a kind of generalized lock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First defined by </a:t>
            </a:r>
            <a:r>
              <a:rPr lang="en-US" altLang="ko-KR" dirty="0" err="1" smtClean="0">
                <a:ea typeface="굴림" panose="020B0600000101010101" pitchFamily="34" charset="-127"/>
              </a:rPr>
              <a:t>Dijkstra</a:t>
            </a:r>
            <a:r>
              <a:rPr lang="en-US" altLang="ko-KR" dirty="0" smtClean="0">
                <a:ea typeface="굴림" panose="020B0600000101010101" pitchFamily="34" charset="-127"/>
              </a:rPr>
              <a:t> in late 60s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Main synchronization primitive used in original UNIX</a:t>
            </a:r>
          </a:p>
          <a:p>
            <a:pPr lvl="1">
              <a:spcBef>
                <a:spcPct val="2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Definition: a Semaphore has a non-negative integer value and supports the following two operations: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P():</a:t>
            </a:r>
            <a:r>
              <a:rPr lang="en-US" altLang="ko-KR" dirty="0" smtClean="0">
                <a:ea typeface="굴림" panose="020B0600000101010101" pitchFamily="34" charset="-127"/>
              </a:rPr>
              <a:t> an atomic operation that waits for semaphore to become positive, then decrements it by 1 </a:t>
            </a:r>
          </a:p>
          <a:p>
            <a:pPr lvl="2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Think of this as the wait() operation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V():</a:t>
            </a:r>
            <a:r>
              <a:rPr lang="en-US" altLang="ko-KR" dirty="0" smtClean="0">
                <a:ea typeface="굴림" panose="020B0600000101010101" pitchFamily="34" charset="-127"/>
              </a:rPr>
              <a:t> an atomic operation that increments the semaphore by 1, waking up a waiting P, if any</a:t>
            </a:r>
          </a:p>
          <a:p>
            <a:pPr lvl="2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This of this as the signal() operation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Note that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P()</a:t>
            </a:r>
            <a:r>
              <a:rPr lang="en-US" altLang="ko-KR" dirty="0" smtClean="0">
                <a:ea typeface="굴림" panose="020B0600000101010101" pitchFamily="34" charset="-127"/>
              </a:rPr>
              <a:t> stands for “</a:t>
            </a:r>
            <a:r>
              <a:rPr lang="en-US" altLang="ko-KR" i="1" dirty="0" err="1" smtClean="0">
                <a:ea typeface="굴림" panose="020B0600000101010101" pitchFamily="34" charset="-127"/>
              </a:rPr>
              <a:t>proberen</a:t>
            </a:r>
            <a:r>
              <a:rPr lang="en-US" altLang="ko-KR" i="1" dirty="0" smtClean="0">
                <a:ea typeface="굴림" panose="020B0600000101010101" pitchFamily="34" charset="-127"/>
              </a:rPr>
              <a:t>” </a:t>
            </a:r>
            <a:r>
              <a:rPr lang="en-US" altLang="ko-KR" dirty="0" smtClean="0">
                <a:ea typeface="굴림" panose="020B0600000101010101" pitchFamily="34" charset="-127"/>
              </a:rPr>
              <a:t>(to test) and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V()</a:t>
            </a:r>
            <a:r>
              <a:rPr lang="en-US" altLang="ko-KR" dirty="0" smtClean="0">
                <a:ea typeface="굴림" panose="020B0600000101010101" pitchFamily="34" charset="-127"/>
              </a:rPr>
              <a:t> stands for “</a:t>
            </a:r>
            <a:r>
              <a:rPr lang="en-US" altLang="ko-KR" i="1" dirty="0" err="1" smtClean="0">
                <a:ea typeface="굴림" panose="020B0600000101010101" pitchFamily="34" charset="-127"/>
              </a:rPr>
              <a:t>verhogen</a:t>
            </a:r>
            <a:r>
              <a:rPr lang="en-US" altLang="ko-KR" i="1" dirty="0" smtClean="0">
                <a:ea typeface="굴림" panose="020B0600000101010101" pitchFamily="34" charset="-127"/>
              </a:rPr>
              <a:t>”</a:t>
            </a:r>
            <a:r>
              <a:rPr lang="en-US" altLang="ko-KR" dirty="0" smtClean="0">
                <a:ea typeface="굴림" panose="020B0600000101010101" pitchFamily="34" charset="-127"/>
              </a:rPr>
              <a:t> (to increment) in Dutch</a:t>
            </a:r>
          </a:p>
        </p:txBody>
      </p:sp>
      <p:pic>
        <p:nvPicPr>
          <p:cNvPr id="24580" name="Picture 20" descr="MCj036416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228600"/>
            <a:ext cx="4730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413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ChangeArrowheads="1"/>
          </p:cNvSpPr>
          <p:nvPr/>
        </p:nvSpPr>
        <p:spPr bwMode="auto">
          <a:xfrm>
            <a:off x="1676400" y="4953000"/>
            <a:ext cx="1219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12003" name="Text Box 3"/>
          <p:cNvSpPr txBox="1">
            <a:spLocks noChangeArrowheads="1"/>
          </p:cNvSpPr>
          <p:nvPr/>
        </p:nvSpPr>
        <p:spPr bwMode="auto">
          <a:xfrm>
            <a:off x="2476500" y="5943600"/>
            <a:ext cx="94377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Value=2</a:t>
            </a:r>
          </a:p>
        </p:txBody>
      </p:sp>
      <p:sp>
        <p:nvSpPr>
          <p:cNvPr id="512004" name="Text Box 4"/>
          <p:cNvSpPr txBox="1">
            <a:spLocks noChangeArrowheads="1"/>
          </p:cNvSpPr>
          <p:nvPr/>
        </p:nvSpPr>
        <p:spPr bwMode="auto">
          <a:xfrm>
            <a:off x="2476500" y="5943600"/>
            <a:ext cx="94377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Value=1</a:t>
            </a:r>
          </a:p>
        </p:txBody>
      </p:sp>
      <p:sp>
        <p:nvSpPr>
          <p:cNvPr id="512005" name="Text Box 5"/>
          <p:cNvSpPr txBox="1">
            <a:spLocks noChangeArrowheads="1"/>
          </p:cNvSpPr>
          <p:nvPr/>
        </p:nvSpPr>
        <p:spPr bwMode="auto">
          <a:xfrm>
            <a:off x="2476500" y="5943600"/>
            <a:ext cx="94377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Value=0</a:t>
            </a:r>
          </a:p>
        </p:txBody>
      </p:sp>
      <p:pic>
        <p:nvPicPr>
          <p:cNvPr id="512006" name="Picture 6" descr="MCj03073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Semaphores Like Integers Except</a:t>
            </a:r>
          </a:p>
        </p:txBody>
      </p:sp>
      <p:sp>
        <p:nvSpPr>
          <p:cNvPr id="51200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3500" y="762000"/>
            <a:ext cx="8763000" cy="53467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Semaphores are like integers, except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No negative values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Only operations allowed are P and V – can’t read or write value, except to set it initially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Operations must be atomic</a:t>
            </a:r>
          </a:p>
          <a:p>
            <a:pPr lvl="2"/>
            <a:r>
              <a:rPr lang="en-US" altLang="ko-KR" dirty="0" smtClean="0">
                <a:ea typeface="굴림" panose="020B0600000101010101" pitchFamily="34" charset="-127"/>
              </a:rPr>
              <a:t>Two P’s together can’t decrement value below zero</a:t>
            </a:r>
          </a:p>
          <a:p>
            <a:pPr lvl="2"/>
            <a:r>
              <a:rPr lang="en-US" altLang="ko-KR" dirty="0" smtClean="0">
                <a:ea typeface="굴림" panose="020B0600000101010101" pitchFamily="34" charset="-127"/>
              </a:rPr>
              <a:t>Similarly, thread going to sleep in P won’t miss wakeup from V – even if they both happen at same time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Semaphore from railway analogy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Here is a semaphore initialized to 2 for resource control:</a:t>
            </a:r>
          </a:p>
          <a:p>
            <a:endParaRPr lang="ko-KR" altLang="en-US" dirty="0" smtClean="0">
              <a:ea typeface="굴림" panose="020B0600000101010101" pitchFamily="34" charset="-127"/>
            </a:endParaRPr>
          </a:p>
        </p:txBody>
      </p:sp>
      <p:pic>
        <p:nvPicPr>
          <p:cNvPr id="512009" name="Picture 9" descr="MCj03073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10" name="Picture 10" descr="MCj03073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011" name="Group 11"/>
          <p:cNvGrpSpPr>
            <a:grpSpLocks/>
          </p:cNvGrpSpPr>
          <p:nvPr/>
        </p:nvGrpSpPr>
        <p:grpSpPr bwMode="auto">
          <a:xfrm>
            <a:off x="1066800" y="4800600"/>
            <a:ext cx="7239000" cy="1447800"/>
            <a:chOff x="672" y="3024"/>
            <a:chExt cx="4560" cy="912"/>
          </a:xfrm>
        </p:grpSpPr>
        <p:sp>
          <p:nvSpPr>
            <p:cNvPr id="25621" name="Line 12"/>
            <p:cNvSpPr>
              <a:spLocks noChangeShapeType="1"/>
            </p:cNvSpPr>
            <p:nvPr/>
          </p:nvSpPr>
          <p:spPr bwMode="auto">
            <a:xfrm>
              <a:off x="672" y="3648"/>
              <a:ext cx="1392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2" name="Line 13"/>
            <p:cNvSpPr>
              <a:spLocks noChangeShapeType="1"/>
            </p:cNvSpPr>
            <p:nvPr/>
          </p:nvSpPr>
          <p:spPr bwMode="auto">
            <a:xfrm>
              <a:off x="2496" y="340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3" name="Line 14"/>
            <p:cNvSpPr>
              <a:spLocks noChangeShapeType="1"/>
            </p:cNvSpPr>
            <p:nvPr/>
          </p:nvSpPr>
          <p:spPr bwMode="auto">
            <a:xfrm>
              <a:off x="2496" y="393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4" name="Freeform 15"/>
            <p:cNvSpPr>
              <a:spLocks/>
            </p:cNvSpPr>
            <p:nvPr/>
          </p:nvSpPr>
          <p:spPr bwMode="auto">
            <a:xfrm>
              <a:off x="2016" y="3408"/>
              <a:ext cx="480" cy="240"/>
            </a:xfrm>
            <a:custGeom>
              <a:avLst/>
              <a:gdLst>
                <a:gd name="T0" fmla="*/ 0 w 480"/>
                <a:gd name="T1" fmla="*/ 187 h 272"/>
                <a:gd name="T2" fmla="*/ 144 w 480"/>
                <a:gd name="T3" fmla="*/ 187 h 272"/>
                <a:gd name="T4" fmla="*/ 336 w 480"/>
                <a:gd name="T5" fmla="*/ 37 h 272"/>
                <a:gd name="T6" fmla="*/ 480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5" name="Freeform 16"/>
            <p:cNvSpPr>
              <a:spLocks/>
            </p:cNvSpPr>
            <p:nvPr/>
          </p:nvSpPr>
          <p:spPr bwMode="auto">
            <a:xfrm flipV="1">
              <a:off x="2016" y="3648"/>
              <a:ext cx="528" cy="288"/>
            </a:xfrm>
            <a:custGeom>
              <a:avLst/>
              <a:gdLst>
                <a:gd name="T0" fmla="*/ 0 w 480"/>
                <a:gd name="T1" fmla="*/ 269 h 272"/>
                <a:gd name="T2" fmla="*/ 174 w 480"/>
                <a:gd name="T3" fmla="*/ 269 h 272"/>
                <a:gd name="T4" fmla="*/ 407 w 480"/>
                <a:gd name="T5" fmla="*/ 54 h 272"/>
                <a:gd name="T6" fmla="*/ 581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6" name="Freeform 17"/>
            <p:cNvSpPr>
              <a:spLocks/>
            </p:cNvSpPr>
            <p:nvPr/>
          </p:nvSpPr>
          <p:spPr bwMode="auto">
            <a:xfrm flipH="1">
              <a:off x="3888" y="3408"/>
              <a:ext cx="480" cy="240"/>
            </a:xfrm>
            <a:custGeom>
              <a:avLst/>
              <a:gdLst>
                <a:gd name="T0" fmla="*/ 0 w 480"/>
                <a:gd name="T1" fmla="*/ 187 h 272"/>
                <a:gd name="T2" fmla="*/ 144 w 480"/>
                <a:gd name="T3" fmla="*/ 187 h 272"/>
                <a:gd name="T4" fmla="*/ 336 w 480"/>
                <a:gd name="T5" fmla="*/ 37 h 272"/>
                <a:gd name="T6" fmla="*/ 480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7" name="Freeform 18"/>
            <p:cNvSpPr>
              <a:spLocks/>
            </p:cNvSpPr>
            <p:nvPr/>
          </p:nvSpPr>
          <p:spPr bwMode="auto">
            <a:xfrm flipH="1" flipV="1">
              <a:off x="3888" y="3648"/>
              <a:ext cx="528" cy="288"/>
            </a:xfrm>
            <a:custGeom>
              <a:avLst/>
              <a:gdLst>
                <a:gd name="T0" fmla="*/ 0 w 480"/>
                <a:gd name="T1" fmla="*/ 269 h 272"/>
                <a:gd name="T2" fmla="*/ 174 w 480"/>
                <a:gd name="T3" fmla="*/ 269 h 272"/>
                <a:gd name="T4" fmla="*/ 407 w 480"/>
                <a:gd name="T5" fmla="*/ 54 h 272"/>
                <a:gd name="T6" fmla="*/ 581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8" name="Line 19"/>
            <p:cNvSpPr>
              <a:spLocks noChangeShapeType="1"/>
            </p:cNvSpPr>
            <p:nvPr/>
          </p:nvSpPr>
          <p:spPr bwMode="auto">
            <a:xfrm>
              <a:off x="4320" y="3648"/>
              <a:ext cx="912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pic>
          <p:nvPicPr>
            <p:cNvPr id="25629" name="Picture 20" descr="MCj0364166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3024"/>
              <a:ext cx="298" cy="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021" name="Rectangle 21"/>
          <p:cNvSpPr>
            <a:spLocks noChangeArrowheads="1"/>
          </p:cNvSpPr>
          <p:nvPr/>
        </p:nvSpPr>
        <p:spPr bwMode="auto">
          <a:xfrm>
            <a:off x="4191000" y="4572000"/>
            <a:ext cx="1219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512022" name="Picture 22" descr="MCj03073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23" name="Text Box 23"/>
          <p:cNvSpPr txBox="1">
            <a:spLocks noChangeArrowheads="1"/>
          </p:cNvSpPr>
          <p:nvPr/>
        </p:nvSpPr>
        <p:spPr bwMode="auto">
          <a:xfrm>
            <a:off x="2476500" y="5943600"/>
            <a:ext cx="94377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Value=1</a:t>
            </a:r>
          </a:p>
        </p:txBody>
      </p:sp>
      <p:sp>
        <p:nvSpPr>
          <p:cNvPr id="512024" name="Rectangle 24"/>
          <p:cNvSpPr>
            <a:spLocks noChangeArrowheads="1"/>
          </p:cNvSpPr>
          <p:nvPr/>
        </p:nvSpPr>
        <p:spPr bwMode="auto">
          <a:xfrm>
            <a:off x="1981200" y="4800600"/>
            <a:ext cx="9906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512025" name="Picture 25" descr="MCj03073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26" name="Text Box 26"/>
          <p:cNvSpPr txBox="1">
            <a:spLocks noChangeArrowheads="1"/>
          </p:cNvSpPr>
          <p:nvPr/>
        </p:nvSpPr>
        <p:spPr bwMode="auto">
          <a:xfrm>
            <a:off x="2476500" y="5943600"/>
            <a:ext cx="94377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Value=0</a:t>
            </a:r>
          </a:p>
        </p:txBody>
      </p:sp>
      <p:pic>
        <p:nvPicPr>
          <p:cNvPr id="512027" name="Picture 27" descr="MCj03073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9" name="Rectangle 28"/>
          <p:cNvSpPr>
            <a:spLocks noChangeArrowheads="1"/>
          </p:cNvSpPr>
          <p:nvPr/>
        </p:nvSpPr>
        <p:spPr bwMode="auto">
          <a:xfrm>
            <a:off x="0" y="5257800"/>
            <a:ext cx="9906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12030" name="Text Box 30"/>
          <p:cNvSpPr txBox="1">
            <a:spLocks noChangeArrowheads="1"/>
          </p:cNvSpPr>
          <p:nvPr/>
        </p:nvSpPr>
        <p:spPr bwMode="auto">
          <a:xfrm>
            <a:off x="2476500" y="5943600"/>
            <a:ext cx="1031051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Value=2</a:t>
            </a:r>
          </a:p>
        </p:txBody>
      </p:sp>
    </p:spTree>
    <p:extLst>
      <p:ext uri="{BB962C8B-B14F-4D97-AF65-F5344CB8AC3E}">
        <p14:creationId xmlns:p14="http://schemas.microsoft.com/office/powerpoint/2010/main" val="14059822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89 -0.03422 C 0.1394 -0.02983 0.21909 -0.0252 0.26406 -0.03422 C 0.30902 -0.04324 0.29461 -0.07978 0.32985 -0.0888 C 0.36492 -0.09782 0.41996 -0.09343 0.47499 -0.0888 " pathEditMode="fixed" ptsTypes="aaaA">
                                      <p:cBhvr>
                                        <p:cTn id="40" dur="500" fill="hold"/>
                                        <p:tgtEl>
                                          <p:spTgt spid="512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99 -0.03076 C 0.13749 -0.0296 0.20398 -0.02822 0.24894 -0.02706 C 0.29391 -0.0259 0.31769 -0.03377 0.34078 -0.02336 C 0.36387 -0.01295 0.36353 0.02544 0.38731 0.03492 C 0.4111 0.0444 0.44721 0.03885 0.48333 0.0333 " pathEditMode="fixed" ptsTypes="aaaaA">
                                      <p:cBhvr>
                                        <p:cTn id="46" dur="500" fill="hold"/>
                                        <p:tgtEl>
                                          <p:spTgt spid="512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21 -0.03515 C 0.06321 -0.03515 0.13994 -0.03423 0.21667 -0.03329 " pathEditMode="fixed" rAng="0" ptsTypes="aA">
                                      <p:cBhvr>
                                        <p:cTn id="52" dur="1000" fill="hold"/>
                                        <p:tgtEl>
                                          <p:spTgt spid="512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5 -0.08881 C 0.54583 -0.0932 0.61666 -0.09737 0.65451 -0.09066 C 0.69236 -0.08395 0.68455 -0.05736 0.70243 -0.0488 C 0.72031 -0.04024 0.71267 -0.04047 0.76232 -0.03955 C 0.81198 -0.03862 0.95104 -0.04256 1.00069 -0.04325 " pathEditMode="fixed" rAng="0" ptsTypes="aaaaa">
                                      <p:cBhvr>
                                        <p:cTn id="56" dur="500" fill="hold"/>
                                        <p:tgtEl>
                                          <p:spTgt spid="512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85" y="2081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67 -0.0333 C 0.23803 -0.02844 0.25938 -0.02336 0.27969 -0.0333 C 0.30001 -0.04324 0.30521 -0.08349 0.33855 -0.09343 C 0.37188 -0.10337 0.4257 -0.09852 0.47969 -0.09343 " pathEditMode="fixed" rAng="0" ptsTypes="aaaA">
                                      <p:cBhvr>
                                        <p:cTn id="63" dur="500" fill="hold"/>
                                        <p:tgtEl>
                                          <p:spTgt spid="512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21 -0.03515 C 0.06321 -0.03515 0.13994 -0.03423 0.21667 -0.03329 " pathEditMode="fixed" rAng="0" ptsTypes="aA">
                                      <p:cBhvr>
                                        <p:cTn id="73" dur="500" fill="hold"/>
                                        <p:tgtEl>
                                          <p:spTgt spid="512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2" grpId="0" animBg="1"/>
      <p:bldP spid="512003" grpId="0" animBg="1"/>
      <p:bldP spid="512004" grpId="0" animBg="1"/>
      <p:bldP spid="512005" grpId="0" animBg="1"/>
      <p:bldP spid="512008" grpId="0" build="p"/>
      <p:bldP spid="512021" grpId="0" animBg="1"/>
      <p:bldP spid="512023" grpId="0" animBg="1"/>
      <p:bldP spid="512024" grpId="0" animBg="1"/>
      <p:bldP spid="512026" grpId="0" animBg="1"/>
      <p:bldP spid="51203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Two Uses of Semaphores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534400" cy="61722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Mutual Exclusion (initial value = 1)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Also called “Binary Semaphore”.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Can be used for mutual exclusion: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dirty="0" err="1">
                <a:latin typeface="Courier New" charset="0"/>
                <a:ea typeface="굴림" charset="0"/>
                <a:cs typeface="굴림" charset="0"/>
              </a:rPr>
              <a:t>semaphore.P</a:t>
            </a: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();</a:t>
            </a:r>
            <a:br>
              <a:rPr lang="en-US" altLang="ko-KR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	// Critical section goes here</a:t>
            </a:r>
            <a:br>
              <a:rPr lang="en-US" altLang="ko-KR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dirty="0" err="1">
                <a:latin typeface="Courier New" charset="0"/>
                <a:ea typeface="굴림" charset="0"/>
                <a:cs typeface="굴림" charset="0"/>
              </a:rPr>
              <a:t>semaphore.V</a:t>
            </a: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Scheduling Constraints (initial value = 0)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Allow thread 1 to wait for a signal from thread 2, i.e., thread 2 </a:t>
            </a:r>
            <a:r>
              <a:rPr lang="en-US" altLang="ko-KR" dirty="0">
                <a:solidFill>
                  <a:srgbClr val="FF0000"/>
                </a:solidFill>
                <a:latin typeface="Gill Sans Light"/>
                <a:ea typeface="굴림" charset="0"/>
                <a:cs typeface="Gill Sans Light"/>
              </a:rPr>
              <a:t>schedules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 thread 1 when a given </a:t>
            </a:r>
            <a:r>
              <a:rPr lang="en-US" altLang="ko-KR" dirty="0">
                <a:solidFill>
                  <a:srgbClr val="FF0000"/>
                </a:solidFill>
                <a:latin typeface="Gill Sans Light"/>
                <a:ea typeface="굴림" charset="0"/>
                <a:cs typeface="Gill Sans Light"/>
              </a:rPr>
              <a:t>event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 occurs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Example: suppose you had to implement </a:t>
            </a:r>
            <a:r>
              <a:rPr lang="en-US" altLang="ko-KR" dirty="0" err="1">
                <a:latin typeface="Gill Sans Light"/>
                <a:ea typeface="굴림" charset="0"/>
                <a:cs typeface="Gill Sans Light"/>
              </a:rPr>
              <a:t>ThreadJoin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 which must wait for thread to </a:t>
            </a: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terminate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		</a:t>
            </a: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Initial value of semaphore = 0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dirty="0" err="1">
                <a:latin typeface="Courier New" charset="0"/>
                <a:ea typeface="굴림" charset="0"/>
                <a:cs typeface="굴림" charset="0"/>
              </a:rPr>
              <a:t>ThreadJoin</a:t>
            </a: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 {</a:t>
            </a:r>
            <a:br>
              <a:rPr lang="en-US" altLang="ko-KR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	   </a:t>
            </a:r>
            <a:r>
              <a:rPr lang="en-US" altLang="ko-KR" dirty="0" err="1">
                <a:latin typeface="Courier New" charset="0"/>
                <a:ea typeface="굴림" charset="0"/>
                <a:cs typeface="굴림" charset="0"/>
              </a:rPr>
              <a:t>semaphore.P</a:t>
            </a: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();</a:t>
            </a:r>
            <a:br>
              <a:rPr lang="en-US" altLang="ko-KR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dirty="0" err="1">
                <a:latin typeface="Courier New" charset="0"/>
                <a:ea typeface="굴림" charset="0"/>
                <a:cs typeface="굴림" charset="0"/>
              </a:rPr>
              <a:t>ThreadFinish</a:t>
            </a: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 {</a:t>
            </a:r>
            <a:br>
              <a:rPr lang="en-US" altLang="ko-KR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	   </a:t>
            </a:r>
            <a:r>
              <a:rPr lang="en-US" altLang="ko-KR" dirty="0" err="1">
                <a:latin typeface="Courier New" charset="0"/>
                <a:ea typeface="굴림" charset="0"/>
                <a:cs typeface="굴림" charset="0"/>
              </a:rPr>
              <a:t>semaphore.V</a:t>
            </a: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();</a:t>
            </a:r>
            <a:br>
              <a:rPr lang="en-US" altLang="ko-KR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	}</a:t>
            </a:r>
          </a:p>
        </p:txBody>
      </p:sp>
      <p:sp>
        <p:nvSpPr>
          <p:cNvPr id="2" name="Curved Right Arrow 1"/>
          <p:cNvSpPr>
            <a:spLocks noChangeArrowheads="1"/>
          </p:cNvSpPr>
          <p:nvPr/>
        </p:nvSpPr>
        <p:spPr bwMode="auto">
          <a:xfrm flipH="1" flipV="1">
            <a:off x="4876800" y="4953000"/>
            <a:ext cx="533400" cy="990600"/>
          </a:xfrm>
          <a:prstGeom prst="curvedRightArrow">
            <a:avLst>
              <a:gd name="adj1" fmla="val 24994"/>
              <a:gd name="adj2" fmla="val 49997"/>
              <a:gd name="adj3" fmla="val 25000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974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7" grpId="0" build="p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914400" y="1859773"/>
            <a:ext cx="2743200" cy="311469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914400" y="3886200"/>
            <a:ext cx="2743200" cy="12954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914400" y="1524000"/>
            <a:ext cx="2743200" cy="342442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181600" y="1565871"/>
            <a:ext cx="2743200" cy="643929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257800" y="1524000"/>
            <a:ext cx="3124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leave note B;	</a:t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Y</a:t>
            </a: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FontTx/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    if 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        buy milk;	</a:t>
            </a:r>
          </a:p>
          <a:p>
            <a:pPr marL="0" indent="0"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   }</a:t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}		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remove note B;</a:t>
            </a:r>
          </a:p>
          <a:p>
            <a:pPr marL="0" indent="0">
              <a:buFontTx/>
              <a:buNone/>
            </a:pP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3657600" y="1752600"/>
            <a:ext cx="1524000" cy="3048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 rot="722820">
            <a:off x="3812939" y="1533699"/>
            <a:ext cx="1083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happened</a:t>
            </a:r>
          </a:p>
          <a:p>
            <a:pPr algn="ctr"/>
            <a:r>
              <a:rPr lang="en-US" dirty="0" smtClean="0">
                <a:latin typeface="Gill Sans Light"/>
                <a:cs typeface="Gill Sans Light"/>
              </a:rPr>
              <a:t>before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3124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A;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while 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(note B) {\\X 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    do 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nothing;	   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</a:t>
            </a:r>
            <a:endParaRPr lang="en-US" altLang="ko-KR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   buy 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remove 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note A;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5181600" y="1849172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914400" y="1541394"/>
            <a:ext cx="2743200" cy="307778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241300" y="914400"/>
            <a:ext cx="868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“</a:t>
            </a:r>
            <a:r>
              <a:rPr lang="en-US" altLang="ko-KR" dirty="0" smtClean="0">
                <a:latin typeface="Consolas"/>
                <a:ea typeface="굴림" panose="020B0600000101010101" pitchFamily="34" charset="-127"/>
                <a:cs typeface="Consolas"/>
              </a:rPr>
              <a:t>leave note A</a:t>
            </a:r>
            <a:r>
              <a:rPr lang="en-US" altLang="ko-KR" dirty="0" smtClean="0">
                <a:ea typeface="굴림" panose="020B0600000101010101" pitchFamily="34" charset="-127"/>
              </a:rPr>
              <a:t>” happens before “</a:t>
            </a:r>
            <a:r>
              <a:rPr lang="en-US" altLang="ko-KR" dirty="0" smtClean="0">
                <a:latin typeface="Consolas"/>
                <a:ea typeface="굴림" panose="020B0600000101010101" pitchFamily="34" charset="-127"/>
                <a:cs typeface="Consolas"/>
              </a:rPr>
              <a:t>if (</a:t>
            </a:r>
            <a:r>
              <a:rPr lang="en-US" altLang="ko-KR" dirty="0" err="1" smtClean="0">
                <a:latin typeface="Consolas"/>
                <a:ea typeface="굴림" panose="020B0600000101010101" pitchFamily="34" charset="-127"/>
                <a:cs typeface="Consolas"/>
              </a:rPr>
              <a:t>noNote</a:t>
            </a:r>
            <a:r>
              <a:rPr lang="en-US" altLang="ko-KR" dirty="0" smtClean="0">
                <a:latin typeface="Consolas"/>
                <a:ea typeface="굴림" panose="020B0600000101010101" pitchFamily="34" charset="-127"/>
                <a:cs typeface="Consolas"/>
              </a:rPr>
              <a:t> A)</a:t>
            </a:r>
            <a:r>
              <a:rPr lang="en-US" altLang="ko-KR" dirty="0" smtClean="0">
                <a:ea typeface="굴림" panose="020B0600000101010101" pitchFamily="34" charset="-127"/>
              </a:rPr>
              <a:t>”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757423" y="4038600"/>
            <a:ext cx="5170678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f “</a:t>
            </a:r>
            <a:r>
              <a:rPr lang="en-US" sz="2400" b="0" dirty="0" smtClean="0"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(note B)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” happens </a:t>
            </a:r>
            <a:r>
              <a:rPr kumimoji="0" lang="en-US" sz="24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before </a:t>
            </a:r>
            <a:r>
              <a:rPr lang="en-US" sz="2400" b="0" dirty="0" smtClean="0">
                <a:latin typeface="Gill Sans" charset="0"/>
                <a:ea typeface="Gill Sans" charset="0"/>
                <a:cs typeface="Gill Sans" charset="0"/>
              </a:rPr>
              <a:t>“</a:t>
            </a:r>
            <a:r>
              <a:rPr lang="en-US" sz="2400" b="0" dirty="0" smtClean="0">
                <a:latin typeface="Consolas" charset="0"/>
                <a:ea typeface="Consolas" charset="0"/>
                <a:cs typeface="Consolas" charset="0"/>
              </a:rPr>
              <a:t>leave note B</a:t>
            </a:r>
            <a:r>
              <a:rPr lang="en-US" sz="2400" b="0" dirty="0" smtClean="0">
                <a:latin typeface="Gill Sans" charset="0"/>
                <a:ea typeface="Gill Sans" charset="0"/>
                <a:cs typeface="Gill Sans" charset="0"/>
              </a:rPr>
              <a:t>” 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0" dirty="0" smtClean="0">
                <a:latin typeface="Gill Sans" charset="0"/>
                <a:ea typeface="Gill Sans" charset="0"/>
                <a:cs typeface="Gill Sans" charset="0"/>
              </a:rPr>
              <a:t>A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 goes ahead and buys milk</a:t>
            </a: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 bwMode="auto">
          <a:xfrm flipH="1" flipV="1">
            <a:off x="2476500" y="2057400"/>
            <a:ext cx="3866262" cy="19812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>
            <a:stCxn id="5" idx="0"/>
          </p:cNvCxnSpPr>
          <p:nvPr/>
        </p:nvCxnSpPr>
        <p:spPr bwMode="auto">
          <a:xfrm flipV="1">
            <a:off x="6342762" y="1752600"/>
            <a:ext cx="439038" cy="22860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129777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820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Producer-Consumer with a Bounded </a:t>
            </a:r>
            <a:r>
              <a:rPr lang="en-US" altLang="ko-KR" dirty="0">
                <a:ea typeface="굴림" panose="020B0600000101010101" pitchFamily="34" charset="-127"/>
              </a:rPr>
              <a:t>B</a:t>
            </a:r>
            <a:r>
              <a:rPr lang="en-US" altLang="ko-KR" dirty="0" smtClean="0">
                <a:ea typeface="굴림" panose="020B0600000101010101" pitchFamily="34" charset="-127"/>
              </a:rPr>
              <a:t>uffer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87630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Problem Definition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Producer puts things into a shared buffer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Consumer takes them out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Need synchronization to coordinate producer/consumer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z="1600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Don’t want producer and consumer to have to work in lockstep, so put a fixed-size buffer between them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Need to synchronize access to this buffer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Producer needs to wait if buffer is full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Consumer needs to wait if buffer is empty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z="1800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Example 1: GCC compiler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cpp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| cc1 | cc2 | as |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ld</a:t>
            </a:r>
            <a:endParaRPr lang="en-US" altLang="ko-KR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Example 2: Coke machine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Producer can put limited number of Cokes in machine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Consumer can’t take Cokes out if machine is empty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ko-KR" altLang="en-US" dirty="0" smtClean="0">
              <a:ea typeface="굴림" panose="020B0600000101010101" pitchFamily="34" charset="-127"/>
            </a:endParaRPr>
          </a:p>
        </p:txBody>
      </p:sp>
      <p:grpSp>
        <p:nvGrpSpPr>
          <p:cNvPr id="462858" name="Group 10"/>
          <p:cNvGrpSpPr>
            <a:grpSpLocks/>
          </p:cNvGrpSpPr>
          <p:nvPr/>
        </p:nvGrpSpPr>
        <p:grpSpPr bwMode="auto">
          <a:xfrm>
            <a:off x="3352800" y="762000"/>
            <a:ext cx="4800600" cy="838200"/>
            <a:chOff x="1392" y="624"/>
            <a:chExt cx="3024" cy="528"/>
          </a:xfrm>
        </p:grpSpPr>
        <p:sp>
          <p:nvSpPr>
            <p:cNvPr id="27654" name="Rectangle 4"/>
            <p:cNvSpPr>
              <a:spLocks noChangeArrowheads="1"/>
            </p:cNvSpPr>
            <p:nvPr/>
          </p:nvSpPr>
          <p:spPr bwMode="auto">
            <a:xfrm>
              <a:off x="1392" y="624"/>
              <a:ext cx="864" cy="528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>
                  <a:latin typeface="Gill Sans" charset="0"/>
                  <a:ea typeface="Gill Sans" charset="0"/>
                  <a:cs typeface="Gill Sans" charset="0"/>
                </a:rPr>
                <a:t>Producer</a:t>
              </a:r>
            </a:p>
          </p:txBody>
        </p:sp>
        <p:sp>
          <p:nvSpPr>
            <p:cNvPr id="27655" name="Rectangle 5"/>
            <p:cNvSpPr>
              <a:spLocks noChangeArrowheads="1"/>
            </p:cNvSpPr>
            <p:nvPr/>
          </p:nvSpPr>
          <p:spPr bwMode="auto">
            <a:xfrm>
              <a:off x="3504" y="624"/>
              <a:ext cx="912" cy="528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Consumer</a:t>
              </a:r>
            </a:p>
          </p:txBody>
        </p:sp>
        <p:sp>
          <p:nvSpPr>
            <p:cNvPr id="27656" name="Rectangle 7"/>
            <p:cNvSpPr>
              <a:spLocks noChangeArrowheads="1"/>
            </p:cNvSpPr>
            <p:nvPr/>
          </p:nvSpPr>
          <p:spPr bwMode="auto">
            <a:xfrm>
              <a:off x="2592" y="720"/>
              <a:ext cx="576" cy="336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>
                  <a:latin typeface="Gill Sans" charset="0"/>
                  <a:ea typeface="Gill Sans" charset="0"/>
                  <a:cs typeface="Gill Sans" charset="0"/>
                </a:rPr>
                <a:t>Buffer</a:t>
              </a:r>
            </a:p>
          </p:txBody>
        </p:sp>
        <p:sp>
          <p:nvSpPr>
            <p:cNvPr id="27657" name="Line 8"/>
            <p:cNvSpPr>
              <a:spLocks noChangeShapeType="1"/>
            </p:cNvSpPr>
            <p:nvPr/>
          </p:nvSpPr>
          <p:spPr bwMode="auto">
            <a:xfrm>
              <a:off x="2256" y="888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658" name="Line 9"/>
            <p:cNvSpPr>
              <a:spLocks noChangeShapeType="1"/>
            </p:cNvSpPr>
            <p:nvPr/>
          </p:nvSpPr>
          <p:spPr bwMode="auto">
            <a:xfrm>
              <a:off x="3168" y="888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pic>
        <p:nvPicPr>
          <p:cNvPr id="46285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886200"/>
            <a:ext cx="1714500" cy="1795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67723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Correctness constraints for solution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188" y="696913"/>
            <a:ext cx="8915400" cy="6019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Correctness Constraints: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Consumer must wait for producer to fill buffers, if none full (scheduling constraint)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Producer must wait for consumer to empty buffers, if all full (scheduling constraint)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Only one thread can manipulate buffer queue at a time (mutual exclusion)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Remember why we need mutual exclusion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Because computers are stupid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Imagine if in real life: the delivery person is filling the machine and somebody comes up and tries to stick their money into the machine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General rule of thumb: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Use a separate semaphore for each constraint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Semaphore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fullBuffers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; // consumer’s constraint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Semaphore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emptyBuffers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;// producer’s constraint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Semaphore mutex;       // mutual exclusion</a:t>
            </a:r>
          </a:p>
        </p:txBody>
      </p:sp>
    </p:spTree>
    <p:extLst>
      <p:ext uri="{BB962C8B-B14F-4D97-AF65-F5344CB8AC3E}">
        <p14:creationId xmlns:p14="http://schemas.microsoft.com/office/powerpoint/2010/main" val="7687739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Full Solution to Bounded Buffer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100" y="738188"/>
            <a:ext cx="8915400" cy="611981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  Semaphore fullSlots = 0; 	// Initially, no coke</a:t>
            </a:r>
          </a:p>
          <a:p>
            <a:pPr>
              <a:lnSpc>
                <a:spcPct val="80000"/>
              </a:lnSpc>
              <a:buFontTx/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Semaphore emptySlots = bufSize;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		// Initially, num empty slots</a:t>
            </a:r>
          </a:p>
          <a:p>
            <a:pPr>
              <a:lnSpc>
                <a:spcPct val="80000"/>
              </a:lnSpc>
              <a:buFontTx/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Semaphore mutex = 1;	// No one using machine</a:t>
            </a:r>
          </a:p>
          <a:p>
            <a:pPr>
              <a:lnSpc>
                <a:spcPct val="80000"/>
              </a:lnSpc>
              <a:buFontTx/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Producer(item)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emptySlots.P();	// Wait until space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mutex.P();	// Wait until machine free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Enqueue(item);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mutex.V();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fullSlots.V();	// Tell consumers there is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		// more coke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Consumer()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fullSlots.P();	// Check if there’s a coke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mutex.P();	// Wait until machine free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item = Dequeue();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mutex.V();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emptySlots.V();	// tell producer need more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return item;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endParaRPr lang="en-US" altLang="ko-KR" sz="2000">
              <a:latin typeface="Courier New" charset="0"/>
              <a:ea typeface="굴림" charset="0"/>
              <a:cs typeface="굴림" charset="0"/>
            </a:endParaRPr>
          </a:p>
        </p:txBody>
      </p:sp>
      <p:sp>
        <p:nvSpPr>
          <p:cNvPr id="2" name="Curved Right Arrow 1"/>
          <p:cNvSpPr>
            <a:spLocks noChangeArrowheads="1"/>
          </p:cNvSpPr>
          <p:nvPr/>
        </p:nvSpPr>
        <p:spPr bwMode="auto">
          <a:xfrm flipH="1">
            <a:off x="3276600" y="3657600"/>
            <a:ext cx="381000" cy="11430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5" name="Curved Right Arrow 4"/>
          <p:cNvSpPr>
            <a:spLocks noChangeArrowheads="1"/>
          </p:cNvSpPr>
          <p:nvPr/>
        </p:nvSpPr>
        <p:spPr bwMode="auto">
          <a:xfrm flipV="1">
            <a:off x="228600" y="2514600"/>
            <a:ext cx="723900" cy="3251200"/>
          </a:xfrm>
          <a:prstGeom prst="curvedRightArrow">
            <a:avLst>
              <a:gd name="adj1" fmla="val 25014"/>
              <a:gd name="adj2" fmla="val 50006"/>
              <a:gd name="adj3" fmla="val 25000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8252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  <p:bldP spid="2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1054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Why asymmetry?</a:t>
            </a:r>
          </a:p>
          <a:p>
            <a:pPr>
              <a:defRPr/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Producer does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: </a:t>
            </a:r>
            <a:r>
              <a:rPr lang="en-US" altLang="ko-KR" dirty="0" err="1">
                <a:latin typeface="Courier New" charset="0"/>
                <a:ea typeface="굴림" charset="0"/>
                <a:cs typeface="굴림" charset="0"/>
              </a:rPr>
              <a:t>emptySlots.P</a:t>
            </a: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(), </a:t>
            </a:r>
            <a:r>
              <a:rPr lang="en-US" altLang="ko-KR" dirty="0" err="1">
                <a:latin typeface="Courier New" charset="0"/>
                <a:ea typeface="굴림" charset="0"/>
                <a:cs typeface="굴림" charset="0"/>
              </a:rPr>
              <a:t>fullSlots.V</a:t>
            </a: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()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defRPr/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Consumer does: </a:t>
            </a:r>
            <a:r>
              <a:rPr lang="en-US" altLang="ko-KR" dirty="0" err="1">
                <a:latin typeface="Courier New" charset="0"/>
                <a:ea typeface="굴림" charset="0"/>
                <a:cs typeface="굴림" charset="0"/>
              </a:rPr>
              <a:t>fullSlots.P</a:t>
            </a: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(), </a:t>
            </a:r>
            <a:r>
              <a:rPr lang="en-US" altLang="ko-KR" dirty="0" err="1">
                <a:latin typeface="Courier New" charset="0"/>
                <a:ea typeface="굴림" charset="0"/>
                <a:cs typeface="굴림" charset="0"/>
              </a:rPr>
              <a:t>emptySlots.V</a:t>
            </a: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()</a:t>
            </a:r>
          </a:p>
          <a:p>
            <a:pPr marL="0" indent="0">
              <a:buFontTx/>
              <a:buNone/>
              <a:defRPr/>
            </a:pPr>
            <a:endParaRPr lang="en-US" altLang="ko-KR" dirty="0" smtClean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465925" name="Rectangle 5"/>
          <p:cNvSpPr>
            <a:spLocks noChangeArrowheads="1"/>
          </p:cNvSpPr>
          <p:nvPr/>
        </p:nvSpPr>
        <p:spPr bwMode="auto">
          <a:xfrm>
            <a:off x="609600" y="3733800"/>
            <a:ext cx="80772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6868" name="Rectangular Callout 5"/>
          <p:cNvSpPr>
            <a:spLocks noChangeArrowheads="1"/>
          </p:cNvSpPr>
          <p:nvPr/>
        </p:nvSpPr>
        <p:spPr bwMode="auto">
          <a:xfrm>
            <a:off x="3657600" y="990600"/>
            <a:ext cx="1752600" cy="6858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FFFAA"/>
          </a:solidFill>
          <a:ln w="19050" cmpd="sng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>
                <a:latin typeface="Gill Sans Light"/>
                <a:cs typeface="Gill Sans Light"/>
              </a:rPr>
              <a:t>Decrease # of empty slots</a:t>
            </a:r>
          </a:p>
        </p:txBody>
      </p:sp>
      <p:sp>
        <p:nvSpPr>
          <p:cNvPr id="36869" name="Rectangular Callout 6"/>
          <p:cNvSpPr>
            <a:spLocks noChangeArrowheads="1"/>
          </p:cNvSpPr>
          <p:nvPr/>
        </p:nvSpPr>
        <p:spPr bwMode="auto">
          <a:xfrm>
            <a:off x="6248400" y="990600"/>
            <a:ext cx="1752600" cy="6858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FFFAA"/>
          </a:solidFill>
          <a:ln w="19050" cmpd="sng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>
                <a:latin typeface="Gill Sans Light"/>
                <a:cs typeface="Gill Sans Light"/>
              </a:rPr>
              <a:t>Increase # of occupied slots</a:t>
            </a:r>
          </a:p>
        </p:txBody>
      </p:sp>
      <p:sp>
        <p:nvSpPr>
          <p:cNvPr id="36870" name="Rectangular Callout 7"/>
          <p:cNvSpPr>
            <a:spLocks noChangeArrowheads="1"/>
          </p:cNvSpPr>
          <p:nvPr/>
        </p:nvSpPr>
        <p:spPr bwMode="auto">
          <a:xfrm>
            <a:off x="6400800" y="2590800"/>
            <a:ext cx="1752600" cy="685800"/>
          </a:xfrm>
          <a:prstGeom prst="wedgeRectCallout">
            <a:avLst>
              <a:gd name="adj1" fmla="val -9741"/>
              <a:gd name="adj2" fmla="val -71653"/>
            </a:avLst>
          </a:prstGeom>
          <a:solidFill>
            <a:srgbClr val="FFFFAA"/>
          </a:solidFill>
          <a:ln w="19050" cmpd="sng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>
                <a:latin typeface="Gill Sans Light"/>
                <a:cs typeface="Gill Sans Light"/>
              </a:rPr>
              <a:t>Increase # of empty slots</a:t>
            </a:r>
          </a:p>
        </p:txBody>
      </p:sp>
      <p:sp>
        <p:nvSpPr>
          <p:cNvPr id="36871" name="Rectangular Callout 8"/>
          <p:cNvSpPr>
            <a:spLocks noChangeArrowheads="1"/>
          </p:cNvSpPr>
          <p:nvPr/>
        </p:nvSpPr>
        <p:spPr bwMode="auto">
          <a:xfrm>
            <a:off x="4419600" y="2590800"/>
            <a:ext cx="1752600" cy="685800"/>
          </a:xfrm>
          <a:prstGeom prst="wedgeRectCallout">
            <a:avLst>
              <a:gd name="adj1" fmla="val -37838"/>
              <a:gd name="adj2" fmla="val -71653"/>
            </a:avLst>
          </a:prstGeom>
          <a:solidFill>
            <a:srgbClr val="FFFFAA"/>
          </a:solidFill>
          <a:ln w="19050" cmpd="sng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>
                <a:latin typeface="Gill Sans Light"/>
                <a:cs typeface="Gill Sans Light"/>
              </a:rPr>
              <a:t>Decrease # of occupied slots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about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4402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5486400" cy="51054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Is order of P’s important?</a:t>
            </a:r>
          </a:p>
          <a:p>
            <a:pPr lvl="1"/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Yes!  Can cause deadlock</a:t>
            </a:r>
          </a:p>
          <a:p>
            <a:pPr marL="0" indent="0">
              <a:buNone/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Is order of V’s important?</a:t>
            </a:r>
          </a:p>
          <a:p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No, except that it might affect scheduling efficiency</a:t>
            </a:r>
          </a:p>
          <a:p>
            <a:pPr marL="0" indent="0">
              <a:buNone/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What if we have 2 producers or 2 consumers?</a:t>
            </a:r>
          </a:p>
          <a:p>
            <a:pPr lvl="1"/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Do we need to change anything?</a:t>
            </a:r>
          </a:p>
          <a:p>
            <a:pPr lvl="1"/>
            <a:endParaRPr lang="ko-KR" altLang="en-US" dirty="0">
              <a:latin typeface="Gill Sans Light"/>
              <a:ea typeface="굴림" charset="0"/>
              <a:cs typeface="Gill Sans Light"/>
            </a:endParaRPr>
          </a:p>
        </p:txBody>
      </p:sp>
      <p:sp>
        <p:nvSpPr>
          <p:cNvPr id="465924" name="Rectangle 4"/>
          <p:cNvSpPr>
            <a:spLocks noChangeArrowheads="1"/>
          </p:cNvSpPr>
          <p:nvPr/>
        </p:nvSpPr>
        <p:spPr bwMode="auto">
          <a:xfrm>
            <a:off x="381000" y="1371600"/>
            <a:ext cx="52578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609600" y="3733800"/>
            <a:ext cx="4572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8917" name="Rectangle 3"/>
          <p:cNvSpPr txBox="1">
            <a:spLocks noChangeArrowheads="1"/>
          </p:cNvSpPr>
          <p:nvPr/>
        </p:nvSpPr>
        <p:spPr bwMode="auto">
          <a:xfrm>
            <a:off x="5486400" y="762000"/>
            <a:ext cx="3886200" cy="4648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tabLst>
                <a:tab pos="801688" algn="l"/>
                <a:tab pos="1139825" algn="l"/>
                <a:tab pos="1541463" algn="l"/>
                <a:tab pos="42846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801688" algn="l"/>
                <a:tab pos="1139825" algn="l"/>
                <a:tab pos="1541463" algn="l"/>
                <a:tab pos="42846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801688" algn="l"/>
                <a:tab pos="1139825" algn="l"/>
                <a:tab pos="1541463" algn="l"/>
                <a:tab pos="42846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801688" algn="l"/>
                <a:tab pos="1139825" algn="l"/>
                <a:tab pos="1541463" algn="l"/>
                <a:tab pos="42846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801688" algn="l"/>
                <a:tab pos="1139825" algn="l"/>
                <a:tab pos="1541463" algn="l"/>
                <a:tab pos="42846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1688" algn="l"/>
                <a:tab pos="1139825" algn="l"/>
                <a:tab pos="1541463" algn="l"/>
                <a:tab pos="42846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1688" algn="l"/>
                <a:tab pos="1139825" algn="l"/>
                <a:tab pos="1541463" algn="l"/>
                <a:tab pos="42846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1688" algn="l"/>
                <a:tab pos="1139825" algn="l"/>
                <a:tab pos="1541463" algn="l"/>
                <a:tab pos="42846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1688" algn="l"/>
                <a:tab pos="1139825" algn="l"/>
                <a:tab pos="1541463" algn="l"/>
                <a:tab pos="42846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Producer(item)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rgbClr val="FF0000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rgbClr val="FF0000"/>
                </a:solidFill>
                <a:latin typeface="Courier New" charset="0"/>
                <a:ea typeface="굴림" charset="0"/>
                <a:cs typeface="굴림" charset="0"/>
              </a:rPr>
              <a:t>mutex.P</a:t>
            </a:r>
            <a:r>
              <a:rPr lang="en-US" altLang="ko-KR" sz="2000" dirty="0">
                <a:solidFill>
                  <a:srgbClr val="FF0000"/>
                </a:solidFill>
                <a:latin typeface="Courier New" charset="0"/>
                <a:ea typeface="굴림" charset="0"/>
                <a:cs typeface="굴림" charset="0"/>
              </a:rPr>
              <a:t>(); </a:t>
            </a:r>
            <a:r>
              <a:rPr lang="en-US" altLang="ko-KR" sz="2000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rgbClr val="FF0000"/>
                </a:solidFill>
                <a:latin typeface="Courier New" charset="0"/>
                <a:ea typeface="굴림" charset="0"/>
                <a:cs typeface="굴림" charset="0"/>
              </a:rPr>
              <a:t>emptySlots.P</a:t>
            </a:r>
            <a:r>
              <a:rPr lang="en-US" altLang="ko-KR" sz="2000" dirty="0">
                <a:solidFill>
                  <a:srgbClr val="FF0000"/>
                </a:solidFill>
                <a:latin typeface="Courier New" charset="0"/>
                <a:ea typeface="굴림" charset="0"/>
                <a:cs typeface="굴림" charset="0"/>
              </a:rPr>
              <a:t>();</a:t>
            </a:r>
            <a:br>
              <a:rPr lang="en-US" altLang="ko-KR" sz="2000" dirty="0">
                <a:solidFill>
                  <a:srgbClr val="FF0000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Enqueue</a:t>
            </a:r>
            <a:r>
              <a:rPr lang="en-US" altLang="ko-KR" sz="2000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(item);</a:t>
            </a:r>
            <a:br>
              <a:rPr lang="en-US" altLang="ko-KR" sz="2000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mutex.V</a:t>
            </a:r>
            <a:r>
              <a:rPr lang="en-US" altLang="ko-KR" sz="2000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();</a:t>
            </a:r>
            <a:br>
              <a:rPr lang="en-US" altLang="ko-KR" sz="2000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fullSlots.V</a:t>
            </a:r>
            <a:r>
              <a:rPr lang="en-US" altLang="ko-KR" sz="2000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 }</a:t>
            </a:r>
          </a:p>
          <a:p>
            <a:pPr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	Consumer() {</a:t>
            </a:r>
            <a:br>
              <a:rPr lang="en-US" altLang="ko-KR" sz="2000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fullSlots.P</a:t>
            </a:r>
            <a:r>
              <a:rPr lang="en-US" altLang="ko-KR" sz="2000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();</a:t>
            </a:r>
            <a:br>
              <a:rPr lang="en-US" altLang="ko-KR" sz="2000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mutex.P</a:t>
            </a:r>
            <a:r>
              <a:rPr lang="en-US" altLang="ko-KR" sz="2000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();	item = </a:t>
            </a:r>
            <a:r>
              <a:rPr lang="en-US" altLang="ko-KR" sz="2000" dirty="0" err="1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Dequeue</a:t>
            </a:r>
            <a:r>
              <a:rPr lang="en-US" altLang="ko-KR" sz="2000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();</a:t>
            </a:r>
            <a:br>
              <a:rPr lang="en-US" altLang="ko-KR" sz="2000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mutex.V</a:t>
            </a:r>
            <a:r>
              <a:rPr lang="en-US" altLang="ko-KR" sz="2000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();</a:t>
            </a:r>
            <a:br>
              <a:rPr lang="en-US" altLang="ko-KR" sz="2000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emptySlots.V</a:t>
            </a:r>
            <a:r>
              <a:rPr lang="en-US" altLang="ko-KR" sz="2000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();</a:t>
            </a:r>
            <a:br>
              <a:rPr lang="en-US" altLang="ko-KR" sz="2000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	return item;</a:t>
            </a:r>
            <a:br>
              <a:rPr lang="en-US" altLang="ko-KR" sz="2000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}</a:t>
            </a:r>
            <a:br>
              <a:rPr lang="en-US" altLang="ko-KR" sz="2000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</a:br>
            <a:endParaRPr lang="en-US" altLang="ko-KR" sz="2000" dirty="0">
              <a:solidFill>
                <a:srgbClr val="000000"/>
              </a:solidFill>
              <a:latin typeface="Courier New" charset="0"/>
              <a:ea typeface="굴림" charset="0"/>
              <a:cs typeface="굴림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4800" y="2209800"/>
            <a:ext cx="5334000" cy="685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about Solution (cont’d)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213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4659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build="p"/>
      <p:bldP spid="465924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820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Motivation for Monitors and Condition Variables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458200" cy="57912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Semaphores are a huge step up; just think of trying to do the bounded buffer with only loads and stores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Problem is that semaphores are dual purpose:</a:t>
            </a:r>
          </a:p>
          <a:p>
            <a:pPr lvl="2"/>
            <a:r>
              <a:rPr lang="en-US" altLang="ko-KR" dirty="0" smtClean="0">
                <a:ea typeface="굴림" panose="020B0600000101010101" pitchFamily="34" charset="-127"/>
              </a:rPr>
              <a:t>They are used for both mutex and scheduling constraints</a:t>
            </a:r>
          </a:p>
          <a:p>
            <a:pPr lvl="2"/>
            <a:r>
              <a:rPr lang="en-US" altLang="ko-KR" dirty="0" smtClean="0">
                <a:ea typeface="굴림" panose="020B0600000101010101" pitchFamily="34" charset="-127"/>
              </a:rPr>
              <a:t>Example: the fact that flipping of P’s in bounded buffer gives deadlock is not immediately obvious.  How do you prove correctness to someone?</a:t>
            </a:r>
          </a:p>
          <a:p>
            <a:pPr lvl="2"/>
            <a:endParaRPr lang="en-US" altLang="ko-KR" dirty="0" smtClean="0">
              <a:ea typeface="굴림" panose="020B0600000101010101" pitchFamily="34" charset="-127"/>
            </a:endParaRPr>
          </a:p>
          <a:p>
            <a:r>
              <a:rPr lang="en-US" altLang="ko-KR" dirty="0" smtClean="0">
                <a:ea typeface="굴림" panose="020B0600000101010101" pitchFamily="34" charset="-127"/>
              </a:rPr>
              <a:t>Cleaner idea: Use </a:t>
            </a:r>
            <a:r>
              <a:rPr lang="en-US" altLang="ko-KR" i="1" dirty="0" smtClean="0">
                <a:ea typeface="굴림" panose="020B0600000101010101" pitchFamily="34" charset="-127"/>
              </a:rPr>
              <a:t>locks</a:t>
            </a:r>
            <a:r>
              <a:rPr lang="en-US" altLang="ko-KR" dirty="0" smtClean="0">
                <a:ea typeface="굴림" panose="020B0600000101010101" pitchFamily="34" charset="-127"/>
              </a:rPr>
              <a:t> for mutual exclusion and </a:t>
            </a:r>
            <a:r>
              <a:rPr lang="en-US" altLang="ko-KR" i="1" dirty="0" smtClean="0">
                <a:ea typeface="굴림" panose="020B0600000101010101" pitchFamily="34" charset="-127"/>
              </a:rPr>
              <a:t>condition variables </a:t>
            </a:r>
            <a:r>
              <a:rPr lang="en-US" altLang="ko-KR" dirty="0" smtClean="0">
                <a:ea typeface="굴림" panose="020B0600000101010101" pitchFamily="34" charset="-127"/>
              </a:rPr>
              <a:t>for scheduling constraints</a:t>
            </a:r>
          </a:p>
          <a:p>
            <a:endParaRPr lang="en-US" altLang="ko-KR" dirty="0" smtClean="0">
              <a:ea typeface="굴림" panose="020B0600000101010101" pitchFamily="34" charset="-127"/>
            </a:endParaRPr>
          </a:p>
          <a:p>
            <a:r>
              <a:rPr lang="en-US" altLang="ko-KR" dirty="0" smtClean="0">
                <a:ea typeface="굴림" panose="020B0600000101010101" pitchFamily="34" charset="-127"/>
              </a:rPr>
              <a:t>Definition: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Monitor</a:t>
            </a:r>
            <a:r>
              <a:rPr lang="en-US" altLang="ko-KR" dirty="0" smtClean="0">
                <a:ea typeface="굴림" panose="020B0600000101010101" pitchFamily="34" charset="-127"/>
              </a:rPr>
              <a:t>: a </a:t>
            </a: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lock</a:t>
            </a:r>
            <a:r>
              <a:rPr lang="en-US" altLang="ko-KR" dirty="0" smtClean="0">
                <a:ea typeface="굴림" panose="020B0600000101010101" pitchFamily="34" charset="-127"/>
              </a:rPr>
              <a:t> and zero or more </a:t>
            </a: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condition variables </a:t>
            </a:r>
            <a:r>
              <a:rPr lang="en-US" altLang="ko-KR" dirty="0" smtClean="0">
                <a:ea typeface="굴림" panose="020B0600000101010101" pitchFamily="34" charset="-127"/>
              </a:rPr>
              <a:t>for managing concurrent access to shared data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Some languages like Java provide this natively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Most others use actual locks and condition variables</a:t>
            </a:r>
          </a:p>
        </p:txBody>
      </p:sp>
    </p:spTree>
    <p:extLst>
      <p:ext uri="{BB962C8B-B14F-4D97-AF65-F5344CB8AC3E}">
        <p14:creationId xmlns:p14="http://schemas.microsoft.com/office/powerpoint/2010/main" val="39081226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anose="020B0600000101010101" pitchFamily="34" charset="-127"/>
              </a:rPr>
              <a:t> </a:t>
            </a:r>
            <a:r>
              <a:rPr lang="en-US" altLang="ko-KR" smtClean="0">
                <a:ea typeface="굴림" panose="020B0600000101010101" pitchFamily="34" charset="-127"/>
              </a:rPr>
              <a:t>Monitor with Condition Variables</a:t>
            </a:r>
          </a:p>
        </p:txBody>
      </p:sp>
      <p:sp>
        <p:nvSpPr>
          <p:cNvPr id="4669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5575" y="3429000"/>
            <a:ext cx="8988425" cy="32004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Lock</a:t>
            </a:r>
            <a:r>
              <a:rPr lang="en-US" altLang="ko-KR" dirty="0" smtClean="0">
                <a:ea typeface="굴림" panose="020B0600000101010101" pitchFamily="34" charset="-127"/>
              </a:rPr>
              <a:t>: the lock provides mutual exclusion to shared data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Always acquire before accessing shared data structure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Always release after finishing with shared data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Lock initially free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Condition Variable</a:t>
            </a:r>
            <a:r>
              <a:rPr lang="en-US" altLang="ko-KR" dirty="0" smtClean="0">
                <a:ea typeface="굴림" panose="020B0600000101010101" pitchFamily="34" charset="-127"/>
              </a:rPr>
              <a:t>: a queue of threads waiting for something </a:t>
            </a:r>
            <a:r>
              <a:rPr lang="en-US" altLang="ko-KR" i="1" dirty="0" smtClean="0">
                <a:ea typeface="굴림" panose="020B0600000101010101" pitchFamily="34" charset="-127"/>
              </a:rPr>
              <a:t>inside</a:t>
            </a:r>
            <a:r>
              <a:rPr lang="en-US" altLang="ko-KR" dirty="0" smtClean="0">
                <a:ea typeface="굴림" panose="020B0600000101010101" pitchFamily="34" charset="-127"/>
              </a:rPr>
              <a:t> a critical section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Key idea: make it possible to go to sleep inside critical section by atomically releasing lock at time we go to sleep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Contrast to semaphores: Can’t wait inside critical section</a:t>
            </a:r>
          </a:p>
        </p:txBody>
      </p:sp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" t="4802" r="1059" b="4802"/>
          <a:stretch>
            <a:fillRect/>
          </a:stretch>
        </p:blipFill>
        <p:spPr bwMode="auto">
          <a:xfrm>
            <a:off x="1752600" y="685800"/>
            <a:ext cx="5562600" cy="27432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6949" name="Oval 5"/>
          <p:cNvSpPr>
            <a:spLocks noChangeArrowheads="1"/>
          </p:cNvSpPr>
          <p:nvPr/>
        </p:nvSpPr>
        <p:spPr bwMode="auto">
          <a:xfrm>
            <a:off x="1447800" y="1219200"/>
            <a:ext cx="3429000" cy="609600"/>
          </a:xfrm>
          <a:prstGeom prst="ellipse">
            <a:avLst/>
          </a:prstGeom>
          <a:noFill/>
          <a:ln w="38100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66950" name="Oval 6"/>
          <p:cNvSpPr>
            <a:spLocks noChangeArrowheads="1"/>
          </p:cNvSpPr>
          <p:nvPr/>
        </p:nvSpPr>
        <p:spPr bwMode="auto">
          <a:xfrm rot="-912955">
            <a:off x="5105400" y="609600"/>
            <a:ext cx="2362200" cy="914400"/>
          </a:xfrm>
          <a:prstGeom prst="ellipse">
            <a:avLst/>
          </a:prstGeom>
          <a:noFill/>
          <a:ln w="38100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303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8" grpId="0" build="p"/>
      <p:bldP spid="466949" grpId="0" animBg="1"/>
      <p:bldP spid="46695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Simple Monitor Example (version 1)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839200" cy="5715000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852488" algn="l"/>
                <a:tab pos="1252538" algn="l"/>
                <a:tab pos="1654175" algn="l"/>
                <a:tab pos="468471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Here is an (infinite) synchronized queue</a:t>
            </a:r>
          </a:p>
          <a:p>
            <a:pPr>
              <a:lnSpc>
                <a:spcPct val="80000"/>
              </a:lnSpc>
              <a:buFontTx/>
              <a:buNone/>
              <a:tabLst>
                <a:tab pos="852488" algn="l"/>
                <a:tab pos="1252538" algn="l"/>
                <a:tab pos="1654175" algn="l"/>
                <a:tab pos="468471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Lock lock;</a:t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Queue queue;</a:t>
            </a:r>
          </a:p>
          <a:p>
            <a:pPr>
              <a:lnSpc>
                <a:spcPct val="80000"/>
              </a:lnSpc>
              <a:buFontTx/>
              <a:buNone/>
              <a:tabLst>
                <a:tab pos="852488" algn="l"/>
                <a:tab pos="1252538" algn="l"/>
                <a:tab pos="1654175" algn="l"/>
                <a:tab pos="4684713" algn="l"/>
              </a:tabLst>
            </a:pPr>
            <a:endParaRPr lang="en-US" altLang="ko-KR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852488" algn="l"/>
                <a:tab pos="1252538" algn="l"/>
                <a:tab pos="1654175" algn="l"/>
                <a:tab pos="4684713" algn="l"/>
              </a:tabLst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AddToQueue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(item) {</a:t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lock.Acquire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();	// Lock shared data</a:t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queue.enqueue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(item);	// Add item</a:t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lock.Release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();	// Release Lock</a:t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endParaRPr lang="en-US" altLang="ko-KR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852488" algn="l"/>
                <a:tab pos="1252538" algn="l"/>
                <a:tab pos="1654175" algn="l"/>
                <a:tab pos="4684713" algn="l"/>
              </a:tabLst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RemoveFromQueue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lock.Acquire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();	// Lock shared data</a:t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item = 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queue.dequeue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();// Get next item or null</a:t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lock.Release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();	// Release Lock</a:t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return(item);	// Might return null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tabLst>
                <a:tab pos="852488" algn="l"/>
                <a:tab pos="1252538" algn="l"/>
                <a:tab pos="1654175" algn="l"/>
                <a:tab pos="468471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Not very interesting use of “Monitor”</a:t>
            </a:r>
          </a:p>
          <a:p>
            <a:pPr lvl="1">
              <a:lnSpc>
                <a:spcPct val="80000"/>
              </a:lnSpc>
              <a:tabLst>
                <a:tab pos="852488" algn="l"/>
                <a:tab pos="1252538" algn="l"/>
                <a:tab pos="1654175" algn="l"/>
                <a:tab pos="4684713" algn="l"/>
              </a:tabLst>
            </a:pPr>
            <a:r>
              <a:rPr lang="en-US" altLang="ko-KR" sz="2400" dirty="0" smtClean="0">
                <a:ea typeface="굴림" panose="020B0600000101010101" pitchFamily="34" charset="-127"/>
              </a:rPr>
              <a:t>It only uses a lock with no condition variables</a:t>
            </a:r>
          </a:p>
          <a:p>
            <a:pPr lvl="1">
              <a:lnSpc>
                <a:spcPct val="80000"/>
              </a:lnSpc>
              <a:tabLst>
                <a:tab pos="852488" algn="l"/>
                <a:tab pos="1252538" algn="l"/>
                <a:tab pos="1654175" algn="l"/>
                <a:tab pos="4684713" algn="l"/>
              </a:tabLst>
            </a:pPr>
            <a:r>
              <a:rPr lang="en-US" altLang="ko-KR" sz="2400" dirty="0" smtClean="0">
                <a:ea typeface="굴림" panose="020B0600000101010101" pitchFamily="34" charset="-127"/>
              </a:rPr>
              <a:t>Cannot put consumer to sleep if no work!</a:t>
            </a:r>
          </a:p>
          <a:p>
            <a:pPr>
              <a:lnSpc>
                <a:spcPct val="80000"/>
              </a:lnSpc>
              <a:buFontTx/>
              <a:buNone/>
              <a:tabLst>
                <a:tab pos="852488" algn="l"/>
                <a:tab pos="1252538" algn="l"/>
                <a:tab pos="1654175" algn="l"/>
                <a:tab pos="4684713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9054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Condition Variables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763000" cy="61722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How do we change the </a:t>
            </a:r>
            <a:r>
              <a:rPr lang="en-US" altLang="ko-KR" dirty="0" err="1" smtClean="0">
                <a:ea typeface="굴림" panose="020B0600000101010101" pitchFamily="34" charset="-127"/>
              </a:rPr>
              <a:t>RemoveFromQueue</a:t>
            </a:r>
            <a:r>
              <a:rPr lang="en-US" altLang="ko-KR" dirty="0" smtClean="0">
                <a:ea typeface="굴림" panose="020B0600000101010101" pitchFamily="34" charset="-127"/>
              </a:rPr>
              <a:t>() routine to wait until something is on the queue?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Could do this by keeping a count of the number of things on the queue (with semaphores), but error prone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Condition Variable</a:t>
            </a:r>
            <a:r>
              <a:rPr lang="en-US" altLang="ko-KR" dirty="0" smtClean="0">
                <a:ea typeface="굴림" panose="020B0600000101010101" pitchFamily="34" charset="-127"/>
              </a:rPr>
              <a:t>: a queue of threads waiting for something </a:t>
            </a:r>
            <a:r>
              <a:rPr lang="en-US" altLang="ko-KR" i="1" dirty="0" smtClean="0">
                <a:ea typeface="굴림" panose="020B0600000101010101" pitchFamily="34" charset="-127"/>
              </a:rPr>
              <a:t>inside</a:t>
            </a:r>
            <a:r>
              <a:rPr lang="en-US" altLang="ko-KR" dirty="0" smtClean="0">
                <a:ea typeface="굴림" panose="020B0600000101010101" pitchFamily="34" charset="-127"/>
              </a:rPr>
              <a:t> a critical section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Key idea: allow sleeping inside critical section by atomically releasing lock at time we go to sleep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Contrast to semaphores: Can’t wait inside critical section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Operations: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Wait(&amp;lock)</a:t>
            </a:r>
            <a:r>
              <a:rPr lang="en-US" altLang="ko-KR" dirty="0" smtClean="0">
                <a:ea typeface="굴림" panose="020B0600000101010101" pitchFamily="34" charset="-127"/>
              </a:rPr>
              <a:t>: Atomically release lock and go to sleep. Re-acquire lock later, before returning. 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Signal()</a:t>
            </a:r>
            <a:r>
              <a:rPr lang="en-US" altLang="ko-KR" dirty="0" smtClean="0">
                <a:ea typeface="굴림" panose="020B0600000101010101" pitchFamily="34" charset="-127"/>
              </a:rPr>
              <a:t>: Wake up one waiter, if any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Broadcast()</a:t>
            </a:r>
            <a:r>
              <a:rPr lang="en-US" altLang="ko-KR" dirty="0" smtClean="0">
                <a:ea typeface="굴림" panose="020B0600000101010101" pitchFamily="34" charset="-127"/>
              </a:rPr>
              <a:t>: Wake up all waiters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Rule: Must hold lock when doing condition variable ops!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In </a:t>
            </a:r>
            <a:r>
              <a:rPr lang="en-US" altLang="ko-KR" dirty="0" err="1" smtClean="0">
                <a:ea typeface="굴림" panose="020B0600000101010101" pitchFamily="34" charset="-127"/>
              </a:rPr>
              <a:t>Birrell</a:t>
            </a:r>
            <a:r>
              <a:rPr lang="en-US" altLang="ko-KR" dirty="0" smtClean="0">
                <a:ea typeface="굴림" panose="020B0600000101010101" pitchFamily="34" charset="-127"/>
              </a:rPr>
              <a:t> paper, he says can perform signal() outside of lock – IGNORE HIM (this is only an optimization)</a:t>
            </a:r>
          </a:p>
        </p:txBody>
      </p:sp>
    </p:spTree>
    <p:extLst>
      <p:ext uri="{BB962C8B-B14F-4D97-AF65-F5344CB8AC3E}">
        <p14:creationId xmlns:p14="http://schemas.microsoft.com/office/powerpoint/2010/main" val="35973393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Complete Monitor Example (with condition variable)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534400" cy="5715000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Here is an (infinite) synchronized queue</a:t>
            </a:r>
          </a:p>
          <a:p>
            <a:pPr>
              <a:lnSpc>
                <a:spcPct val="80000"/>
              </a:lnSpc>
              <a:buFontTx/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Lock lock;</a:t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2000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Condition </a:t>
            </a:r>
            <a:r>
              <a:rPr lang="en-US" altLang="ko-KR" sz="2000" dirty="0" err="1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dataready</a:t>
            </a:r>
            <a:r>
              <a:rPr lang="en-US" altLang="ko-KR" sz="2000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ko-KR" sz="2000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Queue queue;</a:t>
            </a:r>
          </a:p>
          <a:p>
            <a:pPr>
              <a:lnSpc>
                <a:spcPct val="80000"/>
              </a:lnSpc>
              <a:buFontTx/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endParaRPr lang="en-US" altLang="ko-KR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AddToQueue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(item) {</a:t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lock.Acquire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();	// Get Lock</a:t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queue.enqueue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(item);	// Add item</a:t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dataready.signal</a:t>
            </a:r>
            <a:r>
              <a:rPr lang="en-US" altLang="ko-KR" sz="2000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2000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// Signal any waiters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lock.Release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();	// Release Lock</a:t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endParaRPr lang="en-US" altLang="ko-KR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RemoveFromQueue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lock.Acquire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();	// Get Lock</a:t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while (</a:t>
            </a:r>
            <a:r>
              <a:rPr lang="en-US" altLang="ko-KR" sz="2000" dirty="0" err="1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queue.isEmpty</a:t>
            </a:r>
            <a:r>
              <a:rPr lang="en-US" altLang="ko-KR" sz="2000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()) {</a:t>
            </a:r>
            <a:br>
              <a:rPr lang="en-US" altLang="ko-KR" sz="2000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			</a:t>
            </a:r>
            <a:r>
              <a:rPr lang="en-US" altLang="ko-KR" sz="2000" dirty="0" err="1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dataready.wait</a:t>
            </a:r>
            <a:r>
              <a:rPr lang="en-US" altLang="ko-KR" sz="2000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(&amp;lock); // If nothing, sleep</a:t>
            </a:r>
            <a:br>
              <a:rPr lang="en-US" altLang="ko-KR" sz="2000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		}</a:t>
            </a:r>
            <a:br>
              <a:rPr lang="en-US" altLang="ko-KR" sz="2000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item = 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queue.dequeue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();	// Get next item</a:t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lock.Release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();	// Release Lock</a:t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return(item);</a:t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}</a:t>
            </a:r>
            <a:endParaRPr lang="en-US" altLang="ko-KR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06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5181600" y="3337456"/>
            <a:ext cx="2743200" cy="396344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914400" y="2167311"/>
            <a:ext cx="2743200" cy="674207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914400" y="3886200"/>
            <a:ext cx="2743200" cy="12954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914400" y="1524000"/>
            <a:ext cx="2743200" cy="342442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181600" y="1565871"/>
            <a:ext cx="2743200" cy="643929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257800" y="1524000"/>
            <a:ext cx="3124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leave note B;	</a:t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Y</a:t>
            </a: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FontTx/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    if 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        buy milk;	</a:t>
            </a:r>
          </a:p>
          <a:p>
            <a:pPr marL="0" indent="0"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   }</a:t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}		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remove note B;</a:t>
            </a:r>
          </a:p>
          <a:p>
            <a:pPr marL="0" indent="0">
              <a:buFontTx/>
              <a:buNone/>
            </a:pP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3657600" y="1752600"/>
            <a:ext cx="1524000" cy="3048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 rot="722820">
            <a:off x="3812939" y="1533699"/>
            <a:ext cx="1083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happened</a:t>
            </a:r>
          </a:p>
          <a:p>
            <a:pPr algn="ctr"/>
            <a:r>
              <a:rPr lang="en-US" dirty="0" smtClean="0">
                <a:latin typeface="Gill Sans Light"/>
                <a:cs typeface="Gill Sans Light"/>
              </a:rPr>
              <a:t>before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3124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A;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while 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(note B) {\\X 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    do 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nothing;	   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</a:t>
            </a:r>
            <a:endParaRPr lang="en-US" altLang="ko-KR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   buy 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remove 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note A;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5181600" y="1849172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914400" y="1541394"/>
            <a:ext cx="2743200" cy="307778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241300" y="914400"/>
            <a:ext cx="868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“</a:t>
            </a:r>
            <a:r>
              <a:rPr lang="en-US" altLang="ko-KR" dirty="0" smtClean="0">
                <a:latin typeface="Consolas"/>
                <a:ea typeface="굴림" panose="020B0600000101010101" pitchFamily="34" charset="-127"/>
                <a:cs typeface="Consolas"/>
              </a:rPr>
              <a:t>leave note A</a:t>
            </a:r>
            <a:r>
              <a:rPr lang="en-US" altLang="ko-KR" dirty="0" smtClean="0">
                <a:ea typeface="굴림" panose="020B0600000101010101" pitchFamily="34" charset="-127"/>
              </a:rPr>
              <a:t>” happens before “</a:t>
            </a:r>
            <a:r>
              <a:rPr lang="en-US" altLang="ko-KR" dirty="0" smtClean="0">
                <a:latin typeface="Consolas"/>
                <a:ea typeface="굴림" panose="020B0600000101010101" pitchFamily="34" charset="-127"/>
                <a:cs typeface="Consolas"/>
              </a:rPr>
              <a:t>if (</a:t>
            </a:r>
            <a:r>
              <a:rPr lang="en-US" altLang="ko-KR" dirty="0" err="1" smtClean="0">
                <a:latin typeface="Consolas"/>
                <a:ea typeface="굴림" panose="020B0600000101010101" pitchFamily="34" charset="-127"/>
                <a:cs typeface="Consolas"/>
              </a:rPr>
              <a:t>noNote</a:t>
            </a:r>
            <a:r>
              <a:rPr lang="en-US" altLang="ko-KR" dirty="0" smtClean="0">
                <a:latin typeface="Consolas"/>
                <a:ea typeface="굴림" panose="020B0600000101010101" pitchFamily="34" charset="-127"/>
                <a:cs typeface="Consolas"/>
              </a:rPr>
              <a:t> A)</a:t>
            </a:r>
            <a:r>
              <a:rPr lang="en-US" altLang="ko-KR" dirty="0" smtClean="0">
                <a:ea typeface="굴림" panose="020B0600000101010101" pitchFamily="34" charset="-127"/>
              </a:rPr>
              <a:t>”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757422" y="4038600"/>
            <a:ext cx="5170678" cy="1676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if “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while (note B)</a:t>
            </a:r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” happens </a:t>
            </a:r>
            <a:r>
              <a:rPr lang="en-US" sz="2400" dirty="0" smtClean="0">
                <a:latin typeface="Gill Sans" charset="0"/>
                <a:ea typeface="Gill Sans" charset="0"/>
                <a:cs typeface="Gill Sans" charset="0"/>
              </a:rPr>
              <a:t>after </a:t>
            </a:r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“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leave note B</a:t>
            </a:r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” 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A </a:t>
            </a:r>
            <a:r>
              <a:rPr lang="en-US" sz="2400" b="0" dirty="0" smtClean="0">
                <a:latin typeface="Gill Sans" charset="0"/>
                <a:ea typeface="Gill Sans" charset="0"/>
                <a:cs typeface="Gill Sans" charset="0"/>
              </a:rPr>
              <a:t>w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aits until “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remove note B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”,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0" dirty="0" smtClean="0">
                <a:latin typeface="Gill Sans" charset="0"/>
                <a:ea typeface="Gill Sans" charset="0"/>
                <a:cs typeface="Gill Sans" charset="0"/>
              </a:rPr>
              <a:t>Then,  A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 goes ahead and buys milk</a:t>
            </a: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 bwMode="auto">
          <a:xfrm flipH="1" flipV="1">
            <a:off x="2551143" y="2057400"/>
            <a:ext cx="3791618" cy="19812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H="1">
            <a:off x="3657600" y="3581400"/>
            <a:ext cx="1524000" cy="3810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6342762" y="1752600"/>
            <a:ext cx="439038" cy="22860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Rectangle 25"/>
          <p:cNvSpPr/>
          <p:nvPr/>
        </p:nvSpPr>
        <p:spPr bwMode="auto">
          <a:xfrm>
            <a:off x="914400" y="1859773"/>
            <a:ext cx="2743200" cy="311469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575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5" grpId="0" animBg="1"/>
      <p:bldP spid="1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Summary (1/2)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200" y="685800"/>
            <a:ext cx="8686800" cy="5867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Important concept: </a:t>
            </a: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Atomic Operations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An operation that runs to completion or not at all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These are the primitives on which to construct various synchronization primitives</a:t>
            </a:r>
          </a:p>
          <a:p>
            <a:pPr lvl="1"/>
            <a:endParaRPr lang="en-US" altLang="ko-KR" dirty="0" smtClean="0">
              <a:ea typeface="굴림" panose="020B0600000101010101" pitchFamily="34" charset="-127"/>
            </a:endParaRPr>
          </a:p>
          <a:p>
            <a:r>
              <a:rPr lang="en-US" altLang="ko-KR" dirty="0" smtClean="0">
                <a:ea typeface="굴림" panose="020B0600000101010101" pitchFamily="34" charset="-127"/>
              </a:rPr>
              <a:t>Talked about hardware atomicity primitives: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Disabling of Interrupts, </a:t>
            </a:r>
            <a:r>
              <a:rPr lang="en-US" altLang="ko-KR" dirty="0" err="1" smtClean="0">
                <a:ea typeface="굴림" panose="020B0600000101010101" pitchFamily="34" charset="-127"/>
              </a:rPr>
              <a:t>test&amp;set</a:t>
            </a:r>
            <a:r>
              <a:rPr lang="en-US" altLang="ko-KR" dirty="0" smtClean="0">
                <a:ea typeface="굴림" panose="020B0600000101010101" pitchFamily="34" charset="-127"/>
              </a:rPr>
              <a:t>, swap, </a:t>
            </a:r>
            <a:r>
              <a:rPr lang="en-US" altLang="ko-KR" dirty="0" err="1" smtClean="0">
                <a:ea typeface="굴림" panose="020B0600000101010101" pitchFamily="34" charset="-127"/>
              </a:rPr>
              <a:t>compare&amp;swap</a:t>
            </a:r>
            <a:r>
              <a:rPr lang="en-US" altLang="ko-KR" dirty="0" smtClean="0">
                <a:ea typeface="굴림" panose="020B0600000101010101" pitchFamily="34" charset="-127"/>
              </a:rPr>
              <a:t>, conditional</a:t>
            </a:r>
          </a:p>
          <a:p>
            <a:pPr lvl="1"/>
            <a:endParaRPr lang="en-US" altLang="ko-KR" dirty="0" smtClean="0">
              <a:ea typeface="굴림" panose="020B0600000101010101" pitchFamily="34" charset="-127"/>
            </a:endParaRPr>
          </a:p>
          <a:p>
            <a:r>
              <a:rPr lang="en-US" altLang="ko-KR" dirty="0" smtClean="0">
                <a:ea typeface="굴림" panose="020B0600000101010101" pitchFamily="34" charset="-127"/>
              </a:rPr>
              <a:t>Showed several constructions of Locks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Must be very careful not to waste/tie up machine resources</a:t>
            </a:r>
          </a:p>
          <a:p>
            <a:pPr lvl="2"/>
            <a:r>
              <a:rPr lang="en-US" altLang="ko-KR" dirty="0" smtClean="0">
                <a:ea typeface="굴림" panose="020B0600000101010101" pitchFamily="34" charset="-127"/>
              </a:rPr>
              <a:t>Shouldn’t disable interrupts for long</a:t>
            </a:r>
          </a:p>
          <a:p>
            <a:pPr lvl="2"/>
            <a:r>
              <a:rPr lang="en-US" altLang="ko-KR" dirty="0" smtClean="0">
                <a:ea typeface="굴림" panose="020B0600000101010101" pitchFamily="34" charset="-127"/>
              </a:rPr>
              <a:t>Shouldn’t spin wait for long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Key idea: Separate lock variable, use hardware mechanisms to protect modifications of that variable</a:t>
            </a:r>
          </a:p>
        </p:txBody>
      </p:sp>
    </p:spTree>
    <p:extLst>
      <p:ext uri="{BB962C8B-B14F-4D97-AF65-F5344CB8AC3E}">
        <p14:creationId xmlns:p14="http://schemas.microsoft.com/office/powerpoint/2010/main" val="2004028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Summary (2/2)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200" y="914400"/>
            <a:ext cx="8686800" cy="5257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Semaphores</a:t>
            </a:r>
            <a:r>
              <a:rPr lang="en-US" altLang="ko-KR" dirty="0" smtClean="0">
                <a:ea typeface="굴림" panose="020B0600000101010101" pitchFamily="34" charset="-127"/>
              </a:rPr>
              <a:t>: Like integers with restricted interface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Two operations: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P()</a:t>
            </a:r>
            <a:r>
              <a:rPr lang="en-US" altLang="ko-KR" dirty="0" smtClean="0"/>
              <a:t>: </a:t>
            </a:r>
            <a:r>
              <a:rPr lang="en-US" altLang="ko-KR" dirty="0" smtClean="0">
                <a:ea typeface="굴림" panose="020B0600000101010101" pitchFamily="34" charset="-127"/>
              </a:rPr>
              <a:t>Wait if zero; decrement when becomes non-zero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V()</a:t>
            </a:r>
            <a:r>
              <a:rPr lang="en-US" altLang="ko-KR" dirty="0" smtClean="0"/>
              <a:t>: </a:t>
            </a:r>
            <a:r>
              <a:rPr lang="en-US" altLang="ko-KR" dirty="0" smtClean="0">
                <a:ea typeface="굴림" panose="020B0600000101010101" pitchFamily="34" charset="-127"/>
              </a:rPr>
              <a:t>Increment and wake a sleeping task (if exists)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Can initialize value to any non-negative value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Use separate semaphore for each constraint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Monitors</a:t>
            </a:r>
            <a:r>
              <a:rPr lang="en-US" altLang="ko-KR" dirty="0" smtClean="0">
                <a:ea typeface="굴림" panose="020B0600000101010101" pitchFamily="34" charset="-127"/>
              </a:rPr>
              <a:t>: A lock plus one or more condition variables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Always acquire lock before accessing shared data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Use condition variables to wait inside critical section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Three Operations: </a:t>
            </a:r>
            <a:r>
              <a:rPr lang="en-US" altLang="ko-KR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Wait()</a:t>
            </a:r>
            <a:r>
              <a:rPr lang="en-US" altLang="ko-KR" dirty="0" smtClean="0">
                <a:ea typeface="굴림" panose="020B0600000101010101" pitchFamily="34" charset="-127"/>
              </a:rPr>
              <a:t>,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Signal()</a:t>
            </a:r>
            <a:r>
              <a:rPr lang="en-US" altLang="ko-KR" dirty="0" smtClean="0">
                <a:ea typeface="굴림" panose="020B0600000101010101" pitchFamily="34" charset="-127"/>
              </a:rPr>
              <a:t>,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dirty="0" smtClean="0">
                <a:ea typeface="굴림" panose="020B0600000101010101" pitchFamily="34" charset="-127"/>
              </a:rPr>
              <a:t>and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Broadcast()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endParaRPr lang="en-US" altLang="ko-KR" dirty="0">
              <a:solidFill>
                <a:schemeClr val="hlink"/>
              </a:solidFill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endParaRPr lang="en-US" altLang="ko-KR" dirty="0" smtClean="0">
              <a:solidFill>
                <a:schemeClr val="hlink"/>
              </a:solidFill>
              <a:latin typeface="Courier New" panose="02070309020205020404" pitchFamily="49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9166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914400" y="2286000"/>
            <a:ext cx="2743200" cy="3048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81600" y="1565871"/>
            <a:ext cx="2743200" cy="643929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257800" y="1524000"/>
            <a:ext cx="3124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leave note B;	</a:t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Y</a:t>
            </a: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FontTx/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    if 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        buy milk;	</a:t>
            </a:r>
          </a:p>
          <a:p>
            <a:pPr marL="0" indent="0"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   }</a:t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}		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remove note B;</a:t>
            </a:r>
          </a:p>
          <a:p>
            <a:pPr marL="0" indent="0">
              <a:buFontTx/>
              <a:buNone/>
            </a:pPr>
            <a:endParaRPr lang="en-US" sz="2000" dirty="0"/>
          </a:p>
        </p:txBody>
      </p:sp>
      <p:cxnSp>
        <p:nvCxnSpPr>
          <p:cNvPr id="10" name="Straight Arrow Connector 9"/>
          <p:cNvCxnSpPr>
            <a:stCxn id="28" idx="1"/>
            <a:endCxn id="29" idx="3"/>
          </p:cNvCxnSpPr>
          <p:nvPr/>
        </p:nvCxnSpPr>
        <p:spPr bwMode="auto">
          <a:xfrm flipH="1">
            <a:off x="3657600" y="2001572"/>
            <a:ext cx="1524000" cy="436828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 rot="20770578">
            <a:off x="3812939" y="1900568"/>
            <a:ext cx="1083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happened</a:t>
            </a:r>
          </a:p>
          <a:p>
            <a:pPr algn="ctr"/>
            <a:r>
              <a:rPr lang="en-US" dirty="0" smtClean="0">
                <a:latin typeface="Gill Sans Light"/>
                <a:cs typeface="Gill Sans Light"/>
              </a:rPr>
              <a:t>before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3124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leave 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note A;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while 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(note B) {\\X 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    do 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nothing;	   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>
              <a:buNone/>
            </a:pPr>
            <a:endParaRPr lang="en-US" altLang="ko-KR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</a:t>
            </a:r>
            <a:endParaRPr lang="en-US" altLang="ko-KR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   buy 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remove 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note A;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5181600" y="1849172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914400" y="2286000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241300" y="914400"/>
            <a:ext cx="868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if (</a:t>
            </a:r>
            <a:r>
              <a:rPr lang="en-US" altLang="ko-KR" dirty="0" err="1">
                <a:latin typeface="Consolas"/>
                <a:ea typeface="굴림" panose="020B0600000101010101" pitchFamily="34" charset="-127"/>
                <a:cs typeface="Consolas"/>
              </a:rPr>
              <a:t>noNote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 A</a:t>
            </a:r>
            <a:r>
              <a:rPr lang="en-US" altLang="ko-KR" dirty="0" smtClean="0">
                <a:latin typeface="Consolas"/>
                <a:ea typeface="굴림" panose="020B0600000101010101" pitchFamily="34" charset="-127"/>
                <a:cs typeface="Consolas"/>
              </a:rPr>
              <a:t>)</a:t>
            </a:r>
            <a:r>
              <a:rPr lang="en-US" altLang="ko-KR" dirty="0" smtClean="0">
                <a:ea typeface="굴림" panose="020B0600000101010101" pitchFamily="34" charset="-127"/>
              </a:rPr>
              <a:t>” happens before 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leave note A</a:t>
            </a:r>
            <a:r>
              <a:rPr lang="en-US" altLang="ko-KR" dirty="0" smtClean="0">
                <a:ea typeface="굴림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9651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5181600" y="1849172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81600" y="1600200"/>
            <a:ext cx="2743200" cy="216793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914400" y="2286000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14400" y="2286000"/>
            <a:ext cx="2743200" cy="12954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257800" y="1524000"/>
            <a:ext cx="3124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leave note B;	</a:t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Y</a:t>
            </a: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FontTx/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    if 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        buy milk;	</a:t>
            </a:r>
          </a:p>
          <a:p>
            <a:pPr marL="0" indent="0"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   }</a:t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}		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remove note B;</a:t>
            </a:r>
          </a:p>
          <a:p>
            <a:pPr marL="0" indent="0">
              <a:buFontTx/>
              <a:buNone/>
            </a:pPr>
            <a:endParaRPr lang="en-US" sz="2000" dirty="0"/>
          </a:p>
        </p:txBody>
      </p:sp>
      <p:cxnSp>
        <p:nvCxnSpPr>
          <p:cNvPr id="10" name="Straight Arrow Connector 9"/>
          <p:cNvCxnSpPr>
            <a:stCxn id="28" idx="1"/>
            <a:endCxn id="29" idx="3"/>
          </p:cNvCxnSpPr>
          <p:nvPr/>
        </p:nvCxnSpPr>
        <p:spPr bwMode="auto">
          <a:xfrm flipH="1">
            <a:off x="3657600" y="2001572"/>
            <a:ext cx="1524000" cy="436828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 rot="20770578">
            <a:off x="3812939" y="1900568"/>
            <a:ext cx="1083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happened</a:t>
            </a:r>
          </a:p>
          <a:p>
            <a:pPr algn="ctr"/>
            <a:r>
              <a:rPr lang="en-US" dirty="0" smtClean="0">
                <a:latin typeface="Gill Sans Light"/>
                <a:cs typeface="Gill Sans Light"/>
              </a:rPr>
              <a:t>before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3124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leave 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note A;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while 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(note B) {\\X 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    do 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nothing;	   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>
              <a:buNone/>
            </a:pPr>
            <a:endParaRPr lang="en-US" altLang="ko-KR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</a:t>
            </a:r>
            <a:endParaRPr lang="en-US" altLang="ko-KR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   buy 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remove 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note A;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241300" y="914400"/>
            <a:ext cx="868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if (</a:t>
            </a:r>
            <a:r>
              <a:rPr lang="en-US" altLang="ko-KR" dirty="0" err="1">
                <a:latin typeface="Consolas"/>
                <a:ea typeface="굴림" panose="020B0600000101010101" pitchFamily="34" charset="-127"/>
                <a:cs typeface="Consolas"/>
              </a:rPr>
              <a:t>noNote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 A</a:t>
            </a:r>
            <a:r>
              <a:rPr lang="en-US" altLang="ko-KR" dirty="0" smtClean="0">
                <a:latin typeface="Consolas"/>
                <a:ea typeface="굴림" panose="020B0600000101010101" pitchFamily="34" charset="-127"/>
                <a:cs typeface="Consolas"/>
              </a:rPr>
              <a:t>)</a:t>
            </a:r>
            <a:r>
              <a:rPr lang="en-US" altLang="ko-KR" dirty="0" smtClean="0">
                <a:ea typeface="굴림" panose="020B0600000101010101" pitchFamily="34" charset="-127"/>
              </a:rPr>
              <a:t>” happens before 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leave note A</a:t>
            </a:r>
            <a:r>
              <a:rPr lang="en-US" altLang="ko-KR" dirty="0" smtClean="0">
                <a:ea typeface="굴림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95714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5181600" y="1849172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81600" y="1600200"/>
            <a:ext cx="2743200" cy="216793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914400" y="2286000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14400" y="2286000"/>
            <a:ext cx="2743200" cy="12954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4267200"/>
            <a:ext cx="2743200" cy="3810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14400" y="5257800"/>
            <a:ext cx="2743200" cy="3810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257800" y="1524000"/>
            <a:ext cx="3124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leave note B;	</a:t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Y</a:t>
            </a: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FontTx/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    if 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        buy milk;	</a:t>
            </a:r>
          </a:p>
          <a:p>
            <a:pPr marL="0" indent="0"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   }</a:t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}		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remove note B;</a:t>
            </a:r>
          </a:p>
          <a:p>
            <a:pPr marL="0" indent="0">
              <a:buFontTx/>
              <a:buNone/>
            </a:pPr>
            <a:endParaRPr lang="en-US" sz="2000" dirty="0"/>
          </a:p>
        </p:txBody>
      </p:sp>
      <p:cxnSp>
        <p:nvCxnSpPr>
          <p:cNvPr id="10" name="Straight Arrow Connector 9"/>
          <p:cNvCxnSpPr>
            <a:stCxn id="28" idx="1"/>
            <a:endCxn id="29" idx="3"/>
          </p:cNvCxnSpPr>
          <p:nvPr/>
        </p:nvCxnSpPr>
        <p:spPr bwMode="auto">
          <a:xfrm flipH="1">
            <a:off x="3657600" y="2001572"/>
            <a:ext cx="1524000" cy="436828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 rot="20770578">
            <a:off x="3812939" y="1900568"/>
            <a:ext cx="1083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happened</a:t>
            </a:r>
          </a:p>
          <a:p>
            <a:pPr algn="ctr"/>
            <a:r>
              <a:rPr lang="en-US" dirty="0" smtClean="0">
                <a:latin typeface="Gill Sans Light"/>
                <a:cs typeface="Gill Sans Light"/>
              </a:rPr>
              <a:t>before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3124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leave 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note A;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while 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(note B) {\\X 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    do 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nothing;	   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>
              <a:buNone/>
            </a:pPr>
            <a:endParaRPr lang="en-US" altLang="ko-KR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</a:t>
            </a:r>
            <a:endParaRPr lang="en-US" altLang="ko-KR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   buy 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remove 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note A;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241300" y="914400"/>
            <a:ext cx="868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if (</a:t>
            </a:r>
            <a:r>
              <a:rPr lang="en-US" altLang="ko-KR" dirty="0" err="1">
                <a:latin typeface="Consolas"/>
                <a:ea typeface="굴림" panose="020B0600000101010101" pitchFamily="34" charset="-127"/>
                <a:cs typeface="Consolas"/>
              </a:rPr>
              <a:t>noNote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 A</a:t>
            </a:r>
            <a:r>
              <a:rPr lang="en-US" altLang="ko-KR" dirty="0" smtClean="0">
                <a:latin typeface="Consolas"/>
                <a:ea typeface="굴림" panose="020B0600000101010101" pitchFamily="34" charset="-127"/>
                <a:cs typeface="Consolas"/>
              </a:rPr>
              <a:t>)</a:t>
            </a:r>
            <a:r>
              <a:rPr lang="en-US" altLang="ko-KR" dirty="0" smtClean="0">
                <a:ea typeface="굴림" panose="020B0600000101010101" pitchFamily="34" charset="-127"/>
              </a:rPr>
              <a:t>” happens before 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leave note A</a:t>
            </a:r>
            <a:r>
              <a:rPr lang="en-US" altLang="ko-KR" dirty="0" smtClean="0">
                <a:ea typeface="굴림" panose="020B0600000101010101" pitchFamily="34" charset="-127"/>
              </a:rPr>
              <a:t>”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>
            <a:off x="3657600" y="3581400"/>
            <a:ext cx="1524000" cy="6858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24729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Review: Solution #3 discussion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4" y="736600"/>
            <a:ext cx="9191625" cy="6121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Our solution protects a single “Critical-Section” piece of code for each thread: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	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if 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noMilk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 {	</a:t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   		   buy milk;	</a:t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	}	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Solution #3 works, but it’s really unsatisfactory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Really complex – even for this simple an example</a:t>
            </a:r>
          </a:p>
          <a:p>
            <a:pPr lvl="2"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Hard to convince yourself that this really works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A’s code is different from B’s – what if lots of threads?</a:t>
            </a:r>
          </a:p>
          <a:p>
            <a:pPr lvl="2"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Code would have to be slightly different for each thread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While A is waiting, it is consuming CPU time</a:t>
            </a:r>
          </a:p>
          <a:p>
            <a:pPr lvl="2">
              <a:lnSpc>
                <a:spcPct val="80000"/>
              </a:lnSpc>
            </a:pPr>
            <a:r>
              <a:rPr lang="en-US" altLang="ko-KR" dirty="0">
                <a:solidFill>
                  <a:schemeClr val="hlink"/>
                </a:solidFill>
                <a:latin typeface="Gill Sans Light"/>
                <a:ea typeface="굴림" charset="0"/>
                <a:cs typeface="Gill Sans Light"/>
              </a:rPr>
              <a:t>This is called “busy-waiting”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There’s a better way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Have hardware provide </a:t>
            </a: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higher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-</a:t>
            </a: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level 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primitives than atomic load &amp;</a:t>
            </a: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 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store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Build even higher-level programming abstractions on </a:t>
            </a: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this hardware 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7243463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51976</TotalTime>
  <Pages>60</Pages>
  <Words>2767</Words>
  <Application>Microsoft Macintosh PowerPoint</Application>
  <PresentationFormat>On-screen Show (4:3)</PresentationFormat>
  <Paragraphs>647</Paragraphs>
  <Slides>51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3" baseType="lpstr">
      <vt:lpstr>Comic Sans MS</vt:lpstr>
      <vt:lpstr>Consolas</vt:lpstr>
      <vt:lpstr>Courier New</vt:lpstr>
      <vt:lpstr>Gill Sans</vt:lpstr>
      <vt:lpstr>Gill Sans Light</vt:lpstr>
      <vt:lpstr>Helvetica</vt:lpstr>
      <vt:lpstr>ＭＳ Ｐゴシック</vt:lpstr>
      <vt:lpstr>Symbol</vt:lpstr>
      <vt:lpstr>Wingdings</vt:lpstr>
      <vt:lpstr>굴림</vt:lpstr>
      <vt:lpstr>Arial</vt:lpstr>
      <vt:lpstr>Office</vt:lpstr>
      <vt:lpstr>CS162 Operating Systems and Systems Programming Lecture 8   Locks, Semaphores, Monitors </vt:lpstr>
      <vt:lpstr>Review: Too Much Milk Solution #3</vt:lpstr>
      <vt:lpstr>Case 1</vt:lpstr>
      <vt:lpstr>Case 1</vt:lpstr>
      <vt:lpstr>Case 1</vt:lpstr>
      <vt:lpstr>Case 2</vt:lpstr>
      <vt:lpstr>Case 2</vt:lpstr>
      <vt:lpstr>Case 2</vt:lpstr>
      <vt:lpstr>Review: Solution #3 discussion</vt:lpstr>
      <vt:lpstr>Too Much Milk: Solution #4</vt:lpstr>
      <vt:lpstr>Where are we going with synchronization?</vt:lpstr>
      <vt:lpstr>Goals for Today</vt:lpstr>
      <vt:lpstr>How to Implement Locks?</vt:lpstr>
      <vt:lpstr>Naïve use of Interrupt Enable/Disable</vt:lpstr>
      <vt:lpstr>Naïve use of Interrupt Enable/Disable: Problems</vt:lpstr>
      <vt:lpstr>Better Implementation of Locks by Disabling Interrupts</vt:lpstr>
      <vt:lpstr>New Lock Implementation: Discussion</vt:lpstr>
      <vt:lpstr>Interrupt Re-enable in Going to Sleep</vt:lpstr>
      <vt:lpstr>Interrupt Re-enable in Going to Sleep</vt:lpstr>
      <vt:lpstr>Interrupt Re-enable in Going to Sleep</vt:lpstr>
      <vt:lpstr>Interrupt Re-enable in Going to Sleep</vt:lpstr>
      <vt:lpstr>Interrupt Re-enable in Going to Sleep</vt:lpstr>
      <vt:lpstr>Interrupt Re-enable in Going to Sleep</vt:lpstr>
      <vt:lpstr>Interrupt Re-enable in Going to Sleep</vt:lpstr>
      <vt:lpstr>How to Re-enable After Sleep()?</vt:lpstr>
      <vt:lpstr>Atomic Read-Modify-Write Instructions</vt:lpstr>
      <vt:lpstr>Examples of Read-Modify-Write </vt:lpstr>
      <vt:lpstr>Implementing Locks with test&amp;set</vt:lpstr>
      <vt:lpstr>Problem: Busy-Waiting for Lock</vt:lpstr>
      <vt:lpstr>Better Locks using test&amp;set</vt:lpstr>
      <vt:lpstr>Locks using Interrupts vs. test&amp;set</vt:lpstr>
      <vt:lpstr>Administrivia</vt:lpstr>
      <vt:lpstr>BREAK</vt:lpstr>
      <vt:lpstr>Recap: Locks using interrupts</vt:lpstr>
      <vt:lpstr>Recap: Locks using test &amp; wait</vt:lpstr>
      <vt:lpstr>Higher-level Primitives than Locks</vt:lpstr>
      <vt:lpstr>Semaphores</vt:lpstr>
      <vt:lpstr>Semaphores Like Integers Except</vt:lpstr>
      <vt:lpstr>Two Uses of Semaphores</vt:lpstr>
      <vt:lpstr>Producer-Consumer with a Bounded Buffer</vt:lpstr>
      <vt:lpstr>Correctness constraints for solution</vt:lpstr>
      <vt:lpstr>Full Solution to Bounded Buffer</vt:lpstr>
      <vt:lpstr>Discussion about Solution</vt:lpstr>
      <vt:lpstr>Discussion about Solution (cont’d)</vt:lpstr>
      <vt:lpstr>Motivation for Monitors and Condition Variables</vt:lpstr>
      <vt:lpstr> Monitor with Condition Variables</vt:lpstr>
      <vt:lpstr>Simple Monitor Example (version 1)</vt:lpstr>
      <vt:lpstr>Condition Variables</vt:lpstr>
      <vt:lpstr>Complete Monitor Example (with condition variable)</vt:lpstr>
      <vt:lpstr>Summary (1/2)</vt:lpstr>
      <vt:lpstr>Summary (2/2)</vt:lpstr>
    </vt:vector>
  </TitlesOfParts>
  <Company>UC Berkeley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Ion Stoica</cp:lastModifiedBy>
  <cp:revision>626</cp:revision>
  <cp:lastPrinted>2016-02-17T05:04:43Z</cp:lastPrinted>
  <dcterms:created xsi:type="dcterms:W3CDTF">1995-08-12T11:37:26Z</dcterms:created>
  <dcterms:modified xsi:type="dcterms:W3CDTF">2018-09-20T03:23:57Z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