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970" r:id="rId3"/>
    <p:sldId id="971" r:id="rId4"/>
    <p:sldId id="972" r:id="rId5"/>
    <p:sldId id="973" r:id="rId6"/>
    <p:sldId id="879" r:id="rId7"/>
    <p:sldId id="880" r:id="rId8"/>
    <p:sldId id="881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891" r:id="rId19"/>
    <p:sldId id="892" r:id="rId20"/>
    <p:sldId id="893" r:id="rId21"/>
    <p:sldId id="894" r:id="rId22"/>
    <p:sldId id="895" r:id="rId23"/>
    <p:sldId id="896" r:id="rId24"/>
    <p:sldId id="897" r:id="rId25"/>
    <p:sldId id="898" r:id="rId26"/>
    <p:sldId id="899" r:id="rId27"/>
    <p:sldId id="900" r:id="rId28"/>
    <p:sldId id="975" r:id="rId29"/>
    <p:sldId id="976" r:id="rId30"/>
    <p:sldId id="901" r:id="rId31"/>
    <p:sldId id="902" r:id="rId32"/>
    <p:sldId id="903" r:id="rId33"/>
    <p:sldId id="904" r:id="rId34"/>
    <p:sldId id="905" r:id="rId35"/>
    <p:sldId id="906" r:id="rId36"/>
    <p:sldId id="907" r:id="rId37"/>
    <p:sldId id="908" r:id="rId38"/>
    <p:sldId id="909" r:id="rId39"/>
    <p:sldId id="910" r:id="rId40"/>
    <p:sldId id="911" r:id="rId41"/>
    <p:sldId id="912" r:id="rId42"/>
    <p:sldId id="913" r:id="rId43"/>
    <p:sldId id="914" r:id="rId44"/>
    <p:sldId id="915" r:id="rId45"/>
    <p:sldId id="916" r:id="rId46"/>
    <p:sldId id="917" r:id="rId47"/>
    <p:sldId id="918" r:id="rId48"/>
    <p:sldId id="919" r:id="rId49"/>
    <p:sldId id="920" r:id="rId50"/>
    <p:sldId id="921" r:id="rId51"/>
    <p:sldId id="922" r:id="rId52"/>
    <p:sldId id="923" r:id="rId53"/>
    <p:sldId id="924" r:id="rId54"/>
    <p:sldId id="925" r:id="rId55"/>
    <p:sldId id="926" r:id="rId56"/>
    <p:sldId id="927" r:id="rId57"/>
    <p:sldId id="928" r:id="rId58"/>
    <p:sldId id="929" r:id="rId59"/>
    <p:sldId id="930" r:id="rId60"/>
    <p:sldId id="931" r:id="rId61"/>
    <p:sldId id="932" r:id="rId62"/>
    <p:sldId id="933" r:id="rId63"/>
    <p:sldId id="934" r:id="rId64"/>
    <p:sldId id="935" r:id="rId65"/>
    <p:sldId id="936" r:id="rId66"/>
    <p:sldId id="937" r:id="rId67"/>
    <p:sldId id="938" r:id="rId68"/>
    <p:sldId id="939" r:id="rId69"/>
    <p:sldId id="940" r:id="rId70"/>
    <p:sldId id="941" r:id="rId71"/>
    <p:sldId id="942" r:id="rId72"/>
    <p:sldId id="943" r:id="rId73"/>
    <p:sldId id="944" r:id="rId74"/>
    <p:sldId id="945" r:id="rId75"/>
    <p:sldId id="946" r:id="rId76"/>
    <p:sldId id="947" r:id="rId77"/>
    <p:sldId id="948" r:id="rId78"/>
    <p:sldId id="983" r:id="rId79"/>
    <p:sldId id="984" r:id="rId80"/>
    <p:sldId id="985" r:id="rId81"/>
    <p:sldId id="977" r:id="rId82"/>
    <p:sldId id="978" r:id="rId83"/>
    <p:sldId id="979" r:id="rId84"/>
    <p:sldId id="980" r:id="rId85"/>
    <p:sldId id="981" r:id="rId86"/>
    <p:sldId id="863" r:id="rId87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24" autoAdjust="0"/>
    <p:restoredTop sz="94708" autoAdjust="0"/>
  </p:normalViewPr>
  <p:slideViewPr>
    <p:cSldViewPr>
      <p:cViewPr>
        <p:scale>
          <a:sx n="97" d="100"/>
          <a:sy n="97" d="100"/>
        </p:scale>
        <p:origin x="1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911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9649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4689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0092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7194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82704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3267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28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76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Body Text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</a:t>
            </a:r>
            <a:r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9/24/18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33800" y="6543325"/>
            <a:ext cx="194955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 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/>
              <a:t>9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Synchronization (cont’d),</a:t>
            </a:r>
            <a:br>
              <a:rPr lang="en-US" altLang="en-US" sz="3000" dirty="0" smtClean="0"/>
            </a:br>
            <a:r>
              <a:rPr lang="en-US" altLang="en-US" sz="3000" dirty="0" smtClean="0"/>
              <a:t>Readers/Writers example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September 24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</a:t>
            </a:r>
            <a:r>
              <a:rPr lang="en-US" altLang="en-US" dirty="0" smtClean="0"/>
              <a:t>2018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Prof. Ion Stoica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66800"/>
            <a:ext cx="8699500" cy="544988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Why do we use “while()” instead of “if() with Mesa monitors?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Example illustrating what happens if we use “if()”, e.g.,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(queue.isEmpty()) {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	dataready.wait(&amp;lock); // If nothing, sleep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We’ll use the synchronized (infinite) queue example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609600" y="3657600"/>
            <a:ext cx="3886200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AddToQueue(item) {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queue.enqueue(item);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dataready.signal();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lock.Release();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</a:p>
        </p:txBody>
      </p:sp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4724400" y="3657600"/>
            <a:ext cx="4572000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RemoveFromQueue()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(queue.isEmpty()) {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dataready.wait(&amp;lock); 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item = queue.dequeue(); 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lock.Release(); 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return(item);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10245" name="Rounded Rectangular Callout 1"/>
          <p:cNvSpPr>
            <a:spLocks noChangeArrowheads="1"/>
          </p:cNvSpPr>
          <p:nvPr/>
        </p:nvSpPr>
        <p:spPr bwMode="auto">
          <a:xfrm>
            <a:off x="2438400" y="5181600"/>
            <a:ext cx="2362200" cy="838200"/>
          </a:xfrm>
          <a:prstGeom prst="wedgeRoundRectCallout">
            <a:avLst>
              <a:gd name="adj1" fmla="val 59667"/>
              <a:gd name="adj2" fmla="val -151977"/>
              <a:gd name="adj3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Replace “while” </a:t>
            </a:r>
            <a:r>
              <a:rPr lang="en-US" b="0">
                <a:latin typeface="Helvetica" charset="0"/>
                <a:cs typeface="Helvetica" charset="0"/>
                <a:sym typeface="Wingdings" charset="0"/>
              </a:rPr>
              <a:t>with  “if”</a:t>
            </a:r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71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13315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13316" name="Freeform 6"/>
          <p:cNvSpPr>
            <a:spLocks/>
          </p:cNvSpPr>
          <p:nvPr/>
        </p:nvSpPr>
        <p:spPr bwMode="auto">
          <a:xfrm>
            <a:off x="681038" y="1592263"/>
            <a:ext cx="1681162" cy="460375"/>
          </a:xfrm>
          <a:custGeom>
            <a:avLst/>
            <a:gdLst>
              <a:gd name="T0" fmla="*/ 1683809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44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528638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13318" name="Rectangle 1"/>
          <p:cNvSpPr>
            <a:spLocks noChangeArrowheads="1"/>
          </p:cNvSpPr>
          <p:nvPr/>
        </p:nvSpPr>
        <p:spPr bwMode="auto">
          <a:xfrm>
            <a:off x="457200" y="32766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3319" name="Rounded Rectangle 3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3320" name="TextBox 4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lock: FREE</a:t>
            </a:r>
          </a:p>
        </p:txBody>
      </p:sp>
      <p:sp>
        <p:nvSpPr>
          <p:cNvPr id="13321" name="TextBox 10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13322" name="TextBox 13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cxnSp>
        <p:nvCxnSpPr>
          <p:cNvPr id="13323" name="Straight Arrow Connector 17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24" name="TextBox 18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13325" name="Rounded Rectangle 20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3326" name="TextBox 15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13327" name="Rounded Rectangle 22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3328" name="TextBox 23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13329" name="TextBox 16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54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15363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457200" y="38100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5365" name="Rounded Rectangle 15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5366" name="TextBox 1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BUSY (T1)</a:t>
            </a:r>
          </a:p>
        </p:txBody>
      </p:sp>
      <p:sp>
        <p:nvSpPr>
          <p:cNvPr id="15367" name="TextBox 19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15368" name="Straight Arrow Connector 20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69" name="TextBox 21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15370" name="Freeform 22"/>
          <p:cNvSpPr>
            <a:spLocks/>
          </p:cNvSpPr>
          <p:nvPr/>
        </p:nvSpPr>
        <p:spPr bwMode="auto">
          <a:xfrm>
            <a:off x="681038" y="1592263"/>
            <a:ext cx="1681162" cy="460375"/>
          </a:xfrm>
          <a:custGeom>
            <a:avLst/>
            <a:gdLst>
              <a:gd name="T0" fmla="*/ 1683809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44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371" name="TextBox 23"/>
          <p:cNvSpPr txBox="1">
            <a:spLocks noChangeArrowheads="1"/>
          </p:cNvSpPr>
          <p:nvPr/>
        </p:nvSpPr>
        <p:spPr bwMode="auto">
          <a:xfrm>
            <a:off x="528638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15372" name="TextBox 27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15373" name="Rounded Rectangle 30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5374" name="TextBox 31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15375" name="Rounded Rectangle 32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5376" name="TextBox 33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15377" name="TextBox 34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99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17411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Waiting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17413" name="Rounded Rectangle 15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7414" name="TextBox 16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FREE</a:t>
            </a:r>
          </a:p>
        </p:txBody>
      </p:sp>
      <p:sp>
        <p:nvSpPr>
          <p:cNvPr id="17415" name="TextBox 19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17416" name="Straight Arrow Connector 20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17" name="TextBox 21"/>
          <p:cNvSpPr txBox="1">
            <a:spLocks noChangeArrowheads="1"/>
          </p:cNvSpPr>
          <p:nvPr/>
        </p:nvSpPr>
        <p:spPr bwMode="auto">
          <a:xfrm>
            <a:off x="4787900" y="17526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T1</a:t>
            </a:r>
          </a:p>
        </p:txBody>
      </p:sp>
      <p:sp>
        <p:nvSpPr>
          <p:cNvPr id="17418" name="Freeform 25"/>
          <p:cNvSpPr>
            <a:spLocks/>
          </p:cNvSpPr>
          <p:nvPr/>
        </p:nvSpPr>
        <p:spPr bwMode="auto">
          <a:xfrm>
            <a:off x="681038" y="1592263"/>
            <a:ext cx="1681162" cy="460375"/>
          </a:xfrm>
          <a:custGeom>
            <a:avLst/>
            <a:gdLst>
              <a:gd name="T0" fmla="*/ 1683809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44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19" name="TextBox 26"/>
          <p:cNvSpPr txBox="1">
            <a:spLocks noChangeArrowheads="1"/>
          </p:cNvSpPr>
          <p:nvPr/>
        </p:nvSpPr>
        <p:spPr bwMode="auto">
          <a:xfrm>
            <a:off x="528638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17420" name="TextBox 27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17421" name="Rounded Rectangle 28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7422" name="TextBox 29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17423" name="Rounded Rectangle 30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7424" name="TextBox 31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17425" name="TextBox 32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800600" y="2209800"/>
            <a:ext cx="3200400" cy="1447800"/>
          </a:xfrm>
          <a:prstGeom prst="wedgeRoundRectCallout">
            <a:avLst>
              <a:gd name="adj1" fmla="val -39486"/>
              <a:gd name="adj2" fmla="val -91009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wait(&amp;lock) puts thread on dataready queue and releases lock</a:t>
            </a:r>
          </a:p>
        </p:txBody>
      </p:sp>
    </p:spTree>
    <p:extLst>
      <p:ext uri="{BB962C8B-B14F-4D97-AF65-F5344CB8AC3E}">
        <p14:creationId xmlns:p14="http://schemas.microsoft.com/office/powerpoint/2010/main" val="1424633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19459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(Waiting)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19461" name="Rounded Rectangle 15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9462" name="TextBox 16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FREE</a:t>
            </a:r>
          </a:p>
        </p:txBody>
      </p:sp>
      <p:sp>
        <p:nvSpPr>
          <p:cNvPr id="19463" name="TextBox 19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19464" name="Straight Arrow Connector 20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5" name="TextBox 21"/>
          <p:cNvSpPr txBox="1">
            <a:spLocks noChangeArrowheads="1"/>
          </p:cNvSpPr>
          <p:nvPr/>
        </p:nvSpPr>
        <p:spPr bwMode="auto">
          <a:xfrm>
            <a:off x="4787900" y="17526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T1</a:t>
            </a:r>
          </a:p>
        </p:txBody>
      </p:sp>
      <p:sp>
        <p:nvSpPr>
          <p:cNvPr id="19466" name="Rectangle 3"/>
          <p:cNvSpPr>
            <a:spLocks noChangeArrowheads="1"/>
          </p:cNvSpPr>
          <p:nvPr/>
        </p:nvSpPr>
        <p:spPr bwMode="auto">
          <a:xfrm>
            <a:off x="3276600" y="3200400"/>
            <a:ext cx="2743200" cy="2032000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el narrow" charset="0"/>
                <a:cs typeface="Ariel narrow" charset="0"/>
              </a:rPr>
              <a:t>AddToQueue(item) {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lock.Acquire();</a:t>
            </a:r>
          </a:p>
          <a:p>
            <a:r>
              <a:rPr lang="en-US" altLang="ko-KR" sz="1800">
                <a:latin typeface="Ariel narrow" charset="0"/>
                <a:cs typeface="Ariel narrow" charset="0"/>
              </a:rPr>
              <a:t>  queue.enqueue(item); 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</a:t>
            </a:r>
            <a: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  <a:t>dataready.signal(); </a:t>
            </a:r>
            <a:b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lock.Release();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}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endParaRPr lang="en-US" altLang="ko-KR" sz="1800">
              <a:latin typeface="Ariel narrow" charset="0"/>
              <a:cs typeface="Ariel narrow" charset="0"/>
            </a:endParaRPr>
          </a:p>
        </p:txBody>
      </p:sp>
      <p:sp>
        <p:nvSpPr>
          <p:cNvPr id="19467" name="Rectangle 18"/>
          <p:cNvSpPr>
            <a:spLocks noChangeArrowheads="1"/>
          </p:cNvSpPr>
          <p:nvPr/>
        </p:nvSpPr>
        <p:spPr bwMode="auto">
          <a:xfrm>
            <a:off x="3276600" y="3276600"/>
            <a:ext cx="27432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9468" name="TextBox 22"/>
          <p:cNvSpPr txBox="1">
            <a:spLocks noChangeArrowheads="1"/>
          </p:cNvSpPr>
          <p:nvPr/>
        </p:nvSpPr>
        <p:spPr bwMode="auto">
          <a:xfrm>
            <a:off x="3505200" y="280035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T2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19469" name="Freeform 28"/>
          <p:cNvSpPr>
            <a:spLocks/>
          </p:cNvSpPr>
          <p:nvPr/>
        </p:nvSpPr>
        <p:spPr bwMode="auto">
          <a:xfrm>
            <a:off x="681038" y="1592263"/>
            <a:ext cx="1681162" cy="460375"/>
          </a:xfrm>
          <a:custGeom>
            <a:avLst/>
            <a:gdLst>
              <a:gd name="T0" fmla="*/ 1683809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44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0" name="TextBox 29"/>
          <p:cNvSpPr txBox="1">
            <a:spLocks noChangeArrowheads="1"/>
          </p:cNvSpPr>
          <p:nvPr/>
        </p:nvSpPr>
        <p:spPr bwMode="auto">
          <a:xfrm>
            <a:off x="528638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19471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19472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9473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19474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9475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19476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T2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49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1507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(Waiting)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3276600" y="3200400"/>
            <a:ext cx="2743200" cy="2032000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el narrow" charset="0"/>
                <a:cs typeface="Ariel narrow" charset="0"/>
              </a:rPr>
              <a:t>AddToQueue(item) {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lock.Acquire();</a:t>
            </a:r>
          </a:p>
          <a:p>
            <a:r>
              <a:rPr lang="en-US" altLang="ko-KR" sz="1800">
                <a:latin typeface="Ariel narrow" charset="0"/>
                <a:cs typeface="Ariel narrow" charset="0"/>
              </a:rPr>
              <a:t>  queue.enqueue(item); 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</a:t>
            </a:r>
            <a: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  <a:t>dataready.signal(); </a:t>
            </a:r>
            <a:b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lock.Release();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}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endParaRPr lang="en-US" altLang="ko-KR" sz="1800">
              <a:latin typeface="Ariel narrow" charset="0"/>
              <a:cs typeface="Ariel narrow" charset="0"/>
            </a:endParaRPr>
          </a:p>
        </p:txBody>
      </p:sp>
      <p:sp>
        <p:nvSpPr>
          <p:cNvPr id="21510" name="Rectangle 18"/>
          <p:cNvSpPr>
            <a:spLocks noChangeArrowheads="1"/>
          </p:cNvSpPr>
          <p:nvPr/>
        </p:nvSpPr>
        <p:spPr bwMode="auto">
          <a:xfrm>
            <a:off x="3276600" y="3810000"/>
            <a:ext cx="27432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1511" name="TextBox 22"/>
          <p:cNvSpPr txBox="1">
            <a:spLocks noChangeArrowheads="1"/>
          </p:cNvSpPr>
          <p:nvPr/>
        </p:nvSpPr>
        <p:spPr bwMode="auto">
          <a:xfrm>
            <a:off x="3505200" y="280035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T2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1512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21513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1514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21515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1516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21517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T2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21518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9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21520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1521" name="Rounded Rectangular Callout 26"/>
          <p:cNvSpPr>
            <a:spLocks noChangeArrowheads="1"/>
          </p:cNvSpPr>
          <p:nvPr/>
        </p:nvSpPr>
        <p:spPr bwMode="auto">
          <a:xfrm>
            <a:off x="1524000" y="1219200"/>
            <a:ext cx="990600" cy="609600"/>
          </a:xfrm>
          <a:prstGeom prst="wedgeRoundRectCallout">
            <a:avLst>
              <a:gd name="adj1" fmla="val -96472"/>
              <a:gd name="adj2" fmla="val 666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  <a:cs typeface="Helvetica" charset="0"/>
              </a:rPr>
              <a:t>add</a:t>
            </a:r>
          </a:p>
          <a:p>
            <a:pPr algn="ctr"/>
            <a:r>
              <a:rPr lang="en-US" sz="2000" b="0">
                <a:latin typeface="Helvetica" charset="0"/>
                <a:cs typeface="Helvetica" charset="0"/>
              </a:rPr>
              <a:t>item</a:t>
            </a:r>
          </a:p>
        </p:txBody>
      </p:sp>
      <p:sp>
        <p:nvSpPr>
          <p:cNvPr id="21522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1523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BUSY (T2)</a:t>
            </a:r>
          </a:p>
        </p:txBody>
      </p:sp>
      <p:sp>
        <p:nvSpPr>
          <p:cNvPr id="21524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21525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6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072883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3555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Ready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3556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3276600" y="3200400"/>
            <a:ext cx="2743200" cy="2032000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el narrow" charset="0"/>
                <a:cs typeface="Ariel narrow" charset="0"/>
              </a:rPr>
              <a:t>AddToQueue(item) {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lock.Acquire();</a:t>
            </a:r>
          </a:p>
          <a:p>
            <a:r>
              <a:rPr lang="en-US" altLang="ko-KR" sz="1800">
                <a:latin typeface="Ariel narrow" charset="0"/>
                <a:cs typeface="Ariel narrow" charset="0"/>
              </a:rPr>
              <a:t>  queue.enqueue(item); 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</a:t>
            </a:r>
            <a: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  <a:t>dataready.signal(); </a:t>
            </a:r>
            <a:b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lock.Release();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}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endParaRPr lang="en-US" altLang="ko-KR" sz="1800">
              <a:latin typeface="Ariel narrow" charset="0"/>
              <a:cs typeface="Ariel narrow" charset="0"/>
            </a:endParaRPr>
          </a:p>
        </p:txBody>
      </p:sp>
      <p:sp>
        <p:nvSpPr>
          <p:cNvPr id="23558" name="Rectangle 18"/>
          <p:cNvSpPr>
            <a:spLocks noChangeArrowheads="1"/>
          </p:cNvSpPr>
          <p:nvPr/>
        </p:nvSpPr>
        <p:spPr bwMode="auto">
          <a:xfrm>
            <a:off x="3276600" y="4038600"/>
            <a:ext cx="27432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559" name="TextBox 22"/>
          <p:cNvSpPr txBox="1">
            <a:spLocks noChangeArrowheads="1"/>
          </p:cNvSpPr>
          <p:nvPr/>
        </p:nvSpPr>
        <p:spPr bwMode="auto">
          <a:xfrm>
            <a:off x="3505200" y="280035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T2 (Running)</a:t>
            </a:r>
          </a:p>
        </p:txBody>
      </p:sp>
      <p:sp>
        <p:nvSpPr>
          <p:cNvPr id="23560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23561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562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23563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564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23565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5779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T2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  <a:sym typeface="Wingdings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23566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7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23568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569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3570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BUSY (T2)</a:t>
            </a:r>
          </a:p>
        </p:txBody>
      </p:sp>
      <p:sp>
        <p:nvSpPr>
          <p:cNvPr id="23571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23572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73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29" name="Rounded Rectangular Callout 28"/>
          <p:cNvSpPr>
            <a:spLocks noChangeArrowheads="1"/>
          </p:cNvSpPr>
          <p:nvPr/>
        </p:nvSpPr>
        <p:spPr bwMode="auto">
          <a:xfrm>
            <a:off x="5638800" y="2971800"/>
            <a:ext cx="3200400" cy="1143000"/>
          </a:xfrm>
          <a:prstGeom prst="wedgeRoundRectCallout">
            <a:avLst>
              <a:gd name="adj1" fmla="val 5356"/>
              <a:gd name="adj2" fmla="val -124343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signal() wakes up T1 and moves it on ready queue</a:t>
            </a:r>
          </a:p>
        </p:txBody>
      </p:sp>
    </p:spTree>
    <p:extLst>
      <p:ext uri="{BB962C8B-B14F-4D97-AF65-F5344CB8AC3E}">
        <p14:creationId xmlns:p14="http://schemas.microsoft.com/office/powerpoint/2010/main" val="839853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5603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3276600" y="3200400"/>
            <a:ext cx="2743200" cy="2032000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el narrow" charset="0"/>
                <a:cs typeface="Ariel narrow" charset="0"/>
              </a:rPr>
              <a:t>AddToQueue(item) {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lock.Acquire();</a:t>
            </a:r>
          </a:p>
          <a:p>
            <a:r>
              <a:rPr lang="en-US" altLang="ko-KR" sz="1800">
                <a:latin typeface="Ariel narrow" charset="0"/>
                <a:cs typeface="Ariel narrow" charset="0"/>
              </a:rPr>
              <a:t>  queue.enqueue(item); 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</a:t>
            </a:r>
            <a: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  <a:t>dataready.signal(); </a:t>
            </a:r>
            <a:b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lock.Release();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}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endParaRPr lang="en-US" altLang="ko-KR" sz="1800">
              <a:latin typeface="Ariel narrow" charset="0"/>
              <a:cs typeface="Ariel narrow" charset="0"/>
            </a:endParaRPr>
          </a:p>
        </p:txBody>
      </p:sp>
      <p:sp>
        <p:nvSpPr>
          <p:cNvPr id="25606" name="Rectangle 18"/>
          <p:cNvSpPr>
            <a:spLocks noChangeArrowheads="1"/>
          </p:cNvSpPr>
          <p:nvPr/>
        </p:nvSpPr>
        <p:spPr bwMode="auto">
          <a:xfrm>
            <a:off x="3276600" y="4038600"/>
            <a:ext cx="27432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07" name="TextBox 22"/>
          <p:cNvSpPr txBox="1">
            <a:spLocks noChangeArrowheads="1"/>
          </p:cNvSpPr>
          <p:nvPr/>
        </p:nvSpPr>
        <p:spPr bwMode="auto">
          <a:xfrm>
            <a:off x="3505200" y="280035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T2 (Running)</a:t>
            </a:r>
          </a:p>
        </p:txBody>
      </p:sp>
      <p:sp>
        <p:nvSpPr>
          <p:cNvPr id="25608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25609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10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25611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12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25613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2024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T2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  <a:sym typeface="Wingdings" charset="0"/>
              </a:rPr>
              <a:t>T1,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  <a:sym typeface="Wingdings" charset="0"/>
              </a:rPr>
              <a:t> T3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25614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615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25616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17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5618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latin typeface="Helvetica" charset="0"/>
                <a:cs typeface="Helvetica" charset="0"/>
              </a:rPr>
              <a:t>BUSY (T2)</a:t>
            </a:r>
          </a:p>
        </p:txBody>
      </p:sp>
      <p:sp>
        <p:nvSpPr>
          <p:cNvPr id="25619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25620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21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324600" y="3219450"/>
            <a:ext cx="2514600" cy="2586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5623" name="TextBox 28"/>
          <p:cNvSpPr txBox="1">
            <a:spLocks noChangeArrowheads="1"/>
          </p:cNvSpPr>
          <p:nvPr/>
        </p:nvSpPr>
        <p:spPr bwMode="auto">
          <a:xfrm>
            <a:off x="6781800" y="281940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T3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Ready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5624" name="Rectangle 29"/>
          <p:cNvSpPr>
            <a:spLocks noChangeArrowheads="1"/>
          </p:cNvSpPr>
          <p:nvPr/>
        </p:nvSpPr>
        <p:spPr bwMode="auto">
          <a:xfrm>
            <a:off x="6324600" y="32766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6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7651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27652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276600" y="3200400"/>
            <a:ext cx="2743200" cy="20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>
                <a:latin typeface="Ariel narrow" charset="0"/>
                <a:cs typeface="Ariel narrow" charset="0"/>
              </a:rPr>
              <a:t>AddToQueue(item) {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lock.Acquire();</a:t>
            </a:r>
          </a:p>
          <a:p>
            <a:pPr>
              <a:defRPr/>
            </a:pPr>
            <a:r>
              <a:rPr lang="en-US" altLang="ko-KR" sz="1800">
                <a:latin typeface="Ariel narrow" charset="0"/>
                <a:cs typeface="Ariel narrow" charset="0"/>
              </a:rPr>
              <a:t>  queue.enqueue(item); 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</a:t>
            </a:r>
            <a: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  <a:t>dataready.signal(); </a:t>
            </a:r>
            <a:b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lock.Release();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}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endParaRPr lang="en-US" altLang="ko-KR" sz="1800">
              <a:latin typeface="Ariel narrow" charset="0"/>
              <a:cs typeface="Ariel narrow" charset="0"/>
            </a:endParaRPr>
          </a:p>
        </p:txBody>
      </p:sp>
      <p:sp>
        <p:nvSpPr>
          <p:cNvPr id="27654" name="Rectangle 18"/>
          <p:cNvSpPr>
            <a:spLocks noChangeArrowheads="1"/>
          </p:cNvSpPr>
          <p:nvPr/>
        </p:nvSpPr>
        <p:spPr bwMode="auto">
          <a:xfrm>
            <a:off x="3276600" y="4648200"/>
            <a:ext cx="2743200" cy="304800"/>
          </a:xfrm>
          <a:prstGeom prst="rect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7655" name="TextBox 22"/>
          <p:cNvSpPr txBox="1">
            <a:spLocks noChangeArrowheads="1"/>
          </p:cNvSpPr>
          <p:nvPr/>
        </p:nvSpPr>
        <p:spPr bwMode="auto">
          <a:xfrm>
            <a:off x="3505200" y="2800350"/>
            <a:ext cx="1852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T2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Terminate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7656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27657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7658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27659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7660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27661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2024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  <a:sym typeface="Wingdings" charset="0"/>
              </a:rPr>
              <a:t>T1, T3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27662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7663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27664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7665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7666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FREE</a:t>
            </a:r>
          </a:p>
        </p:txBody>
      </p:sp>
      <p:sp>
        <p:nvSpPr>
          <p:cNvPr id="27667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27668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69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324600" y="3219450"/>
            <a:ext cx="2514600" cy="2586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7671" name="TextBox 28"/>
          <p:cNvSpPr txBox="1">
            <a:spLocks noChangeArrowheads="1"/>
          </p:cNvSpPr>
          <p:nvPr/>
        </p:nvSpPr>
        <p:spPr bwMode="auto">
          <a:xfrm>
            <a:off x="6781800" y="281940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T3 (Ready)</a:t>
            </a:r>
          </a:p>
        </p:txBody>
      </p:sp>
      <p:sp>
        <p:nvSpPr>
          <p:cNvPr id="27672" name="Rectangle 29"/>
          <p:cNvSpPr>
            <a:spLocks noChangeArrowheads="1"/>
          </p:cNvSpPr>
          <p:nvPr/>
        </p:nvSpPr>
        <p:spPr bwMode="auto">
          <a:xfrm>
            <a:off x="6324600" y="32766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20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9699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29700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9701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29702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9703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29704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9705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29706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5859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T3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  <a:sym typeface="Wingdings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29707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708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29709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9710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9711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FREE</a:t>
            </a:r>
          </a:p>
        </p:txBody>
      </p:sp>
      <p:sp>
        <p:nvSpPr>
          <p:cNvPr id="29712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29713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4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29715" name="Rectangle 3"/>
          <p:cNvSpPr>
            <a:spLocks noChangeArrowheads="1"/>
          </p:cNvSpPr>
          <p:nvPr/>
        </p:nvSpPr>
        <p:spPr bwMode="auto">
          <a:xfrm>
            <a:off x="6324600" y="3219450"/>
            <a:ext cx="2514600" cy="2586038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29716" name="TextBox 28"/>
          <p:cNvSpPr txBox="1">
            <a:spLocks noChangeArrowheads="1"/>
          </p:cNvSpPr>
          <p:nvPr/>
        </p:nvSpPr>
        <p:spPr bwMode="auto">
          <a:xfrm>
            <a:off x="6781800" y="281940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T3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9717" name="Rectangle 29"/>
          <p:cNvSpPr>
            <a:spLocks noChangeArrowheads="1"/>
          </p:cNvSpPr>
          <p:nvPr/>
        </p:nvSpPr>
        <p:spPr bwMode="auto">
          <a:xfrm>
            <a:off x="6324600" y="32766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" name="Rounded Rectangular Callout 22"/>
          <p:cNvSpPr>
            <a:spLocks noChangeArrowheads="1"/>
          </p:cNvSpPr>
          <p:nvPr/>
        </p:nvSpPr>
        <p:spPr bwMode="auto">
          <a:xfrm>
            <a:off x="6324600" y="2209800"/>
            <a:ext cx="2743200" cy="685800"/>
          </a:xfrm>
          <a:prstGeom prst="wedgeRoundRectCallout">
            <a:avLst>
              <a:gd name="adj1" fmla="val 856"/>
              <a:gd name="adj2" fmla="val -155824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T3 scheduled first!</a:t>
            </a:r>
          </a:p>
        </p:txBody>
      </p:sp>
    </p:spTree>
    <p:extLst>
      <p:ext uri="{BB962C8B-B14F-4D97-AF65-F5344CB8AC3E}">
        <p14:creationId xmlns:p14="http://schemas.microsoft.com/office/powerpoint/2010/main" val="1431389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Motivation for Monitors and Condition Variables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7912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a huge step up; just think of trying to do the bounded buffer with only loads and stores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Problem is that semaphores are dual purpose: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They are used for both mutex and scheduling constraints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Example: the fact that flipping of P’s in bounded buffer gives deadlock is not immediately obvious.  How do you prove correctness to someone?</a:t>
            </a:r>
          </a:p>
          <a:p>
            <a:pPr lvl="2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Cleaner idea: Use </a:t>
            </a:r>
            <a:r>
              <a:rPr lang="en-US" altLang="ko-KR" i="1" dirty="0" smtClean="0">
                <a:ea typeface="굴림" panose="020B0600000101010101" pitchFamily="34" charset="-127"/>
              </a:rPr>
              <a:t>locks</a:t>
            </a:r>
            <a:r>
              <a:rPr lang="en-US" altLang="ko-KR" dirty="0" smtClean="0">
                <a:ea typeface="굴림" panose="020B0600000101010101" pitchFamily="34" charset="-127"/>
              </a:rPr>
              <a:t> for mutual exclusion and </a:t>
            </a:r>
            <a:r>
              <a:rPr lang="en-US" altLang="ko-KR" i="1" dirty="0" smtClean="0"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scheduling constraints</a:t>
            </a: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Definition: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ea typeface="굴림" panose="020B0600000101010101" pitchFamily="34" charset="-127"/>
              </a:rPr>
              <a:t> a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 and zero or more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managing concurrent access to shared data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 languages like Java provide this natively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Most others use actual locks and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849642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31747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31748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1749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31750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1751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31752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1753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31754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5859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T3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  <a:sym typeface="Wingdings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31755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56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31757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1758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1759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BUSY (T3)</a:t>
            </a:r>
          </a:p>
        </p:txBody>
      </p:sp>
      <p:sp>
        <p:nvSpPr>
          <p:cNvPr id="31760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31761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62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31763" name="Rectangle 3"/>
          <p:cNvSpPr>
            <a:spLocks noChangeArrowheads="1"/>
          </p:cNvSpPr>
          <p:nvPr/>
        </p:nvSpPr>
        <p:spPr bwMode="auto">
          <a:xfrm>
            <a:off x="6324600" y="3219450"/>
            <a:ext cx="2514600" cy="2586038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31764" name="TextBox 28"/>
          <p:cNvSpPr txBox="1">
            <a:spLocks noChangeArrowheads="1"/>
          </p:cNvSpPr>
          <p:nvPr/>
        </p:nvSpPr>
        <p:spPr bwMode="auto">
          <a:xfrm>
            <a:off x="6781800" y="281940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T3 (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Running)</a:t>
            </a:r>
          </a:p>
        </p:txBody>
      </p:sp>
      <p:sp>
        <p:nvSpPr>
          <p:cNvPr id="31765" name="Rectangle 29"/>
          <p:cNvSpPr>
            <a:spLocks noChangeArrowheads="1"/>
          </p:cNvSpPr>
          <p:nvPr/>
        </p:nvSpPr>
        <p:spPr bwMode="auto">
          <a:xfrm>
            <a:off x="6324600" y="38100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16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33795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33796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3797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33798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3799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33800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3801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33802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5859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T3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  <a:sym typeface="Wingdings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33803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04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3806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3807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BUSY (T3)</a:t>
            </a:r>
          </a:p>
        </p:txBody>
      </p:sp>
      <p:sp>
        <p:nvSpPr>
          <p:cNvPr id="33808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33809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10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33811" name="Rectangle 3"/>
          <p:cNvSpPr>
            <a:spLocks noChangeArrowheads="1"/>
          </p:cNvSpPr>
          <p:nvPr/>
        </p:nvSpPr>
        <p:spPr bwMode="auto">
          <a:xfrm>
            <a:off x="6324600" y="3219450"/>
            <a:ext cx="2514600" cy="2586038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33812" name="TextBox 28"/>
          <p:cNvSpPr txBox="1">
            <a:spLocks noChangeArrowheads="1"/>
          </p:cNvSpPr>
          <p:nvPr/>
        </p:nvSpPr>
        <p:spPr bwMode="auto">
          <a:xfrm>
            <a:off x="6781800" y="281940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T3 (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Running)</a:t>
            </a:r>
          </a:p>
        </p:txBody>
      </p:sp>
      <p:sp>
        <p:nvSpPr>
          <p:cNvPr id="33813" name="Rectangle 29"/>
          <p:cNvSpPr>
            <a:spLocks noChangeArrowheads="1"/>
          </p:cNvSpPr>
          <p:nvPr/>
        </p:nvSpPr>
        <p:spPr bwMode="auto">
          <a:xfrm>
            <a:off x="6324600" y="46482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" name="Rounded Rectangular Callout 22"/>
          <p:cNvSpPr>
            <a:spLocks noChangeArrowheads="1"/>
          </p:cNvSpPr>
          <p:nvPr/>
        </p:nvSpPr>
        <p:spPr bwMode="auto">
          <a:xfrm>
            <a:off x="1524000" y="1219200"/>
            <a:ext cx="1219200" cy="609600"/>
          </a:xfrm>
          <a:prstGeom prst="wedgeRoundRectCallout">
            <a:avLst>
              <a:gd name="adj1" fmla="val -96472"/>
              <a:gd name="adj2" fmla="val 666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  <a:cs typeface="Helvetica" charset="0"/>
              </a:rPr>
              <a:t>remove</a:t>
            </a:r>
          </a:p>
          <a:p>
            <a:pPr algn="ctr"/>
            <a:r>
              <a:rPr lang="en-US" sz="2000" b="0">
                <a:latin typeface="Helvetica" charset="0"/>
                <a:cs typeface="Helvetica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606028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35843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5845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35846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5847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35848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5849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35850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5859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  <a:sym typeface="Wingdings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35851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852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35853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5854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FREE</a:t>
            </a:r>
          </a:p>
        </p:txBody>
      </p:sp>
      <p:sp>
        <p:nvSpPr>
          <p:cNvPr id="35855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35856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57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35858" name="Rectangle 3"/>
          <p:cNvSpPr>
            <a:spLocks noChangeArrowheads="1"/>
          </p:cNvSpPr>
          <p:nvPr/>
        </p:nvSpPr>
        <p:spPr bwMode="auto">
          <a:xfrm>
            <a:off x="6324600" y="3219450"/>
            <a:ext cx="2514600" cy="25860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35859" name="TextBox 28"/>
          <p:cNvSpPr txBox="1">
            <a:spLocks noChangeArrowheads="1"/>
          </p:cNvSpPr>
          <p:nvPr/>
        </p:nvSpPr>
        <p:spPr bwMode="auto">
          <a:xfrm>
            <a:off x="6781800" y="2819400"/>
            <a:ext cx="169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T3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Finished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35860" name="Rectangle 29"/>
          <p:cNvSpPr>
            <a:spLocks noChangeArrowheads="1"/>
          </p:cNvSpPr>
          <p:nvPr/>
        </p:nvSpPr>
        <p:spPr bwMode="auto">
          <a:xfrm>
            <a:off x="6324600" y="5486400"/>
            <a:ext cx="2514600" cy="304800"/>
          </a:xfrm>
          <a:prstGeom prst="rect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1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37891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37892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7893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37894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7895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37896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7897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37898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  <a:endParaRPr lang="en-US" sz="2000" b="0">
              <a:solidFill>
                <a:srgbClr val="000000"/>
              </a:solidFill>
              <a:latin typeface="Helvetica" charset="0"/>
              <a:cs typeface="Helvetica" charset="0"/>
              <a:sym typeface="Wingdings" charset="0"/>
            </a:endParaRP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37899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00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37901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7902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BUSY (T1)</a:t>
            </a:r>
          </a:p>
        </p:txBody>
      </p:sp>
      <p:sp>
        <p:nvSpPr>
          <p:cNvPr id="37903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37904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05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14914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39939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39940" name="Rectangle 1"/>
          <p:cNvSpPr>
            <a:spLocks noChangeArrowheads="1"/>
          </p:cNvSpPr>
          <p:nvPr/>
        </p:nvSpPr>
        <p:spPr bwMode="auto">
          <a:xfrm>
            <a:off x="457200" y="46482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9941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39942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9943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39944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9945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39946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: 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  <a:endParaRPr lang="en-US" sz="2000" b="0">
              <a:solidFill>
                <a:srgbClr val="000000"/>
              </a:solidFill>
              <a:latin typeface="Helvetica" charset="0"/>
              <a:cs typeface="Helvetica" charset="0"/>
              <a:sym typeface="Wingdings" charset="0"/>
            </a:endParaRP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39947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9948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39949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9950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latin typeface="Helvetica" charset="0"/>
                <a:cs typeface="Helvetica" charset="0"/>
              </a:rPr>
              <a:t>BUSY (T1)</a:t>
            </a:r>
          </a:p>
        </p:txBody>
      </p:sp>
      <p:sp>
        <p:nvSpPr>
          <p:cNvPr id="39951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39952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53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3" name="Rounded Rectangular Callout 2"/>
          <p:cNvSpPr>
            <a:spLocks noChangeArrowheads="1"/>
          </p:cNvSpPr>
          <p:nvPr/>
        </p:nvSpPr>
        <p:spPr bwMode="auto">
          <a:xfrm>
            <a:off x="3657600" y="4724400"/>
            <a:ext cx="1752600" cy="1143000"/>
          </a:xfrm>
          <a:prstGeom prst="wedgeRoundRectCallout">
            <a:avLst>
              <a:gd name="adj1" fmla="val -86773"/>
              <a:gd name="adj2" fmla="val -44875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ERROR: Nothing in the queue! </a:t>
            </a:r>
          </a:p>
        </p:txBody>
      </p:sp>
    </p:spTree>
    <p:extLst>
      <p:ext uri="{BB962C8B-B14F-4D97-AF65-F5344CB8AC3E}">
        <p14:creationId xmlns:p14="http://schemas.microsoft.com/office/powerpoint/2010/main" val="1526788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</a:t>
            </a:r>
            <a:r>
              <a:rPr lang="en-US" altLang="ko-KR" sz="1800" u="sng">
                <a:latin typeface="Arial Narrow" charset="0"/>
                <a:cs typeface="Arial Narrow" charset="0"/>
              </a:rPr>
              <a:t>while</a:t>
            </a:r>
            <a:r>
              <a:rPr lang="en-US" altLang="ko-KR" sz="1800">
                <a:latin typeface="Arial Narrow" charset="0"/>
                <a:cs typeface="Arial Narrow" charset="0"/>
              </a:rPr>
              <a:t>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41987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41988" name="Rectangle 1"/>
          <p:cNvSpPr>
            <a:spLocks noChangeArrowheads="1"/>
          </p:cNvSpPr>
          <p:nvPr/>
        </p:nvSpPr>
        <p:spPr bwMode="auto">
          <a:xfrm>
            <a:off x="457200" y="38100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89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41990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1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41992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3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41994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  <a:endParaRPr lang="en-US" sz="2000" b="0">
              <a:solidFill>
                <a:srgbClr val="000000"/>
              </a:solidFill>
              <a:latin typeface="Helvetica" charset="0"/>
              <a:cs typeface="Helvetica" charset="0"/>
              <a:sym typeface="Wingdings" charset="0"/>
            </a:endParaRP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41995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996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41997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41998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BUSY (T1)</a:t>
            </a:r>
          </a:p>
        </p:txBody>
      </p:sp>
      <p:sp>
        <p:nvSpPr>
          <p:cNvPr id="41999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42000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01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1600200" y="4648200"/>
            <a:ext cx="1447800" cy="1143000"/>
          </a:xfrm>
          <a:prstGeom prst="wedgeRoundRectCallout">
            <a:avLst>
              <a:gd name="adj1" fmla="val -86773"/>
              <a:gd name="adj2" fmla="val -99319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Replace “if” with “while”</a:t>
            </a:r>
          </a:p>
        </p:txBody>
      </p:sp>
    </p:spTree>
    <p:extLst>
      <p:ext uri="{BB962C8B-B14F-4D97-AF65-F5344CB8AC3E}">
        <p14:creationId xmlns:p14="http://schemas.microsoft.com/office/powerpoint/2010/main" val="2172657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while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44035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44036" name="Rectangle 1"/>
          <p:cNvSpPr>
            <a:spLocks noChangeArrowheads="1"/>
          </p:cNvSpPr>
          <p:nvPr/>
        </p:nvSpPr>
        <p:spPr bwMode="auto">
          <a:xfrm>
            <a:off x="457200" y="38100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37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44038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39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44040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41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44042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  <a:endParaRPr lang="en-US" sz="2000" b="0">
              <a:solidFill>
                <a:srgbClr val="000000"/>
              </a:solidFill>
              <a:latin typeface="Helvetica" charset="0"/>
              <a:cs typeface="Helvetica" charset="0"/>
              <a:sym typeface="Wingdings" charset="0"/>
            </a:endParaRP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44043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4044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44045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44046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latin typeface="Helvetica" charset="0"/>
                <a:cs typeface="Helvetica" charset="0"/>
              </a:rPr>
              <a:t>BUSY (T1)</a:t>
            </a:r>
          </a:p>
        </p:txBody>
      </p:sp>
      <p:sp>
        <p:nvSpPr>
          <p:cNvPr id="44047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44048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49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3429000" y="4191000"/>
            <a:ext cx="1447800" cy="1143000"/>
          </a:xfrm>
          <a:prstGeom prst="wedgeRoundRectCallout">
            <a:avLst>
              <a:gd name="adj1" fmla="val -79759"/>
              <a:gd name="adj2" fmla="val -68208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Check again if empty!</a:t>
            </a:r>
          </a:p>
        </p:txBody>
      </p:sp>
    </p:spTree>
    <p:extLst>
      <p:ext uri="{BB962C8B-B14F-4D97-AF65-F5344CB8AC3E}">
        <p14:creationId xmlns:p14="http://schemas.microsoft.com/office/powerpoint/2010/main" val="3663370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while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46083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Waiting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46084" name="Rectangle 1"/>
          <p:cNvSpPr>
            <a:spLocks noChangeArrowheads="1"/>
          </p:cNvSpPr>
          <p:nvPr/>
        </p:nvSpPr>
        <p:spPr bwMode="auto">
          <a:xfrm>
            <a:off x="457200" y="4343400"/>
            <a:ext cx="2514600" cy="304800"/>
          </a:xfrm>
          <a:prstGeom prst="rect">
            <a:avLst/>
          </a:prstGeom>
          <a:noFill/>
          <a:ln w="57150">
            <a:solidFill>
              <a:srgbClr val="2A40E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6085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46086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6087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46088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6089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46090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  <a:endParaRPr lang="en-US" sz="2000" b="0">
              <a:solidFill>
                <a:srgbClr val="000000"/>
              </a:solidFill>
              <a:latin typeface="Helvetica" charset="0"/>
              <a:cs typeface="Helvetica" charset="0"/>
              <a:sym typeface="Wingdings" charset="0"/>
            </a:endParaRP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46091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92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46093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46094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FREE</a:t>
            </a:r>
          </a:p>
        </p:txBody>
      </p:sp>
      <p:sp>
        <p:nvSpPr>
          <p:cNvPr id="46095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46096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097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711519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Midterm on </a:t>
            </a:r>
            <a:r>
              <a:rPr lang="en-US" sz="28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Monday 10/1 </a:t>
            </a:r>
            <a:r>
              <a:rPr lang="en-US" sz="28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5:00-6:30PM </a:t>
            </a:r>
            <a:endParaRPr lang="en-US" sz="2800" dirty="0" smtClean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Closed book, no calculators, </a:t>
            </a:r>
            <a:r>
              <a:rPr lang="en-US" sz="2600" dirty="0" smtClean="0">
                <a:latin typeface="Gill Sans" charset="0"/>
                <a:ea typeface="Gill Sans" charset="0"/>
                <a:cs typeface="Gill Sans" charset="0"/>
              </a:rPr>
              <a:t>one double-side letter-sized page of handwritten notes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20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5575" y="3429000"/>
            <a:ext cx="8988425" cy="3200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1752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1447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5105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2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  <p:bldP spid="466949" grpId="0" animBg="1"/>
      <p:bldP spid="46695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Readers/Writers 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3465513"/>
            <a:ext cx="8496300" cy="3200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Motivation: Consider a shared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classes of users: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Readers – never modify database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Writers – read and modify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Is using a single lock on the whole database sufficient?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Like to have many readers at the same time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Only one writer at a time</a:t>
            </a:r>
          </a:p>
        </p:txBody>
      </p:sp>
      <p:grpSp>
        <p:nvGrpSpPr>
          <p:cNvPr id="48131" name="Group 26"/>
          <p:cNvGrpSpPr>
            <a:grpSpLocks/>
          </p:cNvGrpSpPr>
          <p:nvPr/>
        </p:nvGrpSpPr>
        <p:grpSpPr bwMode="auto">
          <a:xfrm>
            <a:off x="1676400" y="609600"/>
            <a:ext cx="5867400" cy="2882900"/>
            <a:chOff x="672" y="392"/>
            <a:chExt cx="4300" cy="2031"/>
          </a:xfrm>
        </p:grpSpPr>
        <p:pic>
          <p:nvPicPr>
            <p:cNvPr id="48132" name="Picture 4" descr="BD18201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7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8" descr="j019538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 descr="MCj0396734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Picture 12" descr="MCj03967320000[1]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8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9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0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6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7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444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5" descr="BD18201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1073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Basic 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3625" cy="6096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Correctness Constraints: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Readers can access database when no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Writers can access database when no readers or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Only one thread manipulates state variables at a time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Basic structure of a solution: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>
                <a:latin typeface="Courier New" charset="0"/>
                <a:ea typeface="굴림" charset="0"/>
                <a:cs typeface="굴림" charset="0"/>
              </a:rPr>
              <a:t>Reader()</a:t>
            </a:r>
            <a:br>
              <a:rPr lang="en-US" altLang="ko-KR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   Wait until no writers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   Access data base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   Check out – wake up a waiting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>
                <a:latin typeface="Courier New" charset="0"/>
                <a:ea typeface="굴림" charset="0"/>
                <a:cs typeface="굴림" charset="0"/>
              </a:rPr>
              <a:t>Writer()</a:t>
            </a:r>
            <a:br>
              <a:rPr lang="en-US" altLang="ko-KR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   Wait until no active readers or writers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   Access database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   Check out – wake up waiting readers or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State variables (Protected by a lock called “lock”):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int AR: Number of active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int WR: Number of waiting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int AW: Number of active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int WW: Number of waiting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Condition okToRead = NIL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Condition okToWrite = NIL</a:t>
            </a:r>
          </a:p>
        </p:txBody>
      </p:sp>
    </p:spTree>
    <p:extLst>
      <p:ext uri="{BB962C8B-B14F-4D97-AF65-F5344CB8AC3E}">
        <p14:creationId xmlns:p14="http://schemas.microsoft.com/office/powerpoint/2010/main" val="1146651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Code 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791200"/>
          </a:xfrm>
        </p:spPr>
        <p:txBody>
          <a:bodyPr/>
          <a:lstStyle/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read-only access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AccessDatabase(ReadOnly);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AR--;	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other active readers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okToWrite.signal();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b="1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2227" name="Rectangular Callout 9"/>
          <p:cNvSpPr>
            <a:spLocks noChangeArrowheads="1"/>
          </p:cNvSpPr>
          <p:nvPr/>
        </p:nvSpPr>
        <p:spPr bwMode="auto">
          <a:xfrm>
            <a:off x="2743200" y="2514600"/>
            <a:ext cx="2209800" cy="762000"/>
          </a:xfrm>
          <a:prstGeom prst="wedgeRectCallout">
            <a:avLst>
              <a:gd name="adj1" fmla="val -50019"/>
              <a:gd name="adj2" fmla="val 80736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Why release lock here?</a:t>
            </a:r>
          </a:p>
        </p:txBody>
      </p:sp>
    </p:spTree>
    <p:extLst>
      <p:ext uri="{BB962C8B-B14F-4D97-AF65-F5344CB8AC3E}">
        <p14:creationId xmlns:p14="http://schemas.microsoft.com/office/powerpoint/2010/main" val="3433945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522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15400" cy="5943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WW++;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okToWrite.wait(&amp;lock);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WW--;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AW++;	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read/write access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AccessDatabase(ReadWrite);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AW--;	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(WW &gt; 0){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Give priority to writers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okToWrite.signal();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Otherwise, wake reader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all readers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-24384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>
                <a:ea typeface="굴림" charset="0"/>
                <a:cs typeface="굴림" charset="0"/>
              </a:rPr>
              <a:t>Why Give priority to writers?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Code for a Writer</a:t>
            </a: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-24384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>
                <a:ea typeface="굴림" charset="0"/>
                <a:cs typeface="굴림" charset="0"/>
              </a:rPr>
              <a:t>Why broadcast() here instead of signal()?</a:t>
            </a:r>
          </a:p>
        </p:txBody>
      </p:sp>
    </p:spTree>
    <p:extLst>
      <p:ext uri="{BB962C8B-B14F-4D97-AF65-F5344CB8AC3E}">
        <p14:creationId xmlns:p14="http://schemas.microsoft.com/office/powerpoint/2010/main" val="2716820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559 -0.79903 C 0.95521 -0.63737 0.97483 -0.47549 0.93698 -0.38298 C 0.89914 -0.29047 0.80365 -0.26735 0.70834 -0.24422 " pathEditMode="fixed" ptsTypes="aaA">
                                      <p:cBhvr>
                                        <p:cTn id="36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942 -0.2544 C 0.99167 -0.30551 0.94393 -0.35639 0.88178 -0.36772 C 0.81963 -0.37905 0.74306 -0.35061 0.66667 -0.32192 " pathEditMode="fixed" ptsTypes="aaA">
                                      <p:cBhvr>
                                        <p:cTn id="40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  <p:bldP spid="484357" grpId="0" animBg="1"/>
      <p:bldP spid="4843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24800" cy="3886200"/>
          </a:xfrm>
        </p:spPr>
        <p:txBody>
          <a:bodyPr/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Use an example to simulate the solution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Consider the following sequence of operators: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R1, R2, W1, R3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Initially: AR = 0,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23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b="0">
              <a:latin typeface="Helvetica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914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comes along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</p:txBody>
      </p:sp>
      <p:sp>
        <p:nvSpPr>
          <p:cNvPr id="58371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14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42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WR =</a:t>
            </a:r>
            <a:r>
              <a:rPr lang="en-US" altLang="ko-KR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14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7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1, 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WR =</a:t>
            </a:r>
            <a:r>
              <a:rPr lang="en-US" altLang="ko-KR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914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5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1, WR =</a:t>
            </a:r>
            <a:r>
              <a:rPr lang="en-US" altLang="ko-KR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914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95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Simple Monitor Example (version 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an (infinite) synchronized queue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Lock lock;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Queue queue;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AddToQueue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(item) {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lock.Acquire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	// Lock shared data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queue.enqueue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(item);	// Add item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lock.Release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	// Release Lock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RemoveFromQueue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lock.Acquire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	// Lock shared data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item =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queue.dequeue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();// Get next item or null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lock.Release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();	// Release Lock</a:t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return(item);	// Might return null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Not very interesting use of “Monitor”</a:t>
            </a:r>
          </a:p>
          <a:p>
            <a:pPr lvl="1"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It only uses a lock with no condition variables</a:t>
            </a:r>
          </a:p>
          <a:p>
            <a:pPr lvl="1"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Cannot put consumer to sleep if no work!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914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3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914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914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6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</a:t>
            </a:r>
            <a:r>
              <a:rPr lang="en-US" altLang="ko-KR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= 2,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914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lock.Acquire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okToRead.wait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(&amp;lock);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lock.Acquire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okToWrite.signal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14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5562600"/>
            <a:ext cx="6873875" cy="830263"/>
          </a:xfrm>
          <a:prstGeom prst="rect">
            <a:avLst/>
          </a:prstGeom>
          <a:solidFill>
            <a:srgbClr val="FFFFAA"/>
          </a:solidFill>
          <a:ln>
            <a:solidFill>
              <a:srgbClr val="FF6600"/>
            </a:solidFill>
          </a:ln>
          <a:effectLst/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Assume readers take a while to access database</a:t>
            </a:r>
          </a:p>
          <a:p>
            <a:pPr lvl="1">
              <a:defRPr/>
            </a:pP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Situation: Locks released, only AR is non-zero</a:t>
            </a:r>
            <a:endParaRPr lang="en-US" b="0" dirty="0" smtClean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56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1143000" y="19050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7588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2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1143000" y="22098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8612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46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1143000" y="23622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9636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24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1143000" y="25908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0660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5943600"/>
            <a:ext cx="7472363" cy="461963"/>
          </a:xfrm>
          <a:prstGeom prst="rect">
            <a:avLst/>
          </a:prstGeom>
          <a:solidFill>
            <a:srgbClr val="FFFFAA"/>
          </a:solidFill>
          <a:ln>
            <a:solidFill>
              <a:srgbClr val="FF6600"/>
            </a:solidFill>
          </a:ln>
          <a:effectLst/>
        </p:spPr>
        <p:txBody>
          <a:bodyPr wrap="none">
            <a:sp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b="0" dirty="0">
                <a:latin typeface="Helvetica"/>
                <a:ea typeface="+mn-ea"/>
                <a:cs typeface="Helvetica"/>
              </a:rPr>
              <a:t>W1 cannot start because of readers, so goes to sleep</a:t>
            </a:r>
          </a:p>
        </p:txBody>
      </p:sp>
    </p:spTree>
    <p:extLst>
      <p:ext uri="{BB962C8B-B14F-4D97-AF65-F5344CB8AC3E}">
        <p14:creationId xmlns:p14="http://schemas.microsoft.com/office/powerpoint/2010/main" val="3100432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>
            <a:normAutofit fontScale="925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914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we change the </a:t>
            </a:r>
            <a:r>
              <a:rPr lang="en-US" altLang="ko-KR" dirty="0" err="1" smtClean="0">
                <a:ea typeface="굴림" panose="020B0600000101010101" pitchFamily="34" charset="-127"/>
              </a:rPr>
              <a:t>RemoveFromQueue</a:t>
            </a:r>
            <a:r>
              <a:rPr lang="en-US" altLang="ko-KR" dirty="0" smtClean="0">
                <a:ea typeface="굴림" panose="020B0600000101010101" pitchFamily="34" charset="-127"/>
              </a:rPr>
              <a:t>() routine to wait until something is on the queue?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Could do this by keeping a count of the number of things on the queue (with semaphores), but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Wait(&amp;lock)</a:t>
            </a:r>
            <a:r>
              <a:rPr lang="en-US" altLang="ko-KR" dirty="0" smtClean="0">
                <a:ea typeface="굴림" panose="020B0600000101010101" pitchFamily="34" charset="-127"/>
              </a:rPr>
              <a:t>: Atomically release lock and go to sleep. 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  <a:r>
              <a:rPr lang="en-US" altLang="ko-KR" dirty="0" smtClean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Rule: Must hold lock when doing condition variable ops!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</a:t>
            </a:r>
            <a:r>
              <a:rPr lang="en-US" altLang="ko-KR" dirty="0" err="1" smtClean="0">
                <a:ea typeface="굴림" panose="020B0600000101010101" pitchFamily="34" charset="-127"/>
              </a:rPr>
              <a:t>Birrell</a:t>
            </a:r>
            <a:r>
              <a:rPr lang="en-US" altLang="ko-KR" dirty="0" smtClean="0">
                <a:ea typeface="굴림" panose="020B0600000101010101" pitchFamily="34" charset="-127"/>
              </a:rPr>
              <a:t> paper, he says can perform signal() outside of lock – IGNORE HIM (this is only an optimization)</a:t>
            </a:r>
          </a:p>
        </p:txBody>
      </p:sp>
    </p:spTree>
    <p:extLst>
      <p:ext uri="{BB962C8B-B14F-4D97-AF65-F5344CB8AC3E}">
        <p14:creationId xmlns:p14="http://schemas.microsoft.com/office/powerpoint/2010/main" val="1447952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>
            <a:normAutofit fontScale="925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2708" name="Rectangle 7"/>
          <p:cNvSpPr>
            <a:spLocks noChangeArrowheads="1"/>
          </p:cNvSpPr>
          <p:nvPr/>
        </p:nvSpPr>
        <p:spPr bwMode="auto">
          <a:xfrm>
            <a:off x="914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8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>
            <a:normAutofit fontScale="925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 1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914400" y="2590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>
            <a:normAutofit fontScale="925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4756" name="Rectangle 7"/>
          <p:cNvSpPr>
            <a:spLocks noChangeArrowheads="1"/>
          </p:cNvSpPr>
          <p:nvPr/>
        </p:nvSpPr>
        <p:spPr bwMode="auto">
          <a:xfrm>
            <a:off x="914400" y="2819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5413" y="5181600"/>
            <a:ext cx="8866187" cy="1200150"/>
          </a:xfrm>
          <a:prstGeom prst="rect">
            <a:avLst/>
          </a:prstGeom>
          <a:solidFill>
            <a:srgbClr val="FFFFAA"/>
          </a:solidFill>
          <a:ln>
            <a:solidFill>
              <a:srgbClr val="FF6600"/>
            </a:solidFill>
          </a:ln>
          <a:effectLst/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Status: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b="0" dirty="0" smtClean="0">
                <a:latin typeface="Helvetica" charset="0"/>
                <a:ea typeface="굴림" charset="0"/>
                <a:cs typeface="굴림" charset="0"/>
              </a:rPr>
              <a:t>R1 and R2 still reading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b="0" dirty="0" smtClean="0">
                <a:latin typeface="Helvetica" charset="0"/>
                <a:cs typeface="Helvetica" charset="0"/>
              </a:rPr>
              <a:t>W1 and R3 waiting on </a:t>
            </a:r>
            <a:r>
              <a:rPr lang="en-US" b="0" dirty="0" err="1" smtClean="0">
                <a:latin typeface="Helvetica" charset="0"/>
                <a:cs typeface="Helvetica" charset="0"/>
              </a:rPr>
              <a:t>okToWrite</a:t>
            </a:r>
            <a:r>
              <a:rPr lang="en-US" b="0" dirty="0" smtClean="0">
                <a:latin typeface="Helvetica" charset="0"/>
                <a:cs typeface="Helvetica" charset="0"/>
              </a:rPr>
              <a:t> and </a:t>
            </a:r>
            <a:r>
              <a:rPr lang="en-US" b="0" dirty="0" err="1" smtClean="0">
                <a:latin typeface="Helvetica" charset="0"/>
                <a:cs typeface="Helvetica" charset="0"/>
              </a:rPr>
              <a:t>okToRead</a:t>
            </a:r>
            <a:r>
              <a:rPr lang="en-US" b="0" dirty="0" smtClean="0">
                <a:latin typeface="Helvetica" charset="0"/>
                <a:cs typeface="Helvetica" charset="0"/>
              </a:rPr>
              <a:t>, respectively</a:t>
            </a:r>
          </a:p>
        </p:txBody>
      </p:sp>
    </p:spTree>
    <p:extLst>
      <p:ext uri="{BB962C8B-B14F-4D97-AF65-F5344CB8AC3E}">
        <p14:creationId xmlns:p14="http://schemas.microsoft.com/office/powerpoint/2010/main" val="1817367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914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51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3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914400" y="49530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11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7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914400" y="5181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92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914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914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81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914400" y="49530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914400" y="5181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Complete Monitor Example (with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cond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.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variable)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715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Here is an (infinite) synchronized queue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	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 lock;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Condition dataready;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Queue queue;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AddToQueue(item)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lock.Acquire();	// Get Lock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queue.enqueue(item);	// Add item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dataready.signal();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// Signal any waiters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lock.Release();	// Release Lock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endParaRPr lang="en-US" altLang="ko-KR" sz="200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RemoveFromQueue()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lock.Acquire();	// Get Lock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(queue.isEmpty()) {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	dataready.wait(&amp;lock); // If nothing, sleep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}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item = queue.dequeue();	// Get next item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lock.Release();	// Release Lock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return(item);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  <a:endParaRPr lang="en-US" altLang="ko-KR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>
            <a:off x="685800" y="3352800"/>
            <a:ext cx="914400" cy="1828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37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7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914400" y="5410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5943600"/>
            <a:ext cx="7845425" cy="461963"/>
          </a:xfrm>
          <a:prstGeom prst="rect">
            <a:avLst/>
          </a:prstGeom>
          <a:solidFill>
            <a:srgbClr val="FFFFAA"/>
          </a:solidFill>
          <a:ln>
            <a:solidFill>
              <a:srgbClr val="FF6600"/>
            </a:solidFill>
          </a:ln>
          <a:effectLst/>
        </p:spPr>
        <p:txBody>
          <a:bodyPr wrap="square">
            <a:sp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sz="2400" b="0" dirty="0">
                <a:latin typeface="Helvetica"/>
                <a:ea typeface="+mn-ea"/>
                <a:cs typeface="Helvetica"/>
              </a:rPr>
              <a:t>All reader finished, signal writer – note, R3 still waiting</a:t>
            </a:r>
          </a:p>
        </p:txBody>
      </p:sp>
    </p:spTree>
    <p:extLst>
      <p:ext uri="{BB962C8B-B14F-4D97-AF65-F5344CB8AC3E}">
        <p14:creationId xmlns:p14="http://schemas.microsoft.com/office/powerpoint/2010/main" val="779778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1143000" y="25908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3972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83973" name="Rectangular Callout 9"/>
          <p:cNvSpPr>
            <a:spLocks noChangeArrowheads="1"/>
          </p:cNvSpPr>
          <p:nvPr/>
        </p:nvSpPr>
        <p:spPr bwMode="auto">
          <a:xfrm>
            <a:off x="152400" y="3048000"/>
            <a:ext cx="1371600" cy="762000"/>
          </a:xfrm>
          <a:prstGeom prst="wedgeRectCallout">
            <a:avLst>
              <a:gd name="adj1" fmla="val 21278"/>
              <a:gd name="adj2" fmla="val -7759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Got signal from R1</a:t>
            </a:r>
          </a:p>
        </p:txBody>
      </p:sp>
    </p:spTree>
    <p:extLst>
      <p:ext uri="{BB962C8B-B14F-4D97-AF65-F5344CB8AC3E}">
        <p14:creationId xmlns:p14="http://schemas.microsoft.com/office/powerpoint/2010/main" val="1593284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1143000" y="27432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4996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24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1143000" y="32004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6020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86021" name="TextBox 1"/>
          <p:cNvSpPr txBox="1">
            <a:spLocks noChangeArrowheads="1"/>
          </p:cNvSpPr>
          <p:nvPr/>
        </p:nvSpPr>
        <p:spPr bwMode="auto">
          <a:xfrm>
            <a:off x="10020300" y="36322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474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1066800" y="3838194"/>
            <a:ext cx="3505200" cy="276606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7044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63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1066800" y="45720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36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1066800" y="48006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9092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51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1143000" y="53340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0116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5943600"/>
            <a:ext cx="4872038" cy="461963"/>
          </a:xfrm>
          <a:prstGeom prst="rect">
            <a:avLst/>
          </a:prstGeom>
          <a:solidFill>
            <a:srgbClr val="FFFFAA"/>
          </a:solidFill>
          <a:ln>
            <a:solidFill>
              <a:srgbClr val="FF6600"/>
            </a:solidFill>
          </a:ln>
          <a:effectLst/>
        </p:spPr>
        <p:txBody>
          <a:bodyPr wrap="none">
            <a:sp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sz="2400" b="0" dirty="0">
                <a:latin typeface="Helvetica"/>
                <a:ea typeface="+mn-ea"/>
                <a:cs typeface="Helvetica"/>
              </a:rPr>
              <a:t>No waiting writer, signal reader R3</a:t>
            </a:r>
          </a:p>
        </p:txBody>
      </p:sp>
    </p:spTree>
    <p:extLst>
      <p:ext uri="{BB962C8B-B14F-4D97-AF65-F5344CB8AC3E}">
        <p14:creationId xmlns:p14="http://schemas.microsoft.com/office/powerpoint/2010/main" val="2369616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9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91140" name="Rectangle 7"/>
          <p:cNvSpPr>
            <a:spLocks noChangeArrowheads="1"/>
          </p:cNvSpPr>
          <p:nvPr/>
        </p:nvSpPr>
        <p:spPr bwMode="auto">
          <a:xfrm>
            <a:off x="914400" y="2819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1141" name="Rectangular Callout 9"/>
          <p:cNvSpPr>
            <a:spLocks noChangeArrowheads="1"/>
          </p:cNvSpPr>
          <p:nvPr/>
        </p:nvSpPr>
        <p:spPr bwMode="auto">
          <a:xfrm>
            <a:off x="152400" y="3276600"/>
            <a:ext cx="1371600" cy="762000"/>
          </a:xfrm>
          <a:prstGeom prst="wedgeRectCallout">
            <a:avLst>
              <a:gd name="adj1" fmla="val 21278"/>
              <a:gd name="adj2" fmla="val -7759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Got signal from W1</a:t>
            </a:r>
          </a:p>
        </p:txBody>
      </p:sp>
    </p:spTree>
    <p:extLst>
      <p:ext uri="{BB962C8B-B14F-4D97-AF65-F5344CB8AC3E}">
        <p14:creationId xmlns:p14="http://schemas.microsoft.com/office/powerpoint/2010/main" val="1617625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3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914400" y="30480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9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914400"/>
            <a:ext cx="88392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Need to be careful about precise definition of signal and wait.  Consider a piece of our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dequeue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code: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queue.isEmpty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()) {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dataready.wait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(&amp;lock);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queue.dequeue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	// Get next item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Why didn’t we do this?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queue.isEmpty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()) {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dataready.wait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(&amp;lock);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queue.dequeue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	// Get next 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item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Answer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depends on the type of scheduling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Hoare-style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Mesa-style</a:t>
            </a:r>
          </a:p>
        </p:txBody>
      </p:sp>
    </p:spTree>
    <p:extLst>
      <p:ext uri="{BB962C8B-B14F-4D97-AF65-F5344CB8AC3E}">
        <p14:creationId xmlns:p14="http://schemas.microsoft.com/office/powerpoint/2010/main" val="1826237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914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1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914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44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5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lock.Acquire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okToRead.wait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(&amp;lock);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lock.Acquire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okToWrite.signal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5236" name="Rectangle 7"/>
          <p:cNvSpPr>
            <a:spLocks noChangeArrowheads="1"/>
          </p:cNvSpPr>
          <p:nvPr/>
        </p:nvSpPr>
        <p:spPr bwMode="auto">
          <a:xfrm>
            <a:off x="914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600" y="5943600"/>
            <a:ext cx="1158875" cy="461963"/>
          </a:xfrm>
          <a:prstGeom prst="rect">
            <a:avLst/>
          </a:prstGeom>
          <a:solidFill>
            <a:srgbClr val="FFFFAA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sz="2400" b="0" dirty="0">
                <a:latin typeface="Helvetica"/>
                <a:ea typeface="+mn-ea"/>
                <a:cs typeface="Helvetica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380758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Read/Writer Questions</a:t>
            </a:r>
          </a:p>
        </p:txBody>
      </p:sp>
      <p:sp>
        <p:nvSpPr>
          <p:cNvPr id="96258" name="Content Placeholder 4"/>
          <p:cNvSpPr>
            <a:spLocks noGrp="1"/>
          </p:cNvSpPr>
          <p:nvPr>
            <p:ph sz="half" idx="1"/>
          </p:nvPr>
        </p:nvSpPr>
        <p:spPr>
          <a:xfrm>
            <a:off x="0" y="914400"/>
            <a:ext cx="472440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AR++;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read-only access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259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914400"/>
            <a:ext cx="5029200" cy="5105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read/write access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" y="3276600"/>
            <a:ext cx="3810000" cy="2057400"/>
            <a:chOff x="609600" y="3276600"/>
            <a:chExt cx="3810000" cy="2057400"/>
          </a:xfrm>
        </p:grpSpPr>
        <p:sp>
          <p:nvSpPr>
            <p:cNvPr id="96261" name="Rectangle 4"/>
            <p:cNvSpPr>
              <a:spLocks noChangeArrowheads="1"/>
            </p:cNvSpPr>
            <p:nvPr/>
          </p:nvSpPr>
          <p:spPr bwMode="auto">
            <a:xfrm>
              <a:off x="609600" y="5105400"/>
              <a:ext cx="3352800" cy="228600"/>
            </a:xfrm>
            <a:prstGeom prst="rect">
              <a:avLst/>
            </a:prstGeom>
            <a:solidFill>
              <a:srgbClr val="2A40E2">
                <a:alpha val="59999"/>
              </a:srgbClr>
            </a:solidFill>
            <a:ln w="38100">
              <a:solidFill>
                <a:srgbClr val="2A40E2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62" name="Rectangular Callout 9"/>
            <p:cNvSpPr>
              <a:spLocks noChangeArrowheads="1"/>
            </p:cNvSpPr>
            <p:nvPr/>
          </p:nvSpPr>
          <p:spPr bwMode="auto">
            <a:xfrm>
              <a:off x="2438400" y="3276600"/>
              <a:ext cx="1981200" cy="1371600"/>
            </a:xfrm>
            <a:prstGeom prst="wedgeRectCallout">
              <a:avLst>
                <a:gd name="adj1" fmla="val -52417"/>
                <a:gd name="adj2" fmla="val 83954"/>
              </a:avLst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>
                  <a:latin typeface="Helvetica" charset="0"/>
                  <a:cs typeface="Helvetica" charset="0"/>
                </a:rPr>
                <a:t>What if we remove this line?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989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Read/Writer Questions</a:t>
            </a:r>
          </a:p>
        </p:txBody>
      </p:sp>
      <p:sp>
        <p:nvSpPr>
          <p:cNvPr id="97282" name="Content Placeholder 4"/>
          <p:cNvSpPr>
            <a:spLocks noGrp="1"/>
          </p:cNvSpPr>
          <p:nvPr>
            <p:ph sz="half" idx="1"/>
          </p:nvPr>
        </p:nvSpPr>
        <p:spPr>
          <a:xfrm>
            <a:off x="0" y="914400"/>
            <a:ext cx="525145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AR++;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read-only access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broadcast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3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914400"/>
            <a:ext cx="5416550" cy="5105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read/write access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4" name="Rectangular Callout 9"/>
          <p:cNvSpPr>
            <a:spLocks noChangeArrowheads="1"/>
          </p:cNvSpPr>
          <p:nvPr/>
        </p:nvSpPr>
        <p:spPr bwMode="auto">
          <a:xfrm>
            <a:off x="2438400" y="3581400"/>
            <a:ext cx="2133600" cy="1371600"/>
          </a:xfrm>
          <a:prstGeom prst="wedgeRectCallout">
            <a:avLst>
              <a:gd name="adj1" fmla="val -26620"/>
              <a:gd name="adj2" fmla="val 82829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>
                <a:latin typeface="Helvetica" charset="0"/>
                <a:cs typeface="Helvetica" charset="0"/>
              </a:rPr>
              <a:t>What if we turn signal to  broadcast?</a:t>
            </a:r>
          </a:p>
        </p:txBody>
      </p:sp>
    </p:spTree>
    <p:extLst>
      <p:ext uri="{BB962C8B-B14F-4D97-AF65-F5344CB8AC3E}">
        <p14:creationId xmlns:p14="http://schemas.microsoft.com/office/powerpoint/2010/main" val="3983876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Read/Writer Questions</a:t>
            </a:r>
          </a:p>
        </p:txBody>
      </p:sp>
      <p:sp>
        <p:nvSpPr>
          <p:cNvPr id="98306" name="Content Placeholder 4"/>
          <p:cNvSpPr>
            <a:spLocks noGrp="1"/>
          </p:cNvSpPr>
          <p:nvPr>
            <p:ph sz="half" idx="1"/>
          </p:nvPr>
        </p:nvSpPr>
        <p:spPr>
          <a:xfrm>
            <a:off x="0" y="914400"/>
            <a:ext cx="487680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AR++;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7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914400"/>
            <a:ext cx="5029200" cy="5105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.broadcast();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8" name="Rectangle 7"/>
          <p:cNvSpPr>
            <a:spLocks noChangeArrowheads="1"/>
          </p:cNvSpPr>
          <p:nvPr/>
        </p:nvSpPr>
        <p:spPr bwMode="auto">
          <a:xfrm>
            <a:off x="762000" y="5867400"/>
            <a:ext cx="8153400" cy="838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What if we turn okToWrite and okToRead into okContinue?</a:t>
            </a:r>
          </a:p>
        </p:txBody>
      </p:sp>
    </p:spTree>
    <p:extLst>
      <p:ext uri="{BB962C8B-B14F-4D97-AF65-F5344CB8AC3E}">
        <p14:creationId xmlns:p14="http://schemas.microsoft.com/office/powerpoint/2010/main" val="1366542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3"/>
          <p:cNvSpPr>
            <a:spLocks noGrp="1"/>
          </p:cNvSpPr>
          <p:nvPr>
            <p:ph type="title"/>
          </p:nvPr>
        </p:nvSpPr>
        <p:spPr>
          <a:xfrm>
            <a:off x="990600" y="0"/>
            <a:ext cx="71628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Read/Writer Questions</a:t>
            </a:r>
          </a:p>
        </p:txBody>
      </p:sp>
      <p:sp>
        <p:nvSpPr>
          <p:cNvPr id="99330" name="Content Placeholder 4"/>
          <p:cNvSpPr>
            <a:spLocks noGrp="1"/>
          </p:cNvSpPr>
          <p:nvPr>
            <p:ph sz="half" idx="1"/>
          </p:nvPr>
        </p:nvSpPr>
        <p:spPr>
          <a:xfrm>
            <a:off x="0" y="609600"/>
            <a:ext cx="487680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AR++;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1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609600"/>
            <a:ext cx="5029200" cy="5105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lock.Acquire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WW++;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.wait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(&amp;lock);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WW--;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 dirty="0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lock.Acquire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.signal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();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.broadcast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();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800" b="1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2" name="Rectangle 7"/>
          <p:cNvSpPr>
            <a:spLocks noChangeArrowheads="1"/>
          </p:cNvSpPr>
          <p:nvPr/>
        </p:nvSpPr>
        <p:spPr bwMode="auto">
          <a:xfrm>
            <a:off x="76200" y="5562600"/>
            <a:ext cx="9067800" cy="1066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dirty="0">
                <a:latin typeface="Helvetica" charset="0"/>
                <a:cs typeface="Helvetica" charset="0"/>
              </a:rPr>
              <a:t> </a:t>
            </a:r>
            <a:r>
              <a:rPr lang="en-US" sz="2000" dirty="0">
                <a:latin typeface="Helvetica" charset="0"/>
                <a:cs typeface="Helvetica" charset="0"/>
              </a:rPr>
              <a:t>R1 arrives 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W1, R2 arrive while R1 still reading </a:t>
            </a:r>
            <a:r>
              <a:rPr lang="en-US" sz="2000" dirty="0">
                <a:latin typeface="Helvetica" charset="0"/>
                <a:cs typeface="Helvetica" charset="0"/>
                <a:sym typeface="Wingdings" charset="0"/>
              </a:rPr>
              <a:t> W1 and R2 wait for R1 to finish</a:t>
            </a:r>
            <a:endParaRPr lang="en-US" sz="2000" dirty="0">
              <a:latin typeface="Helvetica" charset="0"/>
              <a:cs typeface="Helvetica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</a:t>
            </a:r>
            <a:r>
              <a:rPr lang="en-US" sz="2000" dirty="0" smtClean="0">
                <a:latin typeface="Helvetica" charset="0"/>
                <a:cs typeface="Helvetica" charset="0"/>
              </a:rPr>
              <a:t>Assume R1’s signal </a:t>
            </a:r>
            <a:r>
              <a:rPr lang="en-US" sz="2000" smtClean="0">
                <a:latin typeface="Helvetica" charset="0"/>
                <a:cs typeface="Helvetica" charset="0"/>
              </a:rPr>
              <a:t>is delivered to R2 (not W1)</a:t>
            </a:r>
            <a:endParaRPr lang="en-US" sz="200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92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Read/Writer Questions</a:t>
            </a:r>
          </a:p>
        </p:txBody>
      </p:sp>
      <p:sp>
        <p:nvSpPr>
          <p:cNvPr id="100354" name="Content Placeholder 4"/>
          <p:cNvSpPr>
            <a:spLocks noGrp="1"/>
          </p:cNvSpPr>
          <p:nvPr>
            <p:ph sz="half" idx="1"/>
          </p:nvPr>
        </p:nvSpPr>
        <p:spPr>
          <a:xfrm>
            <a:off x="0" y="914400"/>
            <a:ext cx="487680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AR++;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okContinue.broadcast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5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914400"/>
            <a:ext cx="5029200" cy="5105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.broadcast();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6" name="Rectangular Callout 6"/>
          <p:cNvSpPr>
            <a:spLocks noChangeArrowheads="1"/>
          </p:cNvSpPr>
          <p:nvPr/>
        </p:nvSpPr>
        <p:spPr bwMode="auto">
          <a:xfrm>
            <a:off x="3124200" y="5867400"/>
            <a:ext cx="4419600" cy="685800"/>
          </a:xfrm>
          <a:prstGeom prst="wedgeRectCallout">
            <a:avLst>
              <a:gd name="adj1" fmla="val -54273"/>
              <a:gd name="adj2" fmla="val -72046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Need to change to broadcast!</a:t>
            </a:r>
          </a:p>
        </p:txBody>
      </p:sp>
    </p:spTree>
    <p:extLst>
      <p:ext uri="{BB962C8B-B14F-4D97-AF65-F5344CB8AC3E}">
        <p14:creationId xmlns:p14="http://schemas.microsoft.com/office/powerpoint/2010/main" val="2874146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85292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223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Hoare monitors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990600"/>
            <a:ext cx="8839200" cy="190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Signaler gives up lock, CPU to waiter; waiter runs immediately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Waiter gives up lock, processor back to signaler when it exits critical section or if it waits again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Most textbooks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5334000" y="2971800"/>
            <a:ext cx="3505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lock.Acquire()</a:t>
            </a:r>
          </a:p>
          <a:p>
            <a:r>
              <a:rPr lang="en-US" altLang="ko-KR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(queue.isEmpty()) {</a:t>
            </a:r>
            <a:b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dataready.wait(&amp;lock); </a:t>
            </a:r>
            <a:b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lock.Release();</a:t>
            </a:r>
            <a:endParaRPr lang="en-US">
              <a:ea typeface="굴림" charset="0"/>
              <a:cs typeface="굴림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09600" y="2970213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lock.Acquire()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dataready.signal();</a:t>
            </a:r>
            <a:endParaRPr lang="en-US" altLang="ko-KR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lock.Release();</a:t>
            </a:r>
            <a:endParaRPr lang="en-US">
              <a:ea typeface="굴림" charset="0"/>
              <a:cs typeface="굴림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429000" y="3581400"/>
            <a:ext cx="1905000" cy="406400"/>
            <a:chOff x="3429000" y="3581400"/>
            <a:chExt cx="1905000" cy="406400"/>
          </a:xfrm>
        </p:grpSpPr>
        <p:cxnSp>
          <p:nvCxnSpPr>
            <p:cNvPr id="56332" name="Straight Arrow Connector 6"/>
            <p:cNvCxnSpPr>
              <a:cxnSpLocks noChangeShapeType="1"/>
              <a:endCxn id="56323" idx="1"/>
            </p:cNvCxnSpPr>
            <p:nvPr/>
          </p:nvCxnSpPr>
          <p:spPr bwMode="auto">
            <a:xfrm>
              <a:off x="3429000" y="3962400"/>
              <a:ext cx="1905000" cy="25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3" name="Rectangle 18"/>
            <p:cNvSpPr>
              <a:spLocks noChangeArrowheads="1"/>
            </p:cNvSpPr>
            <p:nvPr/>
          </p:nvSpPr>
          <p:spPr bwMode="auto">
            <a:xfrm>
              <a:off x="3657600" y="3581400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29000" y="4114800"/>
            <a:ext cx="1905000" cy="685800"/>
            <a:chOff x="3429000" y="4114800"/>
            <a:chExt cx="1905000" cy="685800"/>
          </a:xfrm>
        </p:grpSpPr>
        <p:cxnSp>
          <p:nvCxnSpPr>
            <p:cNvPr id="56330" name="Straight Arrow Connector 7"/>
            <p:cNvCxnSpPr>
              <a:cxnSpLocks noChangeShapeType="1"/>
            </p:cNvCxnSpPr>
            <p:nvPr/>
          </p:nvCxnSpPr>
          <p:spPr bwMode="auto">
            <a:xfrm rot="10800000">
              <a:off x="3429000" y="4114800"/>
              <a:ext cx="1905000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1" name="Rectangle 19"/>
            <p:cNvSpPr>
              <a:spLocks noChangeArrowheads="1"/>
            </p:cNvSpPr>
            <p:nvPr/>
          </p:nvSpPr>
          <p:spPr bwMode="auto">
            <a:xfrm rot="1248180">
              <a:off x="3828806" y="4135607"/>
              <a:ext cx="1435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cxnSp>
        <p:nvCxnSpPr>
          <p:cNvPr id="47114" name="Straight Arrow Connector 20"/>
          <p:cNvCxnSpPr>
            <a:cxnSpLocks noChangeShapeType="1"/>
          </p:cNvCxnSpPr>
          <p:nvPr/>
        </p:nvCxnSpPr>
        <p:spPr bwMode="auto">
          <a:xfrm rot="5400000">
            <a:off x="1486694" y="3771106"/>
            <a:ext cx="228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Straight Arrow Connector 25"/>
          <p:cNvCxnSpPr>
            <a:cxnSpLocks noChangeShapeType="1"/>
          </p:cNvCxnSpPr>
          <p:nvPr/>
        </p:nvCxnSpPr>
        <p:spPr bwMode="auto">
          <a:xfrm rot="5400000">
            <a:off x="5523707" y="4456906"/>
            <a:ext cx="534988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Straight Arrow Connector 27"/>
          <p:cNvCxnSpPr>
            <a:cxnSpLocks noChangeShapeType="1"/>
          </p:cNvCxnSpPr>
          <p:nvPr/>
        </p:nvCxnSpPr>
        <p:spPr bwMode="auto">
          <a:xfrm rot="5400000">
            <a:off x="1485107" y="4304506"/>
            <a:ext cx="2286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52890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667000"/>
            <a:ext cx="6473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CPU Scheduling (beginning)</a:t>
            </a:r>
            <a:endParaRPr lang="en-US" sz="4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47647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CPU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962400"/>
            <a:ext cx="8458200" cy="3124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Earlier, we talked about the life-cycle of a thread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Active threads work their way from Ready queue to Running to various waiting queues.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81200" y="1066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773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CPU </a:t>
            </a:r>
            <a:r>
              <a:rPr lang="en-US" altLang="ko-KR" dirty="0">
                <a:ea typeface="굴림" panose="020B0600000101010101" pitchFamily="34" charset="-127"/>
              </a:rPr>
              <a:t>Scheduling  (Cont.)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038600"/>
            <a:ext cx="8839200" cy="2971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Question: How does OS decide which thread to </a:t>
            </a:r>
            <a:r>
              <a:rPr lang="en-US" altLang="ko-KR" sz="2800" dirty="0" err="1" smtClean="0">
                <a:ea typeface="굴림" panose="020B0600000101010101" pitchFamily="34" charset="-127"/>
              </a:rPr>
              <a:t>dequeue</a:t>
            </a:r>
            <a:r>
              <a:rPr lang="en-US" altLang="ko-KR" sz="2800" dirty="0" smtClean="0">
                <a:ea typeface="굴림" panose="020B0600000101010101" pitchFamily="34" charset="-127"/>
              </a:rPr>
              <a:t>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Obvious queue to worry about is ready queue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Others can be scheduled as well, however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sz="2800" dirty="0" smtClean="0">
                <a:ea typeface="굴림" panose="020B0600000101010101" pitchFamily="34" charset="-127"/>
              </a:rPr>
              <a:t>: deciding which threads are given access to resources from moment to moment  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81200" y="1066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993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Assumption – CPU 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191000"/>
            <a:ext cx="8839200" cy="2514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Execution model: programs alternate between bursts of CPU and I/O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Program typically uses the CPU for some period of time, then does I/O, then uses CPU again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scheduling decision is about which job to give to the CPU for use by its next CPU burst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</a:t>
            </a:r>
            <a:r>
              <a:rPr lang="en-US" altLang="ko-KR" dirty="0" err="1" smtClean="0">
                <a:ea typeface="굴림" panose="020B0600000101010101" pitchFamily="34" charset="-127"/>
              </a:rPr>
              <a:t>timeslicing</a:t>
            </a:r>
            <a:r>
              <a:rPr lang="en-US" altLang="ko-KR" dirty="0" smtClean="0">
                <a:ea typeface="굴림" panose="020B0600000101010101" pitchFamily="34" charset="-127"/>
              </a:rPr>
              <a:t>, thread may be forced to give up CPU before finishing current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1219200" y="646113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3657600" y="990600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038600" y="1062335"/>
            <a:ext cx="3928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4267200" y="1524000"/>
            <a:ext cx="1219200" cy="647700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3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CPU scheduling big area of research in early 70’s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Many implicit assumptions for CPU scheduling: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One program per user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One thread per program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Programs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92661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Scheduling </a:t>
            </a:r>
            <a:r>
              <a:rPr lang="en-US" altLang="ko-KR" dirty="0">
                <a:ea typeface="굴림" panose="020B0600000101010101" pitchFamily="34" charset="-127"/>
              </a:rPr>
              <a:t>Assumptions (Cont.)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365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Clearly, unrealistic but they simplify the problem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For instance: is “fair” about fairness among users or programs? 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I run one compilation job and you run five, you get five times as much CPU on many operating systems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The high-level goal: Dole out CPU time to optimize some desired parameters of system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ko-KR" altLang="en-US" sz="2800" dirty="0" smtClean="0">
              <a:ea typeface="굴림" panose="020B0600000101010101" pitchFamily="34" charset="-127"/>
            </a:endParaRP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1981200" y="5029200"/>
            <a:ext cx="5106061" cy="1192213"/>
            <a:chOff x="2400" y="1152"/>
            <a:chExt cx="2969" cy="751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 bwMode="auto">
            <a:xfrm>
              <a:off x="2400" y="1152"/>
              <a:ext cx="2969" cy="384"/>
              <a:chOff x="672" y="2352"/>
              <a:chExt cx="4710" cy="528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USER1</a:t>
                </a: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USER2</a:t>
                </a: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USER3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USER1</a:t>
                </a: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74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USER2</a:t>
                </a:r>
              </a:p>
            </p:txBody>
          </p:sp>
        </p:grp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688" y="1535"/>
              <a:ext cx="6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66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Synchronization 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685800"/>
            <a:ext cx="8686800" cy="617220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sz="2800" dirty="0" smtClean="0">
                <a:ea typeface="굴림" panose="020B0600000101010101" pitchFamily="34" charset="-127"/>
              </a:rPr>
              <a:t>: A lock plus zero or more condition variables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Three Operations: </a:t>
            </a:r>
            <a:r>
              <a:rPr lang="en-US" altLang="ko-KR" sz="24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Wait()</a:t>
            </a:r>
            <a:r>
              <a:rPr lang="en-US" altLang="ko-KR" sz="2400" dirty="0" smtClean="0">
                <a:ea typeface="굴림" panose="020B0600000101010101" pitchFamily="34" charset="-127"/>
              </a:rPr>
              <a:t>,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sz="2400" dirty="0" smtClean="0">
                <a:ea typeface="굴림" panose="020B0600000101010101" pitchFamily="34" charset="-127"/>
              </a:rPr>
              <a:t>,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ko-KR" sz="28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370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990600"/>
            <a:ext cx="8839200" cy="190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Signaler keeps lock and processor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Waiter placed on ready queue with no special priority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Practically, need to check condition again after wait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Most real operating systems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334000" y="2971800"/>
            <a:ext cx="3810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lock.Acquire()</a:t>
            </a:r>
          </a:p>
          <a:p>
            <a:r>
              <a:rPr lang="en-US" altLang="ko-KR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(queue.isEmpty()) {</a:t>
            </a:r>
            <a:b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dataready.wait(&amp;lock); </a:t>
            </a:r>
            <a:b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lock.Release();</a:t>
            </a:r>
            <a:endParaRPr lang="en-US">
              <a:ea typeface="굴림" charset="0"/>
              <a:cs typeface="굴림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09600" y="2970213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lock.Acquire()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dataready.signal();</a:t>
            </a:r>
            <a:endParaRPr lang="en-US" altLang="ko-KR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lock.Release();</a:t>
            </a:r>
            <a:endParaRPr lang="en-US">
              <a:ea typeface="굴림" charset="0"/>
              <a:cs typeface="굴림" charset="0"/>
            </a:endParaRPr>
          </a:p>
        </p:txBody>
      </p:sp>
      <p:cxnSp>
        <p:nvCxnSpPr>
          <p:cNvPr id="58373" name="Straight Arrow Connector 20"/>
          <p:cNvCxnSpPr>
            <a:cxnSpLocks noChangeShapeType="1"/>
          </p:cNvCxnSpPr>
          <p:nvPr/>
        </p:nvCxnSpPr>
        <p:spPr bwMode="auto">
          <a:xfrm rot="5400000">
            <a:off x="1486694" y="3771106"/>
            <a:ext cx="228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4" name="Straight Arrow Connector 27"/>
          <p:cNvCxnSpPr>
            <a:cxnSpLocks noChangeShapeType="1"/>
          </p:cNvCxnSpPr>
          <p:nvPr/>
        </p:nvCxnSpPr>
        <p:spPr bwMode="auto">
          <a:xfrm rot="5400000">
            <a:off x="1485107" y="4304506"/>
            <a:ext cx="2286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161" name="Rectangular Callout 16"/>
          <p:cNvSpPr>
            <a:spLocks noChangeArrowheads="1"/>
          </p:cNvSpPr>
          <p:nvPr/>
        </p:nvSpPr>
        <p:spPr bwMode="auto">
          <a:xfrm>
            <a:off x="2971800" y="2895600"/>
            <a:ext cx="1752600" cy="914400"/>
          </a:xfrm>
          <a:prstGeom prst="wedgeRectCallout">
            <a:avLst>
              <a:gd name="adj1" fmla="val -38579"/>
              <a:gd name="adj2" fmla="val 625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Put waiting thread on ready queue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25738" y="3810000"/>
            <a:ext cx="2609850" cy="782638"/>
            <a:chOff x="2725738" y="3810000"/>
            <a:chExt cx="2609850" cy="782638"/>
          </a:xfrm>
        </p:grpSpPr>
        <p:cxnSp>
          <p:nvCxnSpPr>
            <p:cNvPr id="58377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2895600" y="3810000"/>
              <a:ext cx="2438400" cy="762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78" name="TextBox 17"/>
            <p:cNvSpPr txBox="1">
              <a:spLocks noChangeArrowheads="1"/>
            </p:cNvSpPr>
            <p:nvPr/>
          </p:nvSpPr>
          <p:spPr bwMode="auto">
            <a:xfrm rot="-1028988">
              <a:off x="2725738" y="4222750"/>
              <a:ext cx="2609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latin typeface="Helvetica" charset="0"/>
                  <a:cs typeface="Helvetica" charset="0"/>
                </a:rPr>
                <a:t>schedule waiting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980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58773</TotalTime>
  <Pages>60</Pages>
  <Words>3153</Words>
  <Application>Microsoft Macintosh PowerPoint</Application>
  <PresentationFormat>On-screen Show (4:3)</PresentationFormat>
  <Paragraphs>991</Paragraphs>
  <Slides>86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9" baseType="lpstr">
      <vt:lpstr>Arial Narrow</vt:lpstr>
      <vt:lpstr>Ariel narrow</vt:lpstr>
      <vt:lpstr>Comic Sans MS</vt:lpstr>
      <vt:lpstr>Consolas</vt:lpstr>
      <vt:lpstr>Courier New</vt:lpstr>
      <vt:lpstr>Gill Sans</vt:lpstr>
      <vt:lpstr>Gill Sans Light</vt:lpstr>
      <vt:lpstr>Helvetica</vt:lpstr>
      <vt:lpstr>ＭＳ Ｐゴシック</vt:lpstr>
      <vt:lpstr>Wingdings</vt:lpstr>
      <vt:lpstr>굴림</vt:lpstr>
      <vt:lpstr>Arial</vt:lpstr>
      <vt:lpstr>Office</vt:lpstr>
      <vt:lpstr>CS162 Operating Systems and Systems Programming Lecture 9   Synchronization (cont’d), Readers/Writers example</vt:lpstr>
      <vt:lpstr>Motivation for Monitors and Condition Variables</vt:lpstr>
      <vt:lpstr> Monitor with Condition Variables</vt:lpstr>
      <vt:lpstr>Simple Monitor Example (version 1)</vt:lpstr>
      <vt:lpstr>Condition Variables</vt:lpstr>
      <vt:lpstr>Complete Monitor Example (with cond. variable)</vt:lpstr>
      <vt:lpstr>Mesa vs. Hoare monitors</vt:lpstr>
      <vt:lpstr>Hoare monitors</vt:lpstr>
      <vt:lpstr>Mesa monitors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Administrivia</vt:lpstr>
      <vt:lpstr>BREAK</vt:lpstr>
      <vt:lpstr>Readers/Writers Problem</vt:lpstr>
      <vt:lpstr>Basic Readers/Writers Solution</vt:lpstr>
      <vt:lpstr>Code for a Reader</vt:lpstr>
      <vt:lpstr>Code for a Writer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Read/Writer Questions</vt:lpstr>
      <vt:lpstr>Read/Writer Questions</vt:lpstr>
      <vt:lpstr>Read/Writer Questions</vt:lpstr>
      <vt:lpstr>Read/Writer Questions</vt:lpstr>
      <vt:lpstr>Read/Writer Questions</vt:lpstr>
      <vt:lpstr>PowerPoint Presentation</vt:lpstr>
      <vt:lpstr>PowerPoint Presentation</vt:lpstr>
      <vt:lpstr>PowerPoint Presentation</vt:lpstr>
      <vt:lpstr>Recall: CPU Scheduling</vt:lpstr>
      <vt:lpstr>Recall: CPU Scheduling  (Cont.)</vt:lpstr>
      <vt:lpstr>Assumption – CPU Bursts</vt:lpstr>
      <vt:lpstr>Scheduling Assumptions</vt:lpstr>
      <vt:lpstr>Scheduling Assumptions (Cont.)</vt:lpstr>
      <vt:lpstr>Synchronization Summary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656</cp:revision>
  <cp:lastPrinted>2017-02-16T02:12:03Z</cp:lastPrinted>
  <dcterms:created xsi:type="dcterms:W3CDTF">1995-08-12T11:37:26Z</dcterms:created>
  <dcterms:modified xsi:type="dcterms:W3CDTF">2018-09-25T05:14:02Z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