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256" r:id="rId2"/>
    <p:sldId id="1105" r:id="rId3"/>
    <p:sldId id="1092" r:id="rId4"/>
    <p:sldId id="1093" r:id="rId5"/>
    <p:sldId id="1094" r:id="rId6"/>
    <p:sldId id="1095" r:id="rId7"/>
    <p:sldId id="1096" r:id="rId8"/>
    <p:sldId id="1097" r:id="rId9"/>
    <p:sldId id="1098" r:id="rId10"/>
    <p:sldId id="1099" r:id="rId11"/>
    <p:sldId id="1100" r:id="rId12"/>
    <p:sldId id="1101" r:id="rId13"/>
    <p:sldId id="1102" r:id="rId14"/>
    <p:sldId id="1103" r:id="rId15"/>
    <p:sldId id="1104" r:id="rId16"/>
    <p:sldId id="1083" r:id="rId17"/>
    <p:sldId id="1020" r:id="rId18"/>
    <p:sldId id="1060" r:id="rId19"/>
    <p:sldId id="1061" r:id="rId20"/>
    <p:sldId id="1106" r:id="rId21"/>
    <p:sldId id="1022" r:id="rId22"/>
    <p:sldId id="1023" r:id="rId23"/>
    <p:sldId id="1024" r:id="rId24"/>
    <p:sldId id="1025" r:id="rId25"/>
    <p:sldId id="1026" r:id="rId26"/>
    <p:sldId id="1027" r:id="rId27"/>
    <p:sldId id="1028" r:id="rId28"/>
    <p:sldId id="1029" r:id="rId29"/>
    <p:sldId id="1030" r:id="rId30"/>
    <p:sldId id="1031" r:id="rId31"/>
    <p:sldId id="1032" r:id="rId32"/>
    <p:sldId id="1033" r:id="rId33"/>
    <p:sldId id="1034" r:id="rId34"/>
    <p:sldId id="1035" r:id="rId35"/>
    <p:sldId id="1036" r:id="rId36"/>
    <p:sldId id="1088" r:id="rId37"/>
    <p:sldId id="1037" r:id="rId38"/>
    <p:sldId id="1116" r:id="rId39"/>
    <p:sldId id="1072" r:id="rId40"/>
    <p:sldId id="1107" r:id="rId41"/>
    <p:sldId id="1108" r:id="rId42"/>
    <p:sldId id="1109" r:id="rId43"/>
    <p:sldId id="1110" r:id="rId44"/>
    <p:sldId id="1111" r:id="rId45"/>
    <p:sldId id="1112" r:id="rId46"/>
    <p:sldId id="1113" r:id="rId47"/>
    <p:sldId id="1114" r:id="rId48"/>
    <p:sldId id="1115" r:id="rId49"/>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4215" autoAdjust="0"/>
  </p:normalViewPr>
  <p:slideViewPr>
    <p:cSldViewPr>
      <p:cViewPr varScale="1">
        <p:scale>
          <a:sx n="77" d="100"/>
          <a:sy n="77" d="100"/>
        </p:scale>
        <p:origin x="1376" y="192"/>
      </p:cViewPr>
      <p:guideLst>
        <p:guide orient="horz" pos="2160"/>
        <p:guide pos="2880"/>
      </p:guideLst>
    </p:cSldViewPr>
  </p:slideViewPr>
  <p:outlineViewPr>
    <p:cViewPr>
      <p:scale>
        <a:sx n="33" d="100"/>
        <a:sy n="33" d="100"/>
      </p:scale>
      <p:origin x="0" y="-27024"/>
    </p:cViewPr>
  </p:outlineViewPr>
  <p:notesTextViewPr>
    <p:cViewPr>
      <p:scale>
        <a:sx n="100" d="100"/>
        <a:sy n="100" d="100"/>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27212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816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648300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7781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911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49526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ko-KR" altLang="en-US" smtClean="0">
              <a:ea typeface="굴림" panose="020B0600000101010101" pitchFamily="34" charset="-127"/>
            </a:endParaRPr>
          </a:p>
          <a:p>
            <a:r>
              <a:rPr lang="en-US" altLang="ko-KR" smtClean="0">
                <a:ea typeface="굴림" panose="020B0600000101010101" pitchFamily="34" charset="-127"/>
              </a:rPr>
              <a:t>Y-axis is performance</a:t>
            </a:r>
          </a:p>
          <a:p>
            <a:r>
              <a:rPr lang="en-US" altLang="ko-KR" smtClean="0">
                <a:ea typeface="굴림" panose="020B0600000101010101" pitchFamily="34" charset="-127"/>
              </a:rPr>
              <a:t>X-axis is time</a:t>
            </a:r>
          </a:p>
          <a:p>
            <a:r>
              <a:rPr lang="en-US" altLang="ko-KR" smtClean="0">
                <a:ea typeface="굴림" panose="020B0600000101010101" pitchFamily="34" charset="-127"/>
              </a:rPr>
              <a:t>Latency</a:t>
            </a:r>
          </a:p>
          <a:p>
            <a:r>
              <a:rPr lang="en-US" altLang="ko-KR" smtClean="0">
                <a:ea typeface="굴림" panose="020B0600000101010101" pitchFamily="34" charset="-127"/>
              </a:rPr>
              <a:t>Cliché: </a:t>
            </a:r>
          </a:p>
          <a:p>
            <a:r>
              <a:rPr lang="en-US" altLang="ko-KR" smtClean="0">
                <a:ea typeface="굴림" panose="020B0600000101010101" pitchFamily="34" charset="-127"/>
              </a:rPr>
              <a:t>Not e that x86 didn’t have cache on chip until 1989</a:t>
            </a: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90720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832207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smtClean="0">
                <a:ea typeface="굴림" panose="020B0600000101010101" pitchFamily="34" charset="-127"/>
              </a:rPr>
              <a:t>How does the memory hierarchy work?  Well it is rather simple, at least in principle.</a:t>
            </a:r>
          </a:p>
          <a:p>
            <a:r>
              <a:rPr lang="en-US" altLang="ko-KR" smtClean="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smtClean="0">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smtClean="0">
              <a:ea typeface="굴림" panose="020B0600000101010101" pitchFamily="34" charset="-127"/>
            </a:endParaRPr>
          </a:p>
          <a:p>
            <a:r>
              <a:rPr lang="en-US" altLang="ko-KR" smtClean="0">
                <a:ea typeface="굴림" panose="020B0600000101010101" pitchFamily="34" charset="-127"/>
              </a:rPr>
              <a:t>+1 = 15 min. (X:55)</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227161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smtClean="0">
                <a:ea typeface="굴림" panose="020B0600000101010101" pitchFamily="34" charset="-127"/>
              </a:rPr>
              <a:t>The design goal is to present the user with as much memory as is available in the cheapest technology (points to the disk).</a:t>
            </a:r>
          </a:p>
          <a:p>
            <a:r>
              <a:rPr lang="en-US" altLang="ko-KR" dirty="0" smtClean="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smtClean="0">
                <a:ea typeface="굴림" panose="020B0600000101010101" pitchFamily="34" charset="-127"/>
              </a:rPr>
              <a:t>(We will go over this slide in details in the next lecture on caches).</a:t>
            </a:r>
          </a:p>
          <a:p>
            <a:endParaRPr lang="en-US" altLang="ko-KR" dirty="0" smtClean="0">
              <a:ea typeface="굴림" panose="020B0600000101010101" pitchFamily="34" charset="-127"/>
            </a:endParaRPr>
          </a:p>
          <a:p>
            <a:r>
              <a:rPr lang="en-US" altLang="ko-KR" dirty="0" smtClean="0">
                <a:ea typeface="굴림" panose="020B0600000101010101" pitchFamily="34" charset="-127"/>
              </a:rPr>
              <a:t>+1 = 16 min. (X:56)</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62650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166759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smtClean="0">
                <a:ea typeface="굴림" panose="020B0600000101010101" pitchFamily="34" charset="-127"/>
              </a:rPr>
              <a:t>(Capacity miss) That is the cache misses are due to the fact that the cache is simply not large enough to contain all the blocks that are accessed by the program.</a:t>
            </a:r>
          </a:p>
          <a:p>
            <a:r>
              <a:rPr lang="en-US" altLang="ko-KR" smtClean="0">
                <a:ea typeface="굴림" panose="020B0600000101010101" pitchFamily="34" charset="-127"/>
              </a:rPr>
              <a:t>The solution to reduce the Capacity miss rate is simple: increase the cache size.</a:t>
            </a:r>
          </a:p>
          <a:p>
            <a:r>
              <a:rPr lang="en-US" altLang="ko-KR" smtClean="0">
                <a:ea typeface="굴림" panose="020B0600000101010101" pitchFamily="34" charset="-127"/>
              </a:rPr>
              <a:t>Here is a summary of other types of cache miss we talked about.</a:t>
            </a:r>
          </a:p>
          <a:p>
            <a:r>
              <a:rPr lang="en-US" altLang="ko-KR" smtClean="0">
                <a:ea typeface="굴림" panose="020B0600000101010101" pitchFamily="34" charset="-127"/>
              </a:rPr>
              <a:t>First is the Compulsory misses. These are the misses that we cannot avoid.  They are caused when we first start the program.</a:t>
            </a:r>
          </a:p>
          <a:p>
            <a:r>
              <a:rPr lang="en-US" altLang="ko-KR" smtClean="0">
                <a:ea typeface="굴림" panose="020B0600000101010101" pitchFamily="34" charset="-127"/>
              </a:rPr>
              <a:t>Then we talked about the conflict misses.  They are the misses that caused by multiple memory locations being mapped to the same cache location.</a:t>
            </a:r>
          </a:p>
          <a:p>
            <a:r>
              <a:rPr lang="en-US" altLang="ko-KR" smtClean="0">
                <a:ea typeface="굴림" panose="020B0600000101010101" pitchFamily="34" charset="-127"/>
              </a:rPr>
              <a:t>There are two solutions to reduce conflict misses.  The first one is, once again, increase the cache size.  The second one is to increase the associativity.</a:t>
            </a:r>
          </a:p>
          <a:p>
            <a:r>
              <a:rPr lang="en-US" altLang="ko-KR" smtClean="0">
                <a:ea typeface="굴림" panose="020B0600000101010101" pitchFamily="34" charset="-127"/>
              </a:rPr>
              <a:t>For example, say using a 2-way set associative cache instead of directed mapped cache.</a:t>
            </a:r>
          </a:p>
          <a:p>
            <a:r>
              <a:rPr lang="en-US" altLang="ko-KR" smtClean="0">
                <a:ea typeface="굴림" panose="020B0600000101010101" pitchFamily="34" charset="-127"/>
              </a:rPr>
              <a:t>But keep in mind that cache miss rate is only one part of the equation.  You also have to worry about cache access time and miss penalty.  Do NOT optimize miss rate alone.</a:t>
            </a:r>
          </a:p>
          <a:p>
            <a:r>
              <a:rPr lang="en-US" altLang="ko-KR" smtClean="0">
                <a:ea typeface="굴림" panose="020B0600000101010101" pitchFamily="34" charset="-127"/>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smtClean="0">
              <a:ea typeface="굴림" panose="020B0600000101010101" pitchFamily="34" charset="-127"/>
            </a:endParaRPr>
          </a:p>
          <a:p>
            <a:r>
              <a:rPr lang="en-US" altLang="ko-KR" smtClean="0">
                <a:ea typeface="굴림" panose="020B0600000101010101" pitchFamily="34" charset="-127"/>
              </a:rPr>
              <a:t>+2 = 43 min. (Y:23)</a:t>
            </a: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35603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56535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Let’s use a specific example with realistic numbers: assume we have a 1 KB direct mapped cache with block size equals to 32 bytes.</a:t>
            </a:r>
          </a:p>
          <a:p>
            <a:r>
              <a:rPr lang="en-US" altLang="ko-KR" smtClean="0">
                <a:ea typeface="굴림" panose="020B0600000101010101" pitchFamily="34" charset="-127"/>
              </a:rPr>
              <a:t>In other words, each block associated with the cache tag will have 32 bytes in it (Row 1).</a:t>
            </a:r>
          </a:p>
          <a:p>
            <a:r>
              <a:rPr lang="en-US" altLang="ko-KR" smtClean="0">
                <a:ea typeface="굴림" panose="020B0600000101010101" pitchFamily="34" charset="-127"/>
              </a:rPr>
              <a:t>With Block Size equals to 32 bytes, the 5 least significant bits of the address will be used as byte select within the cache block.</a:t>
            </a:r>
          </a:p>
          <a:p>
            <a:r>
              <a:rPr lang="en-US" altLang="ko-KR" smtClean="0">
                <a:ea typeface="굴림" panose="020B0600000101010101" pitchFamily="34" charset="-127"/>
              </a:rPr>
              <a:t>Since the cache size is 1K byte, the upper 32 minus 10 bits, or 22 bits of the address will be stored as cache tag.</a:t>
            </a:r>
          </a:p>
          <a:p>
            <a:r>
              <a:rPr lang="en-US" altLang="ko-KR" smtClean="0">
                <a:ea typeface="굴림" panose="020B0600000101010101" pitchFamily="34" charset="-127"/>
              </a:rPr>
              <a:t>The rest of the address bits in the middle, that is bit 5 through 9, will be used as Cache Index to select the proper cache entry.</a:t>
            </a:r>
          </a:p>
          <a:p>
            <a:endParaRPr lang="en-US" altLang="ko-KR" smtClean="0">
              <a:ea typeface="굴림" panose="020B0600000101010101" pitchFamily="34" charset="-127"/>
            </a:endParaRPr>
          </a:p>
          <a:p>
            <a:r>
              <a:rPr lang="en-US" altLang="ko-KR" smtClean="0">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24664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smtClean="0">
                <a:ea typeface="굴림" panose="020B0600000101010101" pitchFamily="34" charset="-127"/>
              </a:rPr>
              <a:t>This is how it works: the cache index selects a set from the cache. The two tags in the set are compared in parallel with the upper bits of the memory address.</a:t>
            </a:r>
          </a:p>
          <a:p>
            <a:r>
              <a:rPr lang="en-US" altLang="ko-KR" smtClean="0">
                <a:ea typeface="굴림" panose="020B0600000101010101" pitchFamily="34" charset="-127"/>
              </a:rPr>
              <a:t>If neither tag matches the incoming address tag, we have a cache miss.</a:t>
            </a:r>
          </a:p>
          <a:p>
            <a:r>
              <a:rPr lang="en-US" altLang="ko-KR" smtClean="0">
                <a:ea typeface="굴림" panose="020B0600000101010101" pitchFamily="34" charset="-127"/>
              </a:rPr>
              <a:t>Otherwise, we have a cache hit and we will select the data on the side where the tag matches occur.</a:t>
            </a:r>
          </a:p>
          <a:p>
            <a:r>
              <a:rPr lang="en-US" altLang="ko-KR" smtClean="0">
                <a:ea typeface="굴림" panose="020B0600000101010101" pitchFamily="34" charset="-127"/>
              </a:rPr>
              <a:t>This is simple enough.  What is its disadvantages?</a:t>
            </a:r>
          </a:p>
          <a:p>
            <a:endParaRPr lang="en-US" altLang="ko-KR" smtClean="0">
              <a:ea typeface="굴림" panose="020B0600000101010101" pitchFamily="34" charset="-127"/>
            </a:endParaRPr>
          </a:p>
          <a:p>
            <a:r>
              <a:rPr lang="en-US" altLang="ko-KR" smtClean="0">
                <a:ea typeface="굴림" panose="020B0600000101010101" pitchFamily="34" charset="-127"/>
              </a:rPr>
              <a:t>+1 = 36 min. (Y:16)</a:t>
            </a:r>
          </a:p>
          <a:p>
            <a:endParaRPr lang="en-US" altLang="ko-KR" smtClean="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513038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smtClean="0">
                <a:ea typeface="굴림" panose="020B0600000101010101" pitchFamily="34" charset="-127"/>
              </a:rPr>
              <a:t>While the direct mapped cache is on the simple end of the cache design spectrum, the fully associative cache is on the most complex end.</a:t>
            </a:r>
          </a:p>
          <a:p>
            <a:r>
              <a:rPr lang="en-US" altLang="ko-KR" smtClean="0">
                <a:ea typeface="굴림" panose="020B0600000101010101" pitchFamily="34" charset="-127"/>
              </a:rPr>
              <a:t>It is the N-way set associative cache carried to the extreme where N in this case is set to the number of cache entries in the cache.</a:t>
            </a:r>
          </a:p>
          <a:p>
            <a:r>
              <a:rPr lang="en-US" altLang="ko-KR" smtClean="0">
                <a:ea typeface="굴림" panose="020B0600000101010101" pitchFamily="34" charset="-127"/>
              </a:rPr>
              <a:t>In other words, we don’t even bother to use any address bits as the cache index.</a:t>
            </a:r>
          </a:p>
          <a:p>
            <a:r>
              <a:rPr lang="en-US" altLang="ko-KR" smtClean="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smtClean="0">
                <a:ea typeface="굴림" panose="020B0600000101010101" pitchFamily="34" charset="-127"/>
              </a:rPr>
              <a:t>The address is sent to all entries at once and compared in parallel and only the one that matches are sent to the output. This is called an associative lookup.</a:t>
            </a:r>
          </a:p>
          <a:p>
            <a:r>
              <a:rPr lang="en-US" altLang="ko-KR" smtClean="0">
                <a:ea typeface="굴림" panose="020B0600000101010101" pitchFamily="34" charset="-127"/>
              </a:rPr>
              <a:t>Needless to say, it is very hardware intensive. Usually,  fully associative cache is limited to 64 or less entries.</a:t>
            </a:r>
          </a:p>
          <a:p>
            <a:r>
              <a:rPr lang="en-US" altLang="ko-KR" smtClean="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smtClean="0">
                <a:ea typeface="굴림" panose="020B0600000101010101" pitchFamily="34" charset="-127"/>
              </a:rPr>
              <a:t>Therefore, by definition, conflict miss is zero for a fully associative cache. This, however, does not mean the overall miss rate will be zero.</a:t>
            </a:r>
          </a:p>
          <a:p>
            <a:r>
              <a:rPr lang="en-US" altLang="ko-KR" smtClean="0">
                <a:ea typeface="굴림" panose="020B0600000101010101" pitchFamily="34" charset="-127"/>
              </a:rPr>
              <a:t>Assume we have 64 entries here.  The first 64 items we accessed can fit in.</a:t>
            </a:r>
          </a:p>
          <a:p>
            <a:r>
              <a:rPr lang="en-US" altLang="ko-KR" smtClean="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smtClean="0">
              <a:ea typeface="굴림" panose="020B0600000101010101" pitchFamily="34" charset="-127"/>
            </a:endParaRPr>
          </a:p>
          <a:p>
            <a:r>
              <a:rPr lang="en-US" altLang="ko-KR" smtClean="0">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9414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26392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98912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54757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37134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79569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59882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dirty="0" smtClean="0">
                <a:ea typeface="굴림" panose="020B0600000101010101" pitchFamily="34" charset="-127"/>
              </a:rPr>
              <a:t>Let’s summarize today’s lecture.  I know you have heard this many times and many ways but it is still worth repeating.</a:t>
            </a:r>
          </a:p>
          <a:p>
            <a:r>
              <a:rPr lang="en-US" altLang="ko-KR" dirty="0" smtClean="0">
                <a:ea typeface="굴림" panose="020B0600000101010101" pitchFamily="34" charset="-127"/>
              </a:rPr>
              <a:t>Memory hierarchy works because of the Principle of Locality which says a program will access a relatively small portion of the address space at any instant of time.</a:t>
            </a:r>
          </a:p>
          <a:p>
            <a:r>
              <a:rPr lang="en-US" altLang="ko-KR" dirty="0" smtClean="0">
                <a:ea typeface="굴림" panose="020B0600000101010101" pitchFamily="34" charset="-127"/>
              </a:rPr>
              <a:t>There are two types of locality: temporal locality, or locality in time and spatial locality, or locality in space.</a:t>
            </a:r>
          </a:p>
          <a:p>
            <a:r>
              <a:rPr lang="en-US" altLang="ko-KR" dirty="0" smtClean="0">
                <a:ea typeface="굴림" panose="020B0600000101010101" pitchFamily="34" charset="-127"/>
              </a:rPr>
              <a:t>So far, we have covered three major categories of cache misses.</a:t>
            </a:r>
          </a:p>
          <a:p>
            <a:r>
              <a:rPr lang="en-US" altLang="ko-KR" dirty="0" smtClean="0">
                <a:ea typeface="굴림" panose="020B0600000101010101" pitchFamily="34" charset="-127"/>
              </a:rPr>
              <a:t>Compulsory misses are cache misses due to cold start. You cannot avoid them but if you are going to run billions of instructions anyway, compulsory misses usually don’t bother you.</a:t>
            </a:r>
          </a:p>
          <a:p>
            <a:r>
              <a:rPr lang="en-US" altLang="ko-KR" dirty="0" smtClean="0">
                <a:ea typeface="굴림" panose="020B0600000101010101" pitchFamily="34" charset="-127"/>
              </a:rPr>
              <a:t>Conflict misses are misses caused by multiple memory location being mapped to the same cache location.</a:t>
            </a:r>
          </a:p>
          <a:p>
            <a:r>
              <a:rPr lang="en-US" altLang="ko-KR" dirty="0" smtClean="0">
                <a:ea typeface="굴림" panose="020B0600000101010101" pitchFamily="34" charset="-127"/>
              </a:rPr>
              <a:t>The nightmare scenario is the ping pong effect when a block is read into the cache but  before we have a chance to use it, it was immediately forced out by another conflict  miss. </a:t>
            </a:r>
          </a:p>
          <a:p>
            <a:r>
              <a:rPr lang="en-US" altLang="ko-KR" dirty="0" smtClean="0">
                <a:ea typeface="굴림" panose="020B0600000101010101" pitchFamily="34" charset="-127"/>
              </a:rPr>
              <a:t>You can reduce Conflict misses by either increase the cache size or increase the associativity, or both.</a:t>
            </a:r>
          </a:p>
          <a:p>
            <a:r>
              <a:rPr lang="en-US" altLang="ko-KR" dirty="0" smtClean="0">
                <a:ea typeface="굴림" panose="020B0600000101010101" pitchFamily="34" charset="-127"/>
              </a:rPr>
              <a:t>Finally, Capacity misses occurs when the cache is not big enough to contains all the cache blocks required by the program. You can reduce this miss rate by making the cache larger.</a:t>
            </a:r>
          </a:p>
          <a:p>
            <a:r>
              <a:rPr lang="en-US" altLang="ko-KR" dirty="0" smtClean="0">
                <a:ea typeface="굴림" panose="020B0600000101010101" pitchFamily="34" charset="-127"/>
              </a:rPr>
              <a:t>There are two write policy as far as cache write is concerned.  Write through requires a write buffer and a nightmare scenario is when the store occurs so frequent that you saturates your write buffer.</a:t>
            </a:r>
          </a:p>
          <a:p>
            <a:r>
              <a:rPr lang="en-US" altLang="ko-KR" dirty="0" smtClean="0">
                <a:ea typeface="굴림" panose="020B0600000101010101" pitchFamily="34" charset="-127"/>
              </a:rPr>
              <a:t>The second write polity is write back.  In this case, you only write to the cache and only when the cache block is being replaced do you write the cache block back to memory.</a:t>
            </a:r>
          </a:p>
          <a:p>
            <a:endParaRPr lang="en-US" altLang="ko-KR" dirty="0" smtClean="0">
              <a:ea typeface="굴림" panose="020B0600000101010101" pitchFamily="34" charset="-127"/>
            </a:endParaRPr>
          </a:p>
          <a:p>
            <a:r>
              <a:rPr lang="en-US" altLang="ko-KR" dirty="0" smtClean="0">
                <a:ea typeface="굴림" panose="020B0600000101010101" pitchFamily="34" charset="-127"/>
              </a:rPr>
              <a:t>+3 = 77 min. (Y:57)</a:t>
            </a:r>
          </a:p>
          <a:p>
            <a:endParaRPr lang="ko-KR" altLang="en-US" dirty="0" smtClean="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91451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551080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16646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521107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14545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2349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071348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8473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187944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z="1400" smtClean="0">
                <a:latin typeface="Comic Sans MS" panose="030F0702030302020204" pitchFamily="66" charset="0"/>
              </a:rPr>
              <a:t>What is virtual address 0x6? 1|10 = 3|2 = 0xE</a:t>
            </a:r>
          </a:p>
          <a:p>
            <a:r>
              <a:rPr lang="en-US" altLang="en-US" sz="1400" smtClean="0">
                <a:latin typeface="Comic Sans MS" panose="030F0702030302020204" pitchFamily="66" charset="0"/>
              </a:rPr>
              <a:t>What is virtual address 0x9? 10|01 = 1|1 = 0x5</a:t>
            </a:r>
          </a:p>
        </p:txBody>
      </p:sp>
    </p:spTree>
    <p:extLst>
      <p:ext uri="{BB962C8B-B14F-4D97-AF65-F5344CB8AC3E}">
        <p14:creationId xmlns:p14="http://schemas.microsoft.com/office/powerpoint/2010/main" val="20011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90111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latin typeface="Comic Sans MS" panose="030F0702030302020204" pitchFamily="66" charset="0"/>
              </a:rPr>
              <a:t>What if page size is very small? VAX had a 512-byte page size = lots of space for page table entries</a:t>
            </a:r>
          </a:p>
          <a:p>
            <a:r>
              <a:rPr lang="en-US" altLang="en-US" smtClean="0">
                <a:latin typeface="Comic Sans MS" panose="030F0702030302020204" pitchFamily="66" charset="0"/>
              </a:rPr>
              <a:t>What if page size is really big? Wastes space inside of page (internal fragmentation)</a:t>
            </a:r>
          </a:p>
        </p:txBody>
      </p:sp>
    </p:spTree>
    <p:extLst>
      <p:ext uri="{BB962C8B-B14F-4D97-AF65-F5344CB8AC3E}">
        <p14:creationId xmlns:p14="http://schemas.microsoft.com/office/powerpoint/2010/main" val="198397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9129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7092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a:t>
            </a:r>
            <a:r>
              <a:rPr lang="en-US" altLang="en-US" sz="1400" b="0" i="0" dirty="0" smtClean="0">
                <a:solidFill>
                  <a:srgbClr val="2A40E2"/>
                </a:solidFill>
                <a:latin typeface="Gill Sans" charset="0"/>
                <a:ea typeface="Gill Sans" charset="0"/>
                <a:cs typeface="Gill Sans" charset="0"/>
              </a:rPr>
              <a:t>13.</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822639"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10/10/18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886200" y="6550236"/>
            <a:ext cx="1899857"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CS162 ©UCB Fall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13</a:t>
            </a:r>
            <a:br>
              <a:rPr lang="en-US" altLang="en-US" sz="3000" dirty="0" smtClean="0"/>
            </a:br>
            <a:r>
              <a:rPr lang="en-US" altLang="en-US" sz="3000" dirty="0" smtClean="0"/>
              <a:t> </a:t>
            </a:r>
            <a:br>
              <a:rPr lang="en-US" altLang="en-US" sz="3000" dirty="0" smtClean="0"/>
            </a:br>
            <a:r>
              <a:rPr lang="en-US" altLang="en-US" sz="3000" dirty="0" smtClean="0"/>
              <a:t>Address Translation, and Caching</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October 10</a:t>
            </a:r>
            <a:r>
              <a:rPr lang="en-US" altLang="en-US" baseline="30000" dirty="0" smtClean="0"/>
              <a:t>th</a:t>
            </a:r>
            <a:r>
              <a:rPr lang="en-US" altLang="en-US" dirty="0" smtClean="0"/>
              <a:t>, 2018</a:t>
            </a:r>
          </a:p>
          <a:p>
            <a:pPr marL="285750" indent="-285750"/>
            <a:r>
              <a:rPr lang="en-US" altLang="en-US" dirty="0" smtClean="0"/>
              <a:t>Prof. Ion Stoica</a:t>
            </a:r>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914400" y="152400"/>
            <a:ext cx="7162800" cy="533400"/>
          </a:xfrm>
        </p:spPr>
        <p:txBody>
          <a:bodyPr/>
          <a:lstStyle/>
          <a:p>
            <a:r>
              <a:rPr lang="en-US" altLang="ko-KR" smtClean="0">
                <a:ea typeface="굴림" panose="020B0600000101010101" pitchFamily="34" charset="-127"/>
              </a:rPr>
              <a:t>Page Table Discussion</a:t>
            </a:r>
          </a:p>
        </p:txBody>
      </p:sp>
      <p:sp>
        <p:nvSpPr>
          <p:cNvPr id="703491" name="Rectangle 3"/>
          <p:cNvSpPr>
            <a:spLocks noGrp="1" noChangeArrowheads="1"/>
          </p:cNvSpPr>
          <p:nvPr>
            <p:ph type="body" idx="1"/>
          </p:nvPr>
        </p:nvSpPr>
        <p:spPr>
          <a:xfrm>
            <a:off x="266700" y="838200"/>
            <a:ext cx="8724900" cy="5791200"/>
          </a:xfrm>
        </p:spPr>
        <p:txBody>
          <a:bodyPr>
            <a:normAutofit/>
          </a:bodyPr>
          <a:lstStyle/>
          <a:p>
            <a:pPr>
              <a:lnSpc>
                <a:spcPct val="80000"/>
              </a:lnSpc>
              <a:spcBef>
                <a:spcPct val="10000"/>
              </a:spcBef>
            </a:pPr>
            <a:r>
              <a:rPr lang="en-US" altLang="ko-KR" sz="2800" dirty="0" smtClean="0">
                <a:ea typeface="굴림" panose="020B0600000101010101" pitchFamily="34" charset="-127"/>
              </a:rPr>
              <a:t>What needs to be switched on a context switch? </a:t>
            </a:r>
          </a:p>
          <a:p>
            <a:pPr lvl="1">
              <a:lnSpc>
                <a:spcPct val="80000"/>
              </a:lnSpc>
              <a:spcBef>
                <a:spcPct val="10000"/>
              </a:spcBef>
            </a:pPr>
            <a:r>
              <a:rPr lang="en-US" altLang="ko-KR" sz="2400" dirty="0" smtClean="0">
                <a:ea typeface="굴림" panose="020B0600000101010101" pitchFamily="34" charset="-127"/>
              </a:rPr>
              <a:t>Page table pointer and limit</a:t>
            </a:r>
          </a:p>
          <a:p>
            <a:pPr lvl="2">
              <a:lnSpc>
                <a:spcPct val="80000"/>
              </a:lnSpc>
              <a:spcBef>
                <a:spcPct val="10000"/>
              </a:spcBef>
            </a:pPr>
            <a:endParaRPr lang="en-US" altLang="ko-KR" sz="2400" dirty="0" smtClean="0">
              <a:ea typeface="굴림" panose="020B0600000101010101" pitchFamily="34" charset="-127"/>
            </a:endParaRPr>
          </a:p>
          <a:p>
            <a:pPr>
              <a:lnSpc>
                <a:spcPct val="80000"/>
              </a:lnSpc>
              <a:spcBef>
                <a:spcPct val="10000"/>
              </a:spcBef>
            </a:pPr>
            <a:r>
              <a:rPr lang="en-US" altLang="ko-KR" sz="2800" dirty="0" smtClean="0">
                <a:ea typeface="굴림" panose="020B0600000101010101" pitchFamily="34" charset="-127"/>
              </a:rPr>
              <a:t>Analysis</a:t>
            </a:r>
          </a:p>
          <a:p>
            <a:pPr lvl="1">
              <a:lnSpc>
                <a:spcPct val="80000"/>
              </a:lnSpc>
              <a:spcBef>
                <a:spcPct val="10000"/>
              </a:spcBef>
            </a:pPr>
            <a:r>
              <a:rPr lang="en-US" altLang="ko-KR" sz="2400" dirty="0" smtClean="0">
                <a:ea typeface="굴림" panose="020B0600000101010101" pitchFamily="34" charset="-127"/>
              </a:rPr>
              <a:t>Pros</a:t>
            </a:r>
          </a:p>
          <a:p>
            <a:pPr lvl="2">
              <a:lnSpc>
                <a:spcPct val="80000"/>
              </a:lnSpc>
              <a:spcBef>
                <a:spcPct val="10000"/>
              </a:spcBef>
            </a:pPr>
            <a:r>
              <a:rPr lang="en-US" altLang="ko-KR" sz="2400" dirty="0" smtClean="0">
                <a:ea typeface="굴림" panose="020B0600000101010101" pitchFamily="34" charset="-127"/>
              </a:rPr>
              <a:t>Simple memory allocation</a:t>
            </a:r>
          </a:p>
          <a:p>
            <a:pPr lvl="2">
              <a:lnSpc>
                <a:spcPct val="80000"/>
              </a:lnSpc>
              <a:spcBef>
                <a:spcPct val="10000"/>
              </a:spcBef>
            </a:pPr>
            <a:r>
              <a:rPr lang="en-US" altLang="ko-KR" sz="2400" dirty="0" smtClean="0">
                <a:ea typeface="굴림" panose="020B0600000101010101" pitchFamily="34" charset="-127"/>
              </a:rPr>
              <a:t>Easy to share</a:t>
            </a:r>
          </a:p>
          <a:p>
            <a:pPr lvl="1">
              <a:lnSpc>
                <a:spcPct val="80000"/>
              </a:lnSpc>
              <a:spcBef>
                <a:spcPct val="10000"/>
              </a:spcBef>
            </a:pPr>
            <a:r>
              <a:rPr lang="en-US" altLang="ko-KR" sz="2400" dirty="0" smtClean="0">
                <a:ea typeface="굴림" panose="020B0600000101010101" pitchFamily="34" charset="-127"/>
              </a:rPr>
              <a:t>Con: What if address space is sparse?</a:t>
            </a:r>
          </a:p>
          <a:p>
            <a:pPr lvl="2">
              <a:lnSpc>
                <a:spcPct val="80000"/>
              </a:lnSpc>
              <a:spcBef>
                <a:spcPct val="10000"/>
              </a:spcBef>
            </a:pPr>
            <a:r>
              <a:rPr lang="en-US" altLang="ko-KR" sz="2400" dirty="0" smtClean="0">
                <a:ea typeface="굴림" panose="020B0600000101010101" pitchFamily="34" charset="-127"/>
              </a:rPr>
              <a:t>E.g., on UNIX, code starts at 0, stack starts at (2</a:t>
            </a:r>
            <a:r>
              <a:rPr lang="en-US" altLang="ko-KR" sz="2400" baseline="30000" dirty="0" smtClean="0">
                <a:ea typeface="굴림" panose="020B0600000101010101" pitchFamily="34" charset="-127"/>
              </a:rPr>
              <a:t>31</a:t>
            </a:r>
            <a:r>
              <a:rPr lang="en-US" altLang="ko-KR" sz="2400" dirty="0" smtClean="0">
                <a:ea typeface="굴림" panose="020B0600000101010101" pitchFamily="34" charset="-127"/>
              </a:rPr>
              <a:t>-1)</a:t>
            </a:r>
          </a:p>
          <a:p>
            <a:pPr lvl="2">
              <a:lnSpc>
                <a:spcPct val="80000"/>
              </a:lnSpc>
              <a:spcBef>
                <a:spcPct val="10000"/>
              </a:spcBef>
            </a:pPr>
            <a:r>
              <a:rPr lang="en-US" altLang="ko-KR" sz="2400" dirty="0" smtClean="0">
                <a:ea typeface="굴림" panose="020B0600000101010101" pitchFamily="34" charset="-127"/>
              </a:rPr>
              <a:t>With 1K pages, need 2 million page table entries!</a:t>
            </a:r>
          </a:p>
          <a:p>
            <a:pPr lvl="1">
              <a:lnSpc>
                <a:spcPct val="80000"/>
              </a:lnSpc>
              <a:spcBef>
                <a:spcPct val="10000"/>
              </a:spcBef>
            </a:pPr>
            <a:r>
              <a:rPr lang="en-US" altLang="ko-KR" sz="2400" dirty="0" smtClean="0">
                <a:ea typeface="굴림" panose="020B0600000101010101" pitchFamily="34" charset="-127"/>
              </a:rPr>
              <a:t>Con: What if table really big?</a:t>
            </a:r>
          </a:p>
          <a:p>
            <a:pPr lvl="2">
              <a:lnSpc>
                <a:spcPct val="80000"/>
              </a:lnSpc>
              <a:spcBef>
                <a:spcPct val="10000"/>
              </a:spcBef>
            </a:pPr>
            <a:r>
              <a:rPr lang="en-US" altLang="ko-KR" sz="2400" dirty="0" smtClean="0">
                <a:ea typeface="굴림" panose="020B0600000101010101" pitchFamily="34" charset="-127"/>
              </a:rPr>
              <a:t>Not all pages used all the time </a:t>
            </a:r>
            <a:r>
              <a:rPr lang="en-US" altLang="ko-KR" sz="2400" dirty="0" smtClean="0">
                <a:ea typeface="굴림" panose="020B0600000101010101" pitchFamily="34" charset="-127"/>
                <a:sym typeface="Symbol" panose="05050102010706020507" pitchFamily="18" charset="2"/>
              </a:rPr>
              <a:t> would be nice to have working set of page table in memory</a:t>
            </a:r>
          </a:p>
          <a:p>
            <a:pPr lvl="3">
              <a:lnSpc>
                <a:spcPct val="80000"/>
              </a:lnSpc>
              <a:spcBef>
                <a:spcPct val="10000"/>
              </a:spcBef>
            </a:pPr>
            <a:endParaRPr lang="en-US" altLang="ko-KR" sz="2400" dirty="0" smtClean="0">
              <a:ea typeface="굴림" panose="020B0600000101010101" pitchFamily="34" charset="-127"/>
              <a:sym typeface="Symbol" panose="05050102010706020507" pitchFamily="18" charset="2"/>
            </a:endParaRPr>
          </a:p>
          <a:p>
            <a:pPr>
              <a:lnSpc>
                <a:spcPct val="80000"/>
              </a:lnSpc>
              <a:spcBef>
                <a:spcPct val="10000"/>
              </a:spcBef>
            </a:pPr>
            <a:r>
              <a:rPr lang="en-US" altLang="ko-KR" sz="2800" dirty="0" smtClean="0">
                <a:ea typeface="굴림" panose="020B0600000101010101" pitchFamily="34" charset="-127"/>
                <a:sym typeface="Symbol" panose="05050102010706020507" pitchFamily="18" charset="2"/>
              </a:rPr>
              <a:t>How about multi-level paging or combining paging and segmentation?</a:t>
            </a:r>
          </a:p>
        </p:txBody>
      </p:sp>
    </p:spTree>
    <p:extLst>
      <p:ext uri="{BB962C8B-B14F-4D97-AF65-F5344CB8AC3E}">
        <p14:creationId xmlns:p14="http://schemas.microsoft.com/office/powerpoint/2010/main" val="10077372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fade">
                                      <p:cBhvr>
                                        <p:cTn id="7" dur="500"/>
                                        <p:tgtEl>
                                          <p:spTgt spid="70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3491">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3491">
                                            <p:txEl>
                                              <p:pRg st="3" end="3"/>
                                            </p:txEl>
                                          </p:spTgt>
                                        </p:tgtEl>
                                        <p:attrNameLst>
                                          <p:attrName>style.visibility</p:attrName>
                                        </p:attrNameLst>
                                      </p:cBhvr>
                                      <p:to>
                                        <p:strVal val="visible"/>
                                      </p:to>
                                    </p:set>
                                    <p:animEffect transition="in" filter="fade">
                                      <p:cBhvr>
                                        <p:cTn id="16" dur="500"/>
                                        <p:tgtEl>
                                          <p:spTgt spid="7034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03491">
                                            <p:txEl>
                                              <p:pRg st="4" end="4"/>
                                            </p:txEl>
                                          </p:spTgt>
                                        </p:tgtEl>
                                        <p:attrNameLst>
                                          <p:attrName>style.visibility</p:attrName>
                                        </p:attrNameLst>
                                      </p:cBhvr>
                                      <p:to>
                                        <p:strVal val="visible"/>
                                      </p:to>
                                    </p:set>
                                    <p:animEffect transition="in" filter="fade">
                                      <p:cBhvr>
                                        <p:cTn id="21" dur="500"/>
                                        <p:tgtEl>
                                          <p:spTgt spid="7034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03491">
                                            <p:txEl>
                                              <p:pRg st="5" end="5"/>
                                            </p:txEl>
                                          </p:spTgt>
                                        </p:tgtEl>
                                        <p:attrNameLst>
                                          <p:attrName>style.visibility</p:attrName>
                                        </p:attrNameLst>
                                      </p:cBhvr>
                                      <p:to>
                                        <p:strVal val="visible"/>
                                      </p:to>
                                    </p:set>
                                    <p:animEffect transition="in" filter="fade">
                                      <p:cBhvr>
                                        <p:cTn id="26" dur="500"/>
                                        <p:tgtEl>
                                          <p:spTgt spid="7034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3491">
                                            <p:txEl>
                                              <p:pRg st="6" end="6"/>
                                            </p:txEl>
                                          </p:spTgt>
                                        </p:tgtEl>
                                        <p:attrNameLst>
                                          <p:attrName>style.visibility</p:attrName>
                                        </p:attrNameLst>
                                      </p:cBhvr>
                                      <p:to>
                                        <p:strVal val="visible"/>
                                      </p:to>
                                    </p:set>
                                    <p:animEffect transition="in" filter="fade">
                                      <p:cBhvr>
                                        <p:cTn id="29" dur="500"/>
                                        <p:tgtEl>
                                          <p:spTgt spid="7034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03491">
                                            <p:txEl>
                                              <p:pRg st="7" end="7"/>
                                            </p:txEl>
                                          </p:spTgt>
                                        </p:tgtEl>
                                        <p:attrNameLst>
                                          <p:attrName>style.visibility</p:attrName>
                                        </p:attrNameLst>
                                      </p:cBhvr>
                                      <p:to>
                                        <p:strVal val="visible"/>
                                      </p:to>
                                    </p:set>
                                    <p:animEffect transition="in" filter="fade">
                                      <p:cBhvr>
                                        <p:cTn id="34" dur="500"/>
                                        <p:tgtEl>
                                          <p:spTgt spid="70349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3491">
                                            <p:txEl>
                                              <p:pRg st="8" end="8"/>
                                            </p:txEl>
                                          </p:spTgt>
                                        </p:tgtEl>
                                        <p:attrNameLst>
                                          <p:attrName>style.visibility</p:attrName>
                                        </p:attrNameLst>
                                      </p:cBhvr>
                                      <p:to>
                                        <p:strVal val="visible"/>
                                      </p:to>
                                    </p:set>
                                    <p:animEffect transition="in" filter="fade">
                                      <p:cBhvr>
                                        <p:cTn id="37" dur="500"/>
                                        <p:tgtEl>
                                          <p:spTgt spid="70349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03491">
                                            <p:txEl>
                                              <p:pRg st="9" end="9"/>
                                            </p:txEl>
                                          </p:spTgt>
                                        </p:tgtEl>
                                        <p:attrNameLst>
                                          <p:attrName>style.visibility</p:attrName>
                                        </p:attrNameLst>
                                      </p:cBhvr>
                                      <p:to>
                                        <p:strVal val="visible"/>
                                      </p:to>
                                    </p:set>
                                    <p:animEffect transition="in" filter="fade">
                                      <p:cBhvr>
                                        <p:cTn id="42" dur="500"/>
                                        <p:tgtEl>
                                          <p:spTgt spid="703491">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03491">
                                            <p:txEl>
                                              <p:pRg st="10" end="10"/>
                                            </p:txEl>
                                          </p:spTgt>
                                        </p:tgtEl>
                                        <p:attrNameLst>
                                          <p:attrName>style.visibility</p:attrName>
                                        </p:attrNameLst>
                                      </p:cBhvr>
                                      <p:to>
                                        <p:strVal val="visible"/>
                                      </p:to>
                                    </p:set>
                                    <p:animEffect transition="in" filter="fade">
                                      <p:cBhvr>
                                        <p:cTn id="47" dur="500"/>
                                        <p:tgtEl>
                                          <p:spTgt spid="70349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03491">
                                            <p:txEl>
                                              <p:pRg st="11" end="11"/>
                                            </p:txEl>
                                          </p:spTgt>
                                        </p:tgtEl>
                                        <p:attrNameLst>
                                          <p:attrName>style.visibility</p:attrName>
                                        </p:attrNameLst>
                                      </p:cBhvr>
                                      <p:to>
                                        <p:strVal val="visible"/>
                                      </p:to>
                                    </p:set>
                                    <p:animEffect transition="in" filter="fade">
                                      <p:cBhvr>
                                        <p:cTn id="52" dur="500"/>
                                        <p:tgtEl>
                                          <p:spTgt spid="703491">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03491">
                                            <p:txEl>
                                              <p:pRg st="13" end="13"/>
                                            </p:txEl>
                                          </p:spTgt>
                                        </p:tgtEl>
                                        <p:attrNameLst>
                                          <p:attrName>style.visibility</p:attrName>
                                        </p:attrNameLst>
                                      </p:cBhvr>
                                      <p:to>
                                        <p:strVal val="visible"/>
                                      </p:to>
                                    </p:set>
                                    <p:animEffect transition="in" filter="fade">
                                      <p:cBhvr>
                                        <p:cTn id="57" dur="500"/>
                                        <p:tgtEl>
                                          <p:spTgt spid="7034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5040313" y="609600"/>
            <a:ext cx="3784600" cy="6015038"/>
            <a:chOff x="3088" y="384"/>
            <a:chExt cx="2384" cy="3789"/>
          </a:xfrm>
        </p:grpSpPr>
        <p:grpSp>
          <p:nvGrpSpPr>
            <p:cNvPr id="23614" name="Group 107"/>
            <p:cNvGrpSpPr>
              <a:grpSpLocks/>
            </p:cNvGrpSpPr>
            <p:nvPr/>
          </p:nvGrpSpPr>
          <p:grpSpPr bwMode="auto">
            <a:xfrm>
              <a:off x="3088" y="384"/>
              <a:ext cx="2384" cy="444"/>
              <a:chOff x="3065" y="452"/>
              <a:chExt cx="2384" cy="444"/>
            </a:xfrm>
          </p:grpSpPr>
          <p:sp>
            <p:nvSpPr>
              <p:cNvPr id="23626" name="Text Box 100"/>
              <p:cNvSpPr txBox="1">
                <a:spLocks noChangeArrowheads="1"/>
              </p:cNvSpPr>
              <p:nvPr/>
            </p:nvSpPr>
            <p:spPr bwMode="auto">
              <a:xfrm>
                <a:off x="3065" y="452"/>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Physical</a:t>
                </a:r>
              </a:p>
              <a:p>
                <a:pPr>
                  <a:spcBef>
                    <a:spcPct val="0"/>
                  </a:spcBef>
                </a:pPr>
                <a:r>
                  <a:rPr lang="en-US" altLang="en-US" b="0" dirty="0">
                    <a:latin typeface="Gill Sans" charset="0"/>
                    <a:ea typeface="Gill Sans" charset="0"/>
                    <a:cs typeface="Gill Sans" charset="0"/>
                  </a:rPr>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18" name="Rectangle 53"/>
            <p:cNvSpPr>
              <a:spLocks noChangeArrowheads="1"/>
            </p:cNvSpPr>
            <p:nvPr/>
          </p:nvSpPr>
          <p:spPr bwMode="auto">
            <a:xfrm>
              <a:off x="5113" y="1225"/>
              <a:ext cx="275"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b="0">
                  <a:latin typeface="Gill Sans" charset="0"/>
                  <a:ea typeface="Gill Sans" charset="0"/>
                  <a:cs typeface="Gill Sans" charset="0"/>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55" name="Rectangle 2"/>
          <p:cNvSpPr>
            <a:spLocks noGrp="1" noChangeArrowheads="1"/>
          </p:cNvSpPr>
          <p:nvPr>
            <p:ph type="title"/>
          </p:nvPr>
        </p:nvSpPr>
        <p:spPr>
          <a:xfrm>
            <a:off x="21895" y="228600"/>
            <a:ext cx="9098646" cy="494494"/>
          </a:xfrm>
          <a:noFill/>
        </p:spPr>
        <p:txBody>
          <a:bodyPr wrap="none" lIns="63500" tIns="25400" rIns="63500" bIns="25400" anchor="t">
            <a:spAutoFit/>
          </a:bodyPr>
          <a:lstStyle/>
          <a:p>
            <a:r>
              <a:rPr lang="en-US" altLang="ko-KR" dirty="0" smtClean="0"/>
              <a:t>Fix for sparse address space: The two-level page table</a:t>
            </a:r>
          </a:p>
        </p:txBody>
      </p:sp>
      <p:grpSp>
        <p:nvGrpSpPr>
          <p:cNvPr id="671871" name="Group 127"/>
          <p:cNvGrpSpPr>
            <a:grpSpLocks/>
          </p:cNvGrpSpPr>
          <p:nvPr/>
        </p:nvGrpSpPr>
        <p:grpSpPr bwMode="auto">
          <a:xfrm>
            <a:off x="4176713" y="1720850"/>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3" name="Line 22"/>
            <p:cNvSpPr>
              <a:spLocks noChangeShapeType="1"/>
            </p:cNvSpPr>
            <p:nvPr/>
          </p:nvSpPr>
          <p:spPr bwMode="auto">
            <a:xfrm>
              <a:off x="2544" y="2184"/>
              <a:ext cx="1017" cy="8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grpSp>
        <p:nvGrpSpPr>
          <p:cNvPr id="671869" name="Group 125"/>
          <p:cNvGrpSpPr>
            <a:grpSpLocks/>
          </p:cNvGrpSpPr>
          <p:nvPr/>
        </p:nvGrpSpPr>
        <p:grpSpPr bwMode="auto">
          <a:xfrm>
            <a:off x="152400" y="862013"/>
            <a:ext cx="4938713" cy="954087"/>
            <a:chOff x="9" y="543"/>
            <a:chExt cx="3111" cy="601"/>
          </a:xfrm>
        </p:grpSpPr>
        <p:sp>
          <p:nvSpPr>
            <p:cNvPr id="23602" name="Rectangle 54"/>
            <p:cNvSpPr>
              <a:spLocks noChangeArrowheads="1"/>
            </p:cNvSpPr>
            <p:nvPr/>
          </p:nvSpPr>
          <p:spPr bwMode="auto">
            <a:xfrm>
              <a:off x="816"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3" name="Rectangle 55"/>
            <p:cNvSpPr>
              <a:spLocks noChangeArrowheads="1"/>
            </p:cNvSpPr>
            <p:nvPr/>
          </p:nvSpPr>
          <p:spPr bwMode="auto">
            <a:xfrm>
              <a:off x="1488"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4" name="Rectangle 56"/>
            <p:cNvSpPr>
              <a:spLocks noChangeArrowheads="1"/>
            </p:cNvSpPr>
            <p:nvPr/>
          </p:nvSpPr>
          <p:spPr bwMode="auto">
            <a:xfrm>
              <a:off x="2256"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12 bits</a:t>
              </a:r>
            </a:p>
          </p:txBody>
        </p:sp>
        <p:grpSp>
          <p:nvGrpSpPr>
            <p:cNvPr id="23605" name="Group 65"/>
            <p:cNvGrpSpPr>
              <a:grpSpLocks/>
            </p:cNvGrpSpPr>
            <p:nvPr/>
          </p:nvGrpSpPr>
          <p:grpSpPr bwMode="auto">
            <a:xfrm>
              <a:off x="9" y="700"/>
              <a:ext cx="3111" cy="444"/>
              <a:chOff x="48" y="1440"/>
              <a:chExt cx="3111" cy="444"/>
            </a:xfrm>
          </p:grpSpPr>
          <p:sp>
            <p:nvSpPr>
              <p:cNvPr id="23606" name="Text Box 66"/>
              <p:cNvSpPr txBox="1">
                <a:spLocks noChangeArrowheads="1"/>
              </p:cNvSpPr>
              <p:nvPr/>
            </p:nvSpPr>
            <p:spPr bwMode="auto">
              <a:xfrm>
                <a:off x="48" y="1440"/>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P1 index</a:t>
                  </a:r>
                </a:p>
              </p:txBody>
            </p:sp>
          </p:grpSp>
        </p:grpSp>
      </p:grpSp>
      <p:grpSp>
        <p:nvGrpSpPr>
          <p:cNvPr id="671870" name="Group 126"/>
          <p:cNvGrpSpPr>
            <a:grpSpLocks/>
          </p:cNvGrpSpPr>
          <p:nvPr/>
        </p:nvGrpSpPr>
        <p:grpSpPr bwMode="auto">
          <a:xfrm>
            <a:off x="442913" y="2514600"/>
            <a:ext cx="4217987" cy="1754188"/>
            <a:chOff x="192" y="1612"/>
            <a:chExt cx="2657" cy="1105"/>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3596" name="Group 111"/>
            <p:cNvGrpSpPr>
              <a:grpSpLocks/>
            </p:cNvGrpSpPr>
            <p:nvPr/>
          </p:nvGrpSpPr>
          <p:grpSpPr bwMode="auto">
            <a:xfrm>
              <a:off x="1776" y="2528"/>
              <a:ext cx="1073" cy="189"/>
              <a:chOff x="1872" y="2644"/>
              <a:chExt cx="1073" cy="189"/>
            </a:xfrm>
          </p:grpSpPr>
          <p:sp>
            <p:nvSpPr>
              <p:cNvPr id="23599" name="Rectangle 47"/>
              <p:cNvSpPr>
                <a:spLocks noChangeArrowheads="1"/>
              </p:cNvSpPr>
              <p:nvPr/>
            </p:nvSpPr>
            <p:spPr bwMode="auto">
              <a:xfrm>
                <a:off x="2112" y="2644"/>
                <a:ext cx="503" cy="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dirty="0">
                    <a:latin typeface="Gill Sans" charset="0"/>
                    <a:ea typeface="Gill Sans" charset="0"/>
                    <a:cs typeface="Gill Sans" charset="0"/>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671837" name="Freeform 93"/>
          <p:cNvSpPr>
            <a:spLocks/>
          </p:cNvSpPr>
          <p:nvPr/>
        </p:nvSpPr>
        <p:spPr bwMode="auto">
          <a:xfrm>
            <a:off x="2043113"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671838" name="Rectangle 94"/>
          <p:cNvSpPr>
            <a:spLocks noGrp="1" noChangeArrowheads="1"/>
          </p:cNvSpPr>
          <p:nvPr>
            <p:ph type="body" idx="1"/>
          </p:nvPr>
        </p:nvSpPr>
        <p:spPr>
          <a:xfrm>
            <a:off x="0" y="4114800"/>
            <a:ext cx="5562600" cy="2590800"/>
          </a:xfrm>
        </p:spPr>
        <p:txBody>
          <a:bodyPr>
            <a:normAutofit/>
          </a:bodyPr>
          <a:lstStyle/>
          <a:p>
            <a:pPr>
              <a:lnSpc>
                <a:spcPct val="80000"/>
              </a:lnSpc>
              <a:spcBef>
                <a:spcPct val="0"/>
              </a:spcBef>
            </a:pPr>
            <a:r>
              <a:rPr lang="en-US" altLang="ko-KR" sz="2800" dirty="0" smtClean="0">
                <a:ea typeface="굴림" panose="020B0600000101010101" pitchFamily="34" charset="-127"/>
              </a:rPr>
              <a:t>Tree of Page Tables</a:t>
            </a:r>
          </a:p>
          <a:p>
            <a:pPr>
              <a:lnSpc>
                <a:spcPct val="80000"/>
              </a:lnSpc>
              <a:spcBef>
                <a:spcPct val="0"/>
              </a:spcBef>
            </a:pPr>
            <a:r>
              <a:rPr lang="en-US" altLang="ko-KR" sz="2800" dirty="0" smtClean="0">
                <a:ea typeface="굴림" panose="020B0600000101010101" pitchFamily="34" charset="-127"/>
              </a:rPr>
              <a:t>Tables fixed size (1024 entries)</a:t>
            </a:r>
          </a:p>
          <a:p>
            <a:pPr lvl="1">
              <a:lnSpc>
                <a:spcPct val="80000"/>
              </a:lnSpc>
              <a:spcBef>
                <a:spcPct val="0"/>
              </a:spcBef>
            </a:pPr>
            <a:r>
              <a:rPr lang="en-US" altLang="ko-KR" sz="2400" dirty="0" smtClean="0">
                <a:ea typeface="굴림" panose="020B0600000101010101" pitchFamily="34" charset="-127"/>
              </a:rPr>
              <a:t>On context-switch: save single </a:t>
            </a:r>
            <a:r>
              <a:rPr lang="en-US" altLang="ko-KR" sz="2400" dirty="0" err="1" smtClean="0">
                <a:ea typeface="굴림" panose="020B0600000101010101" pitchFamily="34" charset="-127"/>
              </a:rPr>
              <a:t>PageTablePtr</a:t>
            </a:r>
            <a:r>
              <a:rPr lang="en-US" altLang="ko-KR" sz="2400" dirty="0" smtClean="0">
                <a:ea typeface="굴림" panose="020B0600000101010101" pitchFamily="34" charset="-127"/>
              </a:rPr>
              <a:t> register</a:t>
            </a:r>
          </a:p>
          <a:p>
            <a:pPr>
              <a:lnSpc>
                <a:spcPct val="80000"/>
              </a:lnSpc>
              <a:spcBef>
                <a:spcPct val="0"/>
              </a:spcBef>
            </a:pPr>
            <a:r>
              <a:rPr lang="en-US" altLang="ko-KR" sz="2800" dirty="0" smtClean="0">
                <a:ea typeface="굴림" panose="020B0600000101010101" pitchFamily="34" charset="-127"/>
              </a:rPr>
              <a:t>Valid bits on Page Table Entries </a:t>
            </a:r>
          </a:p>
          <a:p>
            <a:pPr lvl="1">
              <a:lnSpc>
                <a:spcPct val="80000"/>
              </a:lnSpc>
              <a:spcBef>
                <a:spcPct val="0"/>
              </a:spcBef>
            </a:pPr>
            <a:r>
              <a:rPr lang="en-US" altLang="ko-KR" sz="2400" dirty="0" smtClean="0">
                <a:ea typeface="굴림" panose="020B0600000101010101" pitchFamily="34" charset="-127"/>
              </a:rPr>
              <a:t>Don’t need every 2</a:t>
            </a:r>
            <a:r>
              <a:rPr lang="en-US" altLang="ko-KR" sz="2400" baseline="30000" dirty="0" smtClean="0">
                <a:ea typeface="굴림" panose="020B0600000101010101" pitchFamily="34" charset="-127"/>
              </a:rPr>
              <a:t>nd</a:t>
            </a:r>
            <a:r>
              <a:rPr lang="en-US" altLang="ko-KR" sz="2400" dirty="0" smtClean="0">
                <a:ea typeface="굴림" panose="020B0600000101010101" pitchFamily="34" charset="-127"/>
              </a:rPr>
              <a:t>-level table</a:t>
            </a:r>
          </a:p>
          <a:p>
            <a:pPr lvl="1">
              <a:lnSpc>
                <a:spcPct val="80000"/>
              </a:lnSpc>
              <a:spcBef>
                <a:spcPct val="0"/>
              </a:spcBef>
            </a:pPr>
            <a:r>
              <a:rPr lang="en-US" altLang="ko-KR" sz="2400" dirty="0" smtClean="0">
                <a:solidFill>
                  <a:schemeClr val="hlink"/>
                </a:solidFill>
                <a:ea typeface="굴림" panose="020B0600000101010101" pitchFamily="34" charset="-127"/>
              </a:rPr>
              <a:t>Even when exist, 2</a:t>
            </a:r>
            <a:r>
              <a:rPr lang="en-US" altLang="ko-KR" sz="2400" baseline="30000" dirty="0" smtClean="0">
                <a:solidFill>
                  <a:schemeClr val="hlink"/>
                </a:solidFill>
                <a:ea typeface="굴림" panose="020B0600000101010101" pitchFamily="34" charset="-127"/>
              </a:rPr>
              <a:t>nd</a:t>
            </a:r>
            <a:r>
              <a:rPr lang="en-US" altLang="ko-KR" sz="2400" dirty="0" smtClean="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5292725" y="1695450"/>
            <a:ext cx="1703388" cy="4751388"/>
            <a:chOff x="3247" y="1068"/>
            <a:chExt cx="1073" cy="2993"/>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77" name="Rectangle 113"/>
            <p:cNvSpPr>
              <a:spLocks noChangeArrowheads="1"/>
            </p:cNvSpPr>
            <p:nvPr/>
          </p:nvSpPr>
          <p:spPr bwMode="auto">
            <a:xfrm>
              <a:off x="3487" y="3872"/>
              <a:ext cx="503" cy="189"/>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a:latin typeface="Gill Sans" charset="0"/>
                  <a:ea typeface="Gill Sans" charset="0"/>
                  <a:cs typeface="Gill Sans" charset="0"/>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671864" name="Freeform 120"/>
          <p:cNvSpPr>
            <a:spLocks/>
          </p:cNvSpPr>
          <p:nvPr/>
        </p:nvSpPr>
        <p:spPr bwMode="auto">
          <a:xfrm>
            <a:off x="2957513"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671874" name="Group 130"/>
          <p:cNvGrpSpPr>
            <a:grpSpLocks/>
          </p:cNvGrpSpPr>
          <p:nvPr/>
        </p:nvGrpSpPr>
        <p:grpSpPr bwMode="auto">
          <a:xfrm>
            <a:off x="6462713"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6208167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8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869"/>
                                        </p:tgtEl>
                                        <p:attrNameLst>
                                          <p:attrName>style.visibility</p:attrName>
                                        </p:attrNameLst>
                                      </p:cBhvr>
                                      <p:to>
                                        <p:strVal val="visible"/>
                                      </p:to>
                                    </p:set>
                                  </p:childTnLst>
                                </p:cTn>
                              </p:par>
                              <p:par>
                                <p:cTn id="13" presetID="22" presetClass="entr" presetSubtype="1" fill="hold" grpId="0" nodeType="withEffect">
                                  <p:stCondLst>
                                    <p:cond delay="0"/>
                                  </p:stCondLst>
                                  <p:childTnLst>
                                    <p:set>
                                      <p:cBhvr>
                                        <p:cTn id="14" dur="1" fill="hold">
                                          <p:stCondLst>
                                            <p:cond delay="0"/>
                                          </p:stCondLst>
                                        </p:cTn>
                                        <p:tgtEl>
                                          <p:spTgt spid="671837"/>
                                        </p:tgtEl>
                                        <p:attrNameLst>
                                          <p:attrName>style.visibility</p:attrName>
                                        </p:attrNameLst>
                                      </p:cBhvr>
                                      <p:to>
                                        <p:strVal val="visible"/>
                                      </p:to>
                                    </p:set>
                                    <p:animEffect transition="in" filter="wipe(up)">
                                      <p:cBhvr>
                                        <p:cTn id="15" dur="500"/>
                                        <p:tgtEl>
                                          <p:spTgt spid="67183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71871"/>
                                        </p:tgtEl>
                                        <p:attrNameLst>
                                          <p:attrName>style.visibility</p:attrName>
                                        </p:attrNameLst>
                                      </p:cBhvr>
                                      <p:to>
                                        <p:strVal val="visible"/>
                                      </p:to>
                                    </p:set>
                                    <p:animEffect transition="in" filter="wipe(left)">
                                      <p:cBhvr>
                                        <p:cTn id="19" dur="500"/>
                                        <p:tgtEl>
                                          <p:spTgt spid="671871"/>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6718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183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183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71864"/>
                                        </p:tgtEl>
                                        <p:attrNameLst>
                                          <p:attrName>style.visibility</p:attrName>
                                        </p:attrNameLst>
                                      </p:cBhvr>
                                      <p:to>
                                        <p:strVal val="visible"/>
                                      </p:to>
                                    </p:set>
                                    <p:animEffect transition="in" filter="wipe(left)">
                                      <p:cBhvr>
                                        <p:cTn id="33" dur="500"/>
                                        <p:tgtEl>
                                          <p:spTgt spid="671864"/>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71874"/>
                                        </p:tgtEl>
                                        <p:attrNameLst>
                                          <p:attrName>style.visibility</p:attrName>
                                        </p:attrNameLst>
                                      </p:cBhvr>
                                      <p:to>
                                        <p:strVal val="visible"/>
                                      </p:to>
                                    </p:set>
                                    <p:animEffect transition="in" filter="wipe(left)">
                                      <p:cBhvr>
                                        <p:cTn id="37" dur="500"/>
                                        <p:tgtEl>
                                          <p:spTgt spid="671874"/>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6718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71838">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1838">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18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837" grpId="0" animBg="1"/>
      <p:bldP spid="671838" grpId="0" build="p"/>
      <p:bldP spid="6718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0" name="Title 1"/>
          <p:cNvSpPr>
            <a:spLocks noGrp="1"/>
          </p:cNvSpPr>
          <p:nvPr>
            <p:ph type="title"/>
          </p:nvPr>
        </p:nvSpPr>
        <p:spPr>
          <a:xfrm>
            <a:off x="990600" y="76200"/>
            <a:ext cx="7162800" cy="533400"/>
          </a:xfrm>
        </p:spPr>
        <p:txBody>
          <a:bodyPr/>
          <a:lstStyle/>
          <a:p>
            <a:r>
              <a:rPr lang="en-US" altLang="en-US" dirty="0" smtClean="0"/>
              <a:t>Summary: Two-Level Paging</a:t>
            </a:r>
          </a:p>
        </p:txBody>
      </p:sp>
      <p:sp>
        <p:nvSpPr>
          <p:cNvPr id="24580" name="TextBox 5"/>
          <p:cNvSpPr txBox="1">
            <a:spLocks noChangeArrowheads="1"/>
          </p:cNvSpPr>
          <p:nvPr/>
        </p:nvSpPr>
        <p:spPr bwMode="auto">
          <a:xfrm>
            <a:off x="127000" y="914400"/>
            <a:ext cx="11096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i="1" dirty="0" smtClean="0">
                <a:solidFill>
                  <a:srgbClr val="FF0000"/>
                </a:solidFill>
                <a:latin typeface="Helvetica" charset="0"/>
                <a:cs typeface="Helvetica" charset="0"/>
              </a:rPr>
              <a:t>111</a:t>
            </a:r>
            <a:r>
              <a:rPr lang="en-US" sz="1600" dirty="0" smtClean="0">
                <a:solidFill>
                  <a:srgbClr val="008000"/>
                </a:solidFill>
                <a:latin typeface="Helvetica" charset="0"/>
                <a:cs typeface="Helvetica" charset="0"/>
              </a:rPr>
              <a:t>1 1</a:t>
            </a:r>
            <a:r>
              <a:rPr lang="en-US" sz="1600" dirty="0" smtClean="0">
                <a:solidFill>
                  <a:schemeClr val="accent5">
                    <a:lumMod val="50000"/>
                  </a:schemeClr>
                </a:solidFill>
                <a:latin typeface="Helvetica" charset="0"/>
                <a:cs typeface="Helvetica" charset="0"/>
              </a:rPr>
              <a:t>111</a:t>
            </a:r>
          </a:p>
        </p:txBody>
      </p:sp>
      <p:sp>
        <p:nvSpPr>
          <p:cNvPr id="37892" name="Rectangle 6"/>
          <p:cNvSpPr>
            <a:spLocks noChangeArrowheads="1"/>
          </p:cNvSpPr>
          <p:nvPr/>
        </p:nvSpPr>
        <p:spPr bwMode="auto">
          <a:xfrm>
            <a:off x="11938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3" name="Rectangle 7"/>
          <p:cNvSpPr>
            <a:spLocks noChangeArrowheads="1"/>
          </p:cNvSpPr>
          <p:nvPr/>
        </p:nvSpPr>
        <p:spPr bwMode="auto">
          <a:xfrm>
            <a:off x="11938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1938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7895" name="Rectangle 9"/>
          <p:cNvSpPr>
            <a:spLocks noChangeArrowheads="1"/>
          </p:cNvSpPr>
          <p:nvPr/>
        </p:nvSpPr>
        <p:spPr bwMode="auto">
          <a:xfrm>
            <a:off x="11938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7896" name="Up Arrow 10"/>
          <p:cNvSpPr>
            <a:spLocks noChangeArrowheads="1"/>
          </p:cNvSpPr>
          <p:nvPr/>
        </p:nvSpPr>
        <p:spPr bwMode="auto">
          <a:xfrm flipH="1">
            <a:off x="17272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7" name="Up Arrow 11"/>
          <p:cNvSpPr>
            <a:spLocks noChangeArrowheads="1"/>
          </p:cNvSpPr>
          <p:nvPr/>
        </p:nvSpPr>
        <p:spPr bwMode="auto">
          <a:xfrm flipH="1" flipV="1">
            <a:off x="17272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8" name="Rectangle 12"/>
          <p:cNvSpPr>
            <a:spLocks noChangeArrowheads="1"/>
          </p:cNvSpPr>
          <p:nvPr/>
        </p:nvSpPr>
        <p:spPr bwMode="auto">
          <a:xfrm>
            <a:off x="1193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9"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7900" name="Rectangle 14"/>
          <p:cNvSpPr>
            <a:spLocks noChangeArrowheads="1"/>
          </p:cNvSpPr>
          <p:nvPr/>
        </p:nvSpPr>
        <p:spPr bwMode="auto">
          <a:xfrm>
            <a:off x="11938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1" name="Rectangle 15"/>
          <p:cNvSpPr>
            <a:spLocks noChangeArrowheads="1"/>
          </p:cNvSpPr>
          <p:nvPr/>
        </p:nvSpPr>
        <p:spPr bwMode="auto">
          <a:xfrm>
            <a:off x="11938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2" name="Rectangle 16"/>
          <p:cNvSpPr>
            <a:spLocks noChangeArrowheads="1"/>
          </p:cNvSpPr>
          <p:nvPr/>
        </p:nvSpPr>
        <p:spPr bwMode="auto">
          <a:xfrm>
            <a:off x="11938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3" name="TextBox 17"/>
          <p:cNvSpPr txBox="1">
            <a:spLocks noChangeArrowheads="1"/>
          </p:cNvSpPr>
          <p:nvPr/>
        </p:nvSpPr>
        <p:spPr bwMode="auto">
          <a:xfrm>
            <a:off x="50800" y="56816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4" name="TextBox 18"/>
          <p:cNvSpPr txBox="1">
            <a:spLocks noChangeArrowheads="1"/>
          </p:cNvSpPr>
          <p:nvPr/>
        </p:nvSpPr>
        <p:spPr bwMode="auto">
          <a:xfrm>
            <a:off x="39688" y="44958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5" name="TextBox 19"/>
          <p:cNvSpPr txBox="1">
            <a:spLocks noChangeArrowheads="1"/>
          </p:cNvSpPr>
          <p:nvPr/>
        </p:nvSpPr>
        <p:spPr bwMode="auto">
          <a:xfrm>
            <a:off x="39688" y="32766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6" name="TextBox 20"/>
          <p:cNvSpPr txBox="1">
            <a:spLocks noChangeArrowheads="1"/>
          </p:cNvSpPr>
          <p:nvPr/>
        </p:nvSpPr>
        <p:spPr bwMode="auto">
          <a:xfrm>
            <a:off x="50800" y="202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7" name="Left Brace 22"/>
          <p:cNvSpPr>
            <a:spLocks/>
          </p:cNvSpPr>
          <p:nvPr/>
        </p:nvSpPr>
        <p:spPr bwMode="auto">
          <a:xfrm rot="5400000" flipH="1">
            <a:off x="209550" y="5865813"/>
            <a:ext cx="187325" cy="352425"/>
          </a:xfrm>
          <a:prstGeom prst="leftBrace">
            <a:avLst>
              <a:gd name="adj1" fmla="val 8309"/>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08" name="TextBox 23"/>
          <p:cNvSpPr txBox="1">
            <a:spLocks noChangeArrowheads="1"/>
          </p:cNvSpPr>
          <p:nvPr/>
        </p:nvSpPr>
        <p:spPr bwMode="auto">
          <a:xfrm>
            <a:off x="-50800" y="6062663"/>
            <a:ext cx="9286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page1 #</a:t>
            </a:r>
          </a:p>
        </p:txBody>
      </p:sp>
      <p:sp>
        <p:nvSpPr>
          <p:cNvPr id="37909" name="TextBox 24"/>
          <p:cNvSpPr txBox="1">
            <a:spLocks noChangeArrowheads="1"/>
          </p:cNvSpPr>
          <p:nvPr/>
        </p:nvSpPr>
        <p:spPr bwMode="auto">
          <a:xfrm>
            <a:off x="781050" y="60626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37910" name="Left Brace 25"/>
          <p:cNvSpPr>
            <a:spLocks/>
          </p:cNvSpPr>
          <p:nvPr/>
        </p:nvSpPr>
        <p:spPr bwMode="auto">
          <a:xfrm rot="5400000" flipH="1">
            <a:off x="8643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11"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7912"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13"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18"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20"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1938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1938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1938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1938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1938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1938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1938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1938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1938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1938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1938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1938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1938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1938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1938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1938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1938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1938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1938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1938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1938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1938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1938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1938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1938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1938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1938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1938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1938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1938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1938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1938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86"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7987"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7988" name="TextBox 170"/>
          <p:cNvSpPr txBox="1">
            <a:spLocks noChangeArrowheads="1"/>
          </p:cNvSpPr>
          <p:nvPr/>
        </p:nvSpPr>
        <p:spPr bwMode="auto">
          <a:xfrm>
            <a:off x="7924800" y="41148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37989" name="TextBox 171"/>
          <p:cNvSpPr txBox="1">
            <a:spLocks noChangeArrowheads="1"/>
          </p:cNvSpPr>
          <p:nvPr/>
        </p:nvSpPr>
        <p:spPr bwMode="auto">
          <a:xfrm>
            <a:off x="7947025" y="35480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37990"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37991" name="Left Brace 176"/>
          <p:cNvSpPr>
            <a:spLocks/>
          </p:cNvSpPr>
          <p:nvPr/>
        </p:nvSpPr>
        <p:spPr bwMode="auto">
          <a:xfrm rot="5400000">
            <a:off x="571500" y="5600700"/>
            <a:ext cx="152400" cy="228600"/>
          </a:xfrm>
          <a:prstGeom prst="leftBrace">
            <a:avLst>
              <a:gd name="adj1" fmla="val 8333"/>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92" name="TextBox 178"/>
          <p:cNvSpPr txBox="1">
            <a:spLocks noChangeArrowheads="1"/>
          </p:cNvSpPr>
          <p:nvPr/>
        </p:nvSpPr>
        <p:spPr bwMode="auto">
          <a:xfrm>
            <a:off x="101600" y="5257800"/>
            <a:ext cx="9286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008200"/>
                </a:solidFill>
                <a:latin typeface="Helvetica" panose="020B0604020202020204" pitchFamily="34" charset="0"/>
              </a:rPr>
              <a:t>page2 #</a:t>
            </a:r>
          </a:p>
        </p:txBody>
      </p:sp>
      <p:grpSp>
        <p:nvGrpSpPr>
          <p:cNvPr id="37993" name="Group 141"/>
          <p:cNvGrpSpPr>
            <a:grpSpLocks/>
          </p:cNvGrpSpPr>
          <p:nvPr/>
        </p:nvGrpSpPr>
        <p:grpSpPr bwMode="auto">
          <a:xfrm>
            <a:off x="3124200" y="2544763"/>
            <a:ext cx="990600" cy="1570037"/>
            <a:chOff x="4188007" y="838200"/>
            <a:chExt cx="990600" cy="1569660"/>
          </a:xfrm>
        </p:grpSpPr>
        <p:sp>
          <p:nvSpPr>
            <p:cNvPr id="38036"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8037"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7994"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7995"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6"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7997"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8"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7999"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00"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8001"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38002" name="Straight Arrow Connector 199"/>
          <p:cNvCxnSpPr>
            <a:cxnSpLocks noChangeShapeType="1"/>
          </p:cNvCxnSpPr>
          <p:nvPr/>
        </p:nvCxnSpPr>
        <p:spPr bwMode="auto">
          <a:xfrm>
            <a:off x="5791200" y="14478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3" name="Straight Arrow Connector 202"/>
          <p:cNvCxnSpPr>
            <a:cxnSpLocks noChangeShapeType="1"/>
          </p:cNvCxnSpPr>
          <p:nvPr/>
        </p:nvCxnSpPr>
        <p:spPr bwMode="auto">
          <a:xfrm>
            <a:off x="5791200" y="16002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4" name="Straight Arrow Connector 203"/>
          <p:cNvCxnSpPr>
            <a:cxnSpLocks noChangeShapeType="1"/>
            <a:endCxn id="127" idx="1"/>
          </p:cNvCxnSpPr>
          <p:nvPr/>
        </p:nvCxnSpPr>
        <p:spPr bwMode="auto">
          <a:xfrm>
            <a:off x="5791200" y="18272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5" name="Straight Arrow Connector 205"/>
          <p:cNvCxnSpPr>
            <a:cxnSpLocks noChangeShapeType="1"/>
          </p:cNvCxnSpPr>
          <p:nvPr/>
        </p:nvCxnSpPr>
        <p:spPr bwMode="auto">
          <a:xfrm>
            <a:off x="5791200" y="19796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6" name="Straight Arrow Connector 208"/>
          <p:cNvCxnSpPr>
            <a:cxnSpLocks noChangeShapeType="1"/>
          </p:cNvCxnSpPr>
          <p:nvPr/>
        </p:nvCxnSpPr>
        <p:spPr bwMode="auto">
          <a:xfrm>
            <a:off x="5791200" y="30480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7" name="Straight Arrow Connector 212"/>
          <p:cNvCxnSpPr>
            <a:cxnSpLocks noChangeShapeType="1"/>
          </p:cNvCxnSpPr>
          <p:nvPr/>
        </p:nvCxnSpPr>
        <p:spPr bwMode="auto">
          <a:xfrm>
            <a:off x="5791200" y="32004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8"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9" name="Straight Arrow Connector 214"/>
          <p:cNvCxnSpPr>
            <a:cxnSpLocks noChangeShapeType="1"/>
          </p:cNvCxnSpPr>
          <p:nvPr/>
        </p:nvCxnSpPr>
        <p:spPr bwMode="auto">
          <a:xfrm rot="5400000" flipH="1" flipV="1">
            <a:off x="3619500" y="1409700"/>
            <a:ext cx="13716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0" name="Straight Arrow Connector 218"/>
          <p:cNvCxnSpPr>
            <a:cxnSpLocks noChangeShapeType="1"/>
          </p:cNvCxnSpPr>
          <p:nvPr/>
        </p:nvCxnSpPr>
        <p:spPr bwMode="auto">
          <a:xfrm flipV="1">
            <a:off x="3733800" y="2514600"/>
            <a:ext cx="11430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1" name="Straight Arrow Connector 220"/>
          <p:cNvCxnSpPr>
            <a:cxnSpLocks noChangeShapeType="1"/>
            <a:stCxn id="38032" idx="5"/>
          </p:cNvCxnSpPr>
          <p:nvPr/>
        </p:nvCxnSpPr>
        <p:spPr bwMode="auto">
          <a:xfrm rot="16200000" flipH="1">
            <a:off x="4217988" y="3151188"/>
            <a:ext cx="163512" cy="11541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2" name="Straight Arrow Connector 222"/>
          <p:cNvCxnSpPr>
            <a:cxnSpLocks noChangeShapeType="1"/>
          </p:cNvCxnSpPr>
          <p:nvPr/>
        </p:nvCxnSpPr>
        <p:spPr bwMode="auto">
          <a:xfrm>
            <a:off x="3733800" y="3962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3" name="Straight Arrow Connector 224"/>
          <p:cNvCxnSpPr>
            <a:cxnSpLocks noChangeShapeType="1"/>
          </p:cNvCxnSpPr>
          <p:nvPr/>
        </p:nvCxnSpPr>
        <p:spPr bwMode="auto">
          <a:xfrm rot="16200000" flipH="1">
            <a:off x="2286000" y="1828800"/>
            <a:ext cx="13716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14" name="Right Brace 227"/>
          <p:cNvSpPr>
            <a:spLocks/>
          </p:cNvSpPr>
          <p:nvPr/>
        </p:nvSpPr>
        <p:spPr bwMode="auto">
          <a:xfrm>
            <a:off x="2514600" y="1066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5" name="Right Brace 229"/>
          <p:cNvSpPr>
            <a:spLocks/>
          </p:cNvSpPr>
          <p:nvPr/>
        </p:nvSpPr>
        <p:spPr bwMode="auto">
          <a:xfrm>
            <a:off x="2514600" y="3048000"/>
            <a:ext cx="228600" cy="4572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6" name="Right Brace 230"/>
          <p:cNvSpPr>
            <a:spLocks/>
          </p:cNvSpPr>
          <p:nvPr/>
        </p:nvSpPr>
        <p:spPr bwMode="auto">
          <a:xfrm>
            <a:off x="2514600" y="4114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7" name="Right Brace 231"/>
          <p:cNvSpPr>
            <a:spLocks/>
          </p:cNvSpPr>
          <p:nvPr/>
        </p:nvSpPr>
        <p:spPr bwMode="auto">
          <a:xfrm>
            <a:off x="2514600" y="53340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cxnSp>
        <p:nvCxnSpPr>
          <p:cNvPr id="38018" name="Straight Arrow Connector 233"/>
          <p:cNvCxnSpPr>
            <a:cxnSpLocks noChangeShapeType="1"/>
            <a:stCxn id="38015" idx="1"/>
          </p:cNvCxnSpPr>
          <p:nvPr/>
        </p:nvCxnSpPr>
        <p:spPr bwMode="auto">
          <a:xfrm>
            <a:off x="2743200" y="3276600"/>
            <a:ext cx="457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9" name="Straight Arrow Connector 235"/>
          <p:cNvCxnSpPr>
            <a:cxnSpLocks noChangeShapeType="1"/>
          </p:cNvCxnSpPr>
          <p:nvPr/>
        </p:nvCxnSpPr>
        <p:spPr bwMode="auto">
          <a:xfrm rot="5400000" flipH="1" flipV="1">
            <a:off x="2552700" y="3771900"/>
            <a:ext cx="8382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0" name="Straight Arrow Connector 237"/>
          <p:cNvCxnSpPr>
            <a:cxnSpLocks noChangeShapeType="1"/>
          </p:cNvCxnSpPr>
          <p:nvPr/>
        </p:nvCxnSpPr>
        <p:spPr bwMode="auto">
          <a:xfrm rot="5400000" flipH="1" flipV="1">
            <a:off x="2133600" y="4572000"/>
            <a:ext cx="1676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1" name="Straight Arrow Connector 239"/>
          <p:cNvCxnSpPr>
            <a:cxnSpLocks noChangeShapeType="1"/>
            <a:endCxn id="105" idx="1"/>
          </p:cNvCxnSpPr>
          <p:nvPr/>
        </p:nvCxnSpPr>
        <p:spPr bwMode="auto">
          <a:xfrm flipV="1">
            <a:off x="5791200" y="38862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2" name="Straight Arrow Connector 241"/>
          <p:cNvCxnSpPr>
            <a:cxnSpLocks noChangeShapeType="1"/>
          </p:cNvCxnSpPr>
          <p:nvPr/>
        </p:nvCxnSpPr>
        <p:spPr bwMode="auto">
          <a:xfrm flipV="1">
            <a:off x="5791200" y="40386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3" name="Straight Arrow Connector 242"/>
          <p:cNvCxnSpPr>
            <a:cxnSpLocks noChangeShapeType="1"/>
          </p:cNvCxnSpPr>
          <p:nvPr/>
        </p:nvCxnSpPr>
        <p:spPr bwMode="auto">
          <a:xfrm flipV="1">
            <a:off x="5791200" y="41910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4" name="Straight Arrow Connector 243"/>
          <p:cNvCxnSpPr>
            <a:cxnSpLocks noChangeShapeType="1"/>
          </p:cNvCxnSpPr>
          <p:nvPr/>
        </p:nvCxnSpPr>
        <p:spPr bwMode="auto">
          <a:xfrm flipV="1">
            <a:off x="5791200" y="43434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5" name="Straight Arrow Connector 244"/>
          <p:cNvCxnSpPr>
            <a:cxnSpLocks noChangeShapeType="1"/>
            <a:endCxn id="113" idx="1"/>
          </p:cNvCxnSpPr>
          <p:nvPr/>
        </p:nvCxnSpPr>
        <p:spPr bwMode="auto">
          <a:xfrm>
            <a:off x="5791200" y="51054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6" name="Straight Arrow Connector 246"/>
          <p:cNvCxnSpPr>
            <a:cxnSpLocks noChangeShapeType="1"/>
          </p:cNvCxnSpPr>
          <p:nvPr/>
        </p:nvCxnSpPr>
        <p:spPr bwMode="auto">
          <a:xfrm>
            <a:off x="5791200" y="52578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7" name="Straight Arrow Connector 247"/>
          <p:cNvCxnSpPr>
            <a:cxnSpLocks noChangeShapeType="1"/>
            <a:endCxn id="115" idx="1"/>
          </p:cNvCxnSpPr>
          <p:nvPr/>
        </p:nvCxnSpPr>
        <p:spPr bwMode="auto">
          <a:xfrm flipV="1">
            <a:off x="5791200" y="54102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8" name="Straight Arrow Connector 249"/>
          <p:cNvCxnSpPr>
            <a:cxnSpLocks noChangeShapeType="1"/>
          </p:cNvCxnSpPr>
          <p:nvPr/>
        </p:nvCxnSpPr>
        <p:spPr bwMode="auto">
          <a:xfrm flipV="1">
            <a:off x="5791200" y="55626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29"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8030"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8031"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2"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3"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4"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5" name="TextBox 261"/>
          <p:cNvSpPr txBox="1">
            <a:spLocks noChangeArrowheads="1"/>
          </p:cNvSpPr>
          <p:nvPr/>
        </p:nvSpPr>
        <p:spPr bwMode="auto">
          <a:xfrm>
            <a:off x="65088" y="14906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111</a:t>
            </a:r>
            <a:r>
              <a:rPr lang="en-US" altLang="en-US" sz="1600">
                <a:solidFill>
                  <a:srgbClr val="008000"/>
                </a:solidFill>
                <a:latin typeface="Helvetica" panose="020B0604020202020204" pitchFamily="34" charset="0"/>
              </a:rPr>
              <a:t>1 0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7006034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4" name="Title 1"/>
          <p:cNvSpPr>
            <a:spLocks noGrp="1"/>
          </p:cNvSpPr>
          <p:nvPr>
            <p:ph type="title"/>
          </p:nvPr>
        </p:nvSpPr>
        <p:spPr>
          <a:xfrm>
            <a:off x="990600" y="76200"/>
            <a:ext cx="7162800" cy="533400"/>
          </a:xfrm>
        </p:spPr>
        <p:txBody>
          <a:bodyPr/>
          <a:lstStyle/>
          <a:p>
            <a:r>
              <a:rPr lang="en-US" altLang="en-US" dirty="0" smtClean="0"/>
              <a:t>Summary: Two-Level Paging</a:t>
            </a:r>
          </a:p>
        </p:txBody>
      </p:sp>
      <p:sp>
        <p:nvSpPr>
          <p:cNvPr id="38915" name="Rectangle 6"/>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6" name="Rectangle 7"/>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8918" name="Rectangle 9"/>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8919" name="Up Arrow 10"/>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0" name="Up Arrow 11"/>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1" name="Rectangle 12"/>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2"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8923" name="Rectangle 14"/>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4" name="Rectangle 15"/>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5" name="Rectangle 16"/>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6" name="TextBox 19"/>
          <p:cNvSpPr txBox="1">
            <a:spLocks noChangeArrowheads="1"/>
          </p:cNvSpPr>
          <p:nvPr/>
        </p:nvSpPr>
        <p:spPr bwMode="auto">
          <a:xfrm>
            <a:off x="31750" y="2938463"/>
            <a:ext cx="11731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1 0</a:t>
            </a:r>
            <a:r>
              <a:rPr lang="en-US" altLang="en-US" sz="1600">
                <a:solidFill>
                  <a:srgbClr val="2A40E2"/>
                </a:solidFill>
                <a:latin typeface="Helvetica" panose="020B0604020202020204" pitchFamily="34" charset="0"/>
              </a:rPr>
              <a:t>000</a:t>
            </a:r>
          </a:p>
          <a:p>
            <a:pPr algn="r" eaLnBrk="1" hangingPunct="1"/>
            <a:r>
              <a:rPr lang="en-US" altLang="en-US" sz="1600">
                <a:latin typeface="Helvetica" panose="020B0604020202020204" pitchFamily="34" charset="0"/>
              </a:rPr>
              <a:t>(0x90)</a:t>
            </a:r>
          </a:p>
        </p:txBody>
      </p:sp>
      <p:sp>
        <p:nvSpPr>
          <p:cNvPr id="38927"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8928"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9"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4"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6"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2192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2192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2192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2192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2192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2192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2192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2192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2192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2192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2192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2192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2192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2192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2192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2192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2192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2192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2192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2192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2192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2192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2192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2192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2192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2192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2192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2192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2192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2192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2192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2192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002"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9003"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9004" name="TextBox 171"/>
          <p:cNvSpPr txBox="1">
            <a:spLocks noChangeArrowheads="1"/>
          </p:cNvSpPr>
          <p:nvPr/>
        </p:nvSpPr>
        <p:spPr bwMode="auto">
          <a:xfrm>
            <a:off x="7848600" y="3243263"/>
            <a:ext cx="11541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latin typeface="Helvetica" panose="020B0604020202020204" pitchFamily="34" charset="0"/>
              </a:rPr>
              <a:t>1000 0</a:t>
            </a:r>
            <a:r>
              <a:rPr lang="en-US" altLang="en-US" sz="1600">
                <a:solidFill>
                  <a:srgbClr val="0000FF"/>
                </a:solidFill>
                <a:latin typeface="Helvetica" panose="020B0604020202020204" pitchFamily="34" charset="0"/>
              </a:rPr>
              <a:t>000</a:t>
            </a:r>
          </a:p>
          <a:p>
            <a:pPr algn="r" eaLnBrk="1" hangingPunct="1"/>
            <a:r>
              <a:rPr lang="en-US" altLang="en-US" sz="1600">
                <a:solidFill>
                  <a:srgbClr val="000000"/>
                </a:solidFill>
                <a:latin typeface="Helvetica" panose="020B0604020202020204" pitchFamily="34" charset="0"/>
              </a:rPr>
              <a:t>(0x80)</a:t>
            </a:r>
          </a:p>
        </p:txBody>
      </p:sp>
      <p:sp>
        <p:nvSpPr>
          <p:cNvPr id="39005"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grpSp>
        <p:nvGrpSpPr>
          <p:cNvPr id="39006" name="Group 141"/>
          <p:cNvGrpSpPr>
            <a:grpSpLocks/>
          </p:cNvGrpSpPr>
          <p:nvPr/>
        </p:nvGrpSpPr>
        <p:grpSpPr bwMode="auto">
          <a:xfrm>
            <a:off x="3124200" y="2544763"/>
            <a:ext cx="990600" cy="1570037"/>
            <a:chOff x="4188007" y="838200"/>
            <a:chExt cx="990600" cy="1569660"/>
          </a:xfrm>
        </p:grpSpPr>
        <p:sp>
          <p:nvSpPr>
            <p:cNvPr id="39029"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9030"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9007"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9008"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09"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9010"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1"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9012"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3"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9014"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25704"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016" name="Straight Arrow Connector 218"/>
          <p:cNvCxnSpPr>
            <a:cxnSpLocks noChangeShapeType="1"/>
          </p:cNvCxnSpPr>
          <p:nvPr/>
        </p:nvCxnSpPr>
        <p:spPr bwMode="auto">
          <a:xfrm flipV="1">
            <a:off x="3733800" y="2590800"/>
            <a:ext cx="1219200" cy="609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706" name="Straight Arrow Connector 233"/>
          <p:cNvCxnSpPr>
            <a:cxnSpLocks noChangeShapeType="1"/>
          </p:cNvCxnSpPr>
          <p:nvPr/>
        </p:nvCxnSpPr>
        <p:spPr bwMode="auto">
          <a:xfrm>
            <a:off x="2514600" y="3124200"/>
            <a:ext cx="6858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018"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9019"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9020"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1"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2"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3"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1" name="Rectangle 260"/>
          <p:cNvSpPr>
            <a:spLocks noChangeArrowheads="1"/>
          </p:cNvSpPr>
          <p:nvPr/>
        </p:nvSpPr>
        <p:spPr bwMode="auto">
          <a:xfrm>
            <a:off x="-7543800" y="3733800"/>
            <a:ext cx="6629400" cy="1371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Helvetica" panose="020B0604020202020204" pitchFamily="34" charset="0"/>
              </a:rPr>
              <a:t>In best case, total size of page tables ≈ number of pages </a:t>
            </a:r>
            <a:r>
              <a:rPr lang="en-US" altLang="en-US" b="0">
                <a:solidFill>
                  <a:srgbClr val="FF0000"/>
                </a:solidFill>
                <a:latin typeface="Helvetica" panose="020B0604020202020204" pitchFamily="34" charset="0"/>
              </a:rPr>
              <a:t>used</a:t>
            </a:r>
            <a:r>
              <a:rPr lang="en-US" altLang="en-US" b="0">
                <a:latin typeface="Helvetica" panose="020B0604020202020204" pitchFamily="34" charset="0"/>
              </a:rPr>
              <a:t> by program </a:t>
            </a:r>
            <a:r>
              <a:rPr lang="en-US" altLang="en-US" b="0">
                <a:solidFill>
                  <a:srgbClr val="FF0000"/>
                </a:solidFill>
                <a:latin typeface="Helvetica" panose="020B0604020202020204" pitchFamily="34" charset="0"/>
              </a:rPr>
              <a:t>virtual memory</a:t>
            </a:r>
            <a:r>
              <a:rPr lang="en-US" altLang="en-US" b="0">
                <a:latin typeface="Helvetica" panose="020B0604020202020204" pitchFamily="34" charset="0"/>
              </a:rPr>
              <a:t>. Requires two additional memory access!</a:t>
            </a:r>
          </a:p>
        </p:txBody>
      </p:sp>
      <p:sp>
        <p:nvSpPr>
          <p:cNvPr id="157" name="Rectangle 156"/>
          <p:cNvSpPr/>
          <p:nvPr/>
        </p:nvSpPr>
        <p:spPr bwMode="auto">
          <a:xfrm>
            <a:off x="1219200" y="30480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9" name="Rectangle 158"/>
          <p:cNvSpPr/>
          <p:nvPr/>
        </p:nvSpPr>
        <p:spPr bwMode="auto">
          <a:xfrm>
            <a:off x="3200400" y="3168650"/>
            <a:ext cx="8382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0" name="Rectangle 159"/>
          <p:cNvSpPr/>
          <p:nvPr/>
        </p:nvSpPr>
        <p:spPr bwMode="auto">
          <a:xfrm>
            <a:off x="4876800" y="2768600"/>
            <a:ext cx="9144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1" name="Rectangle 160"/>
          <p:cNvSpPr/>
          <p:nvPr/>
        </p:nvSpPr>
        <p:spPr bwMode="auto">
          <a:xfrm>
            <a:off x="6629400" y="33528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683196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6"/>
                                        </p:tgtEl>
                                        <p:attrNameLst>
                                          <p:attrName>style.visibility</p:attrName>
                                        </p:attrNameLst>
                                      </p:cBhvr>
                                      <p:to>
                                        <p:strVal val="visible"/>
                                      </p:to>
                                    </p:set>
                                    <p:animEffect transition="in" filter="wipe(left)">
                                      <p:cBhvr>
                                        <p:cTn id="7" dur="500"/>
                                        <p:tgtEl>
                                          <p:spTgt spid="257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wipe(left)">
                                      <p:cBhvr>
                                        <p:cTn id="16" dur="500"/>
                                        <p:tgtEl>
                                          <p:spTgt spid="1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704"/>
                                        </p:tgtEl>
                                        <p:attrNameLst>
                                          <p:attrName>style.visibility</p:attrName>
                                        </p:attrNameLst>
                                      </p:cBhvr>
                                      <p:to>
                                        <p:strVal val="visible"/>
                                      </p:to>
                                    </p:set>
                                    <p:animEffect transition="in" filter="wipe(left)">
                                      <p:cBhvr>
                                        <p:cTn id="21" dur="500"/>
                                        <p:tgtEl>
                                          <p:spTgt spid="2570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wipe(left)">
                                      <p:cBhvr>
                                        <p:cTn id="25" dur="500"/>
                                        <p:tgtEl>
                                          <p:spTgt spid="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1.00469E-6 8.32562E-7 L 0.84956 0.13321 " pathEditMode="relative" ptsTypes="AA">
                                      <p:cBhvr>
                                        <p:cTn id="29" dur="500" fill="hold"/>
                                        <p:tgtEl>
                                          <p:spTgt spid="2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159" grpId="0" animBg="1"/>
      <p:bldP spid="160" grpId="0" animBg="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4609" name="Rectangle 97"/>
          <p:cNvSpPr>
            <a:spLocks noGrp="1" noChangeArrowheads="1"/>
          </p:cNvSpPr>
          <p:nvPr>
            <p:ph type="body" idx="1"/>
          </p:nvPr>
        </p:nvSpPr>
        <p:spPr>
          <a:xfrm>
            <a:off x="304800" y="762000"/>
            <a:ext cx="8610600" cy="6248400"/>
          </a:xfrm>
        </p:spPr>
        <p:txBody>
          <a:bodyPr>
            <a:normAutofit/>
          </a:bodyPr>
          <a:lstStyle/>
          <a:p>
            <a:pPr>
              <a:lnSpc>
                <a:spcPct val="80000"/>
              </a:lnSpc>
              <a:spcBef>
                <a:spcPct val="15000"/>
              </a:spcBef>
            </a:pPr>
            <a:r>
              <a:rPr lang="en-US" altLang="ko-KR" dirty="0" smtClean="0">
                <a:ea typeface="굴림" panose="020B0600000101010101" pitchFamily="34" charset="-127"/>
              </a:rPr>
              <a:t>What about a tree of tables?</a:t>
            </a:r>
          </a:p>
          <a:p>
            <a:pPr lvl="1">
              <a:lnSpc>
                <a:spcPct val="80000"/>
              </a:lnSpc>
              <a:spcBef>
                <a:spcPct val="15000"/>
              </a:spcBef>
            </a:pPr>
            <a:r>
              <a:rPr lang="en-US" altLang="ko-KR" dirty="0" smtClean="0">
                <a:ea typeface="굴림" panose="020B0600000101010101" pitchFamily="34" charset="-127"/>
              </a:rPr>
              <a:t>Lowest level page table </a:t>
            </a:r>
            <a:r>
              <a:rPr lang="en-US" altLang="ko-KR" dirty="0" smtClean="0">
                <a:ea typeface="굴림" panose="020B0600000101010101" pitchFamily="34" charset="-127"/>
                <a:sym typeface="Symbol" panose="05050102010706020507" pitchFamily="18" charset="2"/>
              </a:rPr>
              <a:t> </a:t>
            </a:r>
            <a:r>
              <a:rPr lang="en-US" altLang="ko-KR" dirty="0" smtClean="0">
                <a:ea typeface="굴림" panose="020B0600000101010101" pitchFamily="34" charset="-127"/>
              </a:rPr>
              <a:t>memory still allocated with bitmap</a:t>
            </a:r>
          </a:p>
          <a:p>
            <a:pPr lvl="1">
              <a:lnSpc>
                <a:spcPct val="80000"/>
              </a:lnSpc>
              <a:spcBef>
                <a:spcPct val="15000"/>
              </a:spcBef>
            </a:pPr>
            <a:r>
              <a:rPr lang="en-US" altLang="ko-KR" dirty="0" smtClean="0">
                <a:ea typeface="굴림" panose="020B0600000101010101" pitchFamily="34" charset="-127"/>
              </a:rPr>
              <a:t>Higher levels often segmented</a:t>
            </a:r>
          </a:p>
          <a:p>
            <a:pPr>
              <a:lnSpc>
                <a:spcPct val="80000"/>
              </a:lnSpc>
              <a:spcBef>
                <a:spcPct val="15000"/>
              </a:spcBef>
            </a:pPr>
            <a:r>
              <a:rPr lang="en-US" altLang="ko-KR" dirty="0" smtClean="0">
                <a:ea typeface="굴림" panose="020B0600000101010101" pitchFamily="34" charset="-127"/>
              </a:rPr>
              <a:t>Could have any number of levels. Example (top segment):</a:t>
            </a: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endParaRPr lang="en-US" altLang="ko-KR" dirty="0" smtClean="0">
              <a:ea typeface="굴림" panose="020B0600000101010101" pitchFamily="34" charset="-127"/>
            </a:endParaRPr>
          </a:p>
          <a:p>
            <a:pPr>
              <a:lnSpc>
                <a:spcPct val="80000"/>
              </a:lnSpc>
              <a:spcBef>
                <a:spcPct val="15000"/>
              </a:spcBef>
            </a:pPr>
            <a:r>
              <a:rPr lang="en-US" altLang="ko-KR" dirty="0" smtClean="0">
                <a:ea typeface="굴림" panose="020B0600000101010101" pitchFamily="34" charset="-127"/>
              </a:rPr>
              <a:t>What must be saved/restored on context switch?</a:t>
            </a:r>
          </a:p>
          <a:p>
            <a:pPr lvl="1">
              <a:lnSpc>
                <a:spcPct val="80000"/>
              </a:lnSpc>
              <a:spcBef>
                <a:spcPct val="15000"/>
              </a:spcBef>
            </a:pPr>
            <a:r>
              <a:rPr lang="en-US" altLang="ko-KR" dirty="0" smtClean="0">
                <a:ea typeface="굴림" panose="020B0600000101010101" pitchFamily="34" charset="-127"/>
              </a:rPr>
              <a:t>Contents of top-level segment registers (for this example)</a:t>
            </a:r>
          </a:p>
          <a:p>
            <a:pPr lvl="1">
              <a:lnSpc>
                <a:spcPct val="80000"/>
              </a:lnSpc>
              <a:spcBef>
                <a:spcPct val="15000"/>
              </a:spcBef>
            </a:pPr>
            <a:r>
              <a:rPr lang="en-US" altLang="ko-KR" dirty="0" smtClean="0">
                <a:ea typeface="굴림" panose="020B0600000101010101" pitchFamily="34" charset="-127"/>
              </a:rPr>
              <a:t>Pointer to top-level table (page table)</a:t>
            </a:r>
          </a:p>
          <a:p>
            <a:pPr>
              <a:lnSpc>
                <a:spcPct val="80000"/>
              </a:lnSpc>
              <a:spcBef>
                <a:spcPct val="15000"/>
              </a:spcBef>
            </a:pPr>
            <a:endParaRPr lang="ko-KR" altLang="en-US" dirty="0" smtClean="0">
              <a:ea typeface="굴림" panose="020B0600000101010101" pitchFamily="34" charset="-127"/>
            </a:endParaRPr>
          </a:p>
        </p:txBody>
      </p:sp>
      <p:sp>
        <p:nvSpPr>
          <p:cNvPr id="21507" name="Rectangle 2"/>
          <p:cNvSpPr>
            <a:spLocks noGrp="1" noChangeArrowheads="1"/>
          </p:cNvSpPr>
          <p:nvPr>
            <p:ph type="title"/>
          </p:nvPr>
        </p:nvSpPr>
        <p:spPr/>
        <p:txBody>
          <a:bodyPr/>
          <a:lstStyle/>
          <a:p>
            <a:r>
              <a:rPr lang="en-US" altLang="ko-KR" smtClean="0">
                <a:ea typeface="굴림" panose="020B0600000101010101" pitchFamily="34" charset="-127"/>
              </a:rPr>
              <a:t>Multi-level Translation: Segments + Pages</a:t>
            </a:r>
          </a:p>
        </p:txBody>
      </p:sp>
      <p:grpSp>
        <p:nvGrpSpPr>
          <p:cNvPr id="704638" name="Group 126"/>
          <p:cNvGrpSpPr>
            <a:grpSpLocks/>
          </p:cNvGrpSpPr>
          <p:nvPr/>
        </p:nvGrpSpPr>
        <p:grpSpPr bwMode="auto">
          <a:xfrm>
            <a:off x="3987800" y="2843212"/>
            <a:ext cx="1858963" cy="1792288"/>
            <a:chOff x="2512" y="1728"/>
            <a:chExt cx="1171" cy="1129"/>
          </a:xfrm>
        </p:grpSpPr>
        <p:sp>
          <p:nvSpPr>
            <p:cNvPr id="21582" name="Rectangle 21"/>
            <p:cNvSpPr>
              <a:spLocks noChangeArrowheads="1"/>
            </p:cNvSpPr>
            <p:nvPr/>
          </p:nvSpPr>
          <p:spPr bwMode="auto">
            <a:xfrm>
              <a:off x="2512" y="1728"/>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1583" name="Rectangle 22"/>
            <p:cNvSpPr>
              <a:spLocks noChangeArrowheads="1"/>
            </p:cNvSpPr>
            <p:nvPr/>
          </p:nvSpPr>
          <p:spPr bwMode="auto">
            <a:xfrm>
              <a:off x="2512" y="1916"/>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1584" name="Rectangle 24"/>
            <p:cNvSpPr>
              <a:spLocks noChangeArrowheads="1"/>
            </p:cNvSpPr>
            <p:nvPr/>
          </p:nvSpPr>
          <p:spPr bwMode="auto">
            <a:xfrm>
              <a:off x="2512" y="2293"/>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1585" name="Rectangle 25"/>
            <p:cNvSpPr>
              <a:spLocks noChangeArrowheads="1"/>
            </p:cNvSpPr>
            <p:nvPr/>
          </p:nvSpPr>
          <p:spPr bwMode="auto">
            <a:xfrm>
              <a:off x="2512" y="2481"/>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1586" name="Rectangle 26"/>
            <p:cNvSpPr>
              <a:spLocks noChangeArrowheads="1"/>
            </p:cNvSpPr>
            <p:nvPr/>
          </p:nvSpPr>
          <p:spPr bwMode="auto">
            <a:xfrm>
              <a:off x="2512" y="2669"/>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sp>
          <p:nvSpPr>
            <p:cNvPr id="21587" name="Rectangle 28"/>
            <p:cNvSpPr>
              <a:spLocks noChangeArrowheads="1"/>
            </p:cNvSpPr>
            <p:nvPr/>
          </p:nvSpPr>
          <p:spPr bwMode="auto">
            <a:xfrm>
              <a:off x="3263" y="1728"/>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1588" name="Rectangle 29"/>
            <p:cNvSpPr>
              <a:spLocks noChangeArrowheads="1"/>
            </p:cNvSpPr>
            <p:nvPr/>
          </p:nvSpPr>
          <p:spPr bwMode="auto">
            <a:xfrm>
              <a:off x="3263" y="1916"/>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grpSp>
          <p:nvGrpSpPr>
            <p:cNvPr id="21589" name="Group 119"/>
            <p:cNvGrpSpPr>
              <a:grpSpLocks/>
            </p:cNvGrpSpPr>
            <p:nvPr/>
          </p:nvGrpSpPr>
          <p:grpSpPr bwMode="auto">
            <a:xfrm>
              <a:off x="2512" y="2104"/>
              <a:ext cx="1171" cy="189"/>
              <a:chOff x="2512" y="2104"/>
              <a:chExt cx="1171" cy="189"/>
            </a:xfrm>
          </p:grpSpPr>
          <p:sp>
            <p:nvSpPr>
              <p:cNvPr id="21593" name="Rectangle 23"/>
              <p:cNvSpPr>
                <a:spLocks noChangeArrowheads="1"/>
              </p:cNvSpPr>
              <p:nvPr/>
            </p:nvSpPr>
            <p:spPr bwMode="auto">
              <a:xfrm>
                <a:off x="2512" y="2104"/>
                <a:ext cx="753"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94" name="Rectangle 30"/>
              <p:cNvSpPr>
                <a:spLocks noChangeArrowheads="1"/>
              </p:cNvSpPr>
              <p:nvPr/>
            </p:nvSpPr>
            <p:spPr bwMode="auto">
              <a:xfrm>
                <a:off x="3263" y="2104"/>
                <a:ext cx="420"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sp>
          <p:nvSpPr>
            <p:cNvPr id="21590" name="Rectangle 31"/>
            <p:cNvSpPr>
              <a:spLocks noChangeArrowheads="1"/>
            </p:cNvSpPr>
            <p:nvPr/>
          </p:nvSpPr>
          <p:spPr bwMode="auto">
            <a:xfrm>
              <a:off x="3263" y="2293"/>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1591" name="Rectangle 32"/>
            <p:cNvSpPr>
              <a:spLocks noChangeArrowheads="1"/>
            </p:cNvSpPr>
            <p:nvPr/>
          </p:nvSpPr>
          <p:spPr bwMode="auto">
            <a:xfrm>
              <a:off x="3263" y="2481"/>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1592" name="Rectangle 33"/>
            <p:cNvSpPr>
              <a:spLocks noChangeArrowheads="1"/>
            </p:cNvSpPr>
            <p:nvPr/>
          </p:nvSpPr>
          <p:spPr bwMode="auto">
            <a:xfrm>
              <a:off x="3263" y="2669"/>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24" name="Group 112"/>
          <p:cNvGrpSpPr>
            <a:grpSpLocks/>
          </p:cNvGrpSpPr>
          <p:nvPr/>
        </p:nvGrpSpPr>
        <p:grpSpPr bwMode="auto">
          <a:xfrm>
            <a:off x="5029200" y="2462212"/>
            <a:ext cx="3962400" cy="1489075"/>
            <a:chOff x="3120" y="720"/>
            <a:chExt cx="2496" cy="938"/>
          </a:xfrm>
        </p:grpSpPr>
        <p:sp>
          <p:nvSpPr>
            <p:cNvPr id="21578" name="Rectangle 39"/>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en-US" altLang="en-US" sz="1800" b="0">
                <a:latin typeface="Gill Sans" charset="0"/>
                <a:ea typeface="Gill Sans" charset="0"/>
                <a:cs typeface="Gill Sans" charset="0"/>
              </a:endParaRPr>
            </a:p>
          </p:txBody>
        </p:sp>
        <p:sp>
          <p:nvSpPr>
            <p:cNvPr id="21579" name="Rectangle 35"/>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80" name="Freeform 36"/>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81" name="Text Box 37"/>
            <p:cNvSpPr txBox="1">
              <a:spLocks noChangeArrowheads="1"/>
            </p:cNvSpPr>
            <p:nvPr/>
          </p:nvSpPr>
          <p:spPr bwMode="auto">
            <a:xfrm>
              <a:off x="4112" y="1408"/>
              <a:ext cx="118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Physical Address</a:t>
              </a:r>
            </a:p>
          </p:txBody>
        </p:sp>
      </p:grpSp>
      <p:grpSp>
        <p:nvGrpSpPr>
          <p:cNvPr id="704630" name="Group 118"/>
          <p:cNvGrpSpPr>
            <a:grpSpLocks/>
          </p:cNvGrpSpPr>
          <p:nvPr/>
        </p:nvGrpSpPr>
        <p:grpSpPr bwMode="auto">
          <a:xfrm>
            <a:off x="76200" y="2157412"/>
            <a:ext cx="4938713" cy="704850"/>
            <a:chOff x="48" y="1440"/>
            <a:chExt cx="3111" cy="444"/>
          </a:xfrm>
        </p:grpSpPr>
        <p:sp>
          <p:nvSpPr>
            <p:cNvPr id="21573" name="Text Box 9"/>
            <p:cNvSpPr txBox="1">
              <a:spLocks noChangeArrowheads="1"/>
            </p:cNvSpPr>
            <p:nvPr/>
          </p:nvSpPr>
          <p:spPr bwMode="auto">
            <a:xfrm>
              <a:off x="48" y="1440"/>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Virtual </a:t>
              </a:r>
            </a:p>
            <a:p>
              <a:pPr>
                <a:spcBef>
                  <a:spcPct val="0"/>
                </a:spcBef>
              </a:pPr>
              <a:r>
                <a:rPr lang="en-US" altLang="en-US" b="0">
                  <a:latin typeface="Gill Sans" charset="0"/>
                  <a:ea typeface="Gill Sans" charset="0"/>
                  <a:cs typeface="Gill Sans" charset="0"/>
                </a:rPr>
                <a:t>Address:</a:t>
              </a:r>
            </a:p>
          </p:txBody>
        </p:sp>
        <p:grpSp>
          <p:nvGrpSpPr>
            <p:cNvPr id="21574" name="Group 93"/>
            <p:cNvGrpSpPr>
              <a:grpSpLocks/>
            </p:cNvGrpSpPr>
            <p:nvPr/>
          </p:nvGrpSpPr>
          <p:grpSpPr bwMode="auto">
            <a:xfrm>
              <a:off x="912" y="1490"/>
              <a:ext cx="2247" cy="238"/>
              <a:chOff x="1625" y="528"/>
              <a:chExt cx="2247" cy="238"/>
            </a:xfrm>
          </p:grpSpPr>
          <p:sp>
            <p:nvSpPr>
              <p:cNvPr id="21575" name="Rectangle 7"/>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76" name="Rectangle 8"/>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Page #</a:t>
                </a:r>
              </a:p>
            </p:txBody>
          </p:sp>
          <p:sp>
            <p:nvSpPr>
              <p:cNvPr id="21577" name="Rectangle 46"/>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grpSp>
        <p:nvGrpSpPr>
          <p:cNvPr id="704618" name="Group 106"/>
          <p:cNvGrpSpPr>
            <a:grpSpLocks/>
          </p:cNvGrpSpPr>
          <p:nvPr/>
        </p:nvGrpSpPr>
        <p:grpSpPr bwMode="auto">
          <a:xfrm>
            <a:off x="1295400" y="3224212"/>
            <a:ext cx="1895475" cy="2073275"/>
            <a:chOff x="768" y="1200"/>
            <a:chExt cx="1194" cy="1306"/>
          </a:xfrm>
        </p:grpSpPr>
        <p:grpSp>
          <p:nvGrpSpPr>
            <p:cNvPr id="21540" name="Group 49"/>
            <p:cNvGrpSpPr>
              <a:grpSpLocks/>
            </p:cNvGrpSpPr>
            <p:nvPr/>
          </p:nvGrpSpPr>
          <p:grpSpPr bwMode="auto">
            <a:xfrm>
              <a:off x="768" y="1200"/>
              <a:ext cx="1018" cy="163"/>
              <a:chOff x="2352" y="960"/>
              <a:chExt cx="1392" cy="288"/>
            </a:xfrm>
          </p:grpSpPr>
          <p:sp>
            <p:nvSpPr>
              <p:cNvPr id="21571" name="Rectangle 5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1572" name="Rectangle 5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1541" name="Rectangle 5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2" name="Group 54"/>
            <p:cNvGrpSpPr>
              <a:grpSpLocks/>
            </p:cNvGrpSpPr>
            <p:nvPr/>
          </p:nvGrpSpPr>
          <p:grpSpPr bwMode="auto">
            <a:xfrm>
              <a:off x="768" y="1363"/>
              <a:ext cx="1018" cy="164"/>
              <a:chOff x="2352" y="960"/>
              <a:chExt cx="1392" cy="288"/>
            </a:xfrm>
          </p:grpSpPr>
          <p:sp>
            <p:nvSpPr>
              <p:cNvPr id="21569" name="Rectangle 5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1570" name="Rectangle 5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1543" name="Rectangle 57"/>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4" name="Group 99"/>
            <p:cNvGrpSpPr>
              <a:grpSpLocks/>
            </p:cNvGrpSpPr>
            <p:nvPr/>
          </p:nvGrpSpPr>
          <p:grpSpPr bwMode="auto">
            <a:xfrm>
              <a:off x="768" y="1527"/>
              <a:ext cx="1194" cy="163"/>
              <a:chOff x="768" y="1527"/>
              <a:chExt cx="1194" cy="163"/>
            </a:xfrm>
          </p:grpSpPr>
          <p:grpSp>
            <p:nvGrpSpPr>
              <p:cNvPr id="21565" name="Group 59"/>
              <p:cNvGrpSpPr>
                <a:grpSpLocks/>
              </p:cNvGrpSpPr>
              <p:nvPr/>
            </p:nvGrpSpPr>
            <p:grpSpPr bwMode="auto">
              <a:xfrm>
                <a:off x="768" y="1527"/>
                <a:ext cx="1018" cy="163"/>
                <a:chOff x="2352" y="960"/>
                <a:chExt cx="1392" cy="288"/>
              </a:xfrm>
            </p:grpSpPr>
            <p:sp>
              <p:nvSpPr>
                <p:cNvPr id="21567" name="Rectangle 6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68" name="Rectangle 6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66" name="Rectangle 62"/>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1545" name="Group 64"/>
            <p:cNvGrpSpPr>
              <a:grpSpLocks/>
            </p:cNvGrpSpPr>
            <p:nvPr/>
          </p:nvGrpSpPr>
          <p:grpSpPr bwMode="auto">
            <a:xfrm>
              <a:off x="768" y="1690"/>
              <a:ext cx="1018" cy="163"/>
              <a:chOff x="2352" y="960"/>
              <a:chExt cx="1392" cy="288"/>
            </a:xfrm>
          </p:grpSpPr>
          <p:sp>
            <p:nvSpPr>
              <p:cNvPr id="21563"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1564"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1546" name="Rectangle 67"/>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47" name="Group 69"/>
            <p:cNvGrpSpPr>
              <a:grpSpLocks/>
            </p:cNvGrpSpPr>
            <p:nvPr/>
          </p:nvGrpSpPr>
          <p:grpSpPr bwMode="auto">
            <a:xfrm>
              <a:off x="768" y="1853"/>
              <a:ext cx="1018" cy="163"/>
              <a:chOff x="2352" y="960"/>
              <a:chExt cx="1392" cy="288"/>
            </a:xfrm>
          </p:grpSpPr>
          <p:sp>
            <p:nvSpPr>
              <p:cNvPr id="21561" name="Rectangle 7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1562" name="Rectangle 7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1548" name="Rectangle 72"/>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9" name="Group 74"/>
            <p:cNvGrpSpPr>
              <a:grpSpLocks/>
            </p:cNvGrpSpPr>
            <p:nvPr/>
          </p:nvGrpSpPr>
          <p:grpSpPr bwMode="auto">
            <a:xfrm>
              <a:off x="768" y="2016"/>
              <a:ext cx="1018" cy="164"/>
              <a:chOff x="2352" y="960"/>
              <a:chExt cx="1392" cy="288"/>
            </a:xfrm>
          </p:grpSpPr>
          <p:sp>
            <p:nvSpPr>
              <p:cNvPr id="21559" name="Rectangle 7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1560" name="Rectangle 7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1550" name="Rectangle 77"/>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1" name="Group 79"/>
            <p:cNvGrpSpPr>
              <a:grpSpLocks/>
            </p:cNvGrpSpPr>
            <p:nvPr/>
          </p:nvGrpSpPr>
          <p:grpSpPr bwMode="auto">
            <a:xfrm>
              <a:off x="768" y="2180"/>
              <a:ext cx="1018" cy="163"/>
              <a:chOff x="2352" y="960"/>
              <a:chExt cx="1392" cy="288"/>
            </a:xfrm>
          </p:grpSpPr>
          <p:sp>
            <p:nvSpPr>
              <p:cNvPr id="21557" name="Rectangle 8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1558" name="Rectangle 8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1552" name="Rectangle 82"/>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3" name="Group 84"/>
            <p:cNvGrpSpPr>
              <a:grpSpLocks/>
            </p:cNvGrpSpPr>
            <p:nvPr/>
          </p:nvGrpSpPr>
          <p:grpSpPr bwMode="auto">
            <a:xfrm>
              <a:off x="768" y="2343"/>
              <a:ext cx="1018" cy="163"/>
              <a:chOff x="2352" y="960"/>
              <a:chExt cx="1392" cy="288"/>
            </a:xfrm>
          </p:grpSpPr>
          <p:sp>
            <p:nvSpPr>
              <p:cNvPr id="21555" name="Rectangle 8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1556" name="Rectangle 8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1554" name="Rectangle 8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6" name="Line 94"/>
          <p:cNvSpPr>
            <a:spLocks noChangeShapeType="1"/>
          </p:cNvSpPr>
          <p:nvPr/>
        </p:nvSpPr>
        <p:spPr bwMode="auto">
          <a:xfrm>
            <a:off x="2895600" y="2614612"/>
            <a:ext cx="10668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4608" name="Freeform 96"/>
          <p:cNvSpPr>
            <a:spLocks/>
          </p:cNvSpPr>
          <p:nvPr/>
        </p:nvSpPr>
        <p:spPr bwMode="auto">
          <a:xfrm>
            <a:off x="685800" y="2614612"/>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12" name="Group 100"/>
          <p:cNvGrpSpPr>
            <a:grpSpLocks/>
          </p:cNvGrpSpPr>
          <p:nvPr/>
        </p:nvGrpSpPr>
        <p:grpSpPr bwMode="auto">
          <a:xfrm>
            <a:off x="1295400" y="3744912"/>
            <a:ext cx="1895475" cy="258763"/>
            <a:chOff x="768" y="1527"/>
            <a:chExt cx="1194" cy="163"/>
          </a:xfrm>
        </p:grpSpPr>
        <p:grpSp>
          <p:nvGrpSpPr>
            <p:cNvPr id="21536" name="Group 101"/>
            <p:cNvGrpSpPr>
              <a:grpSpLocks/>
            </p:cNvGrpSpPr>
            <p:nvPr/>
          </p:nvGrpSpPr>
          <p:grpSpPr bwMode="auto">
            <a:xfrm>
              <a:off x="768" y="1527"/>
              <a:ext cx="1018" cy="163"/>
              <a:chOff x="2352" y="960"/>
              <a:chExt cx="1392" cy="288"/>
            </a:xfrm>
          </p:grpSpPr>
          <p:sp>
            <p:nvSpPr>
              <p:cNvPr id="21538" name="Rectangle 10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39" name="Rectangle 10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37" name="Rectangle 10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1" name="Line 89"/>
          <p:cNvSpPr>
            <a:spLocks noChangeShapeType="1"/>
          </p:cNvSpPr>
          <p:nvPr/>
        </p:nvSpPr>
        <p:spPr bwMode="auto">
          <a:xfrm flipV="1">
            <a:off x="1905000" y="2843212"/>
            <a:ext cx="20574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28" name="Group 116"/>
          <p:cNvGrpSpPr>
            <a:grpSpLocks/>
          </p:cNvGrpSpPr>
          <p:nvPr/>
        </p:nvGrpSpPr>
        <p:grpSpPr bwMode="auto">
          <a:xfrm>
            <a:off x="2667001" y="3300412"/>
            <a:ext cx="2424113" cy="2338388"/>
            <a:chOff x="1632" y="1248"/>
            <a:chExt cx="1527" cy="1473"/>
          </a:xfrm>
        </p:grpSpPr>
        <p:grpSp>
          <p:nvGrpSpPr>
            <p:cNvPr id="21528" name="Group 115"/>
            <p:cNvGrpSpPr>
              <a:grpSpLocks/>
            </p:cNvGrpSpPr>
            <p:nvPr/>
          </p:nvGrpSpPr>
          <p:grpSpPr bwMode="auto">
            <a:xfrm>
              <a:off x="2064" y="2277"/>
              <a:ext cx="1095" cy="444"/>
              <a:chOff x="2064" y="2160"/>
              <a:chExt cx="1095" cy="444"/>
            </a:xfrm>
          </p:grpSpPr>
          <p:sp>
            <p:nvSpPr>
              <p:cNvPr id="21533" name="Text Box 11"/>
              <p:cNvSpPr txBox="1">
                <a:spLocks noChangeArrowheads="1"/>
              </p:cNvSpPr>
              <p:nvPr/>
            </p:nvSpPr>
            <p:spPr bwMode="auto">
              <a:xfrm>
                <a:off x="2592" y="216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Access</a:t>
                </a:r>
              </a:p>
              <a:p>
                <a:pPr>
                  <a:spcBef>
                    <a:spcPct val="0"/>
                  </a:spcBef>
                </a:pPr>
                <a:r>
                  <a:rPr lang="en-US" altLang="en-US" b="0">
                    <a:latin typeface="Gill Sans" charset="0"/>
                    <a:ea typeface="Gill Sans" charset="0"/>
                    <a:cs typeface="Gill Sans" charset="0"/>
                  </a:rPr>
                  <a:t>Error</a:t>
                </a:r>
              </a:p>
            </p:txBody>
          </p:sp>
          <p:sp>
            <p:nvSpPr>
              <p:cNvPr id="21534" name="Oval 12"/>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4000" b="0">
                    <a:latin typeface="Gill Sans" charset="0"/>
                    <a:ea typeface="Gill Sans" charset="0"/>
                    <a:cs typeface="Gill Sans" charset="0"/>
                  </a:rPr>
                  <a:t>&gt;</a:t>
                </a:r>
              </a:p>
            </p:txBody>
          </p:sp>
          <p:sp>
            <p:nvSpPr>
              <p:cNvPr id="21535" name="Line 1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9" name="Line 9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30" name="Group 105"/>
            <p:cNvGrpSpPr>
              <a:grpSpLocks/>
            </p:cNvGrpSpPr>
            <p:nvPr/>
          </p:nvGrpSpPr>
          <p:grpSpPr bwMode="auto">
            <a:xfrm>
              <a:off x="1632" y="1584"/>
              <a:ext cx="480" cy="768"/>
              <a:chOff x="1632" y="1584"/>
              <a:chExt cx="480" cy="672"/>
            </a:xfrm>
          </p:grpSpPr>
          <p:sp>
            <p:nvSpPr>
              <p:cNvPr id="21531" name="Line 90"/>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32" name="Line 92"/>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704635" name="Group 123"/>
          <p:cNvGrpSpPr>
            <a:grpSpLocks/>
          </p:cNvGrpSpPr>
          <p:nvPr/>
        </p:nvGrpSpPr>
        <p:grpSpPr bwMode="auto">
          <a:xfrm>
            <a:off x="3986213" y="3436937"/>
            <a:ext cx="1858962" cy="300038"/>
            <a:chOff x="2512" y="2104"/>
            <a:chExt cx="1171" cy="189"/>
          </a:xfrm>
        </p:grpSpPr>
        <p:sp>
          <p:nvSpPr>
            <p:cNvPr id="21526" name="Rectangle 124"/>
            <p:cNvSpPr>
              <a:spLocks noChangeArrowheads="1"/>
            </p:cNvSpPr>
            <p:nvPr/>
          </p:nvSpPr>
          <p:spPr bwMode="auto">
            <a:xfrm>
              <a:off x="2512" y="2104"/>
              <a:ext cx="753"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27" name="Rectangle 125"/>
            <p:cNvSpPr>
              <a:spLocks noChangeArrowheads="1"/>
            </p:cNvSpPr>
            <p:nvPr/>
          </p:nvSpPr>
          <p:spPr bwMode="auto">
            <a:xfrm>
              <a:off x="3263" y="2104"/>
              <a:ext cx="420"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22" name="Group 110"/>
          <p:cNvGrpSpPr>
            <a:grpSpLocks/>
          </p:cNvGrpSpPr>
          <p:nvPr/>
        </p:nvGrpSpPr>
        <p:grpSpPr bwMode="auto">
          <a:xfrm>
            <a:off x="5105400" y="3154362"/>
            <a:ext cx="2360613" cy="377825"/>
            <a:chOff x="3168" y="1156"/>
            <a:chExt cx="1487" cy="238"/>
          </a:xfrm>
        </p:grpSpPr>
        <p:sp>
          <p:nvSpPr>
            <p:cNvPr id="21524" name="Rectangle 109"/>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1525" name="Line 40"/>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04626" name="Group 114"/>
          <p:cNvGrpSpPr>
            <a:grpSpLocks/>
          </p:cNvGrpSpPr>
          <p:nvPr/>
        </p:nvGrpSpPr>
        <p:grpSpPr bwMode="auto">
          <a:xfrm>
            <a:off x="5791200" y="3605212"/>
            <a:ext cx="2743200" cy="2022475"/>
            <a:chOff x="3600" y="1440"/>
            <a:chExt cx="1728" cy="1274"/>
          </a:xfrm>
        </p:grpSpPr>
        <p:sp>
          <p:nvSpPr>
            <p:cNvPr id="21520" name="AutoShape 42"/>
            <p:cNvSpPr>
              <a:spLocks noChangeArrowheads="1"/>
            </p:cNvSpPr>
            <p:nvPr/>
          </p:nvSpPr>
          <p:spPr bwMode="auto">
            <a:xfrm>
              <a:off x="4080" y="1920"/>
              <a:ext cx="1248"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Check </a:t>
              </a:r>
              <a:r>
                <a:rPr lang="en-US" altLang="en-US" sz="1800" b="0" dirty="0" smtClean="0">
                  <a:latin typeface="Gill Sans" charset="0"/>
                  <a:ea typeface="Gill Sans" charset="0"/>
                  <a:cs typeface="Gill Sans" charset="0"/>
                </a:rPr>
                <a:t>Permissions</a:t>
              </a:r>
              <a:endParaRPr lang="en-US" altLang="en-US" sz="1800" b="0" dirty="0">
                <a:latin typeface="Gill Sans" charset="0"/>
                <a:ea typeface="Gill Sans" charset="0"/>
                <a:cs typeface="Gill Sans" charset="0"/>
              </a:endParaRPr>
            </a:p>
          </p:txBody>
        </p:sp>
        <p:sp>
          <p:nvSpPr>
            <p:cNvPr id="21521" name="Line 43"/>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2" name="Text Box 44"/>
            <p:cNvSpPr txBox="1">
              <a:spLocks noChangeArrowheads="1"/>
            </p:cNvSpPr>
            <p:nvPr/>
          </p:nvSpPr>
          <p:spPr bwMode="auto">
            <a:xfrm>
              <a:off x="4151" y="227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Access</a:t>
              </a:r>
            </a:p>
            <a:p>
              <a:pPr>
                <a:spcBef>
                  <a:spcPct val="0"/>
                </a:spcBef>
              </a:pPr>
              <a:r>
                <a:rPr lang="en-US" altLang="en-US" b="0">
                  <a:latin typeface="Gill Sans" charset="0"/>
                  <a:ea typeface="Gill Sans" charset="0"/>
                  <a:cs typeface="Gill Sans" charset="0"/>
                </a:rPr>
                <a:t>Error</a:t>
              </a:r>
            </a:p>
          </p:txBody>
        </p:sp>
        <p:sp>
          <p:nvSpPr>
            <p:cNvPr id="21523" name="Line 45"/>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2038788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46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46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46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46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46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4624"/>
                                        </p:tgtEl>
                                        <p:attrNameLst>
                                          <p:attrName>style.visibility</p:attrName>
                                        </p:attrNameLst>
                                      </p:cBhvr>
                                      <p:to>
                                        <p:strVal val="visible"/>
                                      </p:to>
                                    </p:set>
                                    <p:animEffect transition="in" filter="wipe(left)">
                                      <p:cBhvr>
                                        <p:cTn id="27" dur="500"/>
                                        <p:tgtEl>
                                          <p:spTgt spid="704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046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04608"/>
                                        </p:tgtEl>
                                        <p:attrNameLst>
                                          <p:attrName>style.visibility</p:attrName>
                                        </p:attrNameLst>
                                      </p:cBhvr>
                                      <p:to>
                                        <p:strVal val="visible"/>
                                      </p:to>
                                    </p:set>
                                    <p:animEffect transition="in" filter="wipe(up)">
                                      <p:cBhvr>
                                        <p:cTn id="36" dur="500"/>
                                        <p:tgtEl>
                                          <p:spTgt spid="70460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04612"/>
                                        </p:tgtEl>
                                        <p:attrNameLst>
                                          <p:attrName>style.visibility</p:attrName>
                                        </p:attrNameLst>
                                      </p:cBhvr>
                                      <p:to>
                                        <p:strVal val="visible"/>
                                      </p:to>
                                    </p:set>
                                    <p:animEffect transition="in" filter="wipe(left)">
                                      <p:cBhvr>
                                        <p:cTn id="40" dur="500"/>
                                        <p:tgtEl>
                                          <p:spTgt spid="704612"/>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704601"/>
                                        </p:tgtEl>
                                        <p:attrNameLst>
                                          <p:attrName>style.visibility</p:attrName>
                                        </p:attrNameLst>
                                      </p:cBhvr>
                                      <p:to>
                                        <p:strVal val="visible"/>
                                      </p:to>
                                    </p:set>
                                    <p:animEffect transition="in" filter="wipe(down)">
                                      <p:cBhvr>
                                        <p:cTn id="44" dur="500"/>
                                        <p:tgtEl>
                                          <p:spTgt spid="704601"/>
                                        </p:tgtEl>
                                      </p:cBhvr>
                                    </p:animEffec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70463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04606"/>
                                        </p:tgtEl>
                                        <p:attrNameLst>
                                          <p:attrName>style.visibility</p:attrName>
                                        </p:attrNameLst>
                                      </p:cBhvr>
                                      <p:to>
                                        <p:strVal val="visible"/>
                                      </p:to>
                                    </p:set>
                                    <p:animEffect transition="in" filter="wipe(left)">
                                      <p:cBhvr>
                                        <p:cTn id="52" dur="500"/>
                                        <p:tgtEl>
                                          <p:spTgt spid="70460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04635"/>
                                        </p:tgtEl>
                                        <p:attrNameLst>
                                          <p:attrName>style.visibility</p:attrName>
                                        </p:attrNameLst>
                                      </p:cBhvr>
                                      <p:to>
                                        <p:strVal val="visible"/>
                                      </p:to>
                                    </p:set>
                                    <p:animEffect transition="in" filter="wipe(left)">
                                      <p:cBhvr>
                                        <p:cTn id="56" dur="500"/>
                                        <p:tgtEl>
                                          <p:spTgt spid="70463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704622"/>
                                        </p:tgtEl>
                                        <p:attrNameLst>
                                          <p:attrName>style.visibility</p:attrName>
                                        </p:attrNameLst>
                                      </p:cBhvr>
                                      <p:to>
                                        <p:strVal val="visible"/>
                                      </p:to>
                                    </p:set>
                                    <p:animEffect transition="in" filter="wipe(left)">
                                      <p:cBhvr>
                                        <p:cTn id="60" dur="500"/>
                                        <p:tgtEl>
                                          <p:spTgt spid="7046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04628"/>
                                        </p:tgtEl>
                                        <p:attrNameLst>
                                          <p:attrName>style.visibility</p:attrName>
                                        </p:attrNameLst>
                                      </p:cBhvr>
                                      <p:to>
                                        <p:strVal val="visible"/>
                                      </p:to>
                                    </p:set>
                                    <p:animEffect transition="in" filter="wipe(up)">
                                      <p:cBhvr>
                                        <p:cTn id="65" dur="500"/>
                                        <p:tgtEl>
                                          <p:spTgt spid="7046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04626"/>
                                        </p:tgtEl>
                                        <p:attrNameLst>
                                          <p:attrName>style.visibility</p:attrName>
                                        </p:attrNameLst>
                                      </p:cBhvr>
                                      <p:to>
                                        <p:strVal val="visible"/>
                                      </p:to>
                                    </p:set>
                                    <p:animEffect transition="in" filter="wipe(left)">
                                      <p:cBhvr>
                                        <p:cTn id="70" dur="500"/>
                                        <p:tgtEl>
                                          <p:spTgt spid="7046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4609">
                                            <p:txEl>
                                              <p:pRg st="14" end="1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4609">
                                            <p:txEl>
                                              <p:pRg st="15" end="1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460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09" grpId="0" build="p"/>
      <p:bldP spid="704606" grpId="0" animBg="1"/>
      <p:bldP spid="704608" grpId="0" animBg="1"/>
      <p:bldP spid="70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smtClean="0"/>
              <a:t>What about Sharing (Complete Segment)?</a:t>
            </a:r>
          </a:p>
        </p:txBody>
      </p:sp>
      <p:grpSp>
        <p:nvGrpSpPr>
          <p:cNvPr id="707612" name="Group 28"/>
          <p:cNvGrpSpPr>
            <a:grpSpLocks/>
          </p:cNvGrpSpPr>
          <p:nvPr/>
        </p:nvGrpSpPr>
        <p:grpSpPr bwMode="auto">
          <a:xfrm>
            <a:off x="762000" y="746125"/>
            <a:ext cx="4764088" cy="396875"/>
            <a:chOff x="158" y="1478"/>
            <a:chExt cx="3001" cy="250"/>
          </a:xfrm>
        </p:grpSpPr>
        <p:sp>
          <p:nvSpPr>
            <p:cNvPr id="22638" name="Text Box 29"/>
            <p:cNvSpPr txBox="1">
              <a:spLocks noChangeArrowheads="1"/>
            </p:cNvSpPr>
            <p:nvPr/>
          </p:nvSpPr>
          <p:spPr bwMode="auto">
            <a:xfrm>
              <a:off x="158" y="1478"/>
              <a:ext cx="96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smtClean="0">
                  <a:latin typeface="Gill Sans" charset="0"/>
                  <a:ea typeface="Gill Sans" charset="0"/>
                  <a:cs typeface="Gill Sans" charset="0"/>
                </a:rPr>
                <a:t>Process A</a:t>
              </a:r>
              <a:endParaRPr lang="en-US" altLang="en-US" b="0" dirty="0">
                <a:latin typeface="Gill Sans" charset="0"/>
                <a:ea typeface="Gill Sans" charset="0"/>
                <a:cs typeface="Gill Sans" charset="0"/>
              </a:endParaRPr>
            </a:p>
          </p:txBody>
        </p:sp>
        <p:grpSp>
          <p:nvGrpSpPr>
            <p:cNvPr id="22639" name="Group 30"/>
            <p:cNvGrpSpPr>
              <a:grpSpLocks/>
            </p:cNvGrpSpPr>
            <p:nvPr/>
          </p:nvGrpSpPr>
          <p:grpSpPr bwMode="auto">
            <a:xfrm>
              <a:off x="912" y="1490"/>
              <a:ext cx="2247" cy="238"/>
              <a:chOff x="1625" y="528"/>
              <a:chExt cx="2247" cy="238"/>
            </a:xfrm>
          </p:grpSpPr>
          <p:sp>
            <p:nvSpPr>
              <p:cNvPr id="22640" name="Rectangle 31"/>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2641" name="Rectangle 32"/>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2642" name="Rectangle 33"/>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sp>
        <p:nvSpPr>
          <p:cNvPr id="707653" name="Freeform 69"/>
          <p:cNvSpPr>
            <a:spLocks/>
          </p:cNvSpPr>
          <p:nvPr/>
        </p:nvSpPr>
        <p:spPr bwMode="auto">
          <a:xfrm>
            <a:off x="1196975" y="1143000"/>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5" name="Group 221"/>
          <p:cNvGrpSpPr>
            <a:grpSpLocks/>
          </p:cNvGrpSpPr>
          <p:nvPr/>
        </p:nvGrpSpPr>
        <p:grpSpPr bwMode="auto">
          <a:xfrm>
            <a:off x="1806575" y="1752600"/>
            <a:ext cx="1895475" cy="2073275"/>
            <a:chOff x="768" y="1248"/>
            <a:chExt cx="1194" cy="1306"/>
          </a:xfrm>
        </p:grpSpPr>
        <p:grpSp>
          <p:nvGrpSpPr>
            <p:cNvPr id="22599" name="Group 34"/>
            <p:cNvGrpSpPr>
              <a:grpSpLocks/>
            </p:cNvGrpSpPr>
            <p:nvPr/>
          </p:nvGrpSpPr>
          <p:grpSpPr bwMode="auto">
            <a:xfrm>
              <a:off x="768" y="1248"/>
              <a:ext cx="1194" cy="1306"/>
              <a:chOff x="768" y="1200"/>
              <a:chExt cx="1194" cy="1306"/>
            </a:xfrm>
          </p:grpSpPr>
          <p:grpSp>
            <p:nvGrpSpPr>
              <p:cNvPr id="22605" name="Group 35"/>
              <p:cNvGrpSpPr>
                <a:grpSpLocks/>
              </p:cNvGrpSpPr>
              <p:nvPr/>
            </p:nvGrpSpPr>
            <p:grpSpPr bwMode="auto">
              <a:xfrm>
                <a:off x="768" y="1200"/>
                <a:ext cx="1018" cy="163"/>
                <a:chOff x="2352" y="960"/>
                <a:chExt cx="1392" cy="288"/>
              </a:xfrm>
            </p:grpSpPr>
            <p:sp>
              <p:nvSpPr>
                <p:cNvPr id="22636" name="Rectangle 36"/>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637" name="Rectangle 37"/>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606" name="Rectangle 38"/>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7" name="Group 39"/>
              <p:cNvGrpSpPr>
                <a:grpSpLocks/>
              </p:cNvGrpSpPr>
              <p:nvPr/>
            </p:nvGrpSpPr>
            <p:grpSpPr bwMode="auto">
              <a:xfrm>
                <a:off x="768" y="1363"/>
                <a:ext cx="1018" cy="164"/>
                <a:chOff x="2352" y="960"/>
                <a:chExt cx="1392" cy="288"/>
              </a:xfrm>
            </p:grpSpPr>
            <p:sp>
              <p:nvSpPr>
                <p:cNvPr id="22634" name="Rectangle 4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635" name="Rectangle 4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608" name="Rectangle 42"/>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9" name="Group 43"/>
              <p:cNvGrpSpPr>
                <a:grpSpLocks/>
              </p:cNvGrpSpPr>
              <p:nvPr/>
            </p:nvGrpSpPr>
            <p:grpSpPr bwMode="auto">
              <a:xfrm>
                <a:off x="768" y="1527"/>
                <a:ext cx="1194" cy="163"/>
                <a:chOff x="768" y="1527"/>
                <a:chExt cx="1194" cy="163"/>
              </a:xfrm>
            </p:grpSpPr>
            <p:grpSp>
              <p:nvGrpSpPr>
                <p:cNvPr id="22630" name="Group 44"/>
                <p:cNvGrpSpPr>
                  <a:grpSpLocks/>
                </p:cNvGrpSpPr>
                <p:nvPr/>
              </p:nvGrpSpPr>
              <p:grpSpPr bwMode="auto">
                <a:xfrm>
                  <a:off x="768" y="1527"/>
                  <a:ext cx="1018" cy="163"/>
                  <a:chOff x="2352" y="960"/>
                  <a:chExt cx="1392" cy="288"/>
                </a:xfrm>
              </p:grpSpPr>
              <p:sp>
                <p:nvSpPr>
                  <p:cNvPr id="22632" name="Rectangle 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33" name="Rectangle 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31" name="Rectangle 47"/>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10" name="Group 48"/>
              <p:cNvGrpSpPr>
                <a:grpSpLocks/>
              </p:cNvGrpSpPr>
              <p:nvPr/>
            </p:nvGrpSpPr>
            <p:grpSpPr bwMode="auto">
              <a:xfrm>
                <a:off x="768" y="1690"/>
                <a:ext cx="1018" cy="163"/>
                <a:chOff x="2352" y="960"/>
                <a:chExt cx="1392" cy="288"/>
              </a:xfrm>
            </p:grpSpPr>
            <p:sp>
              <p:nvSpPr>
                <p:cNvPr id="22628" name="Rectangle 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629" name="Rectangle 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611" name="Rectangle 51"/>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2" name="Group 52"/>
              <p:cNvGrpSpPr>
                <a:grpSpLocks/>
              </p:cNvGrpSpPr>
              <p:nvPr/>
            </p:nvGrpSpPr>
            <p:grpSpPr bwMode="auto">
              <a:xfrm>
                <a:off x="768" y="1853"/>
                <a:ext cx="1018" cy="163"/>
                <a:chOff x="2352" y="960"/>
                <a:chExt cx="1392" cy="288"/>
              </a:xfrm>
            </p:grpSpPr>
            <p:sp>
              <p:nvSpPr>
                <p:cNvPr id="22626" name="Rectangle 5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627" name="Rectangle 5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613" name="Rectangle 55"/>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14" name="Group 56"/>
              <p:cNvGrpSpPr>
                <a:grpSpLocks/>
              </p:cNvGrpSpPr>
              <p:nvPr/>
            </p:nvGrpSpPr>
            <p:grpSpPr bwMode="auto">
              <a:xfrm>
                <a:off x="768" y="2016"/>
                <a:ext cx="1018" cy="164"/>
                <a:chOff x="2352" y="960"/>
                <a:chExt cx="1392" cy="288"/>
              </a:xfrm>
            </p:grpSpPr>
            <p:sp>
              <p:nvSpPr>
                <p:cNvPr id="22624" name="Rectangle 5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625" name="Rectangle 5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615" name="Rectangle 59"/>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6" name="Group 60"/>
              <p:cNvGrpSpPr>
                <a:grpSpLocks/>
              </p:cNvGrpSpPr>
              <p:nvPr/>
            </p:nvGrpSpPr>
            <p:grpSpPr bwMode="auto">
              <a:xfrm>
                <a:off x="768" y="2180"/>
                <a:ext cx="1018" cy="163"/>
                <a:chOff x="2352" y="960"/>
                <a:chExt cx="1392" cy="288"/>
              </a:xfrm>
            </p:grpSpPr>
            <p:sp>
              <p:nvSpPr>
                <p:cNvPr id="22622" name="Rectangle 6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623" name="Rectangle 6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617" name="Rectangle 63"/>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8" name="Group 64"/>
              <p:cNvGrpSpPr>
                <a:grpSpLocks/>
              </p:cNvGrpSpPr>
              <p:nvPr/>
            </p:nvGrpSpPr>
            <p:grpSpPr bwMode="auto">
              <a:xfrm>
                <a:off x="768" y="2343"/>
                <a:ext cx="1018" cy="163"/>
                <a:chOff x="2352" y="960"/>
                <a:chExt cx="1392" cy="288"/>
              </a:xfrm>
            </p:grpSpPr>
            <p:sp>
              <p:nvSpPr>
                <p:cNvPr id="22620"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621"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619" name="Rectangle 6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00" name="Group 70"/>
            <p:cNvGrpSpPr>
              <a:grpSpLocks/>
            </p:cNvGrpSpPr>
            <p:nvPr/>
          </p:nvGrpSpPr>
          <p:grpSpPr bwMode="auto">
            <a:xfrm>
              <a:off x="768" y="1576"/>
              <a:ext cx="1194" cy="163"/>
              <a:chOff x="768" y="1527"/>
              <a:chExt cx="1194" cy="163"/>
            </a:xfrm>
          </p:grpSpPr>
          <p:grpSp>
            <p:nvGrpSpPr>
              <p:cNvPr id="22601" name="Group 71"/>
              <p:cNvGrpSpPr>
                <a:grpSpLocks/>
              </p:cNvGrpSpPr>
              <p:nvPr/>
            </p:nvGrpSpPr>
            <p:grpSpPr bwMode="auto">
              <a:xfrm>
                <a:off x="768" y="1527"/>
                <a:ext cx="1018" cy="163"/>
                <a:chOff x="2352" y="960"/>
                <a:chExt cx="1392" cy="288"/>
              </a:xfrm>
            </p:grpSpPr>
            <p:sp>
              <p:nvSpPr>
                <p:cNvPr id="22603" name="Rectangle 7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04" name="Rectangle 7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02" name="Rectangle 7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659" name="Line 75"/>
          <p:cNvSpPr>
            <a:spLocks noChangeShapeType="1"/>
          </p:cNvSpPr>
          <p:nvPr/>
        </p:nvSpPr>
        <p:spPr bwMode="auto">
          <a:xfrm flipV="1">
            <a:off x="2416175" y="914400"/>
            <a:ext cx="4191000" cy="14478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9" name="Group 225"/>
          <p:cNvGrpSpPr>
            <a:grpSpLocks/>
          </p:cNvGrpSpPr>
          <p:nvPr/>
        </p:nvGrpSpPr>
        <p:grpSpPr bwMode="auto">
          <a:xfrm>
            <a:off x="6408738" y="914400"/>
            <a:ext cx="2057400" cy="2225675"/>
            <a:chOff x="4037" y="672"/>
            <a:chExt cx="1296" cy="1402"/>
          </a:xfrm>
        </p:grpSpPr>
        <p:grpSp>
          <p:nvGrpSpPr>
            <p:cNvPr id="22584" name="Group 4"/>
            <p:cNvGrpSpPr>
              <a:grpSpLocks/>
            </p:cNvGrpSpPr>
            <p:nvPr/>
          </p:nvGrpSpPr>
          <p:grpSpPr bwMode="auto">
            <a:xfrm>
              <a:off x="4162" y="672"/>
              <a:ext cx="1171" cy="1129"/>
              <a:chOff x="2400" y="1104"/>
              <a:chExt cx="1248" cy="1236"/>
            </a:xfrm>
          </p:grpSpPr>
          <p:sp>
            <p:nvSpPr>
              <p:cNvPr id="22586" name="Rectangle 5"/>
              <p:cNvSpPr>
                <a:spLocks noChangeArrowheads="1"/>
              </p:cNvSpPr>
              <p:nvPr/>
            </p:nvSpPr>
            <p:spPr bwMode="auto">
              <a:xfrm>
                <a:off x="2400" y="110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2587" name="Rectangle 6"/>
              <p:cNvSpPr>
                <a:spLocks noChangeArrowheads="1"/>
              </p:cNvSpPr>
              <p:nvPr/>
            </p:nvSpPr>
            <p:spPr bwMode="auto">
              <a:xfrm>
                <a:off x="2400" y="1310"/>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2588" name="Rectangle 7"/>
              <p:cNvSpPr>
                <a:spLocks noChangeArrowheads="1"/>
              </p:cNvSpPr>
              <p:nvPr/>
            </p:nvSpPr>
            <p:spPr bwMode="auto">
              <a:xfrm>
                <a:off x="2400" y="1516"/>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2589" name="Rectangle 8"/>
              <p:cNvSpPr>
                <a:spLocks noChangeArrowheads="1"/>
              </p:cNvSpPr>
              <p:nvPr/>
            </p:nvSpPr>
            <p:spPr bwMode="auto">
              <a:xfrm>
                <a:off x="2400" y="1722"/>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2590" name="Rectangle 9"/>
              <p:cNvSpPr>
                <a:spLocks noChangeArrowheads="1"/>
              </p:cNvSpPr>
              <p:nvPr/>
            </p:nvSpPr>
            <p:spPr bwMode="auto">
              <a:xfrm>
                <a:off x="2400" y="1928"/>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2591" name="Rectangle 10"/>
              <p:cNvSpPr>
                <a:spLocks noChangeArrowheads="1"/>
              </p:cNvSpPr>
              <p:nvPr/>
            </p:nvSpPr>
            <p:spPr bwMode="auto">
              <a:xfrm>
                <a:off x="2400" y="213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grpSp>
            <p:nvGrpSpPr>
              <p:cNvPr id="22592" name="Group 11"/>
              <p:cNvGrpSpPr>
                <a:grpSpLocks/>
              </p:cNvGrpSpPr>
              <p:nvPr/>
            </p:nvGrpSpPr>
            <p:grpSpPr bwMode="auto">
              <a:xfrm>
                <a:off x="3200" y="1104"/>
                <a:ext cx="448" cy="1236"/>
                <a:chOff x="3200" y="1104"/>
                <a:chExt cx="400" cy="1236"/>
              </a:xfrm>
            </p:grpSpPr>
            <p:sp>
              <p:nvSpPr>
                <p:cNvPr id="22593" name="Rectangle 12"/>
                <p:cNvSpPr>
                  <a:spLocks noChangeArrowheads="1"/>
                </p:cNvSpPr>
                <p:nvPr/>
              </p:nvSpPr>
              <p:spPr bwMode="auto">
                <a:xfrm>
                  <a:off x="3200" y="110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4" name="Rectangle 13"/>
                <p:cNvSpPr>
                  <a:spLocks noChangeArrowheads="1"/>
                </p:cNvSpPr>
                <p:nvPr/>
              </p:nvSpPr>
              <p:spPr bwMode="auto">
                <a:xfrm>
                  <a:off x="3200" y="1310"/>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5" name="Rectangle 14"/>
                <p:cNvSpPr>
                  <a:spLocks noChangeArrowheads="1"/>
                </p:cNvSpPr>
                <p:nvPr/>
              </p:nvSpPr>
              <p:spPr bwMode="auto">
                <a:xfrm>
                  <a:off x="3200" y="1516"/>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6" name="Rectangle 15"/>
                <p:cNvSpPr>
                  <a:spLocks noChangeArrowheads="1"/>
                </p:cNvSpPr>
                <p:nvPr/>
              </p:nvSpPr>
              <p:spPr bwMode="auto">
                <a:xfrm>
                  <a:off x="3200" y="1722"/>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7" name="Rectangle 16"/>
                <p:cNvSpPr>
                  <a:spLocks noChangeArrowheads="1"/>
                </p:cNvSpPr>
                <p:nvPr/>
              </p:nvSpPr>
              <p:spPr bwMode="auto">
                <a:xfrm>
                  <a:off x="3200" y="1928"/>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2598" name="Rectangle 17"/>
                <p:cNvSpPr>
                  <a:spLocks noChangeArrowheads="1"/>
                </p:cNvSpPr>
                <p:nvPr/>
              </p:nvSpPr>
              <p:spPr bwMode="auto">
                <a:xfrm>
                  <a:off x="3200" y="213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sp>
          <p:nvSpPr>
            <p:cNvPr id="22585" name="Text Box 122"/>
            <p:cNvSpPr txBox="1">
              <a:spLocks noChangeArrowheads="1"/>
            </p:cNvSpPr>
            <p:nvPr/>
          </p:nvSpPr>
          <p:spPr bwMode="auto">
            <a:xfrm>
              <a:off x="4037" y="1824"/>
              <a:ext cx="11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Shared Segment</a:t>
              </a:r>
            </a:p>
          </p:txBody>
        </p:sp>
      </p:grpSp>
      <p:grpSp>
        <p:nvGrpSpPr>
          <p:cNvPr id="707707" name="Group 123"/>
          <p:cNvGrpSpPr>
            <a:grpSpLocks/>
          </p:cNvGrpSpPr>
          <p:nvPr/>
        </p:nvGrpSpPr>
        <p:grpSpPr bwMode="auto">
          <a:xfrm>
            <a:off x="768350" y="5546725"/>
            <a:ext cx="4757738" cy="396875"/>
            <a:chOff x="162" y="1478"/>
            <a:chExt cx="2997" cy="250"/>
          </a:xfrm>
        </p:grpSpPr>
        <p:sp>
          <p:nvSpPr>
            <p:cNvPr id="22579" name="Text Box 124"/>
            <p:cNvSpPr txBox="1">
              <a:spLocks noChangeArrowheads="1"/>
            </p:cNvSpPr>
            <p:nvPr/>
          </p:nvSpPr>
          <p:spPr bwMode="auto">
            <a:xfrm>
              <a:off x="162" y="1478"/>
              <a:ext cx="812"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smtClean="0">
                  <a:latin typeface="Gill Sans" charset="0"/>
                  <a:ea typeface="Gill Sans" charset="0"/>
                  <a:cs typeface="Gill Sans" charset="0"/>
                </a:rPr>
                <a:t>Process B</a:t>
              </a:r>
              <a:endParaRPr lang="en-US" altLang="en-US" b="0" dirty="0">
                <a:latin typeface="Gill Sans" charset="0"/>
                <a:ea typeface="Gill Sans" charset="0"/>
                <a:cs typeface="Gill Sans" charset="0"/>
              </a:endParaRPr>
            </a:p>
          </p:txBody>
        </p:sp>
        <p:grpSp>
          <p:nvGrpSpPr>
            <p:cNvPr id="22580" name="Group 125"/>
            <p:cNvGrpSpPr>
              <a:grpSpLocks/>
            </p:cNvGrpSpPr>
            <p:nvPr/>
          </p:nvGrpSpPr>
          <p:grpSpPr bwMode="auto">
            <a:xfrm>
              <a:off x="912" y="1490"/>
              <a:ext cx="2247" cy="238"/>
              <a:chOff x="1625" y="528"/>
              <a:chExt cx="2247" cy="238"/>
            </a:xfrm>
          </p:grpSpPr>
          <p:sp>
            <p:nvSpPr>
              <p:cNvPr id="22581" name="Rectangle 126"/>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2582" name="Rectangle 127"/>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Page #</a:t>
                </a:r>
              </a:p>
            </p:txBody>
          </p:sp>
          <p:sp>
            <p:nvSpPr>
              <p:cNvPr id="22583" name="Rectangle 128"/>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grpSp>
        <p:nvGrpSpPr>
          <p:cNvPr id="707808" name="Group 224"/>
          <p:cNvGrpSpPr>
            <a:grpSpLocks/>
          </p:cNvGrpSpPr>
          <p:nvPr/>
        </p:nvGrpSpPr>
        <p:grpSpPr bwMode="auto">
          <a:xfrm>
            <a:off x="4665663" y="3200400"/>
            <a:ext cx="1895475" cy="2073275"/>
            <a:chOff x="2939" y="2112"/>
            <a:chExt cx="1194" cy="1306"/>
          </a:xfrm>
        </p:grpSpPr>
        <p:grpSp>
          <p:nvGrpSpPr>
            <p:cNvPr id="22540" name="Group 88"/>
            <p:cNvGrpSpPr>
              <a:grpSpLocks/>
            </p:cNvGrpSpPr>
            <p:nvPr/>
          </p:nvGrpSpPr>
          <p:grpSpPr bwMode="auto">
            <a:xfrm>
              <a:off x="2939" y="2112"/>
              <a:ext cx="1194" cy="1306"/>
              <a:chOff x="768" y="1200"/>
              <a:chExt cx="1194" cy="1306"/>
            </a:xfrm>
          </p:grpSpPr>
          <p:grpSp>
            <p:nvGrpSpPr>
              <p:cNvPr id="22546" name="Group 89"/>
              <p:cNvGrpSpPr>
                <a:grpSpLocks/>
              </p:cNvGrpSpPr>
              <p:nvPr/>
            </p:nvGrpSpPr>
            <p:grpSpPr bwMode="auto">
              <a:xfrm>
                <a:off x="768" y="1200"/>
                <a:ext cx="1018" cy="163"/>
                <a:chOff x="2352" y="960"/>
                <a:chExt cx="1392" cy="288"/>
              </a:xfrm>
            </p:grpSpPr>
            <p:sp>
              <p:nvSpPr>
                <p:cNvPr id="22577" name="Rectangle 90"/>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578" name="Rectangle 91"/>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547" name="Rectangle 92"/>
              <p:cNvSpPr>
                <a:spLocks noChangeArrowheads="1"/>
              </p:cNvSpPr>
              <p:nvPr/>
            </p:nvSpPr>
            <p:spPr bwMode="auto">
              <a:xfrm>
                <a:off x="1786" y="120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48" name="Group 93"/>
              <p:cNvGrpSpPr>
                <a:grpSpLocks/>
              </p:cNvGrpSpPr>
              <p:nvPr/>
            </p:nvGrpSpPr>
            <p:grpSpPr bwMode="auto">
              <a:xfrm>
                <a:off x="768" y="1363"/>
                <a:ext cx="1018" cy="164"/>
                <a:chOff x="2352" y="960"/>
                <a:chExt cx="1392" cy="288"/>
              </a:xfrm>
            </p:grpSpPr>
            <p:sp>
              <p:nvSpPr>
                <p:cNvPr id="22575" name="Rectangle 94"/>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576" name="Rectangle 95"/>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549" name="Rectangle 96"/>
              <p:cNvSpPr>
                <a:spLocks noChangeArrowheads="1"/>
              </p:cNvSpPr>
              <p:nvPr/>
            </p:nvSpPr>
            <p:spPr bwMode="auto">
              <a:xfrm>
                <a:off x="1786" y="1363"/>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0" name="Group 97"/>
              <p:cNvGrpSpPr>
                <a:grpSpLocks/>
              </p:cNvGrpSpPr>
              <p:nvPr/>
            </p:nvGrpSpPr>
            <p:grpSpPr bwMode="auto">
              <a:xfrm>
                <a:off x="768" y="1527"/>
                <a:ext cx="1194" cy="163"/>
                <a:chOff x="768" y="1527"/>
                <a:chExt cx="1194" cy="163"/>
              </a:xfrm>
            </p:grpSpPr>
            <p:grpSp>
              <p:nvGrpSpPr>
                <p:cNvPr id="22571" name="Group 98"/>
                <p:cNvGrpSpPr>
                  <a:grpSpLocks/>
                </p:cNvGrpSpPr>
                <p:nvPr/>
              </p:nvGrpSpPr>
              <p:grpSpPr bwMode="auto">
                <a:xfrm>
                  <a:off x="768" y="1527"/>
                  <a:ext cx="1018" cy="163"/>
                  <a:chOff x="2352" y="960"/>
                  <a:chExt cx="1392" cy="288"/>
                </a:xfrm>
              </p:grpSpPr>
              <p:sp>
                <p:nvSpPr>
                  <p:cNvPr id="22573" name="Rectangle 9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74" name="Rectangle 10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72" name="Rectangle 101"/>
                <p:cNvSpPr>
                  <a:spLocks noChangeArrowheads="1"/>
                </p:cNvSpPr>
                <p:nvPr/>
              </p:nvSpPr>
              <p:spPr bwMode="auto">
                <a:xfrm>
                  <a:off x="1786" y="1527"/>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51" name="Group 102"/>
              <p:cNvGrpSpPr>
                <a:grpSpLocks/>
              </p:cNvGrpSpPr>
              <p:nvPr/>
            </p:nvGrpSpPr>
            <p:grpSpPr bwMode="auto">
              <a:xfrm>
                <a:off x="768" y="1690"/>
                <a:ext cx="1018" cy="163"/>
                <a:chOff x="2352" y="960"/>
                <a:chExt cx="1392" cy="288"/>
              </a:xfrm>
            </p:grpSpPr>
            <p:sp>
              <p:nvSpPr>
                <p:cNvPr id="22569" name="Rectangle 103"/>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570" name="Rectangle 104"/>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552" name="Rectangle 105"/>
              <p:cNvSpPr>
                <a:spLocks noChangeArrowheads="1"/>
              </p:cNvSpPr>
              <p:nvPr/>
            </p:nvSpPr>
            <p:spPr bwMode="auto">
              <a:xfrm>
                <a:off x="1786" y="169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3" name="Group 106"/>
              <p:cNvGrpSpPr>
                <a:grpSpLocks/>
              </p:cNvGrpSpPr>
              <p:nvPr/>
            </p:nvGrpSpPr>
            <p:grpSpPr bwMode="auto">
              <a:xfrm>
                <a:off x="768" y="1853"/>
                <a:ext cx="1018" cy="163"/>
                <a:chOff x="2352" y="960"/>
                <a:chExt cx="1392" cy="288"/>
              </a:xfrm>
            </p:grpSpPr>
            <p:sp>
              <p:nvSpPr>
                <p:cNvPr id="22567" name="Rectangle 107"/>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568" name="Rectangle 108"/>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554" name="Rectangle 109"/>
              <p:cNvSpPr>
                <a:spLocks noChangeArrowheads="1"/>
              </p:cNvSpPr>
              <p:nvPr/>
            </p:nvSpPr>
            <p:spPr bwMode="auto">
              <a:xfrm>
                <a:off x="1786" y="185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5" name="Group 110"/>
              <p:cNvGrpSpPr>
                <a:grpSpLocks/>
              </p:cNvGrpSpPr>
              <p:nvPr/>
            </p:nvGrpSpPr>
            <p:grpSpPr bwMode="auto">
              <a:xfrm>
                <a:off x="768" y="2016"/>
                <a:ext cx="1018" cy="164"/>
                <a:chOff x="2352" y="960"/>
                <a:chExt cx="1392" cy="288"/>
              </a:xfrm>
            </p:grpSpPr>
            <p:sp>
              <p:nvSpPr>
                <p:cNvPr id="22565" name="Rectangle 111"/>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566" name="Rectangle 112"/>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556" name="Rectangle 113"/>
              <p:cNvSpPr>
                <a:spLocks noChangeArrowheads="1"/>
              </p:cNvSpPr>
              <p:nvPr/>
            </p:nvSpPr>
            <p:spPr bwMode="auto">
              <a:xfrm>
                <a:off x="1786" y="2016"/>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7" name="Group 114"/>
              <p:cNvGrpSpPr>
                <a:grpSpLocks/>
              </p:cNvGrpSpPr>
              <p:nvPr/>
            </p:nvGrpSpPr>
            <p:grpSpPr bwMode="auto">
              <a:xfrm>
                <a:off x="768" y="2180"/>
                <a:ext cx="1018" cy="163"/>
                <a:chOff x="2352" y="960"/>
                <a:chExt cx="1392" cy="288"/>
              </a:xfrm>
            </p:grpSpPr>
            <p:sp>
              <p:nvSpPr>
                <p:cNvPr id="22563" name="Rectangle 115"/>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564" name="Rectangle 116"/>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558" name="Rectangle 117"/>
              <p:cNvSpPr>
                <a:spLocks noChangeArrowheads="1"/>
              </p:cNvSpPr>
              <p:nvPr/>
            </p:nvSpPr>
            <p:spPr bwMode="auto">
              <a:xfrm>
                <a:off x="1786" y="218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9" name="Group 118"/>
              <p:cNvGrpSpPr>
                <a:grpSpLocks/>
              </p:cNvGrpSpPr>
              <p:nvPr/>
            </p:nvGrpSpPr>
            <p:grpSpPr bwMode="auto">
              <a:xfrm>
                <a:off x="768" y="2343"/>
                <a:ext cx="1018" cy="163"/>
                <a:chOff x="2352" y="960"/>
                <a:chExt cx="1392" cy="288"/>
              </a:xfrm>
            </p:grpSpPr>
            <p:sp>
              <p:nvSpPr>
                <p:cNvPr id="22561" name="Rectangle 11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562" name="Rectangle 12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560" name="Rectangle 121"/>
              <p:cNvSpPr>
                <a:spLocks noChangeArrowheads="1"/>
              </p:cNvSpPr>
              <p:nvPr/>
            </p:nvSpPr>
            <p:spPr bwMode="auto">
              <a:xfrm>
                <a:off x="1786" y="234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41" name="Group 215"/>
            <p:cNvGrpSpPr>
              <a:grpSpLocks/>
            </p:cNvGrpSpPr>
            <p:nvPr/>
          </p:nvGrpSpPr>
          <p:grpSpPr bwMode="auto">
            <a:xfrm>
              <a:off x="2939" y="2439"/>
              <a:ext cx="1194" cy="163"/>
              <a:chOff x="768" y="1527"/>
              <a:chExt cx="1194" cy="163"/>
            </a:xfrm>
          </p:grpSpPr>
          <p:grpSp>
            <p:nvGrpSpPr>
              <p:cNvPr id="22542" name="Group 216"/>
              <p:cNvGrpSpPr>
                <a:grpSpLocks/>
              </p:cNvGrpSpPr>
              <p:nvPr/>
            </p:nvGrpSpPr>
            <p:grpSpPr bwMode="auto">
              <a:xfrm>
                <a:off x="768" y="1527"/>
                <a:ext cx="1018" cy="163"/>
                <a:chOff x="2352" y="960"/>
                <a:chExt cx="1392" cy="288"/>
              </a:xfrm>
            </p:grpSpPr>
            <p:sp>
              <p:nvSpPr>
                <p:cNvPr id="22544" name="Rectangle 217"/>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45" name="Rectangle 218"/>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43" name="Rectangle 219"/>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806" name="Freeform 222"/>
          <p:cNvSpPr>
            <a:spLocks/>
          </p:cNvSpPr>
          <p:nvPr/>
        </p:nvSpPr>
        <p:spPr bwMode="auto">
          <a:xfrm>
            <a:off x="2492375" y="3810000"/>
            <a:ext cx="2239963" cy="1752600"/>
          </a:xfrm>
          <a:custGeom>
            <a:avLst/>
            <a:gdLst>
              <a:gd name="T0" fmla="*/ 0 w 1536"/>
              <a:gd name="T1" fmla="*/ 1752600 h 1104"/>
              <a:gd name="T2" fmla="*/ 0 w 1536"/>
              <a:gd name="T3" fmla="*/ 1219200 h 1104"/>
              <a:gd name="T4" fmla="*/ 1539975 w 1536"/>
              <a:gd name="T5" fmla="*/ 0 h 1104"/>
              <a:gd name="T6" fmla="*/ 2239963 w 153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104">
                <a:moveTo>
                  <a:pt x="0" y="1104"/>
                </a:moveTo>
                <a:lnTo>
                  <a:pt x="0" y="768"/>
                </a:lnTo>
                <a:lnTo>
                  <a:pt x="1056" y="0"/>
                </a:lnTo>
                <a:lnTo>
                  <a:pt x="1536"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7807" name="Freeform 223"/>
          <p:cNvSpPr>
            <a:spLocks/>
          </p:cNvSpPr>
          <p:nvPr/>
        </p:nvSpPr>
        <p:spPr bwMode="auto">
          <a:xfrm>
            <a:off x="5316538" y="914400"/>
            <a:ext cx="1290637" cy="2895600"/>
          </a:xfrm>
          <a:custGeom>
            <a:avLst/>
            <a:gdLst>
              <a:gd name="T0" fmla="*/ 0 w 624"/>
              <a:gd name="T1" fmla="*/ 2895600 h 1776"/>
              <a:gd name="T2" fmla="*/ 0 w 624"/>
              <a:gd name="T3" fmla="*/ 1017373 h 1776"/>
              <a:gd name="T4" fmla="*/ 1290637 w 624"/>
              <a:gd name="T5" fmla="*/ 0 h 1776"/>
              <a:gd name="T6" fmla="*/ 0 60000 65536"/>
              <a:gd name="T7" fmla="*/ 0 60000 65536"/>
              <a:gd name="T8" fmla="*/ 0 60000 65536"/>
            </a:gdLst>
            <a:ahLst/>
            <a:cxnLst>
              <a:cxn ang="T6">
                <a:pos x="T0" y="T1"/>
              </a:cxn>
              <a:cxn ang="T7">
                <a:pos x="T2" y="T3"/>
              </a:cxn>
              <a:cxn ang="T8">
                <a:pos x="T4" y="T5"/>
              </a:cxn>
            </a:cxnLst>
            <a:rect l="0" t="0" r="r" b="b"/>
            <a:pathLst>
              <a:path w="624" h="1776">
                <a:moveTo>
                  <a:pt x="0" y="1776"/>
                </a:moveTo>
                <a:lnTo>
                  <a:pt x="0" y="624"/>
                </a:lnTo>
                <a:lnTo>
                  <a:pt x="624"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2008976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07653"/>
                                        </p:tgtEl>
                                        <p:attrNameLst>
                                          <p:attrName>style.visibility</p:attrName>
                                        </p:attrNameLst>
                                      </p:cBhvr>
                                      <p:to>
                                        <p:strVal val="visible"/>
                                      </p:to>
                                    </p:set>
                                    <p:animEffect transition="in" filter="wipe(up)">
                                      <p:cBhvr>
                                        <p:cTn id="11" dur="500"/>
                                        <p:tgtEl>
                                          <p:spTgt spid="70765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70780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707659"/>
                                        </p:tgtEl>
                                        <p:attrNameLst>
                                          <p:attrName>style.visibility</p:attrName>
                                        </p:attrNameLst>
                                      </p:cBhvr>
                                      <p:to>
                                        <p:strVal val="visible"/>
                                      </p:to>
                                    </p:set>
                                    <p:animEffect transition="in" filter="wipe(down)">
                                      <p:cBhvr>
                                        <p:cTn id="18" dur="500"/>
                                        <p:tgtEl>
                                          <p:spTgt spid="707659"/>
                                        </p:tgtEl>
                                      </p:cBhvr>
                                    </p:animEffec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70780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707707"/>
                                        </p:tgtEl>
                                        <p:attrNameLst>
                                          <p:attrName>style.visibility</p:attrName>
                                        </p:attrNameLst>
                                      </p:cBhvr>
                                      <p:to>
                                        <p:strVal val="visible"/>
                                      </p:to>
                                    </p:set>
                                  </p:childTnLst>
                                </p:cTn>
                              </p:par>
                            </p:childTnLst>
                          </p:cTn>
                        </p:par>
                        <p:par>
                          <p:cTn id="26" fill="hold" nodeType="afterGroup">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707806"/>
                                        </p:tgtEl>
                                        <p:attrNameLst>
                                          <p:attrName>style.visibility</p:attrName>
                                        </p:attrNameLst>
                                      </p:cBhvr>
                                      <p:to>
                                        <p:strVal val="visible"/>
                                      </p:to>
                                    </p:set>
                                    <p:animEffect transition="in" filter="wipe(down)">
                                      <p:cBhvr>
                                        <p:cTn id="29" dur="500"/>
                                        <p:tgtEl>
                                          <p:spTgt spid="707806"/>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707808"/>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707807"/>
                                        </p:tgtEl>
                                        <p:attrNameLst>
                                          <p:attrName>style.visibility</p:attrName>
                                        </p:attrNameLst>
                                      </p:cBhvr>
                                      <p:to>
                                        <p:strVal val="visible"/>
                                      </p:to>
                                    </p:set>
                                    <p:animEffect transition="in" filter="wipe(down)">
                                      <p:cBhvr>
                                        <p:cTn id="36" dur="500"/>
                                        <p:tgtEl>
                                          <p:spTgt spid="707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53" grpId="0" animBg="1"/>
      <p:bldP spid="707659" grpId="0" animBg="1"/>
      <p:bldP spid="707806" grpId="0" animBg="1"/>
      <p:bldP spid="70780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Multi-level Translation Analysis</a:t>
            </a:r>
          </a:p>
        </p:txBody>
      </p:sp>
      <p:sp>
        <p:nvSpPr>
          <p:cNvPr id="705539" name="Rectangle 3"/>
          <p:cNvSpPr>
            <a:spLocks noGrp="1" noChangeArrowheads="1"/>
          </p:cNvSpPr>
          <p:nvPr>
            <p:ph type="body" idx="1"/>
          </p:nvPr>
        </p:nvSpPr>
        <p:spPr>
          <a:xfrm>
            <a:off x="228600" y="838200"/>
            <a:ext cx="8763000" cy="5791200"/>
          </a:xfrm>
        </p:spPr>
        <p:txBody>
          <a:bodyPr>
            <a:normAutofit/>
          </a:bodyPr>
          <a:lstStyle/>
          <a:p>
            <a:pPr>
              <a:lnSpc>
                <a:spcPct val="80000"/>
              </a:lnSpc>
              <a:spcBef>
                <a:spcPct val="20000"/>
              </a:spcBef>
            </a:pPr>
            <a:r>
              <a:rPr lang="en-US" altLang="ko-KR" sz="2800" dirty="0" smtClean="0">
                <a:ea typeface="굴림" panose="020B0600000101010101" pitchFamily="34" charset="-127"/>
              </a:rPr>
              <a:t>Pros:</a:t>
            </a:r>
          </a:p>
          <a:p>
            <a:pPr lvl="1">
              <a:lnSpc>
                <a:spcPct val="80000"/>
              </a:lnSpc>
              <a:spcBef>
                <a:spcPct val="20000"/>
              </a:spcBef>
            </a:pPr>
            <a:r>
              <a:rPr lang="en-US" altLang="ko-KR" sz="2400" dirty="0" smtClean="0">
                <a:ea typeface="굴림" panose="020B0600000101010101" pitchFamily="34" charset="-127"/>
              </a:rPr>
              <a:t>Only need to allocate as many page table entries as we need for application</a:t>
            </a:r>
          </a:p>
          <a:p>
            <a:pPr lvl="2">
              <a:lnSpc>
                <a:spcPct val="80000"/>
              </a:lnSpc>
              <a:spcBef>
                <a:spcPct val="20000"/>
              </a:spcBef>
            </a:pPr>
            <a:r>
              <a:rPr lang="en-US" altLang="ko-KR" sz="2400" dirty="0" smtClean="0">
                <a:ea typeface="굴림" panose="020B0600000101010101" pitchFamily="34" charset="-127"/>
              </a:rPr>
              <a:t>In other words, sparse address spaces are easy</a:t>
            </a:r>
          </a:p>
          <a:p>
            <a:pPr lvl="1">
              <a:lnSpc>
                <a:spcPct val="80000"/>
              </a:lnSpc>
              <a:spcBef>
                <a:spcPct val="20000"/>
              </a:spcBef>
            </a:pPr>
            <a:r>
              <a:rPr lang="en-US" altLang="ko-KR" sz="2400" dirty="0" smtClean="0">
                <a:ea typeface="굴림" panose="020B0600000101010101" pitchFamily="34" charset="-127"/>
              </a:rPr>
              <a:t>Easy memory allocation</a:t>
            </a:r>
          </a:p>
          <a:p>
            <a:pPr lvl="1">
              <a:lnSpc>
                <a:spcPct val="80000"/>
              </a:lnSpc>
              <a:spcBef>
                <a:spcPct val="20000"/>
              </a:spcBef>
            </a:pPr>
            <a:r>
              <a:rPr lang="en-US" altLang="ko-KR" sz="2400" dirty="0" smtClean="0">
                <a:ea typeface="굴림" panose="020B0600000101010101" pitchFamily="34" charset="-127"/>
              </a:rPr>
              <a:t>Easy Sharing</a:t>
            </a:r>
          </a:p>
          <a:p>
            <a:pPr lvl="2">
              <a:lnSpc>
                <a:spcPct val="80000"/>
              </a:lnSpc>
              <a:spcBef>
                <a:spcPct val="20000"/>
              </a:spcBef>
            </a:pPr>
            <a:r>
              <a:rPr lang="en-US" altLang="ko-KR" sz="2400" dirty="0" smtClean="0">
                <a:ea typeface="굴림" panose="020B0600000101010101" pitchFamily="34" charset="-127"/>
              </a:rPr>
              <a:t>Share at segment or page level (need additional reference counting)</a:t>
            </a:r>
          </a:p>
          <a:p>
            <a:pPr>
              <a:lnSpc>
                <a:spcPct val="80000"/>
              </a:lnSpc>
              <a:spcBef>
                <a:spcPct val="20000"/>
              </a:spcBef>
            </a:pPr>
            <a:r>
              <a:rPr lang="en-US" altLang="ko-KR" sz="2800" dirty="0" smtClean="0">
                <a:ea typeface="굴림" panose="020B0600000101010101" pitchFamily="34" charset="-127"/>
              </a:rPr>
              <a:t>Cons:</a:t>
            </a:r>
          </a:p>
          <a:p>
            <a:pPr lvl="1">
              <a:lnSpc>
                <a:spcPct val="80000"/>
              </a:lnSpc>
              <a:spcBef>
                <a:spcPct val="20000"/>
              </a:spcBef>
            </a:pPr>
            <a:r>
              <a:rPr lang="en-US" altLang="ko-KR" sz="2400" dirty="0" smtClean="0">
                <a:ea typeface="굴림" panose="020B0600000101010101" pitchFamily="34" charset="-127"/>
              </a:rPr>
              <a:t>One pointer per page (typically 4K – 16K pages today)</a:t>
            </a:r>
          </a:p>
          <a:p>
            <a:pPr lvl="1">
              <a:lnSpc>
                <a:spcPct val="80000"/>
              </a:lnSpc>
              <a:spcBef>
                <a:spcPct val="20000"/>
              </a:spcBef>
            </a:pPr>
            <a:r>
              <a:rPr lang="en-US" altLang="ko-KR" sz="2400" dirty="0" smtClean="0">
                <a:ea typeface="굴림" panose="020B0600000101010101" pitchFamily="34" charset="-127"/>
              </a:rPr>
              <a:t>Page tables need to be contiguous</a:t>
            </a:r>
          </a:p>
          <a:p>
            <a:pPr lvl="2">
              <a:lnSpc>
                <a:spcPct val="80000"/>
              </a:lnSpc>
              <a:spcBef>
                <a:spcPct val="20000"/>
              </a:spcBef>
            </a:pPr>
            <a:r>
              <a:rPr lang="en-US" altLang="ko-KR" sz="2400" dirty="0" smtClean="0">
                <a:ea typeface="굴림" panose="020B0600000101010101" pitchFamily="34" charset="-127"/>
              </a:rPr>
              <a:t>However, previous example keeps tables to exactly one page in size</a:t>
            </a:r>
          </a:p>
          <a:p>
            <a:pPr lvl="1">
              <a:lnSpc>
                <a:spcPct val="80000"/>
              </a:lnSpc>
              <a:spcBef>
                <a:spcPct val="20000"/>
              </a:spcBef>
            </a:pPr>
            <a:r>
              <a:rPr lang="en-US" altLang="ko-KR" sz="2400" dirty="0" smtClean="0">
                <a:ea typeface="굴림" panose="020B0600000101010101" pitchFamily="34" charset="-127"/>
              </a:rPr>
              <a:t>Two (or more, if &gt;2 levels) lookups per reference</a:t>
            </a:r>
          </a:p>
          <a:p>
            <a:pPr lvl="2">
              <a:lnSpc>
                <a:spcPct val="80000"/>
              </a:lnSpc>
              <a:spcBef>
                <a:spcPct val="20000"/>
              </a:spcBef>
            </a:pPr>
            <a:r>
              <a:rPr lang="en-US" altLang="ko-KR" sz="2400" dirty="0" smtClean="0">
                <a:ea typeface="굴림" panose="020B0600000101010101" pitchFamily="34" charset="-127"/>
              </a:rPr>
              <a:t>Seems very expensive!</a:t>
            </a:r>
          </a:p>
        </p:txBody>
      </p:sp>
    </p:spTree>
    <p:extLst>
      <p:ext uri="{BB962C8B-B14F-4D97-AF65-F5344CB8AC3E}">
        <p14:creationId xmlns:p14="http://schemas.microsoft.com/office/powerpoint/2010/main" val="646719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55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55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55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5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553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553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5539">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5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smtClean="0">
                <a:ea typeface="굴림" panose="020B0600000101010101" pitchFamily="34" charset="-127"/>
              </a:rPr>
              <a:t>What is in a Page Table Entry</a:t>
            </a:r>
          </a:p>
        </p:txBody>
      </p:sp>
      <p:sp>
        <p:nvSpPr>
          <p:cNvPr id="803843" name="Rectangle 3"/>
          <p:cNvSpPr>
            <a:spLocks noGrp="1" noChangeArrowheads="1"/>
          </p:cNvSpPr>
          <p:nvPr>
            <p:ph type="body" idx="1"/>
          </p:nvPr>
        </p:nvSpPr>
        <p:spPr>
          <a:xfrm>
            <a:off x="0" y="685800"/>
            <a:ext cx="9144000" cy="5943600"/>
          </a:xfrm>
        </p:spPr>
        <p:txBody>
          <a:bodyPr>
            <a:normAutofit/>
          </a:bodyPr>
          <a:lstStyle/>
          <a:p>
            <a:pPr>
              <a:lnSpc>
                <a:spcPct val="80000"/>
              </a:lnSpc>
              <a:spcBef>
                <a:spcPct val="15000"/>
              </a:spcBef>
              <a:tabLst>
                <a:tab pos="1377950" algn="r"/>
                <a:tab pos="1541463" algn="l"/>
              </a:tabLst>
            </a:pPr>
            <a:r>
              <a:rPr lang="en-US" altLang="ko-KR" dirty="0" smtClean="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smtClean="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smtClean="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smtClean="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smtClean="0">
                <a:ea typeface="굴림" panose="020B0600000101010101" pitchFamily="34" charset="-127"/>
                <a:sym typeface="Symbol" panose="05050102010706020507" pitchFamily="18" charset="2"/>
              </a:rPr>
              <a:t>		L: 	L=1 4MB page (directory only).</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Page Frame Number</a:t>
              </a:r>
            </a:p>
            <a:p>
              <a:r>
                <a:rPr lang="en-US" altLang="ko-KR" b="0" dirty="0">
                  <a:latin typeface="Gill Sans" charset="0"/>
                  <a:ea typeface="Gill Sans" charset="0"/>
                  <a:cs typeface="Gill Sans" charset="0"/>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Free</a:t>
              </a:r>
            </a:p>
            <a:p>
              <a:r>
                <a:rPr lang="en-US" altLang="ko-KR" b="0">
                  <a:latin typeface="Gill Sans" charset="0"/>
                  <a:ea typeface="Gill Sans" charset="0"/>
                  <a:cs typeface="Gill Sans" charset="0"/>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6</a:t>
              </a:r>
            </a:p>
          </p:txBody>
        </p:sp>
        <p:sp>
          <p:nvSpPr>
            <p:cNvPr id="8215" name="Text Box 23"/>
            <p:cNvSpPr txBox="1">
              <a:spLocks noChangeArrowheads="1"/>
            </p:cNvSpPr>
            <p:nvPr/>
          </p:nvSpPr>
          <p:spPr bwMode="auto">
            <a:xfrm>
              <a:off x="3792"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31-12</a:t>
              </a:r>
            </a:p>
          </p:txBody>
        </p:sp>
      </p:grpSp>
    </p:spTree>
    <p:extLst>
      <p:ext uri="{BB962C8B-B14F-4D97-AF65-F5344CB8AC3E}">
        <p14:creationId xmlns:p14="http://schemas.microsoft.com/office/powerpoint/2010/main" val="27438664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6327775" y="536575"/>
            <a:ext cx="1600200" cy="174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smtClean="0">
                <a:ea typeface="굴림" panose="020B0600000101010101" pitchFamily="34" charset="-127"/>
              </a:rPr>
              <a:t>How is the Translation </a:t>
            </a:r>
            <a:r>
              <a:rPr lang="en-US" altLang="ko-KR" dirty="0">
                <a:ea typeface="굴림" panose="020B0600000101010101" pitchFamily="34" charset="-127"/>
              </a:rPr>
              <a:t>A</a:t>
            </a:r>
            <a:r>
              <a:rPr lang="en-US" altLang="ko-KR" dirty="0" smtClean="0">
                <a:ea typeface="굴림" panose="020B0600000101010101" pitchFamily="34" charset="-127"/>
              </a:rPr>
              <a:t>ccomplished?</a:t>
            </a:r>
          </a:p>
        </p:txBody>
      </p:sp>
      <p:sp>
        <p:nvSpPr>
          <p:cNvPr id="807940" name="Rectangle 4"/>
          <p:cNvSpPr>
            <a:spLocks noGrp="1" noChangeArrowheads="1"/>
          </p:cNvSpPr>
          <p:nvPr>
            <p:ph type="body" idx="1"/>
          </p:nvPr>
        </p:nvSpPr>
        <p:spPr>
          <a:xfrm>
            <a:off x="76200" y="1828800"/>
            <a:ext cx="8991600" cy="4724400"/>
          </a:xfrm>
        </p:spPr>
        <p:txBody>
          <a:bodyPr>
            <a:noAutofit/>
          </a:bodyPr>
          <a:lstStyle/>
          <a:p>
            <a:pPr>
              <a:lnSpc>
                <a:spcPct val="80000"/>
              </a:lnSpc>
              <a:spcBef>
                <a:spcPct val="20000"/>
              </a:spcBef>
            </a:pPr>
            <a:r>
              <a:rPr lang="en-US" altLang="ko-KR" dirty="0" smtClean="0">
                <a:ea typeface="굴림" panose="020B0600000101010101" pitchFamily="34" charset="-127"/>
              </a:rPr>
              <a:t>What, exactly happens inside MMU?</a:t>
            </a:r>
          </a:p>
          <a:p>
            <a:pPr>
              <a:lnSpc>
                <a:spcPct val="80000"/>
              </a:lnSpc>
              <a:spcBef>
                <a:spcPct val="20000"/>
              </a:spcBef>
            </a:pPr>
            <a:r>
              <a:rPr lang="en-US" altLang="ko-KR" dirty="0" smtClean="0">
                <a:ea typeface="굴림" panose="020B0600000101010101" pitchFamily="34" charset="-127"/>
              </a:rPr>
              <a:t>One possibility: Hardware Tree Traversal</a:t>
            </a:r>
          </a:p>
          <a:p>
            <a:pPr lvl="1">
              <a:lnSpc>
                <a:spcPct val="80000"/>
              </a:lnSpc>
              <a:spcBef>
                <a:spcPct val="20000"/>
              </a:spcBef>
            </a:pPr>
            <a:r>
              <a:rPr lang="en-US" altLang="ko-KR" sz="2400" dirty="0" smtClean="0">
                <a:ea typeface="굴림" panose="020B0600000101010101" pitchFamily="34" charset="-127"/>
              </a:rPr>
              <a:t>For each virtual address traverses the page table in hardware</a:t>
            </a:r>
          </a:p>
          <a:p>
            <a:pPr lvl="1">
              <a:lnSpc>
                <a:spcPct val="80000"/>
              </a:lnSpc>
              <a:spcBef>
                <a:spcPct val="20000"/>
              </a:spcBef>
            </a:pPr>
            <a:r>
              <a:rPr lang="en-US" altLang="ko-KR" sz="2400" dirty="0" smtClean="0">
                <a:ea typeface="굴림" panose="020B0600000101010101" pitchFamily="34" charset="-127"/>
              </a:rPr>
              <a:t>Generates a “Page Fault” if it encounters invalid PTE</a:t>
            </a:r>
          </a:p>
          <a:p>
            <a:pPr lvl="2">
              <a:lnSpc>
                <a:spcPct val="80000"/>
              </a:lnSpc>
              <a:spcBef>
                <a:spcPct val="20000"/>
              </a:spcBef>
            </a:pPr>
            <a:r>
              <a:rPr lang="en-US" altLang="ko-KR" sz="2400" dirty="0" smtClean="0">
                <a:ea typeface="굴림" panose="020B0600000101010101" pitchFamily="34" charset="-127"/>
              </a:rPr>
              <a:t>Fault handler will decide what to do</a:t>
            </a:r>
          </a:p>
          <a:p>
            <a:pPr lvl="2">
              <a:lnSpc>
                <a:spcPct val="80000"/>
              </a:lnSpc>
              <a:spcBef>
                <a:spcPct val="20000"/>
              </a:spcBef>
            </a:pPr>
            <a:r>
              <a:rPr lang="en-US" altLang="ko-KR" sz="2400" dirty="0" smtClean="0">
                <a:ea typeface="굴림" panose="020B0600000101010101" pitchFamily="34" charset="-127"/>
              </a:rPr>
              <a:t>More on this next lecture</a:t>
            </a:r>
          </a:p>
          <a:p>
            <a:pPr lvl="1">
              <a:lnSpc>
                <a:spcPct val="80000"/>
              </a:lnSpc>
              <a:spcBef>
                <a:spcPct val="20000"/>
              </a:spcBef>
            </a:pPr>
            <a:r>
              <a:rPr lang="en-US" altLang="ko-KR" sz="2400" dirty="0" smtClean="0">
                <a:ea typeface="굴림" panose="020B0600000101010101" pitchFamily="34" charset="-127"/>
              </a:rPr>
              <a:t>Pros: Relatively fast (but still many memory accesses!)</a:t>
            </a:r>
          </a:p>
          <a:p>
            <a:pPr lvl="1">
              <a:lnSpc>
                <a:spcPct val="80000"/>
              </a:lnSpc>
              <a:spcBef>
                <a:spcPct val="20000"/>
              </a:spcBef>
            </a:pPr>
            <a:r>
              <a:rPr lang="en-US" altLang="ko-KR" sz="2400" dirty="0" smtClean="0">
                <a:ea typeface="굴림" panose="020B0600000101010101" pitchFamily="34" charset="-127"/>
              </a:rPr>
              <a:t>Cons: Inflexible, Complex hardware</a:t>
            </a:r>
          </a:p>
          <a:p>
            <a:pPr>
              <a:lnSpc>
                <a:spcPct val="80000"/>
              </a:lnSpc>
              <a:spcBef>
                <a:spcPct val="20000"/>
              </a:spcBef>
            </a:pPr>
            <a:r>
              <a:rPr lang="en-US" altLang="ko-KR" dirty="0" smtClean="0">
                <a:ea typeface="굴림" panose="020B0600000101010101" pitchFamily="34" charset="-127"/>
              </a:rPr>
              <a:t>Another possibility: Software</a:t>
            </a:r>
          </a:p>
          <a:p>
            <a:pPr lvl="1">
              <a:lnSpc>
                <a:spcPct val="80000"/>
              </a:lnSpc>
              <a:spcBef>
                <a:spcPct val="20000"/>
              </a:spcBef>
            </a:pPr>
            <a:r>
              <a:rPr lang="en-US" altLang="ko-KR" sz="2400" dirty="0" smtClean="0">
                <a:ea typeface="굴림" panose="020B0600000101010101" pitchFamily="34" charset="-127"/>
              </a:rPr>
              <a:t>Each traversal done in software</a:t>
            </a:r>
          </a:p>
          <a:p>
            <a:pPr lvl="1">
              <a:lnSpc>
                <a:spcPct val="80000"/>
              </a:lnSpc>
              <a:spcBef>
                <a:spcPct val="20000"/>
              </a:spcBef>
            </a:pPr>
            <a:r>
              <a:rPr lang="en-US" altLang="ko-KR" sz="2400" dirty="0" smtClean="0">
                <a:ea typeface="굴림" panose="020B0600000101010101" pitchFamily="34" charset="-127"/>
              </a:rPr>
              <a:t>Pros: Very flexible</a:t>
            </a:r>
          </a:p>
          <a:p>
            <a:pPr lvl="1">
              <a:lnSpc>
                <a:spcPct val="80000"/>
              </a:lnSpc>
              <a:spcBef>
                <a:spcPct val="20000"/>
              </a:spcBef>
            </a:pPr>
            <a:r>
              <a:rPr lang="en-US" altLang="ko-KR" sz="2400" dirty="0" smtClean="0">
                <a:ea typeface="굴림" panose="020B0600000101010101" pitchFamily="34" charset="-127"/>
              </a:rPr>
              <a:t>Cons: Every translation must invoke Fault!</a:t>
            </a:r>
          </a:p>
          <a:p>
            <a:pPr>
              <a:lnSpc>
                <a:spcPct val="80000"/>
              </a:lnSpc>
              <a:spcBef>
                <a:spcPct val="20000"/>
              </a:spcBef>
            </a:pPr>
            <a:r>
              <a:rPr lang="en-US" altLang="ko-KR" dirty="0" smtClean="0">
                <a:solidFill>
                  <a:schemeClr val="hlink"/>
                </a:solidFill>
                <a:ea typeface="굴림" panose="020B0600000101010101" pitchFamily="34" charset="-127"/>
              </a:rPr>
              <a:t>In fact, need way to </a:t>
            </a:r>
            <a:r>
              <a:rPr lang="en-US" altLang="ko-KR" i="1" dirty="0" smtClean="0">
                <a:solidFill>
                  <a:schemeClr val="hlink"/>
                </a:solidFill>
                <a:ea typeface="굴림" panose="020B0600000101010101" pitchFamily="34" charset="-127"/>
              </a:rPr>
              <a:t>cache</a:t>
            </a:r>
            <a:r>
              <a:rPr lang="en-US" altLang="ko-KR" dirty="0" smtClean="0">
                <a:solidFill>
                  <a:schemeClr val="hlink"/>
                </a:solidFill>
                <a:ea typeface="굴림" panose="020B0600000101010101" pitchFamily="34" charset="-127"/>
              </a:rPr>
              <a:t> translations for either case!</a:t>
            </a:r>
          </a:p>
        </p:txBody>
      </p:sp>
      <p:grpSp>
        <p:nvGrpSpPr>
          <p:cNvPr id="10245" name="Group 5"/>
          <p:cNvGrpSpPr>
            <a:grpSpLocks/>
          </p:cNvGrpSpPr>
          <p:nvPr/>
        </p:nvGrpSpPr>
        <p:grpSpPr bwMode="auto">
          <a:xfrm>
            <a:off x="1600200" y="6604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3200" b="0" dirty="0">
                  <a:latin typeface="Gill Sans" charset="0"/>
                  <a:ea typeface="Gill Sans" charset="0"/>
                  <a:cs typeface="Gill Sans" charset="0"/>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800" b="0">
                  <a:latin typeface="Gill Sans" charset="0"/>
                  <a:ea typeface="Gill Sans" charset="0"/>
                  <a:cs typeface="Gill Sans" charset="0"/>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50" name="Text Box 10"/>
            <p:cNvSpPr txBox="1">
              <a:spLocks noChangeArrowheads="1"/>
            </p:cNvSpPr>
            <p:nvPr/>
          </p:nvSpPr>
          <p:spPr bwMode="auto">
            <a:xfrm>
              <a:off x="1657" y="416"/>
              <a:ext cx="792" cy="44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Virtual</a:t>
              </a:r>
            </a:p>
            <a:p>
              <a:pPr>
                <a:lnSpc>
                  <a:spcPct val="100000"/>
                </a:lnSpc>
                <a:spcBef>
                  <a:spcPct val="0"/>
                </a:spcBef>
                <a:buSzTx/>
              </a:pPr>
              <a:r>
                <a:rPr lang="en-US" altLang="ko-KR" b="0">
                  <a:latin typeface="Gill Sans" charset="0"/>
                  <a:ea typeface="Gill Sans" charset="0"/>
                  <a:cs typeface="Gill Sans" charset="0"/>
                </a:rPr>
                <a:t>Addresses</a:t>
              </a:r>
            </a:p>
          </p:txBody>
        </p:sp>
        <p:sp>
          <p:nvSpPr>
            <p:cNvPr id="10251" name="Text Box 11"/>
            <p:cNvSpPr txBox="1">
              <a:spLocks noChangeArrowheads="1"/>
            </p:cNvSpPr>
            <p:nvPr/>
          </p:nvSpPr>
          <p:spPr bwMode="auto">
            <a:xfrm>
              <a:off x="3312" y="426"/>
              <a:ext cx="873" cy="44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Physical</a:t>
              </a:r>
            </a:p>
            <a:p>
              <a:pPr>
                <a:lnSpc>
                  <a:spcPct val="100000"/>
                </a:lnSpc>
                <a:spcBef>
                  <a:spcPct val="0"/>
                </a:spcBef>
                <a:buSzTx/>
              </a:pPr>
              <a:r>
                <a:rPr lang="en-US" altLang="ko-KR" b="0">
                  <a:latin typeface="Gill Sans" charset="0"/>
                  <a:ea typeface="Gill Sans" charset="0"/>
                  <a:cs typeface="Gill Sans" charset="0"/>
                </a:rPr>
                <a:t>Addresses</a:t>
              </a:r>
            </a:p>
          </p:txBody>
        </p:sp>
      </p:grpSp>
    </p:spTree>
    <p:extLst>
      <p:ext uri="{BB962C8B-B14F-4D97-AF65-F5344CB8AC3E}">
        <p14:creationId xmlns:p14="http://schemas.microsoft.com/office/powerpoint/2010/main" val="725607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79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79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7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79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79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9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794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794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794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794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7940">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7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smtClean="0">
                <a:ea typeface="굴림" panose="020B0600000101010101" pitchFamily="34" charset="-127"/>
              </a:rPr>
              <a:t>Recall: Dual-Mode Operation (1/2)</a:t>
            </a:r>
          </a:p>
        </p:txBody>
      </p:sp>
      <p:sp>
        <p:nvSpPr>
          <p:cNvPr id="790531" name="Rectangle 3"/>
          <p:cNvSpPr>
            <a:spLocks noGrp="1" noChangeArrowheads="1"/>
          </p:cNvSpPr>
          <p:nvPr>
            <p:ph type="body" idx="1"/>
          </p:nvPr>
        </p:nvSpPr>
        <p:spPr>
          <a:xfrm>
            <a:off x="152400" y="838200"/>
            <a:ext cx="8732838" cy="5943600"/>
          </a:xfrm>
        </p:spPr>
        <p:txBody>
          <a:bodyPr>
            <a:normAutofit/>
          </a:bodyPr>
          <a:lstStyle/>
          <a:p>
            <a:pPr>
              <a:lnSpc>
                <a:spcPct val="100000"/>
              </a:lnSpc>
              <a:spcBef>
                <a:spcPct val="20000"/>
              </a:spcBef>
            </a:pPr>
            <a:r>
              <a:rPr lang="en-US" altLang="ko-KR" sz="2800" dirty="0" smtClean="0">
                <a:ea typeface="굴림" panose="020B0600000101010101" pitchFamily="34" charset="-127"/>
              </a:rPr>
              <a:t>Can a process modify its own translation tables?</a:t>
            </a:r>
          </a:p>
          <a:p>
            <a:pPr lvl="1">
              <a:lnSpc>
                <a:spcPct val="100000"/>
              </a:lnSpc>
              <a:spcBef>
                <a:spcPct val="20000"/>
              </a:spcBef>
            </a:pPr>
            <a:r>
              <a:rPr lang="en-US" altLang="ko-KR" sz="2400" dirty="0" smtClean="0">
                <a:solidFill>
                  <a:srgbClr val="FF0000"/>
                </a:solidFill>
                <a:ea typeface="굴림" panose="020B0600000101010101" pitchFamily="34" charset="-127"/>
              </a:rPr>
              <a:t>NO!</a:t>
            </a:r>
          </a:p>
          <a:p>
            <a:pPr lvl="1">
              <a:lnSpc>
                <a:spcPct val="100000"/>
              </a:lnSpc>
              <a:spcBef>
                <a:spcPct val="20000"/>
              </a:spcBef>
            </a:pPr>
            <a:r>
              <a:rPr lang="en-US" altLang="ko-KR" sz="2400" dirty="0" smtClean="0">
                <a:ea typeface="굴림" panose="020B0600000101010101" pitchFamily="34" charset="-127"/>
              </a:rPr>
              <a:t>If it could, could get access to all of physical memory</a:t>
            </a:r>
          </a:p>
          <a:p>
            <a:pPr lvl="1">
              <a:lnSpc>
                <a:spcPct val="100000"/>
              </a:lnSpc>
              <a:spcBef>
                <a:spcPct val="20000"/>
              </a:spcBef>
            </a:pPr>
            <a:r>
              <a:rPr lang="en-US" altLang="ko-KR" sz="2400" dirty="0" smtClean="0">
                <a:ea typeface="굴림" panose="020B0600000101010101" pitchFamily="34" charset="-127"/>
              </a:rPr>
              <a:t>Has to be restricted somehow</a:t>
            </a:r>
          </a:p>
          <a:p>
            <a:pPr lvl="1">
              <a:lnSpc>
                <a:spcPct val="100000"/>
              </a:lnSpc>
              <a:spcBef>
                <a:spcPct val="20000"/>
              </a:spcBef>
            </a:pPr>
            <a:endParaRPr lang="en-US" altLang="ko-KR" sz="2400"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To Assist with Protection, </a:t>
            </a:r>
            <a:r>
              <a:rPr lang="en-US" altLang="ko-KR" sz="2800" dirty="0">
                <a:solidFill>
                  <a:schemeClr val="hlink"/>
                </a:solidFill>
                <a:ea typeface="굴림" panose="020B0600000101010101" pitchFamily="34" charset="-127"/>
              </a:rPr>
              <a:t>h</a:t>
            </a:r>
            <a:r>
              <a:rPr lang="en-US" altLang="ko-KR" sz="2800" dirty="0" smtClean="0">
                <a:solidFill>
                  <a:schemeClr val="hlink"/>
                </a:solidFill>
                <a:ea typeface="굴림" panose="020B0600000101010101" pitchFamily="34" charset="-127"/>
              </a:rPr>
              <a:t>ardware </a:t>
            </a:r>
            <a:r>
              <a:rPr lang="en-US" altLang="ko-KR" sz="2800" dirty="0" smtClean="0">
                <a:ea typeface="굴림" panose="020B0600000101010101" pitchFamily="34" charset="-127"/>
              </a:rPr>
              <a:t>provides at least two modes (Dual-Mode Operation):</a:t>
            </a:r>
          </a:p>
          <a:p>
            <a:pPr lvl="1">
              <a:lnSpc>
                <a:spcPct val="100000"/>
              </a:lnSpc>
              <a:spcBef>
                <a:spcPct val="20000"/>
              </a:spcBef>
            </a:pPr>
            <a:r>
              <a:rPr lang="en-US" altLang="ko-KR" sz="2400" dirty="0" smtClean="0">
                <a:ea typeface="굴림" panose="020B0600000101010101" pitchFamily="34" charset="-127"/>
              </a:rPr>
              <a:t>“Kernel” mode (or “supervisor” or “protected”)</a:t>
            </a:r>
          </a:p>
          <a:p>
            <a:pPr lvl="1">
              <a:lnSpc>
                <a:spcPct val="100000"/>
              </a:lnSpc>
              <a:spcBef>
                <a:spcPct val="20000"/>
              </a:spcBef>
            </a:pPr>
            <a:r>
              <a:rPr lang="en-US" altLang="ko-KR" sz="2400" dirty="0" smtClean="0">
                <a:ea typeface="굴림" panose="020B0600000101010101" pitchFamily="34" charset="-127"/>
              </a:rPr>
              <a:t>“User” mode (Normal program mode)</a:t>
            </a:r>
          </a:p>
          <a:p>
            <a:pPr lvl="1">
              <a:lnSpc>
                <a:spcPct val="100000"/>
              </a:lnSpc>
              <a:spcBef>
                <a:spcPct val="20000"/>
              </a:spcBef>
            </a:pPr>
            <a:r>
              <a:rPr lang="en-US" altLang="ko-KR" sz="2400" dirty="0" smtClean="0">
                <a:ea typeface="굴림" panose="020B0600000101010101" pitchFamily="34" charset="-127"/>
              </a:rPr>
              <a:t>Mode set with bits in special control register only accessible in kernel-mode</a:t>
            </a:r>
          </a:p>
          <a:p>
            <a:pPr>
              <a:lnSpc>
                <a:spcPct val="80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4265299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fade">
                                      <p:cBhvr>
                                        <p:cTn id="7" dur="500"/>
                                        <p:tgtEl>
                                          <p:spTgt spid="79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0531">
                                            <p:txEl>
                                              <p:pRg st="1" end="1"/>
                                            </p:txEl>
                                          </p:spTgt>
                                        </p:tgtEl>
                                        <p:attrNameLst>
                                          <p:attrName>style.visibility</p:attrName>
                                        </p:attrNameLst>
                                      </p:cBhvr>
                                      <p:to>
                                        <p:strVal val="visible"/>
                                      </p:to>
                                    </p:set>
                                    <p:animEffect transition="in" filter="fade">
                                      <p:cBhvr>
                                        <p:cTn id="12" dur="500"/>
                                        <p:tgtEl>
                                          <p:spTgt spid="7905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0531">
                                            <p:txEl>
                                              <p:pRg st="2" end="2"/>
                                            </p:txEl>
                                          </p:spTgt>
                                        </p:tgtEl>
                                        <p:attrNameLst>
                                          <p:attrName>style.visibility</p:attrName>
                                        </p:attrNameLst>
                                      </p:cBhvr>
                                      <p:to>
                                        <p:strVal val="visible"/>
                                      </p:to>
                                    </p:set>
                                    <p:animEffect transition="in" filter="fade">
                                      <p:cBhvr>
                                        <p:cTn id="15" dur="500"/>
                                        <p:tgtEl>
                                          <p:spTgt spid="790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0531">
                                            <p:txEl>
                                              <p:pRg st="3" end="3"/>
                                            </p:txEl>
                                          </p:spTgt>
                                        </p:tgtEl>
                                        <p:attrNameLst>
                                          <p:attrName>style.visibility</p:attrName>
                                        </p:attrNameLst>
                                      </p:cBhvr>
                                      <p:to>
                                        <p:strVal val="visible"/>
                                      </p:to>
                                    </p:set>
                                    <p:animEffect transition="in" filter="fade">
                                      <p:cBhvr>
                                        <p:cTn id="18" dur="500"/>
                                        <p:tgtEl>
                                          <p:spTgt spid="790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0531">
                                            <p:txEl>
                                              <p:pRg st="5" end="5"/>
                                            </p:txEl>
                                          </p:spTgt>
                                        </p:tgtEl>
                                        <p:attrNameLst>
                                          <p:attrName>style.visibility</p:attrName>
                                        </p:attrNameLst>
                                      </p:cBhvr>
                                      <p:to>
                                        <p:strVal val="visible"/>
                                      </p:to>
                                    </p:set>
                                    <p:animEffect transition="in" filter="fade">
                                      <p:cBhvr>
                                        <p:cTn id="23" dur="500"/>
                                        <p:tgtEl>
                                          <p:spTgt spid="790531">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0531">
                                            <p:txEl>
                                              <p:pRg st="6" end="6"/>
                                            </p:txEl>
                                          </p:spTgt>
                                        </p:tgtEl>
                                        <p:attrNameLst>
                                          <p:attrName>style.visibility</p:attrName>
                                        </p:attrNameLst>
                                      </p:cBhvr>
                                      <p:to>
                                        <p:strVal val="visible"/>
                                      </p:to>
                                    </p:set>
                                    <p:animEffect transition="in" filter="fade">
                                      <p:cBhvr>
                                        <p:cTn id="26" dur="500"/>
                                        <p:tgtEl>
                                          <p:spTgt spid="790531">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0531">
                                            <p:txEl>
                                              <p:pRg st="7" end="7"/>
                                            </p:txEl>
                                          </p:spTgt>
                                        </p:tgtEl>
                                        <p:attrNameLst>
                                          <p:attrName>style.visibility</p:attrName>
                                        </p:attrNameLst>
                                      </p:cBhvr>
                                      <p:to>
                                        <p:strVal val="visible"/>
                                      </p:to>
                                    </p:set>
                                    <p:animEffect transition="in" filter="fade">
                                      <p:cBhvr>
                                        <p:cTn id="29" dur="500"/>
                                        <p:tgtEl>
                                          <p:spTgt spid="790531">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90531">
                                            <p:txEl>
                                              <p:pRg st="8" end="8"/>
                                            </p:txEl>
                                          </p:spTgt>
                                        </p:tgtEl>
                                        <p:attrNameLst>
                                          <p:attrName>style.visibility</p:attrName>
                                        </p:attrNameLst>
                                      </p:cBhvr>
                                      <p:to>
                                        <p:strVal val="visible"/>
                                      </p:to>
                                    </p:set>
                                    <p:animEffect transition="in" filter="fade">
                                      <p:cBhvr>
                                        <p:cTn id="32" dur="500"/>
                                        <p:tgtEl>
                                          <p:spTgt spid="79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04800" y="152400"/>
            <a:ext cx="8001000" cy="533400"/>
          </a:xfrm>
        </p:spPr>
        <p:txBody>
          <a:bodyPr/>
          <a:lstStyle/>
          <a:p>
            <a:r>
              <a:rPr lang="en-US" altLang="ko-KR" smtClean="0">
                <a:ea typeface="굴림" panose="020B0600000101010101" pitchFamily="34" charset="-127"/>
              </a:rPr>
              <a:t>Problems with Segmentation</a:t>
            </a:r>
          </a:p>
        </p:txBody>
      </p:sp>
      <p:sp>
        <p:nvSpPr>
          <p:cNvPr id="48130" name="Rectangle 3"/>
          <p:cNvSpPr>
            <a:spLocks noGrp="1" noChangeArrowheads="1"/>
          </p:cNvSpPr>
          <p:nvPr>
            <p:ph type="body" idx="1"/>
          </p:nvPr>
        </p:nvSpPr>
        <p:spPr>
          <a:xfrm>
            <a:off x="381000" y="3505200"/>
            <a:ext cx="8610600" cy="3048000"/>
          </a:xfrm>
        </p:spPr>
        <p:txBody>
          <a:bodyPr>
            <a:normAutofit/>
          </a:bodyPr>
          <a:lstStyle/>
          <a:p>
            <a:pPr>
              <a:lnSpc>
                <a:spcPct val="100000"/>
              </a:lnSpc>
              <a:spcBef>
                <a:spcPct val="20000"/>
              </a:spcBef>
            </a:pPr>
            <a:r>
              <a:rPr lang="en-US" altLang="ko-KR" sz="2800" dirty="0" smtClean="0">
                <a:ea typeface="굴림" panose="020B0600000101010101" pitchFamily="34" charset="-127"/>
              </a:rPr>
              <a:t>Must fit variable-sized chunks into physical memory</a:t>
            </a:r>
          </a:p>
          <a:p>
            <a:pPr>
              <a:lnSpc>
                <a:spcPct val="100000"/>
              </a:lnSpc>
              <a:spcBef>
                <a:spcPct val="20000"/>
              </a:spcBef>
            </a:pPr>
            <a:r>
              <a:rPr lang="en-US" altLang="ko-KR" sz="2800" dirty="0" smtClean="0">
                <a:ea typeface="굴림" panose="020B0600000101010101" pitchFamily="34" charset="-127"/>
              </a:rPr>
              <a:t>May move segments multiple times to fit everything</a:t>
            </a:r>
          </a:p>
          <a:p>
            <a:pPr>
              <a:lnSpc>
                <a:spcPct val="100000"/>
              </a:lnSpc>
              <a:spcBef>
                <a:spcPct val="20000"/>
              </a:spcBef>
            </a:pPr>
            <a:r>
              <a:rPr lang="en-US" altLang="ko-KR" sz="2800" dirty="0" smtClean="0">
                <a:ea typeface="굴림" panose="020B0600000101010101" pitchFamily="34" charset="-127"/>
              </a:rPr>
              <a:t>Limited options for swapping to disk</a:t>
            </a:r>
            <a:endParaRPr lang="en-US" altLang="ko-KR" sz="2800" dirty="0" smtClean="0">
              <a:solidFill>
                <a:schemeClr val="hlink"/>
              </a:solidFill>
              <a:ea typeface="굴림" panose="020B0600000101010101" pitchFamily="34" charset="-127"/>
            </a:endParaRPr>
          </a:p>
          <a:p>
            <a:pPr>
              <a:lnSpc>
                <a:spcPct val="100000"/>
              </a:lnSpc>
              <a:spcBef>
                <a:spcPct val="20000"/>
              </a:spcBef>
            </a:pPr>
            <a:r>
              <a:rPr lang="en-US" altLang="ko-KR" sz="2800" dirty="0" smtClean="0">
                <a:solidFill>
                  <a:schemeClr val="hlink"/>
                </a:solidFill>
                <a:ea typeface="굴림" panose="020B0600000101010101" pitchFamily="34" charset="-127"/>
              </a:rPr>
              <a:t>Fragmentation</a:t>
            </a:r>
            <a:r>
              <a:rPr lang="en-US" altLang="ko-KR" sz="2800" dirty="0" smtClean="0">
                <a:ea typeface="굴림" panose="020B0600000101010101" pitchFamily="34" charset="-127"/>
              </a:rPr>
              <a:t>: wasted space</a:t>
            </a:r>
          </a:p>
          <a:p>
            <a:pPr lvl="1">
              <a:lnSpc>
                <a:spcPct val="100000"/>
              </a:lnSpc>
              <a:spcBef>
                <a:spcPct val="20000"/>
              </a:spcBef>
            </a:pPr>
            <a:r>
              <a:rPr lang="en-US" altLang="ko-KR" sz="2400" dirty="0" smtClean="0">
                <a:solidFill>
                  <a:schemeClr val="hlink"/>
                </a:solidFill>
                <a:ea typeface="굴림" panose="020B0600000101010101" pitchFamily="34" charset="-127"/>
              </a:rPr>
              <a:t>External</a:t>
            </a:r>
            <a:r>
              <a:rPr lang="en-US" altLang="ko-KR" sz="2400" dirty="0" smtClean="0">
                <a:ea typeface="굴림" panose="020B0600000101010101" pitchFamily="34" charset="-127"/>
              </a:rPr>
              <a:t>: free gaps between allocated chunks</a:t>
            </a:r>
          </a:p>
          <a:p>
            <a:pPr lvl="1">
              <a:lnSpc>
                <a:spcPct val="100000"/>
              </a:lnSpc>
              <a:spcBef>
                <a:spcPct val="20000"/>
              </a:spcBef>
            </a:pPr>
            <a:r>
              <a:rPr lang="en-US" altLang="ko-KR" sz="2400" dirty="0" smtClean="0">
                <a:solidFill>
                  <a:schemeClr val="hlink"/>
                </a:solidFill>
                <a:ea typeface="굴림" panose="020B0600000101010101" pitchFamily="34" charset="-127"/>
              </a:rPr>
              <a:t>Internal</a:t>
            </a:r>
            <a:r>
              <a:rPr lang="en-US" altLang="ko-KR" sz="2400" dirty="0" smtClean="0">
                <a:ea typeface="굴림" panose="020B0600000101010101" pitchFamily="34" charset="-127"/>
              </a:rPr>
              <a:t>: don’t need all memory within allocated chunks</a:t>
            </a:r>
          </a:p>
        </p:txBody>
      </p:sp>
      <p:sp>
        <p:nvSpPr>
          <p:cNvPr id="4" name="Rectangle 4"/>
          <p:cNvSpPr>
            <a:spLocks noChangeArrowheads="1"/>
          </p:cNvSpPr>
          <p:nvPr/>
        </p:nvSpPr>
        <p:spPr bwMode="auto">
          <a:xfrm>
            <a:off x="685800" y="9906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ko-KR" altLang="en-US" sz="1800">
              <a:solidFill>
                <a:srgbClr val="FF66CC"/>
              </a:solidFill>
              <a:ea typeface="굴림" panose="020B0600000101010101" pitchFamily="34" charset="-127"/>
            </a:endParaRPr>
          </a:p>
        </p:txBody>
      </p:sp>
      <p:sp>
        <p:nvSpPr>
          <p:cNvPr id="5" name="Line 5"/>
          <p:cNvSpPr>
            <a:spLocks noChangeShapeType="1"/>
          </p:cNvSpPr>
          <p:nvPr/>
        </p:nvSpPr>
        <p:spPr bwMode="auto">
          <a:xfrm>
            <a:off x="685800" y="1354138"/>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 name="Line 6"/>
          <p:cNvSpPr>
            <a:spLocks noChangeShapeType="1"/>
          </p:cNvSpPr>
          <p:nvPr/>
        </p:nvSpPr>
        <p:spPr bwMode="auto">
          <a:xfrm>
            <a:off x="685800" y="1765300"/>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Line 7"/>
          <p:cNvSpPr>
            <a:spLocks noChangeShapeType="1"/>
          </p:cNvSpPr>
          <p:nvPr/>
        </p:nvSpPr>
        <p:spPr bwMode="auto">
          <a:xfrm>
            <a:off x="685800" y="2697163"/>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Text Box 8"/>
          <p:cNvSpPr txBox="1">
            <a:spLocks noChangeArrowheads="1"/>
          </p:cNvSpPr>
          <p:nvPr/>
        </p:nvSpPr>
        <p:spPr bwMode="auto">
          <a:xfrm>
            <a:off x="736600" y="989112"/>
            <a:ext cx="10198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a:latin typeface="Helvetica" panose="020B0604020202020204" pitchFamily="34" charset="0"/>
                <a:ea typeface="굴림" panose="020B0600000101010101" pitchFamily="34" charset="-127"/>
              </a:rPr>
              <a:t>s</a:t>
            </a:r>
            <a:r>
              <a:rPr lang="en-US" altLang="ko-KR" sz="1400" b="0" dirty="0" smtClean="0">
                <a:latin typeface="Helvetica" panose="020B0604020202020204" pitchFamily="34" charset="0"/>
                <a:ea typeface="굴림" panose="020B0600000101010101" pitchFamily="34" charset="-127"/>
              </a:rPr>
              <a:t>egment </a:t>
            </a:r>
            <a:r>
              <a:rPr lang="en-US" altLang="ko-KR" sz="1400" b="0" dirty="0">
                <a:latin typeface="Helvetica" panose="020B0604020202020204" pitchFamily="34" charset="0"/>
                <a:ea typeface="굴림" panose="020B0600000101010101" pitchFamily="34" charset="-127"/>
              </a:rPr>
              <a:t>6</a:t>
            </a:r>
          </a:p>
        </p:txBody>
      </p:sp>
      <p:sp>
        <p:nvSpPr>
          <p:cNvPr id="9" name="Text Box 9"/>
          <p:cNvSpPr txBox="1">
            <a:spLocks noChangeArrowheads="1"/>
          </p:cNvSpPr>
          <p:nvPr/>
        </p:nvSpPr>
        <p:spPr bwMode="auto">
          <a:xfrm>
            <a:off x="685800" y="14351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5</a:t>
            </a:r>
          </a:p>
        </p:txBody>
      </p:sp>
      <p:sp>
        <p:nvSpPr>
          <p:cNvPr id="10" name="Text Box 10"/>
          <p:cNvSpPr txBox="1">
            <a:spLocks noChangeArrowheads="1"/>
          </p:cNvSpPr>
          <p:nvPr/>
        </p:nvSpPr>
        <p:spPr bwMode="auto">
          <a:xfrm>
            <a:off x="685800" y="2117725"/>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2</a:t>
            </a:r>
          </a:p>
        </p:txBody>
      </p:sp>
      <p:sp>
        <p:nvSpPr>
          <p:cNvPr id="11" name="Text Box 11"/>
          <p:cNvSpPr txBox="1">
            <a:spLocks noChangeArrowheads="1"/>
          </p:cNvSpPr>
          <p:nvPr/>
        </p:nvSpPr>
        <p:spPr bwMode="auto">
          <a:xfrm>
            <a:off x="685800" y="2714625"/>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a:latin typeface="Helvetica" panose="020B0604020202020204" pitchFamily="34" charset="0"/>
                <a:ea typeface="굴림" panose="020B0600000101010101" pitchFamily="34" charset="-127"/>
              </a:rPr>
              <a:t>s</a:t>
            </a:r>
            <a:r>
              <a:rPr lang="en-US" altLang="ko-KR" sz="1400" b="0" dirty="0" smtClean="0">
                <a:latin typeface="Helvetica" panose="020B0604020202020204" pitchFamily="34" charset="0"/>
                <a:ea typeface="굴림" panose="020B0600000101010101" pitchFamily="34" charset="-127"/>
              </a:rPr>
              <a:t>egment 1</a:t>
            </a:r>
            <a:endParaRPr lang="en-US" altLang="ko-KR" sz="1400" b="0" dirty="0">
              <a:latin typeface="Helvetica" panose="020B0604020202020204" pitchFamily="34" charset="0"/>
              <a:ea typeface="굴림" panose="020B0600000101010101" pitchFamily="34" charset="-127"/>
            </a:endParaRPr>
          </a:p>
        </p:txBody>
      </p:sp>
      <p:grpSp>
        <p:nvGrpSpPr>
          <p:cNvPr id="12" name="Group 11"/>
          <p:cNvGrpSpPr>
            <a:grpSpLocks/>
          </p:cNvGrpSpPr>
          <p:nvPr/>
        </p:nvGrpSpPr>
        <p:grpSpPr bwMode="auto">
          <a:xfrm>
            <a:off x="1905000" y="989112"/>
            <a:ext cx="1752600" cy="2135088"/>
            <a:chOff x="2514600" y="912912"/>
            <a:chExt cx="1752600" cy="2135088"/>
          </a:xfrm>
        </p:grpSpPr>
        <p:sp>
          <p:nvSpPr>
            <p:cNvPr id="13" name="Rectangle 12"/>
            <p:cNvSpPr>
              <a:spLocks noChangeArrowheads="1"/>
            </p:cNvSpPr>
            <p:nvPr/>
          </p:nvSpPr>
          <p:spPr bwMode="auto">
            <a:xfrm>
              <a:off x="31242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14" name="Line 13"/>
            <p:cNvSpPr>
              <a:spLocks noChangeShapeType="1"/>
            </p:cNvSpPr>
            <p:nvPr/>
          </p:nvSpPr>
          <p:spPr bwMode="auto">
            <a:xfrm>
              <a:off x="3124200" y="1277938"/>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14"/>
            <p:cNvSpPr>
              <a:spLocks noChangeShapeType="1"/>
            </p:cNvSpPr>
            <p:nvPr/>
          </p:nvSpPr>
          <p:spPr bwMode="auto">
            <a:xfrm>
              <a:off x="3124200" y="1689100"/>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15"/>
            <p:cNvSpPr>
              <a:spLocks noChangeShapeType="1"/>
            </p:cNvSpPr>
            <p:nvPr/>
          </p:nvSpPr>
          <p:spPr bwMode="auto">
            <a:xfrm>
              <a:off x="3124200" y="2620963"/>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Text Box 16"/>
            <p:cNvSpPr txBox="1">
              <a:spLocks noChangeArrowheads="1"/>
            </p:cNvSpPr>
            <p:nvPr/>
          </p:nvSpPr>
          <p:spPr bwMode="auto">
            <a:xfrm>
              <a:off x="3173413" y="912912"/>
              <a:ext cx="10198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6</a:t>
              </a:r>
            </a:p>
          </p:txBody>
        </p:sp>
        <p:sp>
          <p:nvSpPr>
            <p:cNvPr id="18" name="Text Box 17"/>
            <p:cNvSpPr txBox="1">
              <a:spLocks noChangeArrowheads="1"/>
            </p:cNvSpPr>
            <p:nvPr/>
          </p:nvSpPr>
          <p:spPr bwMode="auto">
            <a:xfrm>
              <a:off x="3124200" y="13589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5</a:t>
              </a:r>
            </a:p>
          </p:txBody>
        </p:sp>
        <p:sp>
          <p:nvSpPr>
            <p:cNvPr id="19" name="Text Box 18"/>
            <p:cNvSpPr txBox="1">
              <a:spLocks noChangeArrowheads="1"/>
            </p:cNvSpPr>
            <p:nvPr/>
          </p:nvSpPr>
          <p:spPr bwMode="auto">
            <a:xfrm>
              <a:off x="3162300" y="26670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a:latin typeface="Helvetica" panose="020B0604020202020204" pitchFamily="34" charset="0"/>
                  <a:ea typeface="굴림" panose="020B0600000101010101" pitchFamily="34" charset="-127"/>
                </a:rPr>
                <a:t>s</a:t>
              </a:r>
              <a:r>
                <a:rPr lang="en-US" altLang="ko-KR" sz="1400" b="0" dirty="0" smtClean="0">
                  <a:latin typeface="Helvetica" panose="020B0604020202020204" pitchFamily="34" charset="0"/>
                  <a:ea typeface="굴림" panose="020B0600000101010101" pitchFamily="34" charset="-127"/>
                </a:rPr>
                <a:t>egment 1</a:t>
              </a:r>
              <a:endParaRPr lang="en-US" altLang="ko-KR" sz="1400" b="0" dirty="0">
                <a:latin typeface="Helvetica" panose="020B0604020202020204" pitchFamily="34" charset="0"/>
                <a:ea typeface="굴림" panose="020B0600000101010101" pitchFamily="34" charset="-127"/>
              </a:endParaRPr>
            </a:p>
          </p:txBody>
        </p:sp>
        <p:sp>
          <p:nvSpPr>
            <p:cNvPr id="20" name="Rectangle 34"/>
            <p:cNvSpPr>
              <a:spLocks noChangeArrowheads="1"/>
            </p:cNvSpPr>
            <p:nvPr/>
          </p:nvSpPr>
          <p:spPr bwMode="auto">
            <a:xfrm>
              <a:off x="3124200" y="1676400"/>
              <a:ext cx="1143000" cy="9906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21" name="AutoShape 40"/>
            <p:cNvSpPr>
              <a:spLocks noChangeArrowheads="1"/>
            </p:cNvSpPr>
            <p:nvPr/>
          </p:nvSpPr>
          <p:spPr bwMode="auto">
            <a:xfrm>
              <a:off x="25146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grpSp>
      <p:grpSp>
        <p:nvGrpSpPr>
          <p:cNvPr id="22" name="Group 21"/>
          <p:cNvGrpSpPr>
            <a:grpSpLocks/>
          </p:cNvGrpSpPr>
          <p:nvPr/>
        </p:nvGrpSpPr>
        <p:grpSpPr bwMode="auto">
          <a:xfrm>
            <a:off x="3733800" y="989112"/>
            <a:ext cx="1752600" cy="2135088"/>
            <a:chOff x="4343400" y="912912"/>
            <a:chExt cx="1752600" cy="2135088"/>
          </a:xfrm>
        </p:grpSpPr>
        <p:sp>
          <p:nvSpPr>
            <p:cNvPr id="23" name="Rectangle 19"/>
            <p:cNvSpPr>
              <a:spLocks noChangeArrowheads="1"/>
            </p:cNvSpPr>
            <p:nvPr/>
          </p:nvSpPr>
          <p:spPr bwMode="auto">
            <a:xfrm>
              <a:off x="49530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24" name="Line 20"/>
            <p:cNvSpPr>
              <a:spLocks noChangeShapeType="1"/>
            </p:cNvSpPr>
            <p:nvPr/>
          </p:nvSpPr>
          <p:spPr bwMode="auto">
            <a:xfrm>
              <a:off x="4953000" y="1277938"/>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21"/>
            <p:cNvSpPr>
              <a:spLocks noChangeShapeType="1"/>
            </p:cNvSpPr>
            <p:nvPr/>
          </p:nvSpPr>
          <p:spPr bwMode="auto">
            <a:xfrm>
              <a:off x="4953000" y="1689100"/>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22"/>
            <p:cNvSpPr>
              <a:spLocks noChangeShapeType="1"/>
            </p:cNvSpPr>
            <p:nvPr/>
          </p:nvSpPr>
          <p:spPr bwMode="auto">
            <a:xfrm>
              <a:off x="4953000" y="2620963"/>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Text Box 23"/>
            <p:cNvSpPr txBox="1">
              <a:spLocks noChangeArrowheads="1"/>
            </p:cNvSpPr>
            <p:nvPr/>
          </p:nvSpPr>
          <p:spPr bwMode="auto">
            <a:xfrm>
              <a:off x="5003800" y="912912"/>
              <a:ext cx="10198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6</a:t>
              </a:r>
            </a:p>
          </p:txBody>
        </p:sp>
        <p:sp>
          <p:nvSpPr>
            <p:cNvPr id="28" name="Text Box 24"/>
            <p:cNvSpPr txBox="1">
              <a:spLocks noChangeArrowheads="1"/>
            </p:cNvSpPr>
            <p:nvPr/>
          </p:nvSpPr>
          <p:spPr bwMode="auto">
            <a:xfrm>
              <a:off x="4953000" y="13589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5</a:t>
              </a:r>
            </a:p>
          </p:txBody>
        </p:sp>
        <p:sp>
          <p:nvSpPr>
            <p:cNvPr id="29" name="Text Box 25"/>
            <p:cNvSpPr txBox="1">
              <a:spLocks noChangeArrowheads="1"/>
            </p:cNvSpPr>
            <p:nvPr/>
          </p:nvSpPr>
          <p:spPr bwMode="auto">
            <a:xfrm>
              <a:off x="4953000" y="2638425"/>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a:latin typeface="Helvetica" panose="020B0604020202020204" pitchFamily="34" charset="0"/>
                  <a:ea typeface="굴림" panose="020B0600000101010101" pitchFamily="34" charset="-127"/>
                </a:rPr>
                <a:t>s</a:t>
              </a:r>
              <a:r>
                <a:rPr lang="en-US" altLang="ko-KR" sz="1400" b="0" dirty="0" smtClean="0">
                  <a:latin typeface="Helvetica" panose="020B0604020202020204" pitchFamily="34" charset="0"/>
                  <a:ea typeface="굴림" panose="020B0600000101010101" pitchFamily="34" charset="-127"/>
                </a:rPr>
                <a:t>egment 1</a:t>
              </a:r>
              <a:endParaRPr lang="en-US" altLang="ko-KR" sz="1400" b="0" dirty="0">
                <a:latin typeface="Helvetica" panose="020B0604020202020204" pitchFamily="34" charset="0"/>
                <a:ea typeface="굴림" panose="020B0600000101010101" pitchFamily="34" charset="-127"/>
              </a:endParaRPr>
            </a:p>
          </p:txBody>
        </p:sp>
        <p:sp>
          <p:nvSpPr>
            <p:cNvPr id="30" name="Rectangle 35"/>
            <p:cNvSpPr>
              <a:spLocks noChangeArrowheads="1"/>
            </p:cNvSpPr>
            <p:nvPr/>
          </p:nvSpPr>
          <p:spPr bwMode="auto">
            <a:xfrm>
              <a:off x="4953000" y="2057400"/>
              <a:ext cx="1143000" cy="6096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31" name="Text Box 36"/>
            <p:cNvSpPr txBox="1">
              <a:spLocks noChangeArrowheads="1"/>
            </p:cNvSpPr>
            <p:nvPr/>
          </p:nvSpPr>
          <p:spPr bwMode="auto">
            <a:xfrm>
              <a:off x="4953000" y="16764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9</a:t>
              </a:r>
            </a:p>
          </p:txBody>
        </p:sp>
        <p:sp>
          <p:nvSpPr>
            <p:cNvPr id="32" name="AutoShape 41"/>
            <p:cNvSpPr>
              <a:spLocks noChangeArrowheads="1"/>
            </p:cNvSpPr>
            <p:nvPr/>
          </p:nvSpPr>
          <p:spPr bwMode="auto">
            <a:xfrm>
              <a:off x="43434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grpSp>
      <p:grpSp>
        <p:nvGrpSpPr>
          <p:cNvPr id="33" name="Group 32"/>
          <p:cNvGrpSpPr>
            <a:grpSpLocks/>
          </p:cNvGrpSpPr>
          <p:nvPr/>
        </p:nvGrpSpPr>
        <p:grpSpPr bwMode="auto">
          <a:xfrm>
            <a:off x="5562600" y="989112"/>
            <a:ext cx="1752600" cy="2135088"/>
            <a:chOff x="6172200" y="912912"/>
            <a:chExt cx="1752600" cy="2135088"/>
          </a:xfrm>
        </p:grpSpPr>
        <p:grpSp>
          <p:nvGrpSpPr>
            <p:cNvPr id="34" name="Group 1"/>
            <p:cNvGrpSpPr>
              <a:grpSpLocks/>
            </p:cNvGrpSpPr>
            <p:nvPr/>
          </p:nvGrpSpPr>
          <p:grpSpPr bwMode="auto">
            <a:xfrm>
              <a:off x="6172200" y="912912"/>
              <a:ext cx="1752600" cy="2135088"/>
              <a:chOff x="6172200" y="912912"/>
              <a:chExt cx="1752600" cy="2135088"/>
            </a:xfrm>
          </p:grpSpPr>
          <p:sp>
            <p:nvSpPr>
              <p:cNvPr id="36" name="Rectangle 26"/>
              <p:cNvSpPr>
                <a:spLocks noChangeArrowheads="1"/>
              </p:cNvSpPr>
              <p:nvPr/>
            </p:nvSpPr>
            <p:spPr bwMode="auto">
              <a:xfrm>
                <a:off x="67818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37" name="Line 27"/>
              <p:cNvSpPr>
                <a:spLocks noChangeShapeType="1"/>
              </p:cNvSpPr>
              <p:nvPr/>
            </p:nvSpPr>
            <p:spPr bwMode="auto">
              <a:xfrm>
                <a:off x="6781800" y="1277938"/>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8"/>
              <p:cNvSpPr>
                <a:spLocks noChangeShapeType="1"/>
              </p:cNvSpPr>
              <p:nvPr/>
            </p:nvSpPr>
            <p:spPr bwMode="auto">
              <a:xfrm>
                <a:off x="6781800" y="1689100"/>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9"/>
              <p:cNvSpPr>
                <a:spLocks noChangeShapeType="1"/>
              </p:cNvSpPr>
              <p:nvPr/>
            </p:nvSpPr>
            <p:spPr bwMode="auto">
              <a:xfrm>
                <a:off x="6781800" y="2620963"/>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Text Box 30"/>
              <p:cNvSpPr txBox="1">
                <a:spLocks noChangeArrowheads="1"/>
              </p:cNvSpPr>
              <p:nvPr/>
            </p:nvSpPr>
            <p:spPr bwMode="auto">
              <a:xfrm>
                <a:off x="6832600" y="912912"/>
                <a:ext cx="10198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6</a:t>
                </a:r>
              </a:p>
            </p:txBody>
          </p:sp>
          <p:sp>
            <p:nvSpPr>
              <p:cNvPr id="41" name="Text Box 32"/>
              <p:cNvSpPr txBox="1">
                <a:spLocks noChangeArrowheads="1"/>
              </p:cNvSpPr>
              <p:nvPr/>
            </p:nvSpPr>
            <p:spPr bwMode="auto">
              <a:xfrm>
                <a:off x="6781800" y="1676400"/>
                <a:ext cx="1066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9</a:t>
                </a:r>
              </a:p>
            </p:txBody>
          </p:sp>
          <p:sp>
            <p:nvSpPr>
              <p:cNvPr id="42" name="Text Box 33"/>
              <p:cNvSpPr txBox="1">
                <a:spLocks noChangeArrowheads="1"/>
              </p:cNvSpPr>
              <p:nvPr/>
            </p:nvSpPr>
            <p:spPr bwMode="auto">
              <a:xfrm>
                <a:off x="6781800" y="2636936"/>
                <a:ext cx="10668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dirty="0" smtClean="0">
                    <a:latin typeface="Helvetica" panose="020B0604020202020204" pitchFamily="34" charset="0"/>
                    <a:ea typeface="굴림" panose="020B0600000101010101" pitchFamily="34" charset="-127"/>
                  </a:rPr>
                  <a:t>segment 1</a:t>
                </a:r>
                <a:endParaRPr lang="en-US" altLang="ko-KR" sz="1400" b="0" dirty="0">
                  <a:latin typeface="Helvetica" panose="020B0604020202020204" pitchFamily="34" charset="0"/>
                  <a:ea typeface="굴림" panose="020B0600000101010101" pitchFamily="34" charset="-127"/>
                </a:endParaRPr>
              </a:p>
            </p:txBody>
          </p:sp>
          <p:sp>
            <p:nvSpPr>
              <p:cNvPr id="43" name="Rectangle 37"/>
              <p:cNvSpPr>
                <a:spLocks noChangeArrowheads="1"/>
              </p:cNvSpPr>
              <p:nvPr/>
            </p:nvSpPr>
            <p:spPr bwMode="auto">
              <a:xfrm>
                <a:off x="6781800" y="2362200"/>
                <a:ext cx="1143000" cy="3048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44" name="Line 38"/>
              <p:cNvSpPr>
                <a:spLocks noChangeShapeType="1"/>
              </p:cNvSpPr>
              <p:nvPr/>
            </p:nvSpPr>
            <p:spPr bwMode="auto">
              <a:xfrm>
                <a:off x="6781800" y="2012950"/>
                <a:ext cx="1143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Text Box 39"/>
              <p:cNvSpPr txBox="1">
                <a:spLocks noChangeArrowheads="1"/>
              </p:cNvSpPr>
              <p:nvPr/>
            </p:nvSpPr>
            <p:spPr bwMode="auto">
              <a:xfrm>
                <a:off x="6781800" y="2055911"/>
                <a:ext cx="1143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400" b="0" smtClean="0">
                    <a:latin typeface="Helvetica" panose="020B0604020202020204" pitchFamily="34" charset="0"/>
                    <a:ea typeface="굴림" panose="020B0600000101010101" pitchFamily="34" charset="-127"/>
                  </a:rPr>
                  <a:t>Segment 10</a:t>
                </a:r>
                <a:endParaRPr lang="en-US" altLang="ko-KR" sz="1400" b="0" dirty="0">
                  <a:latin typeface="Helvetica" panose="020B0604020202020204" pitchFamily="34" charset="0"/>
                  <a:ea typeface="굴림" panose="020B0600000101010101" pitchFamily="34" charset="-127"/>
                </a:endParaRPr>
              </a:p>
            </p:txBody>
          </p:sp>
          <p:sp>
            <p:nvSpPr>
              <p:cNvPr id="46" name="AutoShape 42"/>
              <p:cNvSpPr>
                <a:spLocks noChangeArrowheads="1"/>
              </p:cNvSpPr>
              <p:nvPr/>
            </p:nvSpPr>
            <p:spPr bwMode="auto">
              <a:xfrm>
                <a:off x="61722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grpSp>
        <p:sp>
          <p:nvSpPr>
            <p:cNvPr id="35" name="Rectangle 37"/>
            <p:cNvSpPr>
              <a:spLocks noChangeArrowheads="1"/>
            </p:cNvSpPr>
            <p:nvPr/>
          </p:nvSpPr>
          <p:spPr bwMode="auto">
            <a:xfrm>
              <a:off x="6781800" y="1277938"/>
              <a:ext cx="1143000" cy="427038"/>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grpSp>
      <p:grpSp>
        <p:nvGrpSpPr>
          <p:cNvPr id="47" name="Group 46"/>
          <p:cNvGrpSpPr>
            <a:grpSpLocks/>
          </p:cNvGrpSpPr>
          <p:nvPr/>
        </p:nvGrpSpPr>
        <p:grpSpPr bwMode="auto">
          <a:xfrm>
            <a:off x="7391400" y="1295400"/>
            <a:ext cx="1219200" cy="1447800"/>
            <a:chOff x="8001000" y="1219200"/>
            <a:chExt cx="1219200" cy="1447800"/>
          </a:xfrm>
        </p:grpSpPr>
        <p:sp>
          <p:nvSpPr>
            <p:cNvPr id="48" name="Text Box 31"/>
            <p:cNvSpPr txBox="1">
              <a:spLocks noChangeArrowheads="1"/>
            </p:cNvSpPr>
            <p:nvPr/>
          </p:nvSpPr>
          <p:spPr bwMode="auto">
            <a:xfrm>
              <a:off x="8001000" y="1681530"/>
              <a:ext cx="1219200" cy="527837"/>
            </a:xfrm>
            <a:prstGeom prst="rect">
              <a:avLst/>
            </a:prstGeom>
            <a:solidFill>
              <a:srgbClr val="C0D2FE"/>
            </a:solidFill>
            <a:ln w="9525">
              <a:solidFill>
                <a:schemeClr val="tx1"/>
              </a:solidFill>
              <a:miter lim="800000"/>
              <a:headEnd/>
              <a:tailEnd/>
            </a:ln>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nSpc>
                  <a:spcPct val="50000"/>
                </a:lnSpc>
                <a:spcBef>
                  <a:spcPct val="50000"/>
                </a:spcBef>
              </a:pPr>
              <a:endParaRPr lang="en-US" altLang="ko-KR" sz="700" b="0" dirty="0">
                <a:latin typeface="Helvetica" panose="020B0604020202020204" pitchFamily="34" charset="0"/>
                <a:ea typeface="굴림" panose="020B0600000101010101" pitchFamily="34" charset="-127"/>
              </a:endParaRPr>
            </a:p>
            <a:p>
              <a:pPr>
                <a:lnSpc>
                  <a:spcPct val="70000"/>
                </a:lnSpc>
                <a:spcBef>
                  <a:spcPct val="50000"/>
                </a:spcBef>
              </a:pPr>
              <a:r>
                <a:rPr lang="en-US" altLang="ko-KR" sz="1400" b="0" dirty="0" smtClean="0">
                  <a:latin typeface="Helvetica" panose="020B0604020202020204" pitchFamily="34" charset="0"/>
                  <a:ea typeface="굴림" panose="020B0600000101010101" pitchFamily="34" charset="-127"/>
                </a:rPr>
                <a:t>segment </a:t>
              </a:r>
              <a:r>
                <a:rPr lang="en-US" altLang="ko-KR" sz="1400" b="0" dirty="0">
                  <a:latin typeface="Helvetica" panose="020B0604020202020204" pitchFamily="34" charset="0"/>
                  <a:ea typeface="굴림" panose="020B0600000101010101" pitchFamily="34" charset="-127"/>
                </a:rPr>
                <a:t>11</a:t>
              </a:r>
            </a:p>
            <a:p>
              <a:pPr>
                <a:lnSpc>
                  <a:spcPct val="50000"/>
                </a:lnSpc>
                <a:spcBef>
                  <a:spcPct val="50000"/>
                </a:spcBef>
              </a:pPr>
              <a:endParaRPr lang="en-US" altLang="ko-KR" sz="800" b="0" dirty="0">
                <a:latin typeface="Helvetica" panose="020B0604020202020204" pitchFamily="34" charset="0"/>
                <a:ea typeface="굴림" panose="020B0600000101010101" pitchFamily="34" charset="-127"/>
              </a:endParaRPr>
            </a:p>
          </p:txBody>
        </p:sp>
        <p:sp>
          <p:nvSpPr>
            <p:cNvPr id="49" name="Bent Arrow 48"/>
            <p:cNvSpPr/>
            <p:nvPr/>
          </p:nvSpPr>
          <p:spPr bwMode="auto">
            <a:xfrm flipH="1">
              <a:off x="8001000" y="1219200"/>
              <a:ext cx="685800" cy="381000"/>
            </a:xfrm>
            <a:prstGeom prst="bentArrow">
              <a:avLst/>
            </a:prstGeom>
            <a:solidFill>
              <a:srgbClr val="FF44EC"/>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Helvetica"/>
                <a:ea typeface="ＭＳ Ｐゴシック" charset="0"/>
                <a:cs typeface="Helvetica"/>
              </a:endParaRPr>
            </a:p>
          </p:txBody>
        </p:sp>
        <p:sp>
          <p:nvSpPr>
            <p:cNvPr id="50" name="Bent Arrow 49"/>
            <p:cNvSpPr/>
            <p:nvPr/>
          </p:nvSpPr>
          <p:spPr bwMode="auto">
            <a:xfrm flipH="1" flipV="1">
              <a:off x="8001000" y="2286000"/>
              <a:ext cx="685800" cy="381000"/>
            </a:xfrm>
            <a:prstGeom prst="bentArrow">
              <a:avLst/>
            </a:prstGeom>
            <a:solidFill>
              <a:srgbClr val="FF44EC"/>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Helvetica"/>
                <a:ea typeface="ＭＳ Ｐゴシック" charset="0"/>
                <a:cs typeface="Helvetica"/>
              </a:endParaRPr>
            </a:p>
          </p:txBody>
        </p:sp>
      </p:grpSp>
    </p:spTree>
    <p:extLst>
      <p:ext uri="{BB962C8B-B14F-4D97-AF65-F5344CB8AC3E}">
        <p14:creationId xmlns:p14="http://schemas.microsoft.com/office/powerpoint/2010/main" val="275578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5645505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Caching Concept</a:t>
            </a:r>
          </a:p>
        </p:txBody>
      </p:sp>
      <p:sp>
        <p:nvSpPr>
          <p:cNvPr id="739331" name="Rectangle 3"/>
          <p:cNvSpPr>
            <a:spLocks noGrp="1" noChangeArrowheads="1"/>
          </p:cNvSpPr>
          <p:nvPr>
            <p:ph type="body" idx="1"/>
          </p:nvPr>
        </p:nvSpPr>
        <p:spPr>
          <a:xfrm>
            <a:off x="76200" y="2286000"/>
            <a:ext cx="9067800" cy="4648200"/>
          </a:xfrm>
        </p:spPr>
        <p:txBody>
          <a:bodyPr>
            <a:normAutofit/>
          </a:bodyPr>
          <a:lstStyle/>
          <a:p>
            <a:pPr>
              <a:spcBef>
                <a:spcPct val="20000"/>
              </a:spcBef>
            </a:pPr>
            <a:r>
              <a:rPr lang="en-US" altLang="ko-KR" dirty="0" smtClean="0">
                <a:solidFill>
                  <a:schemeClr val="hlink"/>
                </a:solidFill>
                <a:ea typeface="굴림" panose="020B0600000101010101" pitchFamily="34" charset="-127"/>
              </a:rPr>
              <a:t>Cache</a:t>
            </a:r>
            <a:r>
              <a:rPr lang="en-US" altLang="ko-KR" dirty="0" smtClean="0">
                <a:ea typeface="굴림" panose="020B0600000101010101" pitchFamily="34" charset="-127"/>
              </a:rPr>
              <a:t>: a repository for copies that can be accessed more quickly than the original</a:t>
            </a:r>
          </a:p>
          <a:p>
            <a:pPr lvl="1">
              <a:spcBef>
                <a:spcPct val="20000"/>
              </a:spcBef>
            </a:pPr>
            <a:r>
              <a:rPr lang="en-US" altLang="ko-KR" sz="2400" dirty="0" smtClean="0">
                <a:ea typeface="굴림" panose="020B0600000101010101" pitchFamily="34" charset="-127"/>
              </a:rPr>
              <a:t>Make frequent case fast and infrequent case less dominant</a:t>
            </a:r>
          </a:p>
          <a:p>
            <a:pPr>
              <a:spcBef>
                <a:spcPct val="20000"/>
              </a:spcBef>
            </a:pPr>
            <a:r>
              <a:rPr lang="en-US" altLang="ko-KR" dirty="0" smtClean="0">
                <a:ea typeface="굴림" panose="020B0600000101010101" pitchFamily="34" charset="-127"/>
              </a:rPr>
              <a:t>Caching underlies many techniques used today to make computers fast</a:t>
            </a:r>
          </a:p>
          <a:p>
            <a:pPr lvl="1">
              <a:spcBef>
                <a:spcPct val="20000"/>
              </a:spcBef>
            </a:pPr>
            <a:r>
              <a:rPr lang="en-US" altLang="ko-KR" sz="2400" dirty="0" smtClean="0">
                <a:ea typeface="굴림" panose="020B0600000101010101" pitchFamily="34" charset="-127"/>
              </a:rPr>
              <a:t>Can cache: memory locations, address translations, pages, file blocks, file names, network routes, etc…</a:t>
            </a:r>
          </a:p>
          <a:p>
            <a:pPr>
              <a:spcBef>
                <a:spcPct val="20000"/>
              </a:spcBef>
            </a:pPr>
            <a:r>
              <a:rPr lang="en-US" altLang="ko-KR" dirty="0" smtClean="0">
                <a:ea typeface="굴림" panose="020B0600000101010101" pitchFamily="34" charset="-127"/>
              </a:rPr>
              <a:t>Only good if:</a:t>
            </a:r>
          </a:p>
          <a:p>
            <a:pPr lvl="1">
              <a:spcBef>
                <a:spcPct val="20000"/>
              </a:spcBef>
            </a:pPr>
            <a:r>
              <a:rPr lang="en-US" altLang="ko-KR" sz="2400" dirty="0" smtClean="0">
                <a:ea typeface="굴림" panose="020B0600000101010101" pitchFamily="34" charset="-127"/>
              </a:rPr>
              <a:t>Frequent case frequent enough and</a:t>
            </a:r>
          </a:p>
          <a:p>
            <a:pPr lvl="1">
              <a:spcBef>
                <a:spcPct val="20000"/>
              </a:spcBef>
            </a:pPr>
            <a:r>
              <a:rPr lang="en-US" altLang="ko-KR" sz="2400" dirty="0" smtClean="0">
                <a:ea typeface="굴림" panose="020B0600000101010101" pitchFamily="34" charset="-127"/>
              </a:rPr>
              <a:t>Infrequent case not too expensive</a:t>
            </a:r>
          </a:p>
          <a:p>
            <a:pPr>
              <a:spcBef>
                <a:spcPct val="20000"/>
              </a:spcBef>
            </a:pPr>
            <a:r>
              <a:rPr lang="en-US" altLang="ko-KR" dirty="0" smtClean="0">
                <a:ea typeface="굴림" panose="020B0600000101010101" pitchFamily="34" charset="-127"/>
              </a:rPr>
              <a:t>Important measure: Average Access time = </a:t>
            </a:r>
            <a:br>
              <a:rPr lang="en-US" altLang="ko-KR" dirty="0" smtClean="0">
                <a:ea typeface="굴림" panose="020B0600000101010101" pitchFamily="34" charset="-127"/>
              </a:rPr>
            </a:br>
            <a:r>
              <a:rPr lang="en-US" altLang="ko-KR" dirty="0" smtClean="0">
                <a:ea typeface="굴림" panose="020B0600000101010101" pitchFamily="34" charset="-127"/>
              </a:rPr>
              <a:t>	(Hit Rate x </a:t>
            </a:r>
            <a:r>
              <a:rPr lang="en-US" altLang="ko-KR" dirty="0" smtClean="0">
                <a:solidFill>
                  <a:schemeClr val="hlink"/>
                </a:solidFill>
                <a:ea typeface="굴림" panose="020B0600000101010101" pitchFamily="34" charset="-127"/>
              </a:rPr>
              <a:t>Hit Time</a:t>
            </a:r>
            <a:r>
              <a:rPr lang="en-US" altLang="ko-KR" dirty="0" smtClean="0">
                <a:ea typeface="굴림" panose="020B0600000101010101" pitchFamily="34" charset="-127"/>
              </a:rPr>
              <a:t>) + (Miss Rate x </a:t>
            </a:r>
            <a:r>
              <a:rPr lang="en-US" altLang="ko-KR" dirty="0" smtClean="0">
                <a:solidFill>
                  <a:schemeClr val="hlink"/>
                </a:solidFill>
                <a:ea typeface="굴림" panose="020B0600000101010101" pitchFamily="34" charset="-127"/>
              </a:rPr>
              <a:t>Miss Time</a:t>
            </a:r>
            <a:r>
              <a:rPr lang="en-US" altLang="ko-KR" dirty="0" smtClean="0">
                <a:ea typeface="굴림" panose="020B0600000101010101" pitchFamily="34" charset="-127"/>
              </a:rPr>
              <a:t>)</a:t>
            </a:r>
          </a:p>
          <a:p>
            <a:pPr lvl="1">
              <a:spcBef>
                <a:spcPct val="20000"/>
              </a:spcBef>
            </a:pPr>
            <a:endParaRPr lang="ko-KR" altLang="en-US" sz="2400" dirty="0" smtClean="0">
              <a:ea typeface="굴림" panose="020B0600000101010101" pitchFamily="34" charset="-127"/>
            </a:endParaRPr>
          </a:p>
        </p:txBody>
      </p:sp>
      <p:pic>
        <p:nvPicPr>
          <p:cNvPr id="1946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685800"/>
            <a:ext cx="3733800" cy="1595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132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4294" name="Group 326"/>
          <p:cNvGrpSpPr>
            <a:grpSpLocks/>
          </p:cNvGrpSpPr>
          <p:nvPr/>
        </p:nvGrpSpPr>
        <p:grpSpPr bwMode="auto">
          <a:xfrm>
            <a:off x="1435100" y="1600200"/>
            <a:ext cx="7708900" cy="3255963"/>
            <a:chOff x="904" y="1008"/>
            <a:chExt cx="4856" cy="2051"/>
          </a:xfrm>
        </p:grpSpPr>
        <p:sp>
          <p:nvSpPr>
            <p:cNvPr id="20777" name="Rectangle 238"/>
            <p:cNvSpPr>
              <a:spLocks noChangeArrowheads="1"/>
            </p:cNvSpPr>
            <p:nvPr/>
          </p:nvSpPr>
          <p:spPr bwMode="auto">
            <a:xfrm>
              <a:off x="904" y="3017"/>
              <a:ext cx="32" cy="4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nvGrpSpPr>
            <p:cNvPr id="20778" name="Group 323"/>
            <p:cNvGrpSpPr>
              <a:grpSpLocks/>
            </p:cNvGrpSpPr>
            <p:nvPr/>
          </p:nvGrpSpPr>
          <p:grpSpPr bwMode="auto">
            <a:xfrm>
              <a:off x="924" y="1008"/>
              <a:ext cx="4836" cy="2035"/>
              <a:chOff x="924" y="1008"/>
              <a:chExt cx="4836" cy="2035"/>
            </a:xfrm>
          </p:grpSpPr>
          <p:grpSp>
            <p:nvGrpSpPr>
              <p:cNvPr id="20779" name="Group 316"/>
              <p:cNvGrpSpPr>
                <a:grpSpLocks/>
              </p:cNvGrpSpPr>
              <p:nvPr/>
            </p:nvGrpSpPr>
            <p:grpSpPr bwMode="auto">
              <a:xfrm>
                <a:off x="924" y="1182"/>
                <a:ext cx="3650" cy="1861"/>
                <a:chOff x="924" y="1182"/>
                <a:chExt cx="3650" cy="1861"/>
              </a:xfrm>
            </p:grpSpPr>
            <p:sp>
              <p:nvSpPr>
                <p:cNvPr id="20783" name="Freeform 236"/>
                <p:cNvSpPr>
                  <a:spLocks/>
                </p:cNvSpPr>
                <p:nvPr/>
              </p:nvSpPr>
              <p:spPr bwMode="auto">
                <a:xfrm>
                  <a:off x="924" y="1226"/>
                  <a:ext cx="3385" cy="1817"/>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84" name="Rectangle 239"/>
                <p:cNvSpPr>
                  <a:spLocks noChangeArrowheads="1"/>
                </p:cNvSpPr>
                <p:nvPr/>
              </p:nvSpPr>
              <p:spPr bwMode="auto">
                <a:xfrm>
                  <a:off x="1072" y="2953"/>
                  <a:ext cx="32" cy="4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5" name="Rectangle 240"/>
                <p:cNvSpPr>
                  <a:spLocks noChangeArrowheads="1"/>
                </p:cNvSpPr>
                <p:nvPr/>
              </p:nvSpPr>
              <p:spPr bwMode="auto">
                <a:xfrm>
                  <a:off x="1248" y="290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6" name="Rectangle 241"/>
                <p:cNvSpPr>
                  <a:spLocks noChangeArrowheads="1"/>
                </p:cNvSpPr>
                <p:nvPr/>
              </p:nvSpPr>
              <p:spPr bwMode="auto">
                <a:xfrm>
                  <a:off x="1416" y="2846"/>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7" name="Rectangle 242"/>
                <p:cNvSpPr>
                  <a:spLocks noChangeArrowheads="1"/>
                </p:cNvSpPr>
                <p:nvPr/>
              </p:nvSpPr>
              <p:spPr bwMode="auto">
                <a:xfrm>
                  <a:off x="1584" y="278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8" name="Rectangle 243"/>
                <p:cNvSpPr>
                  <a:spLocks noChangeArrowheads="1"/>
                </p:cNvSpPr>
                <p:nvPr/>
              </p:nvSpPr>
              <p:spPr bwMode="auto">
                <a:xfrm>
                  <a:off x="1752" y="2726"/>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9" name="Rectangle 244"/>
                <p:cNvSpPr>
                  <a:spLocks noChangeArrowheads="1"/>
                </p:cNvSpPr>
                <p:nvPr/>
              </p:nvSpPr>
              <p:spPr bwMode="auto">
                <a:xfrm>
                  <a:off x="1920" y="266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0" name="Rectangle 245"/>
                <p:cNvSpPr>
                  <a:spLocks noChangeArrowheads="1"/>
                </p:cNvSpPr>
                <p:nvPr/>
              </p:nvSpPr>
              <p:spPr bwMode="auto">
                <a:xfrm>
                  <a:off x="2088" y="2606"/>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1" name="Rectangle 246"/>
                <p:cNvSpPr>
                  <a:spLocks noChangeArrowheads="1"/>
                </p:cNvSpPr>
                <p:nvPr/>
              </p:nvSpPr>
              <p:spPr bwMode="auto">
                <a:xfrm>
                  <a:off x="2256" y="250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2" name="Rectangle 247"/>
                <p:cNvSpPr>
                  <a:spLocks noChangeArrowheads="1"/>
                </p:cNvSpPr>
                <p:nvPr/>
              </p:nvSpPr>
              <p:spPr bwMode="auto">
                <a:xfrm>
                  <a:off x="2432" y="2390"/>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3" name="Rectangle 248"/>
                <p:cNvSpPr>
                  <a:spLocks noChangeArrowheads="1"/>
                </p:cNvSpPr>
                <p:nvPr/>
              </p:nvSpPr>
              <p:spPr bwMode="auto">
                <a:xfrm>
                  <a:off x="2600" y="2286"/>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4" name="Rectangle 249"/>
                <p:cNvSpPr>
                  <a:spLocks noChangeArrowheads="1"/>
                </p:cNvSpPr>
                <p:nvPr/>
              </p:nvSpPr>
              <p:spPr bwMode="auto">
                <a:xfrm>
                  <a:off x="2768" y="2174"/>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5" name="Rectangle 250"/>
                <p:cNvSpPr>
                  <a:spLocks noChangeArrowheads="1"/>
                </p:cNvSpPr>
                <p:nvPr/>
              </p:nvSpPr>
              <p:spPr bwMode="auto">
                <a:xfrm>
                  <a:off x="2936" y="2070"/>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6" name="Rectangle 251"/>
                <p:cNvSpPr>
                  <a:spLocks noChangeArrowheads="1"/>
                </p:cNvSpPr>
                <p:nvPr/>
              </p:nvSpPr>
              <p:spPr bwMode="auto">
                <a:xfrm>
                  <a:off x="3104" y="1958"/>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7" name="Rectangle 252"/>
                <p:cNvSpPr>
                  <a:spLocks noChangeArrowheads="1"/>
                </p:cNvSpPr>
                <p:nvPr/>
              </p:nvSpPr>
              <p:spPr bwMode="auto">
                <a:xfrm>
                  <a:off x="3272" y="1854"/>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8" name="Rectangle 253"/>
                <p:cNvSpPr>
                  <a:spLocks noChangeArrowheads="1"/>
                </p:cNvSpPr>
                <p:nvPr/>
              </p:nvSpPr>
              <p:spPr bwMode="auto">
                <a:xfrm>
                  <a:off x="3440" y="174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9" name="Rectangle 254"/>
                <p:cNvSpPr>
                  <a:spLocks noChangeArrowheads="1"/>
                </p:cNvSpPr>
                <p:nvPr/>
              </p:nvSpPr>
              <p:spPr bwMode="auto">
                <a:xfrm>
                  <a:off x="3616" y="1638"/>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0" name="Rectangle 255"/>
                <p:cNvSpPr>
                  <a:spLocks noChangeArrowheads="1"/>
                </p:cNvSpPr>
                <p:nvPr/>
              </p:nvSpPr>
              <p:spPr bwMode="auto">
                <a:xfrm>
                  <a:off x="3784" y="1534"/>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1" name="Rectangle 256"/>
                <p:cNvSpPr>
                  <a:spLocks noChangeArrowheads="1"/>
                </p:cNvSpPr>
                <p:nvPr/>
              </p:nvSpPr>
              <p:spPr bwMode="auto">
                <a:xfrm>
                  <a:off x="3952" y="1422"/>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2" name="Rectangle 257"/>
                <p:cNvSpPr>
                  <a:spLocks noChangeArrowheads="1"/>
                </p:cNvSpPr>
                <p:nvPr/>
              </p:nvSpPr>
              <p:spPr bwMode="auto">
                <a:xfrm>
                  <a:off x="4120" y="1318"/>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3" name="Rectangle 258"/>
                <p:cNvSpPr>
                  <a:spLocks noChangeArrowheads="1"/>
                </p:cNvSpPr>
                <p:nvPr/>
              </p:nvSpPr>
              <p:spPr bwMode="auto">
                <a:xfrm>
                  <a:off x="4288" y="1206"/>
                  <a:ext cx="32" cy="32"/>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4" name="Rectangle 305"/>
                <p:cNvSpPr>
                  <a:spLocks noChangeArrowheads="1"/>
                </p:cNvSpPr>
                <p:nvPr/>
              </p:nvSpPr>
              <p:spPr bwMode="auto">
                <a:xfrm>
                  <a:off x="4307" y="1182"/>
                  <a:ext cx="267" cy="1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CPU</a:t>
                  </a:r>
                </a:p>
              </p:txBody>
            </p:sp>
          </p:grpSp>
          <p:grpSp>
            <p:nvGrpSpPr>
              <p:cNvPr id="20780" name="Group 319"/>
              <p:cNvGrpSpPr>
                <a:grpSpLocks/>
              </p:cNvGrpSpPr>
              <p:nvPr/>
            </p:nvGrpSpPr>
            <p:grpSpPr bwMode="auto">
              <a:xfrm>
                <a:off x="4353" y="1008"/>
                <a:ext cx="1407" cy="754"/>
                <a:chOff x="4353" y="1008"/>
                <a:chExt cx="1358" cy="754"/>
              </a:xfrm>
            </p:grpSpPr>
            <p:sp>
              <p:nvSpPr>
                <p:cNvPr id="20781" name="Rectangle 2"/>
                <p:cNvSpPr>
                  <a:spLocks noChangeArrowheads="1"/>
                </p:cNvSpPr>
                <p:nvPr/>
              </p:nvSpPr>
              <p:spPr bwMode="auto">
                <a:xfrm>
                  <a:off x="4679" y="1008"/>
                  <a:ext cx="1032"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µProc</a:t>
                  </a:r>
                </a:p>
                <a:p>
                  <a:pPr algn="l">
                    <a:lnSpc>
                      <a:spcPct val="100000"/>
                    </a:lnSpc>
                    <a:spcBef>
                      <a:spcPct val="0"/>
                    </a:spcBef>
                    <a:buSzTx/>
                  </a:pPr>
                  <a:r>
                    <a:rPr lang="en-US" altLang="ko-KR" sz="2400" b="0">
                      <a:latin typeface="Gill Sans Light"/>
                      <a:ea typeface="굴림" panose="020B0600000101010101" pitchFamily="34" charset="-127"/>
                      <a:cs typeface="Gill Sans Light"/>
                    </a:rPr>
                    <a:t>60%/yr.</a:t>
                  </a:r>
                </a:p>
                <a:p>
                  <a:pPr algn="l">
                    <a:lnSpc>
                      <a:spcPct val="100000"/>
                    </a:lnSpc>
                    <a:spcBef>
                      <a:spcPct val="0"/>
                    </a:spcBef>
                    <a:buSzTx/>
                  </a:pPr>
                  <a:r>
                    <a:rPr lang="en-US" altLang="ko-KR" sz="2400" b="0">
                      <a:latin typeface="Gill Sans Light"/>
                      <a:ea typeface="굴림" panose="020B0600000101010101" pitchFamily="34" charset="-127"/>
                      <a:cs typeface="Gill Sans Light"/>
                    </a:rPr>
                    <a:t>(2X/1.5yr)</a:t>
                  </a:r>
                </a:p>
              </p:txBody>
            </p:sp>
            <p:sp>
              <p:nvSpPr>
                <p:cNvPr id="20782" name="Arc 306"/>
                <p:cNvSpPr>
                  <a:spLocks/>
                </p:cNvSpPr>
                <p:nvPr/>
              </p:nvSpPr>
              <p:spPr bwMode="auto">
                <a:xfrm>
                  <a:off x="4353" y="1069"/>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grpSp>
      </p:grpSp>
      <p:grpSp>
        <p:nvGrpSpPr>
          <p:cNvPr id="724293" name="Group 325"/>
          <p:cNvGrpSpPr>
            <a:grpSpLocks/>
          </p:cNvGrpSpPr>
          <p:nvPr/>
        </p:nvGrpSpPr>
        <p:grpSpPr bwMode="auto">
          <a:xfrm>
            <a:off x="1435100" y="3911600"/>
            <a:ext cx="7631113" cy="1196975"/>
            <a:chOff x="904" y="2464"/>
            <a:chExt cx="4807" cy="754"/>
          </a:xfrm>
        </p:grpSpPr>
        <p:grpSp>
          <p:nvGrpSpPr>
            <p:cNvPr id="20749" name="Group 317"/>
            <p:cNvGrpSpPr>
              <a:grpSpLocks/>
            </p:cNvGrpSpPr>
            <p:nvPr/>
          </p:nvGrpSpPr>
          <p:grpSpPr bwMode="auto">
            <a:xfrm>
              <a:off x="904" y="2662"/>
              <a:ext cx="3416" cy="397"/>
              <a:chOff x="904" y="2662"/>
              <a:chExt cx="3416" cy="397"/>
            </a:xfrm>
          </p:grpSpPr>
          <p:sp>
            <p:nvSpPr>
              <p:cNvPr id="20755" name="Freeform 237"/>
              <p:cNvSpPr>
                <a:spLocks/>
              </p:cNvSpPr>
              <p:nvPr/>
            </p:nvSpPr>
            <p:spPr bwMode="auto">
              <a:xfrm>
                <a:off x="924" y="2682"/>
                <a:ext cx="3385" cy="361"/>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56" name="Rectangle 259"/>
              <p:cNvSpPr>
                <a:spLocks noChangeArrowheads="1"/>
              </p:cNvSpPr>
              <p:nvPr/>
            </p:nvSpPr>
            <p:spPr bwMode="auto">
              <a:xfrm>
                <a:off x="904" y="3017"/>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7" name="Rectangle 260"/>
              <p:cNvSpPr>
                <a:spLocks noChangeArrowheads="1"/>
              </p:cNvSpPr>
              <p:nvPr/>
            </p:nvSpPr>
            <p:spPr bwMode="auto">
              <a:xfrm>
                <a:off x="1072" y="3001"/>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8" name="Rectangle 261"/>
              <p:cNvSpPr>
                <a:spLocks noChangeArrowheads="1"/>
              </p:cNvSpPr>
              <p:nvPr/>
            </p:nvSpPr>
            <p:spPr bwMode="auto">
              <a:xfrm>
                <a:off x="1248" y="2977"/>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9" name="Rectangle 262"/>
              <p:cNvSpPr>
                <a:spLocks noChangeArrowheads="1"/>
              </p:cNvSpPr>
              <p:nvPr/>
            </p:nvSpPr>
            <p:spPr bwMode="auto">
              <a:xfrm>
                <a:off x="1416" y="2961"/>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0" name="Rectangle 263"/>
              <p:cNvSpPr>
                <a:spLocks noChangeArrowheads="1"/>
              </p:cNvSpPr>
              <p:nvPr/>
            </p:nvSpPr>
            <p:spPr bwMode="auto">
              <a:xfrm>
                <a:off x="1584" y="2945"/>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1" name="Rectangle 264"/>
              <p:cNvSpPr>
                <a:spLocks noChangeArrowheads="1"/>
              </p:cNvSpPr>
              <p:nvPr/>
            </p:nvSpPr>
            <p:spPr bwMode="auto">
              <a:xfrm>
                <a:off x="1752" y="2929"/>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2" name="Rectangle 265"/>
              <p:cNvSpPr>
                <a:spLocks noChangeArrowheads="1"/>
              </p:cNvSpPr>
              <p:nvPr/>
            </p:nvSpPr>
            <p:spPr bwMode="auto">
              <a:xfrm>
                <a:off x="1920" y="2905"/>
                <a:ext cx="32" cy="4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3" name="Rectangle 266"/>
              <p:cNvSpPr>
                <a:spLocks noChangeArrowheads="1"/>
              </p:cNvSpPr>
              <p:nvPr/>
            </p:nvSpPr>
            <p:spPr bwMode="auto">
              <a:xfrm>
                <a:off x="2088" y="2894"/>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4" name="Rectangle 267"/>
              <p:cNvSpPr>
                <a:spLocks noChangeArrowheads="1"/>
              </p:cNvSpPr>
              <p:nvPr/>
            </p:nvSpPr>
            <p:spPr bwMode="auto">
              <a:xfrm>
                <a:off x="2256" y="2878"/>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5" name="Rectangle 268"/>
              <p:cNvSpPr>
                <a:spLocks noChangeArrowheads="1"/>
              </p:cNvSpPr>
              <p:nvPr/>
            </p:nvSpPr>
            <p:spPr bwMode="auto">
              <a:xfrm>
                <a:off x="2432" y="2862"/>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6" name="Rectangle 269"/>
              <p:cNvSpPr>
                <a:spLocks noChangeArrowheads="1"/>
              </p:cNvSpPr>
              <p:nvPr/>
            </p:nvSpPr>
            <p:spPr bwMode="auto">
              <a:xfrm>
                <a:off x="2600" y="2838"/>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7" name="Rectangle 270"/>
              <p:cNvSpPr>
                <a:spLocks noChangeArrowheads="1"/>
              </p:cNvSpPr>
              <p:nvPr/>
            </p:nvSpPr>
            <p:spPr bwMode="auto">
              <a:xfrm>
                <a:off x="2768" y="2822"/>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8" name="Rectangle 271"/>
              <p:cNvSpPr>
                <a:spLocks noChangeArrowheads="1"/>
              </p:cNvSpPr>
              <p:nvPr/>
            </p:nvSpPr>
            <p:spPr bwMode="auto">
              <a:xfrm>
                <a:off x="2936" y="2806"/>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9" name="Rectangle 272"/>
              <p:cNvSpPr>
                <a:spLocks noChangeArrowheads="1"/>
              </p:cNvSpPr>
              <p:nvPr/>
            </p:nvSpPr>
            <p:spPr bwMode="auto">
              <a:xfrm>
                <a:off x="3104" y="2790"/>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0" name="Rectangle 273"/>
              <p:cNvSpPr>
                <a:spLocks noChangeArrowheads="1"/>
              </p:cNvSpPr>
              <p:nvPr/>
            </p:nvSpPr>
            <p:spPr bwMode="auto">
              <a:xfrm>
                <a:off x="3272" y="2766"/>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1" name="Rectangle 274"/>
              <p:cNvSpPr>
                <a:spLocks noChangeArrowheads="1"/>
              </p:cNvSpPr>
              <p:nvPr/>
            </p:nvSpPr>
            <p:spPr bwMode="auto">
              <a:xfrm>
                <a:off x="3440" y="2750"/>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2" name="Rectangle 275"/>
              <p:cNvSpPr>
                <a:spLocks noChangeArrowheads="1"/>
              </p:cNvSpPr>
              <p:nvPr/>
            </p:nvSpPr>
            <p:spPr bwMode="auto">
              <a:xfrm>
                <a:off x="3616" y="2734"/>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3" name="Rectangle 276"/>
              <p:cNvSpPr>
                <a:spLocks noChangeArrowheads="1"/>
              </p:cNvSpPr>
              <p:nvPr/>
            </p:nvSpPr>
            <p:spPr bwMode="auto">
              <a:xfrm>
                <a:off x="3784" y="2718"/>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4" name="Rectangle 277"/>
              <p:cNvSpPr>
                <a:spLocks noChangeArrowheads="1"/>
              </p:cNvSpPr>
              <p:nvPr/>
            </p:nvSpPr>
            <p:spPr bwMode="auto">
              <a:xfrm>
                <a:off x="3952" y="2694"/>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5" name="Rectangle 278"/>
              <p:cNvSpPr>
                <a:spLocks noChangeArrowheads="1"/>
              </p:cNvSpPr>
              <p:nvPr/>
            </p:nvSpPr>
            <p:spPr bwMode="auto">
              <a:xfrm>
                <a:off x="4120" y="2678"/>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6" name="Rectangle 279"/>
              <p:cNvSpPr>
                <a:spLocks noChangeArrowheads="1"/>
              </p:cNvSpPr>
              <p:nvPr/>
            </p:nvSpPr>
            <p:spPr bwMode="auto">
              <a:xfrm>
                <a:off x="4288" y="2662"/>
                <a:ext cx="32" cy="32"/>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20750" name="Group 324"/>
            <p:cNvGrpSpPr>
              <a:grpSpLocks/>
            </p:cNvGrpSpPr>
            <p:nvPr/>
          </p:nvGrpSpPr>
          <p:grpSpPr bwMode="auto">
            <a:xfrm>
              <a:off x="4235" y="2464"/>
              <a:ext cx="1476" cy="754"/>
              <a:chOff x="4235" y="2464"/>
              <a:chExt cx="1476" cy="754"/>
            </a:xfrm>
          </p:grpSpPr>
          <p:grpSp>
            <p:nvGrpSpPr>
              <p:cNvPr id="20751" name="Group 321"/>
              <p:cNvGrpSpPr>
                <a:grpSpLocks/>
              </p:cNvGrpSpPr>
              <p:nvPr/>
            </p:nvGrpSpPr>
            <p:grpSpPr bwMode="auto">
              <a:xfrm>
                <a:off x="4353" y="2464"/>
                <a:ext cx="1358" cy="754"/>
                <a:chOff x="4353" y="2464"/>
                <a:chExt cx="1358" cy="754"/>
              </a:xfrm>
            </p:grpSpPr>
            <p:sp>
              <p:nvSpPr>
                <p:cNvPr id="20753" name="Rectangle 3"/>
                <p:cNvSpPr>
                  <a:spLocks noChangeArrowheads="1"/>
                </p:cNvSpPr>
                <p:nvPr/>
              </p:nvSpPr>
              <p:spPr bwMode="auto">
                <a:xfrm>
                  <a:off x="4657" y="2464"/>
                  <a:ext cx="1054"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DRAM</a:t>
                  </a:r>
                </a:p>
                <a:p>
                  <a:pPr algn="l">
                    <a:lnSpc>
                      <a:spcPct val="100000"/>
                    </a:lnSpc>
                    <a:spcBef>
                      <a:spcPct val="0"/>
                    </a:spcBef>
                    <a:buSzTx/>
                  </a:pPr>
                  <a:r>
                    <a:rPr lang="en-US" altLang="ko-KR" sz="2400" b="0">
                      <a:latin typeface="Gill Sans Light"/>
                      <a:ea typeface="굴림" panose="020B0600000101010101" pitchFamily="34" charset="-127"/>
                      <a:cs typeface="Gill Sans Light"/>
                    </a:rPr>
                    <a:t>9%/yr.</a:t>
                  </a:r>
                </a:p>
                <a:p>
                  <a:pPr algn="l">
                    <a:lnSpc>
                      <a:spcPct val="100000"/>
                    </a:lnSpc>
                    <a:spcBef>
                      <a:spcPct val="0"/>
                    </a:spcBef>
                    <a:buSzTx/>
                  </a:pPr>
                  <a:r>
                    <a:rPr lang="en-US" altLang="ko-KR" sz="2400" b="0">
                      <a:latin typeface="Gill Sans Light"/>
                      <a:ea typeface="굴림" panose="020B0600000101010101" pitchFamily="34" charset="-127"/>
                      <a:cs typeface="Gill Sans Light"/>
                    </a:rPr>
                    <a:t>(2X/10 yrs)</a:t>
                  </a:r>
                </a:p>
              </p:txBody>
            </p:sp>
            <p:sp>
              <p:nvSpPr>
                <p:cNvPr id="20754" name="Arc 4"/>
                <p:cNvSpPr>
                  <a:spLocks/>
                </p:cNvSpPr>
                <p:nvPr/>
              </p:nvSpPr>
              <p:spPr bwMode="auto">
                <a:xfrm>
                  <a:off x="4353" y="2557"/>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20752" name="Rectangle 304"/>
              <p:cNvSpPr>
                <a:spLocks noChangeArrowheads="1"/>
              </p:cNvSpPr>
              <p:nvPr/>
            </p:nvSpPr>
            <p:spPr bwMode="auto">
              <a:xfrm>
                <a:off x="4235" y="2742"/>
                <a:ext cx="338" cy="1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DRAM</a:t>
                </a:r>
              </a:p>
            </p:txBody>
          </p:sp>
        </p:grpSp>
      </p:grpSp>
      <p:sp>
        <p:nvSpPr>
          <p:cNvPr id="20484" name="Line 5"/>
          <p:cNvSpPr>
            <a:spLocks noChangeShapeType="1"/>
          </p:cNvSpPr>
          <p:nvPr/>
        </p:nvSpPr>
        <p:spPr bwMode="auto">
          <a:xfrm>
            <a:off x="1625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5" name="Line 6"/>
          <p:cNvSpPr>
            <a:spLocks noChangeShapeType="1"/>
          </p:cNvSpPr>
          <p:nvPr/>
        </p:nvSpPr>
        <p:spPr bwMode="auto">
          <a:xfrm>
            <a:off x="1701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6" name="Line 7"/>
          <p:cNvSpPr>
            <a:spLocks noChangeShapeType="1"/>
          </p:cNvSpPr>
          <p:nvPr/>
        </p:nvSpPr>
        <p:spPr bwMode="auto">
          <a:xfrm>
            <a:off x="1778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7" name="Line 8"/>
          <p:cNvSpPr>
            <a:spLocks noChangeShapeType="1"/>
          </p:cNvSpPr>
          <p:nvPr/>
        </p:nvSpPr>
        <p:spPr bwMode="auto">
          <a:xfrm>
            <a:off x="1854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8" name="Line 9"/>
          <p:cNvSpPr>
            <a:spLocks noChangeShapeType="1"/>
          </p:cNvSpPr>
          <p:nvPr/>
        </p:nvSpPr>
        <p:spPr bwMode="auto">
          <a:xfrm>
            <a:off x="1930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9" name="Line 10"/>
          <p:cNvSpPr>
            <a:spLocks noChangeShapeType="1"/>
          </p:cNvSpPr>
          <p:nvPr/>
        </p:nvSpPr>
        <p:spPr bwMode="auto">
          <a:xfrm>
            <a:off x="2006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0" name="Line 11"/>
          <p:cNvSpPr>
            <a:spLocks noChangeShapeType="1"/>
          </p:cNvSpPr>
          <p:nvPr/>
        </p:nvSpPr>
        <p:spPr bwMode="auto">
          <a:xfrm>
            <a:off x="2082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1" name="Line 12"/>
          <p:cNvSpPr>
            <a:spLocks noChangeShapeType="1"/>
          </p:cNvSpPr>
          <p:nvPr/>
        </p:nvSpPr>
        <p:spPr bwMode="auto">
          <a:xfrm>
            <a:off x="2159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2" name="Line 13"/>
          <p:cNvSpPr>
            <a:spLocks noChangeShapeType="1"/>
          </p:cNvSpPr>
          <p:nvPr/>
        </p:nvSpPr>
        <p:spPr bwMode="auto">
          <a:xfrm>
            <a:off x="2235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3" name="Line 14"/>
          <p:cNvSpPr>
            <a:spLocks noChangeShapeType="1"/>
          </p:cNvSpPr>
          <p:nvPr/>
        </p:nvSpPr>
        <p:spPr bwMode="auto">
          <a:xfrm>
            <a:off x="2311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4" name="Line 15"/>
          <p:cNvSpPr>
            <a:spLocks noChangeShapeType="1"/>
          </p:cNvSpPr>
          <p:nvPr/>
        </p:nvSpPr>
        <p:spPr bwMode="auto">
          <a:xfrm>
            <a:off x="2387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5" name="Line 16"/>
          <p:cNvSpPr>
            <a:spLocks noChangeShapeType="1"/>
          </p:cNvSpPr>
          <p:nvPr/>
        </p:nvSpPr>
        <p:spPr bwMode="auto">
          <a:xfrm>
            <a:off x="2463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6" name="Line 17"/>
          <p:cNvSpPr>
            <a:spLocks noChangeShapeType="1"/>
          </p:cNvSpPr>
          <p:nvPr/>
        </p:nvSpPr>
        <p:spPr bwMode="auto">
          <a:xfrm>
            <a:off x="2540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7" name="Line 18"/>
          <p:cNvSpPr>
            <a:spLocks noChangeShapeType="1"/>
          </p:cNvSpPr>
          <p:nvPr/>
        </p:nvSpPr>
        <p:spPr bwMode="auto">
          <a:xfrm>
            <a:off x="2616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8" name="Line 19"/>
          <p:cNvSpPr>
            <a:spLocks noChangeShapeType="1"/>
          </p:cNvSpPr>
          <p:nvPr/>
        </p:nvSpPr>
        <p:spPr bwMode="auto">
          <a:xfrm>
            <a:off x="2692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9" name="Line 20"/>
          <p:cNvSpPr>
            <a:spLocks noChangeShapeType="1"/>
          </p:cNvSpPr>
          <p:nvPr/>
        </p:nvSpPr>
        <p:spPr bwMode="auto">
          <a:xfrm>
            <a:off x="2768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0" name="Line 21"/>
          <p:cNvSpPr>
            <a:spLocks noChangeShapeType="1"/>
          </p:cNvSpPr>
          <p:nvPr/>
        </p:nvSpPr>
        <p:spPr bwMode="auto">
          <a:xfrm>
            <a:off x="2844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1" name="Line 22"/>
          <p:cNvSpPr>
            <a:spLocks noChangeShapeType="1"/>
          </p:cNvSpPr>
          <p:nvPr/>
        </p:nvSpPr>
        <p:spPr bwMode="auto">
          <a:xfrm>
            <a:off x="2921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2" name="Line 23"/>
          <p:cNvSpPr>
            <a:spLocks noChangeShapeType="1"/>
          </p:cNvSpPr>
          <p:nvPr/>
        </p:nvSpPr>
        <p:spPr bwMode="auto">
          <a:xfrm>
            <a:off x="2997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3" name="Line 24"/>
          <p:cNvSpPr>
            <a:spLocks noChangeShapeType="1"/>
          </p:cNvSpPr>
          <p:nvPr/>
        </p:nvSpPr>
        <p:spPr bwMode="auto">
          <a:xfrm>
            <a:off x="3073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4" name="Line 25"/>
          <p:cNvSpPr>
            <a:spLocks noChangeShapeType="1"/>
          </p:cNvSpPr>
          <p:nvPr/>
        </p:nvSpPr>
        <p:spPr bwMode="auto">
          <a:xfrm>
            <a:off x="3149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5" name="Line 26"/>
          <p:cNvSpPr>
            <a:spLocks noChangeShapeType="1"/>
          </p:cNvSpPr>
          <p:nvPr/>
        </p:nvSpPr>
        <p:spPr bwMode="auto">
          <a:xfrm>
            <a:off x="3225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6" name="Line 27"/>
          <p:cNvSpPr>
            <a:spLocks noChangeShapeType="1"/>
          </p:cNvSpPr>
          <p:nvPr/>
        </p:nvSpPr>
        <p:spPr bwMode="auto">
          <a:xfrm>
            <a:off x="3302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7" name="Line 28"/>
          <p:cNvSpPr>
            <a:spLocks noChangeShapeType="1"/>
          </p:cNvSpPr>
          <p:nvPr/>
        </p:nvSpPr>
        <p:spPr bwMode="auto">
          <a:xfrm>
            <a:off x="3378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8" name="Line 29"/>
          <p:cNvSpPr>
            <a:spLocks noChangeShapeType="1"/>
          </p:cNvSpPr>
          <p:nvPr/>
        </p:nvSpPr>
        <p:spPr bwMode="auto">
          <a:xfrm>
            <a:off x="3454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9" name="Line 30"/>
          <p:cNvSpPr>
            <a:spLocks noChangeShapeType="1"/>
          </p:cNvSpPr>
          <p:nvPr/>
        </p:nvSpPr>
        <p:spPr bwMode="auto">
          <a:xfrm>
            <a:off x="3530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0" name="Line 31"/>
          <p:cNvSpPr>
            <a:spLocks noChangeShapeType="1"/>
          </p:cNvSpPr>
          <p:nvPr/>
        </p:nvSpPr>
        <p:spPr bwMode="auto">
          <a:xfrm>
            <a:off x="3606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1" name="Line 32"/>
          <p:cNvSpPr>
            <a:spLocks noChangeShapeType="1"/>
          </p:cNvSpPr>
          <p:nvPr/>
        </p:nvSpPr>
        <p:spPr bwMode="auto">
          <a:xfrm>
            <a:off x="3683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2" name="Line 33"/>
          <p:cNvSpPr>
            <a:spLocks noChangeShapeType="1"/>
          </p:cNvSpPr>
          <p:nvPr/>
        </p:nvSpPr>
        <p:spPr bwMode="auto">
          <a:xfrm>
            <a:off x="3759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3" name="Line 34"/>
          <p:cNvSpPr>
            <a:spLocks noChangeShapeType="1"/>
          </p:cNvSpPr>
          <p:nvPr/>
        </p:nvSpPr>
        <p:spPr bwMode="auto">
          <a:xfrm>
            <a:off x="3835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4" name="Line 35"/>
          <p:cNvSpPr>
            <a:spLocks noChangeShapeType="1"/>
          </p:cNvSpPr>
          <p:nvPr/>
        </p:nvSpPr>
        <p:spPr bwMode="auto">
          <a:xfrm>
            <a:off x="3911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5" name="Line 36"/>
          <p:cNvSpPr>
            <a:spLocks noChangeShapeType="1"/>
          </p:cNvSpPr>
          <p:nvPr/>
        </p:nvSpPr>
        <p:spPr bwMode="auto">
          <a:xfrm>
            <a:off x="3987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6" name="Line 37"/>
          <p:cNvSpPr>
            <a:spLocks noChangeShapeType="1"/>
          </p:cNvSpPr>
          <p:nvPr/>
        </p:nvSpPr>
        <p:spPr bwMode="auto">
          <a:xfrm>
            <a:off x="4064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7" name="Line 38"/>
          <p:cNvSpPr>
            <a:spLocks noChangeShapeType="1"/>
          </p:cNvSpPr>
          <p:nvPr/>
        </p:nvSpPr>
        <p:spPr bwMode="auto">
          <a:xfrm>
            <a:off x="4140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8" name="Line 39"/>
          <p:cNvSpPr>
            <a:spLocks noChangeShapeType="1"/>
          </p:cNvSpPr>
          <p:nvPr/>
        </p:nvSpPr>
        <p:spPr bwMode="auto">
          <a:xfrm>
            <a:off x="4216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9" name="Line 40"/>
          <p:cNvSpPr>
            <a:spLocks noChangeShapeType="1"/>
          </p:cNvSpPr>
          <p:nvPr/>
        </p:nvSpPr>
        <p:spPr bwMode="auto">
          <a:xfrm>
            <a:off x="4292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0" name="Line 41"/>
          <p:cNvSpPr>
            <a:spLocks noChangeShapeType="1"/>
          </p:cNvSpPr>
          <p:nvPr/>
        </p:nvSpPr>
        <p:spPr bwMode="auto">
          <a:xfrm>
            <a:off x="4368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1" name="Line 42"/>
          <p:cNvSpPr>
            <a:spLocks noChangeShapeType="1"/>
          </p:cNvSpPr>
          <p:nvPr/>
        </p:nvSpPr>
        <p:spPr bwMode="auto">
          <a:xfrm>
            <a:off x="4445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2" name="Line 43"/>
          <p:cNvSpPr>
            <a:spLocks noChangeShapeType="1"/>
          </p:cNvSpPr>
          <p:nvPr/>
        </p:nvSpPr>
        <p:spPr bwMode="auto">
          <a:xfrm>
            <a:off x="4521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3" name="Line 44"/>
          <p:cNvSpPr>
            <a:spLocks noChangeShapeType="1"/>
          </p:cNvSpPr>
          <p:nvPr/>
        </p:nvSpPr>
        <p:spPr bwMode="auto">
          <a:xfrm>
            <a:off x="4597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4" name="Line 45"/>
          <p:cNvSpPr>
            <a:spLocks noChangeShapeType="1"/>
          </p:cNvSpPr>
          <p:nvPr/>
        </p:nvSpPr>
        <p:spPr bwMode="auto">
          <a:xfrm>
            <a:off x="4673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5" name="Line 46"/>
          <p:cNvSpPr>
            <a:spLocks noChangeShapeType="1"/>
          </p:cNvSpPr>
          <p:nvPr/>
        </p:nvSpPr>
        <p:spPr bwMode="auto">
          <a:xfrm>
            <a:off x="4749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6" name="Line 47"/>
          <p:cNvSpPr>
            <a:spLocks noChangeShapeType="1"/>
          </p:cNvSpPr>
          <p:nvPr/>
        </p:nvSpPr>
        <p:spPr bwMode="auto">
          <a:xfrm>
            <a:off x="4826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7" name="Line 48"/>
          <p:cNvSpPr>
            <a:spLocks noChangeShapeType="1"/>
          </p:cNvSpPr>
          <p:nvPr/>
        </p:nvSpPr>
        <p:spPr bwMode="auto">
          <a:xfrm>
            <a:off x="4902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8" name="Line 49"/>
          <p:cNvSpPr>
            <a:spLocks noChangeShapeType="1"/>
          </p:cNvSpPr>
          <p:nvPr/>
        </p:nvSpPr>
        <p:spPr bwMode="auto">
          <a:xfrm>
            <a:off x="4978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9" name="Line 50"/>
          <p:cNvSpPr>
            <a:spLocks noChangeShapeType="1"/>
          </p:cNvSpPr>
          <p:nvPr/>
        </p:nvSpPr>
        <p:spPr bwMode="auto">
          <a:xfrm>
            <a:off x="5054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0" name="Line 51"/>
          <p:cNvSpPr>
            <a:spLocks noChangeShapeType="1"/>
          </p:cNvSpPr>
          <p:nvPr/>
        </p:nvSpPr>
        <p:spPr bwMode="auto">
          <a:xfrm>
            <a:off x="5130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1" name="Line 52"/>
          <p:cNvSpPr>
            <a:spLocks noChangeShapeType="1"/>
          </p:cNvSpPr>
          <p:nvPr/>
        </p:nvSpPr>
        <p:spPr bwMode="auto">
          <a:xfrm>
            <a:off x="5207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2" name="Line 53"/>
          <p:cNvSpPr>
            <a:spLocks noChangeShapeType="1"/>
          </p:cNvSpPr>
          <p:nvPr/>
        </p:nvSpPr>
        <p:spPr bwMode="auto">
          <a:xfrm>
            <a:off x="5283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3" name="Line 54"/>
          <p:cNvSpPr>
            <a:spLocks noChangeShapeType="1"/>
          </p:cNvSpPr>
          <p:nvPr/>
        </p:nvSpPr>
        <p:spPr bwMode="auto">
          <a:xfrm>
            <a:off x="5359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4" name="Line 55"/>
          <p:cNvSpPr>
            <a:spLocks noChangeShapeType="1"/>
          </p:cNvSpPr>
          <p:nvPr/>
        </p:nvSpPr>
        <p:spPr bwMode="auto">
          <a:xfrm>
            <a:off x="5435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5" name="Line 56"/>
          <p:cNvSpPr>
            <a:spLocks noChangeShapeType="1"/>
          </p:cNvSpPr>
          <p:nvPr/>
        </p:nvSpPr>
        <p:spPr bwMode="auto">
          <a:xfrm>
            <a:off x="5511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6" name="Line 57"/>
          <p:cNvSpPr>
            <a:spLocks noChangeShapeType="1"/>
          </p:cNvSpPr>
          <p:nvPr/>
        </p:nvSpPr>
        <p:spPr bwMode="auto">
          <a:xfrm>
            <a:off x="5588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7" name="Line 58"/>
          <p:cNvSpPr>
            <a:spLocks noChangeShapeType="1"/>
          </p:cNvSpPr>
          <p:nvPr/>
        </p:nvSpPr>
        <p:spPr bwMode="auto">
          <a:xfrm>
            <a:off x="5664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8" name="Line 59"/>
          <p:cNvSpPr>
            <a:spLocks noChangeShapeType="1"/>
          </p:cNvSpPr>
          <p:nvPr/>
        </p:nvSpPr>
        <p:spPr bwMode="auto">
          <a:xfrm>
            <a:off x="5740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9" name="Line 60"/>
          <p:cNvSpPr>
            <a:spLocks noChangeShapeType="1"/>
          </p:cNvSpPr>
          <p:nvPr/>
        </p:nvSpPr>
        <p:spPr bwMode="auto">
          <a:xfrm>
            <a:off x="5816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0" name="Line 61"/>
          <p:cNvSpPr>
            <a:spLocks noChangeShapeType="1"/>
          </p:cNvSpPr>
          <p:nvPr/>
        </p:nvSpPr>
        <p:spPr bwMode="auto">
          <a:xfrm>
            <a:off x="5892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1" name="Line 62"/>
          <p:cNvSpPr>
            <a:spLocks noChangeShapeType="1"/>
          </p:cNvSpPr>
          <p:nvPr/>
        </p:nvSpPr>
        <p:spPr bwMode="auto">
          <a:xfrm>
            <a:off x="5969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2" name="Line 63"/>
          <p:cNvSpPr>
            <a:spLocks noChangeShapeType="1"/>
          </p:cNvSpPr>
          <p:nvPr/>
        </p:nvSpPr>
        <p:spPr bwMode="auto">
          <a:xfrm>
            <a:off x="6045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3" name="Line 64"/>
          <p:cNvSpPr>
            <a:spLocks noChangeShapeType="1"/>
          </p:cNvSpPr>
          <p:nvPr/>
        </p:nvSpPr>
        <p:spPr bwMode="auto">
          <a:xfrm>
            <a:off x="6121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4" name="Line 65"/>
          <p:cNvSpPr>
            <a:spLocks noChangeShapeType="1"/>
          </p:cNvSpPr>
          <p:nvPr/>
        </p:nvSpPr>
        <p:spPr bwMode="auto">
          <a:xfrm>
            <a:off x="6197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5" name="Line 66"/>
          <p:cNvSpPr>
            <a:spLocks noChangeShapeType="1"/>
          </p:cNvSpPr>
          <p:nvPr/>
        </p:nvSpPr>
        <p:spPr bwMode="auto">
          <a:xfrm>
            <a:off x="6273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6" name="Line 67"/>
          <p:cNvSpPr>
            <a:spLocks noChangeShapeType="1"/>
          </p:cNvSpPr>
          <p:nvPr/>
        </p:nvSpPr>
        <p:spPr bwMode="auto">
          <a:xfrm>
            <a:off x="6350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7" name="Line 68"/>
          <p:cNvSpPr>
            <a:spLocks noChangeShapeType="1"/>
          </p:cNvSpPr>
          <p:nvPr/>
        </p:nvSpPr>
        <p:spPr bwMode="auto">
          <a:xfrm>
            <a:off x="6426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8" name="Line 69"/>
          <p:cNvSpPr>
            <a:spLocks noChangeShapeType="1"/>
          </p:cNvSpPr>
          <p:nvPr/>
        </p:nvSpPr>
        <p:spPr bwMode="auto">
          <a:xfrm>
            <a:off x="65024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9" name="Line 70"/>
          <p:cNvSpPr>
            <a:spLocks noChangeShapeType="1"/>
          </p:cNvSpPr>
          <p:nvPr/>
        </p:nvSpPr>
        <p:spPr bwMode="auto">
          <a:xfrm>
            <a:off x="65786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0" name="Line 71"/>
          <p:cNvSpPr>
            <a:spLocks noChangeShapeType="1"/>
          </p:cNvSpPr>
          <p:nvPr/>
        </p:nvSpPr>
        <p:spPr bwMode="auto">
          <a:xfrm>
            <a:off x="66548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1" name="Line 72"/>
          <p:cNvSpPr>
            <a:spLocks noChangeShapeType="1"/>
          </p:cNvSpPr>
          <p:nvPr/>
        </p:nvSpPr>
        <p:spPr bwMode="auto">
          <a:xfrm>
            <a:off x="67310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2" name="Line 73"/>
          <p:cNvSpPr>
            <a:spLocks noChangeShapeType="1"/>
          </p:cNvSpPr>
          <p:nvPr/>
        </p:nvSpPr>
        <p:spPr bwMode="auto">
          <a:xfrm>
            <a:off x="6807200" y="38576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3" name="Line 74"/>
          <p:cNvSpPr>
            <a:spLocks noChangeShapeType="1"/>
          </p:cNvSpPr>
          <p:nvPr/>
        </p:nvSpPr>
        <p:spPr bwMode="auto">
          <a:xfrm>
            <a:off x="1625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4" name="Line 75"/>
          <p:cNvSpPr>
            <a:spLocks noChangeShapeType="1"/>
          </p:cNvSpPr>
          <p:nvPr/>
        </p:nvSpPr>
        <p:spPr bwMode="auto">
          <a:xfrm>
            <a:off x="1701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5" name="Line 76"/>
          <p:cNvSpPr>
            <a:spLocks noChangeShapeType="1"/>
          </p:cNvSpPr>
          <p:nvPr/>
        </p:nvSpPr>
        <p:spPr bwMode="auto">
          <a:xfrm>
            <a:off x="1778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6" name="Line 77"/>
          <p:cNvSpPr>
            <a:spLocks noChangeShapeType="1"/>
          </p:cNvSpPr>
          <p:nvPr/>
        </p:nvSpPr>
        <p:spPr bwMode="auto">
          <a:xfrm>
            <a:off x="1854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7" name="Line 78"/>
          <p:cNvSpPr>
            <a:spLocks noChangeShapeType="1"/>
          </p:cNvSpPr>
          <p:nvPr/>
        </p:nvSpPr>
        <p:spPr bwMode="auto">
          <a:xfrm>
            <a:off x="1930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8" name="Line 79"/>
          <p:cNvSpPr>
            <a:spLocks noChangeShapeType="1"/>
          </p:cNvSpPr>
          <p:nvPr/>
        </p:nvSpPr>
        <p:spPr bwMode="auto">
          <a:xfrm>
            <a:off x="2006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9" name="Line 80"/>
          <p:cNvSpPr>
            <a:spLocks noChangeShapeType="1"/>
          </p:cNvSpPr>
          <p:nvPr/>
        </p:nvSpPr>
        <p:spPr bwMode="auto">
          <a:xfrm>
            <a:off x="2082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0" name="Line 81"/>
          <p:cNvSpPr>
            <a:spLocks noChangeShapeType="1"/>
          </p:cNvSpPr>
          <p:nvPr/>
        </p:nvSpPr>
        <p:spPr bwMode="auto">
          <a:xfrm>
            <a:off x="2159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1" name="Line 82"/>
          <p:cNvSpPr>
            <a:spLocks noChangeShapeType="1"/>
          </p:cNvSpPr>
          <p:nvPr/>
        </p:nvSpPr>
        <p:spPr bwMode="auto">
          <a:xfrm>
            <a:off x="2235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2" name="Line 83"/>
          <p:cNvSpPr>
            <a:spLocks noChangeShapeType="1"/>
          </p:cNvSpPr>
          <p:nvPr/>
        </p:nvSpPr>
        <p:spPr bwMode="auto">
          <a:xfrm>
            <a:off x="2311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3" name="Line 84"/>
          <p:cNvSpPr>
            <a:spLocks noChangeShapeType="1"/>
          </p:cNvSpPr>
          <p:nvPr/>
        </p:nvSpPr>
        <p:spPr bwMode="auto">
          <a:xfrm>
            <a:off x="2387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4" name="Line 85"/>
          <p:cNvSpPr>
            <a:spLocks noChangeShapeType="1"/>
          </p:cNvSpPr>
          <p:nvPr/>
        </p:nvSpPr>
        <p:spPr bwMode="auto">
          <a:xfrm>
            <a:off x="2463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5" name="Line 86"/>
          <p:cNvSpPr>
            <a:spLocks noChangeShapeType="1"/>
          </p:cNvSpPr>
          <p:nvPr/>
        </p:nvSpPr>
        <p:spPr bwMode="auto">
          <a:xfrm>
            <a:off x="2540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6" name="Line 87"/>
          <p:cNvSpPr>
            <a:spLocks noChangeShapeType="1"/>
          </p:cNvSpPr>
          <p:nvPr/>
        </p:nvSpPr>
        <p:spPr bwMode="auto">
          <a:xfrm>
            <a:off x="2616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7" name="Line 88"/>
          <p:cNvSpPr>
            <a:spLocks noChangeShapeType="1"/>
          </p:cNvSpPr>
          <p:nvPr/>
        </p:nvSpPr>
        <p:spPr bwMode="auto">
          <a:xfrm>
            <a:off x="2692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8" name="Line 89"/>
          <p:cNvSpPr>
            <a:spLocks noChangeShapeType="1"/>
          </p:cNvSpPr>
          <p:nvPr/>
        </p:nvSpPr>
        <p:spPr bwMode="auto">
          <a:xfrm>
            <a:off x="2768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9" name="Line 90"/>
          <p:cNvSpPr>
            <a:spLocks noChangeShapeType="1"/>
          </p:cNvSpPr>
          <p:nvPr/>
        </p:nvSpPr>
        <p:spPr bwMode="auto">
          <a:xfrm>
            <a:off x="2844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0" name="Line 91"/>
          <p:cNvSpPr>
            <a:spLocks noChangeShapeType="1"/>
          </p:cNvSpPr>
          <p:nvPr/>
        </p:nvSpPr>
        <p:spPr bwMode="auto">
          <a:xfrm>
            <a:off x="2921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1" name="Line 92"/>
          <p:cNvSpPr>
            <a:spLocks noChangeShapeType="1"/>
          </p:cNvSpPr>
          <p:nvPr/>
        </p:nvSpPr>
        <p:spPr bwMode="auto">
          <a:xfrm>
            <a:off x="2997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2" name="Line 93"/>
          <p:cNvSpPr>
            <a:spLocks noChangeShapeType="1"/>
          </p:cNvSpPr>
          <p:nvPr/>
        </p:nvSpPr>
        <p:spPr bwMode="auto">
          <a:xfrm>
            <a:off x="3073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3" name="Line 94"/>
          <p:cNvSpPr>
            <a:spLocks noChangeShapeType="1"/>
          </p:cNvSpPr>
          <p:nvPr/>
        </p:nvSpPr>
        <p:spPr bwMode="auto">
          <a:xfrm>
            <a:off x="3149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4" name="Line 95"/>
          <p:cNvSpPr>
            <a:spLocks noChangeShapeType="1"/>
          </p:cNvSpPr>
          <p:nvPr/>
        </p:nvSpPr>
        <p:spPr bwMode="auto">
          <a:xfrm>
            <a:off x="3225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5" name="Line 96"/>
          <p:cNvSpPr>
            <a:spLocks noChangeShapeType="1"/>
          </p:cNvSpPr>
          <p:nvPr/>
        </p:nvSpPr>
        <p:spPr bwMode="auto">
          <a:xfrm>
            <a:off x="3302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6" name="Line 97"/>
          <p:cNvSpPr>
            <a:spLocks noChangeShapeType="1"/>
          </p:cNvSpPr>
          <p:nvPr/>
        </p:nvSpPr>
        <p:spPr bwMode="auto">
          <a:xfrm>
            <a:off x="3378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7" name="Line 98"/>
          <p:cNvSpPr>
            <a:spLocks noChangeShapeType="1"/>
          </p:cNvSpPr>
          <p:nvPr/>
        </p:nvSpPr>
        <p:spPr bwMode="auto">
          <a:xfrm>
            <a:off x="3454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8" name="Line 99"/>
          <p:cNvSpPr>
            <a:spLocks noChangeShapeType="1"/>
          </p:cNvSpPr>
          <p:nvPr/>
        </p:nvSpPr>
        <p:spPr bwMode="auto">
          <a:xfrm>
            <a:off x="3530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9" name="Line 100"/>
          <p:cNvSpPr>
            <a:spLocks noChangeShapeType="1"/>
          </p:cNvSpPr>
          <p:nvPr/>
        </p:nvSpPr>
        <p:spPr bwMode="auto">
          <a:xfrm>
            <a:off x="3606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0" name="Line 101"/>
          <p:cNvSpPr>
            <a:spLocks noChangeShapeType="1"/>
          </p:cNvSpPr>
          <p:nvPr/>
        </p:nvSpPr>
        <p:spPr bwMode="auto">
          <a:xfrm>
            <a:off x="3683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1" name="Line 102"/>
          <p:cNvSpPr>
            <a:spLocks noChangeShapeType="1"/>
          </p:cNvSpPr>
          <p:nvPr/>
        </p:nvSpPr>
        <p:spPr bwMode="auto">
          <a:xfrm>
            <a:off x="3759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2" name="Line 103"/>
          <p:cNvSpPr>
            <a:spLocks noChangeShapeType="1"/>
          </p:cNvSpPr>
          <p:nvPr/>
        </p:nvSpPr>
        <p:spPr bwMode="auto">
          <a:xfrm>
            <a:off x="3835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3" name="Line 104"/>
          <p:cNvSpPr>
            <a:spLocks noChangeShapeType="1"/>
          </p:cNvSpPr>
          <p:nvPr/>
        </p:nvSpPr>
        <p:spPr bwMode="auto">
          <a:xfrm>
            <a:off x="3911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4" name="Line 105"/>
          <p:cNvSpPr>
            <a:spLocks noChangeShapeType="1"/>
          </p:cNvSpPr>
          <p:nvPr/>
        </p:nvSpPr>
        <p:spPr bwMode="auto">
          <a:xfrm>
            <a:off x="3987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5" name="Line 106"/>
          <p:cNvSpPr>
            <a:spLocks noChangeShapeType="1"/>
          </p:cNvSpPr>
          <p:nvPr/>
        </p:nvSpPr>
        <p:spPr bwMode="auto">
          <a:xfrm>
            <a:off x="4064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6" name="Line 107"/>
          <p:cNvSpPr>
            <a:spLocks noChangeShapeType="1"/>
          </p:cNvSpPr>
          <p:nvPr/>
        </p:nvSpPr>
        <p:spPr bwMode="auto">
          <a:xfrm>
            <a:off x="4140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7" name="Line 108"/>
          <p:cNvSpPr>
            <a:spLocks noChangeShapeType="1"/>
          </p:cNvSpPr>
          <p:nvPr/>
        </p:nvSpPr>
        <p:spPr bwMode="auto">
          <a:xfrm>
            <a:off x="4216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8" name="Line 109"/>
          <p:cNvSpPr>
            <a:spLocks noChangeShapeType="1"/>
          </p:cNvSpPr>
          <p:nvPr/>
        </p:nvSpPr>
        <p:spPr bwMode="auto">
          <a:xfrm>
            <a:off x="4292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9" name="Line 110"/>
          <p:cNvSpPr>
            <a:spLocks noChangeShapeType="1"/>
          </p:cNvSpPr>
          <p:nvPr/>
        </p:nvSpPr>
        <p:spPr bwMode="auto">
          <a:xfrm>
            <a:off x="4368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0" name="Line 111"/>
          <p:cNvSpPr>
            <a:spLocks noChangeShapeType="1"/>
          </p:cNvSpPr>
          <p:nvPr/>
        </p:nvSpPr>
        <p:spPr bwMode="auto">
          <a:xfrm>
            <a:off x="4445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1" name="Line 112"/>
          <p:cNvSpPr>
            <a:spLocks noChangeShapeType="1"/>
          </p:cNvSpPr>
          <p:nvPr/>
        </p:nvSpPr>
        <p:spPr bwMode="auto">
          <a:xfrm>
            <a:off x="4521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2" name="Line 113"/>
          <p:cNvSpPr>
            <a:spLocks noChangeShapeType="1"/>
          </p:cNvSpPr>
          <p:nvPr/>
        </p:nvSpPr>
        <p:spPr bwMode="auto">
          <a:xfrm>
            <a:off x="4597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3" name="Line 114"/>
          <p:cNvSpPr>
            <a:spLocks noChangeShapeType="1"/>
          </p:cNvSpPr>
          <p:nvPr/>
        </p:nvSpPr>
        <p:spPr bwMode="auto">
          <a:xfrm>
            <a:off x="4673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4" name="Line 115"/>
          <p:cNvSpPr>
            <a:spLocks noChangeShapeType="1"/>
          </p:cNvSpPr>
          <p:nvPr/>
        </p:nvSpPr>
        <p:spPr bwMode="auto">
          <a:xfrm>
            <a:off x="4749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5" name="Line 116"/>
          <p:cNvSpPr>
            <a:spLocks noChangeShapeType="1"/>
          </p:cNvSpPr>
          <p:nvPr/>
        </p:nvSpPr>
        <p:spPr bwMode="auto">
          <a:xfrm>
            <a:off x="4826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6" name="Line 117"/>
          <p:cNvSpPr>
            <a:spLocks noChangeShapeType="1"/>
          </p:cNvSpPr>
          <p:nvPr/>
        </p:nvSpPr>
        <p:spPr bwMode="auto">
          <a:xfrm>
            <a:off x="4902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7" name="Line 118"/>
          <p:cNvSpPr>
            <a:spLocks noChangeShapeType="1"/>
          </p:cNvSpPr>
          <p:nvPr/>
        </p:nvSpPr>
        <p:spPr bwMode="auto">
          <a:xfrm>
            <a:off x="4978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8" name="Line 119"/>
          <p:cNvSpPr>
            <a:spLocks noChangeShapeType="1"/>
          </p:cNvSpPr>
          <p:nvPr/>
        </p:nvSpPr>
        <p:spPr bwMode="auto">
          <a:xfrm>
            <a:off x="5054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9" name="Line 120"/>
          <p:cNvSpPr>
            <a:spLocks noChangeShapeType="1"/>
          </p:cNvSpPr>
          <p:nvPr/>
        </p:nvSpPr>
        <p:spPr bwMode="auto">
          <a:xfrm>
            <a:off x="5130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0" name="Line 121"/>
          <p:cNvSpPr>
            <a:spLocks noChangeShapeType="1"/>
          </p:cNvSpPr>
          <p:nvPr/>
        </p:nvSpPr>
        <p:spPr bwMode="auto">
          <a:xfrm>
            <a:off x="5207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1" name="Line 122"/>
          <p:cNvSpPr>
            <a:spLocks noChangeShapeType="1"/>
          </p:cNvSpPr>
          <p:nvPr/>
        </p:nvSpPr>
        <p:spPr bwMode="auto">
          <a:xfrm>
            <a:off x="5283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2" name="Line 123"/>
          <p:cNvSpPr>
            <a:spLocks noChangeShapeType="1"/>
          </p:cNvSpPr>
          <p:nvPr/>
        </p:nvSpPr>
        <p:spPr bwMode="auto">
          <a:xfrm>
            <a:off x="5359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3" name="Line 124"/>
          <p:cNvSpPr>
            <a:spLocks noChangeShapeType="1"/>
          </p:cNvSpPr>
          <p:nvPr/>
        </p:nvSpPr>
        <p:spPr bwMode="auto">
          <a:xfrm>
            <a:off x="5435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4" name="Line 125"/>
          <p:cNvSpPr>
            <a:spLocks noChangeShapeType="1"/>
          </p:cNvSpPr>
          <p:nvPr/>
        </p:nvSpPr>
        <p:spPr bwMode="auto">
          <a:xfrm>
            <a:off x="5511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5" name="Line 126"/>
          <p:cNvSpPr>
            <a:spLocks noChangeShapeType="1"/>
          </p:cNvSpPr>
          <p:nvPr/>
        </p:nvSpPr>
        <p:spPr bwMode="auto">
          <a:xfrm>
            <a:off x="5588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6" name="Line 127"/>
          <p:cNvSpPr>
            <a:spLocks noChangeShapeType="1"/>
          </p:cNvSpPr>
          <p:nvPr/>
        </p:nvSpPr>
        <p:spPr bwMode="auto">
          <a:xfrm>
            <a:off x="5664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7" name="Line 128"/>
          <p:cNvSpPr>
            <a:spLocks noChangeShapeType="1"/>
          </p:cNvSpPr>
          <p:nvPr/>
        </p:nvSpPr>
        <p:spPr bwMode="auto">
          <a:xfrm>
            <a:off x="5740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8" name="Line 129"/>
          <p:cNvSpPr>
            <a:spLocks noChangeShapeType="1"/>
          </p:cNvSpPr>
          <p:nvPr/>
        </p:nvSpPr>
        <p:spPr bwMode="auto">
          <a:xfrm>
            <a:off x="5816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9" name="Line 130"/>
          <p:cNvSpPr>
            <a:spLocks noChangeShapeType="1"/>
          </p:cNvSpPr>
          <p:nvPr/>
        </p:nvSpPr>
        <p:spPr bwMode="auto">
          <a:xfrm>
            <a:off x="5892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0" name="Line 131"/>
          <p:cNvSpPr>
            <a:spLocks noChangeShapeType="1"/>
          </p:cNvSpPr>
          <p:nvPr/>
        </p:nvSpPr>
        <p:spPr bwMode="auto">
          <a:xfrm>
            <a:off x="5969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1" name="Line 132"/>
          <p:cNvSpPr>
            <a:spLocks noChangeShapeType="1"/>
          </p:cNvSpPr>
          <p:nvPr/>
        </p:nvSpPr>
        <p:spPr bwMode="auto">
          <a:xfrm>
            <a:off x="6045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2" name="Line 133"/>
          <p:cNvSpPr>
            <a:spLocks noChangeShapeType="1"/>
          </p:cNvSpPr>
          <p:nvPr/>
        </p:nvSpPr>
        <p:spPr bwMode="auto">
          <a:xfrm>
            <a:off x="6121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3" name="Line 134"/>
          <p:cNvSpPr>
            <a:spLocks noChangeShapeType="1"/>
          </p:cNvSpPr>
          <p:nvPr/>
        </p:nvSpPr>
        <p:spPr bwMode="auto">
          <a:xfrm>
            <a:off x="6197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4" name="Line 135"/>
          <p:cNvSpPr>
            <a:spLocks noChangeShapeType="1"/>
          </p:cNvSpPr>
          <p:nvPr/>
        </p:nvSpPr>
        <p:spPr bwMode="auto">
          <a:xfrm>
            <a:off x="6273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5" name="Line 136"/>
          <p:cNvSpPr>
            <a:spLocks noChangeShapeType="1"/>
          </p:cNvSpPr>
          <p:nvPr/>
        </p:nvSpPr>
        <p:spPr bwMode="auto">
          <a:xfrm>
            <a:off x="6350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6" name="Line 137"/>
          <p:cNvSpPr>
            <a:spLocks noChangeShapeType="1"/>
          </p:cNvSpPr>
          <p:nvPr/>
        </p:nvSpPr>
        <p:spPr bwMode="auto">
          <a:xfrm>
            <a:off x="6426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7" name="Line 138"/>
          <p:cNvSpPr>
            <a:spLocks noChangeShapeType="1"/>
          </p:cNvSpPr>
          <p:nvPr/>
        </p:nvSpPr>
        <p:spPr bwMode="auto">
          <a:xfrm>
            <a:off x="65024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8" name="Line 139"/>
          <p:cNvSpPr>
            <a:spLocks noChangeShapeType="1"/>
          </p:cNvSpPr>
          <p:nvPr/>
        </p:nvSpPr>
        <p:spPr bwMode="auto">
          <a:xfrm>
            <a:off x="65786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9" name="Line 140"/>
          <p:cNvSpPr>
            <a:spLocks noChangeShapeType="1"/>
          </p:cNvSpPr>
          <p:nvPr/>
        </p:nvSpPr>
        <p:spPr bwMode="auto">
          <a:xfrm>
            <a:off x="66548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0" name="Line 141"/>
          <p:cNvSpPr>
            <a:spLocks noChangeShapeType="1"/>
          </p:cNvSpPr>
          <p:nvPr/>
        </p:nvSpPr>
        <p:spPr bwMode="auto">
          <a:xfrm>
            <a:off x="67310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1" name="Line 142"/>
          <p:cNvSpPr>
            <a:spLocks noChangeShapeType="1"/>
          </p:cNvSpPr>
          <p:nvPr/>
        </p:nvSpPr>
        <p:spPr bwMode="auto">
          <a:xfrm>
            <a:off x="6807200" y="28924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2" name="Line 143"/>
          <p:cNvSpPr>
            <a:spLocks noChangeShapeType="1"/>
          </p:cNvSpPr>
          <p:nvPr/>
        </p:nvSpPr>
        <p:spPr bwMode="auto">
          <a:xfrm>
            <a:off x="1625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3" name="Line 144"/>
          <p:cNvSpPr>
            <a:spLocks noChangeShapeType="1"/>
          </p:cNvSpPr>
          <p:nvPr/>
        </p:nvSpPr>
        <p:spPr bwMode="auto">
          <a:xfrm>
            <a:off x="1701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4" name="Line 145"/>
          <p:cNvSpPr>
            <a:spLocks noChangeShapeType="1"/>
          </p:cNvSpPr>
          <p:nvPr/>
        </p:nvSpPr>
        <p:spPr bwMode="auto">
          <a:xfrm>
            <a:off x="1778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5" name="Line 146"/>
          <p:cNvSpPr>
            <a:spLocks noChangeShapeType="1"/>
          </p:cNvSpPr>
          <p:nvPr/>
        </p:nvSpPr>
        <p:spPr bwMode="auto">
          <a:xfrm>
            <a:off x="1854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6" name="Line 147"/>
          <p:cNvSpPr>
            <a:spLocks noChangeShapeType="1"/>
          </p:cNvSpPr>
          <p:nvPr/>
        </p:nvSpPr>
        <p:spPr bwMode="auto">
          <a:xfrm>
            <a:off x="1930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7" name="Line 148"/>
          <p:cNvSpPr>
            <a:spLocks noChangeShapeType="1"/>
          </p:cNvSpPr>
          <p:nvPr/>
        </p:nvSpPr>
        <p:spPr bwMode="auto">
          <a:xfrm>
            <a:off x="2006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8" name="Line 149"/>
          <p:cNvSpPr>
            <a:spLocks noChangeShapeType="1"/>
          </p:cNvSpPr>
          <p:nvPr/>
        </p:nvSpPr>
        <p:spPr bwMode="auto">
          <a:xfrm>
            <a:off x="2082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9" name="Line 150"/>
          <p:cNvSpPr>
            <a:spLocks noChangeShapeType="1"/>
          </p:cNvSpPr>
          <p:nvPr/>
        </p:nvSpPr>
        <p:spPr bwMode="auto">
          <a:xfrm>
            <a:off x="2159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0" name="Line 151"/>
          <p:cNvSpPr>
            <a:spLocks noChangeShapeType="1"/>
          </p:cNvSpPr>
          <p:nvPr/>
        </p:nvSpPr>
        <p:spPr bwMode="auto">
          <a:xfrm>
            <a:off x="2235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1" name="Line 152"/>
          <p:cNvSpPr>
            <a:spLocks noChangeShapeType="1"/>
          </p:cNvSpPr>
          <p:nvPr/>
        </p:nvSpPr>
        <p:spPr bwMode="auto">
          <a:xfrm>
            <a:off x="2311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2" name="Line 153"/>
          <p:cNvSpPr>
            <a:spLocks noChangeShapeType="1"/>
          </p:cNvSpPr>
          <p:nvPr/>
        </p:nvSpPr>
        <p:spPr bwMode="auto">
          <a:xfrm>
            <a:off x="2387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3" name="Line 154"/>
          <p:cNvSpPr>
            <a:spLocks noChangeShapeType="1"/>
          </p:cNvSpPr>
          <p:nvPr/>
        </p:nvSpPr>
        <p:spPr bwMode="auto">
          <a:xfrm>
            <a:off x="2463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4" name="Line 155"/>
          <p:cNvSpPr>
            <a:spLocks noChangeShapeType="1"/>
          </p:cNvSpPr>
          <p:nvPr/>
        </p:nvSpPr>
        <p:spPr bwMode="auto">
          <a:xfrm>
            <a:off x="2540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5" name="Line 156"/>
          <p:cNvSpPr>
            <a:spLocks noChangeShapeType="1"/>
          </p:cNvSpPr>
          <p:nvPr/>
        </p:nvSpPr>
        <p:spPr bwMode="auto">
          <a:xfrm>
            <a:off x="2616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6" name="Line 157"/>
          <p:cNvSpPr>
            <a:spLocks noChangeShapeType="1"/>
          </p:cNvSpPr>
          <p:nvPr/>
        </p:nvSpPr>
        <p:spPr bwMode="auto">
          <a:xfrm>
            <a:off x="2692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7" name="Line 158"/>
          <p:cNvSpPr>
            <a:spLocks noChangeShapeType="1"/>
          </p:cNvSpPr>
          <p:nvPr/>
        </p:nvSpPr>
        <p:spPr bwMode="auto">
          <a:xfrm>
            <a:off x="2768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8" name="Line 159"/>
          <p:cNvSpPr>
            <a:spLocks noChangeShapeType="1"/>
          </p:cNvSpPr>
          <p:nvPr/>
        </p:nvSpPr>
        <p:spPr bwMode="auto">
          <a:xfrm>
            <a:off x="2844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9" name="Line 160"/>
          <p:cNvSpPr>
            <a:spLocks noChangeShapeType="1"/>
          </p:cNvSpPr>
          <p:nvPr/>
        </p:nvSpPr>
        <p:spPr bwMode="auto">
          <a:xfrm>
            <a:off x="2921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0" name="Line 161"/>
          <p:cNvSpPr>
            <a:spLocks noChangeShapeType="1"/>
          </p:cNvSpPr>
          <p:nvPr/>
        </p:nvSpPr>
        <p:spPr bwMode="auto">
          <a:xfrm>
            <a:off x="2997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1" name="Line 162"/>
          <p:cNvSpPr>
            <a:spLocks noChangeShapeType="1"/>
          </p:cNvSpPr>
          <p:nvPr/>
        </p:nvSpPr>
        <p:spPr bwMode="auto">
          <a:xfrm>
            <a:off x="3073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2" name="Line 163"/>
          <p:cNvSpPr>
            <a:spLocks noChangeShapeType="1"/>
          </p:cNvSpPr>
          <p:nvPr/>
        </p:nvSpPr>
        <p:spPr bwMode="auto">
          <a:xfrm>
            <a:off x="3149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3" name="Line 164"/>
          <p:cNvSpPr>
            <a:spLocks noChangeShapeType="1"/>
          </p:cNvSpPr>
          <p:nvPr/>
        </p:nvSpPr>
        <p:spPr bwMode="auto">
          <a:xfrm>
            <a:off x="3225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4" name="Line 165"/>
          <p:cNvSpPr>
            <a:spLocks noChangeShapeType="1"/>
          </p:cNvSpPr>
          <p:nvPr/>
        </p:nvSpPr>
        <p:spPr bwMode="auto">
          <a:xfrm>
            <a:off x="3302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5" name="Line 166"/>
          <p:cNvSpPr>
            <a:spLocks noChangeShapeType="1"/>
          </p:cNvSpPr>
          <p:nvPr/>
        </p:nvSpPr>
        <p:spPr bwMode="auto">
          <a:xfrm>
            <a:off x="3378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6" name="Line 167"/>
          <p:cNvSpPr>
            <a:spLocks noChangeShapeType="1"/>
          </p:cNvSpPr>
          <p:nvPr/>
        </p:nvSpPr>
        <p:spPr bwMode="auto">
          <a:xfrm>
            <a:off x="3454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7" name="Line 168"/>
          <p:cNvSpPr>
            <a:spLocks noChangeShapeType="1"/>
          </p:cNvSpPr>
          <p:nvPr/>
        </p:nvSpPr>
        <p:spPr bwMode="auto">
          <a:xfrm>
            <a:off x="3530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8" name="Line 169"/>
          <p:cNvSpPr>
            <a:spLocks noChangeShapeType="1"/>
          </p:cNvSpPr>
          <p:nvPr/>
        </p:nvSpPr>
        <p:spPr bwMode="auto">
          <a:xfrm>
            <a:off x="3606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9" name="Line 170"/>
          <p:cNvSpPr>
            <a:spLocks noChangeShapeType="1"/>
          </p:cNvSpPr>
          <p:nvPr/>
        </p:nvSpPr>
        <p:spPr bwMode="auto">
          <a:xfrm>
            <a:off x="3683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50" name="Line 171"/>
          <p:cNvSpPr>
            <a:spLocks noChangeShapeType="1"/>
          </p:cNvSpPr>
          <p:nvPr/>
        </p:nvSpPr>
        <p:spPr bwMode="auto">
          <a:xfrm>
            <a:off x="3759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51" name="Line 172"/>
          <p:cNvSpPr>
            <a:spLocks noChangeShapeType="1"/>
          </p:cNvSpPr>
          <p:nvPr/>
        </p:nvSpPr>
        <p:spPr bwMode="auto">
          <a:xfrm>
            <a:off x="3835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2" name="Line 173"/>
          <p:cNvSpPr>
            <a:spLocks noChangeShapeType="1"/>
          </p:cNvSpPr>
          <p:nvPr/>
        </p:nvSpPr>
        <p:spPr bwMode="auto">
          <a:xfrm>
            <a:off x="3911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3" name="Line 174"/>
          <p:cNvSpPr>
            <a:spLocks noChangeShapeType="1"/>
          </p:cNvSpPr>
          <p:nvPr/>
        </p:nvSpPr>
        <p:spPr bwMode="auto">
          <a:xfrm>
            <a:off x="3987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4" name="Line 175"/>
          <p:cNvSpPr>
            <a:spLocks noChangeShapeType="1"/>
          </p:cNvSpPr>
          <p:nvPr/>
        </p:nvSpPr>
        <p:spPr bwMode="auto">
          <a:xfrm>
            <a:off x="4064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5" name="Line 176"/>
          <p:cNvSpPr>
            <a:spLocks noChangeShapeType="1"/>
          </p:cNvSpPr>
          <p:nvPr/>
        </p:nvSpPr>
        <p:spPr bwMode="auto">
          <a:xfrm>
            <a:off x="4140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6" name="Line 177"/>
          <p:cNvSpPr>
            <a:spLocks noChangeShapeType="1"/>
          </p:cNvSpPr>
          <p:nvPr/>
        </p:nvSpPr>
        <p:spPr bwMode="auto">
          <a:xfrm>
            <a:off x="4216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7" name="Line 178"/>
          <p:cNvSpPr>
            <a:spLocks noChangeShapeType="1"/>
          </p:cNvSpPr>
          <p:nvPr/>
        </p:nvSpPr>
        <p:spPr bwMode="auto">
          <a:xfrm>
            <a:off x="4292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8" name="Line 179"/>
          <p:cNvSpPr>
            <a:spLocks noChangeShapeType="1"/>
          </p:cNvSpPr>
          <p:nvPr/>
        </p:nvSpPr>
        <p:spPr bwMode="auto">
          <a:xfrm>
            <a:off x="4368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9" name="Line 180"/>
          <p:cNvSpPr>
            <a:spLocks noChangeShapeType="1"/>
          </p:cNvSpPr>
          <p:nvPr/>
        </p:nvSpPr>
        <p:spPr bwMode="auto">
          <a:xfrm>
            <a:off x="4445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0" name="Line 181"/>
          <p:cNvSpPr>
            <a:spLocks noChangeShapeType="1"/>
          </p:cNvSpPr>
          <p:nvPr/>
        </p:nvSpPr>
        <p:spPr bwMode="auto">
          <a:xfrm>
            <a:off x="4521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1" name="Line 182"/>
          <p:cNvSpPr>
            <a:spLocks noChangeShapeType="1"/>
          </p:cNvSpPr>
          <p:nvPr/>
        </p:nvSpPr>
        <p:spPr bwMode="auto">
          <a:xfrm>
            <a:off x="4597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2" name="Line 183"/>
          <p:cNvSpPr>
            <a:spLocks noChangeShapeType="1"/>
          </p:cNvSpPr>
          <p:nvPr/>
        </p:nvSpPr>
        <p:spPr bwMode="auto">
          <a:xfrm>
            <a:off x="4673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3" name="Line 184"/>
          <p:cNvSpPr>
            <a:spLocks noChangeShapeType="1"/>
          </p:cNvSpPr>
          <p:nvPr/>
        </p:nvSpPr>
        <p:spPr bwMode="auto">
          <a:xfrm>
            <a:off x="4749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4" name="Line 185"/>
          <p:cNvSpPr>
            <a:spLocks noChangeShapeType="1"/>
          </p:cNvSpPr>
          <p:nvPr/>
        </p:nvSpPr>
        <p:spPr bwMode="auto">
          <a:xfrm>
            <a:off x="4826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5" name="Line 186"/>
          <p:cNvSpPr>
            <a:spLocks noChangeShapeType="1"/>
          </p:cNvSpPr>
          <p:nvPr/>
        </p:nvSpPr>
        <p:spPr bwMode="auto">
          <a:xfrm>
            <a:off x="4902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6" name="Line 187"/>
          <p:cNvSpPr>
            <a:spLocks noChangeShapeType="1"/>
          </p:cNvSpPr>
          <p:nvPr/>
        </p:nvSpPr>
        <p:spPr bwMode="auto">
          <a:xfrm>
            <a:off x="4978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7" name="Line 188"/>
          <p:cNvSpPr>
            <a:spLocks noChangeShapeType="1"/>
          </p:cNvSpPr>
          <p:nvPr/>
        </p:nvSpPr>
        <p:spPr bwMode="auto">
          <a:xfrm>
            <a:off x="5054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8" name="Line 189"/>
          <p:cNvSpPr>
            <a:spLocks noChangeShapeType="1"/>
          </p:cNvSpPr>
          <p:nvPr/>
        </p:nvSpPr>
        <p:spPr bwMode="auto">
          <a:xfrm>
            <a:off x="5130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9" name="Line 190"/>
          <p:cNvSpPr>
            <a:spLocks noChangeShapeType="1"/>
          </p:cNvSpPr>
          <p:nvPr/>
        </p:nvSpPr>
        <p:spPr bwMode="auto">
          <a:xfrm>
            <a:off x="5207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0" name="Line 191"/>
          <p:cNvSpPr>
            <a:spLocks noChangeShapeType="1"/>
          </p:cNvSpPr>
          <p:nvPr/>
        </p:nvSpPr>
        <p:spPr bwMode="auto">
          <a:xfrm>
            <a:off x="5283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1" name="Line 192"/>
          <p:cNvSpPr>
            <a:spLocks noChangeShapeType="1"/>
          </p:cNvSpPr>
          <p:nvPr/>
        </p:nvSpPr>
        <p:spPr bwMode="auto">
          <a:xfrm>
            <a:off x="5359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2" name="Line 193"/>
          <p:cNvSpPr>
            <a:spLocks noChangeShapeType="1"/>
          </p:cNvSpPr>
          <p:nvPr/>
        </p:nvSpPr>
        <p:spPr bwMode="auto">
          <a:xfrm>
            <a:off x="5435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3" name="Line 194"/>
          <p:cNvSpPr>
            <a:spLocks noChangeShapeType="1"/>
          </p:cNvSpPr>
          <p:nvPr/>
        </p:nvSpPr>
        <p:spPr bwMode="auto">
          <a:xfrm>
            <a:off x="5511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4" name="Line 195"/>
          <p:cNvSpPr>
            <a:spLocks noChangeShapeType="1"/>
          </p:cNvSpPr>
          <p:nvPr/>
        </p:nvSpPr>
        <p:spPr bwMode="auto">
          <a:xfrm>
            <a:off x="5588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5" name="Line 196"/>
          <p:cNvSpPr>
            <a:spLocks noChangeShapeType="1"/>
          </p:cNvSpPr>
          <p:nvPr/>
        </p:nvSpPr>
        <p:spPr bwMode="auto">
          <a:xfrm>
            <a:off x="5664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6" name="Line 197"/>
          <p:cNvSpPr>
            <a:spLocks noChangeShapeType="1"/>
          </p:cNvSpPr>
          <p:nvPr/>
        </p:nvSpPr>
        <p:spPr bwMode="auto">
          <a:xfrm>
            <a:off x="5740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7" name="Line 198"/>
          <p:cNvSpPr>
            <a:spLocks noChangeShapeType="1"/>
          </p:cNvSpPr>
          <p:nvPr/>
        </p:nvSpPr>
        <p:spPr bwMode="auto">
          <a:xfrm>
            <a:off x="5816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8" name="Line 199"/>
          <p:cNvSpPr>
            <a:spLocks noChangeShapeType="1"/>
          </p:cNvSpPr>
          <p:nvPr/>
        </p:nvSpPr>
        <p:spPr bwMode="auto">
          <a:xfrm>
            <a:off x="5892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9" name="Line 200"/>
          <p:cNvSpPr>
            <a:spLocks noChangeShapeType="1"/>
          </p:cNvSpPr>
          <p:nvPr/>
        </p:nvSpPr>
        <p:spPr bwMode="auto">
          <a:xfrm>
            <a:off x="5969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0" name="Line 201"/>
          <p:cNvSpPr>
            <a:spLocks noChangeShapeType="1"/>
          </p:cNvSpPr>
          <p:nvPr/>
        </p:nvSpPr>
        <p:spPr bwMode="auto">
          <a:xfrm>
            <a:off x="6045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1" name="Line 202"/>
          <p:cNvSpPr>
            <a:spLocks noChangeShapeType="1"/>
          </p:cNvSpPr>
          <p:nvPr/>
        </p:nvSpPr>
        <p:spPr bwMode="auto">
          <a:xfrm>
            <a:off x="6121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2" name="Line 203"/>
          <p:cNvSpPr>
            <a:spLocks noChangeShapeType="1"/>
          </p:cNvSpPr>
          <p:nvPr/>
        </p:nvSpPr>
        <p:spPr bwMode="auto">
          <a:xfrm>
            <a:off x="6197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3" name="Line 204"/>
          <p:cNvSpPr>
            <a:spLocks noChangeShapeType="1"/>
          </p:cNvSpPr>
          <p:nvPr/>
        </p:nvSpPr>
        <p:spPr bwMode="auto">
          <a:xfrm>
            <a:off x="6273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4" name="Line 205"/>
          <p:cNvSpPr>
            <a:spLocks noChangeShapeType="1"/>
          </p:cNvSpPr>
          <p:nvPr/>
        </p:nvSpPr>
        <p:spPr bwMode="auto">
          <a:xfrm>
            <a:off x="6350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5" name="Line 206"/>
          <p:cNvSpPr>
            <a:spLocks noChangeShapeType="1"/>
          </p:cNvSpPr>
          <p:nvPr/>
        </p:nvSpPr>
        <p:spPr bwMode="auto">
          <a:xfrm>
            <a:off x="6426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6" name="Line 207"/>
          <p:cNvSpPr>
            <a:spLocks noChangeShapeType="1"/>
          </p:cNvSpPr>
          <p:nvPr/>
        </p:nvSpPr>
        <p:spPr bwMode="auto">
          <a:xfrm>
            <a:off x="65024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7" name="Line 208"/>
          <p:cNvSpPr>
            <a:spLocks noChangeShapeType="1"/>
          </p:cNvSpPr>
          <p:nvPr/>
        </p:nvSpPr>
        <p:spPr bwMode="auto">
          <a:xfrm>
            <a:off x="65786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8" name="Line 209"/>
          <p:cNvSpPr>
            <a:spLocks noChangeShapeType="1"/>
          </p:cNvSpPr>
          <p:nvPr/>
        </p:nvSpPr>
        <p:spPr bwMode="auto">
          <a:xfrm>
            <a:off x="66548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9" name="Line 210"/>
          <p:cNvSpPr>
            <a:spLocks noChangeShapeType="1"/>
          </p:cNvSpPr>
          <p:nvPr/>
        </p:nvSpPr>
        <p:spPr bwMode="auto">
          <a:xfrm>
            <a:off x="67310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0" name="Line 211"/>
          <p:cNvSpPr>
            <a:spLocks noChangeShapeType="1"/>
          </p:cNvSpPr>
          <p:nvPr/>
        </p:nvSpPr>
        <p:spPr bwMode="auto">
          <a:xfrm>
            <a:off x="6807200" y="1927225"/>
            <a:ext cx="12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1" name="Line 212"/>
          <p:cNvSpPr>
            <a:spLocks noChangeShapeType="1"/>
          </p:cNvSpPr>
          <p:nvPr/>
        </p:nvSpPr>
        <p:spPr bwMode="auto">
          <a:xfrm flipV="1">
            <a:off x="1473200" y="1914525"/>
            <a:ext cx="0" cy="2921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2" name="Line 213"/>
          <p:cNvSpPr>
            <a:spLocks noChangeShapeType="1"/>
          </p:cNvSpPr>
          <p:nvPr/>
        </p:nvSpPr>
        <p:spPr bwMode="auto">
          <a:xfrm>
            <a:off x="1435100" y="4835525"/>
            <a:ext cx="635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3" name="Line 214"/>
          <p:cNvSpPr>
            <a:spLocks noChangeShapeType="1"/>
          </p:cNvSpPr>
          <p:nvPr/>
        </p:nvSpPr>
        <p:spPr bwMode="auto">
          <a:xfrm>
            <a:off x="1473200" y="4835525"/>
            <a:ext cx="53594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4" name="Line 215"/>
          <p:cNvSpPr>
            <a:spLocks noChangeShapeType="1"/>
          </p:cNvSpPr>
          <p:nvPr/>
        </p:nvSpPr>
        <p:spPr bwMode="auto">
          <a:xfrm flipV="1">
            <a:off x="14732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5" name="Line 216"/>
          <p:cNvSpPr>
            <a:spLocks noChangeShapeType="1"/>
          </p:cNvSpPr>
          <p:nvPr/>
        </p:nvSpPr>
        <p:spPr bwMode="auto">
          <a:xfrm flipV="1">
            <a:off x="17399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6" name="Line 217"/>
          <p:cNvSpPr>
            <a:spLocks noChangeShapeType="1"/>
          </p:cNvSpPr>
          <p:nvPr/>
        </p:nvSpPr>
        <p:spPr bwMode="auto">
          <a:xfrm flipV="1">
            <a:off x="20193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7" name="Line 218"/>
          <p:cNvSpPr>
            <a:spLocks noChangeShapeType="1"/>
          </p:cNvSpPr>
          <p:nvPr/>
        </p:nvSpPr>
        <p:spPr bwMode="auto">
          <a:xfrm flipV="1">
            <a:off x="22860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8" name="Line 219"/>
          <p:cNvSpPr>
            <a:spLocks noChangeShapeType="1"/>
          </p:cNvSpPr>
          <p:nvPr/>
        </p:nvSpPr>
        <p:spPr bwMode="auto">
          <a:xfrm flipV="1">
            <a:off x="25527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9" name="Line 220"/>
          <p:cNvSpPr>
            <a:spLocks noChangeShapeType="1"/>
          </p:cNvSpPr>
          <p:nvPr/>
        </p:nvSpPr>
        <p:spPr bwMode="auto">
          <a:xfrm flipV="1">
            <a:off x="28194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0" name="Line 221"/>
          <p:cNvSpPr>
            <a:spLocks noChangeShapeType="1"/>
          </p:cNvSpPr>
          <p:nvPr/>
        </p:nvSpPr>
        <p:spPr bwMode="auto">
          <a:xfrm flipV="1">
            <a:off x="3086100" y="47752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1" name="Line 222"/>
          <p:cNvSpPr>
            <a:spLocks noChangeShapeType="1"/>
          </p:cNvSpPr>
          <p:nvPr/>
        </p:nvSpPr>
        <p:spPr bwMode="auto">
          <a:xfrm flipV="1">
            <a:off x="33528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2" name="Line 223"/>
          <p:cNvSpPr>
            <a:spLocks noChangeShapeType="1"/>
          </p:cNvSpPr>
          <p:nvPr/>
        </p:nvSpPr>
        <p:spPr bwMode="auto">
          <a:xfrm flipV="1">
            <a:off x="36195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3" name="Line 224"/>
          <p:cNvSpPr>
            <a:spLocks noChangeShapeType="1"/>
          </p:cNvSpPr>
          <p:nvPr/>
        </p:nvSpPr>
        <p:spPr bwMode="auto">
          <a:xfrm flipV="1">
            <a:off x="38989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4" name="Line 225"/>
          <p:cNvSpPr>
            <a:spLocks noChangeShapeType="1"/>
          </p:cNvSpPr>
          <p:nvPr/>
        </p:nvSpPr>
        <p:spPr bwMode="auto">
          <a:xfrm flipV="1">
            <a:off x="41656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5" name="Line 226"/>
          <p:cNvSpPr>
            <a:spLocks noChangeShapeType="1"/>
          </p:cNvSpPr>
          <p:nvPr/>
        </p:nvSpPr>
        <p:spPr bwMode="auto">
          <a:xfrm flipV="1">
            <a:off x="44323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6" name="Line 227"/>
          <p:cNvSpPr>
            <a:spLocks noChangeShapeType="1"/>
          </p:cNvSpPr>
          <p:nvPr/>
        </p:nvSpPr>
        <p:spPr bwMode="auto">
          <a:xfrm flipV="1">
            <a:off x="46990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7" name="Line 228"/>
          <p:cNvSpPr>
            <a:spLocks noChangeShapeType="1"/>
          </p:cNvSpPr>
          <p:nvPr/>
        </p:nvSpPr>
        <p:spPr bwMode="auto">
          <a:xfrm flipV="1">
            <a:off x="49657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8" name="Line 229"/>
          <p:cNvSpPr>
            <a:spLocks noChangeShapeType="1"/>
          </p:cNvSpPr>
          <p:nvPr/>
        </p:nvSpPr>
        <p:spPr bwMode="auto">
          <a:xfrm flipV="1">
            <a:off x="52324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9" name="Line 230"/>
          <p:cNvSpPr>
            <a:spLocks noChangeShapeType="1"/>
          </p:cNvSpPr>
          <p:nvPr/>
        </p:nvSpPr>
        <p:spPr bwMode="auto">
          <a:xfrm flipV="1">
            <a:off x="54991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0" name="Line 231"/>
          <p:cNvSpPr>
            <a:spLocks noChangeShapeType="1"/>
          </p:cNvSpPr>
          <p:nvPr/>
        </p:nvSpPr>
        <p:spPr bwMode="auto">
          <a:xfrm flipV="1">
            <a:off x="57785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1" name="Line 232"/>
          <p:cNvSpPr>
            <a:spLocks noChangeShapeType="1"/>
          </p:cNvSpPr>
          <p:nvPr/>
        </p:nvSpPr>
        <p:spPr bwMode="auto">
          <a:xfrm flipV="1">
            <a:off x="60452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2" name="Line 233"/>
          <p:cNvSpPr>
            <a:spLocks noChangeShapeType="1"/>
          </p:cNvSpPr>
          <p:nvPr/>
        </p:nvSpPr>
        <p:spPr bwMode="auto">
          <a:xfrm flipV="1">
            <a:off x="63119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3" name="Line 234"/>
          <p:cNvSpPr>
            <a:spLocks noChangeShapeType="1"/>
          </p:cNvSpPr>
          <p:nvPr/>
        </p:nvSpPr>
        <p:spPr bwMode="auto">
          <a:xfrm flipV="1">
            <a:off x="65786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4" name="Line 235"/>
          <p:cNvSpPr>
            <a:spLocks noChangeShapeType="1"/>
          </p:cNvSpPr>
          <p:nvPr/>
        </p:nvSpPr>
        <p:spPr bwMode="auto">
          <a:xfrm flipV="1">
            <a:off x="6845300" y="50038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5" name="Rectangle 280"/>
          <p:cNvSpPr>
            <a:spLocks noChangeArrowheads="1"/>
          </p:cNvSpPr>
          <p:nvPr/>
        </p:nvSpPr>
        <p:spPr bwMode="auto">
          <a:xfrm>
            <a:off x="1066800" y="4572000"/>
            <a:ext cx="362280"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a:t>
            </a:r>
          </a:p>
        </p:txBody>
      </p:sp>
      <p:sp>
        <p:nvSpPr>
          <p:cNvPr id="20716" name="Rectangle 281"/>
          <p:cNvSpPr>
            <a:spLocks noChangeArrowheads="1"/>
          </p:cNvSpPr>
          <p:nvPr/>
        </p:nvSpPr>
        <p:spPr bwMode="auto">
          <a:xfrm>
            <a:off x="827088" y="3613150"/>
            <a:ext cx="541816"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a:t>
            </a:r>
          </a:p>
        </p:txBody>
      </p:sp>
      <p:sp>
        <p:nvSpPr>
          <p:cNvPr id="20717" name="Rectangle 282"/>
          <p:cNvSpPr>
            <a:spLocks noChangeArrowheads="1"/>
          </p:cNvSpPr>
          <p:nvPr/>
        </p:nvSpPr>
        <p:spPr bwMode="auto">
          <a:xfrm>
            <a:off x="661988" y="2724150"/>
            <a:ext cx="721352"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100</a:t>
            </a:r>
          </a:p>
        </p:txBody>
      </p:sp>
      <p:sp>
        <p:nvSpPr>
          <p:cNvPr id="20718" name="Rectangle 283"/>
          <p:cNvSpPr>
            <a:spLocks noChangeArrowheads="1"/>
          </p:cNvSpPr>
          <p:nvPr/>
        </p:nvSpPr>
        <p:spPr bwMode="auto">
          <a:xfrm>
            <a:off x="420688" y="1670050"/>
            <a:ext cx="900889"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1000</a:t>
            </a:r>
          </a:p>
        </p:txBody>
      </p:sp>
      <p:sp>
        <p:nvSpPr>
          <p:cNvPr id="20719" name="Rectangle 284"/>
          <p:cNvSpPr>
            <a:spLocks noChangeArrowheads="1"/>
          </p:cNvSpPr>
          <p:nvPr/>
        </p:nvSpPr>
        <p:spPr bwMode="auto">
          <a:xfrm rot="-5400000">
            <a:off x="12057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1980</a:t>
            </a:r>
          </a:p>
        </p:txBody>
      </p:sp>
      <p:sp>
        <p:nvSpPr>
          <p:cNvPr id="20720" name="Rectangle 285"/>
          <p:cNvSpPr>
            <a:spLocks noChangeArrowheads="1"/>
          </p:cNvSpPr>
          <p:nvPr/>
        </p:nvSpPr>
        <p:spPr bwMode="auto">
          <a:xfrm rot="-5400000">
            <a:off x="14724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1981</a:t>
            </a:r>
          </a:p>
        </p:txBody>
      </p:sp>
      <p:sp>
        <p:nvSpPr>
          <p:cNvPr id="20721" name="Rectangle 286"/>
          <p:cNvSpPr>
            <a:spLocks noChangeArrowheads="1"/>
          </p:cNvSpPr>
          <p:nvPr/>
        </p:nvSpPr>
        <p:spPr bwMode="auto">
          <a:xfrm rot="-5400000">
            <a:off x="20058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1983</a:t>
            </a:r>
          </a:p>
        </p:txBody>
      </p:sp>
      <p:sp>
        <p:nvSpPr>
          <p:cNvPr id="20722" name="Rectangle 287"/>
          <p:cNvSpPr>
            <a:spLocks noChangeArrowheads="1"/>
          </p:cNvSpPr>
          <p:nvPr/>
        </p:nvSpPr>
        <p:spPr bwMode="auto">
          <a:xfrm rot="-5400000">
            <a:off x="22725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1984</a:t>
            </a:r>
          </a:p>
        </p:txBody>
      </p:sp>
      <p:sp>
        <p:nvSpPr>
          <p:cNvPr id="20723" name="Rectangle 288"/>
          <p:cNvSpPr>
            <a:spLocks noChangeArrowheads="1"/>
          </p:cNvSpPr>
          <p:nvPr/>
        </p:nvSpPr>
        <p:spPr bwMode="auto">
          <a:xfrm rot="-5400000">
            <a:off x="25392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1985</a:t>
            </a:r>
          </a:p>
        </p:txBody>
      </p:sp>
      <p:sp>
        <p:nvSpPr>
          <p:cNvPr id="20724" name="Rectangle 289"/>
          <p:cNvSpPr>
            <a:spLocks noChangeArrowheads="1"/>
          </p:cNvSpPr>
          <p:nvPr/>
        </p:nvSpPr>
        <p:spPr bwMode="auto">
          <a:xfrm rot="-5400000">
            <a:off x="28186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1986</a:t>
            </a:r>
          </a:p>
        </p:txBody>
      </p:sp>
      <p:sp>
        <p:nvSpPr>
          <p:cNvPr id="20725" name="Rectangle 290"/>
          <p:cNvSpPr>
            <a:spLocks noChangeArrowheads="1"/>
          </p:cNvSpPr>
          <p:nvPr/>
        </p:nvSpPr>
        <p:spPr bwMode="auto">
          <a:xfrm rot="-5400000">
            <a:off x="30853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1987</a:t>
            </a:r>
          </a:p>
        </p:txBody>
      </p:sp>
      <p:sp>
        <p:nvSpPr>
          <p:cNvPr id="20726" name="Rectangle 291"/>
          <p:cNvSpPr>
            <a:spLocks noChangeArrowheads="1"/>
          </p:cNvSpPr>
          <p:nvPr/>
        </p:nvSpPr>
        <p:spPr bwMode="auto">
          <a:xfrm rot="-5400000">
            <a:off x="33520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1988</a:t>
            </a:r>
          </a:p>
        </p:txBody>
      </p:sp>
      <p:sp>
        <p:nvSpPr>
          <p:cNvPr id="20727" name="Rectangle 292"/>
          <p:cNvSpPr>
            <a:spLocks noChangeArrowheads="1"/>
          </p:cNvSpPr>
          <p:nvPr/>
        </p:nvSpPr>
        <p:spPr bwMode="auto">
          <a:xfrm rot="-5400000">
            <a:off x="36187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1989</a:t>
            </a:r>
          </a:p>
        </p:txBody>
      </p:sp>
      <p:sp>
        <p:nvSpPr>
          <p:cNvPr id="20728" name="Rectangle 293"/>
          <p:cNvSpPr>
            <a:spLocks noChangeArrowheads="1"/>
          </p:cNvSpPr>
          <p:nvPr/>
        </p:nvSpPr>
        <p:spPr bwMode="auto">
          <a:xfrm rot="-5400000">
            <a:off x="38854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1990</a:t>
            </a:r>
          </a:p>
        </p:txBody>
      </p:sp>
      <p:sp>
        <p:nvSpPr>
          <p:cNvPr id="20729" name="Rectangle 294"/>
          <p:cNvSpPr>
            <a:spLocks noChangeArrowheads="1"/>
          </p:cNvSpPr>
          <p:nvPr/>
        </p:nvSpPr>
        <p:spPr bwMode="auto">
          <a:xfrm rot="-5400000">
            <a:off x="41521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1991</a:t>
            </a:r>
          </a:p>
        </p:txBody>
      </p:sp>
      <p:sp>
        <p:nvSpPr>
          <p:cNvPr id="20730" name="Rectangle 295"/>
          <p:cNvSpPr>
            <a:spLocks noChangeArrowheads="1"/>
          </p:cNvSpPr>
          <p:nvPr/>
        </p:nvSpPr>
        <p:spPr bwMode="auto">
          <a:xfrm rot="-5400000">
            <a:off x="44315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1992</a:t>
            </a:r>
          </a:p>
        </p:txBody>
      </p:sp>
      <p:sp>
        <p:nvSpPr>
          <p:cNvPr id="20731" name="Rectangle 296"/>
          <p:cNvSpPr>
            <a:spLocks noChangeArrowheads="1"/>
          </p:cNvSpPr>
          <p:nvPr/>
        </p:nvSpPr>
        <p:spPr bwMode="auto">
          <a:xfrm rot="-5400000">
            <a:off x="46982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1993</a:t>
            </a:r>
          </a:p>
        </p:txBody>
      </p:sp>
      <p:sp>
        <p:nvSpPr>
          <p:cNvPr id="20732" name="Rectangle 297"/>
          <p:cNvSpPr>
            <a:spLocks noChangeArrowheads="1"/>
          </p:cNvSpPr>
          <p:nvPr/>
        </p:nvSpPr>
        <p:spPr bwMode="auto">
          <a:xfrm rot="-5400000">
            <a:off x="49649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1994</a:t>
            </a:r>
          </a:p>
        </p:txBody>
      </p:sp>
      <p:sp>
        <p:nvSpPr>
          <p:cNvPr id="20733" name="Rectangle 298"/>
          <p:cNvSpPr>
            <a:spLocks noChangeArrowheads="1"/>
          </p:cNvSpPr>
          <p:nvPr/>
        </p:nvSpPr>
        <p:spPr bwMode="auto">
          <a:xfrm rot="-5400000">
            <a:off x="52316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1995</a:t>
            </a:r>
          </a:p>
        </p:txBody>
      </p:sp>
      <p:sp>
        <p:nvSpPr>
          <p:cNvPr id="20734" name="Rectangle 299"/>
          <p:cNvSpPr>
            <a:spLocks noChangeArrowheads="1"/>
          </p:cNvSpPr>
          <p:nvPr/>
        </p:nvSpPr>
        <p:spPr bwMode="auto">
          <a:xfrm rot="-5400000">
            <a:off x="54983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1996</a:t>
            </a:r>
          </a:p>
        </p:txBody>
      </p:sp>
      <p:sp>
        <p:nvSpPr>
          <p:cNvPr id="20735" name="Rectangle 300"/>
          <p:cNvSpPr>
            <a:spLocks noChangeArrowheads="1"/>
          </p:cNvSpPr>
          <p:nvPr/>
        </p:nvSpPr>
        <p:spPr bwMode="auto">
          <a:xfrm rot="-5400000">
            <a:off x="57650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1997</a:t>
            </a:r>
          </a:p>
        </p:txBody>
      </p:sp>
      <p:sp>
        <p:nvSpPr>
          <p:cNvPr id="20736" name="Rectangle 301"/>
          <p:cNvSpPr>
            <a:spLocks noChangeArrowheads="1"/>
          </p:cNvSpPr>
          <p:nvPr/>
        </p:nvSpPr>
        <p:spPr bwMode="auto">
          <a:xfrm rot="-5400000">
            <a:off x="60317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1998</a:t>
            </a:r>
          </a:p>
        </p:txBody>
      </p:sp>
      <p:sp>
        <p:nvSpPr>
          <p:cNvPr id="20737" name="Rectangle 302"/>
          <p:cNvSpPr>
            <a:spLocks noChangeArrowheads="1"/>
          </p:cNvSpPr>
          <p:nvPr/>
        </p:nvSpPr>
        <p:spPr bwMode="auto">
          <a:xfrm rot="-5400000">
            <a:off x="63111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1999</a:t>
            </a:r>
          </a:p>
        </p:txBody>
      </p:sp>
      <p:sp>
        <p:nvSpPr>
          <p:cNvPr id="20738" name="Rectangle 303"/>
          <p:cNvSpPr>
            <a:spLocks noChangeArrowheads="1"/>
          </p:cNvSpPr>
          <p:nvPr/>
        </p:nvSpPr>
        <p:spPr bwMode="auto">
          <a:xfrm rot="-5400000">
            <a:off x="65778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2000</a:t>
            </a:r>
          </a:p>
        </p:txBody>
      </p:sp>
      <p:sp>
        <p:nvSpPr>
          <p:cNvPr id="20739" name="Rectangle 307"/>
          <p:cNvSpPr>
            <a:spLocks noChangeArrowheads="1"/>
          </p:cNvSpPr>
          <p:nvPr/>
        </p:nvSpPr>
        <p:spPr bwMode="auto">
          <a:xfrm rot="-5400000">
            <a:off x="1777206" y="5109369"/>
            <a:ext cx="796925" cy="36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1982</a:t>
            </a:r>
          </a:p>
        </p:txBody>
      </p:sp>
      <p:grpSp>
        <p:nvGrpSpPr>
          <p:cNvPr id="724286" name="Group 318"/>
          <p:cNvGrpSpPr>
            <a:grpSpLocks/>
          </p:cNvGrpSpPr>
          <p:nvPr/>
        </p:nvGrpSpPr>
        <p:grpSpPr bwMode="auto">
          <a:xfrm>
            <a:off x="6038851" y="2530475"/>
            <a:ext cx="2570163" cy="1803400"/>
            <a:chOff x="3804" y="1594"/>
            <a:chExt cx="1619" cy="1136"/>
          </a:xfrm>
        </p:grpSpPr>
        <p:sp>
          <p:nvSpPr>
            <p:cNvPr id="20747" name="Line 308"/>
            <p:cNvSpPr>
              <a:spLocks noChangeShapeType="1"/>
            </p:cNvSpPr>
            <p:nvPr/>
          </p:nvSpPr>
          <p:spPr bwMode="auto">
            <a:xfrm>
              <a:off x="3819" y="1594"/>
              <a:ext cx="0" cy="1136"/>
            </a:xfrm>
            <a:prstGeom prst="line">
              <a:avLst/>
            </a:prstGeom>
            <a:noFill/>
            <a:ln w="25400">
              <a:solidFill>
                <a:srgbClr val="FC012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48" name="Rectangle 309"/>
            <p:cNvSpPr>
              <a:spLocks noChangeArrowheads="1"/>
            </p:cNvSpPr>
            <p:nvPr/>
          </p:nvSpPr>
          <p:spPr bwMode="auto">
            <a:xfrm>
              <a:off x="3804" y="1721"/>
              <a:ext cx="1619" cy="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charset="0"/>
                  <a:ea typeface="Gill Sans" charset="0"/>
                  <a:cs typeface="Gill Sans" charset="0"/>
                </a:rPr>
                <a:t>Processor-Memory</a:t>
              </a:r>
            </a:p>
            <a:p>
              <a:pPr algn="l">
                <a:lnSpc>
                  <a:spcPct val="100000"/>
                </a:lnSpc>
                <a:spcBef>
                  <a:spcPct val="0"/>
                </a:spcBef>
                <a:buSzTx/>
              </a:pPr>
              <a:r>
                <a:rPr lang="en-US" altLang="ko-KR" sz="2400" b="0" dirty="0">
                  <a:latin typeface="Gill Sans" charset="0"/>
                  <a:ea typeface="Gill Sans" charset="0"/>
                  <a:cs typeface="Gill Sans" charset="0"/>
                </a:rPr>
                <a:t>Performance Gap:</a:t>
              </a:r>
              <a:br>
                <a:rPr lang="en-US" altLang="ko-KR" sz="2400" b="0" dirty="0">
                  <a:latin typeface="Gill Sans" charset="0"/>
                  <a:ea typeface="Gill Sans" charset="0"/>
                  <a:cs typeface="Gill Sans" charset="0"/>
                </a:rPr>
              </a:br>
              <a:r>
                <a:rPr lang="en-US" altLang="ko-KR" sz="2400" b="0" dirty="0">
                  <a:latin typeface="Gill Sans" charset="0"/>
                  <a:ea typeface="Gill Sans" charset="0"/>
                  <a:cs typeface="Gill Sans" charset="0"/>
                </a:rPr>
                <a:t>(grows 50% / year)</a:t>
              </a:r>
            </a:p>
          </p:txBody>
        </p:sp>
      </p:grpSp>
      <p:sp>
        <p:nvSpPr>
          <p:cNvPr id="20741" name="Rectangle 310"/>
          <p:cNvSpPr>
            <a:spLocks noChangeArrowheads="1"/>
          </p:cNvSpPr>
          <p:nvPr/>
        </p:nvSpPr>
        <p:spPr bwMode="auto">
          <a:xfrm rot="-5400000">
            <a:off x="-488203" y="3191692"/>
            <a:ext cx="2038444"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dirty="0">
                <a:latin typeface="Gill Sans" charset="0"/>
                <a:ea typeface="Gill Sans" charset="0"/>
                <a:cs typeface="Gill Sans" charset="0"/>
              </a:rPr>
              <a:t>Performance</a:t>
            </a:r>
          </a:p>
        </p:txBody>
      </p:sp>
      <p:sp>
        <p:nvSpPr>
          <p:cNvPr id="20742" name="Rectangle 311"/>
          <p:cNvSpPr>
            <a:spLocks noChangeArrowheads="1"/>
          </p:cNvSpPr>
          <p:nvPr/>
        </p:nvSpPr>
        <p:spPr bwMode="auto">
          <a:xfrm>
            <a:off x="3762375" y="5765800"/>
            <a:ext cx="1033938"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3200" b="0">
                <a:latin typeface="Gill Sans" charset="0"/>
                <a:ea typeface="Gill Sans" charset="0"/>
                <a:cs typeface="Gill Sans" charset="0"/>
              </a:rPr>
              <a:t>Time</a:t>
            </a:r>
          </a:p>
        </p:txBody>
      </p:sp>
      <p:sp>
        <p:nvSpPr>
          <p:cNvPr id="724280" name="Rectangle 312"/>
          <p:cNvSpPr>
            <a:spLocks noChangeArrowheads="1"/>
          </p:cNvSpPr>
          <p:nvPr/>
        </p:nvSpPr>
        <p:spPr bwMode="auto">
          <a:xfrm>
            <a:off x="3154363" y="1905000"/>
            <a:ext cx="2174124" cy="8284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sz="2400" b="0" dirty="0">
                <a:solidFill>
                  <a:srgbClr val="FC0128"/>
                </a:solidFill>
                <a:latin typeface="Gill Sans Light"/>
                <a:ea typeface="굴림" panose="020B0600000101010101" pitchFamily="34" charset="-127"/>
                <a:cs typeface="Gill Sans Light"/>
              </a:rPr>
              <a:t>“</a:t>
            </a:r>
            <a:r>
              <a:rPr lang="en-US" altLang="ko-KR" sz="2400" b="0" dirty="0">
                <a:solidFill>
                  <a:srgbClr val="FC0128"/>
                </a:solidFill>
                <a:latin typeface="Gill Sans Light"/>
                <a:ea typeface="굴림" panose="020B0600000101010101" pitchFamily="34" charset="-127"/>
                <a:cs typeface="Gill Sans Light"/>
              </a:rPr>
              <a:t>Moore’s Law”</a:t>
            </a:r>
          </a:p>
          <a:p>
            <a:pPr>
              <a:lnSpc>
                <a:spcPct val="100000"/>
              </a:lnSpc>
              <a:spcBef>
                <a:spcPct val="0"/>
              </a:spcBef>
              <a:buSzTx/>
            </a:pPr>
            <a:r>
              <a:rPr lang="en-US" altLang="ko-KR" sz="2400" b="0" dirty="0">
                <a:solidFill>
                  <a:srgbClr val="FC0128"/>
                </a:solidFill>
                <a:latin typeface="Gill Sans Light"/>
                <a:ea typeface="굴림" panose="020B0600000101010101" pitchFamily="34" charset="-127"/>
                <a:cs typeface="Gill Sans Light"/>
              </a:rPr>
              <a:t>(really Joy’s Law)</a:t>
            </a:r>
          </a:p>
        </p:txBody>
      </p:sp>
      <p:sp>
        <p:nvSpPr>
          <p:cNvPr id="20744" name="Rectangle 313"/>
          <p:cNvSpPr>
            <a:spLocks noChangeArrowheads="1"/>
          </p:cNvSpPr>
          <p:nvPr/>
        </p:nvSpPr>
        <p:spPr bwMode="auto">
          <a:xfrm>
            <a:off x="1357313" y="1106488"/>
            <a:ext cx="5268879" cy="4221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2400" b="0">
                <a:solidFill>
                  <a:schemeClr val="tx2"/>
                </a:solidFill>
                <a:latin typeface="Gill Sans" charset="0"/>
                <a:ea typeface="Gill Sans" charset="0"/>
                <a:cs typeface="Gill Sans" charset="0"/>
              </a:rPr>
              <a:t>Processor-DRAM Memory Gap (latency)</a:t>
            </a:r>
          </a:p>
        </p:txBody>
      </p:sp>
      <p:sp>
        <p:nvSpPr>
          <p:cNvPr id="20745" name="Rectangle 314"/>
          <p:cNvSpPr>
            <a:spLocks noGrp="1" noChangeArrowheads="1"/>
          </p:cNvSpPr>
          <p:nvPr>
            <p:ph type="title"/>
          </p:nvPr>
        </p:nvSpPr>
        <p:spPr>
          <a:xfrm>
            <a:off x="765175" y="230188"/>
            <a:ext cx="7464425" cy="368300"/>
          </a:xfrm>
        </p:spPr>
        <p:txBody>
          <a:bodyPr/>
          <a:lstStyle/>
          <a:p>
            <a:r>
              <a:rPr lang="en-US" altLang="ko-KR" smtClean="0">
                <a:ea typeface="굴림" panose="020B0600000101010101" pitchFamily="34" charset="-127"/>
              </a:rPr>
              <a:t>Why Bother with Caching?</a:t>
            </a:r>
          </a:p>
        </p:txBody>
      </p:sp>
      <p:sp>
        <p:nvSpPr>
          <p:cNvPr id="724283" name="Rectangle 315"/>
          <p:cNvSpPr>
            <a:spLocks noChangeArrowheads="1"/>
          </p:cNvSpPr>
          <p:nvPr/>
        </p:nvSpPr>
        <p:spPr bwMode="auto">
          <a:xfrm>
            <a:off x="3810000" y="3889375"/>
            <a:ext cx="165895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2400" b="0">
                <a:solidFill>
                  <a:srgbClr val="FC0128"/>
                </a:solidFill>
                <a:latin typeface="Gill Sans Light"/>
                <a:ea typeface="굴림" panose="020B0600000101010101" pitchFamily="34" charset="-127"/>
                <a:cs typeface="Gill Sans Light"/>
              </a:rPr>
              <a:t>“</a:t>
            </a:r>
            <a:r>
              <a:rPr lang="en-US" altLang="ko-KR" sz="2400" b="0">
                <a:solidFill>
                  <a:srgbClr val="FC0128"/>
                </a:solidFill>
                <a:latin typeface="Gill Sans Light"/>
                <a:ea typeface="굴림" panose="020B0600000101010101" pitchFamily="34" charset="-127"/>
                <a:cs typeface="Gill Sans Light"/>
              </a:rPr>
              <a:t>Less’ Law?”</a:t>
            </a:r>
          </a:p>
        </p:txBody>
      </p:sp>
    </p:spTree>
    <p:extLst>
      <p:ext uri="{BB962C8B-B14F-4D97-AF65-F5344CB8AC3E}">
        <p14:creationId xmlns:p14="http://schemas.microsoft.com/office/powerpoint/2010/main" val="3993160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294"/>
                                        </p:tgtEl>
                                        <p:attrNameLst>
                                          <p:attrName>style.visibility</p:attrName>
                                        </p:attrNameLst>
                                      </p:cBhvr>
                                      <p:to>
                                        <p:strVal val="visible"/>
                                      </p:to>
                                    </p:set>
                                    <p:animEffect transition="in" filter="wipe(left)">
                                      <p:cBhvr>
                                        <p:cTn id="7" dur="500"/>
                                        <p:tgtEl>
                                          <p:spTgt spid="72429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4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4293"/>
                                        </p:tgtEl>
                                        <p:attrNameLst>
                                          <p:attrName>style.visibility</p:attrName>
                                        </p:attrNameLst>
                                      </p:cBhvr>
                                      <p:to>
                                        <p:strVal val="visible"/>
                                      </p:to>
                                    </p:set>
                                    <p:animEffect transition="in" filter="wipe(left)">
                                      <p:cBhvr>
                                        <p:cTn id="15" dur="500"/>
                                        <p:tgtEl>
                                          <p:spTgt spid="72429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242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724286"/>
                                        </p:tgtEl>
                                        <p:attrNameLst>
                                          <p:attrName>style.visibility</p:attrName>
                                        </p:attrNameLst>
                                      </p:cBhvr>
                                      <p:to>
                                        <p:strVal val="visible"/>
                                      </p:to>
                                    </p:set>
                                    <p:anim calcmode="lin" valueType="num">
                                      <p:cBhvr>
                                        <p:cTn id="23" dur="500" fill="hold"/>
                                        <p:tgtEl>
                                          <p:spTgt spid="724286"/>
                                        </p:tgtEl>
                                        <p:attrNameLst>
                                          <p:attrName>ppt_x</p:attrName>
                                        </p:attrNameLst>
                                      </p:cBhvr>
                                      <p:tavLst>
                                        <p:tav tm="0">
                                          <p:val>
                                            <p:strVal val="#ppt_x"/>
                                          </p:val>
                                        </p:tav>
                                        <p:tav tm="100000">
                                          <p:val>
                                            <p:strVal val="#ppt_x"/>
                                          </p:val>
                                        </p:tav>
                                      </p:tavLst>
                                    </p:anim>
                                    <p:anim calcmode="lin" valueType="num">
                                      <p:cBhvr>
                                        <p:cTn id="24" dur="500" fill="hold"/>
                                        <p:tgtEl>
                                          <p:spTgt spid="724286"/>
                                        </p:tgtEl>
                                        <p:attrNameLst>
                                          <p:attrName>ppt_y</p:attrName>
                                        </p:attrNameLst>
                                      </p:cBhvr>
                                      <p:tavLst>
                                        <p:tav tm="0">
                                          <p:val>
                                            <p:strVal val="#ppt_y+#ppt_h/2"/>
                                          </p:val>
                                        </p:tav>
                                        <p:tav tm="100000">
                                          <p:val>
                                            <p:strVal val="#ppt_y"/>
                                          </p:val>
                                        </p:tav>
                                      </p:tavLst>
                                    </p:anim>
                                    <p:anim calcmode="lin" valueType="num">
                                      <p:cBhvr>
                                        <p:cTn id="25" dur="500" fill="hold"/>
                                        <p:tgtEl>
                                          <p:spTgt spid="724286"/>
                                        </p:tgtEl>
                                        <p:attrNameLst>
                                          <p:attrName>ppt_w</p:attrName>
                                        </p:attrNameLst>
                                      </p:cBhvr>
                                      <p:tavLst>
                                        <p:tav tm="0">
                                          <p:val>
                                            <p:strVal val="#ppt_w"/>
                                          </p:val>
                                        </p:tav>
                                        <p:tav tm="100000">
                                          <p:val>
                                            <p:strVal val="#ppt_w"/>
                                          </p:val>
                                        </p:tav>
                                      </p:tavLst>
                                    </p:anim>
                                    <p:anim calcmode="lin" valueType="num">
                                      <p:cBhvr>
                                        <p:cTn id="26" dur="500" fill="hold"/>
                                        <p:tgtEl>
                                          <p:spTgt spid="724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80" grpId="0"/>
      <p:bldP spid="7242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52400" y="838200"/>
            <a:ext cx="8839200" cy="5943600"/>
          </a:xfrm>
        </p:spPr>
        <p:txBody>
          <a:bodyPr>
            <a:normAutofit/>
          </a:bodyPr>
          <a:lstStyle/>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endParaRPr lang="ko-KR" altLang="en-US" dirty="0" smtClean="0">
              <a:ea typeface="굴림" panose="020B0600000101010101" pitchFamily="34" charset="-127"/>
            </a:endParaRPr>
          </a:p>
          <a:p>
            <a:pPr>
              <a:lnSpc>
                <a:spcPct val="80000"/>
              </a:lnSpc>
              <a:spcBef>
                <a:spcPct val="20000"/>
              </a:spcBef>
            </a:pPr>
            <a:r>
              <a:rPr lang="en-US" altLang="ko-KR" dirty="0" smtClean="0">
                <a:ea typeface="굴림" panose="020B0600000101010101" pitchFamily="34" charset="-127"/>
              </a:rPr>
              <a:t>Cannot afford to translate on every access</a:t>
            </a:r>
          </a:p>
          <a:p>
            <a:pPr lvl="1">
              <a:lnSpc>
                <a:spcPct val="80000"/>
              </a:lnSpc>
              <a:spcBef>
                <a:spcPct val="20000"/>
              </a:spcBef>
            </a:pPr>
            <a:r>
              <a:rPr lang="en-US" altLang="ko-KR" sz="2400" dirty="0" smtClean="0">
                <a:ea typeface="굴림" panose="020B0600000101010101" pitchFamily="34" charset="-127"/>
              </a:rPr>
              <a:t>At least three DRAM accesses per actual DRAM access</a:t>
            </a:r>
          </a:p>
          <a:p>
            <a:pPr lvl="1">
              <a:lnSpc>
                <a:spcPct val="80000"/>
              </a:lnSpc>
              <a:spcBef>
                <a:spcPct val="20000"/>
              </a:spcBef>
            </a:pPr>
            <a:r>
              <a:rPr lang="en-US" altLang="ko-KR" sz="2400" dirty="0" smtClean="0">
                <a:ea typeface="굴림" panose="020B0600000101010101" pitchFamily="34" charset="-127"/>
              </a:rPr>
              <a:t>Or: perhaps I/O if page table partially on disk!</a:t>
            </a:r>
          </a:p>
          <a:p>
            <a:pPr>
              <a:lnSpc>
                <a:spcPct val="80000"/>
              </a:lnSpc>
              <a:spcBef>
                <a:spcPct val="20000"/>
              </a:spcBef>
            </a:pPr>
            <a:r>
              <a:rPr lang="en-US" altLang="ko-KR" dirty="0" smtClean="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dirty="0" smtClean="0">
                <a:ea typeface="굴림" panose="020B0600000101010101" pitchFamily="34" charset="-127"/>
              </a:rPr>
              <a:t>Solution? Cache translations!</a:t>
            </a:r>
          </a:p>
          <a:p>
            <a:pPr lvl="1">
              <a:lnSpc>
                <a:spcPct val="80000"/>
              </a:lnSpc>
              <a:spcBef>
                <a:spcPct val="20000"/>
              </a:spcBef>
            </a:pPr>
            <a:r>
              <a:rPr lang="en-US" altLang="ko-KR" sz="2400" dirty="0" smtClean="0">
                <a:solidFill>
                  <a:schemeClr val="hlink"/>
                </a:solidFill>
                <a:ea typeface="굴림" panose="020B0600000101010101" pitchFamily="34" charset="-127"/>
              </a:rPr>
              <a:t>Translation Cache: TLB (“Translation </a:t>
            </a:r>
            <a:r>
              <a:rPr lang="en-US" altLang="ko-KR" sz="2400" dirty="0" err="1" smtClean="0">
                <a:solidFill>
                  <a:schemeClr val="hlink"/>
                </a:solidFill>
                <a:ea typeface="굴림" panose="020B0600000101010101" pitchFamily="34" charset="-127"/>
              </a:rPr>
              <a:t>Lookaside</a:t>
            </a:r>
            <a:r>
              <a:rPr lang="en-US" altLang="ko-KR" sz="2400" dirty="0" smtClean="0">
                <a:solidFill>
                  <a:schemeClr val="hlink"/>
                </a:solidFill>
                <a:ea typeface="굴림" panose="020B0600000101010101" pitchFamily="34" charset="-127"/>
              </a:rPr>
              <a:t> Buffer”)</a:t>
            </a:r>
          </a:p>
        </p:txBody>
      </p:sp>
      <p:sp>
        <p:nvSpPr>
          <p:cNvPr id="21507" name="Rectangle 3"/>
          <p:cNvSpPr>
            <a:spLocks noGrp="1" noChangeArrowheads="1"/>
          </p:cNvSpPr>
          <p:nvPr>
            <p:ph type="title"/>
          </p:nvPr>
        </p:nvSpPr>
        <p:spPr>
          <a:xfrm>
            <a:off x="228600" y="152400"/>
            <a:ext cx="8686800" cy="533400"/>
          </a:xfrm>
        </p:spPr>
        <p:txBody>
          <a:bodyPr/>
          <a:lstStyle/>
          <a:p>
            <a:r>
              <a:rPr lang="en-US" altLang="ko-KR" dirty="0" smtClean="0">
                <a:ea typeface="굴림" panose="020B0600000101010101" pitchFamily="34" charset="-127"/>
              </a:rPr>
              <a:t>Another Major Reason to Deal with Caching</a:t>
            </a:r>
          </a:p>
        </p:txBody>
      </p:sp>
      <p:grpSp>
        <p:nvGrpSpPr>
          <p:cNvPr id="21508" name="Group 180"/>
          <p:cNvGrpSpPr>
            <a:grpSpLocks/>
          </p:cNvGrpSpPr>
          <p:nvPr/>
        </p:nvGrpSpPr>
        <p:grpSpPr bwMode="auto">
          <a:xfrm>
            <a:off x="76200" y="685800"/>
            <a:ext cx="8915400" cy="3481388"/>
            <a:chOff x="48" y="480"/>
            <a:chExt cx="5616" cy="2193"/>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grpSp>
          <p:nvGrpSpPr>
            <p:cNvPr id="21510" name="Group 107"/>
            <p:cNvGrpSpPr>
              <a:grpSpLocks/>
            </p:cNvGrpSpPr>
            <p:nvPr/>
          </p:nvGrpSpPr>
          <p:grpSpPr bwMode="auto">
            <a:xfrm>
              <a:off x="3168" y="672"/>
              <a:ext cx="2496" cy="938"/>
              <a:chOff x="3120" y="720"/>
              <a:chExt cx="2496" cy="93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b="0">
                  <a:latin typeface="Gill Sans" charset="0"/>
                  <a:ea typeface="Gill Sans" charset="0"/>
                  <a:cs typeface="Gill Sans" charset="0"/>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74" name="Text Box 111"/>
              <p:cNvSpPr txBox="1">
                <a:spLocks noChangeArrowheads="1"/>
              </p:cNvSpPr>
              <p:nvPr/>
            </p:nvSpPr>
            <p:spPr bwMode="auto">
              <a:xfrm>
                <a:off x="4112" y="1408"/>
                <a:ext cx="1180"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 Address</a:t>
                </a:r>
              </a:p>
            </p:txBody>
          </p:sp>
        </p:grpSp>
        <p:grpSp>
          <p:nvGrpSpPr>
            <p:cNvPr id="21511" name="Group 112"/>
            <p:cNvGrpSpPr>
              <a:grpSpLocks/>
            </p:cNvGrpSpPr>
            <p:nvPr/>
          </p:nvGrpSpPr>
          <p:grpSpPr bwMode="auto">
            <a:xfrm>
              <a:off x="48" y="480"/>
              <a:ext cx="3111" cy="444"/>
              <a:chOff x="48" y="1440"/>
              <a:chExt cx="3111" cy="444"/>
            </a:xfrm>
          </p:grpSpPr>
          <p:sp>
            <p:nvSpPr>
              <p:cNvPr id="21566" name="Text Box 113"/>
              <p:cNvSpPr txBox="1">
                <a:spLocks noChangeArrowheads="1"/>
              </p:cNvSpPr>
              <p:nvPr/>
            </p:nvSpPr>
            <p:spPr bwMode="auto">
              <a:xfrm>
                <a:off x="48" y="1440"/>
                <a:ext cx="68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Virtual </a:t>
                </a:r>
              </a:p>
              <a:p>
                <a:pPr>
                  <a:spcBef>
                    <a:spcPct val="0"/>
                  </a:spcBef>
                </a:pPr>
                <a:r>
                  <a:rPr lang="en-US" altLang="ko-KR" b="0">
                    <a:latin typeface="Gill Sans" charset="0"/>
                    <a:ea typeface="Gill Sans" charset="0"/>
                    <a:cs typeface="Gill Sans" charset="0"/>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16" name="Group 160"/>
            <p:cNvGrpSpPr>
              <a:grpSpLocks/>
            </p:cNvGrpSpPr>
            <p:nvPr/>
          </p:nvGrpSpPr>
          <p:grpSpPr bwMode="auto">
            <a:xfrm>
              <a:off x="1680" y="1200"/>
              <a:ext cx="1527" cy="1473"/>
              <a:chOff x="1632" y="1248"/>
              <a:chExt cx="1527" cy="1473"/>
            </a:xfrm>
          </p:grpSpPr>
          <p:grpSp>
            <p:nvGrpSpPr>
              <p:cNvPr id="21525" name="Group 161"/>
              <p:cNvGrpSpPr>
                <a:grpSpLocks/>
              </p:cNvGrpSpPr>
              <p:nvPr/>
            </p:nvGrpSpPr>
            <p:grpSpPr bwMode="auto">
              <a:xfrm>
                <a:off x="2064" y="2277"/>
                <a:ext cx="1095" cy="444"/>
                <a:chOff x="2064" y="2160"/>
                <a:chExt cx="1095" cy="444"/>
              </a:xfrm>
            </p:grpSpPr>
            <p:sp>
              <p:nvSpPr>
                <p:cNvPr id="21530" name="Text Box 162"/>
                <p:cNvSpPr txBox="1">
                  <a:spLocks noChangeArrowheads="1"/>
                </p:cNvSpPr>
                <p:nvPr/>
              </p:nvSpPr>
              <p:spPr bwMode="auto">
                <a:xfrm>
                  <a:off x="2592" y="2160"/>
                  <a:ext cx="567"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b="0">
                      <a:latin typeface="Gill Sans" charset="0"/>
                      <a:ea typeface="Gill Sans" charset="0"/>
                      <a:cs typeface="Gill Sans" charset="0"/>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Physical</a:t>
                </a:r>
              </a:p>
              <a:p>
                <a:pPr>
                  <a:lnSpc>
                    <a:spcPct val="75000"/>
                  </a:lnSpc>
                  <a:spcBef>
                    <a:spcPct val="0"/>
                  </a:spcBef>
                </a:pPr>
                <a:r>
                  <a:rPr lang="en-US" altLang="ko-KR" sz="1800" b="0">
                    <a:latin typeface="Gill Sans" charset="0"/>
                    <a:ea typeface="Gill Sans" charset="0"/>
                    <a:cs typeface="Gill Sans" charset="0"/>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21518" name="Group 175"/>
            <p:cNvGrpSpPr>
              <a:grpSpLocks/>
            </p:cNvGrpSpPr>
            <p:nvPr/>
          </p:nvGrpSpPr>
          <p:grpSpPr bwMode="auto">
            <a:xfrm>
              <a:off x="3648" y="1392"/>
              <a:ext cx="1246" cy="1274"/>
              <a:chOff x="3600" y="1440"/>
              <a:chExt cx="1246" cy="127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1" name="Text Box 178"/>
              <p:cNvSpPr txBox="1">
                <a:spLocks noChangeArrowheads="1"/>
              </p:cNvSpPr>
              <p:nvPr/>
            </p:nvSpPr>
            <p:spPr bwMode="auto">
              <a:xfrm>
                <a:off x="4151" y="2270"/>
                <a:ext cx="567"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Tree>
    <p:extLst>
      <p:ext uri="{BB962C8B-B14F-4D97-AF65-F5344CB8AC3E}">
        <p14:creationId xmlns:p14="http://schemas.microsoft.com/office/powerpoint/2010/main" val="195766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0354">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0354">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4213" y="228600"/>
            <a:ext cx="5148262" cy="379413"/>
          </a:xfrm>
          <a:noFill/>
        </p:spPr>
        <p:txBody>
          <a:bodyPr wrap="none" lIns="63500" tIns="25400" rIns="63500" bIns="25400" anchor="t">
            <a:spAutoFit/>
          </a:bodyPr>
          <a:lstStyle/>
          <a:p>
            <a:r>
              <a:rPr lang="en-US" altLang="ko-KR" smtClean="0">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457200" y="2781766"/>
            <a:ext cx="8534400" cy="1790234"/>
          </a:xfrm>
          <a:noFill/>
        </p:spPr>
        <p:txBody>
          <a:bodyPr lIns="63500" tIns="25400" rIns="63500" bIns="25400">
            <a:spAutoFit/>
          </a:bodyPr>
          <a:lstStyle/>
          <a:p>
            <a:pPr>
              <a:spcBef>
                <a:spcPct val="25000"/>
              </a:spcBef>
            </a:pPr>
            <a:r>
              <a:rPr lang="en-US" altLang="ko-KR" sz="2800" dirty="0" smtClean="0">
                <a:solidFill>
                  <a:schemeClr val="hlink"/>
                </a:solidFill>
                <a:ea typeface="굴림" panose="020B0600000101010101" pitchFamily="34" charset="-127"/>
              </a:rPr>
              <a:t>Temporal Locality</a:t>
            </a:r>
            <a:r>
              <a:rPr lang="en-US" altLang="ko-KR" sz="2800" dirty="0" smtClean="0">
                <a:solidFill>
                  <a:schemeClr val="accent1"/>
                </a:solidFill>
                <a:ea typeface="굴림" panose="020B0600000101010101" pitchFamily="34" charset="-127"/>
              </a:rPr>
              <a:t> </a:t>
            </a:r>
            <a:r>
              <a:rPr lang="en-US" altLang="ko-KR" sz="2800" dirty="0" smtClean="0">
                <a:ea typeface="굴림" panose="020B0600000101010101" pitchFamily="34" charset="-127"/>
              </a:rPr>
              <a:t>(Locality in Time):</a:t>
            </a:r>
          </a:p>
          <a:p>
            <a:pPr lvl="1">
              <a:spcBef>
                <a:spcPct val="25000"/>
              </a:spcBef>
            </a:pPr>
            <a:r>
              <a:rPr lang="en-US" altLang="ko-KR" sz="2400" dirty="0" smtClean="0">
                <a:ea typeface="굴림" panose="020B0600000101010101" pitchFamily="34" charset="-127"/>
              </a:rPr>
              <a:t>Keep recently accessed data items closer to processor</a:t>
            </a:r>
          </a:p>
          <a:p>
            <a:pPr>
              <a:spcBef>
                <a:spcPct val="25000"/>
              </a:spcBef>
            </a:pPr>
            <a:r>
              <a:rPr lang="en-US" altLang="ko-KR" sz="2800" dirty="0" smtClean="0">
                <a:solidFill>
                  <a:schemeClr val="hlink"/>
                </a:solidFill>
                <a:ea typeface="굴림" panose="020B0600000101010101" pitchFamily="34" charset="-127"/>
              </a:rPr>
              <a:t>Spatial Locality</a:t>
            </a:r>
            <a:r>
              <a:rPr lang="en-US" altLang="ko-KR" sz="2800" dirty="0" smtClean="0">
                <a:solidFill>
                  <a:schemeClr val="accent1"/>
                </a:solidFill>
                <a:ea typeface="굴림" panose="020B0600000101010101" pitchFamily="34" charset="-127"/>
              </a:rPr>
              <a:t> </a:t>
            </a:r>
            <a:r>
              <a:rPr lang="en-US" altLang="ko-KR" sz="2800" dirty="0" smtClean="0">
                <a:ea typeface="굴림" panose="020B0600000101010101" pitchFamily="34" charset="-127"/>
              </a:rPr>
              <a:t>(Locality in Space):</a:t>
            </a:r>
          </a:p>
          <a:p>
            <a:pPr lvl="1">
              <a:spcBef>
                <a:spcPct val="25000"/>
              </a:spcBef>
            </a:pPr>
            <a:r>
              <a:rPr lang="en-US" altLang="ko-KR" sz="2400" dirty="0" smtClean="0">
                <a:ea typeface="굴림" panose="020B0600000101010101" pitchFamily="34" charset="-127"/>
              </a:rPr>
              <a:t>Move contiguous blocks to the upper levels </a:t>
            </a:r>
          </a:p>
        </p:txBody>
      </p:sp>
      <p:grpSp>
        <p:nvGrpSpPr>
          <p:cNvPr id="22532" name="Group 40"/>
          <p:cNvGrpSpPr>
            <a:grpSpLocks/>
          </p:cNvGrpSpPr>
          <p:nvPr/>
        </p:nvGrpSpPr>
        <p:grpSpPr bwMode="auto">
          <a:xfrm>
            <a:off x="1676400" y="914400"/>
            <a:ext cx="5380038" cy="1821361"/>
            <a:chOff x="1050" y="861"/>
            <a:chExt cx="3198" cy="873"/>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88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Address Space</a:t>
              </a:r>
            </a:p>
          </p:txBody>
        </p:sp>
        <p:sp>
          <p:nvSpPr>
            <p:cNvPr id="22558" name="Rectangle 30"/>
            <p:cNvSpPr>
              <a:spLocks noChangeArrowheads="1"/>
            </p:cNvSpPr>
            <p:nvPr/>
          </p:nvSpPr>
          <p:spPr bwMode="auto">
            <a:xfrm>
              <a:off x="1861" y="1536"/>
              <a:ext cx="151"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397" cy="1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75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charset="0"/>
                  <a:ea typeface="Gill Sans" charset="0"/>
                  <a:cs typeface="Gill Sans" charset="0"/>
                </a:rPr>
                <a:t>Probability</a:t>
              </a:r>
            </a:p>
            <a:p>
              <a:pPr algn="l">
                <a:lnSpc>
                  <a:spcPct val="85000"/>
                </a:lnSpc>
                <a:spcBef>
                  <a:spcPct val="0"/>
                </a:spcBef>
                <a:buSzTx/>
              </a:pPr>
              <a:r>
                <a:rPr lang="en-US" altLang="ko-KR" sz="1800" b="0" dirty="0">
                  <a:latin typeface="Gill Sans" charset="0"/>
                  <a:ea typeface="Gill Sans" charset="0"/>
                  <a:cs typeface="Gill Sans" charset="0"/>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1527175" y="4673600"/>
            <a:ext cx="5260975" cy="1879600"/>
            <a:chOff x="951" y="2312"/>
            <a:chExt cx="3314"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6" name="Rectangle 44"/>
            <p:cNvSpPr>
              <a:spLocks noChangeArrowheads="1"/>
            </p:cNvSpPr>
            <p:nvPr/>
          </p:nvSpPr>
          <p:spPr bwMode="auto">
            <a:xfrm>
              <a:off x="3509" y="2321"/>
              <a:ext cx="756"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Lower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7" name="Rectangle 45"/>
            <p:cNvSpPr>
              <a:spLocks noChangeArrowheads="1"/>
            </p:cNvSpPr>
            <p:nvPr/>
          </p:nvSpPr>
          <p:spPr bwMode="auto">
            <a:xfrm>
              <a:off x="2117" y="2465"/>
              <a:ext cx="753"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Upper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39" name="Rectangle 47"/>
            <p:cNvSpPr>
              <a:spLocks noChangeArrowheads="1"/>
            </p:cNvSpPr>
            <p:nvPr/>
          </p:nvSpPr>
          <p:spPr bwMode="auto">
            <a:xfrm>
              <a:off x="1191" y="2496"/>
              <a:ext cx="82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1" name="Rectangle 49"/>
            <p:cNvSpPr>
              <a:spLocks noChangeArrowheads="1"/>
            </p:cNvSpPr>
            <p:nvPr/>
          </p:nvSpPr>
          <p:spPr bwMode="auto">
            <a:xfrm>
              <a:off x="951" y="2976"/>
              <a:ext cx="98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4" name="Rectangle 52"/>
            <p:cNvSpPr>
              <a:spLocks noChangeArrowheads="1"/>
            </p:cNvSpPr>
            <p:nvPr/>
          </p:nvSpPr>
          <p:spPr bwMode="auto">
            <a:xfrm>
              <a:off x="2295" y="2847"/>
              <a:ext cx="37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6" name="Rectangle 54"/>
            <p:cNvSpPr>
              <a:spLocks noChangeArrowheads="1"/>
            </p:cNvSpPr>
            <p:nvPr/>
          </p:nvSpPr>
          <p:spPr bwMode="auto">
            <a:xfrm>
              <a:off x="3687" y="3039"/>
              <a:ext cx="34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1373585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0153"/>
                                        </p:tgtEl>
                                        <p:attrNameLst>
                                          <p:attrName>style.visibility</p:attrName>
                                        </p:attrNameLst>
                                      </p:cBhvr>
                                      <p:to>
                                        <p:strVal val="visible"/>
                                      </p:to>
                                    </p:set>
                                    <p:anim calcmode="lin" valueType="num">
                                      <p:cBhvr additive="base">
                                        <p:cTn id="19" dur="500" fill="hold"/>
                                        <p:tgtEl>
                                          <p:spTgt spid="730153"/>
                                        </p:tgtEl>
                                        <p:attrNameLst>
                                          <p:attrName>ppt_x</p:attrName>
                                        </p:attrNameLst>
                                      </p:cBhvr>
                                      <p:tavLst>
                                        <p:tav tm="0">
                                          <p:val>
                                            <p:strVal val="1+#ppt_w/2"/>
                                          </p:val>
                                        </p:tav>
                                        <p:tav tm="100000">
                                          <p:val>
                                            <p:strVal val="#ppt_x"/>
                                          </p:val>
                                        </p:tav>
                                      </p:tavLst>
                                    </p:anim>
                                    <p:anim calcmode="lin" valueType="num">
                                      <p:cBhvr additive="base">
                                        <p:cTn id="20"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3287" y="228600"/>
            <a:ext cx="8348840" cy="502702"/>
          </a:xfrm>
          <a:noFill/>
        </p:spPr>
        <p:txBody>
          <a:bodyPr wrap="none" lIns="63500" tIns="25400" rIns="63500" bIns="25400" anchor="t">
            <a:spAutoFit/>
          </a:bodyPr>
          <a:lstStyle/>
          <a:p>
            <a:r>
              <a:rPr lang="en-US" altLang="ko-KR" dirty="0" smtClean="0">
                <a:ea typeface="굴림" panose="020B0600000101010101" pitchFamily="34" charset="-127"/>
              </a:rPr>
              <a:t>Memory Hierarchy of a Modern Computer System</a:t>
            </a:r>
          </a:p>
        </p:txBody>
      </p:sp>
      <p:sp>
        <p:nvSpPr>
          <p:cNvPr id="726019" name="Rectangle 3"/>
          <p:cNvSpPr>
            <a:spLocks noGrp="1" noChangeArrowheads="1"/>
          </p:cNvSpPr>
          <p:nvPr>
            <p:ph type="body" idx="1"/>
          </p:nvPr>
        </p:nvSpPr>
        <p:spPr>
          <a:xfrm>
            <a:off x="0" y="855533"/>
            <a:ext cx="8991600" cy="1276247"/>
          </a:xfrm>
          <a:noFill/>
        </p:spPr>
        <p:txBody>
          <a:bodyPr lIns="63500" tIns="25400" rIns="63500" bIns="25400">
            <a:spAutoFit/>
          </a:bodyPr>
          <a:lstStyle/>
          <a:p>
            <a:r>
              <a:rPr lang="en-US" altLang="ko-KR" dirty="0" smtClean="0">
                <a:ea typeface="굴림" panose="020B0600000101010101" pitchFamily="34" charset="-127"/>
              </a:rPr>
              <a:t>Take advantage of the principle of locality to:</a:t>
            </a:r>
          </a:p>
          <a:p>
            <a:pPr lvl="1"/>
            <a:r>
              <a:rPr lang="en-US" altLang="ko-KR" sz="2400" dirty="0" smtClean="0">
                <a:ea typeface="굴림" panose="020B0600000101010101" pitchFamily="34" charset="-127"/>
              </a:rPr>
              <a:t>Present as much memory as in the cheapest technology</a:t>
            </a:r>
          </a:p>
          <a:p>
            <a:pPr lvl="1"/>
            <a:r>
              <a:rPr lang="en-US" altLang="ko-KR" sz="2400" dirty="0" smtClean="0">
                <a:ea typeface="굴림" panose="020B0600000101010101" pitchFamily="34" charset="-127"/>
              </a:rPr>
              <a:t>Provide access at speed offered by the fastest technology</a:t>
            </a:r>
          </a:p>
        </p:txBody>
      </p:sp>
      <p:grpSp>
        <p:nvGrpSpPr>
          <p:cNvPr id="726054" name="Group 38"/>
          <p:cNvGrpSpPr>
            <a:grpSpLocks/>
          </p:cNvGrpSpPr>
          <p:nvPr/>
        </p:nvGrpSpPr>
        <p:grpSpPr bwMode="auto">
          <a:xfrm>
            <a:off x="615950" y="2133600"/>
            <a:ext cx="8223250" cy="4232276"/>
            <a:chOff x="388" y="1344"/>
            <a:chExt cx="5180" cy="2666"/>
          </a:xfrm>
        </p:grpSpPr>
        <p:sp>
          <p:nvSpPr>
            <p:cNvPr id="23557" name="Rectangle 16"/>
            <p:cNvSpPr>
              <a:spLocks noChangeArrowheads="1"/>
            </p:cNvSpPr>
            <p:nvPr/>
          </p:nvSpPr>
          <p:spPr bwMode="auto">
            <a:xfrm>
              <a:off x="1600" y="2568"/>
              <a:ext cx="416" cy="624"/>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58" name="Rectangle 21"/>
            <p:cNvSpPr>
              <a:spLocks noChangeArrowheads="1"/>
            </p:cNvSpPr>
            <p:nvPr/>
          </p:nvSpPr>
          <p:spPr bwMode="auto">
            <a:xfrm rot="5400000">
              <a:off x="1467" y="2646"/>
              <a:ext cx="693" cy="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On-Chip</a:t>
              </a:r>
            </a:p>
            <a:p>
              <a:pPr>
                <a:lnSpc>
                  <a:spcPct val="100000"/>
                </a:lnSpc>
                <a:spcBef>
                  <a:spcPct val="0"/>
                </a:spcBef>
                <a:buSzTx/>
              </a:pPr>
              <a:r>
                <a:rPr lang="en-US" altLang="ko-KR" b="0">
                  <a:latin typeface="Gill Sans" charset="0"/>
                  <a:ea typeface="Gill Sans" charset="0"/>
                  <a:cs typeface="Gill Sans" charset="0"/>
                </a:rPr>
                <a:t>Cache</a:t>
              </a:r>
            </a:p>
          </p:txBody>
        </p:sp>
        <p:sp>
          <p:nvSpPr>
            <p:cNvPr id="23559" name="Rectangle 14"/>
            <p:cNvSpPr>
              <a:spLocks noChangeArrowheads="1"/>
            </p:cNvSpPr>
            <p:nvPr/>
          </p:nvSpPr>
          <p:spPr bwMode="auto">
            <a:xfrm>
              <a:off x="1224" y="2604"/>
              <a:ext cx="224" cy="608"/>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0" name="Rectangle 15"/>
            <p:cNvSpPr>
              <a:spLocks noChangeArrowheads="1"/>
            </p:cNvSpPr>
            <p:nvPr/>
          </p:nvSpPr>
          <p:spPr bwMode="auto">
            <a:xfrm rot="5400000">
              <a:off x="980" y="2783"/>
              <a:ext cx="71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Registers</a:t>
              </a:r>
            </a:p>
          </p:txBody>
        </p:sp>
        <p:sp>
          <p:nvSpPr>
            <p:cNvPr id="23561" name="Rectangle 4"/>
            <p:cNvSpPr>
              <a:spLocks noChangeArrowheads="1"/>
            </p:cNvSpPr>
            <p:nvPr/>
          </p:nvSpPr>
          <p:spPr bwMode="auto">
            <a:xfrm>
              <a:off x="600" y="1932"/>
              <a:ext cx="1280" cy="464"/>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2" name="Rectangle 5"/>
            <p:cNvSpPr>
              <a:spLocks noChangeArrowheads="1"/>
            </p:cNvSpPr>
            <p:nvPr/>
          </p:nvSpPr>
          <p:spPr bwMode="auto">
            <a:xfrm>
              <a:off x="1032" y="2079"/>
              <a:ext cx="63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Control</a:t>
              </a:r>
            </a:p>
          </p:txBody>
        </p:sp>
        <p:sp>
          <p:nvSpPr>
            <p:cNvPr id="23563" name="Rectangle 6"/>
            <p:cNvSpPr>
              <a:spLocks noChangeArrowheads="1"/>
            </p:cNvSpPr>
            <p:nvPr/>
          </p:nvSpPr>
          <p:spPr bwMode="auto">
            <a:xfrm>
              <a:off x="600" y="2556"/>
              <a:ext cx="896" cy="704"/>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4" name="Rectangle 7"/>
            <p:cNvSpPr>
              <a:spLocks noChangeArrowheads="1"/>
            </p:cNvSpPr>
            <p:nvPr/>
          </p:nvSpPr>
          <p:spPr bwMode="auto">
            <a:xfrm>
              <a:off x="576" y="2725"/>
              <a:ext cx="65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err="1">
                  <a:latin typeface="Gill Sans" charset="0"/>
                  <a:ea typeface="Gill Sans" charset="0"/>
                  <a:cs typeface="Gill Sans" charset="0"/>
                </a:rPr>
                <a:t>Datapath</a:t>
              </a:r>
              <a:endParaRPr lang="en-US" altLang="ko-KR" sz="1800" b="0" dirty="0">
                <a:latin typeface="Gill Sans" charset="0"/>
                <a:ea typeface="Gill Sans" charset="0"/>
                <a:cs typeface="Gill Sans" charset="0"/>
              </a:endParaRPr>
            </a:p>
          </p:txBody>
        </p:sp>
        <p:sp>
          <p:nvSpPr>
            <p:cNvPr id="23565" name="Rectangle 8"/>
            <p:cNvSpPr>
              <a:spLocks noChangeArrowheads="1"/>
            </p:cNvSpPr>
            <p:nvPr/>
          </p:nvSpPr>
          <p:spPr bwMode="auto">
            <a:xfrm>
              <a:off x="3816" y="1692"/>
              <a:ext cx="704" cy="1664"/>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6" name="Rectangle 9"/>
            <p:cNvSpPr>
              <a:spLocks noChangeArrowheads="1"/>
            </p:cNvSpPr>
            <p:nvPr/>
          </p:nvSpPr>
          <p:spPr bwMode="auto">
            <a:xfrm>
              <a:off x="3792" y="2229"/>
              <a:ext cx="802" cy="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dirty="0">
                  <a:latin typeface="Gill Sans" charset="0"/>
                  <a:ea typeface="Gill Sans" charset="0"/>
                  <a:cs typeface="Gill Sans" charset="0"/>
                </a:rPr>
                <a:t>Secondary</a:t>
              </a:r>
            </a:p>
            <a:p>
              <a:pPr>
                <a:lnSpc>
                  <a:spcPct val="100000"/>
                </a:lnSpc>
                <a:spcBef>
                  <a:spcPct val="0"/>
                </a:spcBef>
                <a:buSzTx/>
              </a:pPr>
              <a:r>
                <a:rPr lang="en-US" altLang="ko-KR" b="0" dirty="0">
                  <a:latin typeface="Gill Sans" charset="0"/>
                  <a:ea typeface="Gill Sans" charset="0"/>
                  <a:cs typeface="Gill Sans" charset="0"/>
                </a:rPr>
                <a:t>Storage</a:t>
              </a:r>
            </a:p>
            <a:p>
              <a:pPr>
                <a:lnSpc>
                  <a:spcPct val="100000"/>
                </a:lnSpc>
                <a:spcBef>
                  <a:spcPct val="0"/>
                </a:spcBef>
                <a:buSzTx/>
              </a:pPr>
              <a:r>
                <a:rPr lang="en-US" altLang="ko-KR" b="0" dirty="0">
                  <a:latin typeface="Gill Sans" charset="0"/>
                  <a:ea typeface="Gill Sans" charset="0"/>
                  <a:cs typeface="Gill Sans" charset="0"/>
                </a:rPr>
                <a:t>(Disk)</a:t>
              </a:r>
            </a:p>
          </p:txBody>
        </p:sp>
        <p:sp>
          <p:nvSpPr>
            <p:cNvPr id="23567" name="Rectangle 10"/>
            <p:cNvSpPr>
              <a:spLocks noChangeArrowheads="1"/>
            </p:cNvSpPr>
            <p:nvPr/>
          </p:nvSpPr>
          <p:spPr bwMode="auto">
            <a:xfrm>
              <a:off x="504" y="1692"/>
              <a:ext cx="1616" cy="1664"/>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8" name="Rectangle 11"/>
            <p:cNvSpPr>
              <a:spLocks noChangeArrowheads="1"/>
            </p:cNvSpPr>
            <p:nvPr/>
          </p:nvSpPr>
          <p:spPr bwMode="auto">
            <a:xfrm>
              <a:off x="1111" y="1684"/>
              <a:ext cx="77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Processor</a:t>
              </a:r>
            </a:p>
          </p:txBody>
        </p:sp>
        <p:sp>
          <p:nvSpPr>
            <p:cNvPr id="23569" name="Line 12"/>
            <p:cNvSpPr>
              <a:spLocks noChangeShapeType="1"/>
            </p:cNvSpPr>
            <p:nvPr/>
          </p:nvSpPr>
          <p:spPr bwMode="auto">
            <a:xfrm flipV="1">
              <a:off x="1440" y="1344"/>
              <a:ext cx="3216" cy="12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400" b="0">
                <a:latin typeface="Gill Sans" charset="0"/>
                <a:ea typeface="Gill Sans" charset="0"/>
                <a:cs typeface="Gill Sans" charset="0"/>
              </a:endParaRPr>
            </a:p>
          </p:txBody>
        </p:sp>
        <p:sp>
          <p:nvSpPr>
            <p:cNvPr id="23570" name="Line 13"/>
            <p:cNvSpPr>
              <a:spLocks noChangeShapeType="1"/>
            </p:cNvSpPr>
            <p:nvPr/>
          </p:nvSpPr>
          <p:spPr bwMode="auto">
            <a:xfrm>
              <a:off x="1440" y="3192"/>
              <a:ext cx="3209"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2400" b="0">
                <a:latin typeface="Gill Sans" charset="0"/>
                <a:ea typeface="Gill Sans" charset="0"/>
                <a:cs typeface="Gill Sans" charset="0"/>
              </a:endParaRPr>
            </a:p>
          </p:txBody>
        </p:sp>
        <p:sp>
          <p:nvSpPr>
            <p:cNvPr id="23571" name="Rectangle 17"/>
            <p:cNvSpPr>
              <a:spLocks noChangeArrowheads="1"/>
            </p:cNvSpPr>
            <p:nvPr/>
          </p:nvSpPr>
          <p:spPr bwMode="auto">
            <a:xfrm>
              <a:off x="2352" y="2256"/>
              <a:ext cx="560" cy="9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72" name="Rectangle 18"/>
            <p:cNvSpPr>
              <a:spLocks noChangeArrowheads="1"/>
            </p:cNvSpPr>
            <p:nvPr/>
          </p:nvSpPr>
          <p:spPr bwMode="auto">
            <a:xfrm>
              <a:off x="3000" y="2016"/>
              <a:ext cx="656" cy="127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73" name="Rectangle 19"/>
            <p:cNvSpPr>
              <a:spLocks noChangeArrowheads="1"/>
            </p:cNvSpPr>
            <p:nvPr/>
          </p:nvSpPr>
          <p:spPr bwMode="auto">
            <a:xfrm>
              <a:off x="3038" y="2469"/>
              <a:ext cx="681" cy="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Main</a:t>
              </a:r>
            </a:p>
            <a:p>
              <a:pPr>
                <a:lnSpc>
                  <a:spcPct val="100000"/>
                </a:lnSpc>
                <a:spcBef>
                  <a:spcPct val="0"/>
                </a:spcBef>
                <a:buSzTx/>
              </a:pPr>
              <a:r>
                <a:rPr lang="en-US" altLang="ko-KR" b="0">
                  <a:latin typeface="Gill Sans" charset="0"/>
                  <a:ea typeface="Gill Sans" charset="0"/>
                  <a:cs typeface="Gill Sans" charset="0"/>
                </a:rPr>
                <a:t>Memory</a:t>
              </a:r>
            </a:p>
            <a:p>
              <a:pPr>
                <a:lnSpc>
                  <a:spcPct val="100000"/>
                </a:lnSpc>
                <a:spcBef>
                  <a:spcPct val="0"/>
                </a:spcBef>
                <a:buSzTx/>
              </a:pPr>
              <a:r>
                <a:rPr lang="en-US" altLang="ko-KR" b="0">
                  <a:latin typeface="Gill Sans" charset="0"/>
                  <a:ea typeface="Gill Sans" charset="0"/>
                  <a:cs typeface="Gill Sans" charset="0"/>
                </a:rPr>
                <a:t>(DRAM)</a:t>
              </a:r>
            </a:p>
          </p:txBody>
        </p:sp>
        <p:sp>
          <p:nvSpPr>
            <p:cNvPr id="23574" name="Rectangle 20"/>
            <p:cNvSpPr>
              <a:spLocks noChangeArrowheads="1"/>
            </p:cNvSpPr>
            <p:nvPr/>
          </p:nvSpPr>
          <p:spPr bwMode="auto">
            <a:xfrm>
              <a:off x="2352" y="2424"/>
              <a:ext cx="625" cy="8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Second</a:t>
              </a:r>
            </a:p>
            <a:p>
              <a:pPr>
                <a:lnSpc>
                  <a:spcPct val="100000"/>
                </a:lnSpc>
                <a:spcBef>
                  <a:spcPct val="0"/>
                </a:spcBef>
                <a:buSzTx/>
              </a:pPr>
              <a:r>
                <a:rPr lang="en-US" altLang="ko-KR" b="0">
                  <a:latin typeface="Gill Sans" charset="0"/>
                  <a:ea typeface="Gill Sans" charset="0"/>
                  <a:cs typeface="Gill Sans" charset="0"/>
                </a:rPr>
                <a:t>Level</a:t>
              </a:r>
            </a:p>
            <a:p>
              <a:pPr>
                <a:lnSpc>
                  <a:spcPct val="100000"/>
                </a:lnSpc>
                <a:spcBef>
                  <a:spcPct val="0"/>
                </a:spcBef>
                <a:buSzTx/>
              </a:pPr>
              <a:r>
                <a:rPr lang="en-US" altLang="ko-KR" b="0">
                  <a:latin typeface="Gill Sans" charset="0"/>
                  <a:ea typeface="Gill Sans" charset="0"/>
                  <a:cs typeface="Gill Sans" charset="0"/>
                </a:rPr>
                <a:t>Cache</a:t>
              </a:r>
            </a:p>
            <a:p>
              <a:pPr>
                <a:lnSpc>
                  <a:spcPct val="100000"/>
                </a:lnSpc>
                <a:spcBef>
                  <a:spcPct val="0"/>
                </a:spcBef>
                <a:buSzTx/>
              </a:pPr>
              <a:r>
                <a:rPr lang="en-US" altLang="ko-KR" b="0">
                  <a:latin typeface="Gill Sans" charset="0"/>
                  <a:ea typeface="Gill Sans" charset="0"/>
                  <a:cs typeface="Gill Sans" charset="0"/>
                </a:rPr>
                <a:t>(SRAM)</a:t>
              </a:r>
            </a:p>
          </p:txBody>
        </p:sp>
        <p:sp>
          <p:nvSpPr>
            <p:cNvPr id="23575" name="Rectangle 22"/>
            <p:cNvSpPr>
              <a:spLocks noChangeArrowheads="1"/>
            </p:cNvSpPr>
            <p:nvPr/>
          </p:nvSpPr>
          <p:spPr bwMode="auto">
            <a:xfrm>
              <a:off x="1231" y="3425"/>
              <a:ext cx="243"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1s</a:t>
              </a:r>
            </a:p>
          </p:txBody>
        </p:sp>
        <p:sp>
          <p:nvSpPr>
            <p:cNvPr id="23576" name="Rectangle 23"/>
            <p:cNvSpPr>
              <a:spLocks noChangeArrowheads="1"/>
            </p:cNvSpPr>
            <p:nvPr/>
          </p:nvSpPr>
          <p:spPr bwMode="auto">
            <a:xfrm>
              <a:off x="3706" y="3412"/>
              <a:ext cx="824" cy="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10,000,000s  </a:t>
              </a:r>
            </a:p>
            <a:p>
              <a:pPr>
                <a:lnSpc>
                  <a:spcPct val="100000"/>
                </a:lnSpc>
                <a:spcBef>
                  <a:spcPct val="0"/>
                </a:spcBef>
                <a:buSzTx/>
              </a:pPr>
              <a:r>
                <a:rPr lang="en-US" altLang="ko-KR" sz="1800" b="0">
                  <a:latin typeface="Gill Sans" charset="0"/>
                  <a:ea typeface="Gill Sans" charset="0"/>
                  <a:cs typeface="Gill Sans" charset="0"/>
                </a:rPr>
                <a:t>   (10s ms)</a:t>
              </a:r>
            </a:p>
          </p:txBody>
        </p:sp>
        <p:sp>
          <p:nvSpPr>
            <p:cNvPr id="23577" name="Rectangle 24"/>
            <p:cNvSpPr>
              <a:spLocks noChangeArrowheads="1"/>
            </p:cNvSpPr>
            <p:nvPr/>
          </p:nvSpPr>
          <p:spPr bwMode="auto">
            <a:xfrm>
              <a:off x="486" y="3425"/>
              <a:ext cx="75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Speed (ns):</a:t>
              </a:r>
            </a:p>
          </p:txBody>
        </p:sp>
        <p:sp>
          <p:nvSpPr>
            <p:cNvPr id="23578" name="Rectangle 25"/>
            <p:cNvSpPr>
              <a:spLocks noChangeArrowheads="1"/>
            </p:cNvSpPr>
            <p:nvPr/>
          </p:nvSpPr>
          <p:spPr bwMode="auto">
            <a:xfrm>
              <a:off x="1964" y="3425"/>
              <a:ext cx="63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10s-100s</a:t>
              </a:r>
            </a:p>
          </p:txBody>
        </p:sp>
        <p:sp>
          <p:nvSpPr>
            <p:cNvPr id="23579" name="Rectangle 26"/>
            <p:cNvSpPr>
              <a:spLocks noChangeArrowheads="1"/>
            </p:cNvSpPr>
            <p:nvPr/>
          </p:nvSpPr>
          <p:spPr bwMode="auto">
            <a:xfrm>
              <a:off x="3164" y="3425"/>
              <a:ext cx="5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100s</a:t>
              </a:r>
            </a:p>
          </p:txBody>
        </p:sp>
        <p:sp>
          <p:nvSpPr>
            <p:cNvPr id="23580" name="Rectangle 27"/>
            <p:cNvSpPr>
              <a:spLocks noChangeArrowheads="1"/>
            </p:cNvSpPr>
            <p:nvPr/>
          </p:nvSpPr>
          <p:spPr bwMode="auto">
            <a:xfrm>
              <a:off x="1159" y="3779"/>
              <a:ext cx="38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100s</a:t>
              </a:r>
            </a:p>
          </p:txBody>
        </p:sp>
        <p:sp>
          <p:nvSpPr>
            <p:cNvPr id="23581" name="Rectangle 28"/>
            <p:cNvSpPr>
              <a:spLocks noChangeArrowheads="1"/>
            </p:cNvSpPr>
            <p:nvPr/>
          </p:nvSpPr>
          <p:spPr bwMode="auto">
            <a:xfrm>
              <a:off x="3888" y="3779"/>
              <a:ext cx="57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smtClean="0">
                  <a:latin typeface="Gill Sans" charset="0"/>
                  <a:ea typeface="Gill Sans" charset="0"/>
                  <a:cs typeface="Gill Sans" charset="0"/>
                </a:rPr>
                <a:t>Gs-Ts</a:t>
              </a:r>
              <a:endParaRPr lang="en-US" altLang="ko-KR" sz="1800" b="0" dirty="0">
                <a:latin typeface="Gill Sans" charset="0"/>
                <a:ea typeface="Gill Sans" charset="0"/>
                <a:cs typeface="Gill Sans" charset="0"/>
              </a:endParaRPr>
            </a:p>
          </p:txBody>
        </p:sp>
        <p:sp>
          <p:nvSpPr>
            <p:cNvPr id="23582" name="Rectangle 29"/>
            <p:cNvSpPr>
              <a:spLocks noChangeArrowheads="1"/>
            </p:cNvSpPr>
            <p:nvPr/>
          </p:nvSpPr>
          <p:spPr bwMode="auto">
            <a:xfrm>
              <a:off x="388" y="3779"/>
              <a:ext cx="82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Size (bytes):</a:t>
              </a:r>
            </a:p>
          </p:txBody>
        </p:sp>
        <p:sp>
          <p:nvSpPr>
            <p:cNvPr id="23583" name="Rectangle 30"/>
            <p:cNvSpPr>
              <a:spLocks noChangeArrowheads="1"/>
            </p:cNvSpPr>
            <p:nvPr/>
          </p:nvSpPr>
          <p:spPr bwMode="auto">
            <a:xfrm>
              <a:off x="2037" y="3779"/>
              <a:ext cx="48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Ks-Ms</a:t>
              </a:r>
            </a:p>
          </p:txBody>
        </p:sp>
        <p:sp>
          <p:nvSpPr>
            <p:cNvPr id="23584" name="Rectangle 31"/>
            <p:cNvSpPr>
              <a:spLocks noChangeArrowheads="1"/>
            </p:cNvSpPr>
            <p:nvPr/>
          </p:nvSpPr>
          <p:spPr bwMode="auto">
            <a:xfrm>
              <a:off x="3038" y="3779"/>
              <a:ext cx="61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smtClean="0">
                  <a:latin typeface="Gill Sans" charset="0"/>
                  <a:ea typeface="Gill Sans" charset="0"/>
                  <a:cs typeface="Gill Sans" charset="0"/>
                </a:rPr>
                <a:t>Ms-Gs</a:t>
              </a:r>
              <a:endParaRPr lang="en-US" altLang="ko-KR" sz="1800" b="0" dirty="0">
                <a:latin typeface="Gill Sans" charset="0"/>
                <a:ea typeface="Gill Sans" charset="0"/>
                <a:cs typeface="Gill Sans" charset="0"/>
              </a:endParaRPr>
            </a:p>
          </p:txBody>
        </p:sp>
        <p:grpSp>
          <p:nvGrpSpPr>
            <p:cNvPr id="23585" name="Group 32"/>
            <p:cNvGrpSpPr>
              <a:grpSpLocks/>
            </p:cNvGrpSpPr>
            <p:nvPr/>
          </p:nvGrpSpPr>
          <p:grpSpPr bwMode="auto">
            <a:xfrm>
              <a:off x="4656" y="1356"/>
              <a:ext cx="704" cy="2052"/>
              <a:chOff x="4584" y="1321"/>
              <a:chExt cx="704" cy="2000"/>
            </a:xfrm>
          </p:grpSpPr>
          <p:sp>
            <p:nvSpPr>
              <p:cNvPr id="23588" name="Rectangle 33"/>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89" name="Rectangle 34"/>
              <p:cNvSpPr>
                <a:spLocks noChangeArrowheads="1"/>
              </p:cNvSpPr>
              <p:nvPr/>
            </p:nvSpPr>
            <p:spPr bwMode="auto">
              <a:xfrm>
                <a:off x="4638" y="2098"/>
                <a:ext cx="630" cy="622"/>
              </a:xfrm>
              <a:prstGeom prst="rect">
                <a:avLst/>
              </a:prstGeom>
              <a:solidFill>
                <a:srgbClr val="FF66CC"/>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Tertiary</a:t>
                </a:r>
              </a:p>
              <a:p>
                <a:pPr>
                  <a:lnSpc>
                    <a:spcPct val="100000"/>
                  </a:lnSpc>
                  <a:spcBef>
                    <a:spcPct val="0"/>
                  </a:spcBef>
                  <a:buSzTx/>
                </a:pPr>
                <a:r>
                  <a:rPr lang="en-US" altLang="ko-KR" b="0">
                    <a:latin typeface="Gill Sans" charset="0"/>
                    <a:ea typeface="Gill Sans" charset="0"/>
                    <a:cs typeface="Gill Sans" charset="0"/>
                  </a:rPr>
                  <a:t>Storage</a:t>
                </a:r>
              </a:p>
              <a:p>
                <a:pPr>
                  <a:lnSpc>
                    <a:spcPct val="100000"/>
                  </a:lnSpc>
                  <a:spcBef>
                    <a:spcPct val="0"/>
                  </a:spcBef>
                  <a:buSzTx/>
                </a:pPr>
                <a:r>
                  <a:rPr lang="en-US" altLang="ko-KR" b="0">
                    <a:latin typeface="Gill Sans" charset="0"/>
                    <a:ea typeface="Gill Sans" charset="0"/>
                    <a:cs typeface="Gill Sans" charset="0"/>
                  </a:rPr>
                  <a:t>(Tape)</a:t>
                </a:r>
              </a:p>
            </p:txBody>
          </p:sp>
        </p:grpSp>
        <p:sp>
          <p:nvSpPr>
            <p:cNvPr id="23586" name="Rectangle 35"/>
            <p:cNvSpPr>
              <a:spLocks noChangeArrowheads="1"/>
            </p:cNvSpPr>
            <p:nvPr/>
          </p:nvSpPr>
          <p:spPr bwMode="auto">
            <a:xfrm>
              <a:off x="4444" y="3425"/>
              <a:ext cx="1124" cy="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10,000,000,000s  </a:t>
              </a:r>
            </a:p>
            <a:p>
              <a:pPr>
                <a:lnSpc>
                  <a:spcPct val="100000"/>
                </a:lnSpc>
                <a:spcBef>
                  <a:spcPct val="0"/>
                </a:spcBef>
                <a:buSzTx/>
              </a:pPr>
              <a:r>
                <a:rPr lang="en-US" altLang="ko-KR" sz="1800" b="0" dirty="0">
                  <a:latin typeface="Gill Sans" charset="0"/>
                  <a:ea typeface="Gill Sans" charset="0"/>
                  <a:cs typeface="Gill Sans" charset="0"/>
                </a:rPr>
                <a:t>   (10s sec)</a:t>
              </a:r>
            </a:p>
          </p:txBody>
        </p:sp>
        <p:sp>
          <p:nvSpPr>
            <p:cNvPr id="23587" name="Rectangle 36"/>
            <p:cNvSpPr>
              <a:spLocks noChangeArrowheads="1"/>
            </p:cNvSpPr>
            <p:nvPr/>
          </p:nvSpPr>
          <p:spPr bwMode="auto">
            <a:xfrm>
              <a:off x="4710" y="3779"/>
              <a:ext cx="66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err="1" smtClean="0">
                  <a:latin typeface="Gill Sans" charset="0"/>
                  <a:ea typeface="Gill Sans" charset="0"/>
                  <a:cs typeface="Gill Sans" charset="0"/>
                </a:rPr>
                <a:t>Ts</a:t>
              </a:r>
              <a:r>
                <a:rPr lang="en-US" altLang="ko-KR" sz="1800" b="0" dirty="0" smtClean="0">
                  <a:latin typeface="Gill Sans" charset="0"/>
                  <a:ea typeface="Gill Sans" charset="0"/>
                  <a:cs typeface="Gill Sans" charset="0"/>
                </a:rPr>
                <a:t>-Ps</a:t>
              </a:r>
              <a:endParaRPr lang="en-US" altLang="ko-KR" sz="1800" b="0" dirty="0">
                <a:latin typeface="Gill Sans" charset="0"/>
                <a:ea typeface="Gill Sans" charset="0"/>
                <a:cs typeface="Gill Sans" charset="0"/>
              </a:endParaRPr>
            </a:p>
          </p:txBody>
        </p:sp>
      </p:grpSp>
    </p:spTree>
    <p:extLst>
      <p:ext uri="{BB962C8B-B14F-4D97-AF65-F5344CB8AC3E}">
        <p14:creationId xmlns:p14="http://schemas.microsoft.com/office/powerpoint/2010/main" val="4163047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6054"/>
                                        </p:tgtEl>
                                        <p:attrNameLst>
                                          <p:attrName>style.visibility</p:attrName>
                                        </p:attrNameLst>
                                      </p:cBhvr>
                                      <p:to>
                                        <p:strVal val="visible"/>
                                      </p:to>
                                    </p:set>
                                    <p:animEffect transition="in" filter="wipe(left)">
                                      <p:cBhvr>
                                        <p:cTn id="15"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a:xfrm>
            <a:off x="304800" y="762000"/>
            <a:ext cx="8686800" cy="5486630"/>
          </a:xfrm>
          <a:noFill/>
        </p:spPr>
        <p:txBody>
          <a:bodyPr wrap="square" lIns="63500" tIns="25400" rIns="63500" bIns="25400">
            <a:spAutoFit/>
          </a:bodyPr>
          <a:lstStyle/>
          <a:p>
            <a:r>
              <a:rPr lang="en-US" altLang="ko-KR" dirty="0" smtClean="0">
                <a:solidFill>
                  <a:schemeClr val="hlink"/>
                </a:solidFill>
                <a:ea typeface="굴림" panose="020B0600000101010101" pitchFamily="34" charset="-127"/>
              </a:rPr>
              <a:t>Compulsory</a:t>
            </a:r>
            <a:r>
              <a:rPr lang="en-US" altLang="ko-KR" dirty="0" smtClean="0">
                <a:solidFill>
                  <a:schemeClr val="accent1"/>
                </a:solidFill>
                <a:ea typeface="굴림" panose="020B0600000101010101" pitchFamily="34" charset="-127"/>
              </a:rPr>
              <a:t> </a:t>
            </a:r>
            <a:r>
              <a:rPr lang="en-US" altLang="ko-KR" dirty="0" smtClean="0">
                <a:ea typeface="굴림" panose="020B0600000101010101" pitchFamily="34" charset="-127"/>
              </a:rPr>
              <a:t>(cold start or process migration, first reference): first access to a block</a:t>
            </a:r>
          </a:p>
          <a:p>
            <a:pPr lvl="1"/>
            <a:r>
              <a:rPr lang="en-US" altLang="ko-KR" sz="2400" dirty="0" smtClean="0">
                <a:ea typeface="굴림" panose="020B0600000101010101" pitchFamily="34" charset="-127"/>
              </a:rPr>
              <a:t>“Cold” fact of life: not a whole lot you can do about it</a:t>
            </a:r>
          </a:p>
          <a:p>
            <a:pPr lvl="1"/>
            <a:r>
              <a:rPr lang="en-US" altLang="ko-KR" sz="2400" dirty="0" smtClean="0">
                <a:ea typeface="굴림" panose="020B0600000101010101" pitchFamily="34" charset="-127"/>
              </a:rPr>
              <a:t>Note: If you are going to run “billions” of instruction, Compulsory Misses are insignificant</a:t>
            </a:r>
          </a:p>
          <a:p>
            <a:r>
              <a:rPr lang="en-US" altLang="ko-KR" dirty="0" smtClean="0">
                <a:solidFill>
                  <a:schemeClr val="hlink"/>
                </a:solidFill>
                <a:ea typeface="굴림" panose="020B0600000101010101" pitchFamily="34" charset="-127"/>
              </a:rPr>
              <a:t>Capacity</a:t>
            </a:r>
            <a:r>
              <a:rPr lang="en-US" altLang="ko-KR" dirty="0" smtClean="0">
                <a:ea typeface="굴림" panose="020B0600000101010101" pitchFamily="34" charset="-127"/>
              </a:rPr>
              <a:t>:</a:t>
            </a:r>
          </a:p>
          <a:p>
            <a:pPr lvl="1"/>
            <a:r>
              <a:rPr lang="en-US" altLang="ko-KR" sz="2400" dirty="0" smtClean="0">
                <a:ea typeface="굴림" panose="020B0600000101010101" pitchFamily="34" charset="-127"/>
              </a:rPr>
              <a:t>Cache cannot contain all blocks access by the program</a:t>
            </a:r>
          </a:p>
          <a:p>
            <a:pPr lvl="1"/>
            <a:r>
              <a:rPr lang="en-US" altLang="ko-KR" sz="2400" dirty="0" smtClean="0">
                <a:ea typeface="굴림" panose="020B0600000101010101" pitchFamily="34" charset="-127"/>
              </a:rPr>
              <a:t>Solution: increase cache size</a:t>
            </a:r>
          </a:p>
          <a:p>
            <a:r>
              <a:rPr lang="en-US" altLang="ko-KR" dirty="0" smtClean="0">
                <a:solidFill>
                  <a:schemeClr val="hlink"/>
                </a:solidFill>
                <a:ea typeface="굴림" panose="020B0600000101010101" pitchFamily="34" charset="-127"/>
              </a:rPr>
              <a:t>Conflict</a:t>
            </a:r>
            <a:r>
              <a:rPr lang="en-US" altLang="ko-KR" dirty="0" smtClean="0">
                <a:solidFill>
                  <a:schemeClr val="accent1"/>
                </a:solidFill>
                <a:ea typeface="굴림" panose="020B0600000101010101" pitchFamily="34" charset="-127"/>
              </a:rPr>
              <a:t> </a:t>
            </a:r>
            <a:r>
              <a:rPr lang="en-US" altLang="ko-KR" dirty="0" smtClean="0">
                <a:ea typeface="굴림" panose="020B0600000101010101" pitchFamily="34" charset="-127"/>
              </a:rPr>
              <a:t>(collision):</a:t>
            </a:r>
          </a:p>
          <a:p>
            <a:pPr lvl="1"/>
            <a:r>
              <a:rPr lang="en-US" altLang="ko-KR" sz="2400" dirty="0" smtClean="0">
                <a:ea typeface="굴림" panose="020B0600000101010101" pitchFamily="34" charset="-127"/>
              </a:rPr>
              <a:t>Multiple  memory locations  mapped to the same cache location</a:t>
            </a:r>
          </a:p>
          <a:p>
            <a:pPr lvl="1"/>
            <a:r>
              <a:rPr lang="en-US" altLang="ko-KR" sz="2400" dirty="0" smtClean="0">
                <a:ea typeface="굴림" panose="020B0600000101010101" pitchFamily="34" charset="-127"/>
              </a:rPr>
              <a:t>Solution 1: increase  cache size</a:t>
            </a:r>
          </a:p>
          <a:p>
            <a:pPr lvl="1"/>
            <a:r>
              <a:rPr lang="en-US" altLang="ko-KR" sz="2400" dirty="0" smtClean="0">
                <a:ea typeface="굴림" panose="020B0600000101010101" pitchFamily="34" charset="-127"/>
              </a:rPr>
              <a:t>Solution 2: increase associativity</a:t>
            </a:r>
          </a:p>
          <a:p>
            <a:r>
              <a:rPr lang="en-US" altLang="ko-KR" dirty="0" smtClean="0">
                <a:solidFill>
                  <a:schemeClr val="hlink"/>
                </a:solidFill>
                <a:ea typeface="굴림" panose="020B0600000101010101" pitchFamily="34" charset="-127"/>
              </a:rPr>
              <a:t>Coherence</a:t>
            </a:r>
            <a:r>
              <a:rPr lang="en-US" altLang="ko-KR" dirty="0" smtClean="0">
                <a:ea typeface="굴림" panose="020B0600000101010101" pitchFamily="34" charset="-127"/>
              </a:rPr>
              <a:t> (Invalidation): other process (e.g., I/O) updates memory </a:t>
            </a:r>
          </a:p>
        </p:txBody>
      </p:sp>
      <p:sp>
        <p:nvSpPr>
          <p:cNvPr id="24579" name="Rectangle 3"/>
          <p:cNvSpPr>
            <a:spLocks noGrp="1" noChangeArrowheads="1"/>
          </p:cNvSpPr>
          <p:nvPr>
            <p:ph type="title"/>
          </p:nvPr>
        </p:nvSpPr>
        <p:spPr>
          <a:xfrm>
            <a:off x="765175" y="227013"/>
            <a:ext cx="7616825" cy="368300"/>
          </a:xfrm>
        </p:spPr>
        <p:txBody>
          <a:bodyPr/>
          <a:lstStyle/>
          <a:p>
            <a:r>
              <a:rPr lang="en-US" altLang="ko-KR" smtClean="0">
                <a:ea typeface="굴림" panose="020B0600000101010101" pitchFamily="34" charset="-127"/>
              </a:rPr>
              <a:t>A Summary on Sources of Cache Misses</a:t>
            </a:r>
          </a:p>
        </p:txBody>
      </p:sp>
    </p:spTree>
    <p:extLst>
      <p:ext uri="{BB962C8B-B14F-4D97-AF65-F5344CB8AC3E}">
        <p14:creationId xmlns:p14="http://schemas.microsoft.com/office/powerpoint/2010/main" val="388117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200400"/>
            <a:ext cx="8305800" cy="3042884"/>
          </a:xfrm>
          <a:noFill/>
        </p:spPr>
        <p:txBody>
          <a:bodyPr lIns="63500" tIns="25400" rIns="63500" bIns="25400">
            <a:spAutoFit/>
          </a:bodyPr>
          <a:lstStyle/>
          <a:p>
            <a:r>
              <a:rPr lang="en-US" altLang="ko-KR" dirty="0" smtClean="0">
                <a:solidFill>
                  <a:srgbClr val="FF0000"/>
                </a:solidFill>
                <a:ea typeface="굴림" panose="020B0600000101010101" pitchFamily="34" charset="-127"/>
              </a:rPr>
              <a:t>Block</a:t>
            </a:r>
            <a:r>
              <a:rPr lang="en-US" altLang="ko-KR" dirty="0" smtClean="0">
                <a:ea typeface="굴림" panose="020B0600000101010101" pitchFamily="34" charset="-127"/>
              </a:rPr>
              <a:t> is minimum quantum of caching</a:t>
            </a:r>
          </a:p>
          <a:p>
            <a:pPr lvl="1"/>
            <a:r>
              <a:rPr lang="en-US" altLang="ko-KR" sz="2400" dirty="0" smtClean="0">
                <a:ea typeface="굴림" panose="020B0600000101010101" pitchFamily="34" charset="-127"/>
              </a:rPr>
              <a:t>Data select field used to select data within block</a:t>
            </a:r>
          </a:p>
          <a:p>
            <a:pPr lvl="1"/>
            <a:r>
              <a:rPr lang="en-US" altLang="ko-KR" sz="2400" dirty="0" smtClean="0">
                <a:ea typeface="굴림" panose="020B0600000101010101" pitchFamily="34" charset="-127"/>
              </a:rPr>
              <a:t>Many caching applications don’t have data select field</a:t>
            </a:r>
          </a:p>
          <a:p>
            <a:r>
              <a:rPr lang="en-US" altLang="ko-KR" dirty="0">
                <a:solidFill>
                  <a:srgbClr val="FF0000"/>
                </a:solidFill>
                <a:ea typeface="굴림" panose="020B0600000101010101" pitchFamily="34" charset="-127"/>
              </a:rPr>
              <a:t>Index</a:t>
            </a:r>
            <a:r>
              <a:rPr lang="en-US" altLang="ko-KR" dirty="0">
                <a:ea typeface="굴림" panose="020B0600000101010101" pitchFamily="34" charset="-127"/>
              </a:rPr>
              <a:t> Used to Lookup Candidates in Cache</a:t>
            </a:r>
          </a:p>
          <a:p>
            <a:pPr lvl="1"/>
            <a:r>
              <a:rPr lang="en-US" altLang="ko-KR" sz="2400" dirty="0">
                <a:ea typeface="굴림" panose="020B0600000101010101" pitchFamily="34" charset="-127"/>
              </a:rPr>
              <a:t>Index identifies the set </a:t>
            </a:r>
            <a:endParaRPr lang="en-US" altLang="ko-KR" sz="2400" dirty="0" smtClean="0">
              <a:ea typeface="굴림" panose="020B0600000101010101" pitchFamily="34" charset="-127"/>
            </a:endParaRPr>
          </a:p>
          <a:p>
            <a:r>
              <a:rPr lang="en-US" altLang="ko-KR" dirty="0">
                <a:solidFill>
                  <a:srgbClr val="FF0000"/>
                </a:solidFill>
                <a:ea typeface="굴림" panose="020B0600000101010101" pitchFamily="34" charset="-127"/>
              </a:rPr>
              <a:t>Tag</a:t>
            </a:r>
            <a:r>
              <a:rPr lang="en-US" altLang="ko-KR" dirty="0">
                <a:ea typeface="굴림" panose="020B0600000101010101" pitchFamily="34" charset="-127"/>
              </a:rPr>
              <a:t> used to identify actual copy</a:t>
            </a:r>
          </a:p>
          <a:p>
            <a:pPr lvl="1"/>
            <a:r>
              <a:rPr lang="en-US" altLang="ko-KR" sz="2400" dirty="0">
                <a:ea typeface="굴림" panose="020B0600000101010101" pitchFamily="34" charset="-127"/>
              </a:rPr>
              <a:t>If no candidates match, then declare cache </a:t>
            </a:r>
            <a:r>
              <a:rPr lang="en-US" altLang="ko-KR" sz="2400" dirty="0" smtClean="0">
                <a:ea typeface="굴림" panose="020B0600000101010101" pitchFamily="34" charset="-127"/>
              </a:rPr>
              <a:t>miss</a:t>
            </a:r>
            <a:endParaRPr lang="en-US" altLang="ko-KR" sz="2400" dirty="0">
              <a:ea typeface="굴림" panose="020B0600000101010101" pitchFamily="34" charset="-127"/>
            </a:endParaRPr>
          </a:p>
        </p:txBody>
      </p:sp>
      <p:sp>
        <p:nvSpPr>
          <p:cNvPr id="25603" name="Rectangle 14"/>
          <p:cNvSpPr>
            <a:spLocks noGrp="1" noChangeArrowheads="1"/>
          </p:cNvSpPr>
          <p:nvPr>
            <p:ph type="title"/>
          </p:nvPr>
        </p:nvSpPr>
        <p:spPr>
          <a:xfrm>
            <a:off x="765175" y="227013"/>
            <a:ext cx="7413625" cy="368300"/>
          </a:xfrm>
        </p:spPr>
        <p:txBody>
          <a:bodyPr/>
          <a:lstStyle/>
          <a:p>
            <a:r>
              <a:rPr lang="en-US" altLang="ko-KR" smtClean="0">
                <a:ea typeface="굴림" panose="020B0600000101010101" pitchFamily="34" charset="-127"/>
              </a:rPr>
              <a:t>How is a Block found in a Cache?</a:t>
            </a:r>
          </a:p>
        </p:txBody>
      </p:sp>
      <p:grpSp>
        <p:nvGrpSpPr>
          <p:cNvPr id="25604" name="Group 20"/>
          <p:cNvGrpSpPr>
            <a:grpSpLocks/>
          </p:cNvGrpSpPr>
          <p:nvPr/>
        </p:nvGrpSpPr>
        <p:grpSpPr bwMode="auto">
          <a:xfrm>
            <a:off x="457200" y="990600"/>
            <a:ext cx="8229600" cy="2366963"/>
            <a:chOff x="288" y="816"/>
            <a:chExt cx="5184" cy="1491"/>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88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charset="0"/>
                  <a:ea typeface="Gill Sans" charset="0"/>
                  <a:cs typeface="Gill Sans" charset="0"/>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01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dirty="0">
                  <a:latin typeface="Gill Sans" charset="0"/>
                  <a:ea typeface="Gill Sans" charset="0"/>
                  <a:cs typeface="Gill Sans" charset="0"/>
                </a:rPr>
                <a:t>Data </a:t>
              </a:r>
              <a:r>
                <a:rPr lang="en-US" altLang="ko-KR" sz="2400" b="0" dirty="0" smtClean="0">
                  <a:latin typeface="Gill Sans" charset="0"/>
                  <a:ea typeface="Gill Sans" charset="0"/>
                  <a:cs typeface="Gill Sans" charset="0"/>
                </a:rPr>
                <a:t>Select</a:t>
              </a:r>
              <a:endParaRPr lang="en-US" altLang="ko-KR" sz="2400" b="0" dirty="0">
                <a:latin typeface="Gill Sans" charset="0"/>
                <a:ea typeface="Gill Sans" charset="0"/>
                <a:cs typeface="Gill Sans" charset="0"/>
              </a:endParaRP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8756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6291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40100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6212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40100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845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940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956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smtClean="0">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860966"/>
            <a:ext cx="8915400" cy="2110834"/>
          </a:xfrm>
          <a:noFill/>
        </p:spPr>
        <p:txBody>
          <a:bodyPr wrap="square" lIns="63500" tIns="25400" rIns="63500" bIns="25400">
            <a:spAutoFit/>
          </a:bodyPr>
          <a:lstStyle/>
          <a:p>
            <a:pPr>
              <a:lnSpc>
                <a:spcPct val="80000"/>
              </a:lnSpc>
              <a:spcBef>
                <a:spcPct val="5000"/>
              </a:spcBef>
            </a:pPr>
            <a:r>
              <a:rPr lang="en-US" altLang="ko-KR" dirty="0" smtClean="0">
                <a:solidFill>
                  <a:schemeClr val="hlink"/>
                </a:solidFill>
                <a:ea typeface="굴림" panose="020B0600000101010101" pitchFamily="34" charset="-127"/>
              </a:rPr>
              <a:t>Direct Mapped 2</a:t>
            </a:r>
            <a:r>
              <a:rPr lang="en-US" altLang="ko-KR" baseline="30000" dirty="0" smtClean="0">
                <a:solidFill>
                  <a:schemeClr val="hlink"/>
                </a:solidFill>
                <a:ea typeface="굴림" panose="020B0600000101010101" pitchFamily="34" charset="-127"/>
              </a:rPr>
              <a:t>N</a:t>
            </a:r>
            <a:r>
              <a:rPr lang="en-US" altLang="ko-KR" dirty="0" smtClean="0">
                <a:solidFill>
                  <a:schemeClr val="hlink"/>
                </a:solidFill>
                <a:ea typeface="굴림" panose="020B0600000101010101" pitchFamily="34" charset="-127"/>
              </a:rPr>
              <a:t> byte cache</a:t>
            </a:r>
            <a:r>
              <a:rPr lang="en-US" altLang="ko-KR" dirty="0" smtClean="0">
                <a:ea typeface="굴림" panose="020B0600000101010101" pitchFamily="34" charset="-127"/>
              </a:rPr>
              <a:t>:</a:t>
            </a:r>
          </a:p>
          <a:p>
            <a:pPr lvl="1">
              <a:lnSpc>
                <a:spcPct val="80000"/>
              </a:lnSpc>
              <a:spcBef>
                <a:spcPct val="5000"/>
              </a:spcBef>
            </a:pPr>
            <a:r>
              <a:rPr lang="en-US" altLang="ko-KR" dirty="0" smtClean="0">
                <a:ea typeface="굴림" panose="020B0600000101010101" pitchFamily="34" charset="-127"/>
              </a:rPr>
              <a:t>The uppermost (32 - N) bits are always the Cache Tag</a:t>
            </a:r>
          </a:p>
          <a:p>
            <a:pPr lvl="1">
              <a:lnSpc>
                <a:spcPct val="80000"/>
              </a:lnSpc>
              <a:spcBef>
                <a:spcPct val="5000"/>
              </a:spcBef>
            </a:pPr>
            <a:r>
              <a:rPr lang="en-US" altLang="ko-KR" dirty="0" smtClean="0">
                <a:ea typeface="굴림" panose="020B0600000101010101" pitchFamily="34" charset="-127"/>
              </a:rPr>
              <a:t>The lowest M bits are the Byte Select (Block Size = 2</a:t>
            </a:r>
            <a:r>
              <a:rPr lang="en-US" altLang="ko-KR" baseline="30000" dirty="0" smtClean="0">
                <a:ea typeface="굴림" panose="020B0600000101010101" pitchFamily="34" charset="-127"/>
              </a:rPr>
              <a:t>M</a:t>
            </a:r>
            <a:r>
              <a:rPr lang="en-US" altLang="ko-KR" dirty="0" smtClean="0">
                <a:ea typeface="굴림" panose="020B0600000101010101" pitchFamily="34" charset="-127"/>
              </a:rPr>
              <a:t>)</a:t>
            </a:r>
          </a:p>
          <a:p>
            <a:pPr>
              <a:lnSpc>
                <a:spcPct val="80000"/>
              </a:lnSpc>
              <a:spcBef>
                <a:spcPct val="5000"/>
              </a:spcBef>
            </a:pPr>
            <a:r>
              <a:rPr lang="en-US" altLang="ko-KR" dirty="0" smtClean="0">
                <a:ea typeface="굴림" panose="020B0600000101010101" pitchFamily="34" charset="-127"/>
              </a:rPr>
              <a:t>Example: 1 KB Direct Mapped Cache with 32 B Blocks</a:t>
            </a:r>
          </a:p>
          <a:p>
            <a:pPr lvl="1">
              <a:lnSpc>
                <a:spcPct val="80000"/>
              </a:lnSpc>
              <a:spcBef>
                <a:spcPct val="5000"/>
              </a:spcBef>
            </a:pPr>
            <a:r>
              <a:rPr lang="en-US" altLang="ko-KR" dirty="0" smtClean="0">
                <a:ea typeface="굴림" panose="020B0600000101010101" pitchFamily="34" charset="-127"/>
              </a:rPr>
              <a:t>Index chooses potential block</a:t>
            </a:r>
          </a:p>
          <a:p>
            <a:pPr lvl="1">
              <a:lnSpc>
                <a:spcPct val="80000"/>
              </a:lnSpc>
              <a:spcBef>
                <a:spcPct val="5000"/>
              </a:spcBef>
            </a:pPr>
            <a:r>
              <a:rPr lang="en-US" altLang="ko-KR" dirty="0" smtClean="0">
                <a:ea typeface="굴림" panose="020B0600000101010101" pitchFamily="34" charset="-127"/>
              </a:rPr>
              <a:t>Tag checked to verify block</a:t>
            </a:r>
          </a:p>
          <a:p>
            <a:pPr lvl="1">
              <a:lnSpc>
                <a:spcPct val="80000"/>
              </a:lnSpc>
              <a:spcBef>
                <a:spcPct val="5000"/>
              </a:spcBef>
            </a:pPr>
            <a:r>
              <a:rPr lang="en-US" altLang="ko-KR" dirty="0" smtClean="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90900"/>
            <a:ext cx="94297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225800"/>
            <a:ext cx="0" cy="1470025"/>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3718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7622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3718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572000"/>
            <a:ext cx="7196137" cy="419100"/>
          </a:xfrm>
          <a:prstGeom prst="rect">
            <a:avLst/>
          </a:prstGeom>
          <a:noFill/>
          <a:ln w="38100" algn="ctr">
            <a:solidFill>
              <a:schemeClr val="hlink"/>
            </a:solidFill>
            <a:prstDash val="sysDot"/>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94528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732250"/>
                                        </p:tgtEl>
                                        <p:attrNameLst>
                                          <p:attrName>style.visibility</p:attrName>
                                        </p:attrNameLst>
                                      </p:cBhvr>
                                      <p:to>
                                        <p:strVal val="visible"/>
                                      </p:to>
                                    </p:set>
                                    <p:anim calcmode="lin" valueType="num">
                                      <p:cBhvr additive="base">
                                        <p:cTn id="17" dur="500" fill="hold"/>
                                        <p:tgtEl>
                                          <p:spTgt spid="732250"/>
                                        </p:tgtEl>
                                        <p:attrNameLst>
                                          <p:attrName>ppt_x</p:attrName>
                                        </p:attrNameLst>
                                      </p:cBhvr>
                                      <p:tavLst>
                                        <p:tav tm="0">
                                          <p:val>
                                            <p:strVal val="1+#ppt_w/2"/>
                                          </p:val>
                                        </p:tav>
                                        <p:tav tm="100000">
                                          <p:val>
                                            <p:strVal val="#ppt_x"/>
                                          </p:val>
                                        </p:tav>
                                      </p:tavLst>
                                    </p:anim>
                                    <p:anim calcmode="lin" valueType="num">
                                      <p:cBhvr additive="base">
                                        <p:cTn id="18"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32251"/>
                                        </p:tgtEl>
                                        <p:attrNameLst>
                                          <p:attrName>style.visibility</p:attrName>
                                        </p:attrNameLst>
                                      </p:cBhvr>
                                      <p:to>
                                        <p:strVal val="visible"/>
                                      </p:to>
                                    </p:set>
                                    <p:anim calcmode="lin" valueType="num">
                                      <p:cBhvr additive="base">
                                        <p:cTn id="23" dur="500" fill="hold"/>
                                        <p:tgtEl>
                                          <p:spTgt spid="732251"/>
                                        </p:tgtEl>
                                        <p:attrNameLst>
                                          <p:attrName>ppt_x</p:attrName>
                                        </p:attrNameLst>
                                      </p:cBhvr>
                                      <p:tavLst>
                                        <p:tav tm="0">
                                          <p:val>
                                            <p:strVal val="0-#ppt_w/2"/>
                                          </p:val>
                                        </p:tav>
                                        <p:tav tm="100000">
                                          <p:val>
                                            <p:strVal val="#ppt_x"/>
                                          </p:val>
                                        </p:tav>
                                      </p:tavLst>
                                    </p:anim>
                                    <p:anim calcmode="lin" valueType="num">
                                      <p:cBhvr additive="base">
                                        <p:cTn id="24"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322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2163">
                                            <p:txEl>
                                              <p:pRg st="4" end="4"/>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732246"/>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732244"/>
                                        </p:tgtEl>
                                        <p:attrNameLst>
                                          <p:attrName>style.visibility</p:attrName>
                                        </p:attrNameLst>
                                      </p:cBhvr>
                                      <p:to>
                                        <p:strVal val="visible"/>
                                      </p:to>
                                    </p:set>
                                    <p:animEffect transition="in" filter="wipe(up)">
                                      <p:cBhvr>
                                        <p:cTn id="39" dur="500"/>
                                        <p:tgtEl>
                                          <p:spTgt spid="732244"/>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732243"/>
                                        </p:tgtEl>
                                        <p:attrNameLst>
                                          <p:attrName>style.visibility</p:attrName>
                                        </p:attrNameLst>
                                      </p:cBhvr>
                                      <p:to>
                                        <p:strVal val="visible"/>
                                      </p:to>
                                    </p:set>
                                    <p:animEffect transition="in" filter="wipe(right)">
                                      <p:cBhvr>
                                        <p:cTn id="43" dur="500"/>
                                        <p:tgtEl>
                                          <p:spTgt spid="732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32163">
                                            <p:txEl>
                                              <p:pRg st="5" end="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32234"/>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732196"/>
                                        </p:tgtEl>
                                        <p:attrNameLst>
                                          <p:attrName>style.visibility</p:attrName>
                                        </p:attrNameLst>
                                      </p:cBhvr>
                                      <p:to>
                                        <p:strVal val="visible"/>
                                      </p:to>
                                    </p:set>
                                    <p:animEffect transition="in" filter="wipe(down)">
                                      <p:cBhvr>
                                        <p:cTn id="54" dur="500"/>
                                        <p:tgtEl>
                                          <p:spTgt spid="732196"/>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223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21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2163">
                                            <p:txEl>
                                              <p:pRg st="6" end="6"/>
                                            </p:txEl>
                                          </p:spTgt>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732247"/>
                                        </p:tgtEl>
                                        <p:attrNameLst>
                                          <p:attrName>style.visibility</p:attrName>
                                        </p:attrNameLst>
                                      </p:cBhvr>
                                      <p:to>
                                        <p:strVal val="visible"/>
                                      </p:to>
                                    </p:set>
                                  </p:childTnLst>
                                </p:cTn>
                              </p:par>
                            </p:childTnLst>
                          </p:cTn>
                        </p:par>
                        <p:par>
                          <p:cTn id="68" fill="hold" nodeType="afterGroup">
                            <p:stCondLst>
                              <p:cond delay="0"/>
                            </p:stCondLst>
                            <p:childTnLst>
                              <p:par>
                                <p:cTn id="69" presetID="22" presetClass="entr" presetSubtype="1" fill="hold" nodeType="afterEffect">
                                  <p:stCondLst>
                                    <p:cond delay="0"/>
                                  </p:stCondLst>
                                  <p:childTnLst>
                                    <p:set>
                                      <p:cBhvr>
                                        <p:cTn id="70" dur="1" fill="hold">
                                          <p:stCondLst>
                                            <p:cond delay="0"/>
                                          </p:stCondLst>
                                        </p:cTn>
                                        <p:tgtEl>
                                          <p:spTgt spid="732245"/>
                                        </p:tgtEl>
                                        <p:attrNameLst>
                                          <p:attrName>style.visibility</p:attrName>
                                        </p:attrNameLst>
                                      </p:cBhvr>
                                      <p:to>
                                        <p:strVal val="visible"/>
                                      </p:to>
                                    </p:set>
                                    <p:animEffect transition="in" filter="wipe(up)">
                                      <p:cBhvr>
                                        <p:cTn id="71" dur="500"/>
                                        <p:tgtEl>
                                          <p:spTgt spid="73224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068513" y="228600"/>
            <a:ext cx="4652962" cy="379413"/>
          </a:xfrm>
          <a:noFill/>
        </p:spPr>
        <p:txBody>
          <a:bodyPr wrap="none" lIns="63500" tIns="25400" rIns="63500" bIns="25400" anchor="t">
            <a:spAutoFit/>
          </a:bodyPr>
          <a:lstStyle/>
          <a:p>
            <a:r>
              <a:rPr lang="en-US" altLang="ko-KR" smtClean="0">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304800" y="712788"/>
            <a:ext cx="8610600" cy="2021066"/>
          </a:xfrm>
          <a:noFill/>
        </p:spPr>
        <p:txBody>
          <a:bodyPr lIns="63500" tIns="25400" rIns="63500" bIns="25400">
            <a:spAutoFit/>
          </a:bodyPr>
          <a:lstStyle/>
          <a:p>
            <a:pPr>
              <a:lnSpc>
                <a:spcPct val="80000"/>
              </a:lnSpc>
              <a:spcBef>
                <a:spcPct val="10000"/>
              </a:spcBef>
            </a:pPr>
            <a:r>
              <a:rPr lang="en-US" altLang="ko-KR" dirty="0" smtClean="0">
                <a:solidFill>
                  <a:schemeClr val="hlink"/>
                </a:solidFill>
                <a:ea typeface="굴림" panose="020B0600000101010101" pitchFamily="34" charset="-127"/>
              </a:rPr>
              <a:t>N-way set associative</a:t>
            </a:r>
            <a:r>
              <a:rPr lang="en-US" altLang="ko-KR" dirty="0" smtClean="0">
                <a:ea typeface="굴림" panose="020B0600000101010101" pitchFamily="34" charset="-127"/>
              </a:rPr>
              <a:t>: N entries per Cache Index</a:t>
            </a:r>
          </a:p>
          <a:p>
            <a:pPr lvl="1">
              <a:lnSpc>
                <a:spcPct val="80000"/>
              </a:lnSpc>
              <a:spcBef>
                <a:spcPct val="10000"/>
              </a:spcBef>
            </a:pPr>
            <a:r>
              <a:rPr lang="en-US" altLang="ko-KR" sz="2400" dirty="0" smtClean="0">
                <a:ea typeface="굴림" panose="020B0600000101010101" pitchFamily="34" charset="-127"/>
              </a:rPr>
              <a:t>N direct mapped caches operates in parallel</a:t>
            </a:r>
          </a:p>
          <a:p>
            <a:pPr>
              <a:lnSpc>
                <a:spcPct val="80000"/>
              </a:lnSpc>
              <a:spcBef>
                <a:spcPct val="10000"/>
              </a:spcBef>
            </a:pPr>
            <a:r>
              <a:rPr lang="en-US" altLang="ko-KR" dirty="0" smtClean="0">
                <a:ea typeface="굴림" panose="020B0600000101010101" pitchFamily="34" charset="-127"/>
              </a:rPr>
              <a:t>Example: Two-way set associative cache</a:t>
            </a:r>
          </a:p>
          <a:p>
            <a:pPr lvl="1">
              <a:lnSpc>
                <a:spcPct val="80000"/>
              </a:lnSpc>
              <a:spcBef>
                <a:spcPct val="10000"/>
              </a:spcBef>
            </a:pPr>
            <a:r>
              <a:rPr lang="en-US" altLang="ko-KR" sz="2400" dirty="0" smtClean="0">
                <a:ea typeface="굴림" panose="020B0600000101010101" pitchFamily="34" charset="-127"/>
              </a:rPr>
              <a:t>Cache Index selects a “set” from the cache</a:t>
            </a:r>
          </a:p>
          <a:p>
            <a:pPr lvl="1">
              <a:lnSpc>
                <a:spcPct val="80000"/>
              </a:lnSpc>
              <a:spcBef>
                <a:spcPct val="10000"/>
              </a:spcBef>
            </a:pPr>
            <a:r>
              <a:rPr lang="en-US" altLang="ko-KR" sz="2400" dirty="0" smtClean="0">
                <a:ea typeface="굴림" panose="020B0600000101010101" pitchFamily="34" charset="-127"/>
              </a:rPr>
              <a:t>Two tags in the set are compared to input in parallel</a:t>
            </a:r>
          </a:p>
          <a:p>
            <a:pPr lvl="1">
              <a:lnSpc>
                <a:spcPct val="80000"/>
              </a:lnSpc>
              <a:spcBef>
                <a:spcPct val="10000"/>
              </a:spcBef>
            </a:pPr>
            <a:r>
              <a:rPr lang="en-US" altLang="ko-KR" sz="2400" dirty="0" smtClean="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56453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4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2" end="2"/>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734348"/>
                                        </p:tgtEl>
                                        <p:attrNameLst>
                                          <p:attrName>style.visibility</p:attrName>
                                        </p:attrNameLst>
                                      </p:cBhvr>
                                      <p:to>
                                        <p:strVal val="visible"/>
                                      </p:to>
                                    </p:set>
                                    <p:anim calcmode="lin" valueType="num">
                                      <p:cBhvr additive="base">
                                        <p:cTn id="17" dur="500" fill="hold"/>
                                        <p:tgtEl>
                                          <p:spTgt spid="734348"/>
                                        </p:tgtEl>
                                        <p:attrNameLst>
                                          <p:attrName>ppt_x</p:attrName>
                                        </p:attrNameLst>
                                      </p:cBhvr>
                                      <p:tavLst>
                                        <p:tav tm="0">
                                          <p:val>
                                            <p:strVal val="0-#ppt_w/2"/>
                                          </p:val>
                                        </p:tav>
                                        <p:tav tm="100000">
                                          <p:val>
                                            <p:strVal val="#ppt_x"/>
                                          </p:val>
                                        </p:tav>
                                      </p:tavLst>
                                    </p:anim>
                                    <p:anim calcmode="lin" valueType="num">
                                      <p:cBhvr additive="base">
                                        <p:cTn id="18" dur="500" fill="hold"/>
                                        <p:tgtEl>
                                          <p:spTgt spid="7343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34228"/>
                                        </p:tgtEl>
                                        <p:attrNameLst>
                                          <p:attrName>style.visibility</p:attrName>
                                        </p:attrNameLst>
                                      </p:cBhvr>
                                      <p:to>
                                        <p:strVal val="visible"/>
                                      </p:to>
                                    </p:set>
                                    <p:anim calcmode="lin" valueType="num">
                                      <p:cBhvr additive="base">
                                        <p:cTn id="21" dur="500" fill="hold"/>
                                        <p:tgtEl>
                                          <p:spTgt spid="734228"/>
                                        </p:tgtEl>
                                        <p:attrNameLst>
                                          <p:attrName>ppt_x</p:attrName>
                                        </p:attrNameLst>
                                      </p:cBhvr>
                                      <p:tavLst>
                                        <p:tav tm="0">
                                          <p:val>
                                            <p:strVal val="1+#ppt_w/2"/>
                                          </p:val>
                                        </p:tav>
                                        <p:tav tm="100000">
                                          <p:val>
                                            <p:strVal val="#ppt_x"/>
                                          </p:val>
                                        </p:tav>
                                      </p:tavLst>
                                    </p:anim>
                                    <p:anim calcmode="lin" valueType="num">
                                      <p:cBhvr additive="base">
                                        <p:cTn id="22"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4211">
                                            <p:txEl>
                                              <p:pRg st="3" end="3"/>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34313"/>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734330"/>
                                        </p:tgtEl>
                                        <p:attrNameLst>
                                          <p:attrName>style.visibility</p:attrName>
                                        </p:attrNameLst>
                                      </p:cBhvr>
                                      <p:to>
                                        <p:strVal val="visible"/>
                                      </p:to>
                                    </p:set>
                                    <p:animEffect transition="in" filter="wipe(up)">
                                      <p:cBhvr>
                                        <p:cTn id="33" dur="500"/>
                                        <p:tgtEl>
                                          <p:spTgt spid="734330"/>
                                        </p:tgtEl>
                                      </p:cBhvr>
                                    </p:animEffec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734248"/>
                                        </p:tgtEl>
                                        <p:attrNameLst>
                                          <p:attrName>style.visibility</p:attrName>
                                        </p:attrNameLst>
                                      </p:cBhvr>
                                      <p:to>
                                        <p:strVal val="visible"/>
                                      </p:to>
                                    </p:set>
                                    <p:anim calcmode="lin" valueType="num">
                                      <p:cBhvr>
                                        <p:cTn id="37" dur="500" fill="hold"/>
                                        <p:tgtEl>
                                          <p:spTgt spid="734248"/>
                                        </p:tgtEl>
                                        <p:attrNameLst>
                                          <p:attrName>ppt_w</p:attrName>
                                        </p:attrNameLst>
                                      </p:cBhvr>
                                      <p:tavLst>
                                        <p:tav tm="0">
                                          <p:val>
                                            <p:fltVal val="0"/>
                                          </p:val>
                                        </p:tav>
                                        <p:tav tm="100000">
                                          <p:val>
                                            <p:strVal val="#ppt_w"/>
                                          </p:val>
                                        </p:tav>
                                      </p:tavLst>
                                    </p:anim>
                                    <p:anim calcmode="lin" valueType="num">
                                      <p:cBhvr>
                                        <p:cTn id="38"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4211">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4314"/>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1" fill="hold" grpId="0" nodeType="afterEffect">
                                  <p:stCondLst>
                                    <p:cond delay="0"/>
                                  </p:stCondLst>
                                  <p:childTnLst>
                                    <p:set>
                                      <p:cBhvr>
                                        <p:cTn id="47" dur="1" fill="hold">
                                          <p:stCondLst>
                                            <p:cond delay="0"/>
                                          </p:stCondLst>
                                        </p:cTn>
                                        <p:tgtEl>
                                          <p:spTgt spid="734331"/>
                                        </p:tgtEl>
                                        <p:attrNameLst>
                                          <p:attrName>style.visibility</p:attrName>
                                        </p:attrNameLst>
                                      </p:cBhvr>
                                      <p:to>
                                        <p:strVal val="visible"/>
                                      </p:to>
                                    </p:set>
                                    <p:animEffect transition="in" filter="wipe(up)">
                                      <p:cBhvr>
                                        <p:cTn id="48" dur="500"/>
                                        <p:tgtEl>
                                          <p:spTgt spid="734331"/>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34332"/>
                                        </p:tgtEl>
                                        <p:attrNameLst>
                                          <p:attrName>style.visibility</p:attrName>
                                        </p:attrNameLst>
                                      </p:cBhvr>
                                      <p:to>
                                        <p:strVal val="visible"/>
                                      </p:to>
                                    </p:set>
                                    <p:animEffect transition="in" filter="wipe(up)">
                                      <p:cBhvr>
                                        <p:cTn id="52" dur="500"/>
                                        <p:tgtEl>
                                          <p:spTgt spid="734332"/>
                                        </p:tgtEl>
                                      </p:cBhvr>
                                    </p:animEffect>
                                  </p:childTnLst>
                                </p:cTn>
                              </p:par>
                              <p:par>
                                <p:cTn id="53" presetID="22" presetClass="entr" presetSubtype="1" fill="hold" nodeType="withEffect">
                                  <p:stCondLst>
                                    <p:cond delay="0"/>
                                  </p:stCondLst>
                                  <p:childTnLst>
                                    <p:set>
                                      <p:cBhvr>
                                        <p:cTn id="54" dur="1" fill="hold">
                                          <p:stCondLst>
                                            <p:cond delay="0"/>
                                          </p:stCondLst>
                                        </p:cTn>
                                        <p:tgtEl>
                                          <p:spTgt spid="734347"/>
                                        </p:tgtEl>
                                        <p:attrNameLst>
                                          <p:attrName>style.visibility</p:attrName>
                                        </p:attrNameLst>
                                      </p:cBhvr>
                                      <p:to>
                                        <p:strVal val="visible"/>
                                      </p:to>
                                    </p:set>
                                    <p:animEffect transition="in" filter="wipe(up)">
                                      <p:cBhvr>
                                        <p:cTn id="55" dur="500"/>
                                        <p:tgtEl>
                                          <p:spTgt spid="734347"/>
                                        </p:tgtEl>
                                      </p:cBhvr>
                                    </p:animEffect>
                                  </p:childTnLst>
                                </p:cTn>
                              </p:par>
                            </p:childTnLst>
                          </p:cTn>
                        </p:par>
                        <p:par>
                          <p:cTn id="56" fill="hold" nodeType="afterGroup">
                            <p:stCondLst>
                              <p:cond delay="1000"/>
                            </p:stCondLst>
                            <p:childTnLst>
                              <p:par>
                                <p:cTn id="57" presetID="4" presetClass="entr" presetSubtype="16" fill="hold" nodeType="afterEffect">
                                  <p:stCondLst>
                                    <p:cond delay="0"/>
                                  </p:stCondLst>
                                  <p:childTnLst>
                                    <p:set>
                                      <p:cBhvr>
                                        <p:cTn id="58" dur="1" fill="hold">
                                          <p:stCondLst>
                                            <p:cond delay="0"/>
                                          </p:stCondLst>
                                        </p:cTn>
                                        <p:tgtEl>
                                          <p:spTgt spid="734354"/>
                                        </p:tgtEl>
                                        <p:attrNameLst>
                                          <p:attrName>style.visibility</p:attrName>
                                        </p:attrNameLst>
                                      </p:cBhvr>
                                      <p:to>
                                        <p:strVal val="visible"/>
                                      </p:to>
                                    </p:set>
                                    <p:animEffect transition="in" filter="box(in)">
                                      <p:cBhvr>
                                        <p:cTn id="59" dur="500"/>
                                        <p:tgtEl>
                                          <p:spTgt spid="7343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34211">
                                            <p:txEl>
                                              <p:pRg st="5" end="5"/>
                                            </p:txEl>
                                          </p:spTgt>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734311"/>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34355"/>
                                        </p:tgtEl>
                                        <p:attrNameLst>
                                          <p:attrName>style.visibility</p:attrName>
                                        </p:attrNameLst>
                                      </p:cBhvr>
                                      <p:to>
                                        <p:strVal val="visible"/>
                                      </p:to>
                                    </p:set>
                                  </p:childTnLst>
                                </p:cTn>
                              </p:par>
                            </p:childTnLst>
                          </p:cTn>
                        </p:par>
                        <p:par>
                          <p:cTn id="70" fill="hold" nodeType="afterGroup">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734356"/>
                                        </p:tgtEl>
                                        <p:attrNameLst>
                                          <p:attrName>style.visibility</p:attrName>
                                        </p:attrNameLst>
                                      </p:cBhvr>
                                      <p:to>
                                        <p:strVal val="visible"/>
                                      </p:to>
                                    </p:set>
                                    <p:animEffect transition="in" filter="wipe(up)">
                                      <p:cBhvr>
                                        <p:cTn id="73" dur="500"/>
                                        <p:tgtEl>
                                          <p:spTgt spid="734356"/>
                                        </p:tgtEl>
                                      </p:cBhvr>
                                    </p:animEffec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762000"/>
          </a:xfrm>
        </p:spPr>
        <p:txBody>
          <a:bodyPr>
            <a:normAutofit/>
          </a:bodyPr>
          <a:lstStyle/>
          <a:p>
            <a:pPr>
              <a:defRPr/>
            </a:pPr>
            <a:r>
              <a:rPr lang="en-US" altLang="ko-KR" dirty="0">
                <a:ea typeface="굴림" charset="-127"/>
                <a:cs typeface="굴림" charset="-127"/>
              </a:rPr>
              <a:t>Paging: Physical Memory in Fixed Size Chunks</a:t>
            </a:r>
          </a:p>
        </p:txBody>
      </p:sp>
      <p:sp>
        <p:nvSpPr>
          <p:cNvPr id="44035" name="Rectangle 3"/>
          <p:cNvSpPr>
            <a:spLocks noGrp="1" noChangeArrowheads="1"/>
          </p:cNvSpPr>
          <p:nvPr>
            <p:ph type="body" idx="1"/>
          </p:nvPr>
        </p:nvSpPr>
        <p:spPr>
          <a:xfrm>
            <a:off x="381000" y="914400"/>
            <a:ext cx="8763000" cy="5486400"/>
          </a:xfrm>
        </p:spPr>
        <p:txBody>
          <a:bodyPr>
            <a:normAutofit/>
          </a:bodyPr>
          <a:lstStyle/>
          <a:p>
            <a:pPr>
              <a:lnSpc>
                <a:spcPct val="100000"/>
              </a:lnSpc>
              <a:spcBef>
                <a:spcPct val="20000"/>
              </a:spcBef>
            </a:pPr>
            <a:r>
              <a:rPr lang="en-US" altLang="ko-KR" sz="2800" dirty="0" smtClean="0">
                <a:ea typeface="굴림" panose="020B0600000101010101" pitchFamily="34" charset="-127"/>
              </a:rPr>
              <a:t>Solution to fragmentation from segments?</a:t>
            </a:r>
          </a:p>
          <a:p>
            <a:pPr lvl="1">
              <a:lnSpc>
                <a:spcPct val="100000"/>
              </a:lnSpc>
              <a:spcBef>
                <a:spcPct val="20000"/>
              </a:spcBef>
            </a:pPr>
            <a:r>
              <a:rPr lang="en-US" altLang="ko-KR" sz="2400" dirty="0" smtClean="0">
                <a:ea typeface="굴림" panose="020B0600000101010101" pitchFamily="34" charset="-127"/>
              </a:rPr>
              <a:t>Allocate physical memory in fixed size chunks (“</a:t>
            </a:r>
            <a:r>
              <a:rPr lang="en-US" altLang="ko-KR" sz="2400" dirty="0" smtClean="0">
                <a:solidFill>
                  <a:srgbClr val="FF0000"/>
                </a:solidFill>
                <a:ea typeface="굴림" panose="020B0600000101010101" pitchFamily="34" charset="-127"/>
              </a:rPr>
              <a:t>pages</a:t>
            </a:r>
            <a:r>
              <a:rPr lang="en-US" altLang="ko-KR" sz="2400" dirty="0" smtClean="0">
                <a:ea typeface="굴림" panose="020B0600000101010101" pitchFamily="34" charset="-127"/>
              </a:rPr>
              <a:t>”)</a:t>
            </a:r>
          </a:p>
          <a:p>
            <a:pPr lvl="1">
              <a:lnSpc>
                <a:spcPct val="100000"/>
              </a:lnSpc>
              <a:spcBef>
                <a:spcPct val="20000"/>
              </a:spcBef>
            </a:pPr>
            <a:r>
              <a:rPr lang="en-US" altLang="ko-KR" sz="2400" dirty="0" smtClean="0">
                <a:ea typeface="굴림" panose="020B0600000101010101" pitchFamily="34" charset="-127"/>
              </a:rPr>
              <a:t>Every chunk of physical memory is equivalent</a:t>
            </a:r>
          </a:p>
          <a:p>
            <a:pPr lvl="2">
              <a:lnSpc>
                <a:spcPct val="100000"/>
              </a:lnSpc>
              <a:spcBef>
                <a:spcPct val="20000"/>
              </a:spcBef>
            </a:pPr>
            <a:r>
              <a:rPr lang="en-US" altLang="ko-KR" sz="2400" dirty="0" smtClean="0">
                <a:ea typeface="굴림" panose="020B0600000101010101" pitchFamily="34" charset="-127"/>
              </a:rPr>
              <a:t>Can use simple vector of bits to handle allocation:</a:t>
            </a:r>
            <a:br>
              <a:rPr lang="en-US" altLang="ko-KR" sz="2400" dirty="0" smtClean="0">
                <a:ea typeface="굴림" panose="020B0600000101010101" pitchFamily="34" charset="-127"/>
              </a:rPr>
            </a:br>
            <a:r>
              <a:rPr lang="en-US" altLang="ko-KR" sz="2400" dirty="0" smtClean="0">
                <a:latin typeface="Consolas" charset="0"/>
                <a:ea typeface="Consolas" charset="0"/>
                <a:cs typeface="Consolas" charset="0"/>
              </a:rPr>
              <a:t>	00110001110001101 … 110010</a:t>
            </a:r>
          </a:p>
          <a:p>
            <a:pPr lvl="2">
              <a:lnSpc>
                <a:spcPct val="100000"/>
              </a:lnSpc>
              <a:spcBef>
                <a:spcPct val="20000"/>
              </a:spcBef>
            </a:pPr>
            <a:r>
              <a:rPr lang="en-US" altLang="ko-KR" sz="2400" dirty="0" smtClean="0">
                <a:ea typeface="굴림" panose="020B0600000101010101" pitchFamily="34" charset="-127"/>
              </a:rPr>
              <a:t>Each bit represents page of physical memory</a:t>
            </a:r>
            <a:br>
              <a:rPr lang="en-US" altLang="ko-KR" sz="2400" dirty="0" smtClean="0">
                <a:ea typeface="굴림" panose="020B0600000101010101" pitchFamily="34" charset="-127"/>
              </a:rPr>
            </a:br>
            <a:r>
              <a:rPr lang="en-US" altLang="ko-KR" sz="2400" dirty="0" smtClean="0">
                <a:ea typeface="굴림" panose="020B0600000101010101" pitchFamily="34" charset="-127"/>
              </a:rPr>
              <a:t>	</a:t>
            </a:r>
            <a:r>
              <a:rPr lang="en-US" altLang="ko-KR" sz="2400" dirty="0" smtClean="0">
                <a:latin typeface="Consolas" charset="0"/>
                <a:ea typeface="Consolas" charset="0"/>
                <a:cs typeface="Consolas" charset="0"/>
              </a:rPr>
              <a:t>1</a:t>
            </a:r>
            <a:r>
              <a:rPr lang="en-US" altLang="ko-KR" sz="2400" dirty="0" smtClean="0">
                <a:ea typeface="굴림" panose="020B0600000101010101" pitchFamily="34" charset="-127"/>
              </a:rPr>
              <a:t> </a:t>
            </a:r>
            <a:r>
              <a:rPr lang="en-US" altLang="ko-KR" sz="2400" dirty="0" smtClean="0">
                <a:ea typeface="굴림" panose="020B0600000101010101" pitchFamily="34" charset="-127"/>
                <a:sym typeface="Symbol" panose="05050102010706020507" pitchFamily="18" charset="2"/>
              </a:rPr>
              <a:t> allocated, </a:t>
            </a:r>
            <a:r>
              <a:rPr lang="en-US" altLang="ko-KR" sz="2400" dirty="0" smtClean="0">
                <a:latin typeface="Consolas" charset="0"/>
                <a:ea typeface="Consolas" charset="0"/>
                <a:cs typeface="Consolas" charset="0"/>
                <a:sym typeface="Symbol" panose="05050102010706020507" pitchFamily="18" charset="2"/>
              </a:rPr>
              <a:t>0</a:t>
            </a:r>
            <a:r>
              <a:rPr lang="en-US" altLang="ko-KR" sz="2400" dirty="0" smtClean="0">
                <a:ea typeface="굴림" panose="020B0600000101010101" pitchFamily="34" charset="-127"/>
                <a:sym typeface="Symbol" panose="05050102010706020507" pitchFamily="18" charset="2"/>
              </a:rPr>
              <a:t>  free</a:t>
            </a:r>
          </a:p>
          <a:p>
            <a:pPr lvl="3">
              <a:lnSpc>
                <a:spcPct val="100000"/>
              </a:lnSpc>
              <a:spcBef>
                <a:spcPct val="20000"/>
              </a:spcBef>
              <a:buFontTx/>
              <a:buNone/>
            </a:pPr>
            <a:endParaRPr lang="en-US" altLang="ko-KR" sz="2400"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Should pages be as big as our previous segments?</a:t>
            </a:r>
          </a:p>
          <a:p>
            <a:pPr lvl="1">
              <a:lnSpc>
                <a:spcPct val="100000"/>
              </a:lnSpc>
              <a:spcBef>
                <a:spcPct val="20000"/>
              </a:spcBef>
            </a:pPr>
            <a:r>
              <a:rPr lang="en-US" altLang="ko-KR" sz="2400" dirty="0" smtClean="0">
                <a:ea typeface="굴림" panose="020B0600000101010101" pitchFamily="34" charset="-127"/>
              </a:rPr>
              <a:t>No: Can lead to lots of internal fragmentation</a:t>
            </a:r>
          </a:p>
          <a:p>
            <a:pPr lvl="2">
              <a:lnSpc>
                <a:spcPct val="100000"/>
              </a:lnSpc>
              <a:spcBef>
                <a:spcPct val="20000"/>
              </a:spcBef>
            </a:pPr>
            <a:r>
              <a:rPr lang="en-US" altLang="ko-KR" sz="2400" dirty="0" smtClean="0">
                <a:ea typeface="굴림" panose="020B0600000101010101" pitchFamily="34" charset="-127"/>
              </a:rPr>
              <a:t>Typically have small pages (1K-16K)</a:t>
            </a:r>
          </a:p>
          <a:p>
            <a:pPr lvl="1">
              <a:lnSpc>
                <a:spcPct val="100000"/>
              </a:lnSpc>
              <a:spcBef>
                <a:spcPct val="20000"/>
              </a:spcBef>
            </a:pPr>
            <a:r>
              <a:rPr lang="en-US" altLang="ko-KR" sz="2400" dirty="0" smtClean="0">
                <a:ea typeface="굴림" panose="020B0600000101010101" pitchFamily="34" charset="-127"/>
              </a:rPr>
              <a:t>Consequently: need many, many pages </a:t>
            </a:r>
          </a:p>
        </p:txBody>
      </p:sp>
    </p:spTree>
    <p:extLst>
      <p:ext uri="{BB962C8B-B14F-4D97-AF65-F5344CB8AC3E}">
        <p14:creationId xmlns:p14="http://schemas.microsoft.com/office/powerpoint/2010/main" val="18716261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1941513" y="228600"/>
            <a:ext cx="4810125" cy="379413"/>
          </a:xfrm>
          <a:noFill/>
        </p:spPr>
        <p:txBody>
          <a:bodyPr wrap="none" lIns="63500" tIns="25400" rIns="63500" bIns="25400" anchor="t">
            <a:spAutoFit/>
          </a:bodyPr>
          <a:lstStyle/>
          <a:p>
            <a:r>
              <a:rPr lang="en-US" altLang="ko-KR" smtClean="0">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381000" y="685800"/>
            <a:ext cx="8458200" cy="2575064"/>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Fully Associative</a:t>
            </a:r>
            <a:r>
              <a:rPr lang="en-US" altLang="ko-KR" dirty="0" smtClean="0">
                <a:ea typeface="굴림" panose="020B0600000101010101" pitchFamily="34" charset="-127"/>
              </a:rPr>
              <a:t>: Every block can hold any line</a:t>
            </a:r>
          </a:p>
          <a:p>
            <a:pPr lvl="1">
              <a:lnSpc>
                <a:spcPct val="80000"/>
              </a:lnSpc>
              <a:spcBef>
                <a:spcPct val="20000"/>
              </a:spcBef>
            </a:pPr>
            <a:r>
              <a:rPr lang="en-US" altLang="ko-KR" sz="2400" dirty="0" smtClean="0">
                <a:ea typeface="굴림" panose="020B0600000101010101" pitchFamily="34" charset="-127"/>
              </a:rPr>
              <a:t>Address does not include a cache index</a:t>
            </a:r>
          </a:p>
          <a:p>
            <a:pPr lvl="1">
              <a:lnSpc>
                <a:spcPct val="80000"/>
              </a:lnSpc>
              <a:spcBef>
                <a:spcPct val="20000"/>
              </a:spcBef>
            </a:pPr>
            <a:r>
              <a:rPr lang="en-US" altLang="ko-KR" sz="2400" dirty="0" smtClean="0">
                <a:ea typeface="굴림" panose="020B0600000101010101" pitchFamily="34" charset="-127"/>
              </a:rPr>
              <a:t>Compare Cache Tags of all Cache Entries in Parallel</a:t>
            </a:r>
          </a:p>
          <a:p>
            <a:pPr>
              <a:lnSpc>
                <a:spcPct val="80000"/>
              </a:lnSpc>
              <a:spcBef>
                <a:spcPct val="20000"/>
              </a:spcBef>
            </a:pPr>
            <a:r>
              <a:rPr lang="en-US" altLang="ko-KR" dirty="0" smtClean="0">
                <a:ea typeface="굴림" panose="020B0600000101010101" pitchFamily="34" charset="-127"/>
              </a:rPr>
              <a:t>Example: Block Size=32B blocks</a:t>
            </a:r>
          </a:p>
          <a:p>
            <a:pPr lvl="1">
              <a:lnSpc>
                <a:spcPct val="80000"/>
              </a:lnSpc>
              <a:spcBef>
                <a:spcPct val="20000"/>
              </a:spcBef>
            </a:pPr>
            <a:r>
              <a:rPr lang="en-US" altLang="ko-KR" sz="2400" dirty="0" smtClean="0">
                <a:ea typeface="굴림" panose="020B0600000101010101" pitchFamily="34" charset="-127"/>
              </a:rPr>
              <a:t>We need N 27-bit comparators</a:t>
            </a:r>
          </a:p>
          <a:p>
            <a:pPr lvl="1">
              <a:lnSpc>
                <a:spcPct val="80000"/>
              </a:lnSpc>
              <a:spcBef>
                <a:spcPct val="20000"/>
              </a:spcBef>
            </a:pPr>
            <a:r>
              <a:rPr lang="en-US" altLang="ko-KR" sz="2400" dirty="0" smtClean="0">
                <a:ea typeface="굴림" panose="020B0600000101010101" pitchFamily="34" charset="-127"/>
              </a:rPr>
              <a:t>Still have byte select to choose from within block</a:t>
            </a:r>
          </a:p>
          <a:p>
            <a:pPr>
              <a:lnSpc>
                <a:spcPct val="80000"/>
              </a:lnSpc>
              <a:spcBef>
                <a:spcPct val="20000"/>
              </a:spcBef>
            </a:pPr>
            <a:endParaRPr lang="ko-KR" altLang="en-US" dirty="0" smtClean="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73630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36333"/>
                                        </p:tgtEl>
                                        <p:attrNameLst>
                                          <p:attrName>style.visibility</p:attrName>
                                        </p:attrNameLst>
                                      </p:cBhvr>
                                      <p:to>
                                        <p:strVal val="visible"/>
                                      </p:to>
                                    </p:set>
                                    <p:anim calcmode="lin" valueType="num">
                                      <p:cBhvr additive="base">
                                        <p:cTn id="11" dur="500" fill="hold"/>
                                        <p:tgtEl>
                                          <p:spTgt spid="736333"/>
                                        </p:tgtEl>
                                        <p:attrNameLst>
                                          <p:attrName>ppt_x</p:attrName>
                                        </p:attrNameLst>
                                      </p:cBhvr>
                                      <p:tavLst>
                                        <p:tav tm="0">
                                          <p:val>
                                            <p:strVal val="1+#ppt_w/2"/>
                                          </p:val>
                                        </p:tav>
                                        <p:tav tm="100000">
                                          <p:val>
                                            <p:strVal val="#ppt_x"/>
                                          </p:val>
                                        </p:tav>
                                      </p:tavLst>
                                    </p:anim>
                                    <p:anim calcmode="lin" valueType="num">
                                      <p:cBhvr additive="base">
                                        <p:cTn id="12" dur="500" fill="hold"/>
                                        <p:tgtEl>
                                          <p:spTgt spid="7363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25"/>
                                        </p:tgtEl>
                                        <p:attrNameLst>
                                          <p:attrName>style.visibility</p:attrName>
                                        </p:attrNameLst>
                                      </p:cBhvr>
                                      <p:to>
                                        <p:strVal val="visible"/>
                                      </p:to>
                                    </p:set>
                                    <p:anim calcmode="lin" valueType="num">
                                      <p:cBhvr additive="base">
                                        <p:cTn id="15" dur="500" fill="hold"/>
                                        <p:tgtEl>
                                          <p:spTgt spid="736325"/>
                                        </p:tgtEl>
                                        <p:attrNameLst>
                                          <p:attrName>ppt_x</p:attrName>
                                        </p:attrNameLst>
                                      </p:cBhvr>
                                      <p:tavLst>
                                        <p:tav tm="0">
                                          <p:val>
                                            <p:strVal val="1+#ppt_w/2"/>
                                          </p:val>
                                        </p:tav>
                                        <p:tav tm="100000">
                                          <p:val>
                                            <p:strVal val="#ppt_x"/>
                                          </p:val>
                                        </p:tav>
                                      </p:tavLst>
                                    </p:anim>
                                    <p:anim calcmode="lin" valueType="num">
                                      <p:cBhvr additive="base">
                                        <p:cTn id="16" dur="500" fill="hold"/>
                                        <p:tgtEl>
                                          <p:spTgt spid="7363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6259">
                                            <p:txEl>
                                              <p:pRg st="4" end="4"/>
                                            </p:txEl>
                                          </p:spTgt>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nodeType="afterEffect">
                                  <p:stCondLst>
                                    <p:cond delay="0"/>
                                  </p:stCondLst>
                                  <p:childTnLst>
                                    <p:set>
                                      <p:cBhvr>
                                        <p:cTn id="31" dur="1" fill="hold">
                                          <p:stCondLst>
                                            <p:cond delay="0"/>
                                          </p:stCondLst>
                                        </p:cTn>
                                        <p:tgtEl>
                                          <p:spTgt spid="736329"/>
                                        </p:tgtEl>
                                        <p:attrNameLst>
                                          <p:attrName>style.visibility</p:attrName>
                                        </p:attrNameLst>
                                      </p:cBhvr>
                                      <p:to>
                                        <p:strVal val="visible"/>
                                      </p:to>
                                    </p:set>
                                    <p:anim calcmode="lin" valueType="num">
                                      <p:cBhvr additive="base">
                                        <p:cTn id="32" dur="500" fill="hold"/>
                                        <p:tgtEl>
                                          <p:spTgt spid="736329"/>
                                        </p:tgtEl>
                                        <p:attrNameLst>
                                          <p:attrName>ppt_x</p:attrName>
                                        </p:attrNameLst>
                                      </p:cBhvr>
                                      <p:tavLst>
                                        <p:tav tm="0">
                                          <p:val>
                                            <p:strVal val="0-#ppt_w/2"/>
                                          </p:val>
                                        </p:tav>
                                        <p:tav tm="100000">
                                          <p:val>
                                            <p:strVal val="#ppt_x"/>
                                          </p:val>
                                        </p:tav>
                                      </p:tavLst>
                                    </p:anim>
                                    <p:anim calcmode="lin" valueType="num">
                                      <p:cBhvr additive="base">
                                        <p:cTn id="33" dur="500" fill="hold"/>
                                        <p:tgtEl>
                                          <p:spTgt spid="73632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736337"/>
                                        </p:tgtEl>
                                        <p:attrNameLst>
                                          <p:attrName>style.visibility</p:attrName>
                                        </p:attrNameLst>
                                      </p:cBhvr>
                                      <p:to>
                                        <p:strVal val="visible"/>
                                      </p:to>
                                    </p:set>
                                    <p:animEffect transition="in" filter="wipe(right)">
                                      <p:cBhvr>
                                        <p:cTn id="37" dur="500"/>
                                        <p:tgtEl>
                                          <p:spTgt spid="736337"/>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736331"/>
                                        </p:tgtEl>
                                        <p:attrNameLst>
                                          <p:attrName>style.visibility</p:attrName>
                                        </p:attrNameLst>
                                      </p:cBhvr>
                                      <p:to>
                                        <p:strVal val="visible"/>
                                      </p:to>
                                    </p:set>
                                    <p:animEffect transition="in" filter="wipe(down)">
                                      <p:cBhvr>
                                        <p:cTn id="41" dur="500"/>
                                        <p:tgtEl>
                                          <p:spTgt spid="736331"/>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7363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63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6259">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736335"/>
                                        </p:tgtEl>
                                        <p:attrNameLst>
                                          <p:attrName>style.visibility</p:attrName>
                                        </p:attrNameLst>
                                      </p:cBhvr>
                                      <p:to>
                                        <p:strVal val="visible"/>
                                      </p:to>
                                    </p:set>
                                    <p:animEffect transition="in" filter="wipe(up)">
                                      <p:cBhvr>
                                        <p:cTn id="54" dur="500"/>
                                        <p:tgtEl>
                                          <p:spTgt spid="73633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dirty="0" smtClean="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dirty="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2971800" y="3429000"/>
            <a:ext cx="2543175" cy="3032125"/>
            <a:chOff x="1872" y="2160"/>
            <a:chExt cx="1602" cy="1910"/>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72" y="2880"/>
              <a:ext cx="1291" cy="1190"/>
              <a:chOff x="1824" y="2832"/>
              <a:chExt cx="1291" cy="1190"/>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4" y="284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922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smtClean="0">
                <a:ea typeface="굴림" panose="020B0600000101010101" pitchFamily="34" charset="-127"/>
              </a:rPr>
              <a:t>Where does a Block Get Placed in a Cache?</a:t>
            </a:r>
          </a:p>
        </p:txBody>
      </p:sp>
    </p:spTree>
    <p:extLst>
      <p:ext uri="{BB962C8B-B14F-4D97-AF65-F5344CB8AC3E}">
        <p14:creationId xmlns:p14="http://schemas.microsoft.com/office/powerpoint/2010/main" val="1084138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43510"/>
                                        </p:tgtEl>
                                        <p:attrNameLst>
                                          <p:attrName>style.visibility</p:attrName>
                                        </p:attrNameLst>
                                      </p:cBhvr>
                                      <p:to>
                                        <p:strVal val="visible"/>
                                      </p:to>
                                    </p:set>
                                    <p:anim calcmode="lin" valueType="num">
                                      <p:cBhvr additive="base">
                                        <p:cTn id="9" dur="500" fill="hold"/>
                                        <p:tgtEl>
                                          <p:spTgt spid="743510"/>
                                        </p:tgtEl>
                                        <p:attrNameLst>
                                          <p:attrName>ppt_x</p:attrName>
                                        </p:attrNameLst>
                                      </p:cBhvr>
                                      <p:tavLst>
                                        <p:tav tm="0">
                                          <p:val>
                                            <p:strVal val="1+#ppt_w/2"/>
                                          </p:val>
                                        </p:tav>
                                        <p:tav tm="100000">
                                          <p:val>
                                            <p:strVal val="#ppt_x"/>
                                          </p:val>
                                        </p:tav>
                                      </p:tavLst>
                                    </p:anim>
                                    <p:anim calcmode="lin" valueType="num">
                                      <p:cBhvr additive="base">
                                        <p:cTn id="10"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43513"/>
                                        </p:tgtEl>
                                        <p:attrNameLst>
                                          <p:attrName>style.visibility</p:attrName>
                                        </p:attrNameLst>
                                      </p:cBhvr>
                                      <p:to>
                                        <p:strVal val="visible"/>
                                      </p:to>
                                    </p:set>
                                    <p:anim calcmode="lin" valueType="num">
                                      <p:cBhvr additive="base">
                                        <p:cTn id="15" dur="500" fill="hold"/>
                                        <p:tgtEl>
                                          <p:spTgt spid="743513"/>
                                        </p:tgtEl>
                                        <p:attrNameLst>
                                          <p:attrName>ppt_x</p:attrName>
                                        </p:attrNameLst>
                                      </p:cBhvr>
                                      <p:tavLst>
                                        <p:tav tm="0">
                                          <p:val>
                                            <p:strVal val="0-#ppt_w/2"/>
                                          </p:val>
                                        </p:tav>
                                        <p:tav tm="100000">
                                          <p:val>
                                            <p:strVal val="#ppt_x"/>
                                          </p:val>
                                        </p:tav>
                                      </p:tavLst>
                                    </p:anim>
                                    <p:anim calcmode="lin" valueType="num">
                                      <p:cBhvr additive="base">
                                        <p:cTn id="16"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43512"/>
                                        </p:tgtEl>
                                        <p:attrNameLst>
                                          <p:attrName>style.visibility</p:attrName>
                                        </p:attrNameLst>
                                      </p:cBhvr>
                                      <p:to>
                                        <p:strVal val="visible"/>
                                      </p:to>
                                    </p:set>
                                    <p:anim calcmode="lin" valueType="num">
                                      <p:cBhvr additive="base">
                                        <p:cTn id="21" dur="500" fill="hold"/>
                                        <p:tgtEl>
                                          <p:spTgt spid="743512"/>
                                        </p:tgtEl>
                                        <p:attrNameLst>
                                          <p:attrName>ppt_x</p:attrName>
                                        </p:attrNameLst>
                                      </p:cBhvr>
                                      <p:tavLst>
                                        <p:tav tm="0">
                                          <p:val>
                                            <p:strVal val="#ppt_x"/>
                                          </p:val>
                                        </p:tav>
                                        <p:tav tm="100000">
                                          <p:val>
                                            <p:strVal val="#ppt_x"/>
                                          </p:val>
                                        </p:tav>
                                      </p:tavLst>
                                    </p:anim>
                                    <p:anim calcmode="lin" valueType="num">
                                      <p:cBhvr additive="base">
                                        <p:cTn id="22"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43514"/>
                                        </p:tgtEl>
                                        <p:attrNameLst>
                                          <p:attrName>style.visibility</p:attrName>
                                        </p:attrNameLst>
                                      </p:cBhvr>
                                      <p:to>
                                        <p:strVal val="visible"/>
                                      </p:to>
                                    </p:set>
                                    <p:anim calcmode="lin" valueType="num">
                                      <p:cBhvr additive="base">
                                        <p:cTn id="27" dur="500" fill="hold"/>
                                        <p:tgtEl>
                                          <p:spTgt spid="743514"/>
                                        </p:tgtEl>
                                        <p:attrNameLst>
                                          <p:attrName>ppt_x</p:attrName>
                                        </p:attrNameLst>
                                      </p:cBhvr>
                                      <p:tavLst>
                                        <p:tav tm="0">
                                          <p:val>
                                            <p:strVal val="1+#ppt_w/2"/>
                                          </p:val>
                                        </p:tav>
                                        <p:tav tm="100000">
                                          <p:val>
                                            <p:strVal val="#ppt_x"/>
                                          </p:val>
                                        </p:tav>
                                      </p:tavLst>
                                    </p:anim>
                                    <p:anim calcmode="lin" valueType="num">
                                      <p:cBhvr additive="base">
                                        <p:cTn id="28"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5154232"/>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z="2400" dirty="0" smtClean="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z="2400" dirty="0" smtClean="0">
                <a:ea typeface="굴림" panose="020B0600000101010101" pitchFamily="34" charset="-127"/>
              </a:rPr>
              <a:t>LRU (Least Recently Used)</a:t>
            </a:r>
          </a:p>
          <a:p>
            <a:pPr>
              <a:tabLst>
                <a:tab pos="2117725" algn="r"/>
                <a:tab pos="3094038" algn="r"/>
                <a:tab pos="4114800" algn="r"/>
                <a:tab pos="5197475" algn="r"/>
                <a:tab pos="6294438" algn="r"/>
                <a:tab pos="7315200" algn="r"/>
              </a:tabLst>
            </a:pPr>
            <a:endParaRPr lang="en-US" altLang="ko-KR" dirty="0" smtClean="0">
              <a:ea typeface="굴림" panose="020B0600000101010101" pitchFamily="34" charset="-127"/>
            </a:endParaRPr>
          </a:p>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Miss rates for a workload:</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2-way              	4-way                 	8-way</a:t>
            </a:r>
            <a:br>
              <a:rPr lang="en-US" altLang="ko-KR" dirty="0" smtClean="0">
                <a:ea typeface="굴림" panose="020B0600000101010101" pitchFamily="34" charset="-127"/>
              </a:rPr>
            </a:br>
            <a:r>
              <a:rPr lang="en-US" altLang="ko-KR" u="sng" dirty="0" smtClean="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dirty="0" smtClean="0">
              <a:ea typeface="굴림" panose="020B0600000101010101" pitchFamily="34" charset="-127"/>
            </a:endParaRPr>
          </a:p>
        </p:txBody>
      </p:sp>
      <p:sp>
        <p:nvSpPr>
          <p:cNvPr id="30723" name="Rectangle 3"/>
          <p:cNvSpPr>
            <a:spLocks noGrp="1" noChangeArrowheads="1"/>
          </p:cNvSpPr>
          <p:nvPr>
            <p:ph type="title"/>
          </p:nvPr>
        </p:nvSpPr>
        <p:spPr>
          <a:xfrm>
            <a:off x="0" y="152401"/>
            <a:ext cx="9144000" cy="442912"/>
          </a:xfrm>
        </p:spPr>
        <p:txBody>
          <a:bodyPr/>
          <a:lstStyle/>
          <a:p>
            <a:r>
              <a:rPr lang="en-US" altLang="ko-KR" dirty="0" smtClean="0">
                <a:ea typeface="굴림" panose="020B0600000101010101" pitchFamily="34" charset="-127"/>
              </a:rPr>
              <a:t>Review: Which block should be replaced on a miss?</a:t>
            </a:r>
          </a:p>
        </p:txBody>
      </p:sp>
    </p:spTree>
    <p:extLst>
      <p:ext uri="{BB962C8B-B14F-4D97-AF65-F5344CB8AC3E}">
        <p14:creationId xmlns:p14="http://schemas.microsoft.com/office/powerpoint/2010/main" val="1146415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5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54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529717"/>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Write through</a:t>
            </a:r>
            <a:r>
              <a:rPr lang="en-US" altLang="ko-KR" dirty="0" smtClean="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dirty="0" smtClean="0">
                <a:solidFill>
                  <a:schemeClr val="hlink"/>
                </a:solidFill>
                <a:ea typeface="굴림" panose="020B0600000101010101" pitchFamily="34" charset="-127"/>
              </a:rPr>
              <a:t>Write back</a:t>
            </a:r>
            <a:r>
              <a:rPr lang="en-US" altLang="ko-KR" dirty="0" smtClean="0">
                <a:ea typeface="굴림" panose="020B0600000101010101" pitchFamily="34" charset="-127"/>
              </a:rPr>
              <a:t>: The information is written only to the block in the cache</a:t>
            </a:r>
          </a:p>
          <a:p>
            <a:pPr lvl="1">
              <a:lnSpc>
                <a:spcPct val="80000"/>
              </a:lnSpc>
              <a:spcBef>
                <a:spcPct val="20000"/>
              </a:spcBef>
            </a:pPr>
            <a:r>
              <a:rPr lang="en-US" altLang="ko-KR" sz="2400" dirty="0" smtClean="0">
                <a:ea typeface="굴림" panose="020B0600000101010101" pitchFamily="34" charset="-127"/>
              </a:rPr>
              <a:t>Modified cache block is written to main memory only when it is replaced</a:t>
            </a:r>
          </a:p>
          <a:p>
            <a:pPr lvl="1">
              <a:lnSpc>
                <a:spcPct val="80000"/>
              </a:lnSpc>
              <a:spcBef>
                <a:spcPct val="20000"/>
              </a:spcBef>
            </a:pPr>
            <a:r>
              <a:rPr lang="en-US" altLang="ko-KR" sz="2400" dirty="0" smtClean="0">
                <a:ea typeface="굴림" panose="020B0600000101010101" pitchFamily="34" charset="-127"/>
              </a:rPr>
              <a:t>Question is block clean or dirty?</a:t>
            </a:r>
          </a:p>
          <a:p>
            <a:pPr>
              <a:lnSpc>
                <a:spcPct val="80000"/>
              </a:lnSpc>
              <a:spcBef>
                <a:spcPct val="20000"/>
              </a:spcBef>
            </a:pPr>
            <a:r>
              <a:rPr lang="en-US" altLang="ko-KR" dirty="0" smtClean="0">
                <a:ea typeface="굴림" panose="020B0600000101010101" pitchFamily="34" charset="-127"/>
              </a:rPr>
              <a:t>Pros and Cons of each?</a:t>
            </a:r>
          </a:p>
          <a:p>
            <a:pPr lvl="1">
              <a:lnSpc>
                <a:spcPct val="80000"/>
              </a:lnSpc>
              <a:spcBef>
                <a:spcPct val="20000"/>
              </a:spcBef>
            </a:pPr>
            <a:r>
              <a:rPr lang="en-US" altLang="ko-KR" sz="2400" dirty="0" smtClean="0">
                <a:ea typeface="굴림" panose="020B0600000101010101" pitchFamily="34" charset="-127"/>
              </a:rPr>
              <a:t>WT: </a:t>
            </a:r>
          </a:p>
          <a:p>
            <a:pPr lvl="2">
              <a:lnSpc>
                <a:spcPct val="80000"/>
              </a:lnSpc>
              <a:spcBef>
                <a:spcPct val="20000"/>
              </a:spcBef>
            </a:pPr>
            <a:r>
              <a:rPr lang="en-US" altLang="ko-KR" sz="2400" dirty="0" smtClean="0">
                <a:ea typeface="굴림" panose="020B0600000101010101" pitchFamily="34" charset="-127"/>
              </a:rPr>
              <a:t>PRO: read misses cannot result in writes</a:t>
            </a:r>
          </a:p>
          <a:p>
            <a:pPr lvl="2">
              <a:lnSpc>
                <a:spcPct val="80000"/>
              </a:lnSpc>
              <a:spcBef>
                <a:spcPct val="20000"/>
              </a:spcBef>
            </a:pPr>
            <a:r>
              <a:rPr lang="en-US" altLang="ko-KR" sz="2400" dirty="0" smtClean="0">
                <a:ea typeface="굴림" panose="020B0600000101010101" pitchFamily="34" charset="-127"/>
              </a:rPr>
              <a:t>CON: Processor held up on writes unless writes buffered</a:t>
            </a:r>
          </a:p>
          <a:p>
            <a:pPr lvl="1">
              <a:lnSpc>
                <a:spcPct val="80000"/>
              </a:lnSpc>
              <a:spcBef>
                <a:spcPct val="20000"/>
              </a:spcBef>
            </a:pPr>
            <a:r>
              <a:rPr lang="en-US" altLang="ko-KR" sz="2400" dirty="0" smtClean="0">
                <a:ea typeface="굴림" panose="020B0600000101010101" pitchFamily="34" charset="-127"/>
              </a:rPr>
              <a:t>WB: </a:t>
            </a:r>
          </a:p>
          <a:p>
            <a:pPr lvl="2">
              <a:lnSpc>
                <a:spcPct val="80000"/>
              </a:lnSpc>
              <a:spcBef>
                <a:spcPct val="20000"/>
              </a:spcBef>
            </a:pPr>
            <a:r>
              <a:rPr lang="en-US" altLang="ko-KR" sz="2400" dirty="0" smtClean="0">
                <a:ea typeface="굴림" panose="020B0600000101010101" pitchFamily="34" charset="-127"/>
              </a:rPr>
              <a:t>PRO: repeated writes not sent to DRAM</a:t>
            </a:r>
            <a:br>
              <a:rPr lang="en-US" altLang="ko-KR" sz="2400" dirty="0" smtClean="0">
                <a:ea typeface="굴림" panose="020B0600000101010101" pitchFamily="34" charset="-127"/>
              </a:rPr>
            </a:br>
            <a:r>
              <a:rPr lang="en-US" altLang="ko-KR" sz="2400" dirty="0" smtClean="0">
                <a:ea typeface="굴림" panose="020B0600000101010101" pitchFamily="34" charset="-127"/>
              </a:rPr>
              <a:t>	 processor not held up on writes</a:t>
            </a:r>
          </a:p>
          <a:p>
            <a:pPr lvl="2">
              <a:lnSpc>
                <a:spcPct val="80000"/>
              </a:lnSpc>
              <a:spcBef>
                <a:spcPct val="20000"/>
              </a:spcBef>
            </a:pPr>
            <a:r>
              <a:rPr lang="en-US" altLang="ko-KR" sz="2400" dirty="0" smtClean="0">
                <a:ea typeface="굴림" panose="020B0600000101010101" pitchFamily="34" charset="-127"/>
              </a:rPr>
              <a:t>CON: More complex</a:t>
            </a:r>
            <a:br>
              <a:rPr lang="en-US" altLang="ko-KR" sz="2400" dirty="0" smtClean="0">
                <a:ea typeface="굴림" panose="020B0600000101010101" pitchFamily="34" charset="-127"/>
              </a:rPr>
            </a:br>
            <a:r>
              <a:rPr lang="en-US" altLang="ko-KR" sz="2400" dirty="0" smtClean="0">
                <a:ea typeface="굴림" panose="020B0600000101010101" pitchFamily="34" charset="-127"/>
              </a:rPr>
              <a:t>	 Read miss may require </a:t>
            </a:r>
            <a:r>
              <a:rPr lang="en-US" altLang="ko-KR" sz="2400" dirty="0" err="1" smtClean="0">
                <a:ea typeface="굴림" panose="020B0600000101010101" pitchFamily="34" charset="-127"/>
              </a:rPr>
              <a:t>writeback</a:t>
            </a:r>
            <a:r>
              <a:rPr lang="en-US" altLang="ko-KR" sz="2400" dirty="0" smtClean="0">
                <a:ea typeface="굴림" panose="020B0600000101010101" pitchFamily="34" charset="-127"/>
              </a:rPr>
              <a:t>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smtClean="0">
                <a:ea typeface="굴림" panose="020B0600000101010101" pitchFamily="34" charset="-127"/>
              </a:rPr>
              <a:t>Review: What happens on a write?</a:t>
            </a:r>
          </a:p>
        </p:txBody>
      </p:sp>
    </p:spTree>
    <p:extLst>
      <p:ext uri="{BB962C8B-B14F-4D97-AF65-F5344CB8AC3E}">
        <p14:creationId xmlns:p14="http://schemas.microsoft.com/office/powerpoint/2010/main" val="2608279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smtClean="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dirty="0" smtClean="0">
                <a:ea typeface="굴림" panose="020B0600000101010101" pitchFamily="34" charset="-127"/>
              </a:rPr>
              <a:t>Question is one of page locality: does it exist?</a:t>
            </a:r>
          </a:p>
          <a:p>
            <a:pPr lvl="1">
              <a:lnSpc>
                <a:spcPct val="80000"/>
              </a:lnSpc>
              <a:spcBef>
                <a:spcPct val="20000"/>
              </a:spcBef>
            </a:pPr>
            <a:r>
              <a:rPr lang="en-US" altLang="ko-KR" dirty="0"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smtClean="0">
                <a:ea typeface="굴림" panose="020B0600000101010101" pitchFamily="34" charset="-127"/>
              </a:rPr>
              <a:t>Stack accesses have definite locality of reference</a:t>
            </a:r>
          </a:p>
          <a:p>
            <a:pPr lvl="1">
              <a:lnSpc>
                <a:spcPct val="80000"/>
              </a:lnSpc>
              <a:spcBef>
                <a:spcPct val="20000"/>
              </a:spcBef>
            </a:pPr>
            <a:r>
              <a:rPr lang="en-US" altLang="ko-KR" dirty="0" smtClean="0">
                <a:ea typeface="굴림" panose="020B0600000101010101" pitchFamily="34" charset="-127"/>
              </a:rPr>
              <a:t>Data accesses have less page locality, but still some…</a:t>
            </a:r>
          </a:p>
          <a:p>
            <a:pPr>
              <a:lnSpc>
                <a:spcPct val="80000"/>
              </a:lnSpc>
              <a:spcBef>
                <a:spcPct val="20000"/>
              </a:spcBef>
            </a:pPr>
            <a:r>
              <a:rPr lang="en-US" altLang="ko-KR" dirty="0" smtClean="0">
                <a:ea typeface="굴림" panose="020B0600000101010101" pitchFamily="34" charset="-127"/>
              </a:rPr>
              <a:t>Can we have a TLB hierarchy?</a:t>
            </a:r>
          </a:p>
          <a:p>
            <a:pPr lvl="1">
              <a:lnSpc>
                <a:spcPct val="80000"/>
              </a:lnSpc>
              <a:spcBef>
                <a:spcPct val="20000"/>
              </a:spcBef>
            </a:pPr>
            <a:r>
              <a:rPr lang="en-US" altLang="ko-KR" dirty="0" smtClean="0">
                <a:ea typeface="굴림" panose="020B0600000101010101" pitchFamily="34" charset="-127"/>
              </a:rPr>
              <a:t>Sure: multiple levels at different sizes/speeds</a:t>
            </a:r>
          </a:p>
          <a:p>
            <a:pPr lvl="1">
              <a:lnSpc>
                <a:spcPct val="80000"/>
              </a:lnSpc>
              <a:spcBef>
                <a:spcPct val="20000"/>
              </a:spcBef>
            </a:pPr>
            <a:endParaRPr lang="ko-KR" altLang="en-US" dirty="0" smtClean="0">
              <a:ea typeface="굴림" panose="020B0600000101010101" pitchFamily="34" charset="-127"/>
            </a:endParaRPr>
          </a:p>
        </p:txBody>
      </p:sp>
      <p:grpSp>
        <p:nvGrpSpPr>
          <p:cNvPr id="738340" name="Group 36"/>
          <p:cNvGrpSpPr>
            <a:grpSpLocks/>
          </p:cNvGrpSpPr>
          <p:nvPr/>
        </p:nvGrpSpPr>
        <p:grpSpPr bwMode="auto">
          <a:xfrm>
            <a:off x="1752600" y="1952625"/>
            <a:ext cx="5029200" cy="2305050"/>
            <a:chOff x="1104" y="1230"/>
            <a:chExt cx="3168" cy="1452"/>
          </a:xfrm>
        </p:grpSpPr>
        <p:sp>
          <p:nvSpPr>
            <p:cNvPr id="32794" name="Text Box 20"/>
            <p:cNvSpPr txBox="1">
              <a:spLocks noChangeArrowheads="1"/>
            </p:cNvSpPr>
            <p:nvPr/>
          </p:nvSpPr>
          <p:spPr bwMode="auto">
            <a:xfrm>
              <a:off x="1536" y="2238"/>
              <a:ext cx="1419"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3962400" y="657225"/>
            <a:ext cx="692478" cy="45909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3222625" y="2638425"/>
            <a:ext cx="1117274" cy="70531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3505203"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651"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651"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3657600" y="1343025"/>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33"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3395663" y="1114425"/>
            <a:ext cx="1053154" cy="39753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3962402" y="1571625"/>
            <a:ext cx="1258888" cy="1054100"/>
            <a:chOff x="2496" y="990"/>
            <a:chExt cx="793"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66" y="1190"/>
              <a:ext cx="523" cy="46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2707417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152400"/>
            <a:ext cx="8153400" cy="533400"/>
          </a:xfrm>
        </p:spPr>
        <p:txBody>
          <a:bodyPr/>
          <a:lstStyle/>
          <a:p>
            <a:r>
              <a:rPr lang="en-US" altLang="ko-KR" dirty="0" smtClean="0">
                <a:ea typeface="굴림" panose="020B0600000101010101" pitchFamily="34" charset="-127"/>
              </a:rPr>
              <a:t>What Actually Happens on a TLB Miss? (1/2)</a:t>
            </a:r>
          </a:p>
        </p:txBody>
      </p:sp>
      <p:sp>
        <p:nvSpPr>
          <p:cNvPr id="33795" name="Rectangle 3"/>
          <p:cNvSpPr>
            <a:spLocks noGrp="1" noChangeArrowheads="1"/>
          </p:cNvSpPr>
          <p:nvPr>
            <p:ph type="body" idx="1"/>
          </p:nvPr>
        </p:nvSpPr>
        <p:spPr>
          <a:xfrm>
            <a:off x="152400" y="1066800"/>
            <a:ext cx="8915400" cy="5181600"/>
          </a:xfrm>
        </p:spPr>
        <p:txBody>
          <a:bodyPr>
            <a:normAutofit lnSpcReduction="10000"/>
          </a:bodyPr>
          <a:lstStyle/>
          <a:p>
            <a:pPr>
              <a:lnSpc>
                <a:spcPct val="100000"/>
              </a:lnSpc>
              <a:spcBef>
                <a:spcPct val="20000"/>
              </a:spcBef>
            </a:pPr>
            <a:r>
              <a:rPr lang="en-US" altLang="ko-KR" sz="2800" dirty="0" smtClean="0">
                <a:ea typeface="굴림" panose="020B0600000101010101" pitchFamily="34" charset="-127"/>
              </a:rPr>
              <a:t>Hardware traversed page tables:</a:t>
            </a:r>
          </a:p>
          <a:p>
            <a:pPr lvl="1">
              <a:lnSpc>
                <a:spcPct val="100000"/>
              </a:lnSpc>
              <a:spcBef>
                <a:spcPct val="20000"/>
              </a:spcBef>
            </a:pPr>
            <a:r>
              <a:rPr lang="en-US" altLang="ko-KR" sz="2400" dirty="0" smtClean="0">
                <a:ea typeface="굴림" panose="020B0600000101010101" pitchFamily="34" charset="-127"/>
              </a:rPr>
              <a:t>On TLB miss, hardware in MMU looks at current page table to fill TLB (may walk multiple levels)</a:t>
            </a:r>
          </a:p>
          <a:p>
            <a:pPr lvl="2">
              <a:lnSpc>
                <a:spcPct val="100000"/>
              </a:lnSpc>
              <a:spcBef>
                <a:spcPct val="20000"/>
              </a:spcBef>
            </a:pPr>
            <a:r>
              <a:rPr lang="en-US" altLang="ko-KR" sz="2400" dirty="0" smtClean="0">
                <a:ea typeface="굴림" panose="020B0600000101010101" pitchFamily="34" charset="-127"/>
              </a:rPr>
              <a:t>If PTE valid, hardware fills TLB and processor never knows</a:t>
            </a:r>
          </a:p>
          <a:p>
            <a:pPr lvl="2">
              <a:lnSpc>
                <a:spcPct val="100000"/>
              </a:lnSpc>
              <a:spcBef>
                <a:spcPct val="20000"/>
              </a:spcBef>
            </a:pPr>
            <a:r>
              <a:rPr lang="en-US" altLang="ko-KR" sz="2400" dirty="0" smtClean="0">
                <a:ea typeface="굴림" panose="020B0600000101010101" pitchFamily="34" charset="-127"/>
              </a:rPr>
              <a:t>If PTE marked as invalid, causes Page Fault, after which kernel decides what to do afterwards</a:t>
            </a:r>
          </a:p>
          <a:p>
            <a:pPr lvl="2">
              <a:lnSpc>
                <a:spcPct val="100000"/>
              </a:lnSpc>
              <a:spcBef>
                <a:spcPct val="20000"/>
              </a:spcBef>
            </a:pPr>
            <a:endParaRPr lang="en-US" altLang="ko-KR" sz="2400"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Software traversed Page tables (like MIPS)</a:t>
            </a:r>
          </a:p>
          <a:p>
            <a:pPr lvl="1">
              <a:lnSpc>
                <a:spcPct val="100000"/>
              </a:lnSpc>
              <a:spcBef>
                <a:spcPct val="20000"/>
              </a:spcBef>
            </a:pPr>
            <a:r>
              <a:rPr lang="en-US" altLang="ko-KR" sz="2400" dirty="0" smtClean="0">
                <a:ea typeface="굴림" panose="020B0600000101010101" pitchFamily="34" charset="-127"/>
              </a:rPr>
              <a:t>On TLB miss, processor receives TLB fault</a:t>
            </a:r>
          </a:p>
          <a:p>
            <a:pPr lvl="1">
              <a:lnSpc>
                <a:spcPct val="100000"/>
              </a:lnSpc>
              <a:spcBef>
                <a:spcPct val="20000"/>
              </a:spcBef>
            </a:pPr>
            <a:r>
              <a:rPr lang="en-US" altLang="ko-KR" sz="2400" dirty="0" smtClean="0">
                <a:ea typeface="굴림" panose="020B0600000101010101" pitchFamily="34" charset="-127"/>
              </a:rPr>
              <a:t>Kernel traverses page table to find PTE</a:t>
            </a:r>
          </a:p>
          <a:p>
            <a:pPr lvl="2">
              <a:lnSpc>
                <a:spcPct val="100000"/>
              </a:lnSpc>
              <a:spcBef>
                <a:spcPct val="20000"/>
              </a:spcBef>
            </a:pPr>
            <a:r>
              <a:rPr lang="en-US" altLang="ko-KR" sz="2400" dirty="0" smtClean="0">
                <a:ea typeface="굴림" panose="020B0600000101010101" pitchFamily="34" charset="-127"/>
              </a:rPr>
              <a:t>If PTE valid, fills TLB and returns from fault</a:t>
            </a:r>
          </a:p>
          <a:p>
            <a:pPr lvl="2">
              <a:lnSpc>
                <a:spcPct val="100000"/>
              </a:lnSpc>
              <a:spcBef>
                <a:spcPct val="20000"/>
              </a:spcBef>
            </a:pPr>
            <a:r>
              <a:rPr lang="en-US" altLang="ko-KR" sz="2400" dirty="0" smtClean="0">
                <a:ea typeface="굴림" panose="020B0600000101010101" pitchFamily="34" charset="-127"/>
              </a:rPr>
              <a:t>If PTE marked as invalid, internally calls Page Fault handler</a:t>
            </a:r>
          </a:p>
        </p:txBody>
      </p:sp>
    </p:spTree>
    <p:extLst>
      <p:ext uri="{BB962C8B-B14F-4D97-AF65-F5344CB8AC3E}">
        <p14:creationId xmlns:p14="http://schemas.microsoft.com/office/powerpoint/2010/main" val="649822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152400"/>
            <a:ext cx="8153400" cy="533400"/>
          </a:xfrm>
        </p:spPr>
        <p:txBody>
          <a:bodyPr/>
          <a:lstStyle/>
          <a:p>
            <a:r>
              <a:rPr lang="en-US" altLang="ko-KR" dirty="0" smtClean="0">
                <a:ea typeface="굴림" panose="020B0600000101010101" pitchFamily="34" charset="-127"/>
              </a:rPr>
              <a:t>What Actually Happens on a TLB Miss? (2/2)</a:t>
            </a:r>
          </a:p>
        </p:txBody>
      </p:sp>
      <p:sp>
        <p:nvSpPr>
          <p:cNvPr id="33795" name="Rectangle 3"/>
          <p:cNvSpPr>
            <a:spLocks noGrp="1" noChangeArrowheads="1"/>
          </p:cNvSpPr>
          <p:nvPr>
            <p:ph type="body" idx="1"/>
          </p:nvPr>
        </p:nvSpPr>
        <p:spPr>
          <a:xfrm>
            <a:off x="152400" y="914400"/>
            <a:ext cx="8915400" cy="5334000"/>
          </a:xfrm>
        </p:spPr>
        <p:txBody>
          <a:bodyPr>
            <a:normAutofit/>
          </a:bodyPr>
          <a:lstStyle/>
          <a:p>
            <a:pPr>
              <a:lnSpc>
                <a:spcPct val="100000"/>
              </a:lnSpc>
              <a:spcBef>
                <a:spcPct val="20000"/>
              </a:spcBef>
            </a:pPr>
            <a:r>
              <a:rPr lang="en-US" altLang="ko-KR" sz="2800" dirty="0" smtClean="0">
                <a:ea typeface="굴림" panose="020B0600000101010101" pitchFamily="34" charset="-127"/>
              </a:rPr>
              <a:t>Most chip sets provide hardware traversal</a:t>
            </a:r>
          </a:p>
          <a:p>
            <a:pPr lvl="1">
              <a:lnSpc>
                <a:spcPct val="100000"/>
              </a:lnSpc>
              <a:spcBef>
                <a:spcPct val="20000"/>
              </a:spcBef>
            </a:pPr>
            <a:r>
              <a:rPr lang="en-US" altLang="ko-KR" sz="2400" dirty="0" smtClean="0">
                <a:ea typeface="굴림" panose="020B0600000101010101" pitchFamily="34" charset="-127"/>
              </a:rPr>
              <a:t>Modern operating systems tend to have more TLB faults since they use translation for many things</a:t>
            </a:r>
          </a:p>
          <a:p>
            <a:pPr lvl="1">
              <a:lnSpc>
                <a:spcPct val="100000"/>
              </a:lnSpc>
              <a:spcBef>
                <a:spcPct val="20000"/>
              </a:spcBef>
            </a:pPr>
            <a:r>
              <a:rPr lang="en-US" altLang="ko-KR" sz="2400" dirty="0" smtClean="0">
                <a:ea typeface="굴림" panose="020B0600000101010101" pitchFamily="34" charset="-127"/>
              </a:rPr>
              <a:t>Examples: </a:t>
            </a:r>
          </a:p>
          <a:p>
            <a:pPr lvl="2">
              <a:lnSpc>
                <a:spcPct val="100000"/>
              </a:lnSpc>
              <a:spcBef>
                <a:spcPct val="20000"/>
              </a:spcBef>
            </a:pPr>
            <a:r>
              <a:rPr lang="en-US" altLang="ko-KR" sz="2400" dirty="0" smtClean="0">
                <a:ea typeface="굴림" panose="020B0600000101010101" pitchFamily="34" charset="-127"/>
              </a:rPr>
              <a:t>shared segments</a:t>
            </a:r>
          </a:p>
          <a:p>
            <a:pPr lvl="2">
              <a:lnSpc>
                <a:spcPct val="100000"/>
              </a:lnSpc>
              <a:spcBef>
                <a:spcPct val="20000"/>
              </a:spcBef>
            </a:pPr>
            <a:r>
              <a:rPr lang="en-US" altLang="ko-KR" sz="2400" dirty="0" smtClean="0">
                <a:ea typeface="굴림" panose="020B0600000101010101" pitchFamily="34" charset="-127"/>
              </a:rPr>
              <a:t>user-level portions of an operating system</a:t>
            </a:r>
          </a:p>
        </p:txBody>
      </p:sp>
    </p:spTree>
    <p:extLst>
      <p:ext uri="{BB962C8B-B14F-4D97-AF65-F5344CB8AC3E}">
        <p14:creationId xmlns:p14="http://schemas.microsoft.com/office/powerpoint/2010/main" val="1741623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What happens on a Context Switch?</a:t>
            </a:r>
          </a:p>
        </p:txBody>
      </p:sp>
      <p:sp>
        <p:nvSpPr>
          <p:cNvPr id="756739" name="Rectangle 3"/>
          <p:cNvSpPr>
            <a:spLocks noGrp="1" noChangeArrowheads="1"/>
          </p:cNvSpPr>
          <p:nvPr>
            <p:ph type="body" idx="1"/>
          </p:nvPr>
        </p:nvSpPr>
        <p:spPr>
          <a:xfrm>
            <a:off x="304800" y="838200"/>
            <a:ext cx="8839200" cy="5638800"/>
          </a:xfrm>
        </p:spPr>
        <p:txBody>
          <a:bodyPr>
            <a:normAutofit/>
          </a:bodyPr>
          <a:lstStyle/>
          <a:p>
            <a:r>
              <a:rPr lang="en-US" altLang="ko-KR" dirty="0" smtClean="0">
                <a:ea typeface="굴림" panose="020B0600000101010101" pitchFamily="34" charset="-127"/>
              </a:rPr>
              <a:t>Need to do something, since TLBs map virtual addresses to physical addresses</a:t>
            </a:r>
          </a:p>
          <a:p>
            <a:pPr lvl="1"/>
            <a:r>
              <a:rPr lang="en-US" altLang="ko-KR" sz="2400" dirty="0" smtClean="0">
                <a:ea typeface="굴림" panose="020B0600000101010101" pitchFamily="34" charset="-127"/>
              </a:rPr>
              <a:t>Address Space just changed, so TLB entries no longer valid!</a:t>
            </a:r>
          </a:p>
          <a:p>
            <a:r>
              <a:rPr lang="en-US" altLang="ko-KR" dirty="0" smtClean="0">
                <a:ea typeface="굴림" panose="020B0600000101010101" pitchFamily="34" charset="-127"/>
              </a:rPr>
              <a:t>Options?</a:t>
            </a:r>
          </a:p>
          <a:p>
            <a:pPr lvl="1"/>
            <a:r>
              <a:rPr lang="en-US" altLang="ko-KR" sz="2400" dirty="0" smtClean="0">
                <a:ea typeface="굴림" panose="020B0600000101010101" pitchFamily="34" charset="-127"/>
              </a:rPr>
              <a:t>Invalidate TLB: simple but might be expensive</a:t>
            </a:r>
          </a:p>
          <a:p>
            <a:pPr lvl="2"/>
            <a:r>
              <a:rPr lang="en-US" altLang="ko-KR" sz="2400" dirty="0" smtClean="0">
                <a:ea typeface="굴림" panose="020B0600000101010101" pitchFamily="34" charset="-127"/>
              </a:rPr>
              <a:t>What if switching frequently between processes?</a:t>
            </a:r>
          </a:p>
          <a:p>
            <a:pPr lvl="1"/>
            <a:r>
              <a:rPr lang="en-US" altLang="ko-KR" sz="2400" dirty="0" smtClean="0">
                <a:ea typeface="굴림" panose="020B0600000101010101" pitchFamily="34" charset="-127"/>
              </a:rPr>
              <a:t>Include </a:t>
            </a:r>
            <a:r>
              <a:rPr lang="en-US" altLang="ko-KR" sz="2400" dirty="0" err="1" smtClean="0">
                <a:ea typeface="굴림" panose="020B0600000101010101" pitchFamily="34" charset="-127"/>
              </a:rPr>
              <a:t>ProcessID</a:t>
            </a:r>
            <a:r>
              <a:rPr lang="en-US" altLang="ko-KR" sz="2400" dirty="0" smtClean="0">
                <a:ea typeface="굴림" panose="020B0600000101010101" pitchFamily="34" charset="-127"/>
              </a:rPr>
              <a:t> in TLB</a:t>
            </a:r>
          </a:p>
          <a:p>
            <a:pPr lvl="2"/>
            <a:r>
              <a:rPr lang="en-US" altLang="ko-KR" sz="2400" dirty="0" smtClean="0">
                <a:ea typeface="굴림" panose="020B0600000101010101" pitchFamily="34" charset="-127"/>
              </a:rPr>
              <a:t>This is an architectural solution: needs hardware</a:t>
            </a:r>
          </a:p>
          <a:p>
            <a:r>
              <a:rPr lang="en-US" altLang="ko-KR" dirty="0" smtClean="0">
                <a:ea typeface="굴림" panose="020B0600000101010101" pitchFamily="34" charset="-127"/>
              </a:rPr>
              <a:t>What if translation tables change?</a:t>
            </a:r>
          </a:p>
          <a:p>
            <a:pPr lvl="1"/>
            <a:r>
              <a:rPr lang="en-US" altLang="ko-KR" sz="2400" dirty="0" smtClean="0">
                <a:ea typeface="굴림" panose="020B0600000101010101" pitchFamily="34" charset="-127"/>
              </a:rPr>
              <a:t>For example, to move page from memory to disk or vice versa…</a:t>
            </a:r>
          </a:p>
          <a:p>
            <a:pPr lvl="1"/>
            <a:r>
              <a:rPr lang="en-US" altLang="ko-KR" sz="2400" dirty="0" smtClean="0">
                <a:ea typeface="굴림" panose="020B0600000101010101" pitchFamily="34" charset="-127"/>
              </a:rPr>
              <a:t>Must invalidate TLB entry!</a:t>
            </a:r>
          </a:p>
          <a:p>
            <a:pPr lvl="2"/>
            <a:r>
              <a:rPr lang="en-US" altLang="ko-KR" sz="2400" dirty="0" smtClean="0">
                <a:ea typeface="굴림" panose="020B0600000101010101" pitchFamily="34" charset="-127"/>
              </a:rPr>
              <a:t>Otherwise, might think that page is still in memory!</a:t>
            </a:r>
          </a:p>
        </p:txBody>
      </p:sp>
    </p:spTree>
    <p:extLst>
      <p:ext uri="{BB962C8B-B14F-4D97-AF65-F5344CB8AC3E}">
        <p14:creationId xmlns:p14="http://schemas.microsoft.com/office/powerpoint/2010/main" val="3602902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6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6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67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67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smtClean="0">
                <a:ea typeface="굴림" panose="020B0600000101010101" pitchFamily="34" charset="-127"/>
              </a:rPr>
              <a:t>Summary (1/2)</a:t>
            </a:r>
          </a:p>
        </p:txBody>
      </p:sp>
      <p:sp>
        <p:nvSpPr>
          <p:cNvPr id="35843" name="Rectangle 3"/>
          <p:cNvSpPr>
            <a:spLocks noGrp="1" noChangeArrowheads="1"/>
          </p:cNvSpPr>
          <p:nvPr>
            <p:ph type="body" idx="1"/>
          </p:nvPr>
        </p:nvSpPr>
        <p:spPr>
          <a:xfrm>
            <a:off x="304800" y="838200"/>
            <a:ext cx="8534400" cy="5867400"/>
          </a:xfrm>
        </p:spPr>
        <p:txBody>
          <a:bodyPr/>
          <a:lstStyle/>
          <a:p>
            <a:pPr>
              <a:lnSpc>
                <a:spcPct val="100000"/>
              </a:lnSpc>
              <a:spcBef>
                <a:spcPct val="15000"/>
              </a:spcBef>
            </a:pPr>
            <a:r>
              <a:rPr lang="en-US" altLang="ko-KR" dirty="0" smtClean="0">
                <a:ea typeface="굴림" panose="020B0600000101010101" pitchFamily="34" charset="-127"/>
              </a:rPr>
              <a:t>Page Tables</a:t>
            </a:r>
          </a:p>
          <a:p>
            <a:pPr lvl="1">
              <a:lnSpc>
                <a:spcPct val="100000"/>
              </a:lnSpc>
              <a:spcBef>
                <a:spcPct val="15000"/>
              </a:spcBef>
            </a:pPr>
            <a:r>
              <a:rPr lang="en-US" altLang="ko-KR" dirty="0" smtClean="0">
                <a:ea typeface="굴림" panose="020B0600000101010101" pitchFamily="34" charset="-127"/>
              </a:rPr>
              <a:t>Memory divided into fixed-sized chunks of memory</a:t>
            </a:r>
          </a:p>
          <a:p>
            <a:pPr lvl="1">
              <a:lnSpc>
                <a:spcPct val="100000"/>
              </a:lnSpc>
              <a:spcBef>
                <a:spcPct val="15000"/>
              </a:spcBef>
            </a:pPr>
            <a:r>
              <a:rPr lang="en-US" altLang="ko-KR" dirty="0" smtClean="0">
                <a:ea typeface="굴림" panose="020B0600000101010101" pitchFamily="34" charset="-127"/>
              </a:rPr>
              <a:t>Virtual page number from virtual address mapped through page table to physical page number</a:t>
            </a:r>
          </a:p>
          <a:p>
            <a:pPr lvl="1">
              <a:lnSpc>
                <a:spcPct val="100000"/>
              </a:lnSpc>
              <a:spcBef>
                <a:spcPct val="15000"/>
              </a:spcBef>
            </a:pPr>
            <a:r>
              <a:rPr lang="en-US" altLang="ko-KR" dirty="0" smtClean="0">
                <a:ea typeface="굴림" panose="020B0600000101010101" pitchFamily="34" charset="-127"/>
              </a:rPr>
              <a:t>Offset of virtual address same as physical address</a:t>
            </a:r>
          </a:p>
          <a:p>
            <a:pPr lvl="1">
              <a:lnSpc>
                <a:spcPct val="100000"/>
              </a:lnSpc>
              <a:spcBef>
                <a:spcPct val="15000"/>
              </a:spcBef>
            </a:pPr>
            <a:r>
              <a:rPr lang="en-US" altLang="ko-KR" dirty="0" smtClean="0">
                <a:ea typeface="굴림" panose="020B0600000101010101" pitchFamily="34" charset="-127"/>
              </a:rPr>
              <a:t>Large page tables can be placed into virtual memory</a:t>
            </a:r>
          </a:p>
          <a:p>
            <a:pPr>
              <a:lnSpc>
                <a:spcPct val="100000"/>
              </a:lnSpc>
              <a:spcBef>
                <a:spcPct val="15000"/>
              </a:spcBef>
            </a:pPr>
            <a:endParaRPr lang="en-US" altLang="ko-KR" dirty="0" smtClean="0">
              <a:ea typeface="굴림" panose="020B0600000101010101" pitchFamily="34" charset="-127"/>
            </a:endParaRPr>
          </a:p>
          <a:p>
            <a:pPr>
              <a:lnSpc>
                <a:spcPct val="100000"/>
              </a:lnSpc>
              <a:spcBef>
                <a:spcPct val="15000"/>
              </a:spcBef>
            </a:pPr>
            <a:r>
              <a:rPr lang="en-US" altLang="ko-KR" dirty="0" smtClean="0">
                <a:ea typeface="굴림" panose="020B0600000101010101" pitchFamily="34" charset="-127"/>
              </a:rPr>
              <a:t>Multi-Level Tables</a:t>
            </a:r>
          </a:p>
          <a:p>
            <a:pPr lvl="1">
              <a:lnSpc>
                <a:spcPct val="100000"/>
              </a:lnSpc>
              <a:spcBef>
                <a:spcPct val="15000"/>
              </a:spcBef>
            </a:pPr>
            <a:r>
              <a:rPr lang="en-US" altLang="ko-KR" dirty="0" smtClean="0">
                <a:ea typeface="굴림" panose="020B0600000101010101" pitchFamily="34" charset="-127"/>
              </a:rPr>
              <a:t>Virtual address mapped to series of tables</a:t>
            </a:r>
          </a:p>
          <a:p>
            <a:pPr lvl="1">
              <a:lnSpc>
                <a:spcPct val="100000"/>
              </a:lnSpc>
              <a:spcBef>
                <a:spcPct val="15000"/>
              </a:spcBef>
            </a:pPr>
            <a:r>
              <a:rPr lang="en-US" altLang="ko-KR" dirty="0" smtClean="0">
                <a:ea typeface="굴림" panose="020B0600000101010101" pitchFamily="34" charset="-127"/>
              </a:rPr>
              <a:t>Permit sparse population of address space</a:t>
            </a:r>
          </a:p>
        </p:txBody>
      </p:sp>
    </p:spTree>
    <p:extLst>
      <p:ext uri="{BB962C8B-B14F-4D97-AF65-F5344CB8AC3E}">
        <p14:creationId xmlns:p14="http://schemas.microsoft.com/office/powerpoint/2010/main" val="35246601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188745" y="152400"/>
            <a:ext cx="2574423" cy="494494"/>
          </a:xfrm>
          <a:noFill/>
        </p:spPr>
        <p:txBody>
          <a:bodyPr wrap="none" lIns="63500" tIns="25400" rIns="63500" bIns="25400" anchor="t">
            <a:spAutoFit/>
          </a:bodyPr>
          <a:lstStyle/>
          <a:p>
            <a:r>
              <a:rPr lang="en-US" altLang="ko-KR" dirty="0" smtClean="0">
                <a:ea typeface="굴림" panose="020B0600000101010101" pitchFamily="34" charset="-127"/>
              </a:rPr>
              <a:t>Summary (2/2)</a:t>
            </a:r>
          </a:p>
        </p:txBody>
      </p:sp>
      <p:sp>
        <p:nvSpPr>
          <p:cNvPr id="40963" name="Rectangle 3"/>
          <p:cNvSpPr>
            <a:spLocks noGrp="1" noChangeArrowheads="1"/>
          </p:cNvSpPr>
          <p:nvPr>
            <p:ph type="body" idx="1"/>
          </p:nvPr>
        </p:nvSpPr>
        <p:spPr>
          <a:xfrm>
            <a:off x="76200" y="762000"/>
            <a:ext cx="8915400" cy="5862118"/>
          </a:xfrm>
          <a:noFill/>
        </p:spPr>
        <p:txBody>
          <a:bodyPr lIns="63500" tIns="25400" rIns="63500" bIns="25400">
            <a:spAutoFit/>
          </a:bodyPr>
          <a:lstStyle/>
          <a:p>
            <a:pPr>
              <a:spcBef>
                <a:spcPct val="20000"/>
              </a:spcBef>
            </a:pPr>
            <a:r>
              <a:rPr lang="en-US" altLang="ko-KR" dirty="0" smtClean="0">
                <a:ea typeface="굴림" panose="020B0600000101010101" pitchFamily="34" charset="-127"/>
              </a:rPr>
              <a:t>The Principle of Locality:</a:t>
            </a:r>
          </a:p>
          <a:p>
            <a:pPr lvl="1">
              <a:spcBef>
                <a:spcPct val="20000"/>
              </a:spcBef>
            </a:pPr>
            <a:r>
              <a:rPr lang="en-US" altLang="ko-KR" sz="2400" dirty="0" smtClean="0">
                <a:ea typeface="굴림" panose="020B0600000101010101" pitchFamily="34" charset="-127"/>
              </a:rPr>
              <a:t>Program likely to access a relatively small portion of the address space at any instant of time.</a:t>
            </a:r>
          </a:p>
          <a:p>
            <a:pPr lvl="2">
              <a:spcBef>
                <a:spcPct val="20000"/>
              </a:spcBef>
            </a:pPr>
            <a:r>
              <a:rPr lang="en-US" altLang="ko-KR" sz="2400" dirty="0" smtClean="0">
                <a:solidFill>
                  <a:schemeClr val="hlink"/>
                </a:solidFill>
                <a:ea typeface="굴림" panose="020B0600000101010101" pitchFamily="34" charset="-127"/>
              </a:rPr>
              <a:t>Temporal Locality</a:t>
            </a:r>
            <a:r>
              <a:rPr lang="en-US" altLang="ko-KR" sz="2400" dirty="0" smtClean="0">
                <a:ea typeface="굴림" panose="020B0600000101010101" pitchFamily="34" charset="-127"/>
              </a:rPr>
              <a:t>: Locality in Time</a:t>
            </a:r>
          </a:p>
          <a:p>
            <a:pPr lvl="2">
              <a:spcBef>
                <a:spcPct val="20000"/>
              </a:spcBef>
            </a:pPr>
            <a:r>
              <a:rPr lang="en-US" altLang="ko-KR" sz="2400" dirty="0" smtClean="0">
                <a:solidFill>
                  <a:schemeClr val="hlink"/>
                </a:solidFill>
                <a:ea typeface="굴림" panose="020B0600000101010101" pitchFamily="34" charset="-127"/>
              </a:rPr>
              <a:t>Spatial Locality</a:t>
            </a:r>
            <a:r>
              <a:rPr lang="en-US" altLang="ko-KR" sz="2400" dirty="0" smtClean="0">
                <a:ea typeface="굴림" panose="020B0600000101010101" pitchFamily="34" charset="-127"/>
              </a:rPr>
              <a:t>: Locality in Space</a:t>
            </a:r>
          </a:p>
          <a:p>
            <a:pPr lvl="4">
              <a:spcBef>
                <a:spcPct val="20000"/>
              </a:spcBef>
            </a:pPr>
            <a:endParaRPr lang="en-US" altLang="ko-KR" sz="800" dirty="0" smtClean="0">
              <a:ea typeface="굴림" panose="020B0600000101010101" pitchFamily="34" charset="-127"/>
            </a:endParaRPr>
          </a:p>
          <a:p>
            <a:pPr>
              <a:spcBef>
                <a:spcPct val="20000"/>
              </a:spcBef>
            </a:pPr>
            <a:r>
              <a:rPr lang="en-US" altLang="ko-KR" dirty="0" smtClean="0">
                <a:ea typeface="굴림" panose="020B0600000101010101" pitchFamily="34" charset="-127"/>
              </a:rPr>
              <a:t>Three (+1) Major Categories of Cache Misses:</a:t>
            </a:r>
          </a:p>
          <a:p>
            <a:pPr lvl="1">
              <a:spcBef>
                <a:spcPct val="20000"/>
              </a:spcBef>
            </a:pPr>
            <a:r>
              <a:rPr lang="en-US" altLang="ko-KR" sz="2400" dirty="0" smtClean="0">
                <a:solidFill>
                  <a:schemeClr val="hlink"/>
                </a:solidFill>
                <a:ea typeface="굴림" panose="020B0600000101010101" pitchFamily="34" charset="-127"/>
              </a:rPr>
              <a:t>Compulsory Misses</a:t>
            </a:r>
            <a:r>
              <a:rPr lang="en-US" altLang="ko-KR" sz="2400" dirty="0" smtClean="0">
                <a:ea typeface="굴림" panose="020B0600000101010101" pitchFamily="34" charset="-127"/>
              </a:rPr>
              <a:t>: sad facts of life.  Example: cold start misses.</a:t>
            </a:r>
          </a:p>
          <a:p>
            <a:pPr lvl="1">
              <a:spcBef>
                <a:spcPct val="20000"/>
              </a:spcBef>
            </a:pPr>
            <a:r>
              <a:rPr lang="en-US" altLang="ko-KR" sz="2400" dirty="0" smtClean="0">
                <a:solidFill>
                  <a:schemeClr val="hlink"/>
                </a:solidFill>
                <a:ea typeface="굴림" panose="020B0600000101010101" pitchFamily="34" charset="-127"/>
              </a:rPr>
              <a:t>Conflict Misses</a:t>
            </a:r>
            <a:r>
              <a:rPr lang="en-US" altLang="ko-KR" sz="2400" dirty="0" smtClean="0">
                <a:ea typeface="굴림" panose="020B0600000101010101" pitchFamily="34" charset="-127"/>
              </a:rPr>
              <a:t>: increase cache size and/or associativity</a:t>
            </a:r>
          </a:p>
          <a:p>
            <a:pPr lvl="1">
              <a:spcBef>
                <a:spcPct val="20000"/>
              </a:spcBef>
            </a:pPr>
            <a:r>
              <a:rPr lang="en-US" altLang="ko-KR" sz="2400" dirty="0" smtClean="0">
                <a:solidFill>
                  <a:schemeClr val="hlink"/>
                </a:solidFill>
                <a:ea typeface="굴림" panose="020B0600000101010101" pitchFamily="34" charset="-127"/>
              </a:rPr>
              <a:t>Capacity Misses</a:t>
            </a:r>
            <a:r>
              <a:rPr lang="en-US" altLang="ko-KR" sz="2400" dirty="0" smtClean="0">
                <a:ea typeface="굴림" panose="020B0600000101010101" pitchFamily="34" charset="-127"/>
              </a:rPr>
              <a:t>: increase cache size</a:t>
            </a:r>
          </a:p>
          <a:p>
            <a:pPr lvl="1">
              <a:spcBef>
                <a:spcPct val="20000"/>
              </a:spcBef>
            </a:pPr>
            <a:r>
              <a:rPr lang="en-US" altLang="ko-KR" sz="2400" dirty="0" smtClean="0">
                <a:solidFill>
                  <a:schemeClr val="hlink"/>
                </a:solidFill>
                <a:ea typeface="굴림" panose="020B0600000101010101" pitchFamily="34" charset="-127"/>
              </a:rPr>
              <a:t>Coherence Misses</a:t>
            </a:r>
            <a:r>
              <a:rPr lang="en-US" altLang="ko-KR" sz="2400" dirty="0" smtClean="0">
                <a:solidFill>
                  <a:schemeClr val="accent1"/>
                </a:solidFill>
                <a:ea typeface="굴림" panose="020B0600000101010101" pitchFamily="34" charset="-127"/>
              </a:rPr>
              <a:t>: </a:t>
            </a:r>
            <a:r>
              <a:rPr lang="en-US" altLang="ko-KR" sz="2400" dirty="0" smtClean="0">
                <a:ea typeface="굴림" panose="020B0600000101010101" pitchFamily="34" charset="-127"/>
              </a:rPr>
              <a:t>Caused by external processors or I/O devices</a:t>
            </a:r>
          </a:p>
          <a:p>
            <a:pPr lvl="4">
              <a:spcBef>
                <a:spcPct val="20000"/>
              </a:spcBef>
            </a:pPr>
            <a:endParaRPr lang="en-US" altLang="ko-KR" sz="800" dirty="0" smtClean="0">
              <a:ea typeface="굴림" panose="020B0600000101010101" pitchFamily="34" charset="-127"/>
            </a:endParaRPr>
          </a:p>
          <a:p>
            <a:pPr>
              <a:spcBef>
                <a:spcPct val="20000"/>
              </a:spcBef>
            </a:pPr>
            <a:r>
              <a:rPr lang="en-US" altLang="ko-KR" dirty="0" smtClean="0">
                <a:ea typeface="굴림" panose="020B0600000101010101" pitchFamily="34" charset="-127"/>
              </a:rPr>
              <a:t>Cache Organizations:</a:t>
            </a:r>
          </a:p>
          <a:p>
            <a:pPr lvl="1">
              <a:spcBef>
                <a:spcPct val="20000"/>
              </a:spcBef>
            </a:pPr>
            <a:r>
              <a:rPr lang="en-US" altLang="ko-KR" sz="2400" dirty="0" smtClean="0">
                <a:ea typeface="굴림" panose="020B0600000101010101" pitchFamily="34" charset="-127"/>
              </a:rPr>
              <a:t>Direct Mapped: single block per set</a:t>
            </a:r>
          </a:p>
          <a:p>
            <a:pPr lvl="1">
              <a:spcBef>
                <a:spcPct val="20000"/>
              </a:spcBef>
            </a:pPr>
            <a:r>
              <a:rPr lang="en-US" altLang="ko-KR" sz="2400" dirty="0" smtClean="0">
                <a:ea typeface="굴림" panose="020B0600000101010101" pitchFamily="34" charset="-127"/>
              </a:rPr>
              <a:t>Set associative: more than one block per set</a:t>
            </a:r>
          </a:p>
          <a:p>
            <a:pPr lvl="1">
              <a:spcBef>
                <a:spcPct val="20000"/>
              </a:spcBef>
            </a:pPr>
            <a:r>
              <a:rPr lang="en-US" altLang="ko-KR" sz="2400" dirty="0" smtClean="0">
                <a:ea typeface="굴림" panose="020B0600000101010101" pitchFamily="34" charset="-127"/>
              </a:rPr>
              <a:t>Fully associative: all entries equivalent</a:t>
            </a:r>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1077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1"/>
          <p:cNvGrpSpPr>
            <a:grpSpLocks/>
          </p:cNvGrpSpPr>
          <p:nvPr/>
        </p:nvGrpSpPr>
        <p:grpSpPr bwMode="auto">
          <a:xfrm>
            <a:off x="5226050" y="939800"/>
            <a:ext cx="3689350" cy="1336675"/>
            <a:chOff x="3292" y="576"/>
            <a:chExt cx="2324" cy="842"/>
          </a:xfrm>
        </p:grpSpPr>
        <p:sp>
          <p:nvSpPr>
            <p:cNvPr id="52269" name="Freeform 86"/>
            <p:cNvSpPr>
              <a:spLocks/>
            </p:cNvSpPr>
            <p:nvPr/>
          </p:nvSpPr>
          <p:spPr bwMode="auto">
            <a:xfrm>
              <a:off x="3292" y="576"/>
              <a:ext cx="1829" cy="315"/>
            </a:xfrm>
            <a:custGeom>
              <a:avLst/>
              <a:gdLst>
                <a:gd name="T0" fmla="*/ 0 w 1824"/>
                <a:gd name="T1" fmla="*/ 0 h 288"/>
                <a:gd name="T2" fmla="*/ 1964 w 1824"/>
                <a:gd name="T3" fmla="*/ 0 h 288"/>
                <a:gd name="T4" fmla="*/ 1964 w 1824"/>
                <a:gd name="T5" fmla="*/ 3536 h 288"/>
                <a:gd name="T6" fmla="*/ 0 60000 65536"/>
                <a:gd name="T7" fmla="*/ 0 60000 65536"/>
                <a:gd name="T8" fmla="*/ 0 60000 65536"/>
                <a:gd name="T9" fmla="*/ 0 w 1824"/>
                <a:gd name="T10" fmla="*/ 0 h 288"/>
                <a:gd name="T11" fmla="*/ 1824 w 1824"/>
                <a:gd name="T12" fmla="*/ 288 h 288"/>
              </a:gdLst>
              <a:ahLst/>
              <a:cxnLst>
                <a:cxn ang="T6">
                  <a:pos x="T0" y="T1"/>
                </a:cxn>
                <a:cxn ang="T7">
                  <a:pos x="T2" y="T3"/>
                </a:cxn>
                <a:cxn ang="T8">
                  <a:pos x="T4" y="T5"/>
                </a:cxn>
              </a:cxnLst>
              <a:rect l="T9" t="T10" r="T11" b="T12"/>
              <a:pathLst>
                <a:path w="1824" h="288">
                  <a:moveTo>
                    <a:pt x="0" y="0"/>
                  </a:moveTo>
                  <a:lnTo>
                    <a:pt x="1824" y="0"/>
                  </a:lnTo>
                  <a:lnTo>
                    <a:pt x="1824" y="288"/>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70" name="Text Box 87"/>
            <p:cNvSpPr txBox="1">
              <a:spLocks noChangeArrowheads="1"/>
            </p:cNvSpPr>
            <p:nvPr/>
          </p:nvSpPr>
          <p:spPr bwMode="auto">
            <a:xfrm>
              <a:off x="4112" y="1168"/>
              <a:ext cx="11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 Address</a:t>
              </a:r>
            </a:p>
          </p:txBody>
        </p:sp>
        <p:grpSp>
          <p:nvGrpSpPr>
            <p:cNvPr id="52271" name="Group 140"/>
            <p:cNvGrpSpPr>
              <a:grpSpLocks/>
            </p:cNvGrpSpPr>
            <p:nvPr/>
          </p:nvGrpSpPr>
          <p:grpSpPr bwMode="auto">
            <a:xfrm>
              <a:off x="4026" y="920"/>
              <a:ext cx="1590" cy="238"/>
              <a:chOff x="4026" y="920"/>
              <a:chExt cx="1590" cy="238"/>
            </a:xfrm>
          </p:grpSpPr>
          <p:sp>
            <p:nvSpPr>
              <p:cNvPr id="52272" name="Rectangle 84"/>
              <p:cNvSpPr>
                <a:spLocks noChangeArrowheads="1"/>
              </p:cNvSpPr>
              <p:nvPr/>
            </p:nvSpPr>
            <p:spPr bwMode="auto">
              <a:xfrm>
                <a:off x="4631" y="920"/>
                <a:ext cx="985" cy="238"/>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2273" name="Rectangle 137"/>
              <p:cNvSpPr>
                <a:spLocks noChangeArrowheads="1"/>
              </p:cNvSpPr>
              <p:nvPr/>
            </p:nvSpPr>
            <p:spPr bwMode="auto">
              <a:xfrm>
                <a:off x="4026" y="920"/>
                <a:ext cx="630" cy="238"/>
              </a:xfrm>
              <a:prstGeom prst="rect">
                <a:avLst/>
              </a:prstGeom>
              <a:solidFill>
                <a:schemeClr val="bg1"/>
              </a:solidFill>
              <a:ln w="38100">
                <a:solidFill>
                  <a:schemeClr val="tx1"/>
                </a:solidFill>
                <a:prstDash val="sysDot"/>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endParaRPr lang="en-US" altLang="en-US" sz="1800" b="0">
                  <a:latin typeface="Gill Sans" charset="0"/>
                  <a:ea typeface="Gill Sans" charset="0"/>
                  <a:cs typeface="Gill Sans" charset="0"/>
                </a:endParaRPr>
              </a:p>
            </p:txBody>
          </p:sp>
        </p:grpSp>
      </p:grpSp>
      <p:sp>
        <p:nvSpPr>
          <p:cNvPr id="52226" name="Rectangle 2"/>
          <p:cNvSpPr>
            <a:spLocks noGrp="1" noChangeArrowheads="1"/>
          </p:cNvSpPr>
          <p:nvPr>
            <p:ph type="title"/>
          </p:nvPr>
        </p:nvSpPr>
        <p:spPr>
          <a:xfrm>
            <a:off x="685800" y="76200"/>
            <a:ext cx="7162800" cy="533400"/>
          </a:xfrm>
        </p:spPr>
        <p:txBody>
          <a:bodyPr/>
          <a:lstStyle/>
          <a:p>
            <a:r>
              <a:rPr lang="en-US" altLang="ko-KR" smtClean="0">
                <a:ea typeface="굴림" panose="020B0600000101010101" pitchFamily="34" charset="-127"/>
              </a:rPr>
              <a:t>How to Implement Paging?</a:t>
            </a:r>
          </a:p>
        </p:txBody>
      </p:sp>
      <p:sp>
        <p:nvSpPr>
          <p:cNvPr id="700419" name="Rectangle 3"/>
          <p:cNvSpPr>
            <a:spLocks noGrp="1" noChangeArrowheads="1"/>
          </p:cNvSpPr>
          <p:nvPr>
            <p:ph type="body" idx="1"/>
          </p:nvPr>
        </p:nvSpPr>
        <p:spPr>
          <a:xfrm>
            <a:off x="304800" y="3200400"/>
            <a:ext cx="8915400" cy="3505200"/>
          </a:xfrm>
        </p:spPr>
        <p:txBody>
          <a:bodyPr>
            <a:normAutofit lnSpcReduction="10000"/>
          </a:bodyPr>
          <a:lstStyle/>
          <a:p>
            <a:pPr>
              <a:spcBef>
                <a:spcPct val="0"/>
              </a:spcBef>
            </a:pPr>
            <a:r>
              <a:rPr lang="en-US" altLang="ko-KR" sz="2600" dirty="0" smtClean="0">
                <a:sym typeface="Symbol" panose="05050102010706020507" pitchFamily="18" charset="2"/>
              </a:rPr>
              <a:t>Page Table (One per process)</a:t>
            </a:r>
          </a:p>
          <a:p>
            <a:pPr lvl="1">
              <a:spcBef>
                <a:spcPct val="0"/>
              </a:spcBef>
            </a:pPr>
            <a:r>
              <a:rPr lang="en-US" altLang="ko-KR" sz="2400" dirty="0" smtClean="0">
                <a:sym typeface="Symbol" panose="05050102010706020507" pitchFamily="18" charset="2"/>
              </a:rPr>
              <a:t>Resides in physical memory</a:t>
            </a:r>
          </a:p>
          <a:p>
            <a:pPr lvl="1">
              <a:spcBef>
                <a:spcPct val="0"/>
              </a:spcBef>
            </a:pPr>
            <a:r>
              <a:rPr lang="en-US" altLang="ko-KR" sz="2400" dirty="0" smtClean="0">
                <a:sym typeface="Symbol" panose="05050102010706020507" pitchFamily="18" charset="2"/>
              </a:rPr>
              <a:t>Contains physical page and permission for each virtual page</a:t>
            </a:r>
          </a:p>
          <a:p>
            <a:pPr lvl="2">
              <a:spcBef>
                <a:spcPct val="0"/>
              </a:spcBef>
            </a:pPr>
            <a:r>
              <a:rPr lang="en-US" altLang="ko-KR" sz="2400" dirty="0" smtClean="0">
                <a:sym typeface="Symbol" panose="05050102010706020507" pitchFamily="18" charset="2"/>
              </a:rPr>
              <a:t>Permissions include: Valid bits, Read, Write, </a:t>
            </a:r>
            <a:r>
              <a:rPr lang="en-US" altLang="ko-KR" sz="2400" dirty="0" err="1" smtClean="0">
                <a:sym typeface="Symbol" panose="05050102010706020507" pitchFamily="18" charset="2"/>
              </a:rPr>
              <a:t>etc</a:t>
            </a:r>
            <a:endParaRPr lang="en-US" altLang="ko-KR" sz="2400" dirty="0" smtClean="0">
              <a:sym typeface="Symbol" panose="05050102010706020507" pitchFamily="18" charset="2"/>
            </a:endParaRPr>
          </a:p>
          <a:p>
            <a:pPr>
              <a:spcBef>
                <a:spcPct val="0"/>
              </a:spcBef>
            </a:pPr>
            <a:r>
              <a:rPr lang="en-US" altLang="ko-KR" sz="2600" dirty="0" smtClean="0"/>
              <a:t>Virtual address mapping</a:t>
            </a:r>
          </a:p>
          <a:p>
            <a:pPr lvl="1">
              <a:spcBef>
                <a:spcPct val="0"/>
              </a:spcBef>
            </a:pPr>
            <a:r>
              <a:rPr lang="en-US" altLang="ko-KR" sz="2400" dirty="0" smtClean="0"/>
              <a:t>Offset from Virtual address copied to Physical Address</a:t>
            </a:r>
          </a:p>
          <a:p>
            <a:pPr lvl="2">
              <a:spcBef>
                <a:spcPct val="0"/>
              </a:spcBef>
            </a:pPr>
            <a:r>
              <a:rPr lang="en-US" altLang="ko-KR" sz="2400" dirty="0" smtClean="0"/>
              <a:t>Example: 10 bit offset </a:t>
            </a:r>
            <a:r>
              <a:rPr lang="en-US" altLang="ko-KR" sz="2400" dirty="0" smtClean="0">
                <a:sym typeface="Symbol" panose="05050102010706020507" pitchFamily="18" charset="2"/>
              </a:rPr>
              <a:t> 1024-byte pages</a:t>
            </a:r>
          </a:p>
          <a:p>
            <a:pPr lvl="1">
              <a:spcBef>
                <a:spcPct val="0"/>
              </a:spcBef>
            </a:pPr>
            <a:r>
              <a:rPr lang="en-US" altLang="ko-KR" sz="2400" dirty="0" smtClean="0">
                <a:sym typeface="Symbol" panose="05050102010706020507" pitchFamily="18" charset="2"/>
              </a:rPr>
              <a:t>Virtual page # is all remaining bits</a:t>
            </a:r>
          </a:p>
          <a:p>
            <a:pPr lvl="2">
              <a:spcBef>
                <a:spcPct val="0"/>
              </a:spcBef>
            </a:pPr>
            <a:r>
              <a:rPr lang="en-US" altLang="ko-KR" sz="2400" dirty="0" smtClean="0">
                <a:sym typeface="Symbol" panose="05050102010706020507" pitchFamily="18" charset="2"/>
              </a:rPr>
              <a:t>Example for 32-bits: 32-10 = 22 bits, i.e. 4 million entries</a:t>
            </a:r>
          </a:p>
          <a:p>
            <a:pPr lvl="2">
              <a:spcBef>
                <a:spcPct val="0"/>
              </a:spcBef>
            </a:pPr>
            <a:r>
              <a:rPr lang="en-US" altLang="ko-KR" sz="2400" dirty="0" smtClean="0">
                <a:sym typeface="Symbol" panose="05050102010706020507" pitchFamily="18" charset="2"/>
              </a:rPr>
              <a:t>Physical page # copied from table into physical address</a:t>
            </a:r>
          </a:p>
          <a:p>
            <a:pPr lvl="1">
              <a:spcBef>
                <a:spcPct val="0"/>
              </a:spcBef>
            </a:pPr>
            <a:r>
              <a:rPr lang="en-US" altLang="ko-KR" sz="2400" dirty="0" smtClean="0">
                <a:sym typeface="Symbol" panose="05050102010706020507" pitchFamily="18" charset="2"/>
              </a:rPr>
              <a:t>Check Page Table bounds and permissions</a:t>
            </a:r>
          </a:p>
        </p:txBody>
      </p:sp>
      <p:sp>
        <p:nvSpPr>
          <p:cNvPr id="700486" name="Freeform 70"/>
          <p:cNvSpPr>
            <a:spLocks/>
          </p:cNvSpPr>
          <p:nvPr/>
        </p:nvSpPr>
        <p:spPr bwMode="auto">
          <a:xfrm>
            <a:off x="3065463" y="1168400"/>
            <a:ext cx="846137" cy="684213"/>
          </a:xfrm>
          <a:custGeom>
            <a:avLst/>
            <a:gdLst>
              <a:gd name="T0" fmla="*/ 0 w 1152"/>
              <a:gd name="T1" fmla="*/ 0 h 912"/>
              <a:gd name="T2" fmla="*/ 2147483647 w 1152"/>
              <a:gd name="T3" fmla="*/ 2147483647 h 912"/>
              <a:gd name="T4" fmla="*/ 2147483647 w 1152"/>
              <a:gd name="T5" fmla="*/ 2147483647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0"/>
                </a:moveTo>
                <a:lnTo>
                  <a:pt x="288" y="912"/>
                </a:lnTo>
                <a:lnTo>
                  <a:pt x="1152" y="912"/>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4" name="Group 127"/>
          <p:cNvGrpSpPr>
            <a:grpSpLocks/>
          </p:cNvGrpSpPr>
          <p:nvPr/>
        </p:nvGrpSpPr>
        <p:grpSpPr bwMode="auto">
          <a:xfrm>
            <a:off x="457200" y="787400"/>
            <a:ext cx="4768850" cy="396875"/>
            <a:chOff x="160" y="559"/>
            <a:chExt cx="3004" cy="250"/>
          </a:xfrm>
        </p:grpSpPr>
        <p:grpSp>
          <p:nvGrpSpPr>
            <p:cNvPr id="52265" name="Group 11"/>
            <p:cNvGrpSpPr>
              <a:grpSpLocks/>
            </p:cNvGrpSpPr>
            <p:nvPr/>
          </p:nvGrpSpPr>
          <p:grpSpPr bwMode="auto">
            <a:xfrm>
              <a:off x="1548" y="566"/>
              <a:ext cx="1616" cy="238"/>
              <a:chOff x="480" y="624"/>
              <a:chExt cx="1968" cy="336"/>
            </a:xfrm>
          </p:grpSpPr>
          <p:sp>
            <p:nvSpPr>
              <p:cNvPr id="52267" name="Rectangle 5"/>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2268" name="Rectangle 6"/>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2266" name="Text Box 80"/>
            <p:cNvSpPr txBox="1">
              <a:spLocks noChangeArrowheads="1"/>
            </p:cNvSpPr>
            <p:nvPr/>
          </p:nvSpPr>
          <p:spPr bwMode="auto">
            <a:xfrm>
              <a:off x="160" y="559"/>
              <a:ext cx="115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a:t>
              </a:r>
            </a:p>
          </p:txBody>
        </p:sp>
      </p:grpSp>
      <p:grpSp>
        <p:nvGrpSpPr>
          <p:cNvPr id="6" name="Group 130"/>
          <p:cNvGrpSpPr>
            <a:grpSpLocks/>
          </p:cNvGrpSpPr>
          <p:nvPr/>
        </p:nvGrpSpPr>
        <p:grpSpPr bwMode="auto">
          <a:xfrm>
            <a:off x="762000" y="1852613"/>
            <a:ext cx="3276601" cy="1290637"/>
            <a:chOff x="352" y="1375"/>
            <a:chExt cx="2064" cy="813"/>
          </a:xfrm>
        </p:grpSpPr>
        <p:sp>
          <p:nvSpPr>
            <p:cNvPr id="52259" name="Text Box 82"/>
            <p:cNvSpPr txBox="1">
              <a:spLocks noChangeArrowheads="1"/>
            </p:cNvSpPr>
            <p:nvPr/>
          </p:nvSpPr>
          <p:spPr bwMode="auto">
            <a:xfrm>
              <a:off x="1389" y="1938"/>
              <a:ext cx="102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smtClean="0">
                  <a:latin typeface="Gill Sans" charset="0"/>
                  <a:ea typeface="Gill Sans" charset="0"/>
                  <a:cs typeface="Gill Sans" charset="0"/>
                </a:rPr>
                <a:t>Access Error</a:t>
              </a:r>
              <a:endParaRPr lang="en-US" altLang="en-US" sz="2000" b="0" dirty="0">
                <a:latin typeface="Gill Sans" charset="0"/>
                <a:ea typeface="Gill Sans" charset="0"/>
                <a:cs typeface="Gill Sans" charset="0"/>
              </a:endParaRPr>
            </a:p>
          </p:txBody>
        </p:sp>
        <p:sp>
          <p:nvSpPr>
            <p:cNvPr id="52260" name="Oval 71"/>
            <p:cNvSpPr>
              <a:spLocks noChangeArrowheads="1"/>
            </p:cNvSpPr>
            <p:nvPr/>
          </p:nvSpPr>
          <p:spPr bwMode="auto">
            <a:xfrm>
              <a:off x="1760" y="1544"/>
              <a:ext cx="317" cy="269"/>
            </a:xfrm>
            <a:prstGeom prst="ellipse">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4000" b="0">
                  <a:latin typeface="Gill Sans" charset="0"/>
                  <a:ea typeface="Gill Sans" charset="0"/>
                  <a:cs typeface="Gill Sans" charset="0"/>
                </a:rPr>
                <a:t>&gt;</a:t>
              </a:r>
            </a:p>
          </p:txBody>
        </p:sp>
        <p:sp>
          <p:nvSpPr>
            <p:cNvPr id="52261" name="Line 88"/>
            <p:cNvSpPr>
              <a:spLocks noChangeShapeType="1"/>
            </p:cNvSpPr>
            <p:nvPr/>
          </p:nvSpPr>
          <p:spPr bwMode="auto">
            <a:xfrm>
              <a:off x="1936" y="1375"/>
              <a:ext cx="0" cy="176"/>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62" name="Line 90"/>
            <p:cNvSpPr>
              <a:spLocks noChangeShapeType="1"/>
            </p:cNvSpPr>
            <p:nvPr/>
          </p:nvSpPr>
          <p:spPr bwMode="auto">
            <a:xfrm>
              <a:off x="1936" y="1832"/>
              <a:ext cx="0" cy="127"/>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63" name="Rectangle 92"/>
            <p:cNvSpPr>
              <a:spLocks noChangeArrowheads="1"/>
            </p:cNvSpPr>
            <p:nvPr/>
          </p:nvSpPr>
          <p:spPr bwMode="auto">
            <a:xfrm>
              <a:off x="352" y="1586"/>
              <a:ext cx="1196" cy="222"/>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PageTableSize</a:t>
              </a:r>
            </a:p>
          </p:txBody>
        </p:sp>
        <p:sp>
          <p:nvSpPr>
            <p:cNvPr id="52264" name="Line 95"/>
            <p:cNvSpPr>
              <a:spLocks noChangeShapeType="1"/>
            </p:cNvSpPr>
            <p:nvPr/>
          </p:nvSpPr>
          <p:spPr bwMode="auto">
            <a:xfrm>
              <a:off x="1548" y="1677"/>
              <a:ext cx="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 name="Group 148"/>
          <p:cNvGrpSpPr>
            <a:grpSpLocks/>
          </p:cNvGrpSpPr>
          <p:nvPr/>
        </p:nvGrpSpPr>
        <p:grpSpPr bwMode="auto">
          <a:xfrm>
            <a:off x="762000" y="1370013"/>
            <a:ext cx="5008563" cy="1838325"/>
            <a:chOff x="480" y="847"/>
            <a:chExt cx="3155" cy="1158"/>
          </a:xfrm>
        </p:grpSpPr>
        <p:sp>
          <p:nvSpPr>
            <p:cNvPr id="52243" name="Rectangle 93"/>
            <p:cNvSpPr>
              <a:spLocks noChangeArrowheads="1"/>
            </p:cNvSpPr>
            <p:nvPr/>
          </p:nvSpPr>
          <p:spPr bwMode="auto">
            <a:xfrm>
              <a:off x="480" y="847"/>
              <a:ext cx="1196" cy="209"/>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a:t>
              </a:r>
            </a:p>
          </p:txBody>
        </p:sp>
        <p:sp>
          <p:nvSpPr>
            <p:cNvPr id="52244" name="Line 94"/>
            <p:cNvSpPr>
              <a:spLocks noChangeShapeType="1"/>
            </p:cNvSpPr>
            <p:nvPr/>
          </p:nvSpPr>
          <p:spPr bwMode="auto">
            <a:xfrm>
              <a:off x="1676" y="946"/>
              <a:ext cx="788" cy="1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2245" name="Group 147"/>
            <p:cNvGrpSpPr>
              <a:grpSpLocks/>
            </p:cNvGrpSpPr>
            <p:nvPr/>
          </p:nvGrpSpPr>
          <p:grpSpPr bwMode="auto">
            <a:xfrm>
              <a:off x="2464" y="876"/>
              <a:ext cx="1171" cy="1129"/>
              <a:chOff x="2464" y="876"/>
              <a:chExt cx="1171" cy="1129"/>
            </a:xfrm>
          </p:grpSpPr>
          <p:sp>
            <p:nvSpPr>
              <p:cNvPr id="52246" name="Rectangle 14"/>
              <p:cNvSpPr>
                <a:spLocks noChangeArrowheads="1"/>
              </p:cNvSpPr>
              <p:nvPr/>
            </p:nvSpPr>
            <p:spPr bwMode="auto">
              <a:xfrm>
                <a:off x="2464" y="876"/>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2247" name="Rectangle 16"/>
              <p:cNvSpPr>
                <a:spLocks noChangeArrowheads="1"/>
              </p:cNvSpPr>
              <p:nvPr/>
            </p:nvSpPr>
            <p:spPr bwMode="auto">
              <a:xfrm>
                <a:off x="2464" y="1252"/>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2248" name="Rectangle 17"/>
              <p:cNvSpPr>
                <a:spLocks noChangeArrowheads="1"/>
              </p:cNvSpPr>
              <p:nvPr/>
            </p:nvSpPr>
            <p:spPr bwMode="auto">
              <a:xfrm>
                <a:off x="2464" y="1441"/>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2249" name="Rectangle 18"/>
              <p:cNvSpPr>
                <a:spLocks noChangeArrowheads="1"/>
              </p:cNvSpPr>
              <p:nvPr/>
            </p:nvSpPr>
            <p:spPr bwMode="auto">
              <a:xfrm>
                <a:off x="2464" y="1629"/>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2250" name="Rectangle 19"/>
              <p:cNvSpPr>
                <a:spLocks noChangeArrowheads="1"/>
              </p:cNvSpPr>
              <p:nvPr/>
            </p:nvSpPr>
            <p:spPr bwMode="auto">
              <a:xfrm>
                <a:off x="2464" y="181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2251" name="Rectangle 102"/>
              <p:cNvSpPr>
                <a:spLocks noChangeArrowheads="1"/>
              </p:cNvSpPr>
              <p:nvPr/>
            </p:nvSpPr>
            <p:spPr bwMode="auto">
              <a:xfrm>
                <a:off x="3215" y="876"/>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nvGrpSpPr>
              <p:cNvPr id="52252" name="Group 143"/>
              <p:cNvGrpSpPr>
                <a:grpSpLocks/>
              </p:cNvGrpSpPr>
              <p:nvPr/>
            </p:nvGrpSpPr>
            <p:grpSpPr bwMode="auto">
              <a:xfrm>
                <a:off x="2464" y="1064"/>
                <a:ext cx="1171" cy="188"/>
                <a:chOff x="2464" y="1064"/>
                <a:chExt cx="1171" cy="188"/>
              </a:xfrm>
            </p:grpSpPr>
            <p:sp>
              <p:nvSpPr>
                <p:cNvPr id="52257" name="Rectangle 15"/>
                <p:cNvSpPr>
                  <a:spLocks noChangeArrowheads="1"/>
                </p:cNvSpPr>
                <p:nvPr/>
              </p:nvSpPr>
              <p:spPr bwMode="auto">
                <a:xfrm>
                  <a:off x="2464" y="1064"/>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2258" name="Rectangle 103"/>
                <p:cNvSpPr>
                  <a:spLocks noChangeArrowheads="1"/>
                </p:cNvSpPr>
                <p:nvPr/>
              </p:nvSpPr>
              <p:spPr bwMode="auto">
                <a:xfrm>
                  <a:off x="3215" y="1064"/>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2253" name="Rectangle 104"/>
              <p:cNvSpPr>
                <a:spLocks noChangeArrowheads="1"/>
              </p:cNvSpPr>
              <p:nvPr/>
            </p:nvSpPr>
            <p:spPr bwMode="auto">
              <a:xfrm>
                <a:off x="3215" y="1252"/>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2254" name="Rectangle 105"/>
              <p:cNvSpPr>
                <a:spLocks noChangeArrowheads="1"/>
              </p:cNvSpPr>
              <p:nvPr/>
            </p:nvSpPr>
            <p:spPr bwMode="auto">
              <a:xfrm>
                <a:off x="3215" y="1441"/>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2255" name="Rectangle 106"/>
              <p:cNvSpPr>
                <a:spLocks noChangeArrowheads="1"/>
              </p:cNvSpPr>
              <p:nvPr/>
            </p:nvSpPr>
            <p:spPr bwMode="auto">
              <a:xfrm>
                <a:off x="3215" y="1629"/>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2256" name="Rectangle 107"/>
              <p:cNvSpPr>
                <a:spLocks noChangeArrowheads="1"/>
              </p:cNvSpPr>
              <p:nvPr/>
            </p:nvSpPr>
            <p:spPr bwMode="auto">
              <a:xfrm>
                <a:off x="3215" y="181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10" name="Group 144"/>
          <p:cNvGrpSpPr>
            <a:grpSpLocks/>
          </p:cNvGrpSpPr>
          <p:nvPr/>
        </p:nvGrpSpPr>
        <p:grpSpPr bwMode="auto">
          <a:xfrm>
            <a:off x="3911600" y="1711325"/>
            <a:ext cx="1858963" cy="298450"/>
            <a:chOff x="2464" y="1064"/>
            <a:chExt cx="1171" cy="188"/>
          </a:xfrm>
        </p:grpSpPr>
        <p:sp>
          <p:nvSpPr>
            <p:cNvPr id="52241" name="Rectangle 145"/>
            <p:cNvSpPr>
              <a:spLocks noChangeArrowheads="1"/>
            </p:cNvSpPr>
            <p:nvPr/>
          </p:nvSpPr>
          <p:spPr bwMode="auto">
            <a:xfrm>
              <a:off x="2464" y="1064"/>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2242" name="Rectangle 146"/>
            <p:cNvSpPr>
              <a:spLocks noChangeArrowheads="1"/>
            </p:cNvSpPr>
            <p:nvPr/>
          </p:nvSpPr>
          <p:spPr bwMode="auto">
            <a:xfrm>
              <a:off x="3215" y="1064"/>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grpSp>
        <p:nvGrpSpPr>
          <p:cNvPr id="11" name="Group 135"/>
          <p:cNvGrpSpPr>
            <a:grpSpLocks/>
          </p:cNvGrpSpPr>
          <p:nvPr/>
        </p:nvGrpSpPr>
        <p:grpSpPr bwMode="auto">
          <a:xfrm>
            <a:off x="5791200" y="1928813"/>
            <a:ext cx="2286000" cy="1652587"/>
            <a:chOff x="3648" y="1104"/>
            <a:chExt cx="1440" cy="1041"/>
          </a:xfrm>
        </p:grpSpPr>
        <p:sp>
          <p:nvSpPr>
            <p:cNvPr id="52237" name="AutoShape 112"/>
            <p:cNvSpPr>
              <a:spLocks noChangeArrowheads="1"/>
            </p:cNvSpPr>
            <p:nvPr/>
          </p:nvSpPr>
          <p:spPr bwMode="auto">
            <a:xfrm>
              <a:off x="4130" y="1351"/>
              <a:ext cx="958" cy="186"/>
            </a:xfrm>
            <a:prstGeom prst="roundRect">
              <a:avLst>
                <a:gd name="adj" fmla="val 16667"/>
              </a:avLst>
            </a:prstGeom>
            <a:solidFill>
              <a:srgbClr val="FF66CC"/>
            </a:solidFill>
            <a:ln w="38100">
              <a:solidFill>
                <a:schemeClr val="tx1"/>
              </a:solidFill>
              <a:round/>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Check Perm</a:t>
              </a:r>
            </a:p>
          </p:txBody>
        </p:sp>
        <p:sp>
          <p:nvSpPr>
            <p:cNvPr id="52238" name="Line 113"/>
            <p:cNvSpPr>
              <a:spLocks noChangeShapeType="1"/>
            </p:cNvSpPr>
            <p:nvPr/>
          </p:nvSpPr>
          <p:spPr bwMode="auto">
            <a:xfrm>
              <a:off x="3648" y="1104"/>
              <a:ext cx="482" cy="335"/>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52239" name="Text Box 114"/>
            <p:cNvSpPr txBox="1">
              <a:spLocks noChangeArrowheads="1"/>
            </p:cNvSpPr>
            <p:nvPr/>
          </p:nvSpPr>
          <p:spPr bwMode="auto">
            <a:xfrm>
              <a:off x="4201" y="1701"/>
              <a:ext cx="567"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Access</a:t>
              </a:r>
            </a:p>
            <a:p>
              <a:pPr eaLnBrk="1" hangingPunct="1"/>
              <a:r>
                <a:rPr lang="en-US" altLang="en-US" sz="2000" b="0">
                  <a:latin typeface="Gill Sans" charset="0"/>
                  <a:ea typeface="Gill Sans" charset="0"/>
                  <a:cs typeface="Gill Sans" charset="0"/>
                </a:rPr>
                <a:t>Error</a:t>
              </a:r>
            </a:p>
          </p:txBody>
        </p:sp>
        <p:sp>
          <p:nvSpPr>
            <p:cNvPr id="52240" name="Line 115"/>
            <p:cNvSpPr>
              <a:spLocks noChangeShapeType="1"/>
            </p:cNvSpPr>
            <p:nvPr/>
          </p:nvSpPr>
          <p:spPr bwMode="auto">
            <a:xfrm>
              <a:off x="4535" y="1526"/>
              <a:ext cx="0" cy="199"/>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12" name="Group 142"/>
          <p:cNvGrpSpPr>
            <a:grpSpLocks/>
          </p:cNvGrpSpPr>
          <p:nvPr/>
        </p:nvGrpSpPr>
        <p:grpSpPr bwMode="auto">
          <a:xfrm>
            <a:off x="5029200" y="1485900"/>
            <a:ext cx="2362200" cy="377825"/>
            <a:chOff x="3168" y="920"/>
            <a:chExt cx="1488" cy="238"/>
          </a:xfrm>
        </p:grpSpPr>
        <p:sp>
          <p:nvSpPr>
            <p:cNvPr id="52235" name="Rectangle 85"/>
            <p:cNvSpPr>
              <a:spLocks noChangeArrowheads="1"/>
            </p:cNvSpPr>
            <p:nvPr/>
          </p:nvSpPr>
          <p:spPr bwMode="auto">
            <a:xfrm>
              <a:off x="4026" y="920"/>
              <a:ext cx="630" cy="238"/>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a:latin typeface="Gill Sans" charset="0"/>
                  <a:ea typeface="Gill Sans" charset="0"/>
                  <a:cs typeface="Gill Sans" charset="0"/>
                </a:rPr>
                <a:t>Physical</a:t>
              </a:r>
            </a:p>
            <a:p>
              <a:pPr eaLnBrk="1" hangingPunct="1">
                <a:lnSpc>
                  <a:spcPct val="75000"/>
                </a:lnSpc>
              </a:pPr>
              <a:r>
                <a:rPr lang="en-US" altLang="en-US" sz="1600" b="0">
                  <a:latin typeface="Gill Sans" charset="0"/>
                  <a:ea typeface="Gill Sans" charset="0"/>
                  <a:cs typeface="Gill Sans" charset="0"/>
                </a:rPr>
                <a:t>Page #</a:t>
              </a:r>
            </a:p>
          </p:txBody>
        </p:sp>
        <p:sp>
          <p:nvSpPr>
            <p:cNvPr id="52236" name="Line 75"/>
            <p:cNvSpPr>
              <a:spLocks noChangeShapeType="1"/>
            </p:cNvSpPr>
            <p:nvPr/>
          </p:nvSpPr>
          <p:spPr bwMode="auto">
            <a:xfrm flipV="1">
              <a:off x="3168" y="1052"/>
              <a:ext cx="827" cy="99"/>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1589993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fade">
                                      <p:cBhvr>
                                        <p:cTn id="7" dur="500"/>
                                        <p:tgtEl>
                                          <p:spTgt spid="7004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0419">
                                            <p:txEl>
                                              <p:pRg st="1" end="1"/>
                                            </p:txEl>
                                          </p:spTgt>
                                        </p:tgtEl>
                                        <p:attrNameLst>
                                          <p:attrName>style.visibility</p:attrName>
                                        </p:attrNameLst>
                                      </p:cBhvr>
                                      <p:to>
                                        <p:strVal val="visible"/>
                                      </p:to>
                                    </p:set>
                                    <p:animEffect transition="in" filter="fade">
                                      <p:cBhvr>
                                        <p:cTn id="10" dur="500"/>
                                        <p:tgtEl>
                                          <p:spTgt spid="7004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0419">
                                            <p:txEl>
                                              <p:pRg st="2" end="2"/>
                                            </p:txEl>
                                          </p:spTgt>
                                        </p:tgtEl>
                                        <p:attrNameLst>
                                          <p:attrName>style.visibility</p:attrName>
                                        </p:attrNameLst>
                                      </p:cBhvr>
                                      <p:to>
                                        <p:strVal val="visible"/>
                                      </p:to>
                                    </p:set>
                                    <p:animEffect transition="in" filter="fade">
                                      <p:cBhvr>
                                        <p:cTn id="13" dur="500"/>
                                        <p:tgtEl>
                                          <p:spTgt spid="7004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0419">
                                            <p:txEl>
                                              <p:pRg st="3" end="3"/>
                                            </p:txEl>
                                          </p:spTgt>
                                        </p:tgtEl>
                                        <p:attrNameLst>
                                          <p:attrName>style.visibility</p:attrName>
                                        </p:attrNameLst>
                                      </p:cBhvr>
                                      <p:to>
                                        <p:strVal val="visible"/>
                                      </p:to>
                                    </p:set>
                                    <p:animEffect transition="in" filter="fade">
                                      <p:cBhvr>
                                        <p:cTn id="16" dur="500"/>
                                        <p:tgtEl>
                                          <p:spTgt spid="70041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0419">
                                            <p:txEl>
                                              <p:pRg st="4" end="4"/>
                                            </p:txEl>
                                          </p:spTgt>
                                        </p:tgtEl>
                                        <p:attrNameLst>
                                          <p:attrName>style.visibility</p:attrName>
                                        </p:attrNameLst>
                                      </p:cBhvr>
                                      <p:to>
                                        <p:strVal val="visible"/>
                                      </p:to>
                                    </p:set>
                                    <p:animEffect transition="in" filter="fade">
                                      <p:cBhvr>
                                        <p:cTn id="23" dur="500"/>
                                        <p:tgtEl>
                                          <p:spTgt spid="700419">
                                            <p:txEl>
                                              <p:pRg st="4" end="4"/>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00419">
                                            <p:txEl>
                                              <p:pRg st="5" end="5"/>
                                            </p:txEl>
                                          </p:spTgt>
                                        </p:tgtEl>
                                        <p:attrNameLst>
                                          <p:attrName>style.visibility</p:attrName>
                                        </p:attrNameLst>
                                      </p:cBhvr>
                                      <p:to>
                                        <p:strVal val="visible"/>
                                      </p:to>
                                    </p:set>
                                    <p:animEffect transition="in" filter="fade">
                                      <p:cBhvr>
                                        <p:cTn id="30" dur="500"/>
                                        <p:tgtEl>
                                          <p:spTgt spid="70041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0419">
                                            <p:txEl>
                                              <p:pRg st="6" end="6"/>
                                            </p:txEl>
                                          </p:spTgt>
                                        </p:tgtEl>
                                        <p:attrNameLst>
                                          <p:attrName>style.visibility</p:attrName>
                                        </p:attrNameLst>
                                      </p:cBhvr>
                                      <p:to>
                                        <p:strVal val="visible"/>
                                      </p:to>
                                    </p:set>
                                    <p:animEffect transition="in" filter="fade">
                                      <p:cBhvr>
                                        <p:cTn id="33" dur="500"/>
                                        <p:tgtEl>
                                          <p:spTgt spid="700419">
                                            <p:txEl>
                                              <p:pRg st="6" end="6"/>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00419">
                                            <p:txEl>
                                              <p:pRg st="7" end="7"/>
                                            </p:txEl>
                                          </p:spTgt>
                                        </p:tgtEl>
                                        <p:attrNameLst>
                                          <p:attrName>style.visibility</p:attrName>
                                        </p:attrNameLst>
                                      </p:cBhvr>
                                      <p:to>
                                        <p:strVal val="visible"/>
                                      </p:to>
                                    </p:set>
                                    <p:animEffect transition="in" filter="fade">
                                      <p:cBhvr>
                                        <p:cTn id="41" dur="500"/>
                                        <p:tgtEl>
                                          <p:spTgt spid="700419">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00419">
                                            <p:txEl>
                                              <p:pRg st="8" end="8"/>
                                            </p:txEl>
                                          </p:spTgt>
                                        </p:tgtEl>
                                        <p:attrNameLst>
                                          <p:attrName>style.visibility</p:attrName>
                                        </p:attrNameLst>
                                      </p:cBhvr>
                                      <p:to>
                                        <p:strVal val="visible"/>
                                      </p:to>
                                    </p:set>
                                    <p:animEffect transition="in" filter="fade">
                                      <p:cBhvr>
                                        <p:cTn id="44" dur="500"/>
                                        <p:tgtEl>
                                          <p:spTgt spid="700419">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00419">
                                            <p:txEl>
                                              <p:pRg st="9" end="9"/>
                                            </p:txEl>
                                          </p:spTgt>
                                        </p:tgtEl>
                                        <p:attrNameLst>
                                          <p:attrName>style.visibility</p:attrName>
                                        </p:attrNameLst>
                                      </p:cBhvr>
                                      <p:to>
                                        <p:strVal val="visible"/>
                                      </p:to>
                                    </p:set>
                                    <p:animEffect transition="in" filter="fade">
                                      <p:cBhvr>
                                        <p:cTn id="47" dur="500"/>
                                        <p:tgtEl>
                                          <p:spTgt spid="700419">
                                            <p:txEl>
                                              <p:pRg st="9" end="9"/>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00486"/>
                                        </p:tgtEl>
                                        <p:attrNameLst>
                                          <p:attrName>style.visibility</p:attrName>
                                        </p:attrNameLst>
                                      </p:cBhvr>
                                      <p:to>
                                        <p:strVal val="visible"/>
                                      </p:to>
                                    </p:set>
                                    <p:animEffect transition="in" filter="wipe(left)">
                                      <p:cBhvr>
                                        <p:cTn id="50" dur="500"/>
                                        <p:tgtEl>
                                          <p:spTgt spid="70048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0419">
                                            <p:txEl>
                                              <p:pRg st="10" end="10"/>
                                            </p:txEl>
                                          </p:spTgt>
                                        </p:tgtEl>
                                        <p:attrNameLst>
                                          <p:attrName>style.visibility</p:attrName>
                                        </p:attrNameLst>
                                      </p:cBhvr>
                                      <p:to>
                                        <p:strVal val="visible"/>
                                      </p:to>
                                    </p:set>
                                    <p:animEffect transition="in" filter="fade">
                                      <p:cBhvr>
                                        <p:cTn id="63" dur="500"/>
                                        <p:tgtEl>
                                          <p:spTgt spid="700419">
                                            <p:txEl>
                                              <p:pRg st="10" end="10"/>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p:bldP spid="70048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smtClean="0">
                <a:ea typeface="굴림" panose="020B0600000101010101" pitchFamily="34" charset="-127"/>
              </a:rPr>
              <a:t>Recall: Dual-Mode Operation (2/2)</a:t>
            </a:r>
          </a:p>
        </p:txBody>
      </p:sp>
      <p:sp>
        <p:nvSpPr>
          <p:cNvPr id="790531" name="Rectangle 3"/>
          <p:cNvSpPr>
            <a:spLocks noGrp="1" noChangeArrowheads="1"/>
          </p:cNvSpPr>
          <p:nvPr>
            <p:ph type="body" idx="1"/>
          </p:nvPr>
        </p:nvSpPr>
        <p:spPr>
          <a:xfrm>
            <a:off x="152400" y="990600"/>
            <a:ext cx="8732838" cy="5791200"/>
          </a:xfrm>
        </p:spPr>
        <p:txBody>
          <a:bodyPr>
            <a:normAutofit/>
          </a:bodyPr>
          <a:lstStyle/>
          <a:p>
            <a:pPr>
              <a:lnSpc>
                <a:spcPct val="100000"/>
              </a:lnSpc>
              <a:spcBef>
                <a:spcPct val="20000"/>
              </a:spcBef>
            </a:pPr>
            <a:r>
              <a:rPr lang="en-US" altLang="ko-KR" sz="2800" dirty="0" smtClean="0">
                <a:ea typeface="굴림" panose="020B0600000101010101" pitchFamily="34" charset="-127"/>
              </a:rPr>
              <a:t>Intel processor actually has four “rings” of protection:</a:t>
            </a:r>
          </a:p>
          <a:p>
            <a:pPr lvl="1">
              <a:lnSpc>
                <a:spcPct val="100000"/>
              </a:lnSpc>
              <a:spcBef>
                <a:spcPct val="20000"/>
              </a:spcBef>
            </a:pPr>
            <a:r>
              <a:rPr lang="en-US" altLang="ko-KR" sz="2400" dirty="0" smtClean="0">
                <a:ea typeface="굴림" panose="020B0600000101010101" pitchFamily="34" charset="-127"/>
              </a:rPr>
              <a:t>PL (Privilege Level) from 0 – 3</a:t>
            </a:r>
          </a:p>
          <a:p>
            <a:pPr lvl="2">
              <a:lnSpc>
                <a:spcPct val="100000"/>
              </a:lnSpc>
              <a:spcBef>
                <a:spcPct val="20000"/>
              </a:spcBef>
            </a:pPr>
            <a:r>
              <a:rPr lang="en-US" altLang="ko-KR" sz="2400" dirty="0" smtClean="0">
                <a:ea typeface="굴림" panose="020B0600000101010101" pitchFamily="34" charset="-127"/>
              </a:rPr>
              <a:t>PL0 has full access, PL3 has least</a:t>
            </a:r>
          </a:p>
          <a:p>
            <a:pPr lvl="1">
              <a:lnSpc>
                <a:spcPct val="100000"/>
              </a:lnSpc>
              <a:spcBef>
                <a:spcPct val="20000"/>
              </a:spcBef>
            </a:pPr>
            <a:r>
              <a:rPr lang="en-US" altLang="ko-KR" sz="2400" dirty="0" smtClean="0">
                <a:ea typeface="굴림" panose="020B0600000101010101" pitchFamily="34" charset="-127"/>
              </a:rPr>
              <a:t>Privilege Level set in code segment descriptor (CS)</a:t>
            </a:r>
          </a:p>
          <a:p>
            <a:pPr lvl="1">
              <a:lnSpc>
                <a:spcPct val="100000"/>
              </a:lnSpc>
              <a:spcBef>
                <a:spcPct val="20000"/>
              </a:spcBef>
            </a:pPr>
            <a:r>
              <a:rPr lang="en-US" altLang="ko-KR" sz="2400" dirty="0" smtClean="0">
                <a:ea typeface="굴림" panose="020B0600000101010101" pitchFamily="34" charset="-127"/>
              </a:rPr>
              <a:t>Mirrored “IOPL” bits in condition register gives permission to programs to use the I/O instructions</a:t>
            </a:r>
          </a:p>
          <a:p>
            <a:pPr lvl="1">
              <a:lnSpc>
                <a:spcPct val="100000"/>
              </a:lnSpc>
              <a:spcBef>
                <a:spcPct val="20000"/>
              </a:spcBef>
            </a:pPr>
            <a:r>
              <a:rPr lang="en-US" altLang="ko-KR" sz="2400" dirty="0" smtClean="0">
                <a:ea typeface="굴림" panose="020B0600000101010101" pitchFamily="34" charset="-127"/>
              </a:rPr>
              <a:t>Typical OS kernels on Intel processors only use PL0 (“kernel”) and PL3 (“user”)</a:t>
            </a:r>
          </a:p>
          <a:p>
            <a:pPr>
              <a:lnSpc>
                <a:spcPct val="100000"/>
              </a:lnSpc>
              <a:spcBef>
                <a:spcPct val="20000"/>
              </a:spcBef>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167066697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smtClean="0">
                <a:ea typeface="굴림" panose="020B0600000101010101" pitchFamily="34" charset="-127"/>
              </a:rPr>
              <a:t>How to get from Kernel</a:t>
            </a:r>
            <a:r>
              <a:rPr lang="en-US" altLang="ko-KR" smtClean="0">
                <a:ea typeface="굴림" panose="020B0600000101010101" pitchFamily="34" charset="-127"/>
                <a:sym typeface="Symbol" panose="05050102010706020507" pitchFamily="18" charset="2"/>
              </a:rPr>
              <a:t>User</a:t>
            </a:r>
          </a:p>
        </p:txBody>
      </p:sp>
      <p:sp>
        <p:nvSpPr>
          <p:cNvPr id="12291" name="Rectangle 3"/>
          <p:cNvSpPr>
            <a:spLocks noGrp="1" noChangeArrowheads="1"/>
          </p:cNvSpPr>
          <p:nvPr>
            <p:ph type="body" idx="1"/>
          </p:nvPr>
        </p:nvSpPr>
        <p:spPr>
          <a:xfrm>
            <a:off x="228600" y="838200"/>
            <a:ext cx="8686800" cy="5867400"/>
          </a:xfrm>
        </p:spPr>
        <p:txBody>
          <a:bodyPr>
            <a:noAutofit/>
          </a:bodyPr>
          <a:lstStyle/>
          <a:p>
            <a:pPr>
              <a:lnSpc>
                <a:spcPct val="80000"/>
              </a:lnSpc>
            </a:pPr>
            <a:r>
              <a:rPr lang="en-US" altLang="ko-KR" sz="2800" dirty="0" smtClean="0">
                <a:ea typeface="굴림" panose="020B0600000101010101" pitchFamily="34" charset="-127"/>
              </a:rPr>
              <a:t>What does the kernel do to create a new user process?</a:t>
            </a:r>
          </a:p>
          <a:p>
            <a:pPr lvl="1">
              <a:lnSpc>
                <a:spcPct val="80000"/>
              </a:lnSpc>
            </a:pPr>
            <a:r>
              <a:rPr lang="en-US" altLang="ko-KR" sz="2400" dirty="0" smtClean="0">
                <a:ea typeface="굴림" panose="020B0600000101010101" pitchFamily="34" charset="-127"/>
              </a:rPr>
              <a:t>Allocate and initialize address-space control block</a:t>
            </a:r>
          </a:p>
          <a:p>
            <a:pPr lvl="1">
              <a:lnSpc>
                <a:spcPct val="80000"/>
              </a:lnSpc>
            </a:pPr>
            <a:r>
              <a:rPr lang="en-US" altLang="ko-KR" sz="2400" dirty="0" smtClean="0">
                <a:ea typeface="굴림" panose="020B0600000101010101" pitchFamily="34" charset="-127"/>
              </a:rPr>
              <a:t>Read program off disk and store in memory</a:t>
            </a:r>
          </a:p>
          <a:p>
            <a:pPr lvl="1">
              <a:lnSpc>
                <a:spcPct val="80000"/>
              </a:lnSpc>
            </a:pPr>
            <a:r>
              <a:rPr lang="en-US" altLang="ko-KR" sz="2400" dirty="0" smtClean="0">
                <a:ea typeface="굴림" panose="020B0600000101010101" pitchFamily="34" charset="-127"/>
              </a:rPr>
              <a:t>Allocate and initialize translation table </a:t>
            </a:r>
          </a:p>
          <a:p>
            <a:pPr lvl="2">
              <a:lnSpc>
                <a:spcPct val="80000"/>
              </a:lnSpc>
            </a:pPr>
            <a:r>
              <a:rPr lang="en-US" altLang="ko-KR" sz="2400" dirty="0" smtClean="0">
                <a:ea typeface="굴림" panose="020B0600000101010101" pitchFamily="34" charset="-127"/>
              </a:rPr>
              <a:t>Point at code in memory so program can execute</a:t>
            </a:r>
          </a:p>
          <a:p>
            <a:pPr lvl="2">
              <a:lnSpc>
                <a:spcPct val="80000"/>
              </a:lnSpc>
            </a:pPr>
            <a:r>
              <a:rPr lang="en-US" altLang="ko-KR" sz="2400" dirty="0" smtClean="0">
                <a:ea typeface="굴림" panose="020B0600000101010101" pitchFamily="34" charset="-127"/>
              </a:rPr>
              <a:t>Possibly point at statically initialized data</a:t>
            </a:r>
          </a:p>
          <a:p>
            <a:pPr lvl="1">
              <a:lnSpc>
                <a:spcPct val="80000"/>
              </a:lnSpc>
            </a:pPr>
            <a:r>
              <a:rPr lang="en-US" altLang="ko-KR" sz="2400" dirty="0" smtClean="0">
                <a:ea typeface="굴림" panose="020B0600000101010101" pitchFamily="34" charset="-127"/>
              </a:rPr>
              <a:t>Run Program:</a:t>
            </a:r>
          </a:p>
          <a:p>
            <a:pPr lvl="2">
              <a:lnSpc>
                <a:spcPct val="80000"/>
              </a:lnSpc>
            </a:pPr>
            <a:r>
              <a:rPr lang="en-US" altLang="ko-KR" sz="2400" dirty="0" smtClean="0">
                <a:ea typeface="굴림" panose="020B0600000101010101" pitchFamily="34" charset="-127"/>
              </a:rPr>
              <a:t>Set machine registers</a:t>
            </a:r>
          </a:p>
          <a:p>
            <a:pPr lvl="2">
              <a:lnSpc>
                <a:spcPct val="80000"/>
              </a:lnSpc>
            </a:pPr>
            <a:r>
              <a:rPr lang="en-US" altLang="ko-KR" sz="2400" dirty="0" smtClean="0">
                <a:ea typeface="굴림" panose="020B0600000101010101" pitchFamily="34" charset="-127"/>
              </a:rPr>
              <a:t>Set hardware pointer to translation table</a:t>
            </a:r>
          </a:p>
          <a:p>
            <a:pPr lvl="2">
              <a:lnSpc>
                <a:spcPct val="80000"/>
              </a:lnSpc>
            </a:pPr>
            <a:r>
              <a:rPr lang="en-US" altLang="ko-KR" sz="2400" dirty="0" smtClean="0">
                <a:ea typeface="굴림" panose="020B0600000101010101" pitchFamily="34" charset="-127"/>
              </a:rPr>
              <a:t>Set processor status word for user mode</a:t>
            </a:r>
          </a:p>
          <a:p>
            <a:pPr lvl="2">
              <a:lnSpc>
                <a:spcPct val="80000"/>
              </a:lnSpc>
            </a:pPr>
            <a:r>
              <a:rPr lang="en-US" altLang="ko-KR" sz="2400" dirty="0" smtClean="0">
                <a:ea typeface="굴림" panose="020B0600000101010101" pitchFamily="34" charset="-127"/>
              </a:rPr>
              <a:t>Jump to start of program</a:t>
            </a:r>
          </a:p>
          <a:p>
            <a:pPr>
              <a:lnSpc>
                <a:spcPct val="80000"/>
              </a:lnSpc>
            </a:pPr>
            <a:r>
              <a:rPr lang="en-US" altLang="ko-KR" sz="2800" dirty="0" smtClean="0">
                <a:ea typeface="굴림" panose="020B0600000101010101" pitchFamily="34" charset="-127"/>
              </a:rPr>
              <a:t>How does kernel switch between processes?</a:t>
            </a:r>
          </a:p>
          <a:p>
            <a:pPr lvl="1">
              <a:lnSpc>
                <a:spcPct val="80000"/>
              </a:lnSpc>
            </a:pPr>
            <a:r>
              <a:rPr lang="en-US" altLang="ko-KR" sz="2400" dirty="0" smtClean="0">
                <a:ea typeface="굴림" panose="020B0600000101010101" pitchFamily="34" charset="-127"/>
              </a:rPr>
              <a:t>Same saving/restoring of registers as before</a:t>
            </a:r>
          </a:p>
          <a:p>
            <a:pPr lvl="1">
              <a:lnSpc>
                <a:spcPct val="80000"/>
              </a:lnSpc>
            </a:pPr>
            <a:r>
              <a:rPr lang="en-US" altLang="ko-KR" sz="2400" dirty="0" smtClean="0">
                <a:ea typeface="굴림" panose="020B0600000101010101" pitchFamily="34" charset="-127"/>
              </a:rPr>
              <a:t>Save/restore PSL (hardware pointer to translation table)</a:t>
            </a:r>
          </a:p>
        </p:txBody>
      </p:sp>
    </p:spTree>
    <p:extLst>
      <p:ext uri="{BB962C8B-B14F-4D97-AF65-F5344CB8AC3E}">
        <p14:creationId xmlns:p14="http://schemas.microsoft.com/office/powerpoint/2010/main" val="2056527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9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smtClean="0">
                <a:ea typeface="굴림" panose="020B0600000101010101" pitchFamily="34" charset="-127"/>
              </a:rPr>
              <a:t>Recall: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(System Call)</a:t>
            </a:r>
          </a:p>
        </p:txBody>
      </p:sp>
      <p:sp>
        <p:nvSpPr>
          <p:cNvPr id="796675" name="Rectangle 3"/>
          <p:cNvSpPr>
            <a:spLocks noGrp="1" noChangeArrowheads="1"/>
          </p:cNvSpPr>
          <p:nvPr>
            <p:ph type="body" idx="1"/>
          </p:nvPr>
        </p:nvSpPr>
        <p:spPr>
          <a:xfrm>
            <a:off x="381000" y="685800"/>
            <a:ext cx="8610600" cy="6019800"/>
          </a:xfrm>
        </p:spPr>
        <p:txBody>
          <a:bodyPr>
            <a:normAutofit/>
          </a:bodyPr>
          <a:lstStyle/>
          <a:p>
            <a:pPr>
              <a:lnSpc>
                <a:spcPct val="80000"/>
              </a:lnSpc>
              <a:spcBef>
                <a:spcPct val="20000"/>
              </a:spcBef>
            </a:pPr>
            <a:r>
              <a:rPr lang="en-US" altLang="ko-KR" sz="2800" dirty="0" smtClean="0">
                <a:ea typeface="굴림" panose="020B0600000101010101" pitchFamily="34" charset="-127"/>
              </a:rPr>
              <a:t>Can’t let inmate (user) get out of padded cell on own</a:t>
            </a:r>
          </a:p>
          <a:p>
            <a:pPr lvl="1">
              <a:lnSpc>
                <a:spcPct val="80000"/>
              </a:lnSpc>
              <a:spcBef>
                <a:spcPct val="20000"/>
              </a:spcBef>
            </a:pPr>
            <a:r>
              <a:rPr lang="en-US" altLang="ko-KR" sz="2400" dirty="0" smtClean="0">
                <a:ea typeface="굴림" panose="020B0600000101010101" pitchFamily="34" charset="-127"/>
              </a:rPr>
              <a:t>Would defeat purpose of protection!</a:t>
            </a:r>
          </a:p>
          <a:p>
            <a:pPr lvl="1">
              <a:lnSpc>
                <a:spcPct val="80000"/>
              </a:lnSpc>
              <a:spcBef>
                <a:spcPct val="20000"/>
              </a:spcBef>
            </a:pPr>
            <a:r>
              <a:rPr lang="en-US" altLang="ko-KR" sz="2400" dirty="0" smtClean="0">
                <a:ea typeface="굴림" panose="020B0600000101010101" pitchFamily="34" charset="-127"/>
              </a:rPr>
              <a:t>So, how does the user program get back into kernel?</a:t>
            </a: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endParaRPr lang="en-US" altLang="ko-KR" dirty="0" smtClean="0">
              <a:solidFill>
                <a:schemeClr val="hlink"/>
              </a:solidFill>
              <a:ea typeface="굴림" panose="020B0600000101010101" pitchFamily="34" charset="-127"/>
            </a:endParaRPr>
          </a:p>
          <a:p>
            <a:pPr>
              <a:lnSpc>
                <a:spcPct val="80000"/>
              </a:lnSpc>
              <a:spcBef>
                <a:spcPct val="20000"/>
              </a:spcBef>
            </a:pPr>
            <a:r>
              <a:rPr lang="en-US" altLang="ko-KR" sz="2800" dirty="0" smtClean="0">
                <a:solidFill>
                  <a:schemeClr val="hlink"/>
                </a:solidFill>
                <a:ea typeface="굴림" panose="020B0600000101010101" pitchFamily="34" charset="-127"/>
              </a:rPr>
              <a:t>System call: </a:t>
            </a:r>
            <a:r>
              <a:rPr lang="en-US" altLang="ko-KR" sz="2800" dirty="0" smtClean="0">
                <a:ea typeface="굴림" panose="020B0600000101010101" pitchFamily="34" charset="-127"/>
              </a:rPr>
              <a:t>Voluntary procedure call into kernel</a:t>
            </a:r>
          </a:p>
          <a:p>
            <a:pPr lvl="1">
              <a:lnSpc>
                <a:spcPct val="80000"/>
              </a:lnSpc>
              <a:spcBef>
                <a:spcPct val="20000"/>
              </a:spcBef>
            </a:pPr>
            <a:r>
              <a:rPr lang="en-US" altLang="ko-KR" sz="2400" dirty="0" smtClean="0">
                <a:ea typeface="굴림" panose="020B0600000101010101" pitchFamily="34" charset="-127"/>
              </a:rPr>
              <a:t>Hardware for controlled </a:t>
            </a:r>
            <a:r>
              <a:rPr lang="en-US" altLang="ko-KR" sz="2400" dirty="0" err="1" smtClean="0">
                <a:ea typeface="굴림" panose="020B0600000101010101" pitchFamily="34" charset="-127"/>
              </a:rPr>
              <a:t>User</a:t>
            </a:r>
            <a:r>
              <a:rPr lang="en-US" altLang="ko-KR" sz="2400" dirty="0" err="1" smtClean="0">
                <a:ea typeface="굴림" panose="020B0600000101010101" pitchFamily="34" charset="-127"/>
                <a:sym typeface="Symbol" panose="05050102010706020507" pitchFamily="18" charset="2"/>
              </a:rPr>
              <a:t>Kernel</a:t>
            </a:r>
            <a:r>
              <a:rPr lang="en-US" altLang="ko-KR" sz="2400" dirty="0" smtClean="0">
                <a:ea typeface="굴림" panose="020B0600000101010101" pitchFamily="34" charset="-127"/>
                <a:sym typeface="Symbol" panose="05050102010706020507" pitchFamily="18" charset="2"/>
              </a:rPr>
              <a:t> transition</a:t>
            </a:r>
          </a:p>
          <a:p>
            <a:pPr lvl="1">
              <a:lnSpc>
                <a:spcPct val="80000"/>
              </a:lnSpc>
              <a:spcBef>
                <a:spcPct val="20000"/>
              </a:spcBef>
            </a:pPr>
            <a:r>
              <a:rPr lang="en-US" altLang="ko-KR" sz="2400" dirty="0" smtClean="0">
                <a:ea typeface="굴림" panose="020B0600000101010101" pitchFamily="34" charset="-127"/>
              </a:rPr>
              <a:t>Can any kernel routine be called?</a:t>
            </a:r>
          </a:p>
          <a:p>
            <a:pPr lvl="2">
              <a:lnSpc>
                <a:spcPct val="80000"/>
              </a:lnSpc>
              <a:spcBef>
                <a:spcPct val="20000"/>
              </a:spcBef>
            </a:pPr>
            <a:r>
              <a:rPr lang="en-US" altLang="ko-KR" sz="2400" dirty="0" smtClean="0">
                <a:ea typeface="굴림" panose="020B0600000101010101" pitchFamily="34" charset="-127"/>
              </a:rPr>
              <a:t>No!  Only specific ones.</a:t>
            </a:r>
          </a:p>
          <a:p>
            <a:pPr lvl="1">
              <a:lnSpc>
                <a:spcPct val="80000"/>
              </a:lnSpc>
              <a:spcBef>
                <a:spcPct val="20000"/>
              </a:spcBef>
            </a:pPr>
            <a:r>
              <a:rPr lang="en-US" altLang="ko-KR" sz="2400" dirty="0" smtClean="0">
                <a:ea typeface="굴림" panose="020B0600000101010101" pitchFamily="34" charset="-127"/>
              </a:rPr>
              <a:t>System call ID encoded into system call instruction</a:t>
            </a:r>
          </a:p>
          <a:p>
            <a:pPr lvl="2">
              <a:lnSpc>
                <a:spcPct val="80000"/>
              </a:lnSpc>
              <a:spcBef>
                <a:spcPct val="20000"/>
              </a:spcBef>
            </a:pPr>
            <a:r>
              <a:rPr lang="en-US" altLang="ko-KR" sz="2400" dirty="0" smtClean="0">
                <a:solidFill>
                  <a:schemeClr val="hlink"/>
                </a:solidFill>
                <a:ea typeface="굴림" panose="020B0600000101010101" pitchFamily="34" charset="-127"/>
              </a:rPr>
              <a:t>Index forces well-defined interface with kernel</a:t>
            </a:r>
          </a:p>
        </p:txBody>
      </p:sp>
      <p:pic>
        <p:nvPicPr>
          <p:cNvPr id="796676"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838200" y="1970088"/>
            <a:ext cx="7391400" cy="222091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162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smtClean="0">
                <a:ea typeface="굴림" panose="020B0600000101010101" pitchFamily="34" charset="-127"/>
              </a:rPr>
              <a:t>Recall: System Call Continued (1/2)</a:t>
            </a:r>
          </a:p>
        </p:txBody>
      </p:sp>
      <p:sp>
        <p:nvSpPr>
          <p:cNvPr id="14339" name="Rectangle 3"/>
          <p:cNvSpPr>
            <a:spLocks noGrp="1" noChangeArrowheads="1"/>
          </p:cNvSpPr>
          <p:nvPr>
            <p:ph type="body" idx="1"/>
          </p:nvPr>
        </p:nvSpPr>
        <p:spPr>
          <a:xfrm>
            <a:off x="152400" y="1066800"/>
            <a:ext cx="8763000" cy="5715000"/>
          </a:xfrm>
        </p:spPr>
        <p:txBody>
          <a:bodyPr>
            <a:normAutofit/>
          </a:bodyPr>
          <a:lstStyle/>
          <a:p>
            <a:pPr>
              <a:lnSpc>
                <a:spcPct val="100000"/>
              </a:lnSpc>
              <a:spcBef>
                <a:spcPct val="20000"/>
              </a:spcBef>
            </a:pPr>
            <a:r>
              <a:rPr lang="en-US" altLang="ko-KR" sz="2800" dirty="0" smtClean="0">
                <a:ea typeface="굴림" panose="020B0600000101010101" pitchFamily="34" charset="-127"/>
              </a:rPr>
              <a:t>What are some system calls?</a:t>
            </a:r>
          </a:p>
          <a:p>
            <a:pPr lvl="1">
              <a:lnSpc>
                <a:spcPct val="100000"/>
              </a:lnSpc>
              <a:spcBef>
                <a:spcPct val="20000"/>
              </a:spcBef>
            </a:pPr>
            <a:r>
              <a:rPr lang="en-US" altLang="ko-KR" sz="2400" dirty="0" smtClean="0">
                <a:ea typeface="굴림" panose="020B0600000101010101" pitchFamily="34" charset="-127"/>
              </a:rPr>
              <a:t>I/O: open, close, read, write, </a:t>
            </a:r>
            <a:r>
              <a:rPr lang="en-US" altLang="ko-KR" sz="2400" dirty="0" err="1" smtClean="0">
                <a:ea typeface="굴림" panose="020B0600000101010101" pitchFamily="34" charset="-127"/>
              </a:rPr>
              <a:t>lseek</a:t>
            </a:r>
            <a:endParaRPr lang="en-US" altLang="ko-KR" sz="2400" dirty="0" smtClean="0">
              <a:ea typeface="굴림" panose="020B0600000101010101" pitchFamily="34" charset="-127"/>
            </a:endParaRPr>
          </a:p>
          <a:p>
            <a:pPr lvl="1">
              <a:lnSpc>
                <a:spcPct val="100000"/>
              </a:lnSpc>
              <a:spcBef>
                <a:spcPct val="20000"/>
              </a:spcBef>
            </a:pPr>
            <a:r>
              <a:rPr lang="en-US" altLang="ko-KR" sz="2400" dirty="0" smtClean="0">
                <a:ea typeface="굴림" panose="020B0600000101010101" pitchFamily="34" charset="-127"/>
              </a:rPr>
              <a:t>Files: delete, </a:t>
            </a:r>
            <a:r>
              <a:rPr lang="en-US" altLang="ko-KR" sz="2400" dirty="0" err="1" smtClean="0">
                <a:ea typeface="굴림" panose="020B0600000101010101" pitchFamily="34" charset="-127"/>
              </a:rPr>
              <a:t>mkdir</a:t>
            </a:r>
            <a:r>
              <a:rPr lang="en-US" altLang="ko-KR" sz="2400" dirty="0" smtClean="0">
                <a:ea typeface="굴림" panose="020B0600000101010101" pitchFamily="34" charset="-127"/>
              </a:rPr>
              <a:t>, </a:t>
            </a:r>
            <a:r>
              <a:rPr lang="en-US" altLang="ko-KR" sz="2400" dirty="0" err="1" smtClean="0">
                <a:ea typeface="굴림" panose="020B0600000101010101" pitchFamily="34" charset="-127"/>
              </a:rPr>
              <a:t>rmdir</a:t>
            </a:r>
            <a:r>
              <a:rPr lang="en-US" altLang="ko-KR" sz="2400" dirty="0" smtClean="0">
                <a:ea typeface="굴림" panose="020B0600000101010101" pitchFamily="34" charset="-127"/>
              </a:rPr>
              <a:t>, truncate, </a:t>
            </a:r>
            <a:r>
              <a:rPr lang="en-US" altLang="ko-KR" sz="2400" dirty="0" err="1" smtClean="0">
                <a:ea typeface="굴림" panose="020B0600000101010101" pitchFamily="34" charset="-127"/>
              </a:rPr>
              <a:t>chown</a:t>
            </a:r>
            <a:r>
              <a:rPr lang="en-US" altLang="ko-KR" sz="2400" dirty="0" smtClean="0">
                <a:ea typeface="굴림" panose="020B0600000101010101" pitchFamily="34" charset="-127"/>
              </a:rPr>
              <a:t>, </a:t>
            </a:r>
            <a:r>
              <a:rPr lang="en-US" altLang="ko-KR" sz="2400" dirty="0" err="1" smtClean="0">
                <a:ea typeface="굴림" panose="020B0600000101010101" pitchFamily="34" charset="-127"/>
              </a:rPr>
              <a:t>chgrp</a:t>
            </a:r>
            <a:r>
              <a:rPr lang="en-US" altLang="ko-KR" sz="2400" dirty="0" smtClean="0">
                <a:ea typeface="굴림" panose="020B0600000101010101" pitchFamily="34" charset="-127"/>
              </a:rPr>
              <a:t>, ..</a:t>
            </a:r>
          </a:p>
          <a:p>
            <a:pPr lvl="1">
              <a:lnSpc>
                <a:spcPct val="100000"/>
              </a:lnSpc>
              <a:spcBef>
                <a:spcPct val="20000"/>
              </a:spcBef>
            </a:pPr>
            <a:r>
              <a:rPr lang="en-US" altLang="ko-KR" sz="2400" dirty="0" smtClean="0">
                <a:ea typeface="굴림" panose="020B0600000101010101" pitchFamily="34" charset="-127"/>
              </a:rPr>
              <a:t>Process: fork, exit, wait (like join)</a:t>
            </a:r>
          </a:p>
          <a:p>
            <a:pPr lvl="1">
              <a:lnSpc>
                <a:spcPct val="100000"/>
              </a:lnSpc>
              <a:spcBef>
                <a:spcPct val="20000"/>
              </a:spcBef>
            </a:pPr>
            <a:r>
              <a:rPr lang="en-US" altLang="ko-KR" sz="2400" dirty="0" smtClean="0">
                <a:ea typeface="굴림" panose="020B0600000101010101" pitchFamily="34" charset="-127"/>
              </a:rPr>
              <a:t>Network: socket create, set options</a:t>
            </a:r>
          </a:p>
          <a:p>
            <a:pPr>
              <a:lnSpc>
                <a:spcPct val="100000"/>
              </a:lnSpc>
              <a:spcBef>
                <a:spcPct val="20000"/>
              </a:spcBef>
            </a:pPr>
            <a:endParaRPr lang="en-US" altLang="ko-KR"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Are system calls constant across operating systems?</a:t>
            </a:r>
          </a:p>
          <a:p>
            <a:pPr lvl="1">
              <a:lnSpc>
                <a:spcPct val="100000"/>
              </a:lnSpc>
              <a:spcBef>
                <a:spcPct val="20000"/>
              </a:spcBef>
            </a:pPr>
            <a:r>
              <a:rPr lang="en-US" altLang="ko-KR" sz="2400" dirty="0" smtClean="0">
                <a:ea typeface="굴림" panose="020B0600000101010101" pitchFamily="34" charset="-127"/>
              </a:rPr>
              <a:t>Not entirely, but there are lots of commonalities</a:t>
            </a:r>
          </a:p>
          <a:p>
            <a:pPr lvl="1">
              <a:lnSpc>
                <a:spcPct val="100000"/>
              </a:lnSpc>
              <a:spcBef>
                <a:spcPct val="20000"/>
              </a:spcBef>
            </a:pPr>
            <a:r>
              <a:rPr lang="en-US" altLang="ko-KR" sz="2400" dirty="0" smtClean="0">
                <a:ea typeface="굴림" panose="020B0600000101010101" pitchFamily="34" charset="-127"/>
              </a:rPr>
              <a:t>Also some standardization attempts (POSIX)</a:t>
            </a:r>
          </a:p>
        </p:txBody>
      </p:sp>
    </p:spTree>
    <p:extLst>
      <p:ext uri="{BB962C8B-B14F-4D97-AF65-F5344CB8AC3E}">
        <p14:creationId xmlns:p14="http://schemas.microsoft.com/office/powerpoint/2010/main" val="8083474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smtClean="0">
                <a:ea typeface="굴림" panose="020B0600000101010101" pitchFamily="34" charset="-127"/>
              </a:rPr>
              <a:t>Recall: System Call Continued (2/2)</a:t>
            </a:r>
          </a:p>
        </p:txBody>
      </p:sp>
      <p:sp>
        <p:nvSpPr>
          <p:cNvPr id="14339" name="Rectangle 3"/>
          <p:cNvSpPr>
            <a:spLocks noGrp="1" noChangeArrowheads="1"/>
          </p:cNvSpPr>
          <p:nvPr>
            <p:ph type="body" idx="1"/>
          </p:nvPr>
        </p:nvSpPr>
        <p:spPr>
          <a:xfrm>
            <a:off x="152400" y="914400"/>
            <a:ext cx="8763000" cy="5867400"/>
          </a:xfrm>
        </p:spPr>
        <p:txBody>
          <a:bodyPr>
            <a:normAutofit/>
          </a:bodyPr>
          <a:lstStyle/>
          <a:p>
            <a:pPr>
              <a:lnSpc>
                <a:spcPct val="100000"/>
              </a:lnSpc>
              <a:spcBef>
                <a:spcPct val="20000"/>
              </a:spcBef>
            </a:pPr>
            <a:r>
              <a:rPr lang="en-US" altLang="ko-KR" sz="2800" dirty="0" smtClean="0">
                <a:ea typeface="굴림" panose="020B0600000101010101" pitchFamily="34" charset="-127"/>
              </a:rPr>
              <a:t>What happens at beginning of system call?</a:t>
            </a:r>
          </a:p>
          <a:p>
            <a:pPr lvl="2">
              <a:lnSpc>
                <a:spcPct val="100000"/>
              </a:lnSpc>
              <a:spcBef>
                <a:spcPct val="20000"/>
              </a:spcBef>
            </a:pPr>
            <a:r>
              <a:rPr lang="en-US" altLang="ko-KR" sz="2400" dirty="0" smtClean="0">
                <a:ea typeface="굴림" panose="020B0600000101010101" pitchFamily="34" charset="-127"/>
              </a:rPr>
              <a:t>On entry to kernel, sets system to kernel mode</a:t>
            </a:r>
          </a:p>
          <a:p>
            <a:pPr lvl="2">
              <a:lnSpc>
                <a:spcPct val="100000"/>
              </a:lnSpc>
              <a:spcBef>
                <a:spcPct val="20000"/>
              </a:spcBef>
            </a:pPr>
            <a:r>
              <a:rPr lang="en-US" altLang="ko-KR" sz="2400" dirty="0" smtClean="0">
                <a:ea typeface="굴림" panose="020B0600000101010101" pitchFamily="34" charset="-127"/>
              </a:rPr>
              <a:t>Handler address fetched from table/Handler started</a:t>
            </a:r>
          </a:p>
          <a:p>
            <a:pPr>
              <a:lnSpc>
                <a:spcPct val="100000"/>
              </a:lnSpc>
              <a:spcBef>
                <a:spcPct val="20000"/>
              </a:spcBef>
            </a:pPr>
            <a:endParaRPr lang="en-US" altLang="ko-KR"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System call argument passing:</a:t>
            </a:r>
          </a:p>
          <a:p>
            <a:pPr lvl="1">
              <a:lnSpc>
                <a:spcPct val="100000"/>
              </a:lnSpc>
              <a:spcBef>
                <a:spcPct val="20000"/>
              </a:spcBef>
            </a:pPr>
            <a:r>
              <a:rPr lang="en-US" altLang="ko-KR" sz="2400" dirty="0" smtClean="0">
                <a:ea typeface="굴림" panose="020B0600000101010101" pitchFamily="34" charset="-127"/>
              </a:rPr>
              <a:t>In registers (not very much can be passed)</a:t>
            </a:r>
          </a:p>
          <a:p>
            <a:pPr lvl="1">
              <a:lnSpc>
                <a:spcPct val="100000"/>
              </a:lnSpc>
              <a:spcBef>
                <a:spcPct val="20000"/>
              </a:spcBef>
            </a:pPr>
            <a:r>
              <a:rPr lang="en-US" altLang="ko-KR" sz="2400" dirty="0" smtClean="0">
                <a:ea typeface="굴림" panose="020B0600000101010101" pitchFamily="34" charset="-127"/>
              </a:rPr>
              <a:t>Write into user memory, kernel copies into kernel mem</a:t>
            </a:r>
          </a:p>
          <a:p>
            <a:pPr lvl="2">
              <a:lnSpc>
                <a:spcPct val="100000"/>
              </a:lnSpc>
              <a:spcBef>
                <a:spcPct val="20000"/>
              </a:spcBef>
            </a:pPr>
            <a:r>
              <a:rPr lang="en-US" altLang="ko-KR" sz="2400" dirty="0" smtClean="0">
                <a:ea typeface="굴림" panose="020B0600000101010101" pitchFamily="34" charset="-127"/>
              </a:rPr>
              <a:t>User addresses must be translated!</a:t>
            </a:r>
          </a:p>
          <a:p>
            <a:pPr lvl="2">
              <a:lnSpc>
                <a:spcPct val="100000"/>
              </a:lnSpc>
              <a:spcBef>
                <a:spcPct val="20000"/>
              </a:spcBef>
            </a:pPr>
            <a:r>
              <a:rPr lang="en-US" altLang="ko-KR" sz="2400" dirty="0" smtClean="0">
                <a:solidFill>
                  <a:srgbClr val="FF0000"/>
                </a:solidFill>
                <a:ea typeface="굴림" panose="020B0600000101010101" pitchFamily="34" charset="-127"/>
              </a:rPr>
              <a:t>Kernel has different view of memory than user</a:t>
            </a:r>
          </a:p>
          <a:p>
            <a:pPr lvl="1">
              <a:lnSpc>
                <a:spcPct val="100000"/>
              </a:lnSpc>
              <a:spcBef>
                <a:spcPct val="20000"/>
              </a:spcBef>
            </a:pPr>
            <a:r>
              <a:rPr lang="en-US" altLang="ko-KR" sz="2400" dirty="0" smtClean="0">
                <a:ea typeface="굴림" panose="020B0600000101010101" pitchFamily="34" charset="-127"/>
              </a:rPr>
              <a:t>Every argument must be explicitly checked!</a:t>
            </a:r>
          </a:p>
        </p:txBody>
      </p:sp>
    </p:spTree>
    <p:extLst>
      <p:ext uri="{BB962C8B-B14F-4D97-AF65-F5344CB8AC3E}">
        <p14:creationId xmlns:p14="http://schemas.microsoft.com/office/powerpoint/2010/main" val="122471488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533400"/>
          </a:xfrm>
        </p:spPr>
        <p:txBody>
          <a:bodyPr/>
          <a:lstStyle/>
          <a:p>
            <a:r>
              <a:rPr lang="en-US" altLang="ko-KR" dirty="0" smtClean="0">
                <a:ea typeface="굴림" panose="020B0600000101010101" pitchFamily="34" charset="-127"/>
              </a:rPr>
              <a:t>Recall: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(Exceptions: Traps &amp; Interrupts)</a:t>
            </a:r>
          </a:p>
        </p:txBody>
      </p:sp>
      <p:sp>
        <p:nvSpPr>
          <p:cNvPr id="15363" name="Rectangle 3"/>
          <p:cNvSpPr>
            <a:spLocks noGrp="1" noChangeArrowheads="1"/>
          </p:cNvSpPr>
          <p:nvPr>
            <p:ph type="body" idx="1"/>
          </p:nvPr>
        </p:nvSpPr>
        <p:spPr>
          <a:xfrm>
            <a:off x="228600" y="1066800"/>
            <a:ext cx="8839200" cy="5715000"/>
          </a:xfrm>
        </p:spPr>
        <p:txBody>
          <a:bodyPr>
            <a:normAutofit/>
          </a:bodyPr>
          <a:lstStyle/>
          <a:p>
            <a:pPr>
              <a:lnSpc>
                <a:spcPct val="100000"/>
              </a:lnSpc>
              <a:spcBef>
                <a:spcPct val="20000"/>
              </a:spcBef>
            </a:pPr>
            <a:r>
              <a:rPr lang="en-US" altLang="ko-KR" sz="2800" dirty="0" smtClean="0">
                <a:ea typeface="굴림" panose="020B0600000101010101" pitchFamily="34" charset="-127"/>
              </a:rPr>
              <a:t>A system call instruction causes a synchronous exception (or “trap”)</a:t>
            </a:r>
          </a:p>
          <a:p>
            <a:pPr lvl="1">
              <a:lnSpc>
                <a:spcPct val="100000"/>
              </a:lnSpc>
              <a:spcBef>
                <a:spcPct val="20000"/>
              </a:spcBef>
            </a:pPr>
            <a:r>
              <a:rPr lang="en-US" altLang="ko-KR" sz="2400" dirty="0" smtClean="0">
                <a:ea typeface="굴림" panose="020B0600000101010101" pitchFamily="34" charset="-127"/>
              </a:rPr>
              <a:t>In fact, often called a software “trap” instruction</a:t>
            </a:r>
          </a:p>
          <a:p>
            <a:pPr>
              <a:lnSpc>
                <a:spcPct val="100000"/>
              </a:lnSpc>
              <a:spcBef>
                <a:spcPct val="20000"/>
              </a:spcBef>
            </a:pPr>
            <a:r>
              <a:rPr lang="en-US" altLang="ko-KR" sz="2800" dirty="0" smtClean="0">
                <a:ea typeface="굴림" panose="020B0600000101010101" pitchFamily="34" charset="-127"/>
              </a:rPr>
              <a:t>Other sources of </a:t>
            </a:r>
            <a:r>
              <a:rPr lang="en-US" altLang="ko-KR" sz="2800" i="1" dirty="0" smtClean="0">
                <a:solidFill>
                  <a:schemeClr val="hlink"/>
                </a:solidFill>
                <a:ea typeface="굴림" panose="020B0600000101010101" pitchFamily="34" charset="-127"/>
              </a:rPr>
              <a:t>Synchronous Exceptions (“Trap”):</a:t>
            </a:r>
          </a:p>
          <a:p>
            <a:pPr lvl="1">
              <a:lnSpc>
                <a:spcPct val="100000"/>
              </a:lnSpc>
              <a:spcBef>
                <a:spcPct val="20000"/>
              </a:spcBef>
            </a:pPr>
            <a:r>
              <a:rPr lang="en-US" altLang="ko-KR" sz="2400" dirty="0" smtClean="0">
                <a:ea typeface="굴림" panose="020B0600000101010101" pitchFamily="34" charset="-127"/>
              </a:rPr>
              <a:t>Divide by zero, Illegal instruction, Bus error (bad address, e.g. unaligned access)</a:t>
            </a:r>
          </a:p>
          <a:p>
            <a:pPr lvl="1">
              <a:lnSpc>
                <a:spcPct val="100000"/>
              </a:lnSpc>
              <a:spcBef>
                <a:spcPct val="20000"/>
              </a:spcBef>
            </a:pPr>
            <a:r>
              <a:rPr lang="en-US" altLang="ko-KR" sz="2400" dirty="0" smtClean="0">
                <a:ea typeface="굴림" panose="020B0600000101010101" pitchFamily="34" charset="-127"/>
              </a:rPr>
              <a:t>Segmentation Fault (address out of range)</a:t>
            </a:r>
          </a:p>
          <a:p>
            <a:pPr lvl="1">
              <a:lnSpc>
                <a:spcPct val="100000"/>
              </a:lnSpc>
              <a:spcBef>
                <a:spcPct val="20000"/>
              </a:spcBef>
            </a:pPr>
            <a:r>
              <a:rPr lang="en-US" altLang="ko-KR" sz="2400" dirty="0" smtClean="0">
                <a:ea typeface="굴림" panose="020B0600000101010101" pitchFamily="34" charset="-127"/>
              </a:rPr>
              <a:t>Page Fault (for illusion of infinite-sized memory)</a:t>
            </a:r>
          </a:p>
          <a:p>
            <a:pPr>
              <a:lnSpc>
                <a:spcPct val="100000"/>
              </a:lnSpc>
              <a:spcBef>
                <a:spcPct val="20000"/>
              </a:spcBef>
            </a:pPr>
            <a:r>
              <a:rPr lang="en-US" altLang="ko-KR" sz="2800" dirty="0" smtClean="0">
                <a:ea typeface="굴림" panose="020B0600000101010101" pitchFamily="34" charset="-127"/>
              </a:rPr>
              <a:t>Interrupts are </a:t>
            </a:r>
            <a:r>
              <a:rPr lang="en-US" altLang="ko-KR" sz="2800" i="1" dirty="0" smtClean="0">
                <a:solidFill>
                  <a:schemeClr val="hlink"/>
                </a:solidFill>
                <a:ea typeface="굴림" panose="020B0600000101010101" pitchFamily="34" charset="-127"/>
              </a:rPr>
              <a:t>Asynchronous Exceptions</a:t>
            </a:r>
          </a:p>
          <a:p>
            <a:pPr lvl="1">
              <a:lnSpc>
                <a:spcPct val="100000"/>
              </a:lnSpc>
              <a:spcBef>
                <a:spcPct val="20000"/>
              </a:spcBef>
            </a:pPr>
            <a:r>
              <a:rPr lang="en-US" altLang="ko-KR" sz="2400" dirty="0" smtClean="0">
                <a:ea typeface="굴림" panose="020B0600000101010101" pitchFamily="34" charset="-127"/>
              </a:rPr>
              <a:t>Examples: timer, disk ready, network, etc….</a:t>
            </a:r>
          </a:p>
          <a:p>
            <a:pPr lvl="1">
              <a:lnSpc>
                <a:spcPct val="100000"/>
              </a:lnSpc>
              <a:spcBef>
                <a:spcPct val="20000"/>
              </a:spcBef>
            </a:pPr>
            <a:r>
              <a:rPr lang="en-US" altLang="ko-KR" sz="2400" dirty="0" smtClean="0">
                <a:solidFill>
                  <a:schemeClr val="hlink"/>
                </a:solidFill>
                <a:ea typeface="굴림" panose="020B0600000101010101" pitchFamily="34" charset="-127"/>
              </a:rPr>
              <a:t>Interrupts can be disabled, traps cannot!</a:t>
            </a:r>
          </a:p>
        </p:txBody>
      </p:sp>
    </p:spTree>
    <p:extLst>
      <p:ext uri="{BB962C8B-B14F-4D97-AF65-F5344CB8AC3E}">
        <p14:creationId xmlns:p14="http://schemas.microsoft.com/office/powerpoint/2010/main" val="73441317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533400"/>
          </a:xfrm>
        </p:spPr>
        <p:txBody>
          <a:bodyPr/>
          <a:lstStyle/>
          <a:p>
            <a:r>
              <a:rPr lang="en-US" altLang="ko-KR" dirty="0" smtClean="0">
                <a:ea typeface="굴림" panose="020B0600000101010101" pitchFamily="34" charset="-127"/>
              </a:rPr>
              <a:t>Recall: </a:t>
            </a:r>
            <a:r>
              <a:rPr lang="en-US" altLang="ko-KR" dirty="0" err="1" smtClean="0">
                <a:ea typeface="굴림" panose="020B0600000101010101" pitchFamily="34" charset="-127"/>
              </a:rPr>
              <a:t>User</a:t>
            </a:r>
            <a:r>
              <a:rPr lang="en-US" altLang="ko-KR" dirty="0" err="1" smtClean="0">
                <a:ea typeface="굴림" panose="020B0600000101010101" pitchFamily="34" charset="-127"/>
                <a:sym typeface="Symbol" panose="05050102010706020507" pitchFamily="18" charset="2"/>
              </a:rPr>
              <a:t>Kernel</a:t>
            </a:r>
            <a:r>
              <a:rPr lang="en-US" altLang="ko-KR" dirty="0" smtClean="0">
                <a:ea typeface="굴림" panose="020B0600000101010101" pitchFamily="34" charset="-127"/>
                <a:sym typeface="Symbol" panose="05050102010706020507" pitchFamily="18" charset="2"/>
              </a:rPr>
              <a:t> (Exceptions: Traps &amp; Interrupts)</a:t>
            </a:r>
          </a:p>
        </p:txBody>
      </p:sp>
      <p:sp>
        <p:nvSpPr>
          <p:cNvPr id="15363" name="Rectangle 3"/>
          <p:cNvSpPr>
            <a:spLocks noGrp="1" noChangeArrowheads="1"/>
          </p:cNvSpPr>
          <p:nvPr>
            <p:ph type="body" idx="1"/>
          </p:nvPr>
        </p:nvSpPr>
        <p:spPr>
          <a:xfrm>
            <a:off x="228600" y="914400"/>
            <a:ext cx="8839200" cy="5867400"/>
          </a:xfrm>
        </p:spPr>
        <p:txBody>
          <a:bodyPr>
            <a:normAutofit/>
          </a:bodyPr>
          <a:lstStyle/>
          <a:p>
            <a:pPr>
              <a:lnSpc>
                <a:spcPct val="100000"/>
              </a:lnSpc>
              <a:spcBef>
                <a:spcPct val="20000"/>
              </a:spcBef>
            </a:pPr>
            <a:r>
              <a:rPr lang="en-US" altLang="ko-KR" sz="2800" dirty="0" smtClean="0">
                <a:ea typeface="굴림" panose="020B0600000101010101" pitchFamily="34" charset="-127"/>
              </a:rPr>
              <a:t>On system call, exception, or interrupt:</a:t>
            </a:r>
          </a:p>
          <a:p>
            <a:pPr lvl="1">
              <a:lnSpc>
                <a:spcPct val="100000"/>
              </a:lnSpc>
              <a:spcBef>
                <a:spcPct val="20000"/>
              </a:spcBef>
            </a:pPr>
            <a:r>
              <a:rPr lang="en-US" altLang="ko-KR" sz="2400" dirty="0" smtClean="0">
                <a:ea typeface="굴림" panose="020B0600000101010101" pitchFamily="34" charset="-127"/>
              </a:rPr>
              <a:t>Hardware enters kernel mode with interrupts disabled</a:t>
            </a:r>
          </a:p>
          <a:p>
            <a:pPr lvl="1">
              <a:lnSpc>
                <a:spcPct val="100000"/>
              </a:lnSpc>
              <a:spcBef>
                <a:spcPct val="20000"/>
              </a:spcBef>
            </a:pPr>
            <a:r>
              <a:rPr lang="en-US" altLang="ko-KR" sz="2400" dirty="0" smtClean="0">
                <a:ea typeface="굴림" panose="020B0600000101010101" pitchFamily="34" charset="-127"/>
              </a:rPr>
              <a:t>Saves PC, then jumps to appropriate handler in kernel</a:t>
            </a:r>
          </a:p>
          <a:p>
            <a:pPr lvl="1">
              <a:lnSpc>
                <a:spcPct val="100000"/>
              </a:lnSpc>
              <a:spcBef>
                <a:spcPct val="20000"/>
              </a:spcBef>
            </a:pPr>
            <a:r>
              <a:rPr lang="en-US" altLang="ko-KR" sz="2400" dirty="0" smtClean="0">
                <a:ea typeface="굴림" panose="020B0600000101010101" pitchFamily="34" charset="-127"/>
              </a:rPr>
              <a:t>For some processors (x86), processor also saves registers, changes stack, etc.</a:t>
            </a:r>
          </a:p>
          <a:p>
            <a:pPr lvl="1">
              <a:lnSpc>
                <a:spcPct val="100000"/>
              </a:lnSpc>
              <a:spcBef>
                <a:spcPct val="20000"/>
              </a:spcBef>
            </a:pPr>
            <a:endParaRPr lang="en-US" altLang="ko-KR" sz="2400"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Actual handler typically saves registers, other CPU state, and switches to kernel stack</a:t>
            </a:r>
          </a:p>
        </p:txBody>
      </p:sp>
    </p:spTree>
    <p:extLst>
      <p:ext uri="{BB962C8B-B14F-4D97-AF65-F5344CB8AC3E}">
        <p14:creationId xmlns:p14="http://schemas.microsoft.com/office/powerpoint/2010/main" val="16936961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8915400" cy="533400"/>
          </a:xfrm>
        </p:spPr>
        <p:txBody>
          <a:bodyPr/>
          <a:lstStyle/>
          <a:p>
            <a:r>
              <a:rPr lang="en-US" altLang="ko-KR" dirty="0" smtClean="0">
                <a:ea typeface="굴림" panose="020B0600000101010101" pitchFamily="34" charset="-127"/>
              </a:rPr>
              <a:t>Closing thought: Protection without Hardware (1/2)</a:t>
            </a:r>
          </a:p>
        </p:txBody>
      </p:sp>
      <p:sp>
        <p:nvSpPr>
          <p:cNvPr id="17411" name="Rectangle 3"/>
          <p:cNvSpPr>
            <a:spLocks noGrp="1" noChangeArrowheads="1"/>
          </p:cNvSpPr>
          <p:nvPr>
            <p:ph type="body" idx="1"/>
          </p:nvPr>
        </p:nvSpPr>
        <p:spPr>
          <a:xfrm>
            <a:off x="228600" y="914400"/>
            <a:ext cx="8610600" cy="5715000"/>
          </a:xfrm>
        </p:spPr>
        <p:txBody>
          <a:bodyPr>
            <a:normAutofit/>
          </a:bodyPr>
          <a:lstStyle/>
          <a:p>
            <a:pPr>
              <a:lnSpc>
                <a:spcPct val="100000"/>
              </a:lnSpc>
              <a:spcBef>
                <a:spcPct val="20000"/>
              </a:spcBef>
            </a:pPr>
            <a:r>
              <a:rPr lang="en-US" altLang="ko-KR" sz="2800" dirty="0" smtClean="0">
                <a:ea typeface="굴림" panose="020B0600000101010101" pitchFamily="34" charset="-127"/>
              </a:rPr>
              <a:t>Does protection require hardware support for translation and dual-mode behavior?</a:t>
            </a:r>
          </a:p>
          <a:p>
            <a:pPr lvl="1">
              <a:lnSpc>
                <a:spcPct val="100000"/>
              </a:lnSpc>
              <a:spcBef>
                <a:spcPct val="20000"/>
              </a:spcBef>
            </a:pPr>
            <a:r>
              <a:rPr lang="en-US" altLang="ko-KR" sz="2400" dirty="0" smtClean="0">
                <a:ea typeface="굴림" panose="020B0600000101010101" pitchFamily="34" charset="-127"/>
              </a:rPr>
              <a:t>No: Normally use hardware, but anything you can do in hardware can also do in software (possibly expensive)</a:t>
            </a:r>
          </a:p>
          <a:p>
            <a:pPr>
              <a:lnSpc>
                <a:spcPct val="100000"/>
              </a:lnSpc>
              <a:spcBef>
                <a:spcPct val="20000"/>
              </a:spcBef>
            </a:pPr>
            <a:endParaRPr lang="en-US" altLang="ko-KR" dirty="0" smtClean="0">
              <a:ea typeface="굴림" panose="020B0600000101010101" pitchFamily="34" charset="-127"/>
            </a:endParaRPr>
          </a:p>
          <a:p>
            <a:pPr>
              <a:lnSpc>
                <a:spcPct val="100000"/>
              </a:lnSpc>
              <a:spcBef>
                <a:spcPct val="20000"/>
              </a:spcBef>
            </a:pPr>
            <a:r>
              <a:rPr lang="en-US" altLang="ko-KR" sz="2800" dirty="0" smtClean="0">
                <a:ea typeface="굴림" panose="020B0600000101010101" pitchFamily="34" charset="-127"/>
              </a:rPr>
              <a:t>Protection via Strong Typing</a:t>
            </a:r>
          </a:p>
          <a:p>
            <a:pPr lvl="1">
              <a:lnSpc>
                <a:spcPct val="100000"/>
              </a:lnSpc>
              <a:spcBef>
                <a:spcPct val="20000"/>
              </a:spcBef>
            </a:pPr>
            <a:r>
              <a:rPr lang="en-US" altLang="ko-KR" sz="2400" dirty="0" smtClean="0">
                <a:ea typeface="굴림" panose="020B0600000101010101" pitchFamily="34" charset="-127"/>
              </a:rPr>
              <a:t>Restrict programming language so that you can’t express program that would trash another program</a:t>
            </a:r>
          </a:p>
          <a:p>
            <a:pPr lvl="1">
              <a:lnSpc>
                <a:spcPct val="100000"/>
              </a:lnSpc>
              <a:spcBef>
                <a:spcPct val="20000"/>
              </a:spcBef>
            </a:pPr>
            <a:r>
              <a:rPr lang="en-US" altLang="ko-KR" sz="2400" dirty="0" smtClean="0">
                <a:ea typeface="굴림" panose="020B0600000101010101" pitchFamily="34" charset="-127"/>
              </a:rPr>
              <a:t>Loader needs to make sure that program produced by valid compiler or all bets are off</a:t>
            </a:r>
          </a:p>
          <a:p>
            <a:pPr lvl="1">
              <a:lnSpc>
                <a:spcPct val="100000"/>
              </a:lnSpc>
              <a:spcBef>
                <a:spcPct val="20000"/>
              </a:spcBef>
            </a:pPr>
            <a:r>
              <a:rPr lang="en-US" altLang="ko-KR" sz="2400" dirty="0" smtClean="0">
                <a:ea typeface="굴림" panose="020B0600000101010101" pitchFamily="34" charset="-127"/>
              </a:rPr>
              <a:t>Example languages: LISP, Ada, Modula-3 and Java</a:t>
            </a:r>
          </a:p>
        </p:txBody>
      </p:sp>
    </p:spTree>
    <p:extLst>
      <p:ext uri="{BB962C8B-B14F-4D97-AF65-F5344CB8AC3E}">
        <p14:creationId xmlns:p14="http://schemas.microsoft.com/office/powerpoint/2010/main" val="1054762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9144000" cy="533400"/>
          </a:xfrm>
        </p:spPr>
        <p:txBody>
          <a:bodyPr/>
          <a:lstStyle/>
          <a:p>
            <a:r>
              <a:rPr lang="en-US" altLang="ko-KR" dirty="0" smtClean="0">
                <a:ea typeface="굴림" panose="020B0600000101010101" pitchFamily="34" charset="-127"/>
              </a:rPr>
              <a:t>Closing thought: Protection without Hardware (2/2)</a:t>
            </a:r>
          </a:p>
        </p:txBody>
      </p:sp>
      <p:sp>
        <p:nvSpPr>
          <p:cNvPr id="17411" name="Rectangle 3"/>
          <p:cNvSpPr>
            <a:spLocks noGrp="1" noChangeArrowheads="1"/>
          </p:cNvSpPr>
          <p:nvPr>
            <p:ph type="body" idx="1"/>
          </p:nvPr>
        </p:nvSpPr>
        <p:spPr>
          <a:xfrm>
            <a:off x="228600" y="914400"/>
            <a:ext cx="8610600" cy="5715000"/>
          </a:xfrm>
        </p:spPr>
        <p:txBody>
          <a:bodyPr>
            <a:normAutofit/>
          </a:bodyPr>
          <a:lstStyle/>
          <a:p>
            <a:pPr>
              <a:lnSpc>
                <a:spcPct val="100000"/>
              </a:lnSpc>
              <a:spcBef>
                <a:spcPct val="20000"/>
              </a:spcBef>
            </a:pPr>
            <a:r>
              <a:rPr lang="en-US" altLang="ko-KR" sz="2800" dirty="0" smtClean="0">
                <a:ea typeface="굴림" panose="020B0600000101010101" pitchFamily="34" charset="-127"/>
              </a:rPr>
              <a:t>Protection via software fault isolation:</a:t>
            </a:r>
          </a:p>
          <a:p>
            <a:pPr lvl="1">
              <a:lnSpc>
                <a:spcPct val="100000"/>
              </a:lnSpc>
              <a:spcBef>
                <a:spcPct val="20000"/>
              </a:spcBef>
            </a:pPr>
            <a:r>
              <a:rPr lang="en-US" altLang="ko-KR" sz="2400" dirty="0" smtClean="0">
                <a:ea typeface="굴림" panose="020B0600000101010101" pitchFamily="34" charset="-127"/>
              </a:rPr>
              <a:t>Language independent approach: have compiler generate object code that provably can’t step out of bounds</a:t>
            </a:r>
          </a:p>
          <a:p>
            <a:pPr lvl="2">
              <a:lnSpc>
                <a:spcPct val="100000"/>
              </a:lnSpc>
              <a:spcBef>
                <a:spcPct val="20000"/>
              </a:spcBef>
            </a:pPr>
            <a:r>
              <a:rPr lang="en-US" altLang="ko-KR" sz="2400" dirty="0" smtClean="0">
                <a:ea typeface="굴림" panose="020B0600000101010101" pitchFamily="34" charset="-127"/>
              </a:rPr>
              <a:t>Compiler puts in checks for every “dangerous” operation (loads, stores, </a:t>
            </a:r>
            <a:r>
              <a:rPr lang="en-US" altLang="ko-KR" sz="2400" dirty="0" err="1" smtClean="0">
                <a:ea typeface="굴림" panose="020B0600000101010101" pitchFamily="34" charset="-127"/>
              </a:rPr>
              <a:t>etc</a:t>
            </a:r>
            <a:r>
              <a:rPr lang="en-US" altLang="ko-KR" sz="2400" dirty="0" smtClean="0">
                <a:ea typeface="굴림" panose="020B0600000101010101" pitchFamily="34" charset="-127"/>
              </a:rPr>
              <a:t>). Again, need special loader.</a:t>
            </a:r>
          </a:p>
          <a:p>
            <a:pPr lvl="2">
              <a:lnSpc>
                <a:spcPct val="100000"/>
              </a:lnSpc>
              <a:spcBef>
                <a:spcPct val="20000"/>
              </a:spcBef>
            </a:pPr>
            <a:r>
              <a:rPr lang="en-US" altLang="ko-KR" sz="2400" dirty="0" smtClean="0">
                <a:ea typeface="굴림" panose="020B0600000101010101" pitchFamily="34" charset="-127"/>
              </a:rPr>
              <a:t>Alternative, compiler generates “proof” that code cannot do certain things (Proof Carrying Code)</a:t>
            </a:r>
          </a:p>
          <a:p>
            <a:pPr lvl="1">
              <a:lnSpc>
                <a:spcPct val="100000"/>
              </a:lnSpc>
              <a:spcBef>
                <a:spcPct val="20000"/>
              </a:spcBef>
            </a:pPr>
            <a:r>
              <a:rPr lang="en-US" altLang="ko-KR" sz="2400" dirty="0" smtClean="0">
                <a:solidFill>
                  <a:schemeClr val="hlink"/>
                </a:solidFill>
                <a:ea typeface="굴림" panose="020B0600000101010101" pitchFamily="34" charset="-127"/>
              </a:rPr>
              <a:t>Or: use virtual machine to guarantee safe behavior (loads and stores recompiled on fly to check bounds)</a:t>
            </a:r>
          </a:p>
          <a:p>
            <a:pPr lvl="1">
              <a:lnSpc>
                <a:spcPct val="100000"/>
              </a:lnSpc>
              <a:spcBef>
                <a:spcPct val="20000"/>
              </a:spcBef>
            </a:pPr>
            <a:endParaRPr lang="ko-KR" altLang="en-US" sz="2400" dirty="0" smtClean="0">
              <a:ea typeface="굴림" panose="020B0600000101010101" pitchFamily="34" charset="-127"/>
            </a:endParaRPr>
          </a:p>
        </p:txBody>
      </p:sp>
    </p:spTree>
    <p:extLst>
      <p:ext uri="{BB962C8B-B14F-4D97-AF65-F5344CB8AC3E}">
        <p14:creationId xmlns:p14="http://schemas.microsoft.com/office/powerpoint/2010/main" val="303695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914400" y="152400"/>
            <a:ext cx="7162800" cy="533400"/>
          </a:xfrm>
        </p:spPr>
        <p:txBody>
          <a:bodyPr/>
          <a:lstStyle/>
          <a:p>
            <a:r>
              <a:rPr lang="en-US" altLang="ko-KR" dirty="0" smtClean="0">
                <a:ea typeface="굴림" panose="020B0600000101010101" pitchFamily="34" charset="-127"/>
              </a:rPr>
              <a:t>Simple Page Table Example</a:t>
            </a:r>
          </a:p>
        </p:txBody>
      </p:sp>
      <p:grpSp>
        <p:nvGrpSpPr>
          <p:cNvPr id="56322" name="Group 56"/>
          <p:cNvGrpSpPr>
            <a:grpSpLocks/>
          </p:cNvGrpSpPr>
          <p:nvPr/>
        </p:nvGrpSpPr>
        <p:grpSpPr bwMode="auto">
          <a:xfrm>
            <a:off x="255588" y="1277938"/>
            <a:ext cx="1566812" cy="3712012"/>
            <a:chOff x="2712" y="480"/>
            <a:chExt cx="1095" cy="2572"/>
          </a:xfrm>
        </p:grpSpPr>
        <p:grpSp>
          <p:nvGrpSpPr>
            <p:cNvPr id="56382" name="Group 50"/>
            <p:cNvGrpSpPr>
              <a:grpSpLocks/>
            </p:cNvGrpSpPr>
            <p:nvPr/>
          </p:nvGrpSpPr>
          <p:grpSpPr bwMode="auto">
            <a:xfrm>
              <a:off x="2712" y="480"/>
              <a:ext cx="840" cy="1968"/>
              <a:chOff x="3240" y="480"/>
              <a:chExt cx="840" cy="1968"/>
            </a:xfrm>
          </p:grpSpPr>
          <p:grpSp>
            <p:nvGrpSpPr>
              <p:cNvPr id="56384" name="Group 16"/>
              <p:cNvGrpSpPr>
                <a:grpSpLocks/>
              </p:cNvGrpSpPr>
              <p:nvPr/>
            </p:nvGrpSpPr>
            <p:grpSpPr bwMode="auto">
              <a:xfrm>
                <a:off x="3744" y="528"/>
                <a:ext cx="336" cy="1920"/>
                <a:chOff x="1392" y="528"/>
                <a:chExt cx="336" cy="2160"/>
              </a:xfrm>
            </p:grpSpPr>
            <p:sp>
              <p:nvSpPr>
                <p:cNvPr id="56388" name="Rectangle 6"/>
                <p:cNvSpPr>
                  <a:spLocks noChangeArrowheads="1"/>
                </p:cNvSpPr>
                <p:nvPr/>
              </p:nvSpPr>
              <p:spPr bwMode="auto">
                <a:xfrm>
                  <a:off x="1392" y="528"/>
                  <a:ext cx="336" cy="7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a</a:t>
                  </a:r>
                </a:p>
                <a:p>
                  <a:pPr eaLnBrk="1" hangingPunct="1"/>
                  <a:r>
                    <a:rPr lang="en-US" altLang="en-US" sz="1600" b="0">
                      <a:latin typeface="Gill Sans" charset="0"/>
                      <a:ea typeface="Gill Sans" charset="0"/>
                      <a:cs typeface="Gill Sans" charset="0"/>
                    </a:rPr>
                    <a:t>b</a:t>
                  </a:r>
                </a:p>
                <a:p>
                  <a:pPr eaLnBrk="1" hangingPunct="1"/>
                  <a:r>
                    <a:rPr lang="en-US" altLang="en-US" sz="1600" b="0">
                      <a:latin typeface="Gill Sans" charset="0"/>
                      <a:ea typeface="Gill Sans" charset="0"/>
                      <a:cs typeface="Gill Sans" charset="0"/>
                    </a:rPr>
                    <a:t>c</a:t>
                  </a:r>
                </a:p>
                <a:p>
                  <a:pPr eaLnBrk="1" hangingPunct="1"/>
                  <a:r>
                    <a:rPr lang="en-US" altLang="en-US" sz="1600" b="0">
                      <a:latin typeface="Gill Sans" charset="0"/>
                      <a:ea typeface="Gill Sans" charset="0"/>
                      <a:cs typeface="Gill Sans" charset="0"/>
                    </a:rPr>
                    <a:t>d</a:t>
                  </a:r>
                </a:p>
              </p:txBody>
            </p:sp>
            <p:sp>
              <p:nvSpPr>
                <p:cNvPr id="56389" name="Rectangle 7"/>
                <p:cNvSpPr>
                  <a:spLocks noChangeArrowheads="1"/>
                </p:cNvSpPr>
                <p:nvPr/>
              </p:nvSpPr>
              <p:spPr bwMode="auto">
                <a:xfrm>
                  <a:off x="1392" y="1248"/>
                  <a:ext cx="336" cy="72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e</a:t>
                  </a:r>
                </a:p>
                <a:p>
                  <a:pPr eaLnBrk="1" hangingPunct="1"/>
                  <a:r>
                    <a:rPr lang="en-US" altLang="en-US" sz="1600" b="0">
                      <a:latin typeface="Gill Sans" charset="0"/>
                      <a:ea typeface="Gill Sans" charset="0"/>
                      <a:cs typeface="Gill Sans" charset="0"/>
                    </a:rPr>
                    <a:t>f</a:t>
                  </a:r>
                </a:p>
                <a:p>
                  <a:pPr eaLnBrk="1" hangingPunct="1"/>
                  <a:r>
                    <a:rPr lang="en-US" altLang="en-US" sz="1600" b="0">
                      <a:latin typeface="Gill Sans" charset="0"/>
                      <a:ea typeface="Gill Sans" charset="0"/>
                      <a:cs typeface="Gill Sans" charset="0"/>
                    </a:rPr>
                    <a:t>g</a:t>
                  </a:r>
                </a:p>
                <a:p>
                  <a:pPr eaLnBrk="1" hangingPunct="1"/>
                  <a:r>
                    <a:rPr lang="en-US" altLang="en-US" sz="1600" b="0">
                      <a:latin typeface="Gill Sans" charset="0"/>
                      <a:ea typeface="Gill Sans" charset="0"/>
                      <a:cs typeface="Gill Sans" charset="0"/>
                    </a:rPr>
                    <a:t>h</a:t>
                  </a:r>
                </a:p>
              </p:txBody>
            </p:sp>
            <p:sp>
              <p:nvSpPr>
                <p:cNvPr id="56390" name="Rectangle 8"/>
                <p:cNvSpPr>
                  <a:spLocks noChangeArrowheads="1"/>
                </p:cNvSpPr>
                <p:nvPr/>
              </p:nvSpPr>
              <p:spPr bwMode="auto">
                <a:xfrm>
                  <a:off x="1392" y="1968"/>
                  <a:ext cx="336" cy="720"/>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i</a:t>
                  </a:r>
                </a:p>
                <a:p>
                  <a:pPr eaLnBrk="1" hangingPunct="1"/>
                  <a:r>
                    <a:rPr lang="en-US" altLang="en-US" sz="1600" b="0">
                      <a:latin typeface="Gill Sans" charset="0"/>
                      <a:ea typeface="Gill Sans" charset="0"/>
                      <a:cs typeface="Gill Sans" charset="0"/>
                    </a:rPr>
                    <a:t>j</a:t>
                  </a:r>
                </a:p>
                <a:p>
                  <a:pPr eaLnBrk="1" hangingPunct="1"/>
                  <a:r>
                    <a:rPr lang="en-US" altLang="en-US" sz="1600" b="0">
                      <a:latin typeface="Gill Sans" charset="0"/>
                      <a:ea typeface="Gill Sans" charset="0"/>
                      <a:cs typeface="Gill Sans" charset="0"/>
                    </a:rPr>
                    <a:t>k</a:t>
                  </a:r>
                </a:p>
                <a:p>
                  <a:pPr eaLnBrk="1" hangingPunct="1"/>
                  <a:r>
                    <a:rPr lang="en-US" altLang="en-US" sz="1600" b="0">
                      <a:latin typeface="Gill Sans" charset="0"/>
                      <a:ea typeface="Gill Sans" charset="0"/>
                      <a:cs typeface="Gill Sans" charset="0"/>
                    </a:rPr>
                    <a:t>l</a:t>
                  </a:r>
                </a:p>
              </p:txBody>
            </p:sp>
          </p:grpSp>
          <p:sp>
            <p:nvSpPr>
              <p:cNvPr id="56385" name="Text Box 47"/>
              <p:cNvSpPr txBox="1">
                <a:spLocks noChangeArrowheads="1"/>
              </p:cNvSpPr>
              <p:nvPr/>
            </p:nvSpPr>
            <p:spPr bwMode="auto">
              <a:xfrm>
                <a:off x="3240" y="480"/>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a:t>
                </a:r>
              </a:p>
            </p:txBody>
          </p:sp>
          <p:sp>
            <p:nvSpPr>
              <p:cNvPr id="56386" name="Text Box 48"/>
              <p:cNvSpPr txBox="1">
                <a:spLocks noChangeArrowheads="1"/>
              </p:cNvSpPr>
              <p:nvPr/>
            </p:nvSpPr>
            <p:spPr bwMode="auto">
              <a:xfrm>
                <a:off x="3240" y="1056"/>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0x04</a:t>
                </a:r>
              </a:p>
            </p:txBody>
          </p:sp>
          <p:sp>
            <p:nvSpPr>
              <p:cNvPr id="56387" name="Text Box 49"/>
              <p:cNvSpPr txBox="1">
                <a:spLocks noChangeArrowheads="1"/>
              </p:cNvSpPr>
              <p:nvPr/>
            </p:nvSpPr>
            <p:spPr bwMode="auto">
              <a:xfrm>
                <a:off x="3240" y="1679"/>
                <a:ext cx="44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0x08</a:t>
                </a:r>
              </a:p>
            </p:txBody>
          </p:sp>
        </p:grpSp>
        <p:sp>
          <p:nvSpPr>
            <p:cNvPr id="56383" name="Text Box 51"/>
            <p:cNvSpPr txBox="1">
              <a:spLocks noChangeArrowheads="1"/>
            </p:cNvSpPr>
            <p:nvPr/>
          </p:nvSpPr>
          <p:spPr bwMode="auto">
            <a:xfrm>
              <a:off x="2938" y="2478"/>
              <a:ext cx="869" cy="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Virtual</a:t>
              </a:r>
            </a:p>
            <a:p>
              <a:pPr eaLnBrk="1" hangingPunct="1"/>
              <a:r>
                <a:rPr lang="en-US" altLang="en-US" b="0" dirty="0">
                  <a:latin typeface="Gill Sans" charset="0"/>
                  <a:ea typeface="Gill Sans" charset="0"/>
                  <a:cs typeface="Gill Sans" charset="0"/>
                </a:rPr>
                <a:t>Memory</a:t>
              </a:r>
            </a:p>
          </p:txBody>
        </p:sp>
      </p:grpSp>
      <p:sp>
        <p:nvSpPr>
          <p:cNvPr id="56323" name="Text Box 27"/>
          <p:cNvSpPr txBox="1">
            <a:spLocks noChangeArrowheads="1"/>
          </p:cNvSpPr>
          <p:nvPr/>
        </p:nvSpPr>
        <p:spPr bwMode="auto">
          <a:xfrm>
            <a:off x="5838825" y="1219200"/>
            <a:ext cx="638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a:t>
            </a:r>
          </a:p>
        </p:txBody>
      </p:sp>
      <p:grpSp>
        <p:nvGrpSpPr>
          <p:cNvPr id="26671" name="Group 26670"/>
          <p:cNvGrpSpPr>
            <a:grpSpLocks/>
          </p:cNvGrpSpPr>
          <p:nvPr/>
        </p:nvGrpSpPr>
        <p:grpSpPr bwMode="auto">
          <a:xfrm>
            <a:off x="5838825" y="1719263"/>
            <a:ext cx="1171575" cy="1238250"/>
            <a:chOff x="5838218" y="1719848"/>
            <a:chExt cx="1172182" cy="1237636"/>
          </a:xfrm>
        </p:grpSpPr>
        <p:sp>
          <p:nvSpPr>
            <p:cNvPr id="56379" name="Rectangle 20"/>
            <p:cNvSpPr>
              <a:spLocks noChangeArrowheads="1"/>
            </p:cNvSpPr>
            <p:nvPr/>
          </p:nvSpPr>
          <p:spPr bwMode="auto">
            <a:xfrm>
              <a:off x="6529165" y="1841156"/>
              <a:ext cx="481235" cy="924255"/>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i</a:t>
              </a:r>
            </a:p>
            <a:p>
              <a:pPr eaLnBrk="1" hangingPunct="1"/>
              <a:r>
                <a:rPr lang="en-US" altLang="en-US" sz="1600" b="0">
                  <a:latin typeface="Gill Sans Light" charset="0"/>
                  <a:ea typeface="Gill Sans Light" charset="0"/>
                  <a:cs typeface="Gill Sans Light" charset="0"/>
                </a:rPr>
                <a:t>j</a:t>
              </a:r>
            </a:p>
            <a:p>
              <a:pPr eaLnBrk="1" hangingPunct="1"/>
              <a:r>
                <a:rPr lang="en-US" altLang="en-US" sz="1600" b="0">
                  <a:latin typeface="Gill Sans Light" charset="0"/>
                  <a:ea typeface="Gill Sans Light" charset="0"/>
                  <a:cs typeface="Gill Sans Light" charset="0"/>
                </a:rPr>
                <a:t>k</a:t>
              </a:r>
            </a:p>
            <a:p>
              <a:pPr eaLnBrk="1" hangingPunct="1"/>
              <a:r>
                <a:rPr lang="en-US" altLang="en-US" sz="1600" b="0">
                  <a:latin typeface="Gill Sans Light" charset="0"/>
                  <a:ea typeface="Gill Sans Light" charset="0"/>
                  <a:cs typeface="Gill Sans Light" charset="0"/>
                </a:rPr>
                <a:t>l</a:t>
              </a:r>
            </a:p>
          </p:txBody>
        </p:sp>
        <p:sp>
          <p:nvSpPr>
            <p:cNvPr id="56380" name="Text Box 28"/>
            <p:cNvSpPr txBox="1">
              <a:spLocks noChangeArrowheads="1"/>
            </p:cNvSpPr>
            <p:nvPr/>
          </p:nvSpPr>
          <p:spPr bwMode="auto">
            <a:xfrm>
              <a:off x="5838218" y="1719848"/>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0x04</a:t>
              </a:r>
            </a:p>
          </p:txBody>
        </p:sp>
        <p:sp>
          <p:nvSpPr>
            <p:cNvPr id="56381" name="Text Box 29"/>
            <p:cNvSpPr txBox="1">
              <a:spLocks noChangeArrowheads="1"/>
            </p:cNvSpPr>
            <p:nvPr/>
          </p:nvSpPr>
          <p:spPr bwMode="auto">
            <a:xfrm>
              <a:off x="5838218" y="2620997"/>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0x08</a:t>
              </a:r>
            </a:p>
          </p:txBody>
        </p:sp>
      </p:grpSp>
      <p:grpSp>
        <p:nvGrpSpPr>
          <p:cNvPr id="26663" name="Group 26662"/>
          <p:cNvGrpSpPr>
            <a:grpSpLocks/>
          </p:cNvGrpSpPr>
          <p:nvPr/>
        </p:nvGrpSpPr>
        <p:grpSpPr bwMode="auto">
          <a:xfrm>
            <a:off x="5803900" y="3106738"/>
            <a:ext cx="1206500" cy="1044575"/>
            <a:chOff x="5803844" y="3106231"/>
            <a:chExt cx="1206556" cy="1045563"/>
          </a:xfrm>
        </p:grpSpPr>
        <p:sp>
          <p:nvSpPr>
            <p:cNvPr id="56377" name="Rectangle 19"/>
            <p:cNvSpPr>
              <a:spLocks noChangeArrowheads="1"/>
            </p:cNvSpPr>
            <p:nvPr/>
          </p:nvSpPr>
          <p:spPr bwMode="auto">
            <a:xfrm>
              <a:off x="6529165" y="3227539"/>
              <a:ext cx="481235" cy="924255"/>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e</a:t>
              </a:r>
            </a:p>
            <a:p>
              <a:pPr eaLnBrk="1" hangingPunct="1"/>
              <a:r>
                <a:rPr lang="en-US" altLang="en-US" sz="1600" b="0">
                  <a:latin typeface="Gill Sans Light" charset="0"/>
                  <a:ea typeface="Gill Sans Light" charset="0"/>
                  <a:cs typeface="Gill Sans Light" charset="0"/>
                </a:rPr>
                <a:t>f</a:t>
              </a:r>
            </a:p>
            <a:p>
              <a:pPr eaLnBrk="1" hangingPunct="1"/>
              <a:r>
                <a:rPr lang="en-US" altLang="en-US" sz="1600" b="0">
                  <a:latin typeface="Gill Sans Light" charset="0"/>
                  <a:ea typeface="Gill Sans Light" charset="0"/>
                  <a:cs typeface="Gill Sans Light" charset="0"/>
                </a:rPr>
                <a:t>g</a:t>
              </a:r>
            </a:p>
            <a:p>
              <a:pPr eaLnBrk="1" hangingPunct="1"/>
              <a:r>
                <a:rPr lang="en-US" altLang="en-US" sz="1600" b="0">
                  <a:latin typeface="Gill Sans Light" charset="0"/>
                  <a:ea typeface="Gill Sans Light" charset="0"/>
                  <a:cs typeface="Gill Sans Light" charset="0"/>
                </a:rPr>
                <a:t>h</a:t>
              </a:r>
            </a:p>
          </p:txBody>
        </p:sp>
        <p:sp>
          <p:nvSpPr>
            <p:cNvPr id="56378" name="Text Box 30"/>
            <p:cNvSpPr txBox="1">
              <a:spLocks noChangeArrowheads="1"/>
            </p:cNvSpPr>
            <p:nvPr/>
          </p:nvSpPr>
          <p:spPr bwMode="auto">
            <a:xfrm>
              <a:off x="5803844" y="3106231"/>
              <a:ext cx="673156"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0x0C</a:t>
              </a:r>
            </a:p>
          </p:txBody>
        </p:sp>
      </p:grpSp>
      <p:grpSp>
        <p:nvGrpSpPr>
          <p:cNvPr id="22" name="Group 21"/>
          <p:cNvGrpSpPr>
            <a:grpSpLocks/>
          </p:cNvGrpSpPr>
          <p:nvPr/>
        </p:nvGrpSpPr>
        <p:grpSpPr bwMode="auto">
          <a:xfrm>
            <a:off x="5838825" y="4006850"/>
            <a:ext cx="1171575" cy="1082675"/>
            <a:chOff x="5838218" y="4007380"/>
            <a:chExt cx="1172182" cy="1081667"/>
          </a:xfrm>
        </p:grpSpPr>
        <p:sp>
          <p:nvSpPr>
            <p:cNvPr id="56375" name="Rectangle 18"/>
            <p:cNvSpPr>
              <a:spLocks noChangeArrowheads="1"/>
            </p:cNvSpPr>
            <p:nvPr/>
          </p:nvSpPr>
          <p:spPr bwMode="auto">
            <a:xfrm>
              <a:off x="6529165" y="4164792"/>
              <a:ext cx="481235" cy="924255"/>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Light" charset="0"/>
                  <a:ea typeface="Gill Sans Light" charset="0"/>
                  <a:cs typeface="Gill Sans Light" charset="0"/>
                </a:rPr>
                <a:t>a</a:t>
              </a:r>
            </a:p>
            <a:p>
              <a:pPr eaLnBrk="1" hangingPunct="1"/>
              <a:r>
                <a:rPr lang="en-US" altLang="en-US" sz="1600" b="0">
                  <a:latin typeface="Gill Sans Light" charset="0"/>
                  <a:ea typeface="Gill Sans Light" charset="0"/>
                  <a:cs typeface="Gill Sans Light" charset="0"/>
                </a:rPr>
                <a:t>b</a:t>
              </a:r>
            </a:p>
            <a:p>
              <a:pPr eaLnBrk="1" hangingPunct="1"/>
              <a:r>
                <a:rPr lang="en-US" altLang="en-US" sz="1600" b="0">
                  <a:latin typeface="Gill Sans Light" charset="0"/>
                  <a:ea typeface="Gill Sans Light" charset="0"/>
                  <a:cs typeface="Gill Sans Light" charset="0"/>
                </a:rPr>
                <a:t>c</a:t>
              </a:r>
            </a:p>
            <a:p>
              <a:pPr eaLnBrk="1" hangingPunct="1"/>
              <a:r>
                <a:rPr lang="en-US" altLang="en-US" sz="1600" b="0">
                  <a:latin typeface="Gill Sans Light" charset="0"/>
                  <a:ea typeface="Gill Sans Light" charset="0"/>
                  <a:cs typeface="Gill Sans Light" charset="0"/>
                </a:rPr>
                <a:t>d</a:t>
              </a:r>
            </a:p>
          </p:txBody>
        </p:sp>
        <p:sp>
          <p:nvSpPr>
            <p:cNvPr id="56376" name="Text Box 31"/>
            <p:cNvSpPr txBox="1">
              <a:spLocks noChangeArrowheads="1"/>
            </p:cNvSpPr>
            <p:nvPr/>
          </p:nvSpPr>
          <p:spPr bwMode="auto">
            <a:xfrm>
              <a:off x="5838218" y="4007380"/>
              <a:ext cx="638782" cy="33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0x10</a:t>
              </a:r>
            </a:p>
          </p:txBody>
        </p:sp>
      </p:grpSp>
      <p:sp>
        <p:nvSpPr>
          <p:cNvPr id="56327" name="Text Box 52"/>
          <p:cNvSpPr txBox="1">
            <a:spLocks noChangeArrowheads="1"/>
          </p:cNvSpPr>
          <p:nvPr/>
        </p:nvSpPr>
        <p:spPr bwMode="auto">
          <a:xfrm>
            <a:off x="6169025" y="5029200"/>
            <a:ext cx="1243206" cy="828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Gill Sans" charset="0"/>
                <a:ea typeface="Gill Sans" charset="0"/>
                <a:cs typeface="Gill Sans" charset="0"/>
              </a:rPr>
              <a:t>Physical</a:t>
            </a:r>
          </a:p>
          <a:p>
            <a:pPr eaLnBrk="1" hangingPunct="1"/>
            <a:r>
              <a:rPr lang="en-US" altLang="en-US" b="0" dirty="0">
                <a:latin typeface="Gill Sans" charset="0"/>
                <a:ea typeface="Gill Sans" charset="0"/>
                <a:cs typeface="Gill Sans" charset="0"/>
              </a:rPr>
              <a:t>Memory</a:t>
            </a:r>
          </a:p>
        </p:txBody>
      </p:sp>
      <p:sp>
        <p:nvSpPr>
          <p:cNvPr id="56328" name="Rectangle 57"/>
          <p:cNvSpPr>
            <a:spLocks noChangeArrowheads="1"/>
          </p:cNvSpPr>
          <p:nvPr/>
        </p:nvSpPr>
        <p:spPr bwMode="auto">
          <a:xfrm>
            <a:off x="152400" y="1143000"/>
            <a:ext cx="8153400" cy="4648200"/>
          </a:xfrm>
          <a:prstGeom prst="rect">
            <a:avLst/>
          </a:prstGeom>
          <a:noFill/>
          <a:ln w="381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600">
              <a:latin typeface="Helvetica" panose="020B0604020202020204" pitchFamily="34" charset="0"/>
            </a:endParaRPr>
          </a:p>
        </p:txBody>
      </p:sp>
      <p:sp>
        <p:nvSpPr>
          <p:cNvPr id="56329" name="Text Box 59"/>
          <p:cNvSpPr txBox="1">
            <a:spLocks noChangeArrowheads="1"/>
          </p:cNvSpPr>
          <p:nvPr/>
        </p:nvSpPr>
        <p:spPr bwMode="auto">
          <a:xfrm>
            <a:off x="160338" y="685800"/>
            <a:ext cx="3054150"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Example (4 byte pages)</a:t>
            </a:r>
          </a:p>
        </p:txBody>
      </p:sp>
      <p:grpSp>
        <p:nvGrpSpPr>
          <p:cNvPr id="56330" name="Group 19"/>
          <p:cNvGrpSpPr>
            <a:grpSpLocks/>
          </p:cNvGrpSpPr>
          <p:nvPr/>
        </p:nvGrpSpPr>
        <p:grpSpPr bwMode="auto">
          <a:xfrm>
            <a:off x="3181350" y="1797050"/>
            <a:ext cx="927722" cy="2040525"/>
            <a:chOff x="3181349" y="1797621"/>
            <a:chExt cx="927723" cy="2039917"/>
          </a:xfrm>
        </p:grpSpPr>
        <p:grpSp>
          <p:nvGrpSpPr>
            <p:cNvPr id="56366" name="Group 54"/>
            <p:cNvGrpSpPr>
              <a:grpSpLocks/>
            </p:cNvGrpSpPr>
            <p:nvPr/>
          </p:nvGrpSpPr>
          <p:grpSpPr bwMode="auto">
            <a:xfrm>
              <a:off x="3278189" y="1901825"/>
              <a:ext cx="830883" cy="1935713"/>
              <a:chOff x="3752" y="864"/>
              <a:chExt cx="580" cy="1340"/>
            </a:xfrm>
          </p:grpSpPr>
          <p:grpSp>
            <p:nvGrpSpPr>
              <p:cNvPr id="56370" name="Group 26"/>
              <p:cNvGrpSpPr>
                <a:grpSpLocks/>
              </p:cNvGrpSpPr>
              <p:nvPr/>
            </p:nvGrpSpPr>
            <p:grpSpPr bwMode="auto">
              <a:xfrm>
                <a:off x="3888" y="864"/>
                <a:ext cx="336" cy="720"/>
                <a:chOff x="2976" y="1248"/>
                <a:chExt cx="336" cy="720"/>
              </a:xfrm>
            </p:grpSpPr>
            <p:sp>
              <p:nvSpPr>
                <p:cNvPr id="56372" name="Rectangle 9"/>
                <p:cNvSpPr>
                  <a:spLocks noChangeArrowheads="1"/>
                </p:cNvSpPr>
                <p:nvPr/>
              </p:nvSpPr>
              <p:spPr bwMode="auto">
                <a:xfrm>
                  <a:off x="2976" y="1248"/>
                  <a:ext cx="336" cy="24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4</a:t>
                  </a:r>
                </a:p>
              </p:txBody>
            </p:sp>
            <p:sp>
              <p:nvSpPr>
                <p:cNvPr id="56373" name="Rectangle 10"/>
                <p:cNvSpPr>
                  <a:spLocks noChangeArrowheads="1"/>
                </p:cNvSpPr>
                <p:nvPr/>
              </p:nvSpPr>
              <p:spPr bwMode="auto">
                <a:xfrm>
                  <a:off x="2976" y="1488"/>
                  <a:ext cx="336" cy="24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3</a:t>
                  </a:r>
                </a:p>
              </p:txBody>
            </p:sp>
            <p:sp>
              <p:nvSpPr>
                <p:cNvPr id="56374" name="Rectangle 11"/>
                <p:cNvSpPr>
                  <a:spLocks noChangeArrowheads="1"/>
                </p:cNvSpPr>
                <p:nvPr/>
              </p:nvSpPr>
              <p:spPr bwMode="auto">
                <a:xfrm>
                  <a:off x="2976" y="1728"/>
                  <a:ext cx="336" cy="240"/>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a:t>
                  </a:r>
                </a:p>
              </p:txBody>
            </p:sp>
          </p:grpSp>
          <p:sp>
            <p:nvSpPr>
              <p:cNvPr id="56371" name="Text Box 53"/>
              <p:cNvSpPr txBox="1">
                <a:spLocks noChangeArrowheads="1"/>
              </p:cNvSpPr>
              <p:nvPr/>
            </p:nvSpPr>
            <p:spPr bwMode="auto">
              <a:xfrm>
                <a:off x="3752" y="1631"/>
                <a:ext cx="580" cy="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Page</a:t>
                </a:r>
              </a:p>
              <a:p>
                <a:pPr eaLnBrk="1" hangingPunct="1"/>
                <a:r>
                  <a:rPr lang="en-US" altLang="en-US" b="0" dirty="0">
                    <a:latin typeface="Gill Sans" charset="0"/>
                    <a:ea typeface="Gill Sans" charset="0"/>
                    <a:cs typeface="Gill Sans" charset="0"/>
                  </a:rPr>
                  <a:t>Table</a:t>
                </a:r>
              </a:p>
            </p:txBody>
          </p:sp>
        </p:grpSp>
        <p:sp>
          <p:nvSpPr>
            <p:cNvPr id="56367" name="Text Box 47"/>
            <p:cNvSpPr txBox="1">
              <a:spLocks noChangeArrowheads="1"/>
            </p:cNvSpPr>
            <p:nvPr/>
          </p:nvSpPr>
          <p:spPr bwMode="auto">
            <a:xfrm>
              <a:off x="3181349" y="1797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56368" name="Text Box 47"/>
            <p:cNvSpPr txBox="1">
              <a:spLocks noChangeArrowheads="1"/>
            </p:cNvSpPr>
            <p:nvPr/>
          </p:nvSpPr>
          <p:spPr bwMode="auto">
            <a:xfrm>
              <a:off x="3181349" y="2178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a:t>
              </a:r>
            </a:p>
          </p:txBody>
        </p:sp>
        <p:sp>
          <p:nvSpPr>
            <p:cNvPr id="56369" name="Text Box 47"/>
            <p:cNvSpPr txBox="1">
              <a:spLocks noChangeArrowheads="1"/>
            </p:cNvSpPr>
            <p:nvPr/>
          </p:nvSpPr>
          <p:spPr bwMode="auto">
            <a:xfrm>
              <a:off x="3181349" y="2559621"/>
              <a:ext cx="296837"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2</a:t>
              </a:r>
            </a:p>
          </p:txBody>
        </p:sp>
      </p:grpSp>
      <p:grpSp>
        <p:nvGrpSpPr>
          <p:cNvPr id="21" name="Group 20"/>
          <p:cNvGrpSpPr>
            <a:grpSpLocks/>
          </p:cNvGrpSpPr>
          <p:nvPr/>
        </p:nvGrpSpPr>
        <p:grpSpPr bwMode="auto">
          <a:xfrm>
            <a:off x="1447800" y="1143000"/>
            <a:ext cx="1733550" cy="822325"/>
            <a:chOff x="1447800" y="1143000"/>
            <a:chExt cx="1733549" cy="822611"/>
          </a:xfrm>
        </p:grpSpPr>
        <p:cxnSp>
          <p:nvCxnSpPr>
            <p:cNvPr id="56364" name="Elbow Connector 3"/>
            <p:cNvCxnSpPr>
              <a:cxnSpLocks noChangeShapeType="1"/>
              <a:endCxn id="56367" idx="1"/>
            </p:cNvCxnSpPr>
            <p:nvPr/>
          </p:nvCxnSpPr>
          <p:spPr bwMode="auto">
            <a:xfrm>
              <a:off x="1447800" y="1447800"/>
              <a:ext cx="1733549" cy="517811"/>
            </a:xfrm>
            <a:prstGeom prst="bentConnector3">
              <a:avLst>
                <a:gd name="adj1" fmla="val 68116"/>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65" name="TextBox 4"/>
            <p:cNvSpPr txBox="1">
              <a:spLocks noChangeArrowheads="1"/>
            </p:cNvSpPr>
            <p:nvPr/>
          </p:nvSpPr>
          <p:spPr bwMode="auto">
            <a:xfrm>
              <a:off x="1524000" y="1143000"/>
              <a:ext cx="115929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0000 00</a:t>
              </a:r>
              <a:r>
                <a:rPr lang="en-US" altLang="en-US" sz="1600">
                  <a:latin typeface="Helvetica" panose="020B0604020202020204" pitchFamily="34" charset="0"/>
                </a:rPr>
                <a:t>00</a:t>
              </a:r>
            </a:p>
          </p:txBody>
        </p:sp>
      </p:grpSp>
      <p:grpSp>
        <p:nvGrpSpPr>
          <p:cNvPr id="25" name="Group 24"/>
          <p:cNvGrpSpPr>
            <a:grpSpLocks/>
          </p:cNvGrpSpPr>
          <p:nvPr/>
        </p:nvGrpSpPr>
        <p:grpSpPr bwMode="auto">
          <a:xfrm>
            <a:off x="4098925" y="1643063"/>
            <a:ext cx="1739900" cy="2532062"/>
            <a:chOff x="4098508" y="1642646"/>
            <a:chExt cx="1739710" cy="2532978"/>
          </a:xfrm>
        </p:grpSpPr>
        <p:cxnSp>
          <p:nvCxnSpPr>
            <p:cNvPr id="56361" name="Elbow Connector 48"/>
            <p:cNvCxnSpPr>
              <a:cxnSpLocks noChangeShapeType="1"/>
              <a:endCxn id="56376" idx="1"/>
            </p:cNvCxnSpPr>
            <p:nvPr/>
          </p:nvCxnSpPr>
          <p:spPr bwMode="auto">
            <a:xfrm rot="16200000" flipH="1">
              <a:off x="4488897" y="2826303"/>
              <a:ext cx="2194424" cy="504218"/>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62" name="Straight Connector 17"/>
            <p:cNvCxnSpPr>
              <a:cxnSpLocks noChangeShapeType="1"/>
            </p:cNvCxnSpPr>
            <p:nvPr/>
          </p:nvCxnSpPr>
          <p:spPr bwMode="auto">
            <a:xfrm>
              <a:off x="4114800" y="1981200"/>
              <a:ext cx="12192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63" name="TextBox 58"/>
            <p:cNvSpPr txBox="1">
              <a:spLocks noChangeArrowheads="1"/>
            </p:cNvSpPr>
            <p:nvPr/>
          </p:nvSpPr>
          <p:spPr bwMode="auto">
            <a:xfrm>
              <a:off x="4098508" y="1642646"/>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0001 00</a:t>
              </a:r>
              <a:r>
                <a:rPr lang="en-US" altLang="en-US" sz="1600">
                  <a:latin typeface="Helvetica" panose="020B0604020202020204" pitchFamily="34" charset="0"/>
                </a:rPr>
                <a:t>00</a:t>
              </a:r>
            </a:p>
          </p:txBody>
        </p:sp>
      </p:grpSp>
      <p:sp>
        <p:nvSpPr>
          <p:cNvPr id="56334" name="Rectangle 21"/>
          <p:cNvSpPr>
            <a:spLocks noChangeArrowheads="1"/>
          </p:cNvSpPr>
          <p:nvPr/>
        </p:nvSpPr>
        <p:spPr bwMode="auto">
          <a:xfrm>
            <a:off x="6529388" y="1343025"/>
            <a:ext cx="481012" cy="3762375"/>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600" b="0" dirty="0">
              <a:latin typeface="Gill Sans" charset="0"/>
              <a:ea typeface="Gill Sans" charset="0"/>
              <a:cs typeface="Gill Sans" charset="0"/>
            </a:endParaRPr>
          </a:p>
        </p:txBody>
      </p:sp>
      <p:grpSp>
        <p:nvGrpSpPr>
          <p:cNvPr id="67" name="Group 66"/>
          <p:cNvGrpSpPr>
            <a:grpSpLocks/>
          </p:cNvGrpSpPr>
          <p:nvPr/>
        </p:nvGrpSpPr>
        <p:grpSpPr bwMode="auto">
          <a:xfrm>
            <a:off x="1447800" y="2057400"/>
            <a:ext cx="1733550" cy="338138"/>
            <a:chOff x="1447800" y="1143000"/>
            <a:chExt cx="1733549" cy="338554"/>
          </a:xfrm>
        </p:grpSpPr>
        <p:cxnSp>
          <p:nvCxnSpPr>
            <p:cNvPr id="56359" name="Elbow Connector 67"/>
            <p:cNvCxnSpPr>
              <a:cxnSpLocks noChangeShapeType="1"/>
              <a:endCxn id="56368" idx="1"/>
            </p:cNvCxnSpPr>
            <p:nvPr/>
          </p:nvCxnSpPr>
          <p:spPr bwMode="auto">
            <a:xfrm flipV="1">
              <a:off x="1447800" y="1432158"/>
              <a:ext cx="1733549" cy="15643"/>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60" name="TextBox 68"/>
            <p:cNvSpPr txBox="1">
              <a:spLocks noChangeArrowheads="1"/>
            </p:cNvSpPr>
            <p:nvPr/>
          </p:nvSpPr>
          <p:spPr bwMode="auto">
            <a:xfrm>
              <a:off x="1524000" y="1143000"/>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00</a:t>
              </a:r>
            </a:p>
          </p:txBody>
        </p:sp>
      </p:grpSp>
      <p:grpSp>
        <p:nvGrpSpPr>
          <p:cNvPr id="76" name="Group 75"/>
          <p:cNvGrpSpPr>
            <a:grpSpLocks/>
          </p:cNvGrpSpPr>
          <p:nvPr/>
        </p:nvGrpSpPr>
        <p:grpSpPr bwMode="auto">
          <a:xfrm>
            <a:off x="4114800" y="2100263"/>
            <a:ext cx="1689100" cy="1174750"/>
            <a:chOff x="4085618" y="1627270"/>
            <a:chExt cx="1689045" cy="1174628"/>
          </a:xfrm>
        </p:grpSpPr>
        <p:cxnSp>
          <p:nvCxnSpPr>
            <p:cNvPr id="56356" name="Elbow Connector 76"/>
            <p:cNvCxnSpPr>
              <a:cxnSpLocks noChangeShapeType="1"/>
              <a:endCxn id="56378" idx="1"/>
            </p:cNvCxnSpPr>
            <p:nvPr/>
          </p:nvCxnSpPr>
          <p:spPr bwMode="auto">
            <a:xfrm rot="16200000" flipH="1">
              <a:off x="5083605" y="2110841"/>
              <a:ext cx="836073" cy="546042"/>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57" name="Straight Connector 77"/>
            <p:cNvCxnSpPr>
              <a:cxnSpLocks noChangeShapeType="1"/>
            </p:cNvCxnSpPr>
            <p:nvPr/>
          </p:nvCxnSpPr>
          <p:spPr bwMode="auto">
            <a:xfrm>
              <a:off x="4085618" y="1965824"/>
              <a:ext cx="11430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58" name="TextBox 78"/>
            <p:cNvSpPr txBox="1">
              <a:spLocks noChangeArrowheads="1"/>
            </p:cNvSpPr>
            <p:nvPr/>
          </p:nvSpPr>
          <p:spPr bwMode="auto">
            <a:xfrm>
              <a:off x="4098508" y="1627270"/>
              <a:ext cx="114336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0000 11</a:t>
              </a:r>
              <a:r>
                <a:rPr lang="en-US" altLang="en-US" sz="1600">
                  <a:latin typeface="Helvetica" panose="020B0604020202020204" pitchFamily="34" charset="0"/>
                </a:rPr>
                <a:t>00</a:t>
              </a:r>
            </a:p>
          </p:txBody>
        </p:sp>
      </p:grpSp>
      <p:grpSp>
        <p:nvGrpSpPr>
          <p:cNvPr id="85" name="Group 84"/>
          <p:cNvGrpSpPr>
            <a:grpSpLocks/>
          </p:cNvGrpSpPr>
          <p:nvPr/>
        </p:nvGrpSpPr>
        <p:grpSpPr bwMode="auto">
          <a:xfrm>
            <a:off x="1447800" y="2819400"/>
            <a:ext cx="1752600" cy="506413"/>
            <a:chOff x="1447800" y="975011"/>
            <a:chExt cx="1752600" cy="506543"/>
          </a:xfrm>
        </p:grpSpPr>
        <p:cxnSp>
          <p:nvCxnSpPr>
            <p:cNvPr id="56354" name="Elbow Connector 85"/>
            <p:cNvCxnSpPr>
              <a:cxnSpLocks noChangeShapeType="1"/>
            </p:cNvCxnSpPr>
            <p:nvPr/>
          </p:nvCxnSpPr>
          <p:spPr bwMode="auto">
            <a:xfrm flipV="1">
              <a:off x="1447800" y="975011"/>
              <a:ext cx="1752600" cy="472789"/>
            </a:xfrm>
            <a:prstGeom prst="bentConnector3">
              <a:avLst>
                <a:gd name="adj1" fmla="val 6792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355" name="TextBox 86"/>
            <p:cNvSpPr txBox="1">
              <a:spLocks noChangeArrowheads="1"/>
            </p:cNvSpPr>
            <p:nvPr/>
          </p:nvSpPr>
          <p:spPr bwMode="auto">
            <a:xfrm>
              <a:off x="1524000" y="1143000"/>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0000 10</a:t>
              </a:r>
              <a:r>
                <a:rPr lang="en-US" altLang="en-US" sz="1600">
                  <a:latin typeface="Helvetica" panose="020B0604020202020204" pitchFamily="34" charset="0"/>
                </a:rPr>
                <a:t>00</a:t>
              </a:r>
            </a:p>
          </p:txBody>
        </p:sp>
      </p:grpSp>
      <p:grpSp>
        <p:nvGrpSpPr>
          <p:cNvPr id="92" name="Group 91"/>
          <p:cNvGrpSpPr>
            <a:grpSpLocks/>
          </p:cNvGrpSpPr>
          <p:nvPr/>
        </p:nvGrpSpPr>
        <p:grpSpPr bwMode="auto">
          <a:xfrm>
            <a:off x="4114800" y="1887538"/>
            <a:ext cx="1724025" cy="965200"/>
            <a:chOff x="4085618" y="1108590"/>
            <a:chExt cx="1723418" cy="965062"/>
          </a:xfrm>
        </p:grpSpPr>
        <p:cxnSp>
          <p:nvCxnSpPr>
            <p:cNvPr id="56351" name="Elbow Connector 92"/>
            <p:cNvCxnSpPr>
              <a:cxnSpLocks noChangeShapeType="1"/>
              <a:endCxn id="56380" idx="1"/>
            </p:cNvCxnSpPr>
            <p:nvPr/>
          </p:nvCxnSpPr>
          <p:spPr bwMode="auto">
            <a:xfrm rot="5400000" flipH="1" flipV="1">
              <a:off x="5015073" y="1245935"/>
              <a:ext cx="931308" cy="656618"/>
            </a:xfrm>
            <a:prstGeom prst="bentConnector2">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6352" name="Straight Connector 93"/>
            <p:cNvCxnSpPr>
              <a:cxnSpLocks noChangeShapeType="1"/>
            </p:cNvCxnSpPr>
            <p:nvPr/>
          </p:nvCxnSpPr>
          <p:spPr bwMode="auto">
            <a:xfrm flipV="1">
              <a:off x="4085618" y="2037772"/>
              <a:ext cx="1066800" cy="212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6353" name="TextBox 94"/>
            <p:cNvSpPr txBox="1">
              <a:spLocks noChangeArrowheads="1"/>
            </p:cNvSpPr>
            <p:nvPr/>
          </p:nvSpPr>
          <p:spPr bwMode="auto">
            <a:xfrm>
              <a:off x="4098508" y="1735098"/>
              <a:ext cx="115458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00</a:t>
              </a:r>
            </a:p>
          </p:txBody>
        </p:sp>
      </p:grpSp>
      <p:sp>
        <p:nvSpPr>
          <p:cNvPr id="60" name="Text Box 48"/>
          <p:cNvSpPr txBox="1">
            <a:spLocks noChangeArrowheads="1"/>
          </p:cNvSpPr>
          <p:nvPr/>
        </p:nvSpPr>
        <p:spPr bwMode="auto">
          <a:xfrm>
            <a:off x="228600" y="2711450"/>
            <a:ext cx="765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0x06?</a:t>
            </a:r>
          </a:p>
        </p:txBody>
      </p:sp>
      <p:sp>
        <p:nvSpPr>
          <p:cNvPr id="61" name="Text Box 48"/>
          <p:cNvSpPr txBox="1">
            <a:spLocks noChangeArrowheads="1"/>
          </p:cNvSpPr>
          <p:nvPr/>
        </p:nvSpPr>
        <p:spPr bwMode="auto">
          <a:xfrm>
            <a:off x="2133600" y="4191000"/>
            <a:ext cx="1141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0000 01</a:t>
            </a:r>
            <a:r>
              <a:rPr lang="en-US" altLang="en-US" sz="1600">
                <a:latin typeface="Helvetica" panose="020B0604020202020204" pitchFamily="34" charset="0"/>
              </a:rPr>
              <a:t>10</a:t>
            </a:r>
          </a:p>
        </p:txBody>
      </p:sp>
      <p:grpSp>
        <p:nvGrpSpPr>
          <p:cNvPr id="5" name="Group 4"/>
          <p:cNvGrpSpPr>
            <a:grpSpLocks/>
          </p:cNvGrpSpPr>
          <p:nvPr/>
        </p:nvGrpSpPr>
        <p:grpSpPr bwMode="auto">
          <a:xfrm>
            <a:off x="3352800" y="4191000"/>
            <a:ext cx="1817688" cy="336550"/>
            <a:chOff x="3352800" y="4191000"/>
            <a:chExt cx="1817579" cy="335979"/>
          </a:xfrm>
        </p:grpSpPr>
        <p:cxnSp>
          <p:nvCxnSpPr>
            <p:cNvPr id="56349" name="Elbow Connector 67"/>
            <p:cNvCxnSpPr>
              <a:cxnSpLocks noChangeShapeType="1"/>
              <a:endCxn id="56350" idx="1"/>
            </p:cNvCxnSpPr>
            <p:nvPr/>
          </p:nvCxnSpPr>
          <p:spPr bwMode="auto">
            <a:xfrm>
              <a:off x="3352800" y="4358970"/>
              <a:ext cx="687381" cy="20"/>
            </a:xfrm>
            <a:prstGeom prst="straightConnector1">
              <a:avLst/>
            </a:prstGeom>
            <a:noFill/>
            <a:ln w="38100">
              <a:solidFill>
                <a:srgbClr val="0000FF"/>
              </a:solidFill>
              <a:prstDash val="sysDash"/>
              <a:round/>
              <a:headEnd/>
              <a:tailEnd type="arrow" w="med" len="med"/>
            </a:ln>
            <a:extLst>
              <a:ext uri="{909E8E84-426E-40dd-AFC4-6F175D3DCCD1}">
                <a14:hiddenFill xmlns:a14="http://schemas.microsoft.com/office/drawing/2010/main" xmlns="">
                  <a:noFill/>
                </a14:hiddenFill>
              </a:ext>
            </a:extLst>
          </p:spPr>
        </p:cxnSp>
        <p:sp>
          <p:nvSpPr>
            <p:cNvPr id="56350" name="Text Box 48"/>
            <p:cNvSpPr txBox="1">
              <a:spLocks noChangeArrowheads="1"/>
            </p:cNvSpPr>
            <p:nvPr/>
          </p:nvSpPr>
          <p:spPr bwMode="auto">
            <a:xfrm>
              <a:off x="4040181" y="4191000"/>
              <a:ext cx="1130198"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u="sng">
                  <a:solidFill>
                    <a:srgbClr val="FF0000"/>
                  </a:solidFill>
                  <a:latin typeface="Helvetica" panose="020B0604020202020204" pitchFamily="34" charset="0"/>
                </a:rPr>
                <a:t>0000 11</a:t>
              </a:r>
              <a:r>
                <a:rPr lang="en-US" altLang="en-US" sz="1600" u="sng">
                  <a:latin typeface="Helvetica" panose="020B0604020202020204" pitchFamily="34" charset="0"/>
                </a:rPr>
                <a:t>10</a:t>
              </a:r>
            </a:p>
          </p:txBody>
        </p:sp>
      </p:grpSp>
      <p:sp>
        <p:nvSpPr>
          <p:cNvPr id="66" name="Text Box 48"/>
          <p:cNvSpPr txBox="1">
            <a:spLocks noChangeArrowheads="1"/>
          </p:cNvSpPr>
          <p:nvPr/>
        </p:nvSpPr>
        <p:spPr bwMode="auto">
          <a:xfrm>
            <a:off x="7162800" y="3657600"/>
            <a:ext cx="730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0x0E!</a:t>
            </a:r>
          </a:p>
        </p:txBody>
      </p:sp>
      <p:sp>
        <p:nvSpPr>
          <p:cNvPr id="68" name="Text Box 48"/>
          <p:cNvSpPr txBox="1">
            <a:spLocks noChangeArrowheads="1"/>
          </p:cNvSpPr>
          <p:nvPr/>
        </p:nvSpPr>
        <p:spPr bwMode="auto">
          <a:xfrm>
            <a:off x="228600" y="3397250"/>
            <a:ext cx="765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0x09?</a:t>
            </a:r>
          </a:p>
        </p:txBody>
      </p:sp>
      <p:sp>
        <p:nvSpPr>
          <p:cNvPr id="69" name="Text Box 48"/>
          <p:cNvSpPr txBox="1">
            <a:spLocks noChangeArrowheads="1"/>
          </p:cNvSpPr>
          <p:nvPr/>
        </p:nvSpPr>
        <p:spPr bwMode="auto">
          <a:xfrm>
            <a:off x="2133600" y="4616450"/>
            <a:ext cx="1152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0000 10</a:t>
            </a:r>
            <a:r>
              <a:rPr lang="en-US" altLang="en-US" sz="1600">
                <a:latin typeface="Helvetica" panose="020B0604020202020204" pitchFamily="34" charset="0"/>
              </a:rPr>
              <a:t>01</a:t>
            </a:r>
          </a:p>
        </p:txBody>
      </p:sp>
      <p:grpSp>
        <p:nvGrpSpPr>
          <p:cNvPr id="70" name="Group 69"/>
          <p:cNvGrpSpPr>
            <a:grpSpLocks/>
          </p:cNvGrpSpPr>
          <p:nvPr/>
        </p:nvGrpSpPr>
        <p:grpSpPr bwMode="auto">
          <a:xfrm>
            <a:off x="3352800" y="4616450"/>
            <a:ext cx="1839913" cy="336550"/>
            <a:chOff x="3352800" y="4191000"/>
            <a:chExt cx="1840021" cy="335979"/>
          </a:xfrm>
        </p:grpSpPr>
        <p:cxnSp>
          <p:nvCxnSpPr>
            <p:cNvPr id="56347" name="Elbow Connector 67"/>
            <p:cNvCxnSpPr>
              <a:cxnSpLocks noChangeShapeType="1"/>
              <a:endCxn id="56348" idx="1"/>
            </p:cNvCxnSpPr>
            <p:nvPr/>
          </p:nvCxnSpPr>
          <p:spPr bwMode="auto">
            <a:xfrm>
              <a:off x="3352800" y="4358970"/>
              <a:ext cx="687381" cy="20"/>
            </a:xfrm>
            <a:prstGeom prst="straightConnector1">
              <a:avLst/>
            </a:prstGeom>
            <a:noFill/>
            <a:ln w="38100">
              <a:solidFill>
                <a:srgbClr val="0000FF"/>
              </a:solidFill>
              <a:prstDash val="sysDash"/>
              <a:round/>
              <a:headEnd/>
              <a:tailEnd type="arrow" w="med" len="med"/>
            </a:ln>
            <a:extLst>
              <a:ext uri="{909E8E84-426E-40dd-AFC4-6F175D3DCCD1}">
                <a14:hiddenFill xmlns:a14="http://schemas.microsoft.com/office/drawing/2010/main" xmlns="">
                  <a:noFill/>
                </a14:hiddenFill>
              </a:ext>
            </a:extLst>
          </p:spPr>
        </p:cxnSp>
        <p:sp>
          <p:nvSpPr>
            <p:cNvPr id="56348" name="Text Box 48"/>
            <p:cNvSpPr txBox="1">
              <a:spLocks noChangeArrowheads="1"/>
            </p:cNvSpPr>
            <p:nvPr/>
          </p:nvSpPr>
          <p:spPr bwMode="auto">
            <a:xfrm>
              <a:off x="4040181" y="4191000"/>
              <a:ext cx="1152640" cy="335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u="sng">
                  <a:solidFill>
                    <a:srgbClr val="FF0000"/>
                  </a:solidFill>
                  <a:latin typeface="Helvetica" panose="020B0604020202020204" pitchFamily="34" charset="0"/>
                </a:rPr>
                <a:t>0000 01</a:t>
              </a:r>
              <a:r>
                <a:rPr lang="en-US" altLang="en-US" sz="1600" u="sng">
                  <a:latin typeface="Helvetica" panose="020B0604020202020204" pitchFamily="34" charset="0"/>
                </a:rPr>
                <a:t>01</a:t>
              </a:r>
            </a:p>
          </p:txBody>
        </p:sp>
      </p:grpSp>
      <p:sp>
        <p:nvSpPr>
          <p:cNvPr id="73" name="Text Box 48"/>
          <p:cNvSpPr txBox="1">
            <a:spLocks noChangeArrowheads="1"/>
          </p:cNvSpPr>
          <p:nvPr/>
        </p:nvSpPr>
        <p:spPr bwMode="auto">
          <a:xfrm>
            <a:off x="7162800" y="2057400"/>
            <a:ext cx="708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0x05!</a:t>
            </a:r>
          </a:p>
        </p:txBody>
      </p:sp>
    </p:spTree>
    <p:extLst>
      <p:ext uri="{BB962C8B-B14F-4D97-AF65-F5344CB8AC3E}">
        <p14:creationId xmlns:p14="http://schemas.microsoft.com/office/powerpoint/2010/main" val="5645137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left)">
                                      <p:cBhvr>
                                        <p:cTn id="25" dur="500"/>
                                        <p:tgtEl>
                                          <p:spTgt spid="76"/>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26663"/>
                                        </p:tgtEl>
                                        <p:attrNameLst>
                                          <p:attrName>style.visibility</p:attrName>
                                        </p:attrNameLst>
                                      </p:cBhvr>
                                      <p:to>
                                        <p:strVal val="visible"/>
                                      </p:to>
                                    </p:set>
                                    <p:animEffect transition="in" filter="wipe(left)">
                                      <p:cBhvr>
                                        <p:cTn id="29" dur="500"/>
                                        <p:tgtEl>
                                          <p:spTgt spid="266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left)">
                                      <p:cBhvr>
                                        <p:cTn id="34" dur="500"/>
                                        <p:tgtEl>
                                          <p:spTgt spid="8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left)">
                                      <p:cBhvr>
                                        <p:cTn id="38" dur="500"/>
                                        <p:tgtEl>
                                          <p:spTgt spid="92"/>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26671"/>
                                        </p:tgtEl>
                                        <p:attrNameLst>
                                          <p:attrName>style.visibility</p:attrName>
                                        </p:attrNameLst>
                                      </p:cBhvr>
                                      <p:to>
                                        <p:strVal val="visible"/>
                                      </p:to>
                                    </p:set>
                                    <p:animEffect transition="in" filter="wipe(left)">
                                      <p:cBhvr>
                                        <p:cTn id="42" dur="500"/>
                                        <p:tgtEl>
                                          <p:spTgt spid="266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99"/>
          <p:cNvGrpSpPr>
            <a:grpSpLocks/>
          </p:cNvGrpSpPr>
          <p:nvPr/>
        </p:nvGrpSpPr>
        <p:grpSpPr bwMode="auto">
          <a:xfrm>
            <a:off x="457200" y="3613150"/>
            <a:ext cx="5106988" cy="1838325"/>
            <a:chOff x="288" y="2276"/>
            <a:chExt cx="3217" cy="1158"/>
          </a:xfrm>
        </p:grpSpPr>
        <p:sp>
          <p:nvSpPr>
            <p:cNvPr id="54316" name="Rectangle 56"/>
            <p:cNvSpPr>
              <a:spLocks noChangeArrowheads="1"/>
            </p:cNvSpPr>
            <p:nvPr/>
          </p:nvSpPr>
          <p:spPr bwMode="auto">
            <a:xfrm>
              <a:off x="288" y="2276"/>
              <a:ext cx="1258" cy="2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PageTablePtrB</a:t>
              </a:r>
            </a:p>
          </p:txBody>
        </p:sp>
        <p:sp>
          <p:nvSpPr>
            <p:cNvPr id="54317" name="Line 57"/>
            <p:cNvSpPr>
              <a:spLocks noChangeShapeType="1"/>
            </p:cNvSpPr>
            <p:nvPr/>
          </p:nvSpPr>
          <p:spPr bwMode="auto">
            <a:xfrm flipV="1">
              <a:off x="1546" y="2290"/>
              <a:ext cx="772" cy="8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4318" name="Group 98"/>
            <p:cNvGrpSpPr>
              <a:grpSpLocks/>
            </p:cNvGrpSpPr>
            <p:nvPr/>
          </p:nvGrpSpPr>
          <p:grpSpPr bwMode="auto">
            <a:xfrm>
              <a:off x="2334" y="2305"/>
              <a:ext cx="1171" cy="1129"/>
              <a:chOff x="2334" y="2305"/>
              <a:chExt cx="1171" cy="1129"/>
            </a:xfrm>
          </p:grpSpPr>
          <p:sp>
            <p:nvSpPr>
              <p:cNvPr id="54319" name="Rectangle 59"/>
              <p:cNvSpPr>
                <a:spLocks noChangeArrowheads="1"/>
              </p:cNvSpPr>
              <p:nvPr/>
            </p:nvSpPr>
            <p:spPr bwMode="auto">
              <a:xfrm>
                <a:off x="2334" y="2305"/>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4320" name="Rectangle 60"/>
              <p:cNvSpPr>
                <a:spLocks noChangeArrowheads="1"/>
              </p:cNvSpPr>
              <p:nvPr/>
            </p:nvSpPr>
            <p:spPr bwMode="auto">
              <a:xfrm>
                <a:off x="2334" y="2493"/>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4321" name="Rectangle 61"/>
              <p:cNvSpPr>
                <a:spLocks noChangeArrowheads="1"/>
              </p:cNvSpPr>
              <p:nvPr/>
            </p:nvSpPr>
            <p:spPr bwMode="auto">
              <a:xfrm>
                <a:off x="2334" y="2681"/>
                <a:ext cx="753" cy="189"/>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322" name="Rectangle 62"/>
              <p:cNvSpPr>
                <a:spLocks noChangeArrowheads="1"/>
              </p:cNvSpPr>
              <p:nvPr/>
            </p:nvSpPr>
            <p:spPr bwMode="auto">
              <a:xfrm>
                <a:off x="2334" y="2870"/>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4323" name="Rectangle 64"/>
              <p:cNvSpPr>
                <a:spLocks noChangeArrowheads="1"/>
              </p:cNvSpPr>
              <p:nvPr/>
            </p:nvSpPr>
            <p:spPr bwMode="auto">
              <a:xfrm>
                <a:off x="2334" y="3246"/>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4324" name="Rectangle 66"/>
              <p:cNvSpPr>
                <a:spLocks noChangeArrowheads="1"/>
              </p:cNvSpPr>
              <p:nvPr/>
            </p:nvSpPr>
            <p:spPr bwMode="auto">
              <a:xfrm>
                <a:off x="3085" y="2305"/>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sp>
            <p:nvSpPr>
              <p:cNvPr id="54325" name="Rectangle 67"/>
              <p:cNvSpPr>
                <a:spLocks noChangeArrowheads="1"/>
              </p:cNvSpPr>
              <p:nvPr/>
            </p:nvSpPr>
            <p:spPr bwMode="auto">
              <a:xfrm>
                <a:off x="3085" y="2493"/>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4326" name="Rectangle 68"/>
              <p:cNvSpPr>
                <a:spLocks noChangeArrowheads="1"/>
              </p:cNvSpPr>
              <p:nvPr/>
            </p:nvSpPr>
            <p:spPr bwMode="auto">
              <a:xfrm>
                <a:off x="3085" y="2681"/>
                <a:ext cx="420" cy="189"/>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4327" name="Rectangle 69"/>
              <p:cNvSpPr>
                <a:spLocks noChangeArrowheads="1"/>
              </p:cNvSpPr>
              <p:nvPr/>
            </p:nvSpPr>
            <p:spPr bwMode="auto">
              <a:xfrm>
                <a:off x="3085" y="2870"/>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grpSp>
            <p:nvGrpSpPr>
              <p:cNvPr id="54328" name="Group 94"/>
              <p:cNvGrpSpPr>
                <a:grpSpLocks/>
              </p:cNvGrpSpPr>
              <p:nvPr/>
            </p:nvGrpSpPr>
            <p:grpSpPr bwMode="auto">
              <a:xfrm>
                <a:off x="2334" y="3058"/>
                <a:ext cx="1171" cy="188"/>
                <a:chOff x="2334" y="3058"/>
                <a:chExt cx="1171" cy="188"/>
              </a:xfrm>
            </p:grpSpPr>
            <p:sp>
              <p:nvSpPr>
                <p:cNvPr id="54330" name="Rectangle 63"/>
                <p:cNvSpPr>
                  <a:spLocks noChangeArrowheads="1"/>
                </p:cNvSpPr>
                <p:nvPr/>
              </p:nvSpPr>
              <p:spPr bwMode="auto">
                <a:xfrm>
                  <a:off x="2334" y="3058"/>
                  <a:ext cx="753"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31" name="Rectangle 70"/>
                <p:cNvSpPr>
                  <a:spLocks noChangeArrowheads="1"/>
                </p:cNvSpPr>
                <p:nvPr/>
              </p:nvSpPr>
              <p:spPr bwMode="auto">
                <a:xfrm>
                  <a:off x="3085" y="3058"/>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4329" name="Rectangle 71"/>
              <p:cNvSpPr>
                <a:spLocks noChangeArrowheads="1"/>
              </p:cNvSpPr>
              <p:nvPr/>
            </p:nvSpPr>
            <p:spPr bwMode="auto">
              <a:xfrm>
                <a:off x="3085" y="3246"/>
                <a:ext cx="420" cy="1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5" name="Group 95"/>
          <p:cNvGrpSpPr>
            <a:grpSpLocks/>
          </p:cNvGrpSpPr>
          <p:nvPr/>
        </p:nvGrpSpPr>
        <p:grpSpPr bwMode="auto">
          <a:xfrm>
            <a:off x="3703638" y="4852988"/>
            <a:ext cx="1858962" cy="298450"/>
            <a:chOff x="2334" y="3058"/>
            <a:chExt cx="1171" cy="188"/>
          </a:xfrm>
        </p:grpSpPr>
        <p:sp>
          <p:nvSpPr>
            <p:cNvPr id="54314" name="Rectangle 96"/>
            <p:cNvSpPr>
              <a:spLocks noChangeArrowheads="1"/>
            </p:cNvSpPr>
            <p:nvPr/>
          </p:nvSpPr>
          <p:spPr bwMode="auto">
            <a:xfrm>
              <a:off x="2334" y="3058"/>
              <a:ext cx="753"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15" name="Rectangle 97"/>
            <p:cNvSpPr>
              <a:spLocks noChangeArrowheads="1"/>
            </p:cNvSpPr>
            <p:nvPr/>
          </p:nvSpPr>
          <p:spPr bwMode="auto">
            <a:xfrm>
              <a:off x="3085" y="3058"/>
              <a:ext cx="420" cy="188"/>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sp>
        <p:nvSpPr>
          <p:cNvPr id="54275" name="Rectangle 8"/>
          <p:cNvSpPr>
            <a:spLocks noGrp="1" noChangeArrowheads="1"/>
          </p:cNvSpPr>
          <p:nvPr>
            <p:ph type="title"/>
          </p:nvPr>
        </p:nvSpPr>
        <p:spPr/>
        <p:txBody>
          <a:bodyPr/>
          <a:lstStyle/>
          <a:p>
            <a:r>
              <a:rPr lang="en-US" altLang="ko-KR" smtClean="0"/>
              <a:t>What about Sharing?</a:t>
            </a:r>
          </a:p>
        </p:txBody>
      </p:sp>
      <p:grpSp>
        <p:nvGrpSpPr>
          <p:cNvPr id="6" name="Group 73"/>
          <p:cNvGrpSpPr>
            <a:grpSpLocks/>
          </p:cNvGrpSpPr>
          <p:nvPr/>
        </p:nvGrpSpPr>
        <p:grpSpPr bwMode="auto">
          <a:xfrm>
            <a:off x="304800" y="825500"/>
            <a:ext cx="4714875" cy="704850"/>
            <a:chOff x="322" y="384"/>
            <a:chExt cx="2970" cy="444"/>
          </a:xfrm>
        </p:grpSpPr>
        <p:grpSp>
          <p:nvGrpSpPr>
            <p:cNvPr id="54310" name="Group 12"/>
            <p:cNvGrpSpPr>
              <a:grpSpLocks/>
            </p:cNvGrpSpPr>
            <p:nvPr/>
          </p:nvGrpSpPr>
          <p:grpSpPr bwMode="auto">
            <a:xfrm>
              <a:off x="1676" y="447"/>
              <a:ext cx="1616" cy="238"/>
              <a:chOff x="480" y="624"/>
              <a:chExt cx="1968" cy="336"/>
            </a:xfrm>
          </p:grpSpPr>
          <p:sp>
            <p:nvSpPr>
              <p:cNvPr id="54312" name="Rectangle 13"/>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4313" name="Rectangle 14"/>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4311" name="Text Box 15"/>
            <p:cNvSpPr txBox="1">
              <a:spLocks noChangeArrowheads="1"/>
            </p:cNvSpPr>
            <p:nvPr/>
          </p:nvSpPr>
          <p:spPr bwMode="auto">
            <a:xfrm>
              <a:off x="322" y="384"/>
              <a:ext cx="1117"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a:t>
              </a:r>
            </a:p>
            <a:p>
              <a:pPr eaLnBrk="1" hangingPunct="1"/>
              <a:r>
                <a:rPr lang="en-US" altLang="en-US" sz="2000" b="0">
                  <a:latin typeface="Gill Sans" charset="0"/>
                  <a:ea typeface="Gill Sans" charset="0"/>
                  <a:cs typeface="Gill Sans" charset="0"/>
                </a:rPr>
                <a:t>(Process A):</a:t>
              </a:r>
            </a:p>
          </p:txBody>
        </p:sp>
      </p:grpSp>
      <p:grpSp>
        <p:nvGrpSpPr>
          <p:cNvPr id="8" name="Group 93"/>
          <p:cNvGrpSpPr>
            <a:grpSpLocks/>
          </p:cNvGrpSpPr>
          <p:nvPr/>
        </p:nvGrpSpPr>
        <p:grpSpPr bwMode="auto">
          <a:xfrm>
            <a:off x="533400" y="1631950"/>
            <a:ext cx="5030788" cy="1838325"/>
            <a:chOff x="336" y="1028"/>
            <a:chExt cx="3169" cy="1158"/>
          </a:xfrm>
        </p:grpSpPr>
        <p:sp>
          <p:nvSpPr>
            <p:cNvPr id="54294" name="Rectangle 24"/>
            <p:cNvSpPr>
              <a:spLocks noChangeArrowheads="1"/>
            </p:cNvSpPr>
            <p:nvPr/>
          </p:nvSpPr>
          <p:spPr bwMode="auto">
            <a:xfrm>
              <a:off x="336" y="1028"/>
              <a:ext cx="1210" cy="22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PageTablePtrA</a:t>
              </a:r>
            </a:p>
          </p:txBody>
        </p:sp>
        <p:sp>
          <p:nvSpPr>
            <p:cNvPr id="54295" name="Line 25"/>
            <p:cNvSpPr>
              <a:spLocks noChangeShapeType="1"/>
            </p:cNvSpPr>
            <p:nvPr/>
          </p:nvSpPr>
          <p:spPr bwMode="auto">
            <a:xfrm flipV="1">
              <a:off x="1546" y="1076"/>
              <a:ext cx="772" cy="51"/>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54296" name="Group 92"/>
            <p:cNvGrpSpPr>
              <a:grpSpLocks/>
            </p:cNvGrpSpPr>
            <p:nvPr/>
          </p:nvGrpSpPr>
          <p:grpSpPr bwMode="auto">
            <a:xfrm>
              <a:off x="2334" y="1057"/>
              <a:ext cx="1171" cy="1129"/>
              <a:chOff x="2334" y="1057"/>
              <a:chExt cx="1171" cy="1129"/>
            </a:xfrm>
          </p:grpSpPr>
          <p:sp>
            <p:nvSpPr>
              <p:cNvPr id="54297" name="Rectangle 27"/>
              <p:cNvSpPr>
                <a:spLocks noChangeArrowheads="1"/>
              </p:cNvSpPr>
              <p:nvPr/>
            </p:nvSpPr>
            <p:spPr bwMode="auto">
              <a:xfrm>
                <a:off x="2334" y="1057"/>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#0</a:t>
                </a:r>
              </a:p>
            </p:txBody>
          </p:sp>
          <p:sp>
            <p:nvSpPr>
              <p:cNvPr id="54298" name="Rectangle 28"/>
              <p:cNvSpPr>
                <a:spLocks noChangeArrowheads="1"/>
              </p:cNvSpPr>
              <p:nvPr/>
            </p:nvSpPr>
            <p:spPr bwMode="auto">
              <a:xfrm>
                <a:off x="2334" y="1245"/>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#1</a:t>
                </a:r>
              </a:p>
            </p:txBody>
          </p:sp>
          <p:sp>
            <p:nvSpPr>
              <p:cNvPr id="54299" name="Rectangle 30"/>
              <p:cNvSpPr>
                <a:spLocks noChangeArrowheads="1"/>
              </p:cNvSpPr>
              <p:nvPr/>
            </p:nvSpPr>
            <p:spPr bwMode="auto">
              <a:xfrm>
                <a:off x="2334" y="1622"/>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#3</a:t>
                </a:r>
              </a:p>
            </p:txBody>
          </p:sp>
          <p:sp>
            <p:nvSpPr>
              <p:cNvPr id="54300" name="Rectangle 31"/>
              <p:cNvSpPr>
                <a:spLocks noChangeArrowheads="1"/>
              </p:cNvSpPr>
              <p:nvPr/>
            </p:nvSpPr>
            <p:spPr bwMode="auto">
              <a:xfrm>
                <a:off x="2334" y="1810"/>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#4</a:t>
                </a:r>
              </a:p>
            </p:txBody>
          </p:sp>
          <p:sp>
            <p:nvSpPr>
              <p:cNvPr id="54301" name="Rectangle 32"/>
              <p:cNvSpPr>
                <a:spLocks noChangeArrowheads="1"/>
              </p:cNvSpPr>
              <p:nvPr/>
            </p:nvSpPr>
            <p:spPr bwMode="auto">
              <a:xfrm>
                <a:off x="2334" y="1998"/>
                <a:ext cx="753"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#5</a:t>
                </a:r>
              </a:p>
            </p:txBody>
          </p:sp>
          <p:sp>
            <p:nvSpPr>
              <p:cNvPr id="54302" name="Rectangle 34"/>
              <p:cNvSpPr>
                <a:spLocks noChangeArrowheads="1"/>
              </p:cNvSpPr>
              <p:nvPr/>
            </p:nvSpPr>
            <p:spPr bwMode="auto">
              <a:xfrm>
                <a:off x="3085" y="1057"/>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sp>
            <p:nvSpPr>
              <p:cNvPr id="54303" name="Rectangle 35"/>
              <p:cNvSpPr>
                <a:spLocks noChangeArrowheads="1"/>
              </p:cNvSpPr>
              <p:nvPr/>
            </p:nvSpPr>
            <p:spPr bwMode="auto">
              <a:xfrm>
                <a:off x="3085" y="1245"/>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a:t>
                </a:r>
              </a:p>
            </p:txBody>
          </p:sp>
          <p:grpSp>
            <p:nvGrpSpPr>
              <p:cNvPr id="54304" name="Group 88"/>
              <p:cNvGrpSpPr>
                <a:grpSpLocks/>
              </p:cNvGrpSpPr>
              <p:nvPr/>
            </p:nvGrpSpPr>
            <p:grpSpPr bwMode="auto">
              <a:xfrm>
                <a:off x="2334" y="1433"/>
                <a:ext cx="1171" cy="189"/>
                <a:chOff x="2334" y="1433"/>
                <a:chExt cx="1171" cy="189"/>
              </a:xfrm>
            </p:grpSpPr>
            <p:sp>
              <p:nvSpPr>
                <p:cNvPr id="54308" name="Rectangle 29"/>
                <p:cNvSpPr>
                  <a:spLocks noChangeArrowheads="1"/>
                </p:cNvSpPr>
                <p:nvPr/>
              </p:nvSpPr>
              <p:spPr bwMode="auto">
                <a:xfrm>
                  <a:off x="2334" y="1433"/>
                  <a:ext cx="753"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309" name="Rectangle 36"/>
                <p:cNvSpPr>
                  <a:spLocks noChangeArrowheads="1"/>
                </p:cNvSpPr>
                <p:nvPr/>
              </p:nvSpPr>
              <p:spPr bwMode="auto">
                <a:xfrm>
                  <a:off x="3085" y="1433"/>
                  <a:ext cx="420" cy="189"/>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sp>
            <p:nvSpPr>
              <p:cNvPr id="54305" name="Rectangle 37"/>
              <p:cNvSpPr>
                <a:spLocks noChangeArrowheads="1"/>
              </p:cNvSpPr>
              <p:nvPr/>
            </p:nvSpPr>
            <p:spPr bwMode="auto">
              <a:xfrm>
                <a:off x="3085" y="1622"/>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sp>
            <p:nvSpPr>
              <p:cNvPr id="54306" name="Rectangle 38"/>
              <p:cNvSpPr>
                <a:spLocks noChangeArrowheads="1"/>
              </p:cNvSpPr>
              <p:nvPr/>
            </p:nvSpPr>
            <p:spPr bwMode="auto">
              <a:xfrm>
                <a:off x="3085" y="1810"/>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N</a:t>
                </a:r>
              </a:p>
            </p:txBody>
          </p:sp>
          <p:sp>
            <p:nvSpPr>
              <p:cNvPr id="54307" name="Rectangle 39"/>
              <p:cNvSpPr>
                <a:spLocks noChangeArrowheads="1"/>
              </p:cNvSpPr>
              <p:nvPr/>
            </p:nvSpPr>
            <p:spPr bwMode="auto">
              <a:xfrm>
                <a:off x="3085" y="1998"/>
                <a:ext cx="420" cy="188"/>
              </a:xfrm>
              <a:prstGeom prst="rect">
                <a:avLst/>
              </a:prstGeom>
              <a:solidFill>
                <a:srgbClr val="99FF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grpSp>
      <p:grpSp>
        <p:nvGrpSpPr>
          <p:cNvPr id="11" name="Group 72"/>
          <p:cNvGrpSpPr>
            <a:grpSpLocks/>
          </p:cNvGrpSpPr>
          <p:nvPr/>
        </p:nvGrpSpPr>
        <p:grpSpPr bwMode="auto">
          <a:xfrm>
            <a:off x="327025" y="5670550"/>
            <a:ext cx="4770438" cy="704850"/>
            <a:chOff x="479" y="3504"/>
            <a:chExt cx="3005" cy="444"/>
          </a:xfrm>
        </p:grpSpPr>
        <p:grpSp>
          <p:nvGrpSpPr>
            <p:cNvPr id="54290" name="Group 51"/>
            <p:cNvGrpSpPr>
              <a:grpSpLocks/>
            </p:cNvGrpSpPr>
            <p:nvPr/>
          </p:nvGrpSpPr>
          <p:grpSpPr bwMode="auto">
            <a:xfrm>
              <a:off x="1868" y="3567"/>
              <a:ext cx="1616" cy="238"/>
              <a:chOff x="480" y="624"/>
              <a:chExt cx="1968" cy="336"/>
            </a:xfrm>
          </p:grpSpPr>
          <p:sp>
            <p:nvSpPr>
              <p:cNvPr id="54292" name="Rectangle 52"/>
              <p:cNvSpPr>
                <a:spLocks noChangeArrowheads="1"/>
              </p:cNvSpPr>
              <p:nvPr/>
            </p:nvSpPr>
            <p:spPr bwMode="auto">
              <a:xfrm>
                <a:off x="1248" y="624"/>
                <a:ext cx="1200" cy="336"/>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Offset</a:t>
                </a:r>
              </a:p>
            </p:txBody>
          </p:sp>
          <p:sp>
            <p:nvSpPr>
              <p:cNvPr id="54293" name="Rectangle 53"/>
              <p:cNvSpPr>
                <a:spLocks noChangeArrowheads="1"/>
              </p:cNvSpPr>
              <p:nvPr/>
            </p:nvSpPr>
            <p:spPr bwMode="auto">
              <a:xfrm>
                <a:off x="480" y="624"/>
                <a:ext cx="768" cy="336"/>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600" b="0" dirty="0">
                    <a:latin typeface="Gill Sans" charset="0"/>
                    <a:ea typeface="Gill Sans" charset="0"/>
                    <a:cs typeface="Gill Sans" charset="0"/>
                  </a:rPr>
                  <a:t>Virtual</a:t>
                </a:r>
              </a:p>
              <a:p>
                <a:pPr eaLnBrk="1" hangingPunct="1">
                  <a:lnSpc>
                    <a:spcPct val="75000"/>
                  </a:lnSpc>
                </a:pPr>
                <a:r>
                  <a:rPr lang="en-US" altLang="en-US" sz="1600" b="0" dirty="0">
                    <a:latin typeface="Gill Sans" charset="0"/>
                    <a:ea typeface="Gill Sans" charset="0"/>
                    <a:cs typeface="Gill Sans" charset="0"/>
                  </a:rPr>
                  <a:t>Page #</a:t>
                </a:r>
              </a:p>
            </p:txBody>
          </p:sp>
        </p:grpSp>
        <p:sp>
          <p:nvSpPr>
            <p:cNvPr id="54291" name="Text Box 54"/>
            <p:cNvSpPr txBox="1">
              <a:spLocks noChangeArrowheads="1"/>
            </p:cNvSpPr>
            <p:nvPr/>
          </p:nvSpPr>
          <p:spPr bwMode="auto">
            <a:xfrm>
              <a:off x="479" y="3504"/>
              <a:ext cx="1117" cy="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a:t>
              </a:r>
            </a:p>
            <a:p>
              <a:pPr eaLnBrk="1" hangingPunct="1"/>
              <a:r>
                <a:rPr lang="en-US" altLang="en-US" sz="2000" b="0">
                  <a:latin typeface="Gill Sans" charset="0"/>
                  <a:ea typeface="Gill Sans" charset="0"/>
                  <a:cs typeface="Gill Sans" charset="0"/>
                </a:rPr>
                <a:t>(Process B):</a:t>
              </a:r>
            </a:p>
          </p:txBody>
        </p:sp>
      </p:grpSp>
      <p:sp>
        <p:nvSpPr>
          <p:cNvPr id="710735" name="Freeform 79"/>
          <p:cNvSpPr>
            <a:spLocks/>
          </p:cNvSpPr>
          <p:nvPr/>
        </p:nvSpPr>
        <p:spPr bwMode="auto">
          <a:xfrm>
            <a:off x="2917825" y="1327150"/>
            <a:ext cx="762000" cy="1066800"/>
          </a:xfrm>
          <a:custGeom>
            <a:avLst/>
            <a:gdLst>
              <a:gd name="T0" fmla="*/ 0 w 480"/>
              <a:gd name="T1" fmla="*/ 0 h 720"/>
              <a:gd name="T2" fmla="*/ 0 w 480"/>
              <a:gd name="T3" fmla="*/ 2147483647 h 720"/>
              <a:gd name="T4" fmla="*/ 2147483647 w 480"/>
              <a:gd name="T5" fmla="*/ 2147483647 h 720"/>
              <a:gd name="T6" fmla="*/ 0 60000 65536"/>
              <a:gd name="T7" fmla="*/ 0 60000 65536"/>
              <a:gd name="T8" fmla="*/ 0 60000 65536"/>
              <a:gd name="T9" fmla="*/ 0 w 480"/>
              <a:gd name="T10" fmla="*/ 0 h 720"/>
              <a:gd name="T11" fmla="*/ 480 w 480"/>
              <a:gd name="T12" fmla="*/ 720 h 720"/>
            </a:gdLst>
            <a:ahLst/>
            <a:cxnLst>
              <a:cxn ang="T6">
                <a:pos x="T0" y="T1"/>
              </a:cxn>
              <a:cxn ang="T7">
                <a:pos x="T2" y="T3"/>
              </a:cxn>
              <a:cxn ang="T8">
                <a:pos x="T4" y="T5"/>
              </a:cxn>
            </a:cxnLst>
            <a:rect l="T9" t="T10" r="T11" b="T12"/>
            <a:pathLst>
              <a:path w="480" h="720">
                <a:moveTo>
                  <a:pt x="0" y="0"/>
                </a:moveTo>
                <a:lnTo>
                  <a:pt x="0" y="720"/>
                </a:lnTo>
                <a:lnTo>
                  <a:pt x="480" y="720"/>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710736" name="Freeform 80"/>
          <p:cNvSpPr>
            <a:spLocks/>
          </p:cNvSpPr>
          <p:nvPr/>
        </p:nvSpPr>
        <p:spPr bwMode="auto">
          <a:xfrm>
            <a:off x="2917825" y="4984750"/>
            <a:ext cx="762000" cy="762000"/>
          </a:xfrm>
          <a:custGeom>
            <a:avLst/>
            <a:gdLst>
              <a:gd name="T0" fmla="*/ 0 w 480"/>
              <a:gd name="T1" fmla="*/ 2147483647 h 480"/>
              <a:gd name="T2" fmla="*/ 0 w 480"/>
              <a:gd name="T3" fmla="*/ 0 h 480"/>
              <a:gd name="T4" fmla="*/ 2147483647 w 480"/>
              <a:gd name="T5" fmla="*/ 0 h 480"/>
              <a:gd name="T6" fmla="*/ 0 60000 65536"/>
              <a:gd name="T7" fmla="*/ 0 60000 65536"/>
              <a:gd name="T8" fmla="*/ 0 60000 65536"/>
              <a:gd name="T9" fmla="*/ 0 w 480"/>
              <a:gd name="T10" fmla="*/ 0 h 480"/>
              <a:gd name="T11" fmla="*/ 480 w 480"/>
              <a:gd name="T12" fmla="*/ 480 h 480"/>
            </a:gdLst>
            <a:ahLst/>
            <a:cxnLst>
              <a:cxn ang="T6">
                <a:pos x="T0" y="T1"/>
              </a:cxn>
              <a:cxn ang="T7">
                <a:pos x="T2" y="T3"/>
              </a:cxn>
              <a:cxn ang="T8">
                <a:pos x="T4" y="T5"/>
              </a:cxn>
            </a:cxnLst>
            <a:rect l="T9" t="T10" r="T11" b="T12"/>
            <a:pathLst>
              <a:path w="480" h="480">
                <a:moveTo>
                  <a:pt x="0" y="480"/>
                </a:moveTo>
                <a:lnTo>
                  <a:pt x="0" y="0"/>
                </a:lnTo>
                <a:lnTo>
                  <a:pt x="480" y="0"/>
                </a:lnTo>
              </a:path>
            </a:pathLst>
          </a:custGeom>
          <a:noFill/>
          <a:ln w="762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13" name="Group 87"/>
          <p:cNvGrpSpPr>
            <a:grpSpLocks/>
          </p:cNvGrpSpPr>
          <p:nvPr/>
        </p:nvGrpSpPr>
        <p:grpSpPr bwMode="auto">
          <a:xfrm>
            <a:off x="6804023" y="2012950"/>
            <a:ext cx="1371600" cy="1905000"/>
            <a:chOff x="4286" y="1268"/>
            <a:chExt cx="864" cy="1200"/>
          </a:xfrm>
        </p:grpSpPr>
        <p:sp>
          <p:nvSpPr>
            <p:cNvPr id="54288" name="Rectangle 74"/>
            <p:cNvSpPr>
              <a:spLocks noChangeArrowheads="1"/>
            </p:cNvSpPr>
            <p:nvPr/>
          </p:nvSpPr>
          <p:spPr bwMode="auto">
            <a:xfrm>
              <a:off x="4286" y="1268"/>
              <a:ext cx="864" cy="1200"/>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charset="0"/>
                <a:ea typeface="Gill Sans" charset="0"/>
                <a:cs typeface="Gill Sans" charset="0"/>
              </a:endParaRPr>
            </a:p>
          </p:txBody>
        </p:sp>
        <p:sp>
          <p:nvSpPr>
            <p:cNvPr id="54289" name="Text Box 75"/>
            <p:cNvSpPr txBox="1">
              <a:spLocks noChangeArrowheads="1"/>
            </p:cNvSpPr>
            <p:nvPr/>
          </p:nvSpPr>
          <p:spPr bwMode="auto">
            <a:xfrm>
              <a:off x="4385" y="1667"/>
              <a:ext cx="648" cy="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charset="0"/>
                  <a:ea typeface="Gill Sans" charset="0"/>
                  <a:cs typeface="Gill Sans" charset="0"/>
                </a:rPr>
                <a:t>Shared</a:t>
              </a:r>
            </a:p>
            <a:p>
              <a:pPr eaLnBrk="1" hangingPunct="1"/>
              <a:r>
                <a:rPr lang="en-US" altLang="en-US" b="0">
                  <a:latin typeface="Gill Sans" charset="0"/>
                  <a:ea typeface="Gill Sans" charset="0"/>
                  <a:cs typeface="Gill Sans" charset="0"/>
                </a:rPr>
                <a:t>Page</a:t>
              </a:r>
            </a:p>
          </p:txBody>
        </p:sp>
      </p:grpSp>
      <p:sp>
        <p:nvSpPr>
          <p:cNvPr id="710737" name="Text Box 81"/>
          <p:cNvSpPr txBox="1">
            <a:spLocks noChangeArrowheads="1"/>
          </p:cNvSpPr>
          <p:nvPr/>
        </p:nvSpPr>
        <p:spPr bwMode="auto">
          <a:xfrm>
            <a:off x="5867400" y="4114800"/>
            <a:ext cx="3174568" cy="119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Gill Sans" charset="0"/>
                <a:ea typeface="Gill Sans" charset="0"/>
                <a:cs typeface="Gill Sans" charset="0"/>
              </a:rPr>
              <a:t>This physical page</a:t>
            </a:r>
          </a:p>
          <a:p>
            <a:pPr eaLnBrk="1" hangingPunct="1"/>
            <a:r>
              <a:rPr lang="en-US" altLang="en-US" b="0" dirty="0">
                <a:latin typeface="Gill Sans" charset="0"/>
                <a:ea typeface="Gill Sans" charset="0"/>
                <a:cs typeface="Gill Sans" charset="0"/>
              </a:rPr>
              <a:t>appears in address</a:t>
            </a:r>
          </a:p>
          <a:p>
            <a:pPr eaLnBrk="1" hangingPunct="1"/>
            <a:r>
              <a:rPr lang="en-US" altLang="en-US" b="0" dirty="0">
                <a:latin typeface="Gill Sans" charset="0"/>
                <a:ea typeface="Gill Sans" charset="0"/>
                <a:cs typeface="Gill Sans" charset="0"/>
              </a:rPr>
              <a:t>space of both processes</a:t>
            </a:r>
          </a:p>
        </p:txBody>
      </p:sp>
      <p:grpSp>
        <p:nvGrpSpPr>
          <p:cNvPr id="14" name="Group 89"/>
          <p:cNvGrpSpPr>
            <a:grpSpLocks/>
          </p:cNvGrpSpPr>
          <p:nvPr/>
        </p:nvGrpSpPr>
        <p:grpSpPr bwMode="auto">
          <a:xfrm>
            <a:off x="3705225" y="2276475"/>
            <a:ext cx="1858963" cy="300038"/>
            <a:chOff x="2334" y="1433"/>
            <a:chExt cx="1171" cy="189"/>
          </a:xfrm>
        </p:grpSpPr>
        <p:sp>
          <p:nvSpPr>
            <p:cNvPr id="54286" name="Rectangle 90"/>
            <p:cNvSpPr>
              <a:spLocks noChangeArrowheads="1"/>
            </p:cNvSpPr>
            <p:nvPr/>
          </p:nvSpPr>
          <p:spPr bwMode="auto">
            <a:xfrm>
              <a:off x="2334" y="1433"/>
              <a:ext cx="753" cy="189"/>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charset="0"/>
                  <a:ea typeface="Gill Sans" charset="0"/>
                  <a:cs typeface="Gill Sans" charset="0"/>
                </a:rPr>
                <a:t>page #2</a:t>
              </a:r>
            </a:p>
          </p:txBody>
        </p:sp>
        <p:sp>
          <p:nvSpPr>
            <p:cNvPr id="54287" name="Rectangle 91"/>
            <p:cNvSpPr>
              <a:spLocks noChangeArrowheads="1"/>
            </p:cNvSpPr>
            <p:nvPr/>
          </p:nvSpPr>
          <p:spPr bwMode="auto">
            <a:xfrm>
              <a:off x="3085" y="1433"/>
              <a:ext cx="420" cy="189"/>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Gill Sans" charset="0"/>
                  <a:ea typeface="Gill Sans" charset="0"/>
                  <a:cs typeface="Gill Sans" charset="0"/>
                </a:rPr>
                <a:t>V,R,W</a:t>
              </a:r>
            </a:p>
          </p:txBody>
        </p:sp>
      </p:grpSp>
      <p:sp>
        <p:nvSpPr>
          <p:cNvPr id="710733" name="Line 77"/>
          <p:cNvSpPr>
            <a:spLocks noChangeShapeType="1"/>
          </p:cNvSpPr>
          <p:nvPr/>
        </p:nvSpPr>
        <p:spPr bwMode="auto">
          <a:xfrm flipV="1">
            <a:off x="4746625" y="2012950"/>
            <a:ext cx="20574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710734" name="Line 78"/>
          <p:cNvSpPr>
            <a:spLocks noChangeShapeType="1"/>
          </p:cNvSpPr>
          <p:nvPr/>
        </p:nvSpPr>
        <p:spPr bwMode="auto">
          <a:xfrm flipV="1">
            <a:off x="4746625" y="2089150"/>
            <a:ext cx="1981200" cy="2895600"/>
          </a:xfrm>
          <a:prstGeom prst="line">
            <a:avLst/>
          </a:prstGeom>
          <a:noFill/>
          <a:ln w="762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335026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10735"/>
                                        </p:tgtEl>
                                        <p:attrNameLst>
                                          <p:attrName>style.visibility</p:attrName>
                                        </p:attrNameLst>
                                      </p:cBhvr>
                                      <p:to>
                                        <p:strVal val="visible"/>
                                      </p:to>
                                    </p:set>
                                    <p:animEffect transition="in" filter="wipe(up)">
                                      <p:cBhvr>
                                        <p:cTn id="13" dur="500"/>
                                        <p:tgtEl>
                                          <p:spTgt spid="71073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nodeType="afterGroup">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710733"/>
                                        </p:tgtEl>
                                        <p:attrNameLst>
                                          <p:attrName>style.visibility</p:attrName>
                                        </p:attrNameLst>
                                      </p:cBhvr>
                                      <p:to>
                                        <p:strVal val="visible"/>
                                      </p:to>
                                    </p:set>
                                    <p:animEffect transition="in" filter="wipe(down)">
                                      <p:cBhvr>
                                        <p:cTn id="21" dur="500"/>
                                        <p:tgtEl>
                                          <p:spTgt spid="710733"/>
                                        </p:tgtEl>
                                      </p:cBhvr>
                                    </p:animEffect>
                                  </p:childTnLst>
                                </p:cTn>
                              </p:par>
                            </p:childTnLst>
                          </p:cTn>
                        </p:par>
                        <p:par>
                          <p:cTn id="22" fill="hold" nodeType="afterGroup">
                            <p:stCondLst>
                              <p:cond delay="1500"/>
                            </p:stCondLst>
                            <p:childTnLst>
                              <p:par>
                                <p:cTn id="23" presetID="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10736"/>
                                        </p:tgtEl>
                                        <p:attrNameLst>
                                          <p:attrName>style.visibility</p:attrName>
                                        </p:attrNameLst>
                                      </p:cBhvr>
                                      <p:to>
                                        <p:strVal val="visible"/>
                                      </p:to>
                                    </p:set>
                                    <p:animEffect transition="in" filter="wipe(down)">
                                      <p:cBhvr>
                                        <p:cTn id="35" dur="500"/>
                                        <p:tgtEl>
                                          <p:spTgt spid="710736"/>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nodeType="afterGroup">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710734"/>
                                        </p:tgtEl>
                                        <p:attrNameLst>
                                          <p:attrName>style.visibility</p:attrName>
                                        </p:attrNameLst>
                                      </p:cBhvr>
                                      <p:to>
                                        <p:strVal val="visible"/>
                                      </p:to>
                                    </p:set>
                                    <p:animEffect transition="in" filter="wipe(down)">
                                      <p:cBhvr>
                                        <p:cTn id="43" dur="500"/>
                                        <p:tgtEl>
                                          <p:spTgt spid="710734"/>
                                        </p:tgtEl>
                                      </p:cBhvr>
                                    </p:animEffect>
                                  </p:childTnLst>
                                </p:cTn>
                              </p:par>
                            </p:childTnLst>
                          </p:cTn>
                        </p:par>
                        <p:par>
                          <p:cTn id="44" fill="hold" nodeType="afterGroup">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710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35" grpId="0" animBg="1"/>
      <p:bldP spid="710736" grpId="0" animBg="1"/>
      <p:bldP spid="710737" grpId="0"/>
      <p:bldP spid="710733" grpId="0" animBg="1"/>
      <p:bldP spid="7107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26" name="Title 1"/>
          <p:cNvSpPr>
            <a:spLocks noGrp="1"/>
          </p:cNvSpPr>
          <p:nvPr>
            <p:ph type="title"/>
          </p:nvPr>
        </p:nvSpPr>
        <p:spPr>
          <a:xfrm>
            <a:off x="990600" y="76200"/>
            <a:ext cx="7162800" cy="533400"/>
          </a:xfrm>
        </p:spPr>
        <p:txBody>
          <a:bodyPr/>
          <a:lstStyle/>
          <a:p>
            <a:r>
              <a:rPr lang="en-US" altLang="en-US" smtClean="0">
                <a:latin typeface="Helvetica" panose="020B0604020202020204" pitchFamily="34" charset="0"/>
              </a:rPr>
              <a:t>Summary: Paging</a:t>
            </a:r>
          </a:p>
        </p:txBody>
      </p:sp>
      <p:sp>
        <p:nvSpPr>
          <p:cNvPr id="21508"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dirty="0" smtClean="0">
                <a:solidFill>
                  <a:srgbClr val="FF0000"/>
                </a:solidFill>
                <a:latin typeface="Helvetica" charset="0"/>
                <a:cs typeface="Helvetica" charset="0"/>
              </a:rPr>
              <a:t>1111 1</a:t>
            </a:r>
            <a:r>
              <a:rPr lang="en-US" sz="1600" dirty="0" smtClean="0">
                <a:solidFill>
                  <a:schemeClr val="accent5">
                    <a:lumMod val="50000"/>
                  </a:schemeClr>
                </a:solidFill>
                <a:latin typeface="Helvetica" charset="0"/>
                <a:cs typeface="Helvetica" charset="0"/>
              </a:rPr>
              <a:t>111</a:t>
            </a:r>
          </a:p>
        </p:txBody>
      </p:sp>
      <p:sp>
        <p:nvSpPr>
          <p:cNvPr id="26628" name="Rectangle 6"/>
          <p:cNvSpPr>
            <a:spLocks noChangeArrowheads="1"/>
          </p:cNvSpPr>
          <p:nvPr/>
        </p:nvSpPr>
        <p:spPr bwMode="auto">
          <a:xfrm>
            <a:off x="1676400" y="12192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6629"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6631"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6632"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3" name="Up Arrow 11"/>
          <p:cNvSpPr>
            <a:spLocks noChangeArrowheads="1"/>
          </p:cNvSpPr>
          <p:nvPr/>
        </p:nvSpPr>
        <p:spPr bwMode="auto">
          <a:xfrm flipH="1" flipV="1">
            <a:off x="2209800" y="15240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4"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5"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dirty="0">
                <a:latin typeface="Helvetica" panose="020B0604020202020204" pitchFamily="34" charset="0"/>
              </a:rPr>
              <a:t>Virtual memory view</a:t>
            </a:r>
          </a:p>
        </p:txBody>
      </p:sp>
      <p:sp>
        <p:nvSpPr>
          <p:cNvPr id="26636"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7"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8"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9"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6640"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6641"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6642"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6643" name="TextBox 21"/>
          <p:cNvSpPr txBox="1">
            <a:spLocks noChangeArrowheads="1"/>
          </p:cNvSpPr>
          <p:nvPr/>
        </p:nvSpPr>
        <p:spPr bwMode="auto">
          <a:xfrm>
            <a:off x="555625" y="1295400"/>
            <a:ext cx="11207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1111 0</a:t>
            </a:r>
            <a:r>
              <a:rPr lang="en-US" altLang="en-US" sz="1600">
                <a:solidFill>
                  <a:srgbClr val="2A40E2"/>
                </a:solidFill>
                <a:latin typeface="Helvetica" panose="020B0604020202020204" pitchFamily="34" charset="0"/>
              </a:rPr>
              <a:t>000</a:t>
            </a:r>
          </a:p>
        </p:txBody>
      </p:sp>
      <p:sp>
        <p:nvSpPr>
          <p:cNvPr id="26644"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5"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6646"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6647"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8" name="TextBox 27"/>
          <p:cNvSpPr txBox="1">
            <a:spLocks noChangeArrowheads="1"/>
          </p:cNvSpPr>
          <p:nvPr/>
        </p:nvSpPr>
        <p:spPr bwMode="auto">
          <a:xfrm>
            <a:off x="5943600"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6649" name="Rectangle 28"/>
          <p:cNvSpPr>
            <a:spLocks noChangeArrowheads="1"/>
          </p:cNvSpPr>
          <p:nvPr/>
        </p:nvSpPr>
        <p:spPr bwMode="auto">
          <a:xfrm>
            <a:off x="6492875"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50" name="Rectangle 29"/>
          <p:cNvSpPr>
            <a:spLocks noChangeArrowheads="1"/>
          </p:cNvSpPr>
          <p:nvPr/>
        </p:nvSpPr>
        <p:spPr bwMode="auto">
          <a:xfrm>
            <a:off x="6492875"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92875"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92875"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92875"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92875"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5" name="Rectangle 35"/>
          <p:cNvSpPr>
            <a:spLocks noChangeArrowheads="1"/>
          </p:cNvSpPr>
          <p:nvPr/>
        </p:nvSpPr>
        <p:spPr bwMode="auto">
          <a:xfrm>
            <a:off x="6492875"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92875"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7" name="Rectangle 39"/>
          <p:cNvSpPr>
            <a:spLocks noChangeArrowheads="1"/>
          </p:cNvSpPr>
          <p:nvPr/>
        </p:nvSpPr>
        <p:spPr bwMode="auto">
          <a:xfrm>
            <a:off x="6492875"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92875"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9" name="TextBox 42"/>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6660" name="TextBox 43"/>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6661" name="TextBox 44"/>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6662" name="TextBox 45"/>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6663" name="TextBox 46"/>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92875"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6728" name="Group 134"/>
          <p:cNvGrpSpPr>
            <a:grpSpLocks/>
          </p:cNvGrpSpPr>
          <p:nvPr/>
        </p:nvGrpSpPr>
        <p:grpSpPr bwMode="auto">
          <a:xfrm>
            <a:off x="4187825" y="990600"/>
            <a:ext cx="1168400" cy="6002338"/>
            <a:chOff x="4188007" y="838200"/>
            <a:chExt cx="1168785" cy="6001641"/>
          </a:xfrm>
        </p:grpSpPr>
        <p:sp>
          <p:nvSpPr>
            <p:cNvPr id="26757"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6758"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6729" name="Straight Arrow Connector 142"/>
          <p:cNvCxnSpPr>
            <a:cxnSpLocks noChangeShapeType="1"/>
            <a:stCxn id="48" idx="3"/>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0"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1"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2"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3" name="Straight Arrow Connector 146"/>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4" name="Straight Arrow Connector 149"/>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5" name="Straight Arrow Connector 150"/>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6" name="Straight Arrow Connector 151"/>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7" name="Straight Arrow Connector 162"/>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8" name="Straight Arrow Connector 164"/>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9" name="Straight Arrow Connector 165"/>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0" name="Straight Arrow Connector 166"/>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1" name="Straight Arrow Connector 167"/>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2" name="Straight Arrow Connector 172"/>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3" name="Straight Arrow Connector 173"/>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4" name="Straight Arrow Connector 174"/>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5" name="Straight Arrow Connector 176"/>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6" name="Straight Arrow Connector 177"/>
          <p:cNvCxnSpPr>
            <a:cxnSpLocks noChangeShapeType="1"/>
            <a:endCxn id="108" idx="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7" name="Straight Arrow Connector 179"/>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8" name="Straight Arrow Connector 180"/>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9" name="Straight Arrow Connector 181"/>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0" name="Straight Arrow Connector 182"/>
          <p:cNvCxnSpPr>
            <a:cxnSpLocks noChangeShapeType="1"/>
            <a:endCxn id="26655" idx="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1" name="Straight Arrow Connector 185"/>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2" name="Straight Arrow Connector 186"/>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3" name="Straight Arrow Connector 187"/>
          <p:cNvCxnSpPr>
            <a:cxnSpLocks noChangeShapeType="1"/>
            <a:endCxn id="121" idx="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4" name="Straight Arrow Connector 189"/>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755" name="TextBox 191"/>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sp>
        <p:nvSpPr>
          <p:cNvPr id="26756" name="TextBox 5"/>
          <p:cNvSpPr txBox="1">
            <a:spLocks noChangeArrowheads="1"/>
          </p:cNvSpPr>
          <p:nvPr/>
        </p:nvSpPr>
        <p:spPr bwMode="auto">
          <a:xfrm rot="1327648">
            <a:off x="5357813" y="1066800"/>
            <a:ext cx="109855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1110 1</a:t>
            </a:r>
            <a:r>
              <a:rPr lang="en-US" altLang="en-US" sz="1600">
                <a:solidFill>
                  <a:srgbClr val="0330D8"/>
                </a:solidFill>
                <a:latin typeface="Helvetica" panose="020B0604020202020204" pitchFamily="34" charset="0"/>
              </a:rPr>
              <a:t>111</a:t>
            </a:r>
          </a:p>
        </p:txBody>
      </p:sp>
    </p:spTree>
    <p:extLst>
      <p:ext uri="{BB962C8B-B14F-4D97-AF65-F5344CB8AC3E}">
        <p14:creationId xmlns:p14="http://schemas.microsoft.com/office/powerpoint/2010/main" val="5336565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0" name="Title 1"/>
          <p:cNvSpPr>
            <a:spLocks noGrp="1"/>
          </p:cNvSpPr>
          <p:nvPr>
            <p:ph type="title"/>
          </p:nvPr>
        </p:nvSpPr>
        <p:spPr>
          <a:xfrm>
            <a:off x="990600" y="76200"/>
            <a:ext cx="7162800" cy="533400"/>
          </a:xfrm>
        </p:spPr>
        <p:txBody>
          <a:bodyPr/>
          <a:lstStyle/>
          <a:p>
            <a:r>
              <a:rPr lang="en-US" altLang="en-US" smtClean="0">
                <a:latin typeface="Helvetica" panose="020B0604020202020204" pitchFamily="34" charset="0"/>
              </a:rPr>
              <a:t>Summary: Paging</a:t>
            </a:r>
          </a:p>
        </p:txBody>
      </p:sp>
      <p:sp>
        <p:nvSpPr>
          <p:cNvPr id="27651"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7652" name="Rectangle 6"/>
          <p:cNvSpPr>
            <a:spLocks noChangeArrowheads="1"/>
          </p:cNvSpPr>
          <p:nvPr/>
        </p:nvSpPr>
        <p:spPr bwMode="auto">
          <a:xfrm>
            <a:off x="1676400" y="12192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7653"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7655"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7656"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7" name="Up Arrow 11"/>
          <p:cNvSpPr>
            <a:spLocks noChangeArrowheads="1"/>
          </p:cNvSpPr>
          <p:nvPr/>
        </p:nvSpPr>
        <p:spPr bwMode="auto">
          <a:xfrm flipH="1" flipV="1">
            <a:off x="2209800" y="1752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8"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9"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7660"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1"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2"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3"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7664"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7665"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7666"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7667"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68"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7669"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7670"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71" name="TextBox 27"/>
          <p:cNvSpPr txBox="1">
            <a:spLocks noChangeArrowheads="1"/>
          </p:cNvSpPr>
          <p:nvPr/>
        </p:nvSpPr>
        <p:spPr bwMode="auto">
          <a:xfrm>
            <a:off x="5943600"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7672" name="Rectangle 28"/>
          <p:cNvSpPr>
            <a:spLocks noChangeArrowheads="1"/>
          </p:cNvSpPr>
          <p:nvPr/>
        </p:nvSpPr>
        <p:spPr bwMode="auto">
          <a:xfrm>
            <a:off x="6492875"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73" name="Rectangle 29"/>
          <p:cNvSpPr>
            <a:spLocks noChangeArrowheads="1"/>
          </p:cNvSpPr>
          <p:nvPr/>
        </p:nvSpPr>
        <p:spPr bwMode="auto">
          <a:xfrm>
            <a:off x="6492875"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92875"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92875"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92875"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92875"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78" name="Rectangle 35"/>
          <p:cNvSpPr>
            <a:spLocks noChangeArrowheads="1"/>
          </p:cNvSpPr>
          <p:nvPr/>
        </p:nvSpPr>
        <p:spPr bwMode="auto">
          <a:xfrm>
            <a:off x="6492875"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92875"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0" name="Rectangle 39"/>
          <p:cNvSpPr>
            <a:spLocks noChangeArrowheads="1"/>
          </p:cNvSpPr>
          <p:nvPr/>
        </p:nvSpPr>
        <p:spPr bwMode="auto">
          <a:xfrm>
            <a:off x="6492875"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92875"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2" name="TextBox 42"/>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7683" name="TextBox 43"/>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7684" name="TextBox 44"/>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7685" name="TextBox 45"/>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7686" name="TextBox 46"/>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92875"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7751" name="Group 134"/>
          <p:cNvGrpSpPr>
            <a:grpSpLocks/>
          </p:cNvGrpSpPr>
          <p:nvPr/>
        </p:nvGrpSpPr>
        <p:grpSpPr bwMode="auto">
          <a:xfrm>
            <a:off x="4187825" y="990600"/>
            <a:ext cx="1168400" cy="6002338"/>
            <a:chOff x="4188007" y="838200"/>
            <a:chExt cx="1168785" cy="6001641"/>
          </a:xfrm>
        </p:grpSpPr>
        <p:sp>
          <p:nvSpPr>
            <p:cNvPr id="27781"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7782"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7752" name="Straight Arrow Connector 142"/>
          <p:cNvCxnSpPr>
            <a:cxnSpLocks noChangeShapeType="1"/>
            <a:stCxn id="48" idx="3"/>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3"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4"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5"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6" name="Straight Arrow Connector 146"/>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7" name="Straight Arrow Connector 149"/>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8" name="Straight Arrow Connector 150"/>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9" name="Straight Arrow Connector 151"/>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0" name="Straight Arrow Connector 162"/>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1" name="Straight Arrow Connector 164"/>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2" name="Straight Arrow Connector 165"/>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3" name="Straight Arrow Connector 166"/>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4" name="Straight Arrow Connector 167"/>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5" name="Straight Arrow Connector 172"/>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6" name="Straight Arrow Connector 173"/>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7" name="Straight Arrow Connector 174"/>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8" name="Straight Arrow Connector 176"/>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9" name="Straight Arrow Connector 177"/>
          <p:cNvCxnSpPr>
            <a:cxnSpLocks noChangeShapeType="1"/>
            <a:endCxn id="108" idx="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0" name="Straight Arrow Connector 179"/>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1" name="Straight Arrow Connector 180"/>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2" name="Straight Arrow Connector 181"/>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3" name="Straight Arrow Connector 182"/>
          <p:cNvCxnSpPr>
            <a:cxnSpLocks noChangeShapeType="1"/>
            <a:endCxn id="27678" idx="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4" name="Straight Arrow Connector 185"/>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5" name="Straight Arrow Connector 186"/>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6" name="Straight Arrow Connector 187"/>
          <p:cNvCxnSpPr>
            <a:cxnSpLocks noChangeShapeType="1"/>
            <a:endCxn id="121" idx="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7" name="Straight Arrow Connector 189"/>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7778" name="TextBox 191"/>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sp>
        <p:nvSpPr>
          <p:cNvPr id="27779" name="TextBox 135"/>
          <p:cNvSpPr txBox="1">
            <a:spLocks noChangeArrowheads="1"/>
          </p:cNvSpPr>
          <p:nvPr/>
        </p:nvSpPr>
        <p:spPr bwMode="auto">
          <a:xfrm>
            <a:off x="544513" y="1643063"/>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
        <p:nvSpPr>
          <p:cNvPr id="140" name="Rounded Rectangular Callout 139"/>
          <p:cNvSpPr>
            <a:spLocks noChangeArrowheads="1"/>
          </p:cNvSpPr>
          <p:nvPr/>
        </p:nvSpPr>
        <p:spPr bwMode="auto">
          <a:xfrm>
            <a:off x="304800" y="2209800"/>
            <a:ext cx="2286000" cy="1143000"/>
          </a:xfrm>
          <a:prstGeom prst="wedgeRoundRectCallout">
            <a:avLst>
              <a:gd name="adj1" fmla="val 21153"/>
              <a:gd name="adj2" fmla="val -86569"/>
              <a:gd name="adj3" fmla="val 16667"/>
            </a:avLst>
          </a:prstGeom>
          <a:solidFill>
            <a:srgbClr val="FF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Helvetica" panose="020B0604020202020204" pitchFamily="34" charset="0"/>
              </a:rPr>
              <a:t>What happens if stack grows to 1110 0000?</a:t>
            </a:r>
          </a:p>
        </p:txBody>
      </p:sp>
    </p:spTree>
    <p:extLst>
      <p:ext uri="{BB962C8B-B14F-4D97-AF65-F5344CB8AC3E}">
        <p14:creationId xmlns:p14="http://schemas.microsoft.com/office/powerpoint/2010/main" val="12733713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5"/>
          <p:cNvSpPr>
            <a:spLocks noChangeArrowheads="1"/>
          </p:cNvSpPr>
          <p:nvPr/>
        </p:nvSpPr>
        <p:spPr bwMode="auto">
          <a:xfrm>
            <a:off x="6477000" y="24384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8674"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75" name="Title 1"/>
          <p:cNvSpPr>
            <a:spLocks noGrp="1"/>
          </p:cNvSpPr>
          <p:nvPr>
            <p:ph type="title"/>
          </p:nvPr>
        </p:nvSpPr>
        <p:spPr>
          <a:xfrm>
            <a:off x="990600" y="76200"/>
            <a:ext cx="7162800" cy="533400"/>
          </a:xfrm>
        </p:spPr>
        <p:txBody>
          <a:bodyPr/>
          <a:lstStyle/>
          <a:p>
            <a:r>
              <a:rPr lang="en-US" altLang="en-US" smtClean="0">
                <a:latin typeface="Helvetica" panose="020B0604020202020204" pitchFamily="34" charset="0"/>
              </a:rPr>
              <a:t>Summary: Paging</a:t>
            </a:r>
          </a:p>
        </p:txBody>
      </p:sp>
      <p:sp>
        <p:nvSpPr>
          <p:cNvPr id="28676"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8677" name="Rectangle 6"/>
          <p:cNvSpPr>
            <a:spLocks noChangeArrowheads="1"/>
          </p:cNvSpPr>
          <p:nvPr/>
        </p:nvSpPr>
        <p:spPr bwMode="auto">
          <a:xfrm>
            <a:off x="1676400" y="12192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8678"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8680"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8681"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2" name="Up Arrow 11"/>
          <p:cNvSpPr>
            <a:spLocks noChangeArrowheads="1"/>
          </p:cNvSpPr>
          <p:nvPr/>
        </p:nvSpPr>
        <p:spPr bwMode="auto">
          <a:xfrm flipH="1" flipV="1">
            <a:off x="2209800" y="18288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3"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4"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8685"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6"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7"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8"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8689"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8690"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8691"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8692"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8693"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8694"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8695"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8696" name="TextBox 27"/>
          <p:cNvSpPr txBox="1">
            <a:spLocks noChangeArrowheads="1"/>
          </p:cNvSpPr>
          <p:nvPr/>
        </p:nvSpPr>
        <p:spPr bwMode="auto">
          <a:xfrm>
            <a:off x="6689725"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8697" name="Rectangle 28"/>
          <p:cNvSpPr>
            <a:spLocks noChangeArrowheads="1"/>
          </p:cNvSpPr>
          <p:nvPr/>
        </p:nvSpPr>
        <p:spPr bwMode="auto">
          <a:xfrm>
            <a:off x="64770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98" name="Rectangle 29"/>
          <p:cNvSpPr>
            <a:spLocks noChangeArrowheads="1"/>
          </p:cNvSpPr>
          <p:nvPr/>
        </p:nvSpPr>
        <p:spPr bwMode="auto">
          <a:xfrm>
            <a:off x="6477000"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77000"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77000"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77000"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77000"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03" name="Rectangle 35"/>
          <p:cNvSpPr>
            <a:spLocks noChangeArrowheads="1"/>
          </p:cNvSpPr>
          <p:nvPr/>
        </p:nvSpPr>
        <p:spPr bwMode="auto">
          <a:xfrm>
            <a:off x="6477000"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77000"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05" name="Rectangle 39"/>
          <p:cNvSpPr>
            <a:spLocks noChangeArrowheads="1"/>
          </p:cNvSpPr>
          <p:nvPr/>
        </p:nvSpPr>
        <p:spPr bwMode="auto">
          <a:xfrm>
            <a:off x="6477000"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77000"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8739" name="Group 141"/>
          <p:cNvGrpSpPr>
            <a:grpSpLocks/>
          </p:cNvGrpSpPr>
          <p:nvPr/>
        </p:nvGrpSpPr>
        <p:grpSpPr bwMode="auto">
          <a:xfrm>
            <a:off x="4187825" y="990600"/>
            <a:ext cx="1168400" cy="6002338"/>
            <a:chOff x="4188007" y="838200"/>
            <a:chExt cx="1168785" cy="6001641"/>
          </a:xfrm>
        </p:grpSpPr>
        <p:sp>
          <p:nvSpPr>
            <p:cNvPr id="28811" name="TextBox 4"/>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solidFill>
                    <a:srgbClr val="FF6600"/>
                  </a:solidFill>
                  <a:latin typeface="Helvetica" panose="020B0604020202020204" pitchFamily="34" charset="0"/>
                </a:rPr>
                <a:t>11101   10111</a:t>
              </a:r>
            </a:p>
            <a:p>
              <a:pPr eaLnBrk="1" hangingPunct="1"/>
              <a:r>
                <a:rPr lang="en-US" altLang="en-US" sz="1200">
                  <a:solidFill>
                    <a:srgbClr val="FF6600"/>
                  </a:solidFill>
                  <a:latin typeface="Helvetica" panose="020B0604020202020204" pitchFamily="34" charset="0"/>
                </a:rPr>
                <a:t>11100   10110</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8812" name="Rectangle 85"/>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103" name="Rectangle 102"/>
          <p:cNvSpPr/>
          <p:nvPr/>
        </p:nvSpPr>
        <p:spPr bwMode="auto">
          <a:xfrm>
            <a:off x="64770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770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770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770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770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770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770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770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770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770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770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770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770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770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770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770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770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770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770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770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770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770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770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770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770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770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770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770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770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770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770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770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72" name="TextBox 140"/>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cxnSp>
        <p:nvCxnSpPr>
          <p:cNvPr id="28773" name="Straight Arrow Connector 142"/>
          <p:cNvCxnSpPr>
            <a:cxnSpLocks noChangeShapeType="1"/>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4"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5"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6"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7" name="Straight Arrow Connector 146"/>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8" name="Straight Arrow Connector 147"/>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9" name="Straight Arrow Connector 148"/>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0" name="Straight Arrow Connector 149"/>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1" name="Straight Arrow Connector 150"/>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2" name="Straight Arrow Connector 151"/>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3" name="Straight Arrow Connector 152"/>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4" name="Straight Arrow Connector 153"/>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5" name="Straight Arrow Connector 154"/>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6" name="Straight Arrow Connector 155"/>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7" name="Straight Arrow Connector 156"/>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8" name="Straight Arrow Connector 157"/>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9" name="Straight Arrow Connector 158"/>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0" name="Straight Arrow Connector 159"/>
          <p:cNvCxnSpPr>
            <a:cxnSpLocks noChangeShapeType="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1" name="Straight Arrow Connector 160"/>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2" name="Straight Arrow Connector 161"/>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3" name="Straight Arrow Connector 162"/>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4" name="Straight Arrow Connector 163"/>
          <p:cNvCxnSpPr>
            <a:cxnSpLocks noChangeShapeType="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5" name="Straight Arrow Connector 164"/>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6" name="Straight Arrow Connector 165"/>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7" name="Straight Arrow Connector 166"/>
          <p:cNvCxnSpPr>
            <a:cxnSpLocks noChangeShapeType="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8" name="Straight Arrow Connector 167"/>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799" name="TextBox 168"/>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8800" name="TextBox 169"/>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8801" name="TextBox 170"/>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8802" name="TextBox 171"/>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8803" name="TextBox 172"/>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28804" name="Rounded Rectangular Callout 137"/>
          <p:cNvSpPr>
            <a:spLocks noChangeArrowheads="1"/>
          </p:cNvSpPr>
          <p:nvPr/>
        </p:nvSpPr>
        <p:spPr bwMode="auto">
          <a:xfrm>
            <a:off x="7010400" y="3048000"/>
            <a:ext cx="1828800" cy="914400"/>
          </a:xfrm>
          <a:prstGeom prst="wedgeRoundRectCallout">
            <a:avLst>
              <a:gd name="adj1" fmla="val -21194"/>
              <a:gd name="adj2" fmla="val -91648"/>
              <a:gd name="adj3" fmla="val 16667"/>
            </a:avLst>
          </a:prstGeom>
          <a:solidFill>
            <a:srgbClr val="FF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Allocate new pages where room!</a:t>
            </a:r>
          </a:p>
        </p:txBody>
      </p:sp>
      <p:cxnSp>
        <p:nvCxnSpPr>
          <p:cNvPr id="28805" name="Straight Arrow Connector 173"/>
          <p:cNvCxnSpPr>
            <a:cxnSpLocks noChangeShapeType="1"/>
          </p:cNvCxnSpPr>
          <p:nvPr/>
        </p:nvCxnSpPr>
        <p:spPr bwMode="auto">
          <a:xfrm flipV="1">
            <a:off x="2971800" y="14478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6" name="Straight Arrow Connector 174"/>
          <p:cNvCxnSpPr>
            <a:cxnSpLocks noChangeShapeType="1"/>
          </p:cNvCxnSpPr>
          <p:nvPr/>
        </p:nvCxnSpPr>
        <p:spPr bwMode="auto">
          <a:xfrm flipV="1">
            <a:off x="2971800" y="16002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7" name="Straight Arrow Connector 175"/>
          <p:cNvCxnSpPr>
            <a:cxnSpLocks noChangeShapeType="1"/>
            <a:endCxn id="127" idx="1"/>
          </p:cNvCxnSpPr>
          <p:nvPr/>
        </p:nvCxnSpPr>
        <p:spPr bwMode="auto">
          <a:xfrm>
            <a:off x="5334000" y="15240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8" name="Straight Arrow Connector 177"/>
          <p:cNvCxnSpPr>
            <a:cxnSpLocks noChangeShapeType="1"/>
          </p:cNvCxnSpPr>
          <p:nvPr/>
        </p:nvCxnSpPr>
        <p:spPr bwMode="auto">
          <a:xfrm>
            <a:off x="5334000" y="16764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sp>
        <p:nvSpPr>
          <p:cNvPr id="179" name="Rectangle 178"/>
          <p:cNvSpPr>
            <a:spLocks noChangeArrowheads="1"/>
          </p:cNvSpPr>
          <p:nvPr/>
        </p:nvSpPr>
        <p:spPr bwMode="auto">
          <a:xfrm>
            <a:off x="-5943600" y="4267200"/>
            <a:ext cx="59436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a:latin typeface="Helvetica" panose="020B0604020202020204" pitchFamily="34" charset="0"/>
              </a:rPr>
              <a:t>Challenge: </a:t>
            </a:r>
            <a:r>
              <a:rPr lang="en-US" altLang="en-US" b="0">
                <a:latin typeface="Helvetica" panose="020B0604020202020204" pitchFamily="34" charset="0"/>
              </a:rPr>
              <a:t>Table size equal to # of pages in virtual memory!</a:t>
            </a:r>
          </a:p>
        </p:txBody>
      </p:sp>
      <p:sp>
        <p:nvSpPr>
          <p:cNvPr id="28810" name="TextBox 179"/>
          <p:cNvSpPr txBox="1">
            <a:spLocks noChangeArrowheads="1"/>
          </p:cNvSpPr>
          <p:nvPr/>
        </p:nvSpPr>
        <p:spPr bwMode="auto">
          <a:xfrm>
            <a:off x="544513" y="1643063"/>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1877686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00469E-6 8.32562E-7 L 0.84956 0.13321 " pathEditMode="relative" ptsTypes="AA">
                                      <p:cBhvr>
                                        <p:cTn id="6" dur="500" fill="hold"/>
                                        <p:tgtEl>
                                          <p:spTgt spid="17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82080</TotalTime>
  <Pages>60</Pages>
  <Words>5746</Words>
  <Application>Microsoft Macintosh PowerPoint</Application>
  <PresentationFormat>On-screen Show (4:3)</PresentationFormat>
  <Paragraphs>1353</Paragraphs>
  <Slides>48</Slides>
  <Notes>39</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Comic Sans MS</vt:lpstr>
      <vt:lpstr>Consolas</vt:lpstr>
      <vt:lpstr>Gill Sans</vt:lpstr>
      <vt:lpstr>Gill Sans Light</vt:lpstr>
      <vt:lpstr>Helvetica</vt:lpstr>
      <vt:lpstr>MS PGothic</vt:lpstr>
      <vt:lpstr>ＭＳ Ｐゴシック</vt:lpstr>
      <vt:lpstr>Symbol</vt:lpstr>
      <vt:lpstr>Times New Roman</vt:lpstr>
      <vt:lpstr>굴림</vt:lpstr>
      <vt:lpstr>Arial</vt:lpstr>
      <vt:lpstr>Office</vt:lpstr>
      <vt:lpstr>CS162 Operating Systems and Systems Programming Lecture 13   Address Translation, and Caching</vt:lpstr>
      <vt:lpstr>Problems with Segmentation</vt:lpstr>
      <vt:lpstr>Paging: Physical Memory in Fixed Size Chunks</vt:lpstr>
      <vt:lpstr>How to Implement Paging?</vt:lpstr>
      <vt:lpstr>Simple Page Table Example</vt:lpstr>
      <vt:lpstr>What about Sharing?</vt:lpstr>
      <vt:lpstr>Summary: Paging</vt:lpstr>
      <vt:lpstr>Summary: Paging</vt:lpstr>
      <vt:lpstr>Summary: Paging</vt:lpstr>
      <vt:lpstr>Page Table Discussion</vt:lpstr>
      <vt:lpstr>Fix for sparse address space: The two-level page table</vt:lpstr>
      <vt:lpstr>Summary: Two-Level Paging</vt:lpstr>
      <vt:lpstr>Summary: Two-Level Paging</vt:lpstr>
      <vt:lpstr>Multi-level Translation: Segments + Pages</vt:lpstr>
      <vt:lpstr>What about Sharing (Complete Segment)?</vt:lpstr>
      <vt:lpstr>Multi-level Translation Analysis</vt:lpstr>
      <vt:lpstr>What is in a Page Table Entry</vt:lpstr>
      <vt:lpstr>How is the Translation Accomplished?</vt:lpstr>
      <vt:lpstr>Recall: Dual-Mode Operation (1/2)</vt:lpstr>
      <vt:lpstr>Break</vt:lpstr>
      <vt:lpstr>Caching Concept</vt:lpstr>
      <vt:lpstr>Why Bother with Caching?</vt:lpstr>
      <vt:lpstr>Another Major Reason to Deal with Caching</vt:lpstr>
      <vt:lpstr>Why Does Caching Help? Locality!</vt:lpstr>
      <vt:lpstr>Memory Hierarchy of a Modern Computer System</vt:lpstr>
      <vt:lpstr>A Summary on Sources of Cache Misses</vt:lpstr>
      <vt:lpstr>How is a Block found in a Cache?</vt:lpstr>
      <vt:lpstr>Review: Direct Mapped Cache</vt:lpstr>
      <vt:lpstr>Review: Set Associative Cache</vt:lpstr>
      <vt:lpstr>Review: Fully Associative Cache</vt:lpstr>
      <vt:lpstr>Where does a Block Get Placed in a Cache?</vt:lpstr>
      <vt:lpstr>Review: Which block should be replaced on a miss?</vt:lpstr>
      <vt:lpstr>Review: What happens on a write?</vt:lpstr>
      <vt:lpstr>Caching Applied to Address Translation</vt:lpstr>
      <vt:lpstr>What Actually Happens on a TLB Miss? (1/2)</vt:lpstr>
      <vt:lpstr>What Actually Happens on a TLB Miss? (2/2)</vt:lpstr>
      <vt:lpstr>What happens on a Context Switch?</vt:lpstr>
      <vt:lpstr>Summary (1/2)</vt:lpstr>
      <vt:lpstr>Summary (2/2)</vt:lpstr>
      <vt:lpstr>Recall: Dual-Mode Operation (2/2)</vt:lpstr>
      <vt:lpstr>How to get from KernelUser</vt:lpstr>
      <vt:lpstr>Recall: UserKernel (System Call)</vt:lpstr>
      <vt:lpstr>Recall: System Call Continued (1/2)</vt:lpstr>
      <vt:lpstr>Recall: System Call Continued (2/2)</vt:lpstr>
      <vt:lpstr>Recall: UserKernel (Exceptions: Traps &amp; Interrupts)</vt:lpstr>
      <vt:lpstr>Recall: UserKernel (Exceptions: Traps &amp; Interrupts)</vt:lpstr>
      <vt:lpstr>Closing thought: Protection without Hardware (1/2)</vt:lpstr>
      <vt:lpstr>Closing thought: Protection without Hardware (2/2)</vt:lpstr>
    </vt:vector>
  </TitlesOfParts>
  <Company>UC Berkeley</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Ion Stoica</cp:lastModifiedBy>
  <cp:revision>726</cp:revision>
  <cp:lastPrinted>2018-10-09T05:27:43Z</cp:lastPrinted>
  <dcterms:created xsi:type="dcterms:W3CDTF">1995-08-12T11:37:26Z</dcterms:created>
  <dcterms:modified xsi:type="dcterms:W3CDTF">2018-10-15T05:09:21Z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