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56" r:id="rId2"/>
    <p:sldId id="1227" r:id="rId3"/>
    <p:sldId id="1228" r:id="rId4"/>
    <p:sldId id="1229" r:id="rId5"/>
    <p:sldId id="1230" r:id="rId6"/>
    <p:sldId id="1231" r:id="rId7"/>
    <p:sldId id="1232" r:id="rId8"/>
    <p:sldId id="1233" r:id="rId9"/>
    <p:sldId id="1234" r:id="rId10"/>
    <p:sldId id="1236" r:id="rId11"/>
    <p:sldId id="1237" r:id="rId12"/>
    <p:sldId id="1221" r:id="rId13"/>
    <p:sldId id="1218" r:id="rId14"/>
    <p:sldId id="1149" r:id="rId15"/>
    <p:sldId id="1150" r:id="rId16"/>
    <p:sldId id="1088" r:id="rId17"/>
    <p:sldId id="1089" r:id="rId18"/>
    <p:sldId id="1090" r:id="rId19"/>
    <p:sldId id="1091" r:id="rId20"/>
    <p:sldId id="1092" r:id="rId21"/>
    <p:sldId id="1223" r:id="rId22"/>
    <p:sldId id="1105" r:id="rId23"/>
    <p:sldId id="1106" r:id="rId24"/>
    <p:sldId id="1238" r:id="rId25"/>
    <p:sldId id="1239" r:id="rId26"/>
    <p:sldId id="1107" r:id="rId27"/>
    <p:sldId id="1108" r:id="rId28"/>
    <p:sldId id="1109" r:id="rId29"/>
    <p:sldId id="1110" r:id="rId30"/>
    <p:sldId id="1111" r:id="rId31"/>
    <p:sldId id="1112" r:id="rId32"/>
    <p:sldId id="1113" r:id="rId33"/>
    <p:sldId id="1114" r:id="rId34"/>
    <p:sldId id="1115" r:id="rId35"/>
    <p:sldId id="1152" r:id="rId36"/>
    <p:sldId id="1153" r:id="rId37"/>
    <p:sldId id="1154" r:id="rId38"/>
    <p:sldId id="1155" r:id="rId39"/>
    <p:sldId id="1156" r:id="rId40"/>
    <p:sldId id="1157" r:id="rId41"/>
    <p:sldId id="1158" r:id="rId42"/>
    <p:sldId id="1116" r:id="rId43"/>
    <p:sldId id="1226" r:id="rId44"/>
    <p:sldId id="1240" r:id="rId45"/>
    <p:sldId id="1241" r:id="rId46"/>
    <p:sldId id="1242" r:id="rId47"/>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03" autoAdjust="0"/>
    <p:restoredTop sz="85128" autoAdjust="0"/>
  </p:normalViewPr>
  <p:slideViewPr>
    <p:cSldViewPr>
      <p:cViewPr varScale="1">
        <p:scale>
          <a:sx n="78" d="100"/>
          <a:sy n="78" d="100"/>
        </p:scale>
        <p:origin x="18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access(rank) = 1/rank</a:t>
            </a:r>
          </a:p>
        </c:rich>
      </c:tx>
      <c:layout/>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0.09638781798698</c:v>
                </c:pt>
                <c:pt idx="2">
                  <c:v>0.0642585453246533</c:v>
                </c:pt>
                <c:pt idx="3">
                  <c:v>0.04819390899349</c:v>
                </c:pt>
                <c:pt idx="4">
                  <c:v>0.038555127194792</c:v>
                </c:pt>
                <c:pt idx="5">
                  <c:v>0.0321292726623267</c:v>
                </c:pt>
                <c:pt idx="6">
                  <c:v>0.0275393765677086</c:v>
                </c:pt>
                <c:pt idx="7">
                  <c:v>0.024096954496745</c:v>
                </c:pt>
                <c:pt idx="8">
                  <c:v>0.0214195151082178</c:v>
                </c:pt>
                <c:pt idx="9">
                  <c:v>0.019277563597396</c:v>
                </c:pt>
                <c:pt idx="10">
                  <c:v>0.0175250578158145</c:v>
                </c:pt>
                <c:pt idx="11">
                  <c:v>0.0160646363311633</c:v>
                </c:pt>
                <c:pt idx="12">
                  <c:v>0.01482889507492</c:v>
                </c:pt>
                <c:pt idx="13">
                  <c:v>0.0137696882838543</c:v>
                </c:pt>
                <c:pt idx="14">
                  <c:v>0.0128517090649307</c:v>
                </c:pt>
                <c:pt idx="15">
                  <c:v>0.0120484772483725</c:v>
                </c:pt>
                <c:pt idx="16">
                  <c:v>0.0113397432925859</c:v>
                </c:pt>
                <c:pt idx="17">
                  <c:v>0.0107097575541089</c:v>
                </c:pt>
                <c:pt idx="18">
                  <c:v>0.0101460861038926</c:v>
                </c:pt>
                <c:pt idx="19">
                  <c:v>0.009638781798698</c:v>
                </c:pt>
                <c:pt idx="20">
                  <c:v>0.00917979218923619</c:v>
                </c:pt>
                <c:pt idx="21">
                  <c:v>0.00876252890790727</c:v>
                </c:pt>
                <c:pt idx="22">
                  <c:v>0.00838154939017217</c:v>
                </c:pt>
                <c:pt idx="23">
                  <c:v>0.00803231816558167</c:v>
                </c:pt>
                <c:pt idx="24">
                  <c:v>0.0077110254389584</c:v>
                </c:pt>
                <c:pt idx="25">
                  <c:v>0.00741444753746</c:v>
                </c:pt>
                <c:pt idx="26">
                  <c:v>0.00713983836940592</c:v>
                </c:pt>
                <c:pt idx="27">
                  <c:v>0.00688484414192714</c:v>
                </c:pt>
                <c:pt idx="28">
                  <c:v>0.00664743572324</c:v>
                </c:pt>
                <c:pt idx="29">
                  <c:v>0.00642585453246533</c:v>
                </c:pt>
                <c:pt idx="30">
                  <c:v>0.00621856890238581</c:v>
                </c:pt>
                <c:pt idx="31">
                  <c:v>0.00602423862418625</c:v>
                </c:pt>
                <c:pt idx="32">
                  <c:v>0.00584168593860485</c:v>
                </c:pt>
                <c:pt idx="33">
                  <c:v>0.00566987164629294</c:v>
                </c:pt>
                <c:pt idx="34">
                  <c:v>0.00550787531354171</c:v>
                </c:pt>
                <c:pt idx="35">
                  <c:v>0.00535487877705444</c:v>
                </c:pt>
                <c:pt idx="36">
                  <c:v>0.00521015232362054</c:v>
                </c:pt>
                <c:pt idx="37">
                  <c:v>0.00507304305194632</c:v>
                </c:pt>
                <c:pt idx="38">
                  <c:v>0.00494296502497333</c:v>
                </c:pt>
                <c:pt idx="39">
                  <c:v>0.004819390899349</c:v>
                </c:pt>
                <c:pt idx="40">
                  <c:v>0.00470184477985268</c:v>
                </c:pt>
                <c:pt idx="41">
                  <c:v>0.00458989609461809</c:v>
                </c:pt>
                <c:pt idx="42">
                  <c:v>0.00448315432497581</c:v>
                </c:pt>
                <c:pt idx="43">
                  <c:v>0.00438126445395364</c:v>
                </c:pt>
                <c:pt idx="44">
                  <c:v>0.00428390302164356</c:v>
                </c:pt>
                <c:pt idx="45">
                  <c:v>0.00419077469508609</c:v>
                </c:pt>
                <c:pt idx="46">
                  <c:v>0.0041016092760417</c:v>
                </c:pt>
                <c:pt idx="47">
                  <c:v>0.00401615908279083</c:v>
                </c:pt>
                <c:pt idx="48">
                  <c:v>0.0039341966525298</c:v>
                </c:pt>
                <c:pt idx="49">
                  <c:v>0.0038555127194792</c:v>
                </c:pt>
              </c:numCache>
            </c:numRef>
          </c:val>
          <c:smooth val="0"/>
        </c:ser>
        <c:dLbls>
          <c:showLegendKey val="0"/>
          <c:showVal val="0"/>
          <c:showCatName val="0"/>
          <c:showSerName val="0"/>
          <c:showPercent val="0"/>
          <c:showBubbleSize val="0"/>
        </c:dLbls>
        <c:marker val="1"/>
        <c:smooth val="0"/>
        <c:axId val="1208699968"/>
        <c:axId val="1210253936"/>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c:v>
                </c:pt>
                <c:pt idx="2">
                  <c:v>0.353421999285593</c:v>
                </c:pt>
                <c:pt idx="3">
                  <c:v>0.401615908279083</c:v>
                </c:pt>
                <c:pt idx="4">
                  <c:v>0.440171035473875</c:v>
                </c:pt>
                <c:pt idx="5">
                  <c:v>0.472300308136202</c:v>
                </c:pt>
                <c:pt idx="6">
                  <c:v>0.499839684703911</c:v>
                </c:pt>
                <c:pt idx="7">
                  <c:v>0.523936639200656</c:v>
                </c:pt>
                <c:pt idx="8">
                  <c:v>0.545356154308874</c:v>
                </c:pt>
                <c:pt idx="9">
                  <c:v>0.564633717906269</c:v>
                </c:pt>
                <c:pt idx="10">
                  <c:v>0.582158775722084</c:v>
                </c:pt>
                <c:pt idx="11">
                  <c:v>0.598223412053247</c:v>
                </c:pt>
                <c:pt idx="12">
                  <c:v>0.613052307128167</c:v>
                </c:pt>
                <c:pt idx="13">
                  <c:v>0.626821995412022</c:v>
                </c:pt>
                <c:pt idx="14">
                  <c:v>0.639673704476952</c:v>
                </c:pt>
                <c:pt idx="15">
                  <c:v>0.651722181725325</c:v>
                </c:pt>
                <c:pt idx="16">
                  <c:v>0.663061925017911</c:v>
                </c:pt>
                <c:pt idx="17">
                  <c:v>0.67377168257202</c:v>
                </c:pt>
                <c:pt idx="18">
                  <c:v>0.683917768675912</c:v>
                </c:pt>
                <c:pt idx="19">
                  <c:v>0.69355655047461</c:v>
                </c:pt>
                <c:pt idx="20">
                  <c:v>0.702736342663846</c:v>
                </c:pt>
                <c:pt idx="21">
                  <c:v>0.711498871571754</c:v>
                </c:pt>
                <c:pt idx="22">
                  <c:v>0.719880420961926</c:v>
                </c:pt>
                <c:pt idx="23">
                  <c:v>0.727912739127508</c:v>
                </c:pt>
                <c:pt idx="24">
                  <c:v>0.735623764566466</c:v>
                </c:pt>
                <c:pt idx="25">
                  <c:v>0.743038212103926</c:v>
                </c:pt>
                <c:pt idx="26">
                  <c:v>0.750178050473332</c:v>
                </c:pt>
                <c:pt idx="27">
                  <c:v>0.757062894615259</c:v>
                </c:pt>
                <c:pt idx="28">
                  <c:v>0.763710330338499</c:v>
                </c:pt>
                <c:pt idx="29">
                  <c:v>0.770136184870965</c:v>
                </c:pt>
                <c:pt idx="30">
                  <c:v>0.77635475377335</c:v>
                </c:pt>
                <c:pt idx="31">
                  <c:v>0.782378992397537</c:v>
                </c:pt>
                <c:pt idx="32">
                  <c:v>0.788220678336141</c:v>
                </c:pt>
                <c:pt idx="33">
                  <c:v>0.793890549982434</c:v>
                </c:pt>
                <c:pt idx="34">
                  <c:v>0.799398425295976</c:v>
                </c:pt>
                <c:pt idx="35">
                  <c:v>0.804753304073031</c:v>
                </c:pt>
                <c:pt idx="36">
                  <c:v>0.809963456396651</c:v>
                </c:pt>
                <c:pt idx="37">
                  <c:v>0.815036499448597</c:v>
                </c:pt>
                <c:pt idx="38">
                  <c:v>0.819979464473571</c:v>
                </c:pt>
                <c:pt idx="39">
                  <c:v>0.82479885537292</c:v>
                </c:pt>
                <c:pt idx="40">
                  <c:v>0.829500700152773</c:v>
                </c:pt>
                <c:pt idx="41">
                  <c:v>0.834090596247391</c:v>
                </c:pt>
                <c:pt idx="42">
                  <c:v>0.838573750572366</c:v>
                </c:pt>
                <c:pt idx="43">
                  <c:v>0.84295501502632</c:v>
                </c:pt>
                <c:pt idx="44">
                  <c:v>0.847238918047964</c:v>
                </c:pt>
                <c:pt idx="45">
                  <c:v>0.85142969274305</c:v>
                </c:pt>
                <c:pt idx="46">
                  <c:v>0.855531302019091</c:v>
                </c:pt>
                <c:pt idx="47">
                  <c:v>0.859547461101882</c:v>
                </c:pt>
                <c:pt idx="48">
                  <c:v>0.863481657754412</c:v>
                </c:pt>
                <c:pt idx="49">
                  <c:v>0.867337170473891</c:v>
                </c:pt>
              </c:numCache>
            </c:numRef>
          </c:val>
          <c:smooth val="0"/>
        </c:ser>
        <c:dLbls>
          <c:showLegendKey val="0"/>
          <c:showVal val="0"/>
          <c:showCatName val="0"/>
          <c:showSerName val="0"/>
          <c:showPercent val="0"/>
          <c:showBubbleSize val="0"/>
        </c:dLbls>
        <c:marker val="1"/>
        <c:smooth val="0"/>
        <c:axId val="1216071680"/>
        <c:axId val="1215884704"/>
      </c:lineChart>
      <c:catAx>
        <c:axId val="1208699968"/>
        <c:scaling>
          <c:orientation val="minMax"/>
        </c:scaling>
        <c:delete val="0"/>
        <c:axPos val="b"/>
        <c:title>
          <c:tx>
            <c:rich>
              <a:bodyPr/>
              <a:lstStyle/>
              <a:p>
                <a:pPr>
                  <a:defRPr/>
                </a:pPr>
                <a:r>
                  <a:rPr lang="en-US"/>
                  <a:t>Rank</a:t>
                </a:r>
              </a:p>
            </c:rich>
          </c:tx>
          <c:layout/>
          <c:overlay val="0"/>
        </c:title>
        <c:majorTickMark val="out"/>
        <c:minorTickMark val="none"/>
        <c:tickLblPos val="nextTo"/>
        <c:crossAx val="1210253936"/>
        <c:crosses val="autoZero"/>
        <c:auto val="1"/>
        <c:lblAlgn val="ctr"/>
        <c:lblOffset val="100"/>
        <c:noMultiLvlLbl val="0"/>
      </c:catAx>
      <c:valAx>
        <c:axId val="1210253936"/>
        <c:scaling>
          <c:orientation val="minMax"/>
          <c:max val="0.2"/>
        </c:scaling>
        <c:delete val="0"/>
        <c:axPos val="l"/>
        <c:majorGridlines/>
        <c:title>
          <c:tx>
            <c:rich>
              <a:bodyPr rot="-5400000" vert="horz"/>
              <a:lstStyle/>
              <a:p>
                <a:pPr>
                  <a:defRPr/>
                </a:pPr>
                <a:r>
                  <a:rPr lang="en-US"/>
                  <a:t>Popularity (% accesses)</a:t>
                </a:r>
              </a:p>
            </c:rich>
          </c:tx>
          <c:layout/>
          <c:overlay val="0"/>
        </c:title>
        <c:numFmt formatCode="0%" sourceLinked="1"/>
        <c:majorTickMark val="out"/>
        <c:minorTickMark val="none"/>
        <c:tickLblPos val="nextTo"/>
        <c:crossAx val="1208699968"/>
        <c:crosses val="autoZero"/>
        <c:crossBetween val="between"/>
      </c:valAx>
      <c:valAx>
        <c:axId val="1215884704"/>
        <c:scaling>
          <c:orientation val="minMax"/>
        </c:scaling>
        <c:delete val="0"/>
        <c:axPos val="r"/>
        <c:title>
          <c:tx>
            <c:rich>
              <a:bodyPr rot="-5400000" vert="horz"/>
              <a:lstStyle/>
              <a:p>
                <a:pPr>
                  <a:defRPr/>
                </a:pPr>
                <a:r>
                  <a:rPr lang="en-US"/>
                  <a:t>Estimated Hit Rate</a:t>
                </a:r>
              </a:p>
            </c:rich>
          </c:tx>
          <c:layout/>
          <c:overlay val="0"/>
        </c:title>
        <c:numFmt formatCode="General" sourceLinked="1"/>
        <c:majorTickMark val="out"/>
        <c:minorTickMark val="none"/>
        <c:tickLblPos val="nextTo"/>
        <c:crossAx val="1216071680"/>
        <c:crosses val="max"/>
        <c:crossBetween val="between"/>
      </c:valAx>
      <c:catAx>
        <c:axId val="1216071680"/>
        <c:scaling>
          <c:orientation val="minMax"/>
        </c:scaling>
        <c:delete val="1"/>
        <c:axPos val="b"/>
        <c:majorTickMark val="out"/>
        <c:minorTickMark val="none"/>
        <c:tickLblPos val="nextTo"/>
        <c:crossAx val="1215884704"/>
        <c:crosses val="autoZero"/>
        <c:auto val="1"/>
        <c:lblAlgn val="ctr"/>
        <c:lblOffset val="100"/>
        <c:noMultiLvlLbl val="0"/>
      </c:catAx>
    </c:plotArea>
    <c:legend>
      <c:legendPos val="r"/>
      <c:layout>
        <c:manualLayout>
          <c:xMode val="edge"/>
          <c:yMode val="edge"/>
          <c:x val="0.498789174653805"/>
          <c:y val="0.460352694377617"/>
          <c:w val="0.30508308160178"/>
          <c:h val="0.258613949491288"/>
        </c:manualLayout>
      </c:layout>
      <c:overlay val="1"/>
      <c:spPr>
        <a:solidFill>
          <a:schemeClr val="tx2">
            <a:lumMod val="20000"/>
            <a:lumOff val="80000"/>
            <a:alpha val="60000"/>
          </a:schemeClr>
        </a:solidFill>
      </c:spPr>
    </c:legend>
    <c:plotVisOnly val="1"/>
    <c:dispBlanksAs val="gap"/>
    <c:showDLblsOverMax val="0"/>
  </c:chart>
  <c:txPr>
    <a:bodyPr/>
    <a:lstStyle/>
    <a:p>
      <a:pPr>
        <a:defRPr sz="2000" b="0" i="0">
          <a:latin typeface="Gill Sans" charset="0"/>
          <a:ea typeface="Gill Sans" charset="0"/>
          <a:cs typeface="Gill Sans"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991528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9468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5847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2397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992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88280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8500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49979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003744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59308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98652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122862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037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40128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13526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70278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18106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88759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4056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7897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56601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16184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r>
              <a:rPr lang="en-US" altLang="en-US" smtClean="0"/>
              <a:t>Example: one program, touches 50 pages (each equally likely). Have only 40 physical page frames.</a:t>
            </a:r>
          </a:p>
          <a:p>
            <a:r>
              <a:rPr lang="en-US" altLang="en-US" smtClean="0"/>
              <a:t>How bad is this?</a:t>
            </a:r>
          </a:p>
          <a:p>
            <a:r>
              <a:rPr lang="en-US" altLang="en-US" smtClean="0"/>
              <a:t>  - Does your program run at 80% speed?</a:t>
            </a:r>
          </a:p>
          <a:p>
            <a:r>
              <a:rPr lang="en-US" altLang="en-US" smtClean="0"/>
              <a:t>  - Does your program run at 20% speed?</a:t>
            </a:r>
          </a:p>
          <a:p>
            <a:r>
              <a:rPr lang="en-US" altLang="en-US" smtClean="0"/>
              <a:t>Performance is really bad</a:t>
            </a:r>
          </a:p>
          <a:p>
            <a:r>
              <a:rPr lang="en-US" altLang="en-US" smtClean="0"/>
              <a:t>If we have enough pages, 200 ns/ref, but if too few pages, assume every 5</a:t>
            </a:r>
            <a:r>
              <a:rPr lang="en-US" altLang="en-US" baseline="30000" smtClean="0"/>
              <a:t>th</a:t>
            </a:r>
            <a:r>
              <a:rPr lang="en-US" altLang="en-US" smtClean="0"/>
              <a:t> page reference causes a page fault</a:t>
            </a:r>
          </a:p>
          <a:p>
            <a:r>
              <a:rPr lang="en-US" altLang="en-US" smtClean="0"/>
              <a:t>= 4 refs x 200 ns</a:t>
            </a:r>
          </a:p>
          <a:p>
            <a:r>
              <a:rPr lang="en-US" altLang="en-US" smtClean="0"/>
              <a:t>  1 page fault x 10 ms for disk I/O</a:t>
            </a:r>
          </a:p>
          <a:p>
            <a:r>
              <a:rPr lang="en-US" altLang="en-US" smtClean="0"/>
              <a:t>= 5 refs, 10 ms + 800 ns =&gt; 2 ms/ref (not 100 MIPS, but 500 IPS! Factor of 10,000)</a:t>
            </a:r>
          </a:p>
          <a:p>
            <a:r>
              <a:rPr lang="en-US" altLang="en-US" smtClean="0"/>
              <a:t>Machine appears to have stopped!</a:t>
            </a:r>
          </a:p>
          <a:p>
            <a:endParaRPr lang="en-US" altLang="en-US" smtClean="0"/>
          </a:p>
        </p:txBody>
      </p:sp>
    </p:spTree>
    <p:extLst>
      <p:ext uri="{BB962C8B-B14F-4D97-AF65-F5344CB8AC3E}">
        <p14:creationId xmlns:p14="http://schemas.microsoft.com/office/powerpoint/2010/main" val="4201310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76407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70325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6101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5778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10705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7357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1223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6383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762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785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dirty="0"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a:t>
            </a:r>
            <a:r>
              <a:rPr lang="en-US" altLang="en-US" sz="1400" b="0" i="0" dirty="0" smtClean="0">
                <a:solidFill>
                  <a:srgbClr val="2A40E2"/>
                </a:solidFill>
                <a:latin typeface="Gill Sans" charset="0"/>
                <a:ea typeface="Gill Sans" charset="0"/>
                <a:cs typeface="Gill Sans" charset="0"/>
              </a:rPr>
              <a:t>15.</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822639"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10/17/18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810000" y="6550236"/>
            <a:ext cx="1899857"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CS162 ©UCB Fall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bin"/><Relationship Id="rId5"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15</a:t>
            </a:r>
            <a:br>
              <a:rPr lang="en-US" altLang="en-US" sz="3000" dirty="0" smtClean="0"/>
            </a:br>
            <a:r>
              <a:rPr lang="en-US" altLang="en-US" sz="3000" dirty="0" smtClean="0"/>
              <a:t> </a:t>
            </a:r>
            <a:br>
              <a:rPr lang="en-US" altLang="en-US" sz="3000" dirty="0" smtClean="0"/>
            </a:br>
            <a:r>
              <a:rPr lang="en-US" altLang="en-US" sz="3000" dirty="0" smtClean="0"/>
              <a:t>Demand Paging (Finished)</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smtClean="0"/>
              <a:t>October 17</a:t>
            </a:r>
            <a:r>
              <a:rPr lang="en-US" altLang="en-US" baseline="30000" smtClean="0"/>
              <a:t>th</a:t>
            </a:r>
            <a:r>
              <a:rPr lang="en-US" altLang="en-US" dirty="0" smtClean="0"/>
              <a:t>, 2018</a:t>
            </a:r>
          </a:p>
          <a:p>
            <a:pPr marL="285750" indent="-285750"/>
            <a:r>
              <a:rPr lang="en-US" altLang="en-US" dirty="0" smtClean="0"/>
              <a:t>Ion Stoica</a:t>
            </a:r>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smtClean="0">
                <a:ea typeface="굴림" panose="020B0600000101010101" pitchFamily="34" charset="-127"/>
              </a:rPr>
              <a:t>Recall: What is in a Page Table Entry</a:t>
            </a:r>
          </a:p>
        </p:txBody>
      </p:sp>
      <p:sp>
        <p:nvSpPr>
          <p:cNvPr id="803843" name="Rectangle 3"/>
          <p:cNvSpPr>
            <a:spLocks noGrp="1" noChangeArrowheads="1"/>
          </p:cNvSpPr>
          <p:nvPr>
            <p:ph type="body" idx="1"/>
          </p:nvPr>
        </p:nvSpPr>
        <p:spPr>
          <a:xfrm>
            <a:off x="457200" y="685800"/>
            <a:ext cx="8686800" cy="5943600"/>
          </a:xfrm>
        </p:spPr>
        <p:txBody>
          <a:bodyPr/>
          <a:lstStyle/>
          <a:p>
            <a:pPr>
              <a:lnSpc>
                <a:spcPct val="80000"/>
              </a:lnSpc>
              <a:spcBef>
                <a:spcPct val="15000"/>
              </a:spcBef>
              <a:tabLst>
                <a:tab pos="1377950" algn="r"/>
                <a:tab pos="1541463" algn="l"/>
              </a:tabLst>
            </a:pPr>
            <a:r>
              <a:rPr lang="en-US" altLang="ko-KR" dirty="0"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L: 	L=14MB page (directory only).</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pPr>
              <a:r>
                <a:rPr lang="en-US" altLang="ko-KR" b="0" dirty="0">
                  <a:latin typeface="Gill Sans" charset="0"/>
                  <a:ea typeface="Gill Sans" charset="0"/>
                  <a:cs typeface="Gill Sans" charset="0"/>
                </a:rPr>
                <a:t>Page Frame Number</a:t>
              </a:r>
            </a:p>
            <a:p>
              <a:pPr>
                <a:lnSpc>
                  <a:spcPct val="90000"/>
                </a:lnSpc>
              </a:pPr>
              <a:r>
                <a:rPr lang="en-US" altLang="ko-KR" b="0" dirty="0">
                  <a:latin typeface="Gill Sans" charset="0"/>
                  <a:ea typeface="Gill Sans" charset="0"/>
                  <a:cs typeface="Gill Sans" charset="0"/>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Free</a:t>
              </a:r>
            </a:p>
            <a:p>
              <a:r>
                <a:rPr lang="en-US" altLang="ko-KR" b="0">
                  <a:latin typeface="Gill Sans" charset="0"/>
                  <a:ea typeface="Gill Sans" charset="0"/>
                  <a:cs typeface="Gill Sans" charset="0"/>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6</a:t>
              </a:r>
            </a:p>
          </p:txBody>
        </p:sp>
        <p:sp>
          <p:nvSpPr>
            <p:cNvPr id="8215" name="Text Box 23"/>
            <p:cNvSpPr txBox="1">
              <a:spLocks noChangeArrowheads="1"/>
            </p:cNvSpPr>
            <p:nvPr/>
          </p:nvSpPr>
          <p:spPr bwMode="auto">
            <a:xfrm>
              <a:off x="379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31-12</a:t>
              </a:r>
            </a:p>
          </p:txBody>
        </p:sp>
      </p:grpSp>
    </p:spTree>
    <p:extLst>
      <p:ext uri="{BB962C8B-B14F-4D97-AF65-F5344CB8AC3E}">
        <p14:creationId xmlns:p14="http://schemas.microsoft.com/office/powerpoint/2010/main" val="17329587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381000" y="25908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52400" y="685800"/>
            <a:ext cx="8839200" cy="6096000"/>
          </a:xfrm>
        </p:spPr>
        <p:txBody>
          <a:bodyPr/>
          <a:lstStyle/>
          <a:p>
            <a:pPr>
              <a:lnSpc>
                <a:spcPct val="80000"/>
              </a:lnSpc>
              <a:spcBef>
                <a:spcPct val="20000"/>
              </a:spcBef>
            </a:pPr>
            <a:r>
              <a:rPr lang="en-US" altLang="ko-KR" dirty="0" smtClean="0">
                <a:ea typeface="굴림" panose="020B0600000101010101" pitchFamily="34" charset="-127"/>
              </a:rPr>
              <a:t>PTE helps us implement demand paging</a:t>
            </a:r>
          </a:p>
          <a:p>
            <a:pPr lvl="1">
              <a:lnSpc>
                <a:spcPct val="80000"/>
              </a:lnSpc>
              <a:spcBef>
                <a:spcPct val="20000"/>
              </a:spcBef>
            </a:pPr>
            <a:r>
              <a:rPr lang="en-US" altLang="ko-KR" dirty="0" smtClean="0">
                <a:ea typeface="굴림" panose="020B0600000101010101" pitchFamily="34" charset="-127"/>
              </a:rPr>
              <a:t>Valid </a:t>
            </a:r>
            <a:r>
              <a:rPr lang="en-US" altLang="ko-KR" dirty="0" smtClean="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dirty="0" smtClean="0">
                <a:ea typeface="굴림" panose="020B0600000101010101" pitchFamily="34" charset="-127"/>
              </a:rPr>
              <a:t>Demand Paging Mechanisms</a:t>
            </a:r>
          </a:p>
        </p:txBody>
      </p:sp>
    </p:spTree>
    <p:extLst>
      <p:ext uri="{BB962C8B-B14F-4D97-AF65-F5344CB8AC3E}">
        <p14:creationId xmlns:p14="http://schemas.microsoft.com/office/powerpoint/2010/main" val="16930169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69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697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697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697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6979">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6979">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766986"/>
                                        </p:tgtEl>
                                        <p:attrNameLst>
                                          <p:attrName>style.visibility</p:attrName>
                                        </p:attrNameLst>
                                      </p:cBhvr>
                                      <p:to>
                                        <p:strVal val="visible"/>
                                      </p:to>
                                    </p:set>
                                    <p:anim calcmode="lin" valueType="num">
                                      <p:cBhvr>
                                        <p:cTn id="53" dur="500" fill="hold"/>
                                        <p:tgtEl>
                                          <p:spTgt spid="766986"/>
                                        </p:tgtEl>
                                        <p:attrNameLst>
                                          <p:attrName>ppt_w</p:attrName>
                                        </p:attrNameLst>
                                      </p:cBhvr>
                                      <p:tavLst>
                                        <p:tav tm="0">
                                          <p:val>
                                            <p:fltVal val="0"/>
                                          </p:val>
                                        </p:tav>
                                        <p:tav tm="100000">
                                          <p:val>
                                            <p:strVal val="#ppt_w"/>
                                          </p:val>
                                        </p:tav>
                                      </p:tavLst>
                                    </p:anim>
                                    <p:anim calcmode="lin" valueType="num">
                                      <p:cBhvr>
                                        <p:cTn id="54"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697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66979">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69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2400" y="152400"/>
            <a:ext cx="8991600" cy="533400"/>
          </a:xfrm>
        </p:spPr>
        <p:txBody>
          <a:bodyPr/>
          <a:lstStyle/>
          <a:p>
            <a:r>
              <a:rPr lang="en-US" altLang="ko-KR" dirty="0" smtClean="0"/>
              <a:t>Management &amp; Access to the Memory Hierarchy</a:t>
            </a:r>
            <a:endParaRPr lang="en-US" altLang="ko-KR" dirty="0"/>
          </a:p>
        </p:txBody>
      </p:sp>
      <p:sp>
        <p:nvSpPr>
          <p:cNvPr id="12292" name="Rectangle 16"/>
          <p:cNvSpPr>
            <a:spLocks noChangeArrowheads="1"/>
          </p:cNvSpPr>
          <p:nvPr/>
        </p:nvSpPr>
        <p:spPr bwMode="auto">
          <a:xfrm>
            <a:off x="3421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299404" y="377904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19200" y="211614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1219200" y="348932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7010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066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755775" y="1722441"/>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227263" y="1806578"/>
            <a:ext cx="4783137" cy="19716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14" name="Rectangle 18"/>
          <p:cNvSpPr>
            <a:spLocks noChangeArrowheads="1"/>
          </p:cNvSpPr>
          <p:nvPr/>
        </p:nvSpPr>
        <p:spPr bwMode="auto">
          <a:xfrm>
            <a:off x="4338638" y="290830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1944688" y="5543554"/>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7167563" y="5449891"/>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22250" y="5556254"/>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3368675" y="5535616"/>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4522788" y="5543554"/>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1117624" y="5908899"/>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76200" y="5912411"/>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3522663" y="5888262"/>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4581525" y="5873974"/>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7391400" y="5832699"/>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1299404"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1928813" y="241323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1930400" y="377904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11438" y="361259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08263" y="220130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347788" y="5543554"/>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2681288" y="5543554"/>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1828800" y="5908899"/>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2559050" y="5891437"/>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5562600" y="240506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15000" y="5449891"/>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743575" y="5873974"/>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1885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337625" cy="830997"/>
            </a:xfrm>
            <a:prstGeom prst="rect">
              <a:avLst/>
            </a:prstGeom>
            <a:noFill/>
          </p:spPr>
          <p:txBody>
            <a:bodyPr wrap="none" rtlCol="0">
              <a:spAutoFit/>
            </a:bodyPr>
            <a:lstStyle/>
            <a:p>
              <a:r>
                <a:rPr lang="en-US" sz="2400" b="0" dirty="0" smtClean="0">
                  <a:solidFill>
                    <a:schemeClr val="accent2"/>
                  </a:solidFill>
                  <a:latin typeface="Gill Sans" charset="0"/>
                  <a:ea typeface="Gill Sans" charset="0"/>
                  <a:cs typeface="Gill Sans" charset="0"/>
                </a:rPr>
                <a:t>Managed in </a:t>
              </a:r>
              <a:br>
                <a:rPr lang="en-US" sz="2400" b="0" dirty="0" smtClean="0">
                  <a:solidFill>
                    <a:schemeClr val="accent2"/>
                  </a:solidFill>
                  <a:latin typeface="Gill Sans" charset="0"/>
                  <a:ea typeface="Gill Sans" charset="0"/>
                  <a:cs typeface="Gill Sans" charset="0"/>
                </a:rPr>
              </a:br>
              <a:r>
                <a:rPr lang="en-US" sz="2400" b="0" dirty="0" smtClean="0">
                  <a:solidFill>
                    <a:schemeClr val="accent2"/>
                  </a:solidFill>
                  <a:latin typeface="Gill Sans" charset="0"/>
                  <a:ea typeface="Gill Sans" charset="0"/>
                  <a:cs typeface="Gill Sans" charset="0"/>
                </a:rPr>
                <a:t>Hardware</a:t>
              </a:r>
              <a:endParaRPr lang="en-US" sz="2400" b="0" dirty="0">
                <a:solidFill>
                  <a:schemeClr val="accent2"/>
                </a:solidFill>
                <a:latin typeface="Gill Sans" charset="0"/>
                <a:ea typeface="Gill Sans" charset="0"/>
                <a:cs typeface="Gill Sans" charset="0"/>
              </a:endParaRPr>
            </a:p>
          </p:txBody>
        </p:sp>
      </p:grpSp>
      <p:grpSp>
        <p:nvGrpSpPr>
          <p:cNvPr id="12" name="Group 11"/>
          <p:cNvGrpSpPr/>
          <p:nvPr/>
        </p:nvGrpSpPr>
        <p:grpSpPr>
          <a:xfrm>
            <a:off x="4315368" y="914400"/>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73660" y="1269639"/>
              <a:ext cx="3984617" cy="523220"/>
            </a:xfrm>
            <a:prstGeom prst="rect">
              <a:avLst/>
            </a:prstGeom>
            <a:noFill/>
          </p:spPr>
          <p:txBody>
            <a:bodyPr wrap="none" rtlCol="0">
              <a:spAutoFit/>
            </a:bodyPr>
            <a:lstStyle/>
            <a:p>
              <a:r>
                <a:rPr lang="en-US" sz="2800" b="0" dirty="0" smtClean="0">
                  <a:solidFill>
                    <a:schemeClr val="accent2"/>
                  </a:solidFill>
                  <a:latin typeface="Gill Sans" charset="0"/>
                  <a:ea typeface="Gill Sans" charset="0"/>
                  <a:cs typeface="Gill Sans" charset="0"/>
                </a:rPr>
                <a:t>Managed in Software - OS</a:t>
              </a:r>
              <a:endParaRPr lang="en-US" sz="2800" b="0" dirty="0">
                <a:solidFill>
                  <a:schemeClr val="accent2"/>
                </a:solidFill>
                <a:latin typeface="Gill Sans" charset="0"/>
                <a:ea typeface="Gill Sans" charset="0"/>
                <a:cs typeface="Gill Sans" charset="0"/>
              </a:endParaRPr>
            </a:p>
          </p:txBody>
        </p:sp>
      </p:grpSp>
      <p:sp>
        <p:nvSpPr>
          <p:cNvPr id="8" name="Rectangle 7"/>
          <p:cNvSpPr/>
          <p:nvPr/>
        </p:nvSpPr>
        <p:spPr>
          <a:xfrm>
            <a:off x="4776539"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smtClean="0">
                <a:solidFill>
                  <a:schemeClr val="tx1"/>
                </a:solidFill>
                <a:latin typeface="Gill Sans" charset="0"/>
                <a:ea typeface="Gill Sans" charset="0"/>
                <a:cs typeface="Gill Sans" charset="0"/>
              </a:rPr>
              <a:t>PT</a:t>
            </a:r>
            <a:endParaRPr lang="en-US" b="0" dirty="0">
              <a:solidFill>
                <a:schemeClr val="tx1"/>
              </a:solidFill>
              <a:latin typeface="Gill Sans" charset="0"/>
              <a:ea typeface="Gill Sans" charset="0"/>
              <a:cs typeface="Gill Sans" charset="0"/>
            </a:endParaRPr>
          </a:p>
        </p:txBody>
      </p:sp>
      <p:sp>
        <p:nvSpPr>
          <p:cNvPr id="48" name="Rectangle 47"/>
          <p:cNvSpPr/>
          <p:nvPr/>
        </p:nvSpPr>
        <p:spPr>
          <a:xfrm>
            <a:off x="7167563"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smtClean="0">
                <a:solidFill>
                  <a:schemeClr val="tx1"/>
                </a:solidFill>
                <a:latin typeface="Gill Sans" charset="0"/>
                <a:ea typeface="Gill Sans" charset="0"/>
                <a:cs typeface="Gill Sans" charset="0"/>
              </a:rPr>
              <a:t>PT</a:t>
            </a:r>
            <a:endParaRPr lang="en-US" b="0" dirty="0">
              <a:solidFill>
                <a:schemeClr val="tx1"/>
              </a:solidFill>
              <a:latin typeface="Gill Sans" charset="0"/>
              <a:ea typeface="Gill Sans" charset="0"/>
              <a:cs typeface="Gill Sans" charset="0"/>
            </a:endParaRPr>
          </a:p>
        </p:txBody>
      </p:sp>
      <p:sp>
        <p:nvSpPr>
          <p:cNvPr id="49" name="Rectangle 48"/>
          <p:cNvSpPr/>
          <p:nvPr/>
        </p:nvSpPr>
        <p:spPr>
          <a:xfrm>
            <a:off x="7357405"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smtClean="0">
                <a:solidFill>
                  <a:schemeClr val="tx1"/>
                </a:solidFill>
                <a:latin typeface="Gill Sans" charset="0"/>
                <a:ea typeface="Gill Sans" charset="0"/>
                <a:cs typeface="Gill Sans" charset="0"/>
              </a:rPr>
              <a:t>PT</a:t>
            </a:r>
            <a:endParaRPr lang="en-US" b="0" dirty="0">
              <a:solidFill>
                <a:schemeClr val="tx1"/>
              </a:solidFill>
              <a:latin typeface="Gill Sans" charset="0"/>
              <a:ea typeface="Gill Sans" charset="0"/>
              <a:cs typeface="Gill Sans" charset="0"/>
            </a:endParaRPr>
          </a:p>
        </p:txBody>
      </p:sp>
      <p:sp>
        <p:nvSpPr>
          <p:cNvPr id="50" name="Rectangle 49"/>
          <p:cNvSpPr/>
          <p:nvPr/>
        </p:nvSpPr>
        <p:spPr>
          <a:xfrm>
            <a:off x="6211731"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smtClean="0">
                <a:solidFill>
                  <a:schemeClr val="tx1"/>
                </a:solidFill>
                <a:latin typeface="Gill Sans" charset="0"/>
                <a:ea typeface="Gill Sans" charset="0"/>
                <a:cs typeface="Gill Sans" charset="0"/>
              </a:rPr>
              <a:t>PT</a:t>
            </a:r>
            <a:endParaRPr lang="en-US" b="0" dirty="0">
              <a:solidFill>
                <a:schemeClr val="tx1"/>
              </a:solidFill>
              <a:latin typeface="Gill Sans" charset="0"/>
              <a:ea typeface="Gill Sans" charset="0"/>
              <a:cs typeface="Gill Sans" charset="0"/>
            </a:endParaRPr>
          </a:p>
        </p:txBody>
      </p:sp>
      <p:sp>
        <p:nvSpPr>
          <p:cNvPr id="55" name="Rectangle 54"/>
          <p:cNvSpPr/>
          <p:nvPr/>
        </p:nvSpPr>
        <p:spPr>
          <a:xfrm>
            <a:off x="1224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T</a:t>
            </a:r>
            <a:r>
              <a:rPr lang="en-US" sz="1600" b="0" dirty="0" smtClean="0">
                <a:solidFill>
                  <a:schemeClr val="tx1"/>
                </a:solidFill>
                <a:latin typeface="Gill Sans" charset="0"/>
                <a:ea typeface="Gill Sans" charset="0"/>
                <a:cs typeface="Gill Sans" charset="0"/>
              </a:rPr>
              <a:t>LB</a:t>
            </a:r>
            <a:endParaRPr lang="en-US" b="0" dirty="0">
              <a:solidFill>
                <a:schemeClr val="tx1"/>
              </a:solidFill>
              <a:latin typeface="Gill Sans" charset="0"/>
              <a:ea typeface="Gill Sans" charset="0"/>
              <a:cs typeface="Gill Sans" charset="0"/>
            </a:endParaRPr>
          </a:p>
        </p:txBody>
      </p:sp>
      <p:sp>
        <p:nvSpPr>
          <p:cNvPr id="56" name="Rectangle 55"/>
          <p:cNvSpPr/>
          <p:nvPr/>
        </p:nvSpPr>
        <p:spPr>
          <a:xfrm>
            <a:off x="1224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T</a:t>
            </a:r>
            <a:r>
              <a:rPr lang="en-US" sz="1600" b="0" dirty="0" smtClean="0">
                <a:solidFill>
                  <a:schemeClr val="tx1"/>
                </a:solidFill>
                <a:latin typeface="Gill Sans" charset="0"/>
                <a:ea typeface="Gill Sans" charset="0"/>
                <a:cs typeface="Gill Sans" charset="0"/>
              </a:rPr>
              <a:t>LB</a:t>
            </a:r>
            <a:endParaRPr lang="en-US" b="0" dirty="0">
              <a:solidFill>
                <a:schemeClr val="tx1"/>
              </a:solidFill>
              <a:latin typeface="Gill Sans" charset="0"/>
              <a:ea typeface="Gill Sans" charset="0"/>
              <a:cs typeface="Gill Sans" charset="0"/>
            </a:endParaRPr>
          </a:p>
        </p:txBody>
      </p:sp>
      <p:grpSp>
        <p:nvGrpSpPr>
          <p:cNvPr id="15" name="Group 14"/>
          <p:cNvGrpSpPr/>
          <p:nvPr/>
        </p:nvGrpSpPr>
        <p:grpSpPr>
          <a:xfrm>
            <a:off x="887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b="0" dirty="0" smtClean="0">
                  <a:solidFill>
                    <a:srgbClr val="00B050"/>
                  </a:solidFill>
                  <a:latin typeface="Gill Sans" charset="0"/>
                  <a:ea typeface="Gill Sans" charset="0"/>
                  <a:cs typeface="Gill Sans" charset="0"/>
                </a:rPr>
                <a:t>?</a:t>
              </a:r>
              <a:endParaRPr lang="en-US" sz="2400" b="0" dirty="0">
                <a:solidFill>
                  <a:srgbClr val="00B050"/>
                </a:solidFill>
                <a:latin typeface="Gill Sans" charset="0"/>
                <a:ea typeface="Gill Sans" charset="0"/>
                <a:cs typeface="Gill Sans" charset="0"/>
              </a:endParaRPr>
            </a:p>
          </p:txBody>
        </p:sp>
      </p:grpSp>
      <p:grpSp>
        <p:nvGrpSpPr>
          <p:cNvPr id="10" name="Group 9"/>
          <p:cNvGrpSpPr/>
          <p:nvPr/>
        </p:nvGrpSpPr>
        <p:grpSpPr>
          <a:xfrm>
            <a:off x="1514642" y="4903791"/>
            <a:ext cx="3261897" cy="675135"/>
            <a:chOff x="1590842" y="5330020"/>
            <a:chExt cx="3261897"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2985561" cy="461665"/>
            </a:xfrm>
            <a:prstGeom prst="rect">
              <a:avLst/>
            </a:prstGeom>
            <a:noFill/>
          </p:spPr>
          <p:txBody>
            <a:bodyPr wrap="none" rtlCol="0">
              <a:spAutoFit/>
            </a:bodyPr>
            <a:lstStyle/>
            <a:p>
              <a:r>
                <a:rPr lang="en-US" sz="2400" b="0" dirty="0" smtClean="0">
                  <a:solidFill>
                    <a:schemeClr val="accent2"/>
                  </a:solidFill>
                  <a:latin typeface="Gill Sans" charset="0"/>
                  <a:ea typeface="Gill Sans" charset="0"/>
                  <a:cs typeface="Gill Sans" charset="0"/>
                </a:rPr>
                <a:t>Accessed in Hardware</a:t>
              </a:r>
              <a:endParaRPr lang="en-US" sz="2400" b="0" dirty="0">
                <a:solidFill>
                  <a:schemeClr val="accent2"/>
                </a:solidFill>
                <a:latin typeface="Gill Sans" charset="0"/>
                <a:ea typeface="Gill Sans" charset="0"/>
                <a:cs typeface="Gill Sans" charset="0"/>
              </a:endParaRPr>
            </a:p>
          </p:txBody>
        </p:sp>
      </p:grpSp>
    </p:spTree>
    <p:extLst>
      <p:ext uri="{BB962C8B-B14F-4D97-AF65-F5344CB8AC3E}">
        <p14:creationId xmlns:p14="http://schemas.microsoft.com/office/powerpoint/2010/main" val="3495118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Some following questions</a:t>
            </a:r>
            <a:endParaRPr lang="en-US" dirty="0"/>
          </a:p>
        </p:txBody>
      </p:sp>
      <p:sp>
        <p:nvSpPr>
          <p:cNvPr id="3" name="Content Placeholder 2"/>
          <p:cNvSpPr>
            <a:spLocks noGrp="1"/>
          </p:cNvSpPr>
          <p:nvPr>
            <p:ph idx="1"/>
          </p:nvPr>
        </p:nvSpPr>
        <p:spPr>
          <a:xfrm>
            <a:off x="609600" y="914400"/>
            <a:ext cx="7924800" cy="5638800"/>
          </a:xfrm>
        </p:spPr>
        <p:txBody>
          <a:bodyPr>
            <a:normAutofit/>
          </a:bodyPr>
          <a:lstStyle/>
          <a:p>
            <a:r>
              <a:rPr lang="en-US" dirty="0" smtClean="0"/>
              <a:t>During a page fault, where does the OS get a free frame?</a:t>
            </a:r>
          </a:p>
          <a:p>
            <a:pPr lvl="1"/>
            <a:r>
              <a:rPr lang="en-US" dirty="0" smtClean="0"/>
              <a:t>Keeps a free list</a:t>
            </a:r>
          </a:p>
          <a:p>
            <a:pPr lvl="1"/>
            <a:r>
              <a:rPr lang="en-US" dirty="0" smtClean="0"/>
              <a:t>Unix runs a “reaper” if memory gets too full</a:t>
            </a:r>
          </a:p>
          <a:p>
            <a:pPr lvl="2"/>
            <a:r>
              <a:rPr lang="en-US" dirty="0" smtClean="0"/>
              <a:t>Schedule dirty pages to be written back on disk</a:t>
            </a:r>
          </a:p>
          <a:p>
            <a:pPr lvl="2"/>
            <a:r>
              <a:rPr lang="en-US" dirty="0" smtClean="0"/>
              <a:t>Zero (clean) pages </a:t>
            </a:r>
            <a:r>
              <a:rPr lang="en-US" dirty="0"/>
              <a:t>which haven’t been accessed in a while</a:t>
            </a:r>
            <a:endParaRPr lang="en-US" dirty="0" smtClean="0"/>
          </a:p>
          <a:p>
            <a:pPr lvl="1"/>
            <a:r>
              <a:rPr lang="en-US" dirty="0" smtClean="0"/>
              <a:t>As a last resort, evict a dirty page first</a:t>
            </a:r>
          </a:p>
          <a:p>
            <a:pPr lvl="1"/>
            <a:endParaRPr lang="en-US" dirty="0"/>
          </a:p>
          <a:p>
            <a:r>
              <a:rPr lang="en-US" dirty="0" smtClean="0"/>
              <a:t>How can we organize these mechanisms?</a:t>
            </a:r>
          </a:p>
          <a:p>
            <a:pPr lvl="1"/>
            <a:r>
              <a:rPr lang="en-US" dirty="0" smtClean="0"/>
              <a:t>Work on the replacement policy</a:t>
            </a:r>
          </a:p>
          <a:p>
            <a:pPr lvl="1"/>
            <a:endParaRPr lang="en-US" dirty="0" smtClean="0"/>
          </a:p>
          <a:p>
            <a:r>
              <a:rPr lang="en-US" dirty="0" smtClean="0"/>
              <a:t>How many page frames/process?</a:t>
            </a:r>
            <a:endParaRPr lang="en-US" dirty="0"/>
          </a:p>
          <a:p>
            <a:pPr lvl="1"/>
            <a:r>
              <a:rPr lang="en-US" dirty="0"/>
              <a:t>Like thread scheduling, need to “schedule” memory </a:t>
            </a:r>
            <a:r>
              <a:rPr lang="en-US" dirty="0" smtClean="0"/>
              <a:t>resources:</a:t>
            </a:r>
            <a:endParaRPr lang="en-US" dirty="0"/>
          </a:p>
          <a:p>
            <a:pPr lvl="2"/>
            <a:r>
              <a:rPr lang="en-US" dirty="0" smtClean="0"/>
              <a:t>Utilization</a:t>
            </a:r>
            <a:r>
              <a:rPr lang="en-US" dirty="0"/>
              <a:t>?  </a:t>
            </a:r>
            <a:r>
              <a:rPr lang="en-US" dirty="0" smtClean="0"/>
              <a:t>fairness</a:t>
            </a:r>
            <a:r>
              <a:rPr lang="en-US" dirty="0"/>
              <a:t>? </a:t>
            </a:r>
            <a:r>
              <a:rPr lang="en-US" dirty="0" smtClean="0"/>
              <a:t>priority</a:t>
            </a:r>
            <a:r>
              <a:rPr lang="en-US" dirty="0"/>
              <a:t>?</a:t>
            </a:r>
          </a:p>
          <a:p>
            <a:pPr lvl="1"/>
            <a:r>
              <a:rPr lang="en-US" dirty="0"/>
              <a:t>A</a:t>
            </a:r>
            <a:r>
              <a:rPr lang="en-US" dirty="0" smtClean="0"/>
              <a:t>llocation </a:t>
            </a:r>
            <a:r>
              <a:rPr lang="en-US" dirty="0"/>
              <a:t>of disk paging </a:t>
            </a:r>
            <a:r>
              <a:rPr lang="en-US" dirty="0" smtClean="0"/>
              <a:t>bandwidth</a:t>
            </a:r>
            <a:endParaRPr lang="en-US" dirty="0"/>
          </a:p>
        </p:txBody>
      </p:sp>
    </p:spTree>
    <p:extLst>
      <p:ext uri="{BB962C8B-B14F-4D97-AF65-F5344CB8AC3E}">
        <p14:creationId xmlns:p14="http://schemas.microsoft.com/office/powerpoint/2010/main" val="1322439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smtClean="0">
                <a:ea typeface="굴림" panose="020B0600000101010101" pitchFamily="34" charset="-127"/>
              </a:rPr>
              <a:t>Demand Paging Cost Model</a:t>
            </a:r>
          </a:p>
        </p:txBody>
      </p:sp>
      <p:sp>
        <p:nvSpPr>
          <p:cNvPr id="795651" name="Rectangle 3"/>
          <p:cNvSpPr>
            <a:spLocks noGrp="1" noChangeArrowheads="1"/>
          </p:cNvSpPr>
          <p:nvPr>
            <p:ph type="body" idx="1"/>
          </p:nvPr>
        </p:nvSpPr>
        <p:spPr>
          <a:xfrm>
            <a:off x="152400" y="685800"/>
            <a:ext cx="8686800" cy="5943600"/>
          </a:xfrm>
        </p:spPr>
        <p:txBody>
          <a:bodyPr/>
          <a:lstStyle/>
          <a:p>
            <a:pPr marL="342900" indent="-342900">
              <a:lnSpc>
                <a:spcPct val="80000"/>
              </a:lnSpc>
              <a:spcBef>
                <a:spcPct val="20000"/>
              </a:spcBef>
              <a:tabLst>
                <a:tab pos="914400" algn="l"/>
                <a:tab pos="1828800" algn="l"/>
              </a:tabLst>
            </a:pPr>
            <a:r>
              <a:rPr lang="en-US" altLang="ko-KR" dirty="0" smtClean="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dirty="0" smtClean="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Then, we can compute EAT as follows:</a:t>
            </a:r>
          </a:p>
          <a:p>
            <a:pPr marL="342900" indent="-342900">
              <a:lnSpc>
                <a:spcPct val="80000"/>
              </a:lnSpc>
              <a:spcBef>
                <a:spcPct val="20000"/>
              </a:spcBef>
              <a:buFontTx/>
              <a:buNone/>
              <a:tabLst>
                <a:tab pos="914400" algn="l"/>
                <a:tab pos="1828800" algn="l"/>
              </a:tabLst>
            </a:pPr>
            <a:r>
              <a:rPr lang="en-US" altLang="ko-KR" dirty="0" smtClean="0">
                <a:ea typeface="굴림" panose="020B0600000101010101" pitchFamily="34" charset="-127"/>
              </a:rPr>
              <a:t>		EAT 	= 200ns + p x 8 </a:t>
            </a:r>
            <a:r>
              <a:rPr lang="en-US" altLang="ko-KR" dirty="0" err="1" smtClean="0">
                <a:ea typeface="굴림" panose="020B0600000101010101" pitchFamily="34" charset="-127"/>
              </a:rPr>
              <a:t>ms</a:t>
            </a:r>
            <a:endParaRPr lang="en-US" altLang="ko-KR" dirty="0" smtClean="0">
              <a:ea typeface="굴림" panose="020B0600000101010101" pitchFamily="34" charset="-127"/>
            </a:endParaRPr>
          </a:p>
          <a:p>
            <a:pPr marL="342900" indent="-342900">
              <a:lnSpc>
                <a:spcPct val="80000"/>
              </a:lnSpc>
              <a:spcBef>
                <a:spcPct val="20000"/>
              </a:spcBef>
              <a:buFontTx/>
              <a:buNone/>
              <a:tabLst>
                <a:tab pos="914400" algn="l"/>
                <a:tab pos="1828800" algn="l"/>
              </a:tabLst>
            </a:pPr>
            <a:r>
              <a:rPr lang="en-US" altLang="ko-KR" dirty="0" smtClean="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dirty="0" smtClean="0">
                <a:ea typeface="굴림" panose="020B0600000101010101" pitchFamily="34" charset="-127"/>
              </a:rPr>
              <a:t>If one access out of 1,000 causes a page fault, then EAT = 8.2 </a:t>
            </a:r>
            <a:r>
              <a:rPr lang="el-GR" altLang="en-US" dirty="0" smtClean="0"/>
              <a:t>μ</a:t>
            </a:r>
            <a:r>
              <a:rPr lang="en-US" altLang="ko-KR" dirty="0" smtClean="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dirty="0" smtClean="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rPr>
              <a:t>200ns x 1.1 &lt; EAT </a:t>
            </a:r>
            <a:r>
              <a:rPr lang="en-US" altLang="ko-KR" dirty="0" smtClean="0">
                <a:ea typeface="굴림" panose="020B0600000101010101" pitchFamily="34" charset="-127"/>
                <a:sym typeface="Symbol" panose="05050102010706020507" pitchFamily="18" charset="2"/>
              </a:rPr>
              <a:t> p &lt; 2.5 x 10</a:t>
            </a:r>
            <a:r>
              <a:rPr lang="en-US" altLang="ko-KR" baseline="30000" dirty="0" smtClean="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dirty="0" smtClean="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2296330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56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Factors Lead to Misses?</a:t>
            </a:r>
          </a:p>
        </p:txBody>
      </p:sp>
      <p:sp>
        <p:nvSpPr>
          <p:cNvPr id="796675" name="Rectangle 3"/>
          <p:cNvSpPr>
            <a:spLocks noGrp="1" noChangeArrowheads="1"/>
          </p:cNvSpPr>
          <p:nvPr>
            <p:ph type="body" idx="1"/>
          </p:nvPr>
        </p:nvSpPr>
        <p:spPr>
          <a:xfrm>
            <a:off x="152400" y="685800"/>
            <a:ext cx="8610600" cy="60198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Compulsory Misses: </a:t>
            </a:r>
          </a:p>
          <a:p>
            <a:pPr lvl="1">
              <a:lnSpc>
                <a:spcPct val="80000"/>
              </a:lnSpc>
              <a:spcBef>
                <a:spcPct val="20000"/>
              </a:spcBef>
            </a:pPr>
            <a:r>
              <a:rPr lang="en-US" altLang="ko-KR" dirty="0" smtClean="0">
                <a:ea typeface="굴림" panose="020B0600000101010101" pitchFamily="34" charset="-127"/>
              </a:rPr>
              <a:t>Pages that have never been paged into memory before</a:t>
            </a:r>
          </a:p>
          <a:p>
            <a:pPr lvl="1">
              <a:lnSpc>
                <a:spcPct val="80000"/>
              </a:lnSpc>
              <a:spcBef>
                <a:spcPct val="20000"/>
              </a:spcBef>
            </a:pPr>
            <a:r>
              <a:rPr lang="en-US" altLang="ko-KR" dirty="0" smtClean="0">
                <a:ea typeface="굴림" panose="020B0600000101010101" pitchFamily="34" charset="-127"/>
              </a:rPr>
              <a:t>How might we remove these misses?</a:t>
            </a:r>
          </a:p>
          <a:p>
            <a:pPr lvl="2">
              <a:lnSpc>
                <a:spcPct val="80000"/>
              </a:lnSpc>
              <a:spcBef>
                <a:spcPct val="20000"/>
              </a:spcBef>
            </a:pPr>
            <a:r>
              <a:rPr lang="en-US" altLang="ko-KR" dirty="0" smtClean="0">
                <a:ea typeface="굴림" panose="020B0600000101010101" pitchFamily="34" charset="-127"/>
              </a:rPr>
              <a:t>Prefetching: loading them into memory before needed</a:t>
            </a:r>
          </a:p>
          <a:p>
            <a:pPr lvl="2">
              <a:lnSpc>
                <a:spcPct val="80000"/>
              </a:lnSpc>
              <a:spcBef>
                <a:spcPct val="20000"/>
              </a:spcBef>
            </a:pPr>
            <a:r>
              <a:rPr lang="en-US" altLang="ko-KR" dirty="0" smtClean="0">
                <a:ea typeface="굴림" panose="020B0600000101010101" pitchFamily="34" charset="-127"/>
              </a:rPr>
              <a:t>Need to predict future somehow!  More later</a:t>
            </a:r>
          </a:p>
          <a:p>
            <a:pPr>
              <a:lnSpc>
                <a:spcPct val="80000"/>
              </a:lnSpc>
              <a:spcBef>
                <a:spcPct val="20000"/>
              </a:spcBef>
            </a:pPr>
            <a:r>
              <a:rPr lang="en-US" altLang="ko-KR" dirty="0" smtClean="0">
                <a:solidFill>
                  <a:schemeClr val="hlink"/>
                </a:solidFill>
                <a:ea typeface="굴림" panose="020B0600000101010101" pitchFamily="34" charset="-127"/>
              </a:rPr>
              <a:t>Capacity Misses:</a:t>
            </a:r>
          </a:p>
          <a:p>
            <a:pPr lvl="1">
              <a:lnSpc>
                <a:spcPct val="80000"/>
              </a:lnSpc>
              <a:spcBef>
                <a:spcPct val="20000"/>
              </a:spcBef>
            </a:pPr>
            <a:r>
              <a:rPr lang="en-US" altLang="ko-KR" dirty="0" smtClean="0">
                <a:ea typeface="굴림" panose="020B0600000101010101" pitchFamily="34" charset="-127"/>
              </a:rPr>
              <a:t>Not enough memory. Must somehow increase available memory size.</a:t>
            </a:r>
          </a:p>
          <a:p>
            <a:pPr lvl="1">
              <a:lnSpc>
                <a:spcPct val="80000"/>
              </a:lnSpc>
              <a:spcBef>
                <a:spcPct val="20000"/>
              </a:spcBef>
            </a:pPr>
            <a:r>
              <a:rPr lang="en-US" altLang="ko-KR" dirty="0" smtClean="0">
                <a:ea typeface="굴림" panose="020B0600000101010101" pitchFamily="34" charset="-127"/>
              </a:rPr>
              <a:t>Can we do this?</a:t>
            </a:r>
          </a:p>
          <a:p>
            <a:pPr lvl="2">
              <a:lnSpc>
                <a:spcPct val="80000"/>
              </a:lnSpc>
              <a:spcBef>
                <a:spcPct val="20000"/>
              </a:spcBef>
            </a:pPr>
            <a:r>
              <a:rPr lang="en-US" altLang="ko-KR" dirty="0" smtClean="0">
                <a:ea typeface="굴림" panose="020B0600000101010101" pitchFamily="34" charset="-127"/>
              </a:rPr>
              <a:t>One option: Increase amount of DRAM (not quick fix!)</a:t>
            </a:r>
          </a:p>
          <a:p>
            <a:pPr lvl="2">
              <a:lnSpc>
                <a:spcPct val="80000"/>
              </a:lnSpc>
              <a:spcBef>
                <a:spcPct val="20000"/>
              </a:spcBef>
            </a:pPr>
            <a:r>
              <a:rPr lang="en-US" altLang="ko-KR" dirty="0" smtClean="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dirty="0" smtClean="0">
                <a:solidFill>
                  <a:schemeClr val="hlink"/>
                </a:solidFill>
                <a:ea typeface="굴림" panose="020B0600000101010101" pitchFamily="34" charset="-127"/>
              </a:rPr>
              <a:t>Conflict Misses:</a:t>
            </a:r>
          </a:p>
          <a:p>
            <a:pPr lvl="1">
              <a:lnSpc>
                <a:spcPct val="80000"/>
              </a:lnSpc>
              <a:spcBef>
                <a:spcPct val="20000"/>
              </a:spcBef>
            </a:pPr>
            <a:r>
              <a:rPr lang="en-US" altLang="ko-KR" dirty="0" smtClean="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dirty="0" smtClean="0">
                <a:solidFill>
                  <a:schemeClr val="hlink"/>
                </a:solidFill>
                <a:ea typeface="굴림" panose="020B0600000101010101" pitchFamily="34" charset="-127"/>
              </a:rPr>
              <a:t>Policy Misses:</a:t>
            </a:r>
          </a:p>
          <a:p>
            <a:pPr lvl="1">
              <a:lnSpc>
                <a:spcPct val="80000"/>
              </a:lnSpc>
              <a:spcBef>
                <a:spcPct val="20000"/>
              </a:spcBef>
            </a:pPr>
            <a:r>
              <a:rPr lang="en-US" altLang="ko-KR" dirty="0" smtClean="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dirty="0" smtClean="0">
                <a:ea typeface="굴림" panose="020B0600000101010101" pitchFamily="34" charset="-127"/>
              </a:rPr>
              <a:t>How to fix? Better replacement policy</a:t>
            </a:r>
          </a:p>
        </p:txBody>
      </p:sp>
    </p:spTree>
    <p:extLst>
      <p:ext uri="{BB962C8B-B14F-4D97-AF65-F5344CB8AC3E}">
        <p14:creationId xmlns:p14="http://schemas.microsoft.com/office/powerpoint/2010/main" val="3464461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6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6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667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667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667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Page Replacement Policies</a:t>
            </a:r>
          </a:p>
        </p:txBody>
      </p:sp>
      <p:sp>
        <p:nvSpPr>
          <p:cNvPr id="773123" name="Rectangle 3"/>
          <p:cNvSpPr>
            <a:spLocks noGrp="1" noChangeArrowheads="1"/>
          </p:cNvSpPr>
          <p:nvPr>
            <p:ph type="body" idx="1"/>
          </p:nvPr>
        </p:nvSpPr>
        <p:spPr>
          <a:xfrm>
            <a:off x="228600" y="685800"/>
            <a:ext cx="8915400" cy="6019800"/>
          </a:xfrm>
        </p:spPr>
        <p:txBody>
          <a:bodyPr>
            <a:noAutofit/>
          </a:bodyPr>
          <a:lstStyle/>
          <a:p>
            <a:pPr>
              <a:lnSpc>
                <a:spcPct val="80000"/>
              </a:lnSpc>
              <a:spcBef>
                <a:spcPct val="10000"/>
              </a:spcBef>
            </a:pPr>
            <a:r>
              <a:rPr lang="en-US" altLang="ko-KR" sz="2800" dirty="0" smtClean="0">
                <a:ea typeface="굴림" panose="020B0600000101010101" pitchFamily="34" charset="-127"/>
              </a:rPr>
              <a:t>Why do we care about Replacement Policy?	</a:t>
            </a:r>
          </a:p>
          <a:p>
            <a:pPr lvl="1">
              <a:lnSpc>
                <a:spcPct val="80000"/>
              </a:lnSpc>
              <a:spcBef>
                <a:spcPct val="10000"/>
              </a:spcBef>
            </a:pPr>
            <a:r>
              <a:rPr lang="en-US" altLang="ko-KR" sz="2400" dirty="0" smtClean="0">
                <a:ea typeface="굴림" panose="020B0600000101010101" pitchFamily="34" charset="-127"/>
              </a:rPr>
              <a:t>Replacement is an issue with any cache</a:t>
            </a:r>
          </a:p>
          <a:p>
            <a:pPr lvl="1">
              <a:lnSpc>
                <a:spcPct val="80000"/>
              </a:lnSpc>
              <a:spcBef>
                <a:spcPct val="10000"/>
              </a:spcBef>
            </a:pPr>
            <a:r>
              <a:rPr lang="en-US" altLang="ko-KR" sz="2400" dirty="0" smtClean="0">
                <a:ea typeface="굴림" panose="020B0600000101010101" pitchFamily="34" charset="-127"/>
              </a:rPr>
              <a:t>Particularly important with pages</a:t>
            </a:r>
          </a:p>
          <a:p>
            <a:pPr lvl="2">
              <a:lnSpc>
                <a:spcPct val="80000"/>
              </a:lnSpc>
              <a:spcBef>
                <a:spcPct val="10000"/>
              </a:spcBef>
            </a:pPr>
            <a:r>
              <a:rPr lang="en-US" altLang="ko-KR" sz="2400" dirty="0" smtClean="0">
                <a:ea typeface="굴림" panose="020B0600000101010101" pitchFamily="34" charset="-127"/>
              </a:rPr>
              <a:t>The cost of being wrong is high: must go to disk</a:t>
            </a:r>
          </a:p>
          <a:p>
            <a:pPr lvl="2">
              <a:lnSpc>
                <a:spcPct val="80000"/>
              </a:lnSpc>
              <a:spcBef>
                <a:spcPct val="10000"/>
              </a:spcBef>
            </a:pPr>
            <a:r>
              <a:rPr lang="en-US" altLang="ko-KR" sz="2400" dirty="0" smtClean="0">
                <a:ea typeface="굴림" panose="020B0600000101010101" pitchFamily="34" charset="-127"/>
              </a:rPr>
              <a:t>Must keep important pages in memory, not toss them out</a:t>
            </a:r>
          </a:p>
          <a:p>
            <a:pPr>
              <a:lnSpc>
                <a:spcPct val="80000"/>
              </a:lnSpc>
              <a:spcBef>
                <a:spcPct val="10000"/>
              </a:spcBef>
            </a:pPr>
            <a:r>
              <a:rPr lang="en-US" altLang="ko-KR" sz="2800" dirty="0" smtClean="0">
                <a:solidFill>
                  <a:schemeClr val="hlink"/>
                </a:solidFill>
                <a:ea typeface="굴림" panose="020B0600000101010101" pitchFamily="34" charset="-127"/>
              </a:rPr>
              <a:t>FIFO (First In, First Out)</a:t>
            </a:r>
          </a:p>
          <a:p>
            <a:pPr lvl="1">
              <a:lnSpc>
                <a:spcPct val="80000"/>
              </a:lnSpc>
              <a:spcBef>
                <a:spcPct val="10000"/>
              </a:spcBef>
            </a:pPr>
            <a:r>
              <a:rPr lang="en-US" altLang="ko-KR" sz="2400" dirty="0" smtClean="0">
                <a:ea typeface="굴림" panose="020B0600000101010101" pitchFamily="34" charset="-127"/>
              </a:rPr>
              <a:t>Throw out oldest page.  Be fair – let every page live in memory for same amount of time.</a:t>
            </a:r>
          </a:p>
          <a:p>
            <a:pPr lvl="1">
              <a:lnSpc>
                <a:spcPct val="80000"/>
              </a:lnSpc>
              <a:spcBef>
                <a:spcPct val="10000"/>
              </a:spcBef>
            </a:pPr>
            <a:r>
              <a:rPr lang="en-US" altLang="ko-KR" sz="2400" dirty="0" smtClean="0">
                <a:ea typeface="굴림" panose="020B0600000101010101" pitchFamily="34" charset="-127"/>
              </a:rPr>
              <a:t>Bad</a:t>
            </a:r>
            <a:r>
              <a:rPr lang="en-US" altLang="ko-KR" sz="2400" dirty="0">
                <a:ea typeface="굴림" panose="020B0600000101010101" pitchFamily="34" charset="-127"/>
              </a:rPr>
              <a:t> </a:t>
            </a:r>
            <a:r>
              <a:rPr lang="en-US" altLang="ko-KR" sz="2400" dirty="0" smtClean="0">
                <a:ea typeface="굴림" panose="020B0600000101010101" pitchFamily="34" charset="-127"/>
              </a:rPr>
              <a:t>– throws out heavily used pages instead of infrequently used</a:t>
            </a:r>
          </a:p>
          <a:p>
            <a:pPr>
              <a:lnSpc>
                <a:spcPct val="80000"/>
              </a:lnSpc>
              <a:spcBef>
                <a:spcPct val="10000"/>
              </a:spcBef>
            </a:pPr>
            <a:r>
              <a:rPr lang="en-US" altLang="ko-KR" sz="2800" dirty="0" smtClean="0">
                <a:solidFill>
                  <a:schemeClr val="hlink"/>
                </a:solidFill>
                <a:ea typeface="굴림" panose="020B0600000101010101" pitchFamily="34" charset="-127"/>
              </a:rPr>
              <a:t>MIN (Minimum):</a:t>
            </a:r>
            <a:r>
              <a:rPr lang="en-US" altLang="ko-KR" sz="2800" dirty="0" smtClean="0">
                <a:ea typeface="굴림" panose="020B0600000101010101" pitchFamily="34" charset="-127"/>
              </a:rPr>
              <a:t> </a:t>
            </a:r>
          </a:p>
          <a:p>
            <a:pPr lvl="1">
              <a:lnSpc>
                <a:spcPct val="80000"/>
              </a:lnSpc>
              <a:spcBef>
                <a:spcPct val="10000"/>
              </a:spcBef>
            </a:pPr>
            <a:r>
              <a:rPr lang="en-US" altLang="ko-KR" sz="2400" dirty="0" smtClean="0">
                <a:ea typeface="굴림" panose="020B0600000101010101" pitchFamily="34" charset="-127"/>
              </a:rPr>
              <a:t>Replace page that won’t be used for the longest time </a:t>
            </a:r>
          </a:p>
          <a:p>
            <a:pPr lvl="1">
              <a:lnSpc>
                <a:spcPct val="80000"/>
              </a:lnSpc>
              <a:spcBef>
                <a:spcPct val="10000"/>
              </a:spcBef>
            </a:pPr>
            <a:r>
              <a:rPr lang="en-US" altLang="ko-KR" sz="2400" dirty="0" smtClean="0">
                <a:ea typeface="굴림" panose="020B0600000101010101" pitchFamily="34" charset="-127"/>
              </a:rPr>
              <a:t>Great, but can’t really know future…</a:t>
            </a:r>
          </a:p>
          <a:p>
            <a:pPr lvl="1">
              <a:lnSpc>
                <a:spcPct val="80000"/>
              </a:lnSpc>
              <a:spcBef>
                <a:spcPct val="10000"/>
              </a:spcBef>
            </a:pPr>
            <a:r>
              <a:rPr lang="en-US" altLang="ko-KR" sz="2400" dirty="0" smtClean="0">
                <a:ea typeface="굴림" panose="020B0600000101010101" pitchFamily="34" charset="-127"/>
              </a:rPr>
              <a:t>Makes good comparison case, however</a:t>
            </a:r>
          </a:p>
          <a:p>
            <a:pPr>
              <a:lnSpc>
                <a:spcPct val="80000"/>
              </a:lnSpc>
              <a:spcBef>
                <a:spcPct val="10000"/>
              </a:spcBef>
            </a:pPr>
            <a:r>
              <a:rPr lang="en-US" altLang="ko-KR" sz="2800" dirty="0" smtClean="0">
                <a:solidFill>
                  <a:schemeClr val="hlink"/>
                </a:solidFill>
                <a:ea typeface="굴림" panose="020B0600000101010101" pitchFamily="34" charset="-127"/>
              </a:rPr>
              <a:t>RANDOM:</a:t>
            </a:r>
          </a:p>
          <a:p>
            <a:pPr lvl="1">
              <a:lnSpc>
                <a:spcPct val="80000"/>
              </a:lnSpc>
              <a:spcBef>
                <a:spcPct val="10000"/>
              </a:spcBef>
            </a:pPr>
            <a:r>
              <a:rPr lang="en-US" altLang="ko-KR" sz="2400" dirty="0" smtClean="0">
                <a:ea typeface="굴림" panose="020B0600000101010101" pitchFamily="34" charset="-127"/>
              </a:rPr>
              <a:t>Pick random page for every replacement</a:t>
            </a:r>
          </a:p>
          <a:p>
            <a:pPr lvl="1">
              <a:lnSpc>
                <a:spcPct val="80000"/>
              </a:lnSpc>
              <a:spcBef>
                <a:spcPct val="10000"/>
              </a:spcBef>
            </a:pPr>
            <a:r>
              <a:rPr lang="en-US" altLang="ko-KR" sz="2400" dirty="0" smtClean="0">
                <a:ea typeface="굴림" panose="020B0600000101010101" pitchFamily="34" charset="-127"/>
              </a:rPr>
              <a:t>Typical solution for TLB’s.  Simple hardware</a:t>
            </a:r>
          </a:p>
          <a:p>
            <a:pPr lvl="1">
              <a:lnSpc>
                <a:spcPct val="80000"/>
              </a:lnSpc>
              <a:spcBef>
                <a:spcPct val="10000"/>
              </a:spcBef>
            </a:pPr>
            <a:r>
              <a:rPr lang="en-US" altLang="ko-KR" sz="2400" dirty="0" smtClean="0">
                <a:ea typeface="굴림" panose="020B0600000101010101" pitchFamily="34" charset="-127"/>
              </a:rPr>
              <a:t>Pretty unpredictable – makes it hard to make real-time guarantees</a:t>
            </a:r>
          </a:p>
        </p:txBody>
      </p:sp>
    </p:spTree>
    <p:extLst>
      <p:ext uri="{BB962C8B-B14F-4D97-AF65-F5344CB8AC3E}">
        <p14:creationId xmlns:p14="http://schemas.microsoft.com/office/powerpoint/2010/main" val="2237671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Replacement Policies (Con’t)</a:t>
            </a:r>
          </a:p>
        </p:txBody>
      </p:sp>
      <p:sp>
        <p:nvSpPr>
          <p:cNvPr id="774147" name="Rectangle 3"/>
          <p:cNvSpPr>
            <a:spLocks noGrp="1" noChangeArrowheads="1"/>
          </p:cNvSpPr>
          <p:nvPr>
            <p:ph type="body" idx="1"/>
          </p:nvPr>
        </p:nvSpPr>
        <p:spPr>
          <a:xfrm>
            <a:off x="152400" y="685800"/>
            <a:ext cx="8763000" cy="6019800"/>
          </a:xfrm>
        </p:spPr>
        <p:txBody>
          <a:bodyPr>
            <a:normAutofit/>
          </a:bodyPr>
          <a:lstStyle/>
          <a:p>
            <a:pPr>
              <a:lnSpc>
                <a:spcPct val="80000"/>
              </a:lnSpc>
              <a:spcBef>
                <a:spcPct val="20000"/>
              </a:spcBef>
            </a:pPr>
            <a:r>
              <a:rPr lang="en-US" altLang="ko-KR" dirty="0" smtClean="0">
                <a:solidFill>
                  <a:schemeClr val="hlink"/>
                </a:solidFill>
                <a:ea typeface="굴림" panose="020B0600000101010101" pitchFamily="34" charset="-127"/>
              </a:rPr>
              <a:t>LRU (Least Recently Used):</a:t>
            </a:r>
          </a:p>
          <a:p>
            <a:pPr lvl="1">
              <a:lnSpc>
                <a:spcPct val="80000"/>
              </a:lnSpc>
              <a:spcBef>
                <a:spcPct val="20000"/>
              </a:spcBef>
            </a:pPr>
            <a:r>
              <a:rPr lang="en-US" altLang="ko-KR" dirty="0" smtClean="0">
                <a:ea typeface="굴림" panose="020B0600000101010101" pitchFamily="34" charset="-127"/>
              </a:rPr>
              <a:t>Replace page that hasn’t been used for the longest time</a:t>
            </a:r>
          </a:p>
          <a:p>
            <a:pPr lvl="1">
              <a:lnSpc>
                <a:spcPct val="80000"/>
              </a:lnSpc>
              <a:spcBef>
                <a:spcPct val="20000"/>
              </a:spcBef>
            </a:pPr>
            <a:r>
              <a:rPr lang="en-US" altLang="ko-KR" dirty="0" smtClean="0">
                <a:ea typeface="굴림" panose="020B0600000101010101" pitchFamily="34" charset="-127"/>
              </a:rPr>
              <a:t>Programs have locality, so if something not used for a while, unlikely to be used in the near future.</a:t>
            </a:r>
          </a:p>
          <a:p>
            <a:pPr lvl="1">
              <a:lnSpc>
                <a:spcPct val="80000"/>
              </a:lnSpc>
              <a:spcBef>
                <a:spcPct val="20000"/>
              </a:spcBef>
            </a:pPr>
            <a:r>
              <a:rPr lang="en-US" altLang="ko-KR" dirty="0" smtClean="0">
                <a:ea typeface="굴림" panose="020B0600000101010101" pitchFamily="34" charset="-127"/>
              </a:rPr>
              <a:t>Seems like LRU should be a good approximation to MIN.</a:t>
            </a:r>
          </a:p>
          <a:p>
            <a:pPr>
              <a:lnSpc>
                <a:spcPct val="80000"/>
              </a:lnSpc>
              <a:spcBef>
                <a:spcPct val="20000"/>
              </a:spcBef>
            </a:pPr>
            <a:r>
              <a:rPr lang="en-US" altLang="ko-KR" dirty="0" smtClean="0">
                <a:ea typeface="굴림" panose="020B0600000101010101" pitchFamily="34" charset="-127"/>
              </a:rPr>
              <a:t>How to implement LRU? Use a list!</a:t>
            </a: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On each use, remove page from list and place at head</a:t>
            </a:r>
          </a:p>
          <a:p>
            <a:pPr lvl="1">
              <a:lnSpc>
                <a:spcPct val="80000"/>
              </a:lnSpc>
              <a:spcBef>
                <a:spcPct val="20000"/>
              </a:spcBef>
            </a:pPr>
            <a:r>
              <a:rPr lang="en-US" altLang="ko-KR" dirty="0" smtClean="0">
                <a:ea typeface="굴림" panose="020B0600000101010101" pitchFamily="34" charset="-127"/>
              </a:rPr>
              <a:t>LRU page is at tail</a:t>
            </a:r>
          </a:p>
          <a:p>
            <a:pPr>
              <a:lnSpc>
                <a:spcPct val="80000"/>
              </a:lnSpc>
              <a:spcBef>
                <a:spcPct val="20000"/>
              </a:spcBef>
            </a:pPr>
            <a:r>
              <a:rPr lang="en-US" altLang="ko-KR" dirty="0" smtClean="0">
                <a:ea typeface="굴림" panose="020B0600000101010101" pitchFamily="34" charset="-127"/>
              </a:rPr>
              <a:t>Problems with this scheme for paging?</a:t>
            </a:r>
          </a:p>
          <a:p>
            <a:pPr lvl="1">
              <a:lnSpc>
                <a:spcPct val="80000"/>
              </a:lnSpc>
              <a:spcBef>
                <a:spcPct val="20000"/>
              </a:spcBef>
            </a:pPr>
            <a:r>
              <a:rPr lang="en-US" altLang="ko-KR" dirty="0" smtClean="0">
                <a:ea typeface="굴림" panose="020B0600000101010101" pitchFamily="34" charset="-127"/>
              </a:rPr>
              <a:t>Need to know immediately when each page used so that can change position in list… </a:t>
            </a:r>
          </a:p>
          <a:p>
            <a:pPr lvl="1">
              <a:lnSpc>
                <a:spcPct val="80000"/>
              </a:lnSpc>
              <a:spcBef>
                <a:spcPct val="20000"/>
              </a:spcBef>
            </a:pPr>
            <a:r>
              <a:rPr lang="en-US" altLang="ko-KR" dirty="0" smtClean="0">
                <a:ea typeface="굴림" panose="020B0600000101010101" pitchFamily="34" charset="-127"/>
              </a:rPr>
              <a:t>Many instructions for each hardware access</a:t>
            </a:r>
          </a:p>
          <a:p>
            <a:pPr>
              <a:lnSpc>
                <a:spcPct val="80000"/>
              </a:lnSpc>
              <a:spcBef>
                <a:spcPct val="20000"/>
              </a:spcBef>
            </a:pPr>
            <a:r>
              <a:rPr lang="en-US" altLang="ko-KR" dirty="0" smtClean="0">
                <a:ea typeface="굴림" panose="020B0600000101010101" pitchFamily="34" charset="-127"/>
              </a:rPr>
              <a:t>In practice, people </a:t>
            </a:r>
            <a:r>
              <a:rPr lang="en-US" altLang="ko-KR" dirty="0" smtClean="0">
                <a:solidFill>
                  <a:schemeClr val="hlink"/>
                </a:solidFill>
                <a:ea typeface="굴림" panose="020B0600000101010101" pitchFamily="34" charset="-127"/>
              </a:rPr>
              <a:t>approximate</a:t>
            </a:r>
            <a:r>
              <a:rPr lang="en-US" altLang="ko-KR" dirty="0" smtClean="0">
                <a:ea typeface="굴림" panose="020B0600000101010101" pitchFamily="34" charset="-127"/>
              </a:rPr>
              <a:t> LRU (more later)</a:t>
            </a:r>
          </a:p>
        </p:txBody>
      </p:sp>
      <p:grpSp>
        <p:nvGrpSpPr>
          <p:cNvPr id="774159" name="Group 15"/>
          <p:cNvGrpSpPr>
            <a:grpSpLocks/>
          </p:cNvGrpSpPr>
          <p:nvPr/>
        </p:nvGrpSpPr>
        <p:grpSpPr bwMode="auto">
          <a:xfrm>
            <a:off x="1371600" y="2743200"/>
            <a:ext cx="6438900" cy="1360170"/>
            <a:chOff x="736" y="3120"/>
            <a:chExt cx="4112" cy="924"/>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3" name="Text Box 12"/>
            <p:cNvSpPr txBox="1">
              <a:spLocks noChangeArrowheads="1"/>
            </p:cNvSpPr>
            <p:nvPr/>
          </p:nvSpPr>
          <p:spPr bwMode="auto">
            <a:xfrm>
              <a:off x="736" y="3279"/>
              <a:ext cx="46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5" name="Text Box 14"/>
            <p:cNvSpPr txBox="1">
              <a:spLocks noChangeArrowheads="1"/>
            </p:cNvSpPr>
            <p:nvPr/>
          </p:nvSpPr>
          <p:spPr bwMode="auto">
            <a:xfrm>
              <a:off x="2648" y="3774"/>
              <a:ext cx="77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Tail (LRU)</a:t>
              </a:r>
            </a:p>
          </p:txBody>
        </p:sp>
      </p:grpSp>
    </p:spTree>
    <p:extLst>
      <p:ext uri="{BB962C8B-B14F-4D97-AF65-F5344CB8AC3E}">
        <p14:creationId xmlns:p14="http://schemas.microsoft.com/office/powerpoint/2010/main" val="3639449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762000"/>
            <a:ext cx="8610600" cy="5943600"/>
          </a:xfrm>
        </p:spPr>
        <p:txBody>
          <a:bodyPr>
            <a:normAutofit/>
          </a:bodyPr>
          <a:lstStyle/>
          <a:p>
            <a:pPr>
              <a:lnSpc>
                <a:spcPct val="80000"/>
              </a:lnSpc>
              <a:spcBef>
                <a:spcPct val="20000"/>
              </a:spcBef>
            </a:pPr>
            <a:r>
              <a:rPr lang="en-US" altLang="ko-KR" sz="2800" dirty="0" smtClean="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smtClean="0">
                <a:ea typeface="굴림" panose="020B0600000101010101" pitchFamily="34" charset="-127"/>
              </a:rPr>
              <a:t>A B C A B D A D B C B</a:t>
            </a:r>
          </a:p>
          <a:p>
            <a:pPr>
              <a:lnSpc>
                <a:spcPct val="80000"/>
              </a:lnSpc>
              <a:spcBef>
                <a:spcPct val="20000"/>
              </a:spcBef>
            </a:pPr>
            <a:r>
              <a:rPr lang="en-US" altLang="ko-KR" sz="2800" dirty="0" smtClean="0">
                <a:ea typeface="굴림" panose="020B0600000101010101" pitchFamily="34" charset="-127"/>
              </a:rPr>
              <a:t>Consider FIFO Page replacement:</a:t>
            </a: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marL="0" indent="0">
              <a:lnSpc>
                <a:spcPct val="80000"/>
              </a:lnSpc>
              <a:spcBef>
                <a:spcPct val="20000"/>
              </a:spcBef>
              <a:buNone/>
            </a:pPr>
            <a:endParaRPr lang="en-US" altLang="ko-KR" sz="2800" dirty="0" smtClean="0">
              <a:ea typeface="굴림" panose="020B0600000101010101" pitchFamily="34" charset="-127"/>
            </a:endParaRPr>
          </a:p>
          <a:p>
            <a:pPr lvl="1">
              <a:lnSpc>
                <a:spcPct val="80000"/>
              </a:lnSpc>
              <a:spcBef>
                <a:spcPct val="20000"/>
              </a:spcBef>
            </a:pPr>
            <a:endParaRPr lang="en-US" altLang="ko-KR" sz="2400" dirty="0" smtClean="0">
              <a:ea typeface="굴림" panose="020B0600000101010101" pitchFamily="34" charset="-127"/>
            </a:endParaRPr>
          </a:p>
          <a:p>
            <a:pPr>
              <a:lnSpc>
                <a:spcPct val="80000"/>
              </a:lnSpc>
              <a:spcBef>
                <a:spcPct val="20000"/>
              </a:spcBef>
            </a:pPr>
            <a:r>
              <a:rPr lang="en-US" altLang="ko-KR" sz="2600" dirty="0" smtClean="0">
                <a:ea typeface="굴림" panose="020B0600000101010101" pitchFamily="34" charset="-127"/>
              </a:rPr>
              <a:t>FIFO: 7 faults</a:t>
            </a:r>
          </a:p>
          <a:p>
            <a:pPr>
              <a:lnSpc>
                <a:spcPct val="80000"/>
              </a:lnSpc>
              <a:spcBef>
                <a:spcPct val="20000"/>
              </a:spcBef>
            </a:pPr>
            <a:r>
              <a:rPr lang="en-US" altLang="ko-KR" sz="2600" dirty="0" smtClean="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smtClean="0">
                <a:ea typeface="굴림" panose="020B0600000101010101" pitchFamily="34" charset="-127"/>
              </a:rPr>
              <a:t>Example: FIFO</a:t>
            </a:r>
          </a:p>
        </p:txBody>
      </p:sp>
      <p:grpSp>
        <p:nvGrpSpPr>
          <p:cNvPr id="775305" name="Group 137"/>
          <p:cNvGrpSpPr>
            <a:grpSpLocks/>
          </p:cNvGrpSpPr>
          <p:nvPr/>
        </p:nvGrpSpPr>
        <p:grpSpPr bwMode="auto">
          <a:xfrm>
            <a:off x="7858125" y="3168650"/>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4" name="Group 136"/>
          <p:cNvGrpSpPr>
            <a:grpSpLocks/>
          </p:cNvGrpSpPr>
          <p:nvPr/>
        </p:nvGrpSpPr>
        <p:grpSpPr bwMode="auto">
          <a:xfrm>
            <a:off x="7259638" y="3168650"/>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grpSp>
        <p:nvGrpSpPr>
          <p:cNvPr id="775303" name="Group 135"/>
          <p:cNvGrpSpPr>
            <a:grpSpLocks/>
          </p:cNvGrpSpPr>
          <p:nvPr/>
        </p:nvGrpSpPr>
        <p:grpSpPr bwMode="auto">
          <a:xfrm>
            <a:off x="6659563" y="3168650"/>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2" name="Group 134"/>
          <p:cNvGrpSpPr>
            <a:grpSpLocks/>
          </p:cNvGrpSpPr>
          <p:nvPr/>
        </p:nvGrpSpPr>
        <p:grpSpPr bwMode="auto">
          <a:xfrm>
            <a:off x="6061075" y="3168650"/>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1" name="Group 133"/>
          <p:cNvGrpSpPr>
            <a:grpSpLocks/>
          </p:cNvGrpSpPr>
          <p:nvPr/>
        </p:nvGrpSpPr>
        <p:grpSpPr bwMode="auto">
          <a:xfrm>
            <a:off x="5461000" y="3168650"/>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0" name="Group 132"/>
          <p:cNvGrpSpPr>
            <a:grpSpLocks/>
          </p:cNvGrpSpPr>
          <p:nvPr/>
        </p:nvGrpSpPr>
        <p:grpSpPr bwMode="auto">
          <a:xfrm>
            <a:off x="4862513" y="3168650"/>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grpSp>
      <p:grpSp>
        <p:nvGrpSpPr>
          <p:cNvPr id="775299" name="Group 131"/>
          <p:cNvGrpSpPr>
            <a:grpSpLocks/>
          </p:cNvGrpSpPr>
          <p:nvPr/>
        </p:nvGrpSpPr>
        <p:grpSpPr bwMode="auto">
          <a:xfrm>
            <a:off x="4262438" y="3168650"/>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8" name="Group 130"/>
          <p:cNvGrpSpPr>
            <a:grpSpLocks/>
          </p:cNvGrpSpPr>
          <p:nvPr/>
        </p:nvGrpSpPr>
        <p:grpSpPr bwMode="auto">
          <a:xfrm>
            <a:off x="3662363" y="3168650"/>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7" name="Group 129"/>
          <p:cNvGrpSpPr>
            <a:grpSpLocks/>
          </p:cNvGrpSpPr>
          <p:nvPr/>
        </p:nvGrpSpPr>
        <p:grpSpPr bwMode="auto">
          <a:xfrm>
            <a:off x="3063875" y="3168650"/>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6" name="Group 128"/>
          <p:cNvGrpSpPr>
            <a:grpSpLocks/>
          </p:cNvGrpSpPr>
          <p:nvPr/>
        </p:nvGrpSpPr>
        <p:grpSpPr bwMode="auto">
          <a:xfrm>
            <a:off x="2463800" y="3168650"/>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5" name="Group 127"/>
          <p:cNvGrpSpPr>
            <a:grpSpLocks/>
          </p:cNvGrpSpPr>
          <p:nvPr/>
        </p:nvGrpSpPr>
        <p:grpSpPr bwMode="auto">
          <a:xfrm>
            <a:off x="1865313" y="3168650"/>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grpSp>
      <p:sp>
        <p:nvSpPr>
          <p:cNvPr id="775184" name="Rectangle 16"/>
          <p:cNvSpPr>
            <a:spLocks noChangeArrowheads="1"/>
          </p:cNvSpPr>
          <p:nvPr/>
        </p:nvSpPr>
        <p:spPr bwMode="auto">
          <a:xfrm>
            <a:off x="7858125"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3" name="Rectangle 15"/>
          <p:cNvSpPr>
            <a:spLocks noChangeArrowheads="1"/>
          </p:cNvSpPr>
          <p:nvPr/>
        </p:nvSpPr>
        <p:spPr bwMode="auto">
          <a:xfrm>
            <a:off x="7259638" y="24384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82" name="Rectangle 14"/>
          <p:cNvSpPr>
            <a:spLocks noChangeArrowheads="1"/>
          </p:cNvSpPr>
          <p:nvPr/>
        </p:nvSpPr>
        <p:spPr bwMode="auto">
          <a:xfrm>
            <a:off x="6659563"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1" name="Rectangle 13"/>
          <p:cNvSpPr>
            <a:spLocks noChangeArrowheads="1"/>
          </p:cNvSpPr>
          <p:nvPr/>
        </p:nvSpPr>
        <p:spPr bwMode="auto">
          <a:xfrm>
            <a:off x="6061075" y="24384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80" name="Rectangle 12"/>
          <p:cNvSpPr>
            <a:spLocks noChangeArrowheads="1"/>
          </p:cNvSpPr>
          <p:nvPr/>
        </p:nvSpPr>
        <p:spPr bwMode="auto">
          <a:xfrm>
            <a:off x="5461000"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9" name="Rectangle 11"/>
          <p:cNvSpPr>
            <a:spLocks noChangeArrowheads="1"/>
          </p:cNvSpPr>
          <p:nvPr/>
        </p:nvSpPr>
        <p:spPr bwMode="auto">
          <a:xfrm>
            <a:off x="4862513" y="24384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78" name="Rectangle 10"/>
          <p:cNvSpPr>
            <a:spLocks noChangeArrowheads="1"/>
          </p:cNvSpPr>
          <p:nvPr/>
        </p:nvSpPr>
        <p:spPr bwMode="auto">
          <a:xfrm>
            <a:off x="4262438"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7" name="Rectangle 9"/>
          <p:cNvSpPr>
            <a:spLocks noChangeArrowheads="1"/>
          </p:cNvSpPr>
          <p:nvPr/>
        </p:nvSpPr>
        <p:spPr bwMode="auto">
          <a:xfrm>
            <a:off x="3662363"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6" name="Rectangle 8"/>
          <p:cNvSpPr>
            <a:spLocks noChangeArrowheads="1"/>
          </p:cNvSpPr>
          <p:nvPr/>
        </p:nvSpPr>
        <p:spPr bwMode="auto">
          <a:xfrm>
            <a:off x="3063875" y="24384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75" name="Rectangle 7"/>
          <p:cNvSpPr>
            <a:spLocks noChangeArrowheads="1"/>
          </p:cNvSpPr>
          <p:nvPr/>
        </p:nvSpPr>
        <p:spPr bwMode="auto">
          <a:xfrm>
            <a:off x="2463800"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4" name="Rectangle 6"/>
          <p:cNvSpPr>
            <a:spLocks noChangeArrowheads="1"/>
          </p:cNvSpPr>
          <p:nvPr/>
        </p:nvSpPr>
        <p:spPr bwMode="auto">
          <a:xfrm>
            <a:off x="1865313" y="24384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5306" name="Group 138"/>
          <p:cNvGrpSpPr>
            <a:grpSpLocks/>
          </p:cNvGrpSpPr>
          <p:nvPr/>
        </p:nvGrpSpPr>
        <p:grpSpPr bwMode="auto">
          <a:xfrm>
            <a:off x="854075" y="2438400"/>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7101849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5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5171">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5306"/>
                                        </p:tgtEl>
                                        <p:attrNameLst>
                                          <p:attrName>style.visibility</p:attrName>
                                        </p:attrNameLst>
                                      </p:cBhvr>
                                      <p:to>
                                        <p:strVal val="visible"/>
                                      </p:to>
                                    </p:set>
                                    <p:anim calcmode="lin" valueType="num">
                                      <p:cBhvr additive="base">
                                        <p:cTn id="15" dur="500" fill="hold"/>
                                        <p:tgtEl>
                                          <p:spTgt spid="775306"/>
                                        </p:tgtEl>
                                        <p:attrNameLst>
                                          <p:attrName>ppt_x</p:attrName>
                                        </p:attrNameLst>
                                      </p:cBhvr>
                                      <p:tavLst>
                                        <p:tav tm="0">
                                          <p:val>
                                            <p:strVal val="1+#ppt_w/2"/>
                                          </p:val>
                                        </p:tav>
                                        <p:tav tm="100000">
                                          <p:val>
                                            <p:strVal val="#ppt_x"/>
                                          </p:val>
                                        </p:tav>
                                      </p:tavLst>
                                    </p:anim>
                                    <p:anim calcmode="lin" valueType="num">
                                      <p:cBhvr additive="base">
                                        <p:cTn id="16"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52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51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52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5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52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51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52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51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52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51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53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5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53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51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530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51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530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51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530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51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53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5171">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75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28600" y="838200"/>
            <a:ext cx="8610600" cy="5943600"/>
          </a:xfrm>
        </p:spPr>
        <p:txBody>
          <a:bodyPr>
            <a:noAutofit/>
          </a:bodyPr>
          <a:lstStyle/>
          <a:p>
            <a:pPr>
              <a:lnSpc>
                <a:spcPct val="80000"/>
              </a:lnSpc>
              <a:spcBef>
                <a:spcPct val="20000"/>
              </a:spcBef>
            </a:pPr>
            <a:r>
              <a:rPr lang="en-US" altLang="ko-KR" sz="2800" dirty="0" smtClean="0">
                <a:ea typeface="굴림" panose="020B0600000101010101" pitchFamily="34" charset="-127"/>
              </a:rPr>
              <a:t>Suppose we have the same reference stream: </a:t>
            </a:r>
          </a:p>
          <a:p>
            <a:pPr lvl="1">
              <a:lnSpc>
                <a:spcPct val="80000"/>
              </a:lnSpc>
              <a:spcBef>
                <a:spcPct val="20000"/>
              </a:spcBef>
            </a:pPr>
            <a:r>
              <a:rPr lang="en-US" altLang="ko-KR" sz="2400" dirty="0" smtClean="0">
                <a:ea typeface="굴림" panose="020B0600000101010101" pitchFamily="34" charset="-127"/>
              </a:rPr>
              <a:t>A B C A B D A D B C B</a:t>
            </a:r>
          </a:p>
          <a:p>
            <a:pPr>
              <a:lnSpc>
                <a:spcPct val="80000"/>
              </a:lnSpc>
              <a:spcBef>
                <a:spcPct val="20000"/>
              </a:spcBef>
            </a:pPr>
            <a:r>
              <a:rPr lang="en-US" altLang="ko-KR" sz="2800" dirty="0" smtClean="0">
                <a:ea typeface="굴림" panose="020B0600000101010101" pitchFamily="34" charset="-127"/>
              </a:rPr>
              <a:t>Consider MIN Page replacement:</a:t>
            </a: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marL="457200" lvl="1" indent="0">
              <a:lnSpc>
                <a:spcPct val="80000"/>
              </a:lnSpc>
              <a:spcBef>
                <a:spcPct val="20000"/>
              </a:spcBef>
              <a:buNone/>
            </a:pPr>
            <a:endParaRPr lang="en-US" altLang="ko-KR" sz="2400" dirty="0" smtClean="0">
              <a:ea typeface="굴림" panose="020B0600000101010101" pitchFamily="34" charset="-127"/>
            </a:endParaRPr>
          </a:p>
          <a:p>
            <a:pPr marL="457200" lvl="1" indent="0">
              <a:lnSpc>
                <a:spcPct val="80000"/>
              </a:lnSpc>
              <a:spcBef>
                <a:spcPct val="20000"/>
              </a:spcBef>
              <a:buNone/>
            </a:pPr>
            <a:endParaRPr lang="en-US" altLang="ko-KR" sz="1600" dirty="0" smtClean="0">
              <a:ea typeface="굴림" panose="020B0600000101010101" pitchFamily="34" charset="-127"/>
            </a:endParaRPr>
          </a:p>
          <a:p>
            <a:pPr>
              <a:lnSpc>
                <a:spcPct val="80000"/>
              </a:lnSpc>
              <a:spcBef>
                <a:spcPct val="20000"/>
              </a:spcBef>
            </a:pPr>
            <a:r>
              <a:rPr lang="en-US" altLang="ko-KR" sz="2600" dirty="0" smtClean="0">
                <a:ea typeface="굴림" panose="020B0600000101010101" pitchFamily="34" charset="-127"/>
              </a:rPr>
              <a:t>MIN: 5 faults </a:t>
            </a:r>
          </a:p>
          <a:p>
            <a:pPr lvl="1">
              <a:lnSpc>
                <a:spcPct val="80000"/>
              </a:lnSpc>
              <a:spcBef>
                <a:spcPct val="20000"/>
              </a:spcBef>
            </a:pPr>
            <a:r>
              <a:rPr lang="en-US" altLang="ko-KR" sz="2400" dirty="0" smtClean="0">
                <a:ea typeface="굴림" panose="020B0600000101010101" pitchFamily="34" charset="-127"/>
              </a:rPr>
              <a:t>Where will D be brought in? Look for page not referenced farthest in future</a:t>
            </a:r>
          </a:p>
          <a:p>
            <a:pPr>
              <a:lnSpc>
                <a:spcPct val="80000"/>
              </a:lnSpc>
              <a:spcBef>
                <a:spcPct val="20000"/>
              </a:spcBef>
            </a:pPr>
            <a:r>
              <a:rPr lang="en-US" altLang="ko-KR" sz="2800" dirty="0" smtClean="0">
                <a:ea typeface="굴림" panose="020B0600000101010101" pitchFamily="34" charset="-127"/>
              </a:rPr>
              <a:t>What will LRU do?</a:t>
            </a:r>
          </a:p>
          <a:p>
            <a:pPr lvl="1">
              <a:lnSpc>
                <a:spcPct val="80000"/>
              </a:lnSpc>
              <a:spcBef>
                <a:spcPct val="20000"/>
              </a:spcBef>
            </a:pPr>
            <a:r>
              <a:rPr lang="en-US" altLang="ko-KR" sz="2400" dirty="0" smtClean="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smtClean="0">
                <a:ea typeface="굴림" panose="020B0600000101010101" pitchFamily="34" charset="-127"/>
              </a:rPr>
              <a:t>Example: MIN</a:t>
            </a:r>
          </a:p>
        </p:txBody>
      </p:sp>
      <p:grpSp>
        <p:nvGrpSpPr>
          <p:cNvPr id="778246" name="Group 6"/>
          <p:cNvGrpSpPr>
            <a:grpSpLocks/>
          </p:cNvGrpSpPr>
          <p:nvPr/>
        </p:nvGrpSpPr>
        <p:grpSpPr bwMode="auto">
          <a:xfrm>
            <a:off x="7858125" y="3016250"/>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0" name="Group 10"/>
          <p:cNvGrpSpPr>
            <a:grpSpLocks/>
          </p:cNvGrpSpPr>
          <p:nvPr/>
        </p:nvGrpSpPr>
        <p:grpSpPr bwMode="auto">
          <a:xfrm>
            <a:off x="7259638" y="3016250"/>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8254" name="Group 14"/>
          <p:cNvGrpSpPr>
            <a:grpSpLocks/>
          </p:cNvGrpSpPr>
          <p:nvPr/>
        </p:nvGrpSpPr>
        <p:grpSpPr bwMode="auto">
          <a:xfrm>
            <a:off x="6659563" y="3016250"/>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8" name="Group 18"/>
          <p:cNvGrpSpPr>
            <a:grpSpLocks/>
          </p:cNvGrpSpPr>
          <p:nvPr/>
        </p:nvGrpSpPr>
        <p:grpSpPr bwMode="auto">
          <a:xfrm>
            <a:off x="6061075" y="3016250"/>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2" name="Group 22"/>
          <p:cNvGrpSpPr>
            <a:grpSpLocks/>
          </p:cNvGrpSpPr>
          <p:nvPr/>
        </p:nvGrpSpPr>
        <p:grpSpPr bwMode="auto">
          <a:xfrm>
            <a:off x="5461000" y="3016250"/>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6" name="Group 26"/>
          <p:cNvGrpSpPr>
            <a:grpSpLocks/>
          </p:cNvGrpSpPr>
          <p:nvPr/>
        </p:nvGrpSpPr>
        <p:grpSpPr bwMode="auto">
          <a:xfrm>
            <a:off x="4862513" y="3016250"/>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0" name="Group 30"/>
          <p:cNvGrpSpPr>
            <a:grpSpLocks/>
          </p:cNvGrpSpPr>
          <p:nvPr/>
        </p:nvGrpSpPr>
        <p:grpSpPr bwMode="auto">
          <a:xfrm>
            <a:off x="4262438" y="3016250"/>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4" name="Group 34"/>
          <p:cNvGrpSpPr>
            <a:grpSpLocks/>
          </p:cNvGrpSpPr>
          <p:nvPr/>
        </p:nvGrpSpPr>
        <p:grpSpPr bwMode="auto">
          <a:xfrm>
            <a:off x="3662363" y="3016250"/>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8" name="Group 38"/>
          <p:cNvGrpSpPr>
            <a:grpSpLocks/>
          </p:cNvGrpSpPr>
          <p:nvPr/>
        </p:nvGrpSpPr>
        <p:grpSpPr bwMode="auto">
          <a:xfrm>
            <a:off x="3063875" y="3016250"/>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2" name="Group 42"/>
          <p:cNvGrpSpPr>
            <a:grpSpLocks/>
          </p:cNvGrpSpPr>
          <p:nvPr/>
        </p:nvGrpSpPr>
        <p:grpSpPr bwMode="auto">
          <a:xfrm>
            <a:off x="2463800" y="3016250"/>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6" name="Group 46"/>
          <p:cNvGrpSpPr>
            <a:grpSpLocks/>
          </p:cNvGrpSpPr>
          <p:nvPr/>
        </p:nvGrpSpPr>
        <p:grpSpPr bwMode="auto">
          <a:xfrm>
            <a:off x="1865313" y="3016250"/>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8291" name="Rectangle 51"/>
          <p:cNvSpPr>
            <a:spLocks noChangeArrowheads="1"/>
          </p:cNvSpPr>
          <p:nvPr/>
        </p:nvSpPr>
        <p:spPr bwMode="auto">
          <a:xfrm>
            <a:off x="7858125"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2" name="Rectangle 52"/>
          <p:cNvSpPr>
            <a:spLocks noChangeArrowheads="1"/>
          </p:cNvSpPr>
          <p:nvPr/>
        </p:nvSpPr>
        <p:spPr bwMode="auto">
          <a:xfrm>
            <a:off x="7259638" y="22860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293" name="Rectangle 53"/>
          <p:cNvSpPr>
            <a:spLocks noChangeArrowheads="1"/>
          </p:cNvSpPr>
          <p:nvPr/>
        </p:nvSpPr>
        <p:spPr bwMode="auto">
          <a:xfrm>
            <a:off x="6659563"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4" name="Rectangle 54"/>
          <p:cNvSpPr>
            <a:spLocks noChangeArrowheads="1"/>
          </p:cNvSpPr>
          <p:nvPr/>
        </p:nvSpPr>
        <p:spPr bwMode="auto">
          <a:xfrm>
            <a:off x="6061075" y="22860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5" name="Rectangle 55"/>
          <p:cNvSpPr>
            <a:spLocks noChangeArrowheads="1"/>
          </p:cNvSpPr>
          <p:nvPr/>
        </p:nvSpPr>
        <p:spPr bwMode="auto">
          <a:xfrm>
            <a:off x="5461000"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6" name="Rectangle 56"/>
          <p:cNvSpPr>
            <a:spLocks noChangeArrowheads="1"/>
          </p:cNvSpPr>
          <p:nvPr/>
        </p:nvSpPr>
        <p:spPr bwMode="auto">
          <a:xfrm>
            <a:off x="4862513" y="22860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7" name="Rectangle 57"/>
          <p:cNvSpPr>
            <a:spLocks noChangeArrowheads="1"/>
          </p:cNvSpPr>
          <p:nvPr/>
        </p:nvSpPr>
        <p:spPr bwMode="auto">
          <a:xfrm>
            <a:off x="4262438"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8" name="Rectangle 58"/>
          <p:cNvSpPr>
            <a:spLocks noChangeArrowheads="1"/>
          </p:cNvSpPr>
          <p:nvPr/>
        </p:nvSpPr>
        <p:spPr bwMode="auto">
          <a:xfrm>
            <a:off x="3662363"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9" name="Rectangle 59"/>
          <p:cNvSpPr>
            <a:spLocks noChangeArrowheads="1"/>
          </p:cNvSpPr>
          <p:nvPr/>
        </p:nvSpPr>
        <p:spPr bwMode="auto">
          <a:xfrm>
            <a:off x="3063875" y="22860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300" name="Rectangle 60"/>
          <p:cNvSpPr>
            <a:spLocks noChangeArrowheads="1"/>
          </p:cNvSpPr>
          <p:nvPr/>
        </p:nvSpPr>
        <p:spPr bwMode="auto">
          <a:xfrm>
            <a:off x="2463800"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301" name="Rectangle 61"/>
          <p:cNvSpPr>
            <a:spLocks noChangeArrowheads="1"/>
          </p:cNvSpPr>
          <p:nvPr/>
        </p:nvSpPr>
        <p:spPr bwMode="auto">
          <a:xfrm>
            <a:off x="1865313" y="22860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8321" name="Group 81"/>
          <p:cNvGrpSpPr>
            <a:grpSpLocks/>
          </p:cNvGrpSpPr>
          <p:nvPr/>
        </p:nvGrpSpPr>
        <p:grpSpPr bwMode="auto">
          <a:xfrm>
            <a:off x="854075" y="2286000"/>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383507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a:t>
            </a:r>
            <a:endParaRPr lang="en-US" dirty="0"/>
          </a:p>
        </p:txBody>
      </p:sp>
      <p:sp>
        <p:nvSpPr>
          <p:cNvPr id="3" name="Content Placeholder 2"/>
          <p:cNvSpPr>
            <a:spLocks noGrp="1"/>
          </p:cNvSpPr>
          <p:nvPr>
            <p:ph idx="1"/>
          </p:nvPr>
        </p:nvSpPr>
        <p:spPr>
          <a:xfrm>
            <a:off x="381000" y="838200"/>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cxnSp>
        <p:nvCxnSpPr>
          <p:cNvPr id="8" name="Straight Arrow Connector 7"/>
          <p:cNvCxnSpPr/>
          <p:nvPr/>
        </p:nvCxnSpPr>
        <p:spPr>
          <a:xfrm>
            <a:off x="619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56536" y="5555023"/>
            <a:ext cx="822661" cy="461665"/>
          </a:xfrm>
          <a:prstGeom prst="rect">
            <a:avLst/>
          </a:prstGeom>
          <a:noFill/>
        </p:spPr>
        <p:txBody>
          <a:bodyPr wrap="none" rtlCol="0">
            <a:spAutoFit/>
          </a:bodyPr>
          <a:lstStyle/>
          <a:p>
            <a:r>
              <a:rPr lang="en-US" sz="2400" b="0" dirty="0" smtClean="0">
                <a:latin typeface="Gill Sans" charset="0"/>
                <a:ea typeface="Gill Sans" charset="0"/>
                <a:cs typeface="Gill Sans" charset="0"/>
              </a:rPr>
              <a:t>Time</a:t>
            </a:r>
            <a:endParaRPr lang="en-US" sz="2400" b="0" dirty="0">
              <a:latin typeface="Gill Sans" charset="0"/>
              <a:ea typeface="Gill Sans" charset="0"/>
              <a:cs typeface="Gill Sans" charset="0"/>
            </a:endParaRPr>
          </a:p>
        </p:txBody>
      </p:sp>
      <p:cxnSp>
        <p:nvCxnSpPr>
          <p:cNvPr id="11" name="Straight Arrow Connector 10"/>
          <p:cNvCxnSpPr/>
          <p:nvPr/>
        </p:nvCxnSpPr>
        <p:spPr>
          <a:xfrm flipV="1">
            <a:off x="1057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226154" y="3590873"/>
            <a:ext cx="1201676" cy="461665"/>
          </a:xfrm>
          <a:prstGeom prst="rect">
            <a:avLst/>
          </a:prstGeom>
          <a:noFill/>
        </p:spPr>
        <p:txBody>
          <a:bodyPr wrap="none" rtlCol="0">
            <a:spAutoFit/>
          </a:bodyPr>
          <a:lstStyle/>
          <a:p>
            <a:r>
              <a:rPr lang="en-US" sz="2400" b="0" dirty="0" smtClean="0">
                <a:latin typeface="Gill Sans" charset="0"/>
                <a:ea typeface="Gill Sans" charset="0"/>
                <a:cs typeface="Gill Sans" charset="0"/>
              </a:rPr>
              <a:t>Address</a:t>
            </a:r>
            <a:endParaRPr lang="en-US" sz="2400" b="0" dirty="0">
              <a:latin typeface="Gill Sans" charset="0"/>
              <a:ea typeface="Gill Sans" charset="0"/>
              <a:cs typeface="Gill Sans" charset="0"/>
            </a:endParaRPr>
          </a:p>
        </p:txBody>
      </p:sp>
      <p:sp>
        <p:nvSpPr>
          <p:cNvPr id="13" name="Rounded Rectangle 12"/>
          <p:cNvSpPr/>
          <p:nvPr/>
        </p:nvSpPr>
        <p:spPr>
          <a:xfrm>
            <a:off x="1435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4" name="Rounded Rectangle 13"/>
          <p:cNvSpPr/>
          <p:nvPr/>
        </p:nvSpPr>
        <p:spPr>
          <a:xfrm>
            <a:off x="1435829"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ounded Rectangle 14"/>
          <p:cNvSpPr/>
          <p:nvPr/>
        </p:nvSpPr>
        <p:spPr>
          <a:xfrm>
            <a:off x="2438710" y="4150808"/>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6" name="Rounded Rectangle 15"/>
          <p:cNvSpPr/>
          <p:nvPr/>
        </p:nvSpPr>
        <p:spPr>
          <a:xfrm>
            <a:off x="2591110"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7" name="Rounded Rectangle 16"/>
          <p:cNvSpPr/>
          <p:nvPr/>
        </p:nvSpPr>
        <p:spPr>
          <a:xfrm>
            <a:off x="3856536"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8" name="Rounded Rectangle 17"/>
          <p:cNvSpPr/>
          <p:nvPr/>
        </p:nvSpPr>
        <p:spPr>
          <a:xfrm>
            <a:off x="4859418"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9" name="Rounded Rectangle 18"/>
          <p:cNvSpPr/>
          <p:nvPr/>
        </p:nvSpPr>
        <p:spPr>
          <a:xfrm>
            <a:off x="4757973"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0" name="Rounded Rectangle 19"/>
          <p:cNvSpPr/>
          <p:nvPr/>
        </p:nvSpPr>
        <p:spPr>
          <a:xfrm>
            <a:off x="5581447"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1" name="Rounded Rectangle 20"/>
          <p:cNvSpPr/>
          <p:nvPr/>
        </p:nvSpPr>
        <p:spPr>
          <a:xfrm>
            <a:off x="6942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2" name="Rounded Rectangle 21"/>
          <p:cNvSpPr/>
          <p:nvPr/>
        </p:nvSpPr>
        <p:spPr>
          <a:xfrm>
            <a:off x="6719322"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4" name="Rounded Rectangle 3"/>
          <p:cNvSpPr/>
          <p:nvPr/>
        </p:nvSpPr>
        <p:spPr bwMode="auto">
          <a:xfrm>
            <a:off x="-457200" y="2438400"/>
            <a:ext cx="381000" cy="31242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smtClean="0">
              <a:ln>
                <a:noFill/>
              </a:ln>
              <a:solidFill>
                <a:schemeClr val="tx1"/>
              </a:solidFill>
              <a:effectLst/>
              <a:latin typeface="Gill Sans" charset="0"/>
              <a:ea typeface="Gill Sans" charset="0"/>
              <a:cs typeface="Gill Sans" charset="0"/>
            </a:endParaRPr>
          </a:p>
        </p:txBody>
      </p:sp>
    </p:spTree>
    <p:extLst>
      <p:ext uri="{BB962C8B-B14F-4D97-AF65-F5344CB8AC3E}">
        <p14:creationId xmlns:p14="http://schemas.microsoft.com/office/powerpoint/2010/main" val="463941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5105400"/>
          </a:xfrm>
        </p:spPr>
        <p:txBody>
          <a:bodyPr/>
          <a:lstStyle/>
          <a:p>
            <a:pPr>
              <a:lnSpc>
                <a:spcPct val="80000"/>
              </a:lnSpc>
              <a:spcBef>
                <a:spcPct val="25000"/>
              </a:spcBef>
            </a:pPr>
            <a:r>
              <a:rPr lang="en-US" altLang="ko-KR" dirty="0" smtClean="0">
                <a:ea typeface="굴림" panose="020B0600000101010101" pitchFamily="34" charset="-127"/>
              </a:rPr>
              <a:t>Consider the following: A B C D A B C D A B C D</a:t>
            </a:r>
          </a:p>
          <a:p>
            <a:pPr>
              <a:lnSpc>
                <a:spcPct val="80000"/>
              </a:lnSpc>
              <a:spcBef>
                <a:spcPct val="25000"/>
              </a:spcBef>
            </a:pPr>
            <a:r>
              <a:rPr lang="en-US" altLang="ko-KR" dirty="0" smtClean="0">
                <a:ea typeface="굴림" panose="020B0600000101010101" pitchFamily="34" charset="-127"/>
              </a:rPr>
              <a:t>LRU Performs as follows (same as FIFO here):</a:t>
            </a: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r>
              <a:rPr lang="en-US" altLang="ko-KR" dirty="0" smtClean="0">
                <a:ea typeface="굴림" panose="020B0600000101010101" pitchFamily="34" charset="-127"/>
              </a:rPr>
              <a:t>Every reference is a page fault!</a:t>
            </a:r>
          </a:p>
          <a:p>
            <a:pPr lvl="1">
              <a:lnSpc>
                <a:spcPct val="80000"/>
              </a:lnSpc>
              <a:spcBef>
                <a:spcPct val="25000"/>
              </a:spcBef>
            </a:pPr>
            <a:endParaRPr lang="ko-KR" altLang="en-US" dirty="0" smtClean="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smtClean="0">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6453840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3810000"/>
          </a:xfrm>
        </p:spPr>
        <p:txBody>
          <a:bodyPr/>
          <a:lstStyle/>
          <a:p>
            <a:pPr>
              <a:lnSpc>
                <a:spcPct val="80000"/>
              </a:lnSpc>
              <a:spcBef>
                <a:spcPct val="25000"/>
              </a:spcBef>
            </a:pPr>
            <a:r>
              <a:rPr lang="en-US" altLang="ko-KR" dirty="0" smtClean="0">
                <a:ea typeface="굴림" panose="020B0600000101010101" pitchFamily="34" charset="-127"/>
              </a:rPr>
              <a:t>Consider the following: A B C D A B C D A B C D</a:t>
            </a:r>
          </a:p>
          <a:p>
            <a:pPr>
              <a:lnSpc>
                <a:spcPct val="80000"/>
              </a:lnSpc>
              <a:spcBef>
                <a:spcPct val="25000"/>
              </a:spcBef>
            </a:pPr>
            <a:r>
              <a:rPr lang="en-US" altLang="ko-KR" dirty="0" smtClean="0">
                <a:ea typeface="굴림" panose="020B0600000101010101" pitchFamily="34" charset="-127"/>
              </a:rPr>
              <a:t>LRU Performs as follows (same as FIFO here):</a:t>
            </a: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r>
              <a:rPr lang="en-US" altLang="ko-KR" dirty="0" smtClean="0">
                <a:ea typeface="굴림" panose="020B0600000101010101" pitchFamily="34" charset="-127"/>
              </a:rPr>
              <a:t>Every reference is a page fault!</a:t>
            </a:r>
          </a:p>
          <a:p>
            <a:pPr>
              <a:lnSpc>
                <a:spcPct val="80000"/>
              </a:lnSpc>
              <a:spcBef>
                <a:spcPct val="25000"/>
              </a:spcBef>
            </a:pPr>
            <a:r>
              <a:rPr lang="en-US" altLang="ko-KR" dirty="0" smtClean="0">
                <a:ea typeface="굴림" panose="020B0600000101010101" pitchFamily="34" charset="-127"/>
              </a:rPr>
              <a:t>MIN Does much better:</a:t>
            </a:r>
          </a:p>
          <a:p>
            <a:pPr lvl="1">
              <a:lnSpc>
                <a:spcPct val="80000"/>
              </a:lnSpc>
              <a:spcBef>
                <a:spcPct val="25000"/>
              </a:spcBef>
            </a:pPr>
            <a:endParaRPr lang="ko-KR" altLang="en-US" dirty="0" smtClean="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smtClean="0">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38944" name="Group 99"/>
          <p:cNvGrpSpPr>
            <a:grpSpLocks/>
          </p:cNvGrpSpPr>
          <p:nvPr/>
        </p:nvGrpSpPr>
        <p:grpSpPr bwMode="auto">
          <a:xfrm>
            <a:off x="6862763" y="5226050"/>
            <a:ext cx="598488" cy="1476375"/>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38947" name="Group 111"/>
          <p:cNvGrpSpPr>
            <a:grpSpLocks/>
          </p:cNvGrpSpPr>
          <p:nvPr/>
        </p:nvGrpSpPr>
        <p:grpSpPr bwMode="auto">
          <a:xfrm>
            <a:off x="5064125" y="5226050"/>
            <a:ext cx="600075" cy="1476375"/>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0" name="Group 123"/>
          <p:cNvGrpSpPr>
            <a:grpSpLocks/>
          </p:cNvGrpSpPr>
          <p:nvPr/>
        </p:nvGrpSpPr>
        <p:grpSpPr bwMode="auto">
          <a:xfrm>
            <a:off x="3265488" y="5226050"/>
            <a:ext cx="600075" cy="1476375"/>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1" name="Group 127"/>
          <p:cNvGrpSpPr>
            <a:grpSpLocks/>
          </p:cNvGrpSpPr>
          <p:nvPr/>
        </p:nvGrpSpPr>
        <p:grpSpPr bwMode="auto">
          <a:xfrm>
            <a:off x="2667000" y="5226050"/>
            <a:ext cx="598488" cy="1476375"/>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2" name="Group 131"/>
          <p:cNvGrpSpPr>
            <a:grpSpLocks/>
          </p:cNvGrpSpPr>
          <p:nvPr/>
        </p:nvGrpSpPr>
        <p:grpSpPr bwMode="auto">
          <a:xfrm>
            <a:off x="2066925" y="5226050"/>
            <a:ext cx="600075" cy="1476375"/>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3" name="Group 135"/>
          <p:cNvGrpSpPr>
            <a:grpSpLocks/>
          </p:cNvGrpSpPr>
          <p:nvPr/>
        </p:nvGrpSpPr>
        <p:grpSpPr bwMode="auto">
          <a:xfrm>
            <a:off x="1468438" y="5226050"/>
            <a:ext cx="598488" cy="1476375"/>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55" name="Rectangle 140"/>
          <p:cNvSpPr>
            <a:spLocks noChangeArrowheads="1"/>
          </p:cNvSpPr>
          <p:nvPr/>
        </p:nvSpPr>
        <p:spPr bwMode="auto">
          <a:xfrm>
            <a:off x="6862763"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grpSp>
        <p:nvGrpSpPr>
          <p:cNvPr id="3" name="Group 2"/>
          <p:cNvGrpSpPr/>
          <p:nvPr/>
        </p:nvGrpSpPr>
        <p:grpSpPr>
          <a:xfrm>
            <a:off x="5664200" y="4495800"/>
            <a:ext cx="1198563" cy="2206625"/>
            <a:chOff x="5664200" y="4495800"/>
            <a:chExt cx="1198563" cy="2206625"/>
          </a:xfrm>
        </p:grpSpPr>
        <p:grpSp>
          <p:nvGrpSpPr>
            <p:cNvPr id="38945" name="Group 103"/>
            <p:cNvGrpSpPr>
              <a:grpSpLocks/>
            </p:cNvGrpSpPr>
            <p:nvPr/>
          </p:nvGrpSpPr>
          <p:grpSpPr bwMode="auto">
            <a:xfrm>
              <a:off x="6262688" y="5226050"/>
              <a:ext cx="600075" cy="1476375"/>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6" name="Group 107"/>
            <p:cNvGrpSpPr>
              <a:grpSpLocks/>
            </p:cNvGrpSpPr>
            <p:nvPr/>
          </p:nvGrpSpPr>
          <p:grpSpPr bwMode="auto">
            <a:xfrm>
              <a:off x="5664200" y="5226050"/>
              <a:ext cx="598488" cy="1476375"/>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6" name="Rectangle 141"/>
            <p:cNvSpPr>
              <a:spLocks noChangeArrowheads="1"/>
            </p:cNvSpPr>
            <p:nvPr/>
          </p:nvSpPr>
          <p:spPr bwMode="auto">
            <a:xfrm>
              <a:off x="6262688"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8957" name="Rectangle 142"/>
            <p:cNvSpPr>
              <a:spLocks noChangeArrowheads="1"/>
            </p:cNvSpPr>
            <p:nvPr/>
          </p:nvSpPr>
          <p:spPr bwMode="auto">
            <a:xfrm>
              <a:off x="5664200"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sp>
        <p:nvSpPr>
          <p:cNvPr id="38958" name="Rectangle 143"/>
          <p:cNvSpPr>
            <a:spLocks noChangeArrowheads="1"/>
          </p:cNvSpPr>
          <p:nvPr/>
        </p:nvSpPr>
        <p:spPr bwMode="auto">
          <a:xfrm>
            <a:off x="5064125"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nvGrpSpPr>
          <p:cNvPr id="2" name="Group 1"/>
          <p:cNvGrpSpPr/>
          <p:nvPr/>
        </p:nvGrpSpPr>
        <p:grpSpPr>
          <a:xfrm>
            <a:off x="3865563" y="4495800"/>
            <a:ext cx="1198563" cy="2206625"/>
            <a:chOff x="3865563" y="4495800"/>
            <a:chExt cx="1198563" cy="2206625"/>
          </a:xfrm>
        </p:grpSpPr>
        <p:grpSp>
          <p:nvGrpSpPr>
            <p:cNvPr id="38948" name="Group 115"/>
            <p:cNvGrpSpPr>
              <a:grpSpLocks/>
            </p:cNvGrpSpPr>
            <p:nvPr/>
          </p:nvGrpSpPr>
          <p:grpSpPr bwMode="auto">
            <a:xfrm>
              <a:off x="4465638" y="5226050"/>
              <a:ext cx="598488" cy="1476375"/>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9" name="Group 119"/>
            <p:cNvGrpSpPr>
              <a:grpSpLocks/>
            </p:cNvGrpSpPr>
            <p:nvPr/>
          </p:nvGrpSpPr>
          <p:grpSpPr bwMode="auto">
            <a:xfrm>
              <a:off x="3865563" y="5226050"/>
              <a:ext cx="600075" cy="1476375"/>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9" name="Rectangle 144"/>
            <p:cNvSpPr>
              <a:spLocks noChangeArrowheads="1"/>
            </p:cNvSpPr>
            <p:nvPr/>
          </p:nvSpPr>
          <p:spPr bwMode="auto">
            <a:xfrm>
              <a:off x="4465638"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0" name="Rectangle 145"/>
            <p:cNvSpPr>
              <a:spLocks noChangeArrowheads="1"/>
            </p:cNvSpPr>
            <p:nvPr/>
          </p:nvSpPr>
          <p:spPr bwMode="auto">
            <a:xfrm>
              <a:off x="3865563"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61" name="Rectangle 146"/>
          <p:cNvSpPr>
            <a:spLocks noChangeArrowheads="1"/>
          </p:cNvSpPr>
          <p:nvPr/>
        </p:nvSpPr>
        <p:spPr bwMode="auto">
          <a:xfrm>
            <a:off x="3265488"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sp>
        <p:nvSpPr>
          <p:cNvPr id="38962" name="Rectangle 147"/>
          <p:cNvSpPr>
            <a:spLocks noChangeArrowheads="1"/>
          </p:cNvSpPr>
          <p:nvPr/>
        </p:nvSpPr>
        <p:spPr bwMode="auto">
          <a:xfrm>
            <a:off x="2667000"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3" name="Rectangle 148"/>
          <p:cNvSpPr>
            <a:spLocks noChangeArrowheads="1"/>
          </p:cNvSpPr>
          <p:nvPr/>
        </p:nvSpPr>
        <p:spPr bwMode="auto">
          <a:xfrm>
            <a:off x="2066925"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4" name="Rectangle 149"/>
          <p:cNvSpPr>
            <a:spLocks noChangeArrowheads="1"/>
          </p:cNvSpPr>
          <p:nvPr/>
        </p:nvSpPr>
        <p:spPr bwMode="auto">
          <a:xfrm>
            <a:off x="1468438" y="4495800"/>
            <a:ext cx="598488"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4" name="Group 3"/>
          <p:cNvGrpSpPr/>
          <p:nvPr/>
        </p:nvGrpSpPr>
        <p:grpSpPr>
          <a:xfrm>
            <a:off x="7461250" y="4495800"/>
            <a:ext cx="1216025" cy="2206625"/>
            <a:chOff x="7461250" y="4495800"/>
            <a:chExt cx="1216025" cy="2206625"/>
          </a:xfrm>
        </p:grpSpPr>
        <p:grpSp>
          <p:nvGrpSpPr>
            <p:cNvPr id="38942" name="Group 91"/>
            <p:cNvGrpSpPr>
              <a:grpSpLocks/>
            </p:cNvGrpSpPr>
            <p:nvPr/>
          </p:nvGrpSpPr>
          <p:grpSpPr bwMode="auto">
            <a:xfrm>
              <a:off x="8051800" y="5226050"/>
              <a:ext cx="600075" cy="1476375"/>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3" name="Group 95"/>
            <p:cNvGrpSpPr>
              <a:grpSpLocks/>
            </p:cNvGrpSpPr>
            <p:nvPr/>
          </p:nvGrpSpPr>
          <p:grpSpPr bwMode="auto">
            <a:xfrm>
              <a:off x="7461250" y="5226050"/>
              <a:ext cx="600075" cy="1476375"/>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4" name="Rectangle 139"/>
            <p:cNvSpPr>
              <a:spLocks noChangeArrowheads="1"/>
            </p:cNvSpPr>
            <p:nvPr/>
          </p:nvSpPr>
          <p:spPr bwMode="auto">
            <a:xfrm>
              <a:off x="746125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5" name="Rectangle 150"/>
            <p:cNvSpPr>
              <a:spLocks noChangeArrowheads="1"/>
            </p:cNvSpPr>
            <p:nvPr/>
          </p:nvSpPr>
          <p:spPr bwMode="auto">
            <a:xfrm>
              <a:off x="807720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38966" name="Group 151"/>
          <p:cNvGrpSpPr>
            <a:grpSpLocks/>
          </p:cNvGrpSpPr>
          <p:nvPr/>
        </p:nvGrpSpPr>
        <p:grpSpPr bwMode="auto">
          <a:xfrm>
            <a:off x="457200" y="4495800"/>
            <a:ext cx="8204200" cy="2206625"/>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796472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p:bldP spid="38958" grpId="0"/>
      <p:bldP spid="389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Graph of Page Faults Versus The Number of Frames</a:t>
            </a:r>
          </a:p>
        </p:txBody>
      </p:sp>
      <p:sp>
        <p:nvSpPr>
          <p:cNvPr id="19459" name="Rectangle 4"/>
          <p:cNvSpPr>
            <a:spLocks noGrp="1" noChangeArrowheads="1"/>
          </p:cNvSpPr>
          <p:nvPr>
            <p:ph type="body" idx="1"/>
          </p:nvPr>
        </p:nvSpPr>
        <p:spPr>
          <a:xfrm>
            <a:off x="158750" y="4167188"/>
            <a:ext cx="8785225" cy="2538412"/>
          </a:xfrm>
        </p:spPr>
        <p:txBody>
          <a:bodyPr>
            <a:noAutofit/>
          </a:bodyPr>
          <a:lstStyle/>
          <a:p>
            <a:pPr>
              <a:lnSpc>
                <a:spcPct val="80000"/>
              </a:lnSpc>
              <a:spcBef>
                <a:spcPct val="20000"/>
              </a:spcBef>
            </a:pPr>
            <a:r>
              <a:rPr lang="en-US" altLang="ko-KR" sz="2800" dirty="0" smtClean="0">
                <a:ea typeface="굴림" panose="020B0600000101010101" pitchFamily="34" charset="-127"/>
              </a:rPr>
              <a:t>One desirable property: When you add memory the miss rate drops</a:t>
            </a:r>
          </a:p>
          <a:p>
            <a:pPr lvl="1">
              <a:lnSpc>
                <a:spcPct val="80000"/>
              </a:lnSpc>
              <a:spcBef>
                <a:spcPct val="20000"/>
              </a:spcBef>
            </a:pPr>
            <a:r>
              <a:rPr lang="en-US" altLang="ko-KR" sz="2400" dirty="0" smtClean="0">
                <a:ea typeface="굴림" panose="020B0600000101010101" pitchFamily="34" charset="-127"/>
              </a:rPr>
              <a:t>Does this always happen?</a:t>
            </a:r>
          </a:p>
          <a:p>
            <a:pPr lvl="1">
              <a:lnSpc>
                <a:spcPct val="80000"/>
              </a:lnSpc>
              <a:spcBef>
                <a:spcPct val="20000"/>
              </a:spcBef>
            </a:pPr>
            <a:r>
              <a:rPr lang="en-US" altLang="ko-KR" sz="2400" dirty="0" smtClean="0">
                <a:ea typeface="굴림" panose="020B0600000101010101" pitchFamily="34" charset="-127"/>
              </a:rPr>
              <a:t>Seems like it should, right?</a:t>
            </a:r>
          </a:p>
          <a:p>
            <a:pPr>
              <a:lnSpc>
                <a:spcPct val="80000"/>
              </a:lnSpc>
              <a:spcBef>
                <a:spcPct val="20000"/>
              </a:spcBef>
            </a:pPr>
            <a:r>
              <a:rPr lang="en-US" altLang="ko-KR" sz="2800" dirty="0" smtClean="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t>
            </a:r>
            <a:r>
              <a:rPr lang="en-US" altLang="ko-KR" sz="2800" dirty="0" smtClean="0">
                <a:ea typeface="굴림" panose="020B0600000101010101" pitchFamily="34" charset="-127"/>
              </a:rPr>
              <a:t>anomaly </a:t>
            </a:r>
          </a:p>
          <a:p>
            <a:pPr lvl="1">
              <a:lnSpc>
                <a:spcPct val="80000"/>
              </a:lnSpc>
              <a:spcBef>
                <a:spcPct val="20000"/>
              </a:spcBef>
            </a:pPr>
            <a:r>
              <a:rPr lang="en-US" altLang="ko-KR" sz="2400" dirty="0" smtClean="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l="493" t="11264" r="1244" b="11610"/>
          <a:stretch>
            <a:fillRect/>
          </a:stretch>
        </p:blipFill>
        <p:spPr bwMode="auto">
          <a:xfrm>
            <a:off x="1624013"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9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152400"/>
            <a:ext cx="8610600" cy="533400"/>
          </a:xfrm>
        </p:spPr>
        <p:txBody>
          <a:bodyPr/>
          <a:lstStyle/>
          <a:p>
            <a:r>
              <a:rPr lang="en-US" altLang="ko-KR" dirty="0" smtClean="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152400" y="762000"/>
            <a:ext cx="8839200" cy="6324600"/>
          </a:xfrm>
        </p:spPr>
        <p:txBody>
          <a:bodyPr>
            <a:normAutofit lnSpcReduction="10000"/>
          </a:bodyPr>
          <a:lstStyle/>
          <a:p>
            <a:pPr>
              <a:lnSpc>
                <a:spcPct val="80000"/>
              </a:lnSpc>
              <a:spcBef>
                <a:spcPct val="5000"/>
              </a:spcBef>
            </a:pPr>
            <a:r>
              <a:rPr lang="en-US" altLang="ko-KR" sz="2800" dirty="0" smtClean="0">
                <a:ea typeface="굴림" panose="020B0600000101010101" pitchFamily="34" charset="-127"/>
              </a:rPr>
              <a:t>Does adding memory reduce number of page faults?</a:t>
            </a:r>
          </a:p>
          <a:p>
            <a:pPr lvl="1">
              <a:lnSpc>
                <a:spcPct val="80000"/>
              </a:lnSpc>
              <a:spcBef>
                <a:spcPct val="5000"/>
              </a:spcBef>
            </a:pPr>
            <a:r>
              <a:rPr lang="en-US" altLang="ko-KR" sz="2400" dirty="0" smtClean="0">
                <a:ea typeface="굴림" panose="020B0600000101010101" pitchFamily="34" charset="-127"/>
              </a:rPr>
              <a:t>Yes for LRU and MIN</a:t>
            </a:r>
          </a:p>
          <a:p>
            <a:pPr lvl="1">
              <a:lnSpc>
                <a:spcPct val="80000"/>
              </a:lnSpc>
              <a:spcBef>
                <a:spcPct val="5000"/>
              </a:spcBef>
            </a:pPr>
            <a:r>
              <a:rPr lang="en-US" altLang="ko-KR" sz="2400" dirty="0" smtClean="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t>
            </a:r>
            <a:r>
              <a:rPr lang="en-US" altLang="ko-KR" sz="2400" dirty="0" smtClean="0">
                <a:ea typeface="굴림" panose="020B0600000101010101" pitchFamily="34" charset="-127"/>
              </a:rPr>
              <a:t>anomaly)</a:t>
            </a: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a:lnSpc>
                <a:spcPct val="80000"/>
              </a:lnSpc>
              <a:spcBef>
                <a:spcPct val="5000"/>
              </a:spcBef>
            </a:pPr>
            <a:endParaRPr lang="en-US" altLang="ko-KR" sz="2800" dirty="0" smtClean="0">
              <a:ea typeface="굴림" panose="020B0600000101010101" pitchFamily="34" charset="-127"/>
            </a:endParaRPr>
          </a:p>
          <a:p>
            <a:pPr>
              <a:lnSpc>
                <a:spcPct val="80000"/>
              </a:lnSpc>
              <a:spcBef>
                <a:spcPct val="5000"/>
              </a:spcBef>
            </a:pPr>
            <a:r>
              <a:rPr lang="en-US" altLang="ko-KR" sz="2800" dirty="0" smtClean="0">
                <a:ea typeface="굴림" panose="020B0600000101010101" pitchFamily="34" charset="-127"/>
              </a:rPr>
              <a:t>After adding memory:</a:t>
            </a:r>
          </a:p>
          <a:p>
            <a:pPr lvl="1">
              <a:lnSpc>
                <a:spcPct val="80000"/>
              </a:lnSpc>
              <a:spcBef>
                <a:spcPct val="5000"/>
              </a:spcBef>
            </a:pPr>
            <a:r>
              <a:rPr lang="en-US" altLang="ko-KR" sz="2400" dirty="0" smtClean="0">
                <a:ea typeface="굴림" panose="020B0600000101010101" pitchFamily="34" charset="-127"/>
              </a:rPr>
              <a:t>With FIFO, contents can be completely different</a:t>
            </a:r>
          </a:p>
          <a:p>
            <a:pPr lvl="1">
              <a:lnSpc>
                <a:spcPct val="80000"/>
              </a:lnSpc>
              <a:spcBef>
                <a:spcPct val="5000"/>
              </a:spcBef>
            </a:pPr>
            <a:r>
              <a:rPr lang="en-US" altLang="ko-KR" sz="2400" dirty="0" smtClean="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1150938" y="1752600"/>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grpSp>
      <p:grpSp>
        <p:nvGrpSpPr>
          <p:cNvPr id="780491" name="Group 203"/>
          <p:cNvGrpSpPr>
            <a:grpSpLocks/>
          </p:cNvGrpSpPr>
          <p:nvPr/>
        </p:nvGrpSpPr>
        <p:grpSpPr bwMode="auto">
          <a:xfrm>
            <a:off x="1143000" y="3435350"/>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2420486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914400"/>
            <a:ext cx="8534400" cy="5791200"/>
          </a:xfrm>
        </p:spPr>
        <p:txBody>
          <a:bodyPr>
            <a:normAutofit/>
          </a:bodyPr>
          <a:lstStyle/>
          <a:p>
            <a:r>
              <a:rPr lang="en-US" sz="2800" dirty="0" smtClean="0"/>
              <a:t>Midterm </a:t>
            </a:r>
            <a:r>
              <a:rPr lang="en-US" sz="2800" dirty="0"/>
              <a:t>2</a:t>
            </a:r>
            <a:r>
              <a:rPr lang="en-US" sz="2800" dirty="0" smtClean="0"/>
              <a:t> coming up on </a:t>
            </a:r>
            <a:r>
              <a:rPr lang="en-US" sz="2800" dirty="0" smtClean="0">
                <a:solidFill>
                  <a:srgbClr val="FF0000"/>
                </a:solidFill>
                <a:latin typeface="Gill Sans" charset="0"/>
                <a:ea typeface="Gill Sans" charset="0"/>
                <a:cs typeface="Gill Sans" charset="0"/>
              </a:rPr>
              <a:t>Mon 10/29 </a:t>
            </a:r>
            <a:r>
              <a:rPr lang="en-US" sz="2800" dirty="0" smtClean="0">
                <a:solidFill>
                  <a:srgbClr val="FF0000"/>
                </a:solidFill>
                <a:latin typeface="Gill Sans" charset="0"/>
                <a:ea typeface="Gill Sans" charset="0"/>
                <a:cs typeface="Gill Sans" charset="0"/>
              </a:rPr>
              <a:t>5:0</a:t>
            </a:r>
            <a:r>
              <a:rPr lang="en-US" sz="2800" dirty="0" smtClean="0">
                <a:solidFill>
                  <a:srgbClr val="FF0000"/>
                </a:solidFill>
                <a:latin typeface="Gill Sans" charset="0"/>
                <a:ea typeface="Gill Sans" charset="0"/>
                <a:cs typeface="Gill Sans" charset="0"/>
              </a:rPr>
              <a:t>0-6:30PM</a:t>
            </a:r>
            <a:endParaRPr lang="en-US" sz="2800" dirty="0" smtClean="0">
              <a:solidFill>
                <a:srgbClr val="FF0000"/>
              </a:solidFill>
              <a:latin typeface="Gill Sans" charset="0"/>
              <a:ea typeface="Gill Sans" charset="0"/>
              <a:cs typeface="Gill Sans" charset="0"/>
            </a:endParaRPr>
          </a:p>
          <a:p>
            <a:pPr lvl="1"/>
            <a:r>
              <a:rPr lang="en-US" sz="2400" dirty="0" smtClean="0"/>
              <a:t>All topics up to and including Lecture 17 </a:t>
            </a:r>
          </a:p>
          <a:p>
            <a:pPr lvl="2"/>
            <a:r>
              <a:rPr lang="en-US" sz="2400" dirty="0" smtClean="0"/>
              <a:t>Focus will be on Lectures 11 – 17 and associated readings</a:t>
            </a:r>
          </a:p>
          <a:p>
            <a:pPr lvl="2"/>
            <a:r>
              <a:rPr lang="en-US" sz="2400" dirty="0" smtClean="0"/>
              <a:t>Projects 1 and 2</a:t>
            </a:r>
          </a:p>
          <a:p>
            <a:pPr lvl="2"/>
            <a:r>
              <a:rPr lang="en-US" sz="2400" dirty="0" smtClean="0"/>
              <a:t>Homework 0 – 2  </a:t>
            </a:r>
          </a:p>
          <a:p>
            <a:pPr lvl="1"/>
            <a:r>
              <a:rPr lang="en-US" sz="2400" dirty="0" smtClean="0"/>
              <a:t>Closed book</a:t>
            </a:r>
          </a:p>
          <a:p>
            <a:pPr lvl="1"/>
            <a:r>
              <a:rPr lang="en-US" sz="2400" dirty="0" smtClean="0"/>
              <a:t>2 pages hand-written notes both sides</a:t>
            </a:r>
          </a:p>
          <a:p>
            <a:pPr lvl="2"/>
            <a:endParaRPr lang="en-US" sz="2400" dirty="0"/>
          </a:p>
          <a:p>
            <a:pPr lvl="1"/>
            <a:endParaRPr lang="en-US" sz="2400" dirty="0"/>
          </a:p>
        </p:txBody>
      </p:sp>
    </p:spTree>
    <p:extLst>
      <p:ext uri="{BB962C8B-B14F-4D97-AF65-F5344CB8AC3E}">
        <p14:creationId xmlns:p14="http://schemas.microsoft.com/office/powerpoint/2010/main" val="86586583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78631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Implementing LRU</a:t>
            </a:r>
          </a:p>
        </p:txBody>
      </p:sp>
      <p:sp>
        <p:nvSpPr>
          <p:cNvPr id="781315" name="Rectangle 3"/>
          <p:cNvSpPr>
            <a:spLocks noGrp="1" noChangeArrowheads="1"/>
          </p:cNvSpPr>
          <p:nvPr>
            <p:ph type="body" idx="1"/>
          </p:nvPr>
        </p:nvSpPr>
        <p:spPr>
          <a:xfrm>
            <a:off x="228600" y="685800"/>
            <a:ext cx="9067800" cy="6096000"/>
          </a:xfrm>
        </p:spPr>
        <p:txBody>
          <a:bodyPr>
            <a:normAutofit/>
          </a:bodyPr>
          <a:lstStyle/>
          <a:p>
            <a:pPr>
              <a:lnSpc>
                <a:spcPct val="80000"/>
              </a:lnSpc>
              <a:spcBef>
                <a:spcPct val="10000"/>
              </a:spcBef>
              <a:tabLst>
                <a:tab pos="3030538" algn="l"/>
              </a:tabLst>
            </a:pPr>
            <a:r>
              <a:rPr lang="en-US" altLang="ko-KR" dirty="0" smtClean="0">
                <a:ea typeface="굴림" panose="020B0600000101010101" pitchFamily="34" charset="-127"/>
              </a:rPr>
              <a:t>Perfect:</a:t>
            </a:r>
          </a:p>
          <a:p>
            <a:pPr lvl="1">
              <a:lnSpc>
                <a:spcPct val="80000"/>
              </a:lnSpc>
              <a:spcBef>
                <a:spcPct val="10000"/>
              </a:spcBef>
              <a:tabLst>
                <a:tab pos="3030538" algn="l"/>
              </a:tabLst>
            </a:pPr>
            <a:r>
              <a:rPr lang="en-US" altLang="ko-KR" dirty="0" smtClean="0">
                <a:ea typeface="굴림" panose="020B0600000101010101" pitchFamily="34" charset="-127"/>
              </a:rPr>
              <a:t>Timestamp page on each reference</a:t>
            </a:r>
          </a:p>
          <a:p>
            <a:pPr lvl="1">
              <a:lnSpc>
                <a:spcPct val="80000"/>
              </a:lnSpc>
              <a:spcBef>
                <a:spcPct val="10000"/>
              </a:spcBef>
              <a:tabLst>
                <a:tab pos="3030538" algn="l"/>
              </a:tabLst>
            </a:pPr>
            <a:r>
              <a:rPr lang="en-US" altLang="ko-KR" dirty="0" smtClean="0">
                <a:ea typeface="굴림" panose="020B0600000101010101" pitchFamily="34" charset="-127"/>
              </a:rPr>
              <a:t>Keep list of pages ordered by time of reference</a:t>
            </a:r>
          </a:p>
          <a:p>
            <a:pPr lvl="1">
              <a:lnSpc>
                <a:spcPct val="80000"/>
              </a:lnSpc>
              <a:spcBef>
                <a:spcPct val="10000"/>
              </a:spcBef>
              <a:tabLst>
                <a:tab pos="3030538" algn="l"/>
              </a:tabLst>
            </a:pPr>
            <a:r>
              <a:rPr lang="en-US" altLang="ko-KR" dirty="0" smtClean="0">
                <a:ea typeface="굴림" panose="020B0600000101010101" pitchFamily="34" charset="-127"/>
              </a:rPr>
              <a:t>Too expensive to implement in reality for many reasons</a:t>
            </a:r>
          </a:p>
          <a:p>
            <a:pPr>
              <a:lnSpc>
                <a:spcPct val="80000"/>
              </a:lnSpc>
              <a:spcBef>
                <a:spcPct val="10000"/>
              </a:spcBef>
              <a:tabLst>
                <a:tab pos="3030538" algn="l"/>
              </a:tabLst>
            </a:pPr>
            <a:r>
              <a:rPr lang="en-US" altLang="ko-KR" dirty="0" smtClean="0">
                <a:solidFill>
                  <a:schemeClr val="hlink"/>
                </a:solidFill>
                <a:ea typeface="굴림" panose="020B0600000101010101" pitchFamily="34" charset="-127"/>
              </a:rPr>
              <a:t>Clock Algorithm:</a:t>
            </a:r>
            <a:r>
              <a:rPr lang="en-US" altLang="ko-KR" dirty="0" smtClean="0">
                <a:ea typeface="굴림" panose="020B0600000101010101" pitchFamily="34" charset="-127"/>
              </a:rPr>
              <a:t> Arrange physical pages in circle with single clock hand</a:t>
            </a:r>
          </a:p>
          <a:p>
            <a:pPr lvl="1">
              <a:lnSpc>
                <a:spcPct val="80000"/>
              </a:lnSpc>
              <a:spcBef>
                <a:spcPct val="10000"/>
              </a:spcBef>
              <a:tabLst>
                <a:tab pos="3030538" algn="l"/>
              </a:tabLst>
            </a:pPr>
            <a:r>
              <a:rPr lang="en-US" altLang="ko-KR" dirty="0" smtClean="0">
                <a:ea typeface="굴림" panose="020B0600000101010101" pitchFamily="34" charset="-127"/>
              </a:rPr>
              <a:t>Approximate LRU (</a:t>
            </a:r>
            <a:r>
              <a:rPr lang="en-US" altLang="ko-KR" i="1" dirty="0" smtClean="0">
                <a:ea typeface="굴림" panose="020B0600000101010101" pitchFamily="34" charset="-127"/>
              </a:rPr>
              <a:t>approximation to approximation to MIN</a:t>
            </a:r>
            <a:r>
              <a:rPr lang="en-US" altLang="ko-KR" dirty="0" smtClean="0">
                <a:ea typeface="굴림" panose="020B0600000101010101" pitchFamily="34" charset="-127"/>
              </a:rPr>
              <a:t>)</a:t>
            </a:r>
          </a:p>
          <a:p>
            <a:pPr lvl="1">
              <a:lnSpc>
                <a:spcPct val="80000"/>
              </a:lnSpc>
              <a:spcBef>
                <a:spcPct val="10000"/>
              </a:spcBef>
              <a:tabLst>
                <a:tab pos="3030538" algn="l"/>
              </a:tabLst>
            </a:pPr>
            <a:r>
              <a:rPr lang="en-US" altLang="ko-KR" dirty="0" smtClean="0">
                <a:ea typeface="굴림" panose="020B0600000101010101" pitchFamily="34" charset="-127"/>
              </a:rPr>
              <a:t>Replace </a:t>
            </a:r>
            <a:r>
              <a:rPr lang="en-US" altLang="ko-KR" dirty="0" smtClean="0">
                <a:solidFill>
                  <a:schemeClr val="hlink"/>
                </a:solidFill>
                <a:ea typeface="굴림" panose="020B0600000101010101" pitchFamily="34" charset="-127"/>
              </a:rPr>
              <a:t>an</a:t>
            </a:r>
            <a:r>
              <a:rPr lang="en-US" altLang="ko-KR" dirty="0" smtClean="0">
                <a:ea typeface="굴림" panose="020B0600000101010101" pitchFamily="34" charset="-127"/>
              </a:rPr>
              <a:t> old page, not </a:t>
            </a:r>
            <a:r>
              <a:rPr lang="en-US" altLang="ko-KR" dirty="0" smtClean="0">
                <a:solidFill>
                  <a:schemeClr val="hlink"/>
                </a:solidFill>
                <a:ea typeface="굴림" panose="020B0600000101010101" pitchFamily="34" charset="-127"/>
              </a:rPr>
              <a:t>the oldest</a:t>
            </a:r>
            <a:r>
              <a:rPr lang="en-US" altLang="ko-KR" dirty="0" smtClean="0">
                <a:ea typeface="굴림" panose="020B0600000101010101" pitchFamily="34" charset="-127"/>
              </a:rPr>
              <a:t> page</a:t>
            </a:r>
          </a:p>
          <a:p>
            <a:pPr>
              <a:lnSpc>
                <a:spcPct val="80000"/>
              </a:lnSpc>
              <a:spcBef>
                <a:spcPct val="10000"/>
              </a:spcBef>
              <a:tabLst>
                <a:tab pos="3030538" algn="l"/>
              </a:tabLst>
            </a:pPr>
            <a:r>
              <a:rPr lang="en-US" altLang="ko-KR" dirty="0" smtClean="0">
                <a:ea typeface="굴림" panose="020B0600000101010101" pitchFamily="34" charset="-127"/>
              </a:rPr>
              <a:t>Details:</a:t>
            </a:r>
          </a:p>
          <a:p>
            <a:pPr lvl="1">
              <a:lnSpc>
                <a:spcPct val="80000"/>
              </a:lnSpc>
              <a:spcBef>
                <a:spcPct val="10000"/>
              </a:spcBef>
              <a:tabLst>
                <a:tab pos="3030538" algn="l"/>
              </a:tabLst>
            </a:pPr>
            <a:r>
              <a:rPr lang="en-US" altLang="ko-KR" dirty="0" smtClean="0">
                <a:ea typeface="굴림" panose="020B0600000101010101" pitchFamily="34" charset="-127"/>
              </a:rPr>
              <a:t>Hardware “use” bit per physical page:</a:t>
            </a:r>
          </a:p>
          <a:p>
            <a:pPr lvl="2">
              <a:lnSpc>
                <a:spcPct val="80000"/>
              </a:lnSpc>
              <a:spcBef>
                <a:spcPct val="10000"/>
              </a:spcBef>
              <a:tabLst>
                <a:tab pos="3030538" algn="l"/>
              </a:tabLst>
            </a:pPr>
            <a:r>
              <a:rPr lang="en-US" altLang="ko-KR" dirty="0" smtClean="0">
                <a:ea typeface="굴림" panose="020B0600000101010101" pitchFamily="34" charset="-127"/>
              </a:rPr>
              <a:t>Hardware sets use bit on each reference</a:t>
            </a:r>
          </a:p>
          <a:p>
            <a:pPr lvl="2">
              <a:lnSpc>
                <a:spcPct val="80000"/>
              </a:lnSpc>
              <a:spcBef>
                <a:spcPct val="10000"/>
              </a:spcBef>
              <a:tabLst>
                <a:tab pos="3030538" algn="l"/>
              </a:tabLst>
            </a:pPr>
            <a:r>
              <a:rPr lang="en-US" altLang="ko-KR" dirty="0" smtClean="0">
                <a:ea typeface="굴림" panose="020B0600000101010101" pitchFamily="34" charset="-127"/>
              </a:rPr>
              <a:t>If use bit isn’t set, means not referenced in a long time</a:t>
            </a:r>
          </a:p>
          <a:p>
            <a:pPr lvl="2">
              <a:lnSpc>
                <a:spcPct val="80000"/>
              </a:lnSpc>
              <a:spcBef>
                <a:spcPct val="10000"/>
              </a:spcBef>
              <a:tabLst>
                <a:tab pos="3030538" algn="l"/>
              </a:tabLst>
            </a:pPr>
            <a:r>
              <a:rPr lang="en-US" altLang="ko-KR" dirty="0" smtClean="0">
                <a:ea typeface="굴림" panose="020B0600000101010101" pitchFamily="34" charset="-127"/>
              </a:rPr>
              <a:t>Some hardware sets use bit in the TLB; you have to copy this back to page table entry when TLB entry gets replaced</a:t>
            </a:r>
          </a:p>
          <a:p>
            <a:pPr lvl="1">
              <a:lnSpc>
                <a:spcPct val="80000"/>
              </a:lnSpc>
              <a:spcBef>
                <a:spcPct val="10000"/>
              </a:spcBef>
              <a:tabLst>
                <a:tab pos="3030538" algn="l"/>
              </a:tabLst>
            </a:pPr>
            <a:r>
              <a:rPr lang="en-US" altLang="ko-KR" dirty="0" smtClean="0">
                <a:ea typeface="굴림" panose="020B0600000101010101" pitchFamily="34" charset="-127"/>
              </a:rPr>
              <a:t>On page fault:</a:t>
            </a:r>
          </a:p>
          <a:p>
            <a:pPr lvl="2">
              <a:lnSpc>
                <a:spcPct val="80000"/>
              </a:lnSpc>
              <a:spcBef>
                <a:spcPct val="10000"/>
              </a:spcBef>
              <a:tabLst>
                <a:tab pos="3030538" algn="l"/>
              </a:tabLst>
            </a:pPr>
            <a:r>
              <a:rPr lang="en-US" altLang="ko-KR" dirty="0" smtClean="0">
                <a:ea typeface="굴림" panose="020B0600000101010101" pitchFamily="34" charset="-127"/>
              </a:rPr>
              <a:t>Advance clock hand (not real time)</a:t>
            </a:r>
          </a:p>
          <a:p>
            <a:pPr lvl="2">
              <a:lnSpc>
                <a:spcPct val="80000"/>
              </a:lnSpc>
              <a:spcBef>
                <a:spcPct val="10000"/>
              </a:spcBef>
              <a:tabLst>
                <a:tab pos="3030538" algn="l"/>
              </a:tabLst>
            </a:pPr>
            <a:r>
              <a:rPr lang="en-US" altLang="ko-KR" dirty="0" smtClean="0">
                <a:ea typeface="굴림" panose="020B0600000101010101" pitchFamily="34" charset="-127"/>
              </a:rPr>
              <a:t>Check use bit: 	1</a:t>
            </a:r>
            <a:r>
              <a:rPr lang="en-US" altLang="ko-KR" dirty="0" smtClean="0">
                <a:ea typeface="굴림" panose="020B0600000101010101" pitchFamily="34" charset="-127"/>
                <a:sym typeface="Symbol" panose="05050102010706020507" pitchFamily="18" charset="2"/>
              </a:rPr>
              <a:t>used recently; clear and leave alone</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	0selected candidate for replacement</a:t>
            </a:r>
          </a:p>
          <a:p>
            <a:pPr lvl="1">
              <a:lnSpc>
                <a:spcPct val="80000"/>
              </a:lnSpc>
              <a:spcBef>
                <a:spcPct val="10000"/>
              </a:spcBef>
              <a:tabLst>
                <a:tab pos="3030538" algn="l"/>
              </a:tabLst>
            </a:pPr>
            <a:r>
              <a:rPr lang="en-US" altLang="ko-KR" dirty="0" smtClean="0">
                <a:ea typeface="굴림" panose="020B0600000101010101" pitchFamily="34" charset="-127"/>
                <a:sym typeface="Symbol" panose="05050102010706020507" pitchFamily="18" charset="2"/>
              </a:rPr>
              <a:t>Will always find a page or loop forever?</a:t>
            </a:r>
          </a:p>
          <a:p>
            <a:pPr lvl="2">
              <a:lnSpc>
                <a:spcPct val="80000"/>
              </a:lnSpc>
              <a:spcBef>
                <a:spcPct val="10000"/>
              </a:spcBef>
              <a:tabLst>
                <a:tab pos="3030538" algn="l"/>
              </a:tabLst>
            </a:pPr>
            <a:r>
              <a:rPr lang="en-US" altLang="ko-KR" dirty="0" smtClean="0">
                <a:ea typeface="굴림" panose="020B0600000101010101" pitchFamily="34" charset="-127"/>
              </a:rPr>
              <a:t>Even if all use bits set, will eventually loop around </a:t>
            </a:r>
            <a:r>
              <a:rPr lang="en-US" altLang="ko-KR" dirty="0" smtClean="0">
                <a:ea typeface="굴림" panose="020B0600000101010101" pitchFamily="34" charset="-127"/>
                <a:sym typeface="Symbol" panose="05050102010706020507" pitchFamily="18" charset="2"/>
              </a:rPr>
              <a:t> FIFO</a:t>
            </a:r>
          </a:p>
          <a:p>
            <a:pPr>
              <a:lnSpc>
                <a:spcPct val="80000"/>
              </a:lnSpc>
              <a:spcBef>
                <a:spcPct val="10000"/>
              </a:spcBef>
              <a:tabLst>
                <a:tab pos="3030538" algn="l"/>
              </a:tabLst>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4040273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131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1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1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13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1315">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131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1315">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1315">
                                            <p:txEl>
                                              <p:pRg st="14" end="1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1315">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13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12938" y="228600"/>
            <a:ext cx="5476875" cy="379413"/>
          </a:xfrm>
          <a:noFill/>
        </p:spPr>
        <p:txBody>
          <a:bodyPr wrap="none" lIns="63500" tIns="25400" rIns="63500" bIns="25400" anchor="t">
            <a:spAutoFit/>
          </a:bodyPr>
          <a:lstStyle/>
          <a:p>
            <a:r>
              <a:rPr lang="en-US" altLang="ko-KR" smtClean="0">
                <a:ea typeface="굴림" panose="020B0600000101010101" pitchFamily="34" charset="-127"/>
              </a:rPr>
              <a:t>Clock Algorithm: Not Recently Used</a:t>
            </a:r>
          </a:p>
        </p:txBody>
      </p:sp>
      <p:sp>
        <p:nvSpPr>
          <p:cNvPr id="22531" name="Oval 4"/>
          <p:cNvSpPr>
            <a:spLocks noChangeArrowheads="1"/>
          </p:cNvSpPr>
          <p:nvPr/>
        </p:nvSpPr>
        <p:spPr bwMode="auto">
          <a:xfrm>
            <a:off x="1371600" y="762000"/>
            <a:ext cx="2971800" cy="28956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40386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4572000" y="762000"/>
            <a:ext cx="457200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a:p>
            <a:pPr lvl="1" algn="l">
              <a:lnSpc>
                <a:spcPct val="100000"/>
              </a:lnSpc>
              <a:spcBef>
                <a:spcPct val="0"/>
              </a:spcBef>
              <a:buSzTx/>
            </a:pPr>
            <a:r>
              <a:rPr lang="en-US" altLang="ko-KR" b="0" dirty="0">
                <a:latin typeface="Gill Sans" charset="0"/>
                <a:ea typeface="Gill Sans" charset="0"/>
                <a:cs typeface="Gill Sans" charset="0"/>
              </a:rPr>
              <a:t>Advances only on page fault!</a:t>
            </a:r>
          </a:p>
          <a:p>
            <a:pPr lvl="1" algn="l">
              <a:lnSpc>
                <a:spcPct val="100000"/>
              </a:lnSpc>
              <a:spcBef>
                <a:spcPct val="0"/>
              </a:spcBef>
              <a:buSzTx/>
            </a:pPr>
            <a:r>
              <a:rPr lang="en-US" altLang="ko-KR" b="0" dirty="0">
                <a:latin typeface="Gill Sans" charset="0"/>
                <a:ea typeface="Gill Sans" charset="0"/>
                <a:cs typeface="Gill Sans" charset="0"/>
              </a:rPr>
              <a:t>Check for pages not used recently</a:t>
            </a:r>
          </a:p>
          <a:p>
            <a:pPr lvl="1" algn="l">
              <a:lnSpc>
                <a:spcPct val="100000"/>
              </a:lnSpc>
              <a:spcBef>
                <a:spcPct val="0"/>
              </a:spcBef>
              <a:buSzTx/>
            </a:pPr>
            <a:r>
              <a:rPr lang="en-US" altLang="ko-KR" b="0" dirty="0">
                <a:latin typeface="Gill Sans" charset="0"/>
                <a:ea typeface="Gill Sans" charset="0"/>
                <a:cs typeface="Gill Sans" charset="0"/>
              </a:rPr>
              <a:t>Mark pages as not used recently</a:t>
            </a:r>
          </a:p>
        </p:txBody>
      </p:sp>
      <p:sp>
        <p:nvSpPr>
          <p:cNvPr id="22534" name="Arc 9"/>
          <p:cNvSpPr>
            <a:spLocks/>
          </p:cNvSpPr>
          <p:nvPr/>
        </p:nvSpPr>
        <p:spPr bwMode="auto">
          <a:xfrm rot="-230429">
            <a:off x="4114800"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76200" y="3733800"/>
            <a:ext cx="8915400" cy="2971800"/>
          </a:xfrm>
        </p:spPr>
        <p:txBody>
          <a:bodyPr>
            <a:normAutofit/>
          </a:bodyPr>
          <a:lstStyle/>
          <a:p>
            <a:pPr>
              <a:lnSpc>
                <a:spcPct val="80000"/>
              </a:lnSpc>
              <a:spcBef>
                <a:spcPct val="20000"/>
              </a:spcBef>
            </a:pPr>
            <a:r>
              <a:rPr lang="en-US" altLang="ko-KR" smtClean="0">
                <a:ea typeface="굴림" panose="020B0600000101010101" pitchFamily="34" charset="-127"/>
              </a:rPr>
              <a:t>What if hand moving slowly?</a:t>
            </a:r>
          </a:p>
          <a:p>
            <a:pPr lvl="1">
              <a:lnSpc>
                <a:spcPct val="80000"/>
              </a:lnSpc>
              <a:spcBef>
                <a:spcPct val="20000"/>
              </a:spcBef>
            </a:pPr>
            <a:r>
              <a:rPr lang="en-US" altLang="ko-KR" smtClean="0">
                <a:ea typeface="굴림" panose="020B0600000101010101" pitchFamily="34" charset="-127"/>
              </a:rPr>
              <a:t>Good sign or bad sign?</a:t>
            </a:r>
          </a:p>
          <a:p>
            <a:pPr lvl="2">
              <a:lnSpc>
                <a:spcPct val="80000"/>
              </a:lnSpc>
              <a:spcBef>
                <a:spcPct val="20000"/>
              </a:spcBef>
            </a:pPr>
            <a:r>
              <a:rPr lang="en-US" altLang="ko-KR" smtClean="0">
                <a:ea typeface="굴림" panose="020B0600000101010101" pitchFamily="34" charset="-127"/>
              </a:rPr>
              <a:t>Not many page faults and/or find page quickly</a:t>
            </a:r>
          </a:p>
          <a:p>
            <a:pPr>
              <a:lnSpc>
                <a:spcPct val="80000"/>
              </a:lnSpc>
              <a:spcBef>
                <a:spcPct val="20000"/>
              </a:spcBef>
            </a:pPr>
            <a:r>
              <a:rPr lang="en-US" altLang="ko-KR" smtClean="0">
                <a:ea typeface="굴림" panose="020B0600000101010101" pitchFamily="34" charset="-127"/>
              </a:rPr>
              <a:t>What if hand is moving quickly?</a:t>
            </a:r>
          </a:p>
          <a:p>
            <a:pPr lvl="1">
              <a:lnSpc>
                <a:spcPct val="80000"/>
              </a:lnSpc>
              <a:spcBef>
                <a:spcPct val="20000"/>
              </a:spcBef>
            </a:pPr>
            <a:r>
              <a:rPr lang="en-US" altLang="ko-KR" smtClean="0">
                <a:ea typeface="굴림" panose="020B0600000101010101" pitchFamily="34" charset="-127"/>
              </a:rPr>
              <a:t>Lots of page faults and/or lots of reference bits set</a:t>
            </a:r>
          </a:p>
          <a:p>
            <a:pPr>
              <a:lnSpc>
                <a:spcPct val="80000"/>
              </a:lnSpc>
              <a:spcBef>
                <a:spcPct val="20000"/>
              </a:spcBef>
            </a:pPr>
            <a:r>
              <a:rPr lang="en-US" altLang="ko-KR" smtClean="0">
                <a:ea typeface="굴림" panose="020B0600000101010101" pitchFamily="34" charset="-127"/>
              </a:rPr>
              <a:t>One way to view clock algorithm: </a:t>
            </a:r>
          </a:p>
          <a:p>
            <a:pPr lvl="1">
              <a:lnSpc>
                <a:spcPct val="80000"/>
              </a:lnSpc>
              <a:spcBef>
                <a:spcPct val="20000"/>
              </a:spcBef>
            </a:pPr>
            <a:r>
              <a:rPr lang="en-US" altLang="ko-KR" smtClean="0">
                <a:ea typeface="굴림" panose="020B0600000101010101" pitchFamily="34" charset="-127"/>
              </a:rPr>
              <a:t>Crude partitioning of pages into two groups: young and old</a:t>
            </a:r>
          </a:p>
          <a:p>
            <a:pPr lvl="1">
              <a:lnSpc>
                <a:spcPct val="80000"/>
              </a:lnSpc>
              <a:spcBef>
                <a:spcPct val="20000"/>
              </a:spcBef>
            </a:pPr>
            <a:r>
              <a:rPr lang="en-US" altLang="ko-KR" smtClean="0">
                <a:ea typeface="굴림" panose="020B0600000101010101" pitchFamily="34" charset="-127"/>
              </a:rPr>
              <a:t>Why not partition into more than 2 groups?</a:t>
            </a:r>
          </a:p>
        </p:txBody>
      </p:sp>
      <p:pic>
        <p:nvPicPr>
          <p:cNvPr id="2253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86000"/>
            <a:ext cx="1356102" cy="13335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523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235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N</a:t>
            </a:r>
            <a:r>
              <a:rPr lang="en-US" altLang="ko-KR" baseline="30000" smtClean="0">
                <a:ea typeface="굴림" panose="020B0600000101010101" pitchFamily="34" charset="-127"/>
              </a:rPr>
              <a:t>th</a:t>
            </a:r>
            <a:r>
              <a:rPr lang="en-US" altLang="ko-KR" smtClean="0">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304800" y="685800"/>
            <a:ext cx="8686800" cy="6019800"/>
          </a:xfrm>
        </p:spPr>
        <p:txBody>
          <a:bodyPr>
            <a:normAutofit/>
          </a:bodyPr>
          <a:lstStyle/>
          <a:p>
            <a:pPr>
              <a:lnSpc>
                <a:spcPct val="80000"/>
              </a:lnSpc>
              <a:spcBef>
                <a:spcPct val="20000"/>
              </a:spcBef>
            </a:pPr>
            <a:r>
              <a:rPr lang="en-US" altLang="ko-KR" dirty="0" smtClean="0">
                <a:solidFill>
                  <a:schemeClr val="hlink"/>
                </a:solidFill>
                <a:ea typeface="굴림" panose="020B0600000101010101" pitchFamily="34" charset="-127"/>
              </a:rPr>
              <a:t>N</a:t>
            </a:r>
            <a:r>
              <a:rPr lang="en-US" altLang="ko-KR" baseline="30000" dirty="0" smtClean="0">
                <a:solidFill>
                  <a:schemeClr val="hlink"/>
                </a:solidFill>
                <a:ea typeface="굴림" panose="020B0600000101010101" pitchFamily="34" charset="-127"/>
              </a:rPr>
              <a:t>th</a:t>
            </a:r>
            <a:r>
              <a:rPr lang="en-US" altLang="ko-KR" dirty="0" smtClean="0">
                <a:solidFill>
                  <a:schemeClr val="hlink"/>
                </a:solidFill>
                <a:ea typeface="굴림" panose="020B0600000101010101" pitchFamily="34" charset="-127"/>
              </a:rPr>
              <a:t> chance algorithm:</a:t>
            </a:r>
            <a:r>
              <a:rPr lang="en-US" altLang="ko-KR" dirty="0" smtClean="0">
                <a:ea typeface="굴림" panose="020B0600000101010101" pitchFamily="34" charset="-127"/>
              </a:rPr>
              <a:t> Give page N chances</a:t>
            </a:r>
          </a:p>
          <a:p>
            <a:pPr lvl="1">
              <a:lnSpc>
                <a:spcPct val="80000"/>
              </a:lnSpc>
              <a:spcBef>
                <a:spcPct val="20000"/>
              </a:spcBef>
            </a:pPr>
            <a:r>
              <a:rPr lang="en-US" altLang="ko-KR" dirty="0" smtClean="0">
                <a:ea typeface="굴림" panose="020B0600000101010101" pitchFamily="34" charset="-127"/>
              </a:rPr>
              <a:t>OS keeps counter per page: # sweeps</a:t>
            </a:r>
          </a:p>
          <a:p>
            <a:pPr lvl="1">
              <a:lnSpc>
                <a:spcPct val="80000"/>
              </a:lnSpc>
              <a:spcBef>
                <a:spcPct val="20000"/>
              </a:spcBef>
            </a:pPr>
            <a:r>
              <a:rPr lang="en-US" altLang="ko-KR" dirty="0" smtClean="0">
                <a:ea typeface="굴림" panose="020B0600000101010101" pitchFamily="34" charset="-127"/>
              </a:rPr>
              <a:t>On page fault, OS checks use bit:</a:t>
            </a:r>
          </a:p>
          <a:p>
            <a:pPr lvl="2">
              <a:lnSpc>
                <a:spcPct val="80000"/>
              </a:lnSpc>
              <a:spcBef>
                <a:spcPct val="20000"/>
              </a:spcBef>
            </a:pPr>
            <a:r>
              <a:rPr lang="en-US" altLang="ko-KR" dirty="0" smtClean="0">
                <a:ea typeface="굴림" panose="020B0600000101010101" pitchFamily="34" charset="-127"/>
              </a:rPr>
              <a:t>1</a:t>
            </a:r>
            <a:r>
              <a:rPr lang="en-US" altLang="ko-KR" dirty="0">
                <a:ea typeface="굴림" panose="020B0600000101010101" pitchFamily="34" charset="-127"/>
                <a:sym typeface="Symbol" panose="05050102010706020507" pitchFamily="18" charset="2"/>
              </a:rPr>
              <a:t>  </a:t>
            </a:r>
            <a:r>
              <a:rPr lang="en-US" altLang="ko-KR" dirty="0" smtClean="0">
                <a:ea typeface="굴림" panose="020B0600000101010101" pitchFamily="34" charset="-127"/>
                <a:sym typeface="Symbol" panose="05050102010706020507" pitchFamily="18" charset="2"/>
              </a:rPr>
              <a:t>clear use and also clear counter (used in last sweep)</a:t>
            </a:r>
          </a:p>
          <a:p>
            <a:pPr lvl="2">
              <a:lnSpc>
                <a:spcPct val="80000"/>
              </a:lnSpc>
              <a:spcBef>
                <a:spcPct val="20000"/>
              </a:spcBef>
            </a:pPr>
            <a:r>
              <a:rPr lang="en-US" altLang="ko-KR" dirty="0">
                <a:ea typeface="굴림" panose="020B0600000101010101" pitchFamily="34" charset="-127"/>
                <a:sym typeface="Symbol" panose="05050102010706020507" pitchFamily="18" charset="2"/>
              </a:rPr>
              <a:t>0  </a:t>
            </a:r>
            <a:r>
              <a:rPr lang="en-US" altLang="ko-KR" dirty="0" smtClean="0">
                <a:ea typeface="굴림" panose="020B0600000101010101" pitchFamily="34" charset="-127"/>
                <a:sym typeface="Symbol" panose="05050102010706020507" pitchFamily="18" charset="2"/>
              </a:rPr>
              <a:t>increment counter; if count=N, replace page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Why pick large N? Better approximation to LRU</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What about dirty pages?</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2699231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a:t>
            </a:r>
          </a:p>
        </p:txBody>
      </p:sp>
      <p:sp>
        <p:nvSpPr>
          <p:cNvPr id="785411" name="Rectangle 3"/>
          <p:cNvSpPr>
            <a:spLocks noGrp="1" noChangeArrowheads="1"/>
          </p:cNvSpPr>
          <p:nvPr>
            <p:ph type="body" idx="1"/>
          </p:nvPr>
        </p:nvSpPr>
        <p:spPr>
          <a:xfrm>
            <a:off x="304800" y="685800"/>
            <a:ext cx="8686800" cy="5638800"/>
          </a:xfrm>
        </p:spPr>
        <p:txBody>
          <a:bodyPr>
            <a:normAutofit/>
          </a:bodyPr>
          <a:lstStyle/>
          <a:p>
            <a:r>
              <a:rPr lang="en-US" altLang="ko-KR" dirty="0" smtClean="0">
                <a:ea typeface="굴림" panose="020B0600000101010101" pitchFamily="34" charset="-127"/>
              </a:rPr>
              <a:t>Which bits of a PTE entry are useful to us?</a:t>
            </a:r>
          </a:p>
          <a:p>
            <a:pPr lvl="1"/>
            <a:r>
              <a:rPr lang="en-US" altLang="ko-KR" dirty="0" smtClean="0">
                <a:solidFill>
                  <a:schemeClr val="hlink"/>
                </a:solidFill>
                <a:ea typeface="굴림" panose="020B0600000101010101" pitchFamily="34" charset="-127"/>
              </a:rPr>
              <a:t>Use:</a:t>
            </a:r>
            <a:r>
              <a:rPr lang="en-US" altLang="ko-KR" dirty="0" smtClean="0">
                <a:ea typeface="굴림" panose="020B0600000101010101" pitchFamily="34" charset="-127"/>
              </a:rPr>
              <a:t> Set when page is referenced; cleared by clock algorithm</a:t>
            </a:r>
          </a:p>
          <a:p>
            <a:pPr lvl="1"/>
            <a:r>
              <a:rPr lang="en-US" altLang="ko-KR" dirty="0" smtClean="0">
                <a:solidFill>
                  <a:schemeClr val="hlink"/>
                </a:solidFill>
                <a:ea typeface="굴림" panose="020B0600000101010101" pitchFamily="34" charset="-127"/>
              </a:rPr>
              <a:t>Modified:</a:t>
            </a:r>
            <a:r>
              <a:rPr lang="en-US" altLang="ko-KR" dirty="0" smtClean="0">
                <a:ea typeface="굴림" panose="020B0600000101010101" pitchFamily="34" charset="-127"/>
              </a:rPr>
              <a:t> set when page is modified, cleared when page written to disk</a:t>
            </a:r>
          </a:p>
          <a:p>
            <a:pPr lvl="1"/>
            <a:r>
              <a:rPr lang="en-US" altLang="ko-KR" dirty="0" smtClean="0">
                <a:solidFill>
                  <a:schemeClr val="hlink"/>
                </a:solidFill>
                <a:ea typeface="굴림" panose="020B0600000101010101" pitchFamily="34" charset="-127"/>
              </a:rPr>
              <a:t>Valid:</a:t>
            </a:r>
            <a:r>
              <a:rPr lang="en-US" altLang="ko-KR" dirty="0" smtClean="0">
                <a:ea typeface="굴림" panose="020B0600000101010101" pitchFamily="34" charset="-127"/>
              </a:rPr>
              <a:t> ok for program to reference this page</a:t>
            </a:r>
          </a:p>
          <a:p>
            <a:pPr lvl="1"/>
            <a:r>
              <a:rPr lang="en-US" altLang="ko-KR" dirty="0" smtClean="0">
                <a:solidFill>
                  <a:schemeClr val="hlink"/>
                </a:solidFill>
                <a:ea typeface="굴림" panose="020B0600000101010101" pitchFamily="34" charset="-127"/>
              </a:rPr>
              <a:t>Read-only:</a:t>
            </a:r>
            <a:r>
              <a:rPr lang="en-US" altLang="ko-KR" dirty="0" smtClean="0">
                <a:ea typeface="굴림" panose="020B0600000101010101" pitchFamily="34" charset="-127"/>
              </a:rPr>
              <a:t> ok for program to read page, but not modify</a:t>
            </a:r>
          </a:p>
          <a:p>
            <a:pPr lvl="2"/>
            <a:r>
              <a:rPr lang="en-US" altLang="ko-KR" dirty="0" smtClean="0">
                <a:ea typeface="굴림" panose="020B0600000101010101" pitchFamily="34" charset="-127"/>
              </a:rPr>
              <a:t>For example for catching modifications to code pages!</a:t>
            </a:r>
          </a:p>
          <a:p>
            <a:r>
              <a:rPr lang="en-US" altLang="ko-KR" dirty="0" smtClean="0">
                <a:ea typeface="굴림" panose="020B0600000101010101" pitchFamily="34" charset="-127"/>
              </a:rPr>
              <a:t>Do we really need hardware-supported “modified” bit?</a:t>
            </a:r>
          </a:p>
          <a:p>
            <a:pPr lvl="1"/>
            <a:r>
              <a:rPr lang="en-US" altLang="ko-KR" dirty="0" smtClean="0">
                <a:ea typeface="굴림" panose="020B0600000101010101" pitchFamily="34" charset="-127"/>
              </a:rPr>
              <a:t>No.  Can emulate it (BSD Unix) using read-only bit</a:t>
            </a:r>
          </a:p>
          <a:p>
            <a:pPr lvl="2"/>
            <a:r>
              <a:rPr lang="en-US" altLang="ko-KR" dirty="0" smtClean="0">
                <a:ea typeface="굴림" panose="020B0600000101010101" pitchFamily="34" charset="-127"/>
              </a:rPr>
              <a:t>Initially, mark all pages as read-only, even data pages</a:t>
            </a:r>
          </a:p>
          <a:p>
            <a:pPr lvl="2"/>
            <a:r>
              <a:rPr lang="en-US" altLang="ko-KR" dirty="0" smtClean="0">
                <a:ea typeface="굴림" panose="020B0600000101010101" pitchFamily="34" charset="-127"/>
              </a:rPr>
              <a:t>On write, trap to OS. OS sets software “modified” bit, and marks page as read-write.</a:t>
            </a:r>
          </a:p>
          <a:p>
            <a:pPr lvl="2"/>
            <a:r>
              <a:rPr lang="en-US" altLang="ko-KR" dirty="0" smtClean="0">
                <a:ea typeface="굴림" panose="020B0600000101010101" pitchFamily="34" charset="-127"/>
              </a:rPr>
              <a:t>Whenever page comes back in from disk, mark read-only</a:t>
            </a:r>
          </a:p>
        </p:txBody>
      </p:sp>
    </p:spTree>
    <p:extLst>
      <p:ext uri="{BB962C8B-B14F-4D97-AF65-F5344CB8AC3E}">
        <p14:creationId xmlns:p14="http://schemas.microsoft.com/office/powerpoint/2010/main" val="41431511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54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5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5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5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381000" y="4729880"/>
            <a:ext cx="8229600" cy="1518520"/>
          </a:xfrm>
        </p:spPr>
        <p:txBody>
          <a:bodyPr>
            <a:noAutofit/>
          </a:bodyPr>
          <a:lstStyle/>
          <a:p>
            <a:pPr>
              <a:lnSpc>
                <a:spcPct val="90000"/>
              </a:lnSpc>
            </a:pPr>
            <a:r>
              <a:rPr lang="en-US" sz="2400" dirty="0" smtClean="0"/>
              <a:t>Amortized by fraction of time the Working Set 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cxnSp>
        <p:nvCxnSpPr>
          <p:cNvPr id="7" name="Straight Arrow Connector 6"/>
          <p:cNvCxnSpPr/>
          <p:nvPr/>
        </p:nvCxnSpPr>
        <p:spPr>
          <a:xfrm>
            <a:off x="1299750"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299750" y="82156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453207" y="2221474"/>
            <a:ext cx="1231427" cy="461665"/>
          </a:xfrm>
          <a:prstGeom prst="rect">
            <a:avLst/>
          </a:prstGeom>
          <a:noFill/>
        </p:spPr>
        <p:txBody>
          <a:bodyPr wrap="none" rtlCol="0">
            <a:spAutoFit/>
          </a:bodyPr>
          <a:lstStyle/>
          <a:p>
            <a:r>
              <a:rPr lang="en-US" sz="2400" b="0" dirty="0" smtClean="0">
                <a:latin typeface="Gill Sans" charset="0"/>
                <a:ea typeface="Gill Sans" charset="0"/>
                <a:cs typeface="Gill Sans" charset="0"/>
              </a:rPr>
              <a:t>Hit Rate</a:t>
            </a:r>
            <a:endParaRPr lang="en-US" sz="2400" b="0" dirty="0">
              <a:latin typeface="Gill Sans" charset="0"/>
              <a:ea typeface="Gill Sans" charset="0"/>
              <a:cs typeface="Gill Sans" charset="0"/>
            </a:endParaRPr>
          </a:p>
        </p:txBody>
      </p:sp>
      <p:sp>
        <p:nvSpPr>
          <p:cNvPr id="10" name="TextBox 9"/>
          <p:cNvSpPr txBox="1"/>
          <p:nvPr/>
        </p:nvSpPr>
        <p:spPr>
          <a:xfrm>
            <a:off x="3525031" y="4200743"/>
            <a:ext cx="1539204" cy="461665"/>
          </a:xfrm>
          <a:prstGeom prst="rect">
            <a:avLst/>
          </a:prstGeom>
          <a:noFill/>
        </p:spPr>
        <p:txBody>
          <a:bodyPr wrap="none" rtlCol="0">
            <a:spAutoFit/>
          </a:bodyPr>
          <a:lstStyle/>
          <a:p>
            <a:r>
              <a:rPr lang="en-US" sz="2400" b="0" dirty="0" smtClean="0">
                <a:latin typeface="Gill Sans" charset="0"/>
                <a:ea typeface="Gill Sans" charset="0"/>
                <a:cs typeface="Gill Sans" charset="0"/>
              </a:rPr>
              <a:t>Cache Size</a:t>
            </a:r>
            <a:endParaRPr lang="en-US" sz="2400" b="0" dirty="0">
              <a:latin typeface="Gill Sans" charset="0"/>
              <a:ea typeface="Gill Sans" charset="0"/>
              <a:cs typeface="Gill Sans" charset="0"/>
            </a:endParaRPr>
          </a:p>
        </p:txBody>
      </p:sp>
      <p:sp>
        <p:nvSpPr>
          <p:cNvPr id="11" name="Freeform 10"/>
          <p:cNvSpPr/>
          <p:nvPr/>
        </p:nvSpPr>
        <p:spPr>
          <a:xfrm>
            <a:off x="1314869" y="163926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charset="0"/>
              <a:ea typeface="Gill Sans" charset="0"/>
              <a:cs typeface="Gill Sans" charset="0"/>
            </a:endParaRPr>
          </a:p>
        </p:txBody>
      </p:sp>
      <p:sp>
        <p:nvSpPr>
          <p:cNvPr id="13" name="TextBox 12"/>
          <p:cNvSpPr txBox="1"/>
          <p:nvPr/>
        </p:nvSpPr>
        <p:spPr>
          <a:xfrm>
            <a:off x="2590800" y="1835802"/>
            <a:ext cx="2069797" cy="369332"/>
          </a:xfrm>
          <a:prstGeom prst="rect">
            <a:avLst/>
          </a:prstGeom>
          <a:noFill/>
        </p:spPr>
        <p:txBody>
          <a:bodyPr wrap="none" rtlCol="0">
            <a:spAutoFit/>
          </a:bodyPr>
          <a:lstStyle/>
          <a:p>
            <a:r>
              <a:rPr lang="en-US" b="0" dirty="0" smtClean="0">
                <a:latin typeface="Gill Sans" charset="0"/>
                <a:ea typeface="Gill Sans" charset="0"/>
                <a:cs typeface="Gill Sans" charset="0"/>
              </a:rPr>
              <a:t>new working set fits</a:t>
            </a:r>
            <a:endParaRPr lang="en-US" b="0" dirty="0">
              <a:latin typeface="Gill Sans" charset="0"/>
              <a:ea typeface="Gill Sans" charset="0"/>
              <a:cs typeface="Gill Sans" charset="0"/>
            </a:endParaRPr>
          </a:p>
        </p:txBody>
      </p:sp>
      <p:sp>
        <p:nvSpPr>
          <p:cNvPr id="14" name="Right Arrow 13"/>
          <p:cNvSpPr/>
          <p:nvPr/>
        </p:nvSpPr>
        <p:spPr>
          <a:xfrm>
            <a:off x="5022556" y="187253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ight Arrow 14"/>
          <p:cNvSpPr/>
          <p:nvPr/>
        </p:nvSpPr>
        <p:spPr>
          <a:xfrm>
            <a:off x="2488299" y="276572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cxnSp>
        <p:nvCxnSpPr>
          <p:cNvPr id="17" name="Straight Connector 16"/>
          <p:cNvCxnSpPr/>
          <p:nvPr/>
        </p:nvCxnSpPr>
        <p:spPr>
          <a:xfrm flipH="1">
            <a:off x="1193910"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98090" y="3965342"/>
            <a:ext cx="301660" cy="369332"/>
          </a:xfrm>
          <a:prstGeom prst="rect">
            <a:avLst/>
          </a:prstGeom>
          <a:noFill/>
        </p:spPr>
        <p:txBody>
          <a:bodyPr wrap="none" rtlCol="0">
            <a:spAutoFit/>
          </a:bodyPr>
          <a:lstStyle/>
          <a:p>
            <a:r>
              <a:rPr lang="en-US" b="0" dirty="0" smtClean="0">
                <a:latin typeface="Gill Sans" charset="0"/>
                <a:ea typeface="Gill Sans" charset="0"/>
                <a:cs typeface="Gill Sans" charset="0"/>
              </a:rPr>
              <a:t>0</a:t>
            </a:r>
            <a:endParaRPr lang="en-US" b="0" dirty="0">
              <a:latin typeface="Gill Sans" charset="0"/>
              <a:ea typeface="Gill Sans" charset="0"/>
              <a:cs typeface="Gill Sans" charset="0"/>
            </a:endParaRPr>
          </a:p>
        </p:txBody>
      </p:sp>
      <p:sp>
        <p:nvSpPr>
          <p:cNvPr id="22" name="TextBox 21"/>
          <p:cNvSpPr txBox="1"/>
          <p:nvPr/>
        </p:nvSpPr>
        <p:spPr>
          <a:xfrm>
            <a:off x="895388" y="791332"/>
            <a:ext cx="301660" cy="369332"/>
          </a:xfrm>
          <a:prstGeom prst="rect">
            <a:avLst/>
          </a:prstGeom>
          <a:noFill/>
        </p:spPr>
        <p:txBody>
          <a:bodyPr wrap="none" rtlCol="0">
            <a:spAutoFit/>
          </a:bodyPr>
          <a:lstStyle/>
          <a:p>
            <a:r>
              <a:rPr lang="en-US" b="0" dirty="0" smtClean="0">
                <a:latin typeface="Gill Sans" charset="0"/>
                <a:ea typeface="Gill Sans" charset="0"/>
                <a:cs typeface="Gill Sans" charset="0"/>
              </a:rPr>
              <a:t>1</a:t>
            </a:r>
            <a:endParaRPr lang="en-US" b="0" dirty="0">
              <a:latin typeface="Gill Sans" charset="0"/>
              <a:ea typeface="Gill Sans" charset="0"/>
              <a:cs typeface="Gill Sans" charset="0"/>
            </a:endParaRPr>
          </a:p>
        </p:txBody>
      </p:sp>
      <p:cxnSp>
        <p:nvCxnSpPr>
          <p:cNvPr id="23" name="Straight Connector 22"/>
          <p:cNvCxnSpPr/>
          <p:nvPr/>
        </p:nvCxnSpPr>
        <p:spPr>
          <a:xfrm flipH="1">
            <a:off x="1212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958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 (continued)</a:t>
            </a:r>
          </a:p>
        </p:txBody>
      </p:sp>
      <p:sp>
        <p:nvSpPr>
          <p:cNvPr id="788483" name="Rectangle 3"/>
          <p:cNvSpPr>
            <a:spLocks noGrp="1" noChangeArrowheads="1"/>
          </p:cNvSpPr>
          <p:nvPr>
            <p:ph type="body" idx="1"/>
          </p:nvPr>
        </p:nvSpPr>
        <p:spPr>
          <a:xfrm>
            <a:off x="152400" y="762000"/>
            <a:ext cx="8686800" cy="5791200"/>
          </a:xfrm>
        </p:spPr>
        <p:txBody>
          <a:bodyPr/>
          <a:lstStyle/>
          <a:p>
            <a:pPr>
              <a:lnSpc>
                <a:spcPct val="80000"/>
              </a:lnSpc>
            </a:pPr>
            <a:r>
              <a:rPr lang="en-US" altLang="ko-KR" smtClean="0">
                <a:ea typeface="굴림" panose="020B0600000101010101" pitchFamily="34" charset="-127"/>
              </a:rPr>
              <a:t>Do we really need a hardware-supported “use” bit?</a:t>
            </a:r>
          </a:p>
          <a:p>
            <a:pPr lvl="1">
              <a:lnSpc>
                <a:spcPct val="80000"/>
              </a:lnSpc>
            </a:pPr>
            <a:r>
              <a:rPr lang="en-US" altLang="ko-KR" smtClean="0">
                <a:ea typeface="굴림" panose="020B0600000101010101" pitchFamily="34" charset="-127"/>
              </a:rPr>
              <a:t>No. Can emulate it similar to above:</a:t>
            </a:r>
          </a:p>
          <a:p>
            <a:pPr lvl="2">
              <a:lnSpc>
                <a:spcPct val="80000"/>
              </a:lnSpc>
            </a:pPr>
            <a:r>
              <a:rPr lang="en-US" altLang="ko-KR" smtClean="0">
                <a:ea typeface="굴림" panose="020B0600000101010101" pitchFamily="34" charset="-127"/>
              </a:rPr>
              <a:t>Mark all pages as invalid, even if in memory</a:t>
            </a:r>
          </a:p>
          <a:p>
            <a:pPr lvl="2">
              <a:lnSpc>
                <a:spcPct val="80000"/>
              </a:lnSpc>
            </a:pPr>
            <a:r>
              <a:rPr lang="en-US" altLang="ko-KR" smtClean="0">
                <a:ea typeface="굴림" panose="020B0600000101010101" pitchFamily="34" charset="-127"/>
              </a:rPr>
              <a:t>On read to invalid page, trap to OS</a:t>
            </a:r>
          </a:p>
          <a:p>
            <a:pPr lvl="2">
              <a:lnSpc>
                <a:spcPct val="80000"/>
              </a:lnSpc>
            </a:pPr>
            <a:r>
              <a:rPr lang="en-US" altLang="ko-KR" smtClean="0">
                <a:ea typeface="굴림" panose="020B0600000101010101" pitchFamily="34" charset="-127"/>
              </a:rPr>
              <a:t>OS sets use bit, and marks page read-only</a:t>
            </a:r>
          </a:p>
          <a:p>
            <a:pPr lvl="1">
              <a:lnSpc>
                <a:spcPct val="80000"/>
              </a:lnSpc>
            </a:pPr>
            <a:r>
              <a:rPr lang="en-US" altLang="ko-KR" smtClean="0">
                <a:ea typeface="굴림" panose="020B0600000101010101" pitchFamily="34" charset="-127"/>
              </a:rPr>
              <a:t>Get modified bit in same way as previous:</a:t>
            </a:r>
          </a:p>
          <a:p>
            <a:pPr lvl="2">
              <a:lnSpc>
                <a:spcPct val="80000"/>
              </a:lnSpc>
            </a:pPr>
            <a:r>
              <a:rPr lang="en-US" altLang="ko-KR" smtClean="0">
                <a:ea typeface="굴림" panose="020B0600000101010101" pitchFamily="34" charset="-127"/>
              </a:rPr>
              <a:t>On write, trap to OS (either invalid or read-only)</a:t>
            </a:r>
          </a:p>
          <a:p>
            <a:pPr lvl="2">
              <a:lnSpc>
                <a:spcPct val="80000"/>
              </a:lnSpc>
            </a:pPr>
            <a:r>
              <a:rPr lang="en-US" altLang="ko-KR" smtClean="0">
                <a:ea typeface="굴림" panose="020B0600000101010101" pitchFamily="34" charset="-127"/>
              </a:rPr>
              <a:t>Set use and modified bits, mark page read-write</a:t>
            </a:r>
          </a:p>
          <a:p>
            <a:pPr lvl="1">
              <a:lnSpc>
                <a:spcPct val="80000"/>
              </a:lnSpc>
            </a:pPr>
            <a:r>
              <a:rPr lang="en-US" altLang="ko-KR" smtClean="0">
                <a:ea typeface="굴림" panose="020B0600000101010101" pitchFamily="34" charset="-127"/>
              </a:rPr>
              <a:t>When clock hand passes by, reset use and modified bits and mark page as invalid again </a:t>
            </a:r>
          </a:p>
          <a:p>
            <a:pPr>
              <a:lnSpc>
                <a:spcPct val="80000"/>
              </a:lnSpc>
            </a:pPr>
            <a:r>
              <a:rPr lang="en-US" altLang="ko-KR" smtClean="0">
                <a:ea typeface="굴림" panose="020B0600000101010101" pitchFamily="34" charset="-127"/>
              </a:rPr>
              <a:t>Remember, however, that clock is just an approximation of LRU</a:t>
            </a:r>
          </a:p>
          <a:p>
            <a:pPr lvl="1">
              <a:lnSpc>
                <a:spcPct val="80000"/>
              </a:lnSpc>
            </a:pPr>
            <a:r>
              <a:rPr lang="en-US" altLang="ko-KR" smtClean="0">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smtClean="0">
                <a:ea typeface="굴림" panose="020B0600000101010101" pitchFamily="34" charset="-127"/>
              </a:rPr>
              <a:t>Need to identify an old page, not oldest page!</a:t>
            </a:r>
          </a:p>
          <a:p>
            <a:pPr lvl="1">
              <a:lnSpc>
                <a:spcPct val="80000"/>
              </a:lnSpc>
            </a:pPr>
            <a:r>
              <a:rPr lang="en-US" altLang="ko-KR" smtClean="0">
                <a:ea typeface="굴림" panose="020B0600000101010101" pitchFamily="34" charset="-127"/>
              </a:rPr>
              <a:t>Answer: second chance list</a:t>
            </a:r>
          </a:p>
        </p:txBody>
      </p:sp>
    </p:spTree>
    <p:extLst>
      <p:ext uri="{BB962C8B-B14F-4D97-AF65-F5344CB8AC3E}">
        <p14:creationId xmlns:p14="http://schemas.microsoft.com/office/powerpoint/2010/main" val="3665102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4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848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848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52400"/>
            <a:ext cx="8382000" cy="533400"/>
          </a:xfrm>
        </p:spPr>
        <p:txBody>
          <a:bodyPr/>
          <a:lstStyle/>
          <a:p>
            <a:r>
              <a:rPr lang="en-US" altLang="ko-KR" smtClean="0">
                <a:ea typeface="굴림" panose="020B0600000101010101" pitchFamily="34" charset="-127"/>
              </a:rPr>
              <a:t>Second-Chance List Algorithm (VAX/VMS)</a:t>
            </a:r>
          </a:p>
        </p:txBody>
      </p:sp>
      <p:sp>
        <p:nvSpPr>
          <p:cNvPr id="789507" name="Rectangle 3"/>
          <p:cNvSpPr>
            <a:spLocks noGrp="1" noChangeArrowheads="1"/>
          </p:cNvSpPr>
          <p:nvPr>
            <p:ph type="body" idx="1"/>
          </p:nvPr>
        </p:nvSpPr>
        <p:spPr>
          <a:xfrm>
            <a:off x="228600" y="3810000"/>
            <a:ext cx="8915400" cy="3048000"/>
          </a:xfrm>
        </p:spPr>
        <p:txBody>
          <a:bodyPr>
            <a:normAutofit/>
          </a:bodyPr>
          <a:lstStyle/>
          <a:p>
            <a:pPr>
              <a:lnSpc>
                <a:spcPct val="80000"/>
              </a:lnSpc>
              <a:spcBef>
                <a:spcPct val="15000"/>
              </a:spcBef>
            </a:pPr>
            <a:r>
              <a:rPr lang="en-US" altLang="ko-KR" sz="2800" dirty="0" smtClean="0">
                <a:ea typeface="굴림" panose="020B0600000101010101" pitchFamily="34" charset="-127"/>
              </a:rPr>
              <a:t>Split memory in two: Active list (RW), SC list (Invalid)</a:t>
            </a:r>
          </a:p>
          <a:p>
            <a:pPr>
              <a:lnSpc>
                <a:spcPct val="80000"/>
              </a:lnSpc>
              <a:spcBef>
                <a:spcPct val="15000"/>
              </a:spcBef>
            </a:pPr>
            <a:r>
              <a:rPr lang="en-US" altLang="ko-KR" sz="2800" dirty="0" smtClean="0">
                <a:ea typeface="굴림" panose="020B0600000101010101" pitchFamily="34" charset="-127"/>
              </a:rPr>
              <a:t>Access pages in Active list at full speed</a:t>
            </a:r>
          </a:p>
          <a:p>
            <a:pPr>
              <a:lnSpc>
                <a:spcPct val="80000"/>
              </a:lnSpc>
              <a:spcBef>
                <a:spcPct val="15000"/>
              </a:spcBef>
            </a:pPr>
            <a:r>
              <a:rPr lang="en-US" altLang="ko-KR" sz="2800" dirty="0" smtClean="0">
                <a:ea typeface="굴림" panose="020B0600000101010101" pitchFamily="34" charset="-127"/>
              </a:rPr>
              <a:t>Otherwise, Page Fault</a:t>
            </a:r>
          </a:p>
          <a:p>
            <a:pPr lvl="1">
              <a:lnSpc>
                <a:spcPct val="80000"/>
              </a:lnSpc>
              <a:spcBef>
                <a:spcPct val="15000"/>
              </a:spcBef>
            </a:pPr>
            <a:r>
              <a:rPr lang="en-US" altLang="ko-KR" sz="2400" dirty="0" smtClean="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z="2400" dirty="0" smtClean="0">
                <a:ea typeface="굴림" panose="020B0600000101010101" pitchFamily="34" charset="-127"/>
              </a:rPr>
              <a:t>Desired Page On SC List: move to front of Active list, mark RW</a:t>
            </a:r>
          </a:p>
          <a:p>
            <a:pPr lvl="1">
              <a:lnSpc>
                <a:spcPct val="80000"/>
              </a:lnSpc>
              <a:spcBef>
                <a:spcPct val="15000"/>
              </a:spcBef>
            </a:pPr>
            <a:r>
              <a:rPr lang="en-US" altLang="ko-KR" sz="2400" dirty="0" smtClean="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664451" cy="2225675"/>
            <a:chOff x="432" y="384"/>
            <a:chExt cx="4828" cy="1402"/>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1" name="Text Box 14"/>
            <p:cNvSpPr txBox="1">
              <a:spLocks noChangeArrowheads="1"/>
            </p:cNvSpPr>
            <p:nvPr/>
          </p:nvSpPr>
          <p:spPr bwMode="auto">
            <a:xfrm>
              <a:off x="432" y="624"/>
              <a:ext cx="1222" cy="116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Directly</a:t>
              </a:r>
            </a:p>
            <a:p>
              <a:r>
                <a:rPr lang="en-US" altLang="ko-KR" sz="2400" b="0" dirty="0">
                  <a:solidFill>
                    <a:schemeClr val="hlink"/>
                  </a:solidFill>
                  <a:latin typeface="Gill Sans" charset="0"/>
                  <a:ea typeface="Gill Sans" charset="0"/>
                  <a:cs typeface="Gill Sans" charset="0"/>
                </a:rPr>
                <a:t>Mapped Pages</a:t>
              </a:r>
            </a:p>
            <a:p>
              <a:endParaRPr lang="en-US" altLang="ko-KR" sz="18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RW</a:t>
              </a:r>
            </a:p>
            <a:p>
              <a:r>
                <a:rPr lang="en-US" altLang="ko-KR" sz="2400" b="0" dirty="0">
                  <a:solidFill>
                    <a:schemeClr val="hlink"/>
                  </a:solidFill>
                  <a:latin typeface="Gill Sans" charset="0"/>
                  <a:ea typeface="Gill Sans" charset="0"/>
                  <a:cs typeface="Gill Sans" charset="0"/>
                </a:rPr>
                <a:t>List: FIFO</a:t>
              </a:r>
            </a:p>
          </p:txBody>
        </p:sp>
        <p:sp>
          <p:nvSpPr>
            <p:cNvPr id="26652" name="Text Box 15"/>
            <p:cNvSpPr txBox="1">
              <a:spLocks noChangeArrowheads="1"/>
            </p:cNvSpPr>
            <p:nvPr/>
          </p:nvSpPr>
          <p:spPr bwMode="auto">
            <a:xfrm>
              <a:off x="3984" y="624"/>
              <a:ext cx="1276" cy="114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Second </a:t>
              </a:r>
            </a:p>
            <a:p>
              <a:r>
                <a:rPr lang="en-US" altLang="ko-KR" sz="2400" b="0" dirty="0">
                  <a:solidFill>
                    <a:schemeClr val="hlink"/>
                  </a:solidFill>
                  <a:latin typeface="Gill Sans" charset="0"/>
                  <a:ea typeface="Gill Sans" charset="0"/>
                  <a:cs typeface="Gill Sans" charset="0"/>
                </a:rPr>
                <a:t>Chance List</a:t>
              </a:r>
            </a:p>
            <a:p>
              <a:endParaRPr lang="en-US" altLang="ko-KR" sz="16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Invalid</a:t>
              </a:r>
            </a:p>
            <a:p>
              <a:r>
                <a:rPr lang="en-US" altLang="ko-KR" sz="2400" b="0" dirty="0">
                  <a:solidFill>
                    <a:schemeClr val="hlink"/>
                  </a:solidFill>
                  <a:latin typeface="Gill Sans" charset="0"/>
                  <a:ea typeface="Gill Sans" charset="0"/>
                  <a:cs typeface="Gill Sans" charset="0"/>
                </a:rPr>
                <a:t>List: LRU</a:t>
              </a:r>
            </a:p>
          </p:txBody>
        </p:sp>
      </p:grpSp>
      <p:grpSp>
        <p:nvGrpSpPr>
          <p:cNvPr id="789535" name="Group 31"/>
          <p:cNvGrpSpPr>
            <a:grpSpLocks/>
          </p:cNvGrpSpPr>
          <p:nvPr/>
        </p:nvGrpSpPr>
        <p:grpSpPr bwMode="auto">
          <a:xfrm>
            <a:off x="5822951" y="730251"/>
            <a:ext cx="2744788" cy="458788"/>
            <a:chOff x="3668" y="384"/>
            <a:chExt cx="1729" cy="289"/>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2" name="Text Box 19"/>
            <p:cNvSpPr txBox="1">
              <a:spLocks noChangeArrowheads="1"/>
            </p:cNvSpPr>
            <p:nvPr/>
          </p:nvSpPr>
          <p:spPr bwMode="auto">
            <a:xfrm>
              <a:off x="4416" y="384"/>
              <a:ext cx="98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LRU victim</a:t>
              </a:r>
            </a:p>
          </p:txBody>
        </p:sp>
      </p:grpSp>
      <p:grpSp>
        <p:nvGrpSpPr>
          <p:cNvPr id="789534" name="Group 30"/>
          <p:cNvGrpSpPr>
            <a:grpSpLocks/>
          </p:cNvGrpSpPr>
          <p:nvPr/>
        </p:nvGrpSpPr>
        <p:grpSpPr bwMode="auto">
          <a:xfrm>
            <a:off x="603250" y="2905125"/>
            <a:ext cx="2139950" cy="828675"/>
            <a:chOff x="380" y="1754"/>
            <a:chExt cx="1348" cy="522"/>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0" name="Text Box 23"/>
            <p:cNvSpPr txBox="1">
              <a:spLocks noChangeArrowheads="1"/>
            </p:cNvSpPr>
            <p:nvPr/>
          </p:nvSpPr>
          <p:spPr bwMode="auto">
            <a:xfrm>
              <a:off x="380" y="1754"/>
              <a:ext cx="897"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Page-in</a:t>
              </a:r>
            </a:p>
            <a:p>
              <a:pPr>
                <a:spcBef>
                  <a:spcPct val="0"/>
                </a:spcBef>
              </a:pPr>
              <a:r>
                <a:rPr lang="en-US" altLang="ko-KR" sz="2400" b="0" dirty="0">
                  <a:latin typeface="Gill Sans" charset="0"/>
                  <a:ea typeface="Gill Sans" charset="0"/>
                  <a:cs typeface="Gill Sans" charset="0"/>
                </a:rPr>
                <a:t>From disk</a:t>
              </a:r>
            </a:p>
          </p:txBody>
        </p:sp>
      </p:grpSp>
      <p:grpSp>
        <p:nvGrpSpPr>
          <p:cNvPr id="789533" name="Group 29"/>
          <p:cNvGrpSpPr>
            <a:grpSpLocks/>
          </p:cNvGrpSpPr>
          <p:nvPr/>
        </p:nvGrpSpPr>
        <p:grpSpPr bwMode="auto">
          <a:xfrm>
            <a:off x="2743200" y="1492250"/>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7" name="Text Box 20"/>
            <p:cNvSpPr txBox="1">
              <a:spLocks noChangeArrowheads="1"/>
            </p:cNvSpPr>
            <p:nvPr/>
          </p:nvSpPr>
          <p:spPr bwMode="auto">
            <a:xfrm>
              <a:off x="1728" y="1680"/>
              <a:ext cx="1152"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smtClean="0">
                  <a:latin typeface="Gill Sans" charset="0"/>
                  <a:ea typeface="Gill Sans" charset="0"/>
                  <a:cs typeface="Gill Sans" charset="0"/>
                </a:rPr>
                <a:t>Active Pages</a:t>
              </a:r>
              <a:endParaRPr lang="en-US" altLang="ko-KR" sz="2400" b="0" dirty="0">
                <a:latin typeface="Gill Sans" charset="0"/>
                <a:ea typeface="Gill Sans" charset="0"/>
                <a:cs typeface="Gill Sans" charset="0"/>
              </a:endParaRPr>
            </a:p>
          </p:txBody>
        </p:sp>
        <p:sp>
          <p:nvSpPr>
            <p:cNvPr id="26638" name="Text Box 24"/>
            <p:cNvSpPr txBox="1">
              <a:spLocks noChangeArrowheads="1"/>
            </p:cNvSpPr>
            <p:nvPr/>
          </p:nvSpPr>
          <p:spPr bwMode="auto">
            <a:xfrm rot="19063843">
              <a:off x="2247" y="1160"/>
              <a:ext cx="65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Access</a:t>
              </a:r>
            </a:p>
          </p:txBody>
        </p:sp>
      </p:grpSp>
      <p:grpSp>
        <p:nvGrpSpPr>
          <p:cNvPr id="789532" name="Group 28"/>
          <p:cNvGrpSpPr>
            <a:grpSpLocks/>
          </p:cNvGrpSpPr>
          <p:nvPr/>
        </p:nvGrpSpPr>
        <p:grpSpPr bwMode="auto">
          <a:xfrm>
            <a:off x="3651251" y="608013"/>
            <a:ext cx="2978151" cy="3055938"/>
            <a:chOff x="2300" y="307"/>
            <a:chExt cx="1876" cy="1925"/>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smtClean="0">
                  <a:latin typeface="Gill Sans" charset="0"/>
                  <a:ea typeface="Gill Sans" charset="0"/>
                  <a:cs typeface="Gill Sans" charset="0"/>
                </a:rPr>
                <a:t>SC Victims</a:t>
              </a:r>
              <a:endParaRPr lang="en-US" altLang="ko-KR" sz="2400" b="0" dirty="0">
                <a:latin typeface="Gill Sans" charset="0"/>
                <a:ea typeface="Gill Sans" charset="0"/>
                <a:cs typeface="Gill Sans" charset="0"/>
              </a:endParaRPr>
            </a:p>
          </p:txBody>
        </p:sp>
        <p:sp>
          <p:nvSpPr>
            <p:cNvPr id="26635" name="Text Box 25"/>
            <p:cNvSpPr txBox="1">
              <a:spLocks noChangeArrowheads="1"/>
            </p:cNvSpPr>
            <p:nvPr/>
          </p:nvSpPr>
          <p:spPr bwMode="auto">
            <a:xfrm rot="2931928">
              <a:off x="2218" y="593"/>
              <a:ext cx="86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Overflow</a:t>
              </a:r>
            </a:p>
          </p:txBody>
        </p:sp>
      </p:grpSp>
    </p:spTree>
    <p:extLst>
      <p:ext uri="{BB962C8B-B14F-4D97-AF65-F5344CB8AC3E}">
        <p14:creationId xmlns:p14="http://schemas.microsoft.com/office/powerpoint/2010/main" val="2109673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 calcmode="lin" valueType="num">
                                      <p:cBhvr additive="base">
                                        <p:cTn id="9" dur="500" fill="hold"/>
                                        <p:tgtEl>
                                          <p:spTgt spid="789537"/>
                                        </p:tgtEl>
                                        <p:attrNameLst>
                                          <p:attrName>ppt_x</p:attrName>
                                        </p:attrNameLst>
                                      </p:cBhvr>
                                      <p:tavLst>
                                        <p:tav tm="0">
                                          <p:val>
                                            <p:strVal val="1+#ppt_w/2"/>
                                          </p:val>
                                        </p:tav>
                                        <p:tav tm="100000">
                                          <p:val>
                                            <p:strVal val="#ppt_x"/>
                                          </p:val>
                                        </p:tav>
                                      </p:tavLst>
                                    </p:anim>
                                    <p:anim calcmode="lin" valueType="num">
                                      <p:cBhvr additive="base">
                                        <p:cTn id="10"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9507">
                                            <p:txEl>
                                              <p:pRg st="3" end="3"/>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789532"/>
                                        </p:tgtEl>
                                        <p:attrNameLst>
                                          <p:attrName>style.visibility</p:attrName>
                                        </p:attrNameLst>
                                      </p:cBhvr>
                                      <p:to>
                                        <p:strVal val="visible"/>
                                      </p:to>
                                    </p:set>
                                    <p:animEffect transition="in" filter="wipe(up)">
                                      <p:cBhvr>
                                        <p:cTn id="25" dur="500"/>
                                        <p:tgtEl>
                                          <p:spTgt spid="7895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89507">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789533"/>
                                        </p:tgtEl>
                                        <p:attrNameLst>
                                          <p:attrName>style.visibility</p:attrName>
                                        </p:attrNameLst>
                                      </p:cBhvr>
                                      <p:to>
                                        <p:strVal val="visible"/>
                                      </p:to>
                                    </p:set>
                                    <p:animEffect transition="in" filter="wipe(up)">
                                      <p:cBhvr>
                                        <p:cTn id="32" dur="500"/>
                                        <p:tgtEl>
                                          <p:spTgt spid="789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9507">
                                            <p:txEl>
                                              <p:pRg st="5" end="5"/>
                                            </p:txEl>
                                          </p:spTgt>
                                        </p:tgtEl>
                                        <p:attrNameLst>
                                          <p:attrName>style.visibility</p:attrName>
                                        </p:attrNameLst>
                                      </p:cBhvr>
                                      <p:to>
                                        <p:strVal val="visible"/>
                                      </p:to>
                                    </p:set>
                                  </p:childTnLst>
                                </p:cTn>
                              </p:par>
                            </p:childTnLst>
                          </p:cTn>
                        </p:par>
                        <p:par>
                          <p:cTn id="37" fill="hold" nodeType="afterGroup">
                            <p:stCondLst>
                              <p:cond delay="0"/>
                            </p:stCondLst>
                            <p:childTnLst>
                              <p:par>
                                <p:cTn id="38" presetID="22" presetClass="entr" presetSubtype="8" fill="hold" nodeType="afterEffect">
                                  <p:stCondLst>
                                    <p:cond delay="0"/>
                                  </p:stCondLst>
                                  <p:childTnLst>
                                    <p:set>
                                      <p:cBhvr>
                                        <p:cTn id="39" dur="1" fill="hold">
                                          <p:stCondLst>
                                            <p:cond delay="0"/>
                                          </p:stCondLst>
                                        </p:cTn>
                                        <p:tgtEl>
                                          <p:spTgt spid="789534"/>
                                        </p:tgtEl>
                                        <p:attrNameLst>
                                          <p:attrName>style.visibility</p:attrName>
                                        </p:attrNameLst>
                                      </p:cBhvr>
                                      <p:to>
                                        <p:strVal val="visible"/>
                                      </p:to>
                                    </p:set>
                                    <p:animEffect transition="in" filter="wipe(left)">
                                      <p:cBhvr>
                                        <p:cTn id="40" dur="500"/>
                                        <p:tgtEl>
                                          <p:spTgt spid="789534"/>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789535"/>
                                        </p:tgtEl>
                                        <p:attrNameLst>
                                          <p:attrName>style.visibility</p:attrName>
                                        </p:attrNameLst>
                                      </p:cBhvr>
                                      <p:to>
                                        <p:strVal val="visible"/>
                                      </p:to>
                                    </p:set>
                                    <p:animEffect transition="in" filter="wipe(left)">
                                      <p:cBhvr>
                                        <p:cTn id="44"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(con’t)</a:t>
            </a:r>
          </a:p>
        </p:txBody>
      </p:sp>
      <p:sp>
        <p:nvSpPr>
          <p:cNvPr id="27651" name="Rectangle 3"/>
          <p:cNvSpPr>
            <a:spLocks noGrp="1" noChangeArrowheads="1"/>
          </p:cNvSpPr>
          <p:nvPr>
            <p:ph type="body" idx="1"/>
          </p:nvPr>
        </p:nvSpPr>
        <p:spPr>
          <a:xfrm>
            <a:off x="304800" y="685800"/>
            <a:ext cx="8610600" cy="5867400"/>
          </a:xfrm>
        </p:spPr>
        <p:txBody>
          <a:bodyPr/>
          <a:lstStyle/>
          <a:p>
            <a:pPr>
              <a:lnSpc>
                <a:spcPct val="80000"/>
              </a:lnSpc>
            </a:pPr>
            <a:r>
              <a:rPr lang="en-US" altLang="ko-KR" dirty="0" smtClean="0">
                <a:ea typeface="굴림" panose="020B0600000101010101" pitchFamily="34" charset="-127"/>
              </a:rPr>
              <a:t>How many pages for second chance list?</a:t>
            </a:r>
          </a:p>
          <a:p>
            <a:pPr lvl="1">
              <a:lnSpc>
                <a:spcPct val="80000"/>
              </a:lnSpc>
            </a:pPr>
            <a:r>
              <a:rPr lang="en-US" altLang="ko-KR" dirty="0" smtClean="0">
                <a:ea typeface="굴림" panose="020B0600000101010101" pitchFamily="34" charset="-127"/>
              </a:rPr>
              <a:t>If 0 </a:t>
            </a:r>
            <a:r>
              <a:rPr lang="en-US" altLang="ko-KR" dirty="0" smtClean="0">
                <a:ea typeface="굴림" panose="020B0600000101010101" pitchFamily="34" charset="-127"/>
                <a:sym typeface="Symbol" panose="05050102010706020507" pitchFamily="18" charset="2"/>
              </a:rPr>
              <a:t> FIFO</a:t>
            </a:r>
          </a:p>
          <a:p>
            <a:pPr lvl="1">
              <a:lnSpc>
                <a:spcPct val="80000"/>
              </a:lnSpc>
            </a:pPr>
            <a:r>
              <a:rPr lang="en-US" altLang="ko-KR" dirty="0" smtClean="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smtClean="0">
                <a:ea typeface="굴림" panose="020B0600000101010101" pitchFamily="34" charset="-127"/>
                <a:sym typeface="Symbol" panose="05050102010706020507" pitchFamily="18" charset="2"/>
              </a:rPr>
              <a:t>Pick intermediate value.  Result is:</a:t>
            </a:r>
          </a:p>
          <a:p>
            <a:pPr lvl="1">
              <a:lnSpc>
                <a:spcPct val="80000"/>
              </a:lnSpc>
            </a:pPr>
            <a:r>
              <a:rPr lang="en-US" altLang="ko-KR" dirty="0" smtClean="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smtClean="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smtClean="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smtClean="0">
                <a:ea typeface="굴림" panose="020B0600000101010101" pitchFamily="34" charset="-127"/>
                <a:sym typeface="Symbol" panose="05050102010706020507" pitchFamily="18" charset="2"/>
              </a:rPr>
              <a:t>Later, we will show how to use page translation / protection to share memory between threads on separated machines</a:t>
            </a:r>
          </a:p>
          <a:p>
            <a:pPr>
              <a:lnSpc>
                <a:spcPct val="80000"/>
              </a:lnSpc>
            </a:pPr>
            <a:r>
              <a:rPr lang="en-US" altLang="ko-KR" dirty="0" smtClean="0">
                <a:ea typeface="굴림" panose="020B0600000101010101" pitchFamily="34" charset="-127"/>
                <a:sym typeface="Symbol" panose="05050102010706020507" pitchFamily="18" charset="2"/>
              </a:rPr>
              <a:t>Question: why didn’t VAX include “use” bit?</a:t>
            </a:r>
          </a:p>
          <a:p>
            <a:pPr lvl="1">
              <a:lnSpc>
                <a:spcPct val="80000"/>
              </a:lnSpc>
            </a:pPr>
            <a:r>
              <a:rPr lang="en-US" altLang="ko-KR" dirty="0" err="1" smtClean="0">
                <a:ea typeface="굴림" panose="020B0600000101010101" pitchFamily="34" charset="-127"/>
                <a:sym typeface="Symbol" panose="05050102010706020507" pitchFamily="18" charset="2"/>
              </a:rPr>
              <a:t>Strecker</a:t>
            </a:r>
            <a:r>
              <a:rPr lang="en-US" altLang="ko-KR" dirty="0" smtClean="0">
                <a:ea typeface="굴림" panose="020B0600000101010101" pitchFamily="34" charset="-127"/>
                <a:sym typeface="Symbol" panose="05050102010706020507" pitchFamily="18" charset="2"/>
              </a:rPr>
              <a:t> (architect) asked OS people, they said they didn’t need it, so didn’t implement it</a:t>
            </a:r>
          </a:p>
          <a:p>
            <a:pPr lvl="1">
              <a:lnSpc>
                <a:spcPct val="80000"/>
              </a:lnSpc>
            </a:pPr>
            <a:r>
              <a:rPr lang="en-US" altLang="ko-KR" dirty="0" smtClean="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583055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16363" y="228600"/>
            <a:ext cx="1474787" cy="379413"/>
          </a:xfrm>
          <a:noFill/>
        </p:spPr>
        <p:txBody>
          <a:bodyPr wrap="none" lIns="63500" tIns="25400" rIns="63500" bIns="25400" anchor="t">
            <a:spAutoFit/>
          </a:bodyPr>
          <a:lstStyle/>
          <a:p>
            <a:r>
              <a:rPr lang="en-US" altLang="ko-KR" smtClean="0">
                <a:ea typeface="굴림" panose="020B0600000101010101" pitchFamily="34" charset="-127"/>
              </a:rPr>
              <a:t>Free List</a:t>
            </a:r>
          </a:p>
        </p:txBody>
      </p:sp>
      <p:sp>
        <p:nvSpPr>
          <p:cNvPr id="793607" name="Rectangle 7"/>
          <p:cNvSpPr>
            <a:spLocks noGrp="1" noChangeArrowheads="1"/>
          </p:cNvSpPr>
          <p:nvPr>
            <p:ph type="body" idx="1"/>
          </p:nvPr>
        </p:nvSpPr>
        <p:spPr>
          <a:xfrm>
            <a:off x="76200" y="3962400"/>
            <a:ext cx="8915400" cy="2819400"/>
          </a:xfrm>
        </p:spPr>
        <p:txBody>
          <a:bodyPr/>
          <a:lstStyle/>
          <a:p>
            <a:pPr>
              <a:lnSpc>
                <a:spcPct val="80000"/>
              </a:lnSpc>
              <a:spcBef>
                <a:spcPct val="10000"/>
              </a:spcBef>
            </a:pPr>
            <a:r>
              <a:rPr lang="en-US" altLang="ko-KR" dirty="0" smtClean="0">
                <a:ea typeface="굴림" panose="020B0600000101010101" pitchFamily="34" charset="-127"/>
              </a:rPr>
              <a:t>Keep set of free pages ready for use in demand paging</a:t>
            </a:r>
          </a:p>
          <a:p>
            <a:pPr lvl="1">
              <a:lnSpc>
                <a:spcPct val="80000"/>
              </a:lnSpc>
              <a:spcBef>
                <a:spcPct val="10000"/>
              </a:spcBef>
            </a:pPr>
            <a:r>
              <a:rPr lang="en-US" altLang="ko-KR" dirty="0" err="1" smtClean="0">
                <a:ea typeface="굴림" panose="020B0600000101010101" pitchFamily="34" charset="-127"/>
              </a:rPr>
              <a:t>Freelist</a:t>
            </a:r>
            <a:r>
              <a:rPr lang="en-US" altLang="ko-KR" dirty="0" smtClean="0">
                <a:ea typeface="굴림" panose="020B0600000101010101" pitchFamily="34" charset="-127"/>
              </a:rPr>
              <a:t> filled in background by Clock algorithm or other technique (“</a:t>
            </a:r>
            <a:r>
              <a:rPr lang="en-US" altLang="ko-KR" dirty="0" err="1" smtClean="0">
                <a:ea typeface="굴림" panose="020B0600000101010101" pitchFamily="34" charset="-127"/>
              </a:rPr>
              <a:t>Pageout</a:t>
            </a:r>
            <a:r>
              <a:rPr lang="en-US" altLang="ko-KR" dirty="0" smtClean="0">
                <a:ea typeface="굴림" panose="020B0600000101010101" pitchFamily="34" charset="-127"/>
              </a:rPr>
              <a:t> demon”)</a:t>
            </a:r>
          </a:p>
          <a:p>
            <a:pPr lvl="1">
              <a:lnSpc>
                <a:spcPct val="80000"/>
              </a:lnSpc>
              <a:spcBef>
                <a:spcPct val="10000"/>
              </a:spcBef>
            </a:pPr>
            <a:r>
              <a:rPr lang="en-US" altLang="ko-KR" dirty="0" smtClean="0">
                <a:ea typeface="굴림" panose="020B0600000101010101" pitchFamily="34" charset="-127"/>
              </a:rPr>
              <a:t>Dirty pages start copying back to disk when enter list</a:t>
            </a:r>
          </a:p>
          <a:p>
            <a:pPr>
              <a:lnSpc>
                <a:spcPct val="80000"/>
              </a:lnSpc>
              <a:spcBef>
                <a:spcPct val="10000"/>
              </a:spcBef>
            </a:pPr>
            <a:r>
              <a:rPr lang="en-US" altLang="ko-KR" dirty="0" smtClean="0">
                <a:ea typeface="굴림" panose="020B0600000101010101" pitchFamily="34" charset="-127"/>
              </a:rPr>
              <a:t>Like VAX second-chance list</a:t>
            </a:r>
          </a:p>
          <a:p>
            <a:pPr lvl="1">
              <a:lnSpc>
                <a:spcPct val="80000"/>
              </a:lnSpc>
              <a:spcBef>
                <a:spcPct val="10000"/>
              </a:spcBef>
            </a:pPr>
            <a:r>
              <a:rPr lang="en-US" altLang="ko-KR" dirty="0" smtClean="0">
                <a:ea typeface="굴림" panose="020B0600000101010101" pitchFamily="34" charset="-127"/>
              </a:rPr>
              <a:t>If page needed before reused, just return to active set</a:t>
            </a:r>
          </a:p>
          <a:p>
            <a:pPr>
              <a:lnSpc>
                <a:spcPct val="80000"/>
              </a:lnSpc>
              <a:spcBef>
                <a:spcPct val="10000"/>
              </a:spcBef>
            </a:pPr>
            <a:r>
              <a:rPr lang="en-US" altLang="ko-KR" dirty="0" smtClean="0">
                <a:ea typeface="굴림" panose="020B0600000101010101" pitchFamily="34" charset="-127"/>
              </a:rPr>
              <a:t>Advantage: faster for page fault</a:t>
            </a:r>
          </a:p>
          <a:p>
            <a:pPr lvl="1">
              <a:lnSpc>
                <a:spcPct val="80000"/>
              </a:lnSpc>
              <a:spcBef>
                <a:spcPct val="10000"/>
              </a:spcBef>
            </a:pPr>
            <a:r>
              <a:rPr lang="en-US" altLang="ko-KR" dirty="0" smtClean="0">
                <a:ea typeface="굴림" panose="020B0600000101010101" pitchFamily="34" charset="-127"/>
              </a:rPr>
              <a:t>Can always use page (or pages) immediately on fault</a:t>
            </a:r>
          </a:p>
        </p:txBody>
      </p:sp>
      <p:grpSp>
        <p:nvGrpSpPr>
          <p:cNvPr id="28676" name="Group 203"/>
          <p:cNvGrpSpPr>
            <a:grpSpLocks/>
          </p:cNvGrpSpPr>
          <p:nvPr/>
        </p:nvGrpSpPr>
        <p:grpSpPr bwMode="auto">
          <a:xfrm>
            <a:off x="855663" y="818761"/>
            <a:ext cx="8288669" cy="3087711"/>
            <a:chOff x="432" y="432"/>
            <a:chExt cx="5569" cy="2075"/>
          </a:xfrm>
        </p:grpSpPr>
        <p:sp>
          <p:nvSpPr>
            <p:cNvPr id="28677" name="Oval 3"/>
            <p:cNvSpPr>
              <a:spLocks noChangeArrowheads="1"/>
            </p:cNvSpPr>
            <p:nvPr/>
          </p:nvSpPr>
          <p:spPr bwMode="auto">
            <a:xfrm>
              <a:off x="432" y="432"/>
              <a:ext cx="1872" cy="1824"/>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000" b="0" dirty="0">
                  <a:latin typeface="Arial"/>
                  <a:ea typeface="굴림" panose="020B0600000101010101" pitchFamily="34" charset="-127"/>
                  <a:cs typeface="Arial"/>
                </a:rPr>
                <a:t>Set of all pages</a:t>
              </a:r>
            </a:p>
            <a:p>
              <a:pPr>
                <a:lnSpc>
                  <a:spcPct val="100000"/>
                </a:lnSpc>
                <a:spcBef>
                  <a:spcPct val="0"/>
                </a:spcBef>
                <a:buSzTx/>
              </a:pPr>
              <a:r>
                <a:rPr lang="en-US" altLang="ko-KR" sz="2000" b="0" dirty="0">
                  <a:latin typeface="Arial"/>
                  <a:ea typeface="굴림" panose="020B0600000101010101" pitchFamily="34" charset="-127"/>
                  <a:cs typeface="Arial"/>
                </a:rPr>
                <a:t>in Memory</a:t>
              </a:r>
            </a:p>
          </p:txBody>
        </p:sp>
        <p:sp>
          <p:nvSpPr>
            <p:cNvPr id="28678" name="Line 4"/>
            <p:cNvSpPr>
              <a:spLocks noChangeShapeType="1"/>
            </p:cNvSpPr>
            <p:nvPr/>
          </p:nvSpPr>
          <p:spPr bwMode="auto">
            <a:xfrm flipH="1">
              <a:off x="2112" y="576"/>
              <a:ext cx="384" cy="2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79" name="Text Box 5"/>
            <p:cNvSpPr txBox="1">
              <a:spLocks noChangeArrowheads="1"/>
            </p:cNvSpPr>
            <p:nvPr/>
          </p:nvSpPr>
          <p:spPr bwMode="auto">
            <a:xfrm>
              <a:off x="2496" y="432"/>
              <a:ext cx="3505" cy="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2000" b="0" dirty="0">
                  <a:solidFill>
                    <a:schemeClr val="accent1"/>
                  </a:solidFill>
                  <a:latin typeface="Gill Sans" charset="0"/>
                  <a:ea typeface="Gill Sans" charset="0"/>
                  <a:cs typeface="Gill Sans" charset="0"/>
                </a:rPr>
                <a:t>Single Clock </a:t>
              </a:r>
              <a:r>
                <a:rPr lang="en-US" altLang="ko-KR" sz="2000" b="0" dirty="0" smtClean="0">
                  <a:solidFill>
                    <a:schemeClr val="accent1"/>
                  </a:solidFill>
                  <a:latin typeface="Gill Sans" charset="0"/>
                  <a:ea typeface="Gill Sans" charset="0"/>
                  <a:cs typeface="Gill Sans" charset="0"/>
                </a:rPr>
                <a:t>Hand:  </a:t>
              </a:r>
              <a:r>
                <a:rPr lang="en-US" altLang="ko-KR" sz="2000" b="0" dirty="0" smtClean="0">
                  <a:latin typeface="Gill Sans" charset="0"/>
                  <a:ea typeface="Gill Sans" charset="0"/>
                  <a:cs typeface="Gill Sans" charset="0"/>
                </a:rPr>
                <a:t>Advances </a:t>
              </a:r>
              <a:r>
                <a:rPr lang="en-US" altLang="ko-KR" sz="2000" b="0" dirty="0">
                  <a:latin typeface="Gill Sans" charset="0"/>
                  <a:ea typeface="Gill Sans" charset="0"/>
                  <a:cs typeface="Gill Sans" charset="0"/>
                </a:rPr>
                <a:t>as needed to keep </a:t>
              </a:r>
              <a:r>
                <a:rPr lang="en-US" altLang="ko-KR" sz="2000" b="0" dirty="0" err="1">
                  <a:latin typeface="Gill Sans" charset="0"/>
                  <a:ea typeface="Gill Sans" charset="0"/>
                  <a:cs typeface="Gill Sans" charset="0"/>
                </a:rPr>
                <a:t>freelist</a:t>
              </a:r>
              <a:r>
                <a:rPr lang="en-US" altLang="ko-KR" sz="2000" b="0" dirty="0">
                  <a:latin typeface="Gill Sans" charset="0"/>
                  <a:ea typeface="Gill Sans" charset="0"/>
                  <a:cs typeface="Gill Sans" charset="0"/>
                </a:rPr>
                <a:t> full (“background”</a:t>
              </a:r>
              <a:r>
                <a:rPr lang="en-US" altLang="ko-KR" sz="2000" b="0" dirty="0" smtClean="0">
                  <a:latin typeface="Gill Sans" charset="0"/>
                  <a:ea typeface="Gill Sans" charset="0"/>
                  <a:cs typeface="Gill Sans" charset="0"/>
                </a:rPr>
                <a:t>)</a:t>
              </a:r>
              <a:endParaRPr lang="en-US" altLang="ko-KR" sz="2000" b="0" dirty="0">
                <a:latin typeface="Gill Sans" charset="0"/>
                <a:ea typeface="Gill Sans" charset="0"/>
                <a:cs typeface="Gill Sans" charset="0"/>
              </a:endParaRPr>
            </a:p>
          </p:txBody>
        </p:sp>
        <p:sp>
          <p:nvSpPr>
            <p:cNvPr id="28680" name="Arc 6"/>
            <p:cNvSpPr>
              <a:spLocks/>
            </p:cNvSpPr>
            <p:nvPr/>
          </p:nvSpPr>
          <p:spPr bwMode="auto">
            <a:xfrm rot="646489">
              <a:off x="2160" y="1008"/>
              <a:ext cx="336" cy="864"/>
            </a:xfrm>
            <a:custGeom>
              <a:avLst/>
              <a:gdLst>
                <a:gd name="T0" fmla="*/ 211 w 21600"/>
                <a:gd name="T1" fmla="*/ 0 h 29328"/>
                <a:gd name="T2" fmla="*/ 274 w 21600"/>
                <a:gd name="T3" fmla="*/ 864 h 29328"/>
                <a:gd name="T4" fmla="*/ 0 w 21600"/>
                <a:gd name="T5" fmla="*/ 495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81" name="Line 10"/>
            <p:cNvSpPr>
              <a:spLocks noChangeShapeType="1"/>
            </p:cNvSpPr>
            <p:nvPr/>
          </p:nvSpPr>
          <p:spPr bwMode="auto">
            <a:xfrm>
              <a:off x="2256" y="864"/>
              <a:ext cx="816"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28682" name="Group 18"/>
            <p:cNvGrpSpPr>
              <a:grpSpLocks/>
            </p:cNvGrpSpPr>
            <p:nvPr/>
          </p:nvGrpSpPr>
          <p:grpSpPr bwMode="auto">
            <a:xfrm>
              <a:off x="3120" y="1056"/>
              <a:ext cx="672" cy="1344"/>
              <a:chOff x="3600" y="1536"/>
              <a:chExt cx="768" cy="1536"/>
            </a:xfrm>
          </p:grpSpPr>
          <p:sp>
            <p:nvSpPr>
              <p:cNvPr id="28688" name="Rectangle 9"/>
              <p:cNvSpPr>
                <a:spLocks noChangeArrowheads="1"/>
              </p:cNvSpPr>
              <p:nvPr/>
            </p:nvSpPr>
            <p:spPr bwMode="auto">
              <a:xfrm>
                <a:off x="3600" y="1536"/>
                <a:ext cx="768" cy="153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89" name="Rectangle 11"/>
              <p:cNvSpPr>
                <a:spLocks noChangeArrowheads="1"/>
              </p:cNvSpPr>
              <p:nvPr/>
            </p:nvSpPr>
            <p:spPr bwMode="auto">
              <a:xfrm>
                <a:off x="3600" y="1536"/>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0" name="Rectangle 12"/>
              <p:cNvSpPr>
                <a:spLocks noChangeArrowheads="1"/>
              </p:cNvSpPr>
              <p:nvPr/>
            </p:nvSpPr>
            <p:spPr bwMode="auto">
              <a:xfrm>
                <a:off x="3600" y="172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1" name="Rectangle 13"/>
              <p:cNvSpPr>
                <a:spLocks noChangeArrowheads="1"/>
              </p:cNvSpPr>
              <p:nvPr/>
            </p:nvSpPr>
            <p:spPr bwMode="auto">
              <a:xfrm>
                <a:off x="3600" y="1920"/>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2" name="Rectangle 14"/>
              <p:cNvSpPr>
                <a:spLocks noChangeArrowheads="1"/>
              </p:cNvSpPr>
              <p:nvPr/>
            </p:nvSpPr>
            <p:spPr bwMode="auto">
              <a:xfrm>
                <a:off x="3600" y="2112"/>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3" name="Rectangle 15"/>
              <p:cNvSpPr>
                <a:spLocks noChangeArrowheads="1"/>
              </p:cNvSpPr>
              <p:nvPr/>
            </p:nvSpPr>
            <p:spPr bwMode="auto">
              <a:xfrm>
                <a:off x="3600" y="2304"/>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4" name="Rectangle 16"/>
              <p:cNvSpPr>
                <a:spLocks noChangeArrowheads="1"/>
              </p:cNvSpPr>
              <p:nvPr/>
            </p:nvSpPr>
            <p:spPr bwMode="auto">
              <a:xfrm>
                <a:off x="3600" y="2496"/>
                <a:ext cx="768" cy="19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95" name="Rectangle 17"/>
              <p:cNvSpPr>
                <a:spLocks noChangeArrowheads="1"/>
              </p:cNvSpPr>
              <p:nvPr/>
            </p:nvSpPr>
            <p:spPr bwMode="auto">
              <a:xfrm>
                <a:off x="3600" y="268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grpSp>
        <p:sp>
          <p:nvSpPr>
            <p:cNvPr id="28683" name="Line 19"/>
            <p:cNvSpPr>
              <a:spLocks noChangeShapeType="1"/>
            </p:cNvSpPr>
            <p:nvPr/>
          </p:nvSpPr>
          <p:spPr bwMode="auto">
            <a:xfrm flipV="1">
              <a:off x="3792" y="2289"/>
              <a:ext cx="622" cy="1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4" name="Line 200"/>
            <p:cNvSpPr>
              <a:spLocks noChangeShapeType="1"/>
            </p:cNvSpPr>
            <p:nvPr/>
          </p:nvSpPr>
          <p:spPr bwMode="auto">
            <a:xfrm>
              <a:off x="3792" y="1104"/>
              <a:ext cx="826" cy="3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5" name="Line 201"/>
            <p:cNvSpPr>
              <a:spLocks noChangeShapeType="1"/>
            </p:cNvSpPr>
            <p:nvPr/>
          </p:nvSpPr>
          <p:spPr bwMode="auto">
            <a:xfrm>
              <a:off x="3792" y="1632"/>
              <a:ext cx="826" cy="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6" name="Text Box 202"/>
            <p:cNvSpPr txBox="1">
              <a:spLocks noChangeArrowheads="1"/>
            </p:cNvSpPr>
            <p:nvPr/>
          </p:nvSpPr>
          <p:spPr bwMode="auto">
            <a:xfrm>
              <a:off x="4415" y="2033"/>
              <a:ext cx="1099" cy="47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Free Pages</a:t>
              </a:r>
            </a:p>
            <a:p>
              <a:r>
                <a:rPr lang="en-US" altLang="ko-KR" sz="2000" b="0" dirty="0">
                  <a:latin typeface="Gill Sans" charset="0"/>
                  <a:ea typeface="Gill Sans" charset="0"/>
                  <a:cs typeface="Gill Sans" charset="0"/>
                </a:rPr>
                <a:t>For Processes</a:t>
              </a:r>
            </a:p>
          </p:txBody>
        </p:sp>
        <p:pic>
          <p:nvPicPr>
            <p:cNvPr id="28687" name="Picture 19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 y="1094"/>
              <a:ext cx="1092" cy="109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4333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36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36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36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Demand Paging (more details) </a:t>
            </a:r>
          </a:p>
        </p:txBody>
      </p:sp>
      <p:sp>
        <p:nvSpPr>
          <p:cNvPr id="792579" name="Rectangle 3"/>
          <p:cNvSpPr>
            <a:spLocks noGrp="1" noChangeArrowheads="1"/>
          </p:cNvSpPr>
          <p:nvPr>
            <p:ph type="body" idx="1"/>
          </p:nvPr>
        </p:nvSpPr>
        <p:spPr>
          <a:xfrm>
            <a:off x="228600" y="762000"/>
            <a:ext cx="8739188" cy="5715000"/>
          </a:xfrm>
        </p:spPr>
        <p:txBody>
          <a:bodyPr>
            <a:normAutofit/>
          </a:bodyPr>
          <a:lstStyle/>
          <a:p>
            <a:r>
              <a:rPr lang="en-US" altLang="ko-KR" sz="2800" dirty="0" smtClean="0">
                <a:ea typeface="굴림" panose="020B0600000101010101" pitchFamily="34" charset="-127"/>
              </a:rPr>
              <a:t>Does software-loaded TLB need use bit? </a:t>
            </a:r>
            <a:br>
              <a:rPr lang="en-US" altLang="ko-KR" sz="2800" dirty="0" smtClean="0">
                <a:ea typeface="굴림" panose="020B0600000101010101" pitchFamily="34" charset="-127"/>
              </a:rPr>
            </a:br>
            <a:r>
              <a:rPr lang="en-US" altLang="ko-KR" sz="2800" dirty="0" smtClean="0">
                <a:ea typeface="굴림" panose="020B0600000101010101" pitchFamily="34" charset="-127"/>
              </a:rPr>
              <a:t>Two Options:</a:t>
            </a:r>
          </a:p>
          <a:p>
            <a:pPr lvl="1"/>
            <a:r>
              <a:rPr lang="en-US" altLang="ko-KR" sz="2400" dirty="0" smtClean="0">
                <a:ea typeface="굴림" panose="020B0600000101010101" pitchFamily="34" charset="-127"/>
              </a:rPr>
              <a:t>Hardware sets use bit in TLB; when TLB entry is replaced, software copies use bit back to page table</a:t>
            </a:r>
          </a:p>
          <a:p>
            <a:pPr lvl="1"/>
            <a:r>
              <a:rPr lang="en-US" altLang="ko-KR" sz="2400" dirty="0" smtClean="0">
                <a:ea typeface="굴림" panose="020B0600000101010101" pitchFamily="34" charset="-127"/>
              </a:rPr>
              <a:t>Software manages TLB entries as FIFO list; everything not in TLB is Second-Chance list, managed as strict LRU</a:t>
            </a:r>
          </a:p>
          <a:p>
            <a:r>
              <a:rPr lang="en-US" altLang="ko-KR" sz="2800" dirty="0" smtClean="0">
                <a:ea typeface="굴림" panose="020B0600000101010101" pitchFamily="34" charset="-127"/>
              </a:rPr>
              <a:t>Core Map</a:t>
            </a:r>
          </a:p>
          <a:p>
            <a:pPr lvl="1"/>
            <a:r>
              <a:rPr lang="en-US" altLang="ko-KR" sz="2400" dirty="0" smtClean="0">
                <a:ea typeface="굴림" panose="020B0600000101010101" pitchFamily="34" charset="-127"/>
              </a:rPr>
              <a:t>Page tables map virtual page </a:t>
            </a:r>
            <a:r>
              <a:rPr lang="en-US" altLang="ko-KR" sz="2400" dirty="0" smtClean="0">
                <a:ea typeface="굴림" panose="020B0600000101010101" pitchFamily="34" charset="-127"/>
                <a:sym typeface="Symbol" panose="05050102010706020507" pitchFamily="18" charset="2"/>
              </a:rPr>
              <a:t> physical page </a:t>
            </a:r>
          </a:p>
          <a:p>
            <a:pPr lvl="1"/>
            <a:r>
              <a:rPr lang="en-US" altLang="ko-KR" sz="2400" dirty="0" smtClean="0">
                <a:ea typeface="굴림" panose="020B0600000101010101" pitchFamily="34" charset="-127"/>
                <a:sym typeface="Symbol" panose="05050102010706020507" pitchFamily="18" charset="2"/>
              </a:rPr>
              <a:t>Do we need a reverse mapping (i.e. physical page  virtual page)?</a:t>
            </a:r>
          </a:p>
          <a:p>
            <a:pPr lvl="2"/>
            <a:r>
              <a:rPr lang="en-US" altLang="ko-KR" sz="2400" dirty="0" smtClean="0">
                <a:ea typeface="굴림" panose="020B0600000101010101" pitchFamily="34" charset="-127"/>
                <a:sym typeface="Symbol" panose="05050102010706020507" pitchFamily="18" charset="2"/>
              </a:rPr>
              <a:t>Yes. Clock algorithm runs through page frames. If sharing, then multiple virtual-pages per physical page</a:t>
            </a:r>
          </a:p>
          <a:p>
            <a:pPr lvl="2"/>
            <a:r>
              <a:rPr lang="en-US" altLang="ko-KR" sz="2400" dirty="0" smtClean="0">
                <a:ea typeface="굴림" panose="020B0600000101010101" pitchFamily="34" charset="-127"/>
                <a:sym typeface="Symbol" panose="05050102010706020507" pitchFamily="18" charset="2"/>
              </a:rPr>
              <a:t>Can’t push page out to disk without invalidating all PTEs</a:t>
            </a:r>
          </a:p>
        </p:txBody>
      </p:sp>
    </p:spTree>
    <p:extLst>
      <p:ext uri="{BB962C8B-B14F-4D97-AF65-F5344CB8AC3E}">
        <p14:creationId xmlns:p14="http://schemas.microsoft.com/office/powerpoint/2010/main" val="1703993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257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257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257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2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533400"/>
          </a:xfrm>
        </p:spPr>
        <p:txBody>
          <a:bodyPr/>
          <a:lstStyle/>
          <a:p>
            <a:r>
              <a:rPr lang="en-US" altLang="ko-KR" smtClean="0">
                <a:ea typeface="굴림" panose="020B0600000101010101" pitchFamily="34" charset="-127"/>
              </a:rPr>
              <a:t>Allocation of Page Frames (Memory Pages)</a:t>
            </a:r>
          </a:p>
        </p:txBody>
      </p:sp>
      <p:sp>
        <p:nvSpPr>
          <p:cNvPr id="817155" name="Rectangle 3"/>
          <p:cNvSpPr>
            <a:spLocks noGrp="1" noChangeArrowheads="1"/>
          </p:cNvSpPr>
          <p:nvPr>
            <p:ph type="body" idx="1"/>
          </p:nvPr>
        </p:nvSpPr>
        <p:spPr>
          <a:xfrm>
            <a:off x="52388" y="660400"/>
            <a:ext cx="8967787" cy="5943600"/>
          </a:xfrm>
        </p:spPr>
        <p:txBody>
          <a:bodyPr>
            <a:normAutofit/>
          </a:bodyPr>
          <a:lstStyle/>
          <a:p>
            <a:pPr>
              <a:lnSpc>
                <a:spcPct val="80000"/>
              </a:lnSpc>
              <a:spcBef>
                <a:spcPct val="15000"/>
              </a:spcBef>
            </a:pPr>
            <a:r>
              <a:rPr lang="en-US" altLang="ko-KR" sz="2800" dirty="0" smtClean="0">
                <a:ea typeface="굴림" panose="020B0600000101010101" pitchFamily="34" charset="-127"/>
              </a:rPr>
              <a:t>How do we allocate memory among different processes?</a:t>
            </a:r>
          </a:p>
          <a:p>
            <a:pPr lvl="1">
              <a:lnSpc>
                <a:spcPct val="80000"/>
              </a:lnSpc>
              <a:spcBef>
                <a:spcPct val="15000"/>
              </a:spcBef>
            </a:pPr>
            <a:r>
              <a:rPr lang="en-US" altLang="ko-KR" sz="2400" dirty="0" smtClean="0">
                <a:ea typeface="굴림" panose="020B0600000101010101" pitchFamily="34" charset="-127"/>
              </a:rPr>
              <a:t>Does every process get the same fraction of memory?  Different fractions?</a:t>
            </a:r>
          </a:p>
          <a:p>
            <a:pPr lvl="1">
              <a:lnSpc>
                <a:spcPct val="80000"/>
              </a:lnSpc>
              <a:spcBef>
                <a:spcPct val="15000"/>
              </a:spcBef>
            </a:pPr>
            <a:r>
              <a:rPr lang="en-US" altLang="ko-KR" sz="2400" dirty="0" smtClean="0">
                <a:ea typeface="굴림" panose="020B0600000101010101" pitchFamily="34" charset="-127"/>
              </a:rPr>
              <a:t>Should we completely swap some processes out of memory?</a:t>
            </a:r>
          </a:p>
          <a:p>
            <a:pPr>
              <a:lnSpc>
                <a:spcPct val="80000"/>
              </a:lnSpc>
              <a:spcBef>
                <a:spcPct val="15000"/>
              </a:spcBef>
            </a:pPr>
            <a:r>
              <a:rPr lang="en-US" altLang="ko-KR" sz="2800" dirty="0" smtClean="0">
                <a:ea typeface="굴림" panose="020B0600000101010101" pitchFamily="34" charset="-127"/>
              </a:rPr>
              <a:t>Each process needs </a:t>
            </a:r>
            <a:r>
              <a:rPr lang="en-US" altLang="ko-KR" sz="2800" i="1" dirty="0" smtClean="0">
                <a:ea typeface="굴림" panose="020B0600000101010101" pitchFamily="34" charset="-127"/>
              </a:rPr>
              <a:t>minimum</a:t>
            </a:r>
            <a:r>
              <a:rPr lang="en-US" altLang="ko-KR" sz="2800" dirty="0" smtClean="0">
                <a:ea typeface="굴림" panose="020B0600000101010101" pitchFamily="34" charset="-127"/>
              </a:rPr>
              <a:t> number of pages</a:t>
            </a:r>
          </a:p>
          <a:p>
            <a:pPr lvl="1">
              <a:lnSpc>
                <a:spcPct val="80000"/>
              </a:lnSpc>
              <a:spcBef>
                <a:spcPct val="15000"/>
              </a:spcBef>
            </a:pPr>
            <a:r>
              <a:rPr lang="en-US" altLang="ko-KR" sz="2400" dirty="0" smtClean="0">
                <a:ea typeface="굴림" panose="020B0600000101010101" pitchFamily="34" charset="-127"/>
              </a:rPr>
              <a:t>Want to make sure that all processes </a:t>
            </a:r>
            <a:r>
              <a:rPr lang="en-US" altLang="ko-KR" sz="2400" dirty="0" smtClean="0">
                <a:solidFill>
                  <a:schemeClr val="hlink"/>
                </a:solidFill>
                <a:ea typeface="굴림" panose="020B0600000101010101" pitchFamily="34" charset="-127"/>
              </a:rPr>
              <a:t>that are loaded into memory</a:t>
            </a:r>
            <a:r>
              <a:rPr lang="en-US" altLang="ko-KR" sz="2400" dirty="0" smtClean="0">
                <a:ea typeface="굴림" panose="020B0600000101010101" pitchFamily="34" charset="-127"/>
              </a:rPr>
              <a:t> can make forward progress</a:t>
            </a:r>
          </a:p>
          <a:p>
            <a:pPr lvl="1">
              <a:lnSpc>
                <a:spcPct val="80000"/>
              </a:lnSpc>
              <a:spcBef>
                <a:spcPct val="15000"/>
              </a:spcBef>
            </a:pPr>
            <a:r>
              <a:rPr lang="en-US" altLang="ko-KR" sz="2400" dirty="0" smtClean="0">
                <a:ea typeface="굴림" panose="020B0600000101010101" pitchFamily="34" charset="-127"/>
              </a:rPr>
              <a:t>Example:  IBM 370 – 6 pages to handle SS MOVE instruction:</a:t>
            </a:r>
          </a:p>
          <a:p>
            <a:pPr lvl="2">
              <a:lnSpc>
                <a:spcPct val="80000"/>
              </a:lnSpc>
              <a:spcBef>
                <a:spcPct val="15000"/>
              </a:spcBef>
            </a:pPr>
            <a:r>
              <a:rPr lang="en-US" altLang="ko-KR" sz="2400" dirty="0" smtClean="0">
                <a:ea typeface="굴림" panose="020B0600000101010101" pitchFamily="34" charset="-127"/>
              </a:rPr>
              <a:t>instruction is 6 bytes, might span 2 pages</a:t>
            </a:r>
          </a:p>
          <a:p>
            <a:pPr lvl="2">
              <a:lnSpc>
                <a:spcPct val="80000"/>
              </a:lnSpc>
              <a:spcBef>
                <a:spcPct val="15000"/>
              </a:spcBef>
            </a:pPr>
            <a:r>
              <a:rPr lang="en-US" altLang="ko-KR" sz="2400" dirty="0" smtClean="0">
                <a:ea typeface="굴림" panose="020B0600000101010101" pitchFamily="34" charset="-127"/>
              </a:rPr>
              <a:t>2 pages to handle </a:t>
            </a:r>
            <a:r>
              <a:rPr lang="en-US" altLang="ko-KR" sz="2400" i="1" dirty="0" smtClean="0">
                <a:ea typeface="굴림" panose="020B0600000101010101" pitchFamily="34" charset="-127"/>
              </a:rPr>
              <a:t>from</a:t>
            </a:r>
          </a:p>
          <a:p>
            <a:pPr lvl="2">
              <a:lnSpc>
                <a:spcPct val="80000"/>
              </a:lnSpc>
              <a:spcBef>
                <a:spcPct val="15000"/>
              </a:spcBef>
            </a:pPr>
            <a:r>
              <a:rPr lang="en-US" altLang="ko-KR" sz="2400" dirty="0" smtClean="0">
                <a:ea typeface="굴림" panose="020B0600000101010101" pitchFamily="34" charset="-127"/>
              </a:rPr>
              <a:t>2 pages to handle </a:t>
            </a:r>
            <a:r>
              <a:rPr lang="en-US" altLang="ko-KR" sz="2400" i="1" dirty="0" smtClean="0">
                <a:ea typeface="굴림" panose="020B0600000101010101" pitchFamily="34" charset="-127"/>
              </a:rPr>
              <a:t>to</a:t>
            </a:r>
          </a:p>
          <a:p>
            <a:r>
              <a:rPr lang="en-US" altLang="ko-KR" sz="2800" dirty="0" smtClean="0">
                <a:ea typeface="굴림" panose="020B0600000101010101" pitchFamily="34" charset="-127"/>
              </a:rPr>
              <a:t>Possible Replacement Scopes:</a:t>
            </a:r>
          </a:p>
          <a:p>
            <a:pPr lvl="1"/>
            <a:r>
              <a:rPr lang="en-US" altLang="ko-KR" sz="2400" dirty="0" smtClean="0">
                <a:solidFill>
                  <a:schemeClr val="hlink"/>
                </a:solidFill>
                <a:ea typeface="굴림" panose="020B0600000101010101" pitchFamily="34" charset="-127"/>
              </a:rPr>
              <a:t>Global replacement</a:t>
            </a:r>
            <a:r>
              <a:rPr lang="en-US" altLang="ko-KR" sz="2400" dirty="0" smtClean="0">
                <a:ea typeface="굴림" panose="020B0600000101010101" pitchFamily="34" charset="-127"/>
              </a:rPr>
              <a:t> – process selects replacement frame from set of all frames; one process can take a frame from another</a:t>
            </a:r>
          </a:p>
          <a:p>
            <a:pPr lvl="1"/>
            <a:r>
              <a:rPr lang="en-US" altLang="ko-KR" sz="2400" dirty="0" smtClean="0">
                <a:solidFill>
                  <a:schemeClr val="hlink"/>
                </a:solidFill>
                <a:ea typeface="굴림" panose="020B0600000101010101" pitchFamily="34" charset="-127"/>
              </a:rPr>
              <a:t>Local replacement</a:t>
            </a:r>
            <a:r>
              <a:rPr lang="en-US" altLang="ko-KR" sz="2400" dirty="0" smtClean="0">
                <a:ea typeface="굴림" panose="020B0600000101010101" pitchFamily="34" charset="-127"/>
              </a:rPr>
              <a:t> – each process selects from only its own set of allocated frames</a:t>
            </a:r>
          </a:p>
        </p:txBody>
      </p:sp>
    </p:spTree>
    <p:extLst>
      <p:ext uri="{BB962C8B-B14F-4D97-AF65-F5344CB8AC3E}">
        <p14:creationId xmlns:p14="http://schemas.microsoft.com/office/powerpoint/2010/main" val="48895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715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715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715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715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7155">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7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p>
            <a:r>
              <a:rPr lang="en-US" altLang="ko-KR" smtClean="0">
                <a:ea typeface="굴림" panose="020B0600000101010101" pitchFamily="34" charset="-127"/>
              </a:rPr>
              <a:t>Fixed/Priority Allocation</a:t>
            </a:r>
          </a:p>
        </p:txBody>
      </p:sp>
      <p:sp>
        <p:nvSpPr>
          <p:cNvPr id="818193" name="Rectangle 17"/>
          <p:cNvSpPr>
            <a:spLocks noGrp="1" noChangeArrowheads="1"/>
          </p:cNvSpPr>
          <p:nvPr>
            <p:ph type="body" idx="1"/>
          </p:nvPr>
        </p:nvSpPr>
        <p:spPr>
          <a:xfrm>
            <a:off x="0" y="685800"/>
            <a:ext cx="9144000" cy="6172200"/>
          </a:xfrm>
        </p:spPr>
        <p:txBody>
          <a:bodyPr>
            <a:normAutofit/>
          </a:bodyPr>
          <a:lstStyle/>
          <a:p>
            <a:pPr>
              <a:lnSpc>
                <a:spcPct val="80000"/>
              </a:lnSpc>
              <a:spcBef>
                <a:spcPct val="10000"/>
              </a:spcBef>
            </a:pPr>
            <a:r>
              <a:rPr lang="en-US" altLang="ko-KR" sz="2800" dirty="0" smtClean="0">
                <a:solidFill>
                  <a:schemeClr val="hlink"/>
                </a:solidFill>
                <a:ea typeface="굴림" panose="020B0600000101010101" pitchFamily="34" charset="-127"/>
              </a:rPr>
              <a:t>Equal allocation</a:t>
            </a:r>
            <a:r>
              <a:rPr lang="en-US" altLang="ko-KR" sz="2800" dirty="0" smtClean="0">
                <a:ea typeface="굴림" panose="020B0600000101010101" pitchFamily="34" charset="-127"/>
              </a:rPr>
              <a:t> (Fixed Scheme): </a:t>
            </a:r>
          </a:p>
          <a:p>
            <a:pPr lvl="1">
              <a:lnSpc>
                <a:spcPct val="80000"/>
              </a:lnSpc>
              <a:spcBef>
                <a:spcPct val="10000"/>
              </a:spcBef>
            </a:pPr>
            <a:r>
              <a:rPr lang="en-US" altLang="ko-KR" sz="2400" dirty="0" smtClean="0">
                <a:ea typeface="굴림" panose="020B0600000101010101" pitchFamily="34" charset="-127"/>
              </a:rPr>
              <a:t>Every process gets same amount of memory</a:t>
            </a:r>
          </a:p>
          <a:p>
            <a:pPr lvl="1">
              <a:lnSpc>
                <a:spcPct val="80000"/>
              </a:lnSpc>
              <a:spcBef>
                <a:spcPct val="10000"/>
              </a:spcBef>
            </a:pPr>
            <a:r>
              <a:rPr lang="en-US" altLang="ko-KR" sz="2400" dirty="0" smtClean="0">
                <a:ea typeface="굴림" panose="020B0600000101010101" pitchFamily="34" charset="-127"/>
              </a:rPr>
              <a:t>Example: 100 frames, 5 processes</a:t>
            </a:r>
            <a:r>
              <a:rPr lang="en-US" altLang="ko-KR" sz="2400" dirty="0">
                <a:ea typeface="굴림" panose="020B0600000101010101" pitchFamily="34" charset="-127"/>
                <a:sym typeface="Symbol" panose="05050102010706020507" pitchFamily="18" charset="2"/>
              </a:rPr>
              <a:t>  </a:t>
            </a:r>
            <a:r>
              <a:rPr lang="en-US" altLang="ko-KR" sz="2400" dirty="0" smtClean="0">
                <a:ea typeface="굴림" panose="020B0600000101010101" pitchFamily="34" charset="-127"/>
              </a:rPr>
              <a:t>process gets 20 frames</a:t>
            </a:r>
          </a:p>
          <a:p>
            <a:pPr>
              <a:lnSpc>
                <a:spcPct val="80000"/>
              </a:lnSpc>
              <a:spcBef>
                <a:spcPct val="10000"/>
              </a:spcBef>
            </a:pPr>
            <a:r>
              <a:rPr lang="en-US" altLang="ko-KR" sz="2800" dirty="0" smtClean="0">
                <a:solidFill>
                  <a:schemeClr val="hlink"/>
                </a:solidFill>
                <a:ea typeface="굴림" panose="020B0600000101010101" pitchFamily="34" charset="-127"/>
              </a:rPr>
              <a:t>Proportional allocation</a:t>
            </a:r>
            <a:r>
              <a:rPr lang="en-US" altLang="ko-KR" sz="2800" dirty="0" smtClean="0">
                <a:ea typeface="굴림" panose="020B0600000101010101" pitchFamily="34" charset="-127"/>
              </a:rPr>
              <a:t> (Fixed Scheme)</a:t>
            </a:r>
          </a:p>
          <a:p>
            <a:pPr lvl="1">
              <a:lnSpc>
                <a:spcPct val="80000"/>
              </a:lnSpc>
              <a:spcBef>
                <a:spcPct val="10000"/>
              </a:spcBef>
            </a:pPr>
            <a:r>
              <a:rPr lang="en-US" altLang="ko-KR" sz="2400" dirty="0" smtClean="0">
                <a:ea typeface="굴림" panose="020B0600000101010101" pitchFamily="34" charset="-127"/>
              </a:rPr>
              <a:t>Allocate according to the size of process</a:t>
            </a:r>
          </a:p>
          <a:p>
            <a:pPr lvl="1">
              <a:lnSpc>
                <a:spcPct val="80000"/>
              </a:lnSpc>
              <a:spcBef>
                <a:spcPct val="10000"/>
              </a:spcBef>
            </a:pPr>
            <a:r>
              <a:rPr lang="en-US" altLang="ko-KR" sz="2400" dirty="0" smtClean="0">
                <a:ea typeface="굴림" panose="020B0600000101010101" pitchFamily="34" charset="-127"/>
              </a:rPr>
              <a:t>Computation proceeds as follows:</a:t>
            </a:r>
          </a:p>
          <a:p>
            <a:pPr lvl="1">
              <a:lnSpc>
                <a:spcPct val="80000"/>
              </a:lnSpc>
              <a:spcBef>
                <a:spcPct val="10000"/>
              </a:spcBef>
              <a:buFontTx/>
              <a:buNone/>
            </a:pPr>
            <a:r>
              <a:rPr lang="en-US" altLang="ko-KR" sz="2400" i="1" dirty="0" smtClean="0">
                <a:ea typeface="굴림" panose="020B0600000101010101" pitchFamily="34" charset="-127"/>
              </a:rPr>
              <a:t>		</a:t>
            </a:r>
            <a:r>
              <a:rPr lang="en-US" altLang="ko-KR" sz="2400" i="1" dirty="0" err="1" smtClean="0">
                <a:ea typeface="굴림" panose="020B0600000101010101" pitchFamily="34" charset="-127"/>
              </a:rPr>
              <a:t>s</a:t>
            </a:r>
            <a:r>
              <a:rPr lang="en-US" altLang="ko-KR" sz="2400" i="1" baseline="-25000" dirty="0" err="1" smtClean="0">
                <a:ea typeface="굴림" panose="020B0600000101010101" pitchFamily="34" charset="-127"/>
              </a:rPr>
              <a:t>i</a:t>
            </a:r>
            <a:r>
              <a:rPr lang="en-US" altLang="ko-KR" sz="2400" dirty="0" smtClean="0">
                <a:ea typeface="굴림" panose="020B0600000101010101" pitchFamily="34" charset="-127"/>
              </a:rPr>
              <a:t> = size of process </a:t>
            </a:r>
            <a:r>
              <a:rPr lang="en-US" altLang="ko-KR" sz="2400" i="1" dirty="0" smtClean="0">
                <a:ea typeface="굴림" panose="020B0600000101010101" pitchFamily="34" charset="-127"/>
              </a:rPr>
              <a:t>p</a:t>
            </a:r>
            <a:r>
              <a:rPr lang="en-US" altLang="ko-KR" sz="2400" i="1" baseline="-25000" dirty="0" smtClean="0">
                <a:ea typeface="굴림" panose="020B0600000101010101" pitchFamily="34" charset="-127"/>
              </a:rPr>
              <a:t>i</a:t>
            </a:r>
            <a:r>
              <a:rPr lang="en-US" altLang="ko-KR" sz="2400" dirty="0" smtClean="0">
                <a:ea typeface="굴림" panose="020B0600000101010101" pitchFamily="34" charset="-127"/>
              </a:rPr>
              <a:t> and </a:t>
            </a:r>
            <a:r>
              <a:rPr lang="en-US" altLang="ko-KR" sz="2400" i="1" dirty="0" smtClean="0">
                <a:ea typeface="굴림" panose="020B0600000101010101" pitchFamily="34" charset="-127"/>
              </a:rPr>
              <a:t>S</a:t>
            </a:r>
            <a:r>
              <a:rPr lang="en-US" altLang="ko-KR" sz="2400" dirty="0" smtClean="0">
                <a:ea typeface="굴림" panose="020B0600000101010101" pitchFamily="34" charset="-127"/>
              </a:rPr>
              <a:t> = </a:t>
            </a:r>
            <a:r>
              <a:rPr lang="en-US" altLang="ko-KR" sz="2400" dirty="0" smtClean="0">
                <a:ea typeface="굴림" panose="020B0600000101010101" pitchFamily="34" charset="-127"/>
                <a:sym typeface="Symbol" panose="05050102010706020507" pitchFamily="18" charset="2"/>
              </a:rPr>
              <a:t></a:t>
            </a:r>
            <a:r>
              <a:rPr lang="en-US" altLang="ko-KR" sz="2400" i="1" dirty="0" err="1" smtClean="0">
                <a:ea typeface="굴림" panose="020B0600000101010101" pitchFamily="34" charset="-127"/>
              </a:rPr>
              <a:t>s</a:t>
            </a:r>
            <a:r>
              <a:rPr lang="en-US" altLang="ko-KR" sz="2400" i="1" baseline="-25000" dirty="0" err="1" smtClean="0">
                <a:ea typeface="굴림" panose="020B0600000101010101" pitchFamily="34" charset="-127"/>
              </a:rPr>
              <a:t>i</a:t>
            </a:r>
            <a:r>
              <a:rPr lang="en-US" altLang="ko-KR" sz="2400" dirty="0" smtClean="0">
                <a:ea typeface="굴림" panose="020B0600000101010101" pitchFamily="34" charset="-127"/>
              </a:rPr>
              <a:t> </a:t>
            </a:r>
          </a:p>
          <a:p>
            <a:pPr lvl="1">
              <a:lnSpc>
                <a:spcPct val="80000"/>
              </a:lnSpc>
              <a:spcBef>
                <a:spcPct val="10000"/>
              </a:spcBef>
              <a:buFontTx/>
              <a:buNone/>
            </a:pPr>
            <a:r>
              <a:rPr lang="en-US" altLang="ko-KR" sz="2400" dirty="0" smtClean="0">
                <a:ea typeface="굴림" panose="020B0600000101010101" pitchFamily="34" charset="-127"/>
              </a:rPr>
              <a:t>		</a:t>
            </a:r>
            <a:r>
              <a:rPr lang="en-US" altLang="ko-KR" sz="2400" i="1" dirty="0" smtClean="0">
                <a:ea typeface="굴림" panose="020B0600000101010101" pitchFamily="34" charset="-127"/>
              </a:rPr>
              <a:t>m</a:t>
            </a:r>
            <a:r>
              <a:rPr lang="en-US" altLang="ko-KR" sz="2400" dirty="0" smtClean="0">
                <a:ea typeface="굴림" panose="020B0600000101010101" pitchFamily="34" charset="-127"/>
              </a:rPr>
              <a:t> = total number of frames</a:t>
            </a:r>
            <a:br>
              <a:rPr lang="en-US" altLang="ko-KR" sz="2400" dirty="0" smtClean="0">
                <a:ea typeface="굴림" panose="020B0600000101010101" pitchFamily="34" charset="-127"/>
              </a:rPr>
            </a:br>
            <a:endParaRPr lang="en-US" altLang="ko-KR" sz="2400" dirty="0" smtClean="0">
              <a:ea typeface="굴림" panose="020B0600000101010101" pitchFamily="34" charset="-127"/>
            </a:endParaRPr>
          </a:p>
          <a:p>
            <a:pPr lvl="1">
              <a:lnSpc>
                <a:spcPct val="80000"/>
              </a:lnSpc>
              <a:spcBef>
                <a:spcPct val="10000"/>
              </a:spcBef>
              <a:buFontTx/>
              <a:buNone/>
            </a:pPr>
            <a:r>
              <a:rPr lang="en-US" altLang="ko-KR" sz="2400" dirty="0" smtClean="0">
                <a:ea typeface="굴림" panose="020B0600000101010101" pitchFamily="34" charset="-127"/>
              </a:rPr>
              <a:t>		</a:t>
            </a:r>
            <a:r>
              <a:rPr lang="en-US" altLang="ko-KR" sz="2400" i="1" dirty="0" err="1" smtClean="0">
                <a:ea typeface="굴림" panose="020B0600000101010101" pitchFamily="34" charset="-127"/>
              </a:rPr>
              <a:t>a</a:t>
            </a:r>
            <a:r>
              <a:rPr lang="en-US" altLang="ko-KR" sz="2400" i="1" baseline="-25000" dirty="0" err="1" smtClean="0">
                <a:ea typeface="굴림" panose="020B0600000101010101" pitchFamily="34" charset="-127"/>
              </a:rPr>
              <a:t>i</a:t>
            </a:r>
            <a:r>
              <a:rPr lang="en-US" altLang="ko-KR" sz="2400" dirty="0" smtClean="0">
                <a:ea typeface="굴림" panose="020B0600000101010101" pitchFamily="34" charset="-127"/>
              </a:rPr>
              <a:t> = allocation for </a:t>
            </a:r>
            <a:r>
              <a:rPr lang="en-US" altLang="ko-KR" sz="2400" i="1" dirty="0" smtClean="0">
                <a:ea typeface="굴림" panose="020B0600000101010101" pitchFamily="34" charset="-127"/>
              </a:rPr>
              <a:t>p</a:t>
            </a:r>
            <a:r>
              <a:rPr lang="en-US" altLang="ko-KR" sz="2400" i="1" baseline="-25000" dirty="0" smtClean="0">
                <a:ea typeface="굴림" panose="020B0600000101010101" pitchFamily="34" charset="-127"/>
              </a:rPr>
              <a:t>i</a:t>
            </a:r>
            <a:r>
              <a:rPr lang="en-US" altLang="ko-KR" sz="2400" dirty="0" smtClean="0">
                <a:ea typeface="굴림" panose="020B0600000101010101" pitchFamily="34" charset="-127"/>
              </a:rPr>
              <a:t> = </a:t>
            </a:r>
          </a:p>
          <a:p>
            <a:pPr lvl="1">
              <a:lnSpc>
                <a:spcPct val="80000"/>
              </a:lnSpc>
              <a:spcBef>
                <a:spcPct val="10000"/>
              </a:spcBef>
            </a:pPr>
            <a:endParaRPr lang="en-US" altLang="ko-KR" sz="1400" dirty="0" smtClean="0">
              <a:ea typeface="굴림" panose="020B0600000101010101" pitchFamily="34" charset="-127"/>
            </a:endParaRPr>
          </a:p>
          <a:p>
            <a:pPr>
              <a:lnSpc>
                <a:spcPct val="80000"/>
              </a:lnSpc>
              <a:spcBef>
                <a:spcPct val="10000"/>
              </a:spcBef>
            </a:pPr>
            <a:r>
              <a:rPr lang="en-US" altLang="ko-KR" sz="2800" dirty="0" smtClean="0">
                <a:solidFill>
                  <a:schemeClr val="hlink"/>
                </a:solidFill>
                <a:ea typeface="굴림" panose="020B0600000101010101" pitchFamily="34" charset="-127"/>
              </a:rPr>
              <a:t>Priority Allocation:</a:t>
            </a:r>
          </a:p>
          <a:p>
            <a:pPr lvl="1">
              <a:lnSpc>
                <a:spcPct val="80000"/>
              </a:lnSpc>
              <a:spcBef>
                <a:spcPct val="10000"/>
              </a:spcBef>
            </a:pPr>
            <a:r>
              <a:rPr lang="en-US" altLang="ko-KR" sz="2400" dirty="0" smtClean="0">
                <a:ea typeface="굴림" panose="020B0600000101010101" pitchFamily="34" charset="-127"/>
              </a:rPr>
              <a:t>Proportional scheme using priorities rather than size</a:t>
            </a:r>
          </a:p>
          <a:p>
            <a:pPr lvl="2">
              <a:lnSpc>
                <a:spcPct val="80000"/>
              </a:lnSpc>
              <a:spcBef>
                <a:spcPct val="10000"/>
              </a:spcBef>
            </a:pPr>
            <a:r>
              <a:rPr lang="en-US" altLang="ko-KR" sz="2400" dirty="0" smtClean="0">
                <a:ea typeface="굴림" panose="020B0600000101010101" pitchFamily="34" charset="-127"/>
              </a:rPr>
              <a:t>Same type of computation as previous scheme</a:t>
            </a:r>
          </a:p>
          <a:p>
            <a:pPr lvl="1">
              <a:lnSpc>
                <a:spcPct val="80000"/>
              </a:lnSpc>
              <a:spcBef>
                <a:spcPct val="10000"/>
              </a:spcBef>
            </a:pPr>
            <a:r>
              <a:rPr lang="en-US" altLang="ko-KR" sz="2400" dirty="0" smtClean="0">
                <a:ea typeface="굴림" panose="020B0600000101010101" pitchFamily="34" charset="-127"/>
              </a:rPr>
              <a:t>Possible behavior: If process </a:t>
            </a:r>
            <a:r>
              <a:rPr lang="en-US" altLang="ko-KR" sz="2400" i="1" dirty="0" smtClean="0">
                <a:ea typeface="굴림" panose="020B0600000101010101" pitchFamily="34" charset="-127"/>
              </a:rPr>
              <a:t>p</a:t>
            </a:r>
            <a:r>
              <a:rPr lang="en-US" altLang="ko-KR" sz="2400" i="1" baseline="-25000" dirty="0" smtClean="0">
                <a:ea typeface="굴림" panose="020B0600000101010101" pitchFamily="34" charset="-127"/>
              </a:rPr>
              <a:t>i</a:t>
            </a:r>
            <a:r>
              <a:rPr lang="en-US" altLang="ko-KR" sz="2400" dirty="0" smtClean="0">
                <a:ea typeface="굴림" panose="020B0600000101010101" pitchFamily="34" charset="-127"/>
              </a:rPr>
              <a:t> generates a page fault, select for replacement a frame from a process with lower priority number</a:t>
            </a:r>
          </a:p>
          <a:p>
            <a:pPr>
              <a:lnSpc>
                <a:spcPct val="80000"/>
              </a:lnSpc>
              <a:spcBef>
                <a:spcPct val="10000"/>
              </a:spcBef>
            </a:pPr>
            <a:r>
              <a:rPr lang="en-US" altLang="ko-KR" sz="2800" dirty="0" smtClean="0">
                <a:ea typeface="굴림" panose="020B0600000101010101" pitchFamily="34" charset="-127"/>
              </a:rPr>
              <a:t>Perhaps we should use an adaptive scheme instead???</a:t>
            </a:r>
          </a:p>
          <a:p>
            <a:pPr lvl="1">
              <a:lnSpc>
                <a:spcPct val="80000"/>
              </a:lnSpc>
              <a:spcBef>
                <a:spcPct val="10000"/>
              </a:spcBef>
            </a:pPr>
            <a:r>
              <a:rPr lang="en-US" altLang="ko-KR" sz="2400" dirty="0" smtClean="0">
                <a:ea typeface="굴림" panose="020B0600000101010101" pitchFamily="34" charset="-127"/>
              </a:rPr>
              <a:t>What if some application just needs more memory?</a:t>
            </a:r>
          </a:p>
        </p:txBody>
      </p:sp>
      <p:graphicFrame>
        <p:nvGraphicFramePr>
          <p:cNvPr id="818180" name="Object 4"/>
          <p:cNvGraphicFramePr>
            <a:graphicFrameLocks noChangeAspect="1"/>
          </p:cNvGraphicFramePr>
          <p:nvPr>
            <p:extLst>
              <p:ext uri="{D42A27DB-BD31-4B8C-83A1-F6EECF244321}">
                <p14:modId xmlns:p14="http://schemas.microsoft.com/office/powerpoint/2010/main" val="1216365912"/>
              </p:ext>
            </p:extLst>
          </p:nvPr>
        </p:nvGraphicFramePr>
        <p:xfrm>
          <a:off x="3686175" y="3429000"/>
          <a:ext cx="885825" cy="858838"/>
        </p:xfrm>
        <a:graphic>
          <a:graphicData uri="http://schemas.openxmlformats.org/presentationml/2006/ole">
            <mc:AlternateContent xmlns:mc="http://schemas.openxmlformats.org/markup-compatibility/2006">
              <mc:Choice xmlns:v="urn:schemas-microsoft-com:vml" Requires="v">
                <p:oleObj spid="_x0000_s1108" name="Equation" r:id="rId4" imgW="406048" imgH="393359" progId="Equation.3">
                  <p:embed/>
                </p:oleObj>
              </mc:Choice>
              <mc:Fallback>
                <p:oleObj name="Equation" r:id="rId4" imgW="406048" imgH="39335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3429000"/>
                        <a:ext cx="885825" cy="858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21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81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81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819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81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819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819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819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819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81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819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819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819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8193">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819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1819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Page-Fault Frequency Allocation</a:t>
            </a:r>
          </a:p>
        </p:txBody>
      </p:sp>
      <p:sp>
        <p:nvSpPr>
          <p:cNvPr id="815107" name="Rectangle 3"/>
          <p:cNvSpPr>
            <a:spLocks noGrp="1" noChangeArrowheads="1"/>
          </p:cNvSpPr>
          <p:nvPr>
            <p:ph type="body" idx="1"/>
          </p:nvPr>
        </p:nvSpPr>
        <p:spPr>
          <a:xfrm>
            <a:off x="228600" y="762000"/>
            <a:ext cx="8610600" cy="5638800"/>
          </a:xfrm>
        </p:spPr>
        <p:txBody>
          <a:bodyPr>
            <a:noAutofit/>
          </a:bodyPr>
          <a:lstStyle/>
          <a:p>
            <a:pPr>
              <a:lnSpc>
                <a:spcPct val="80000"/>
              </a:lnSpc>
            </a:pPr>
            <a:r>
              <a:rPr lang="en-US" altLang="ko-KR" sz="2800" dirty="0" smtClean="0">
                <a:ea typeface="굴림" panose="020B0600000101010101" pitchFamily="34" charset="-127"/>
              </a:rPr>
              <a:t>Can we reduce Capacity misses by dynamically changing the number of pages/application?</a:t>
            </a: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endParaRPr lang="en-US" altLang="ko-KR" sz="2800" dirty="0" smtClean="0">
              <a:ea typeface="굴림" panose="020B0600000101010101" pitchFamily="34" charset="-127"/>
            </a:endParaRPr>
          </a:p>
          <a:p>
            <a:pPr>
              <a:lnSpc>
                <a:spcPct val="80000"/>
              </a:lnSpc>
            </a:pPr>
            <a:r>
              <a:rPr lang="en-US" altLang="ko-KR" sz="2800" dirty="0" smtClean="0">
                <a:ea typeface="굴림" panose="020B0600000101010101" pitchFamily="34" charset="-127"/>
              </a:rPr>
              <a:t>Establish “acceptable” page-fault rate</a:t>
            </a:r>
          </a:p>
          <a:p>
            <a:pPr lvl="1">
              <a:lnSpc>
                <a:spcPct val="80000"/>
              </a:lnSpc>
            </a:pPr>
            <a:r>
              <a:rPr lang="en-US" altLang="ko-KR" sz="2400" dirty="0" smtClean="0">
                <a:ea typeface="굴림" panose="020B0600000101010101" pitchFamily="34" charset="-127"/>
              </a:rPr>
              <a:t>If actual rate too low, process loses frame</a:t>
            </a:r>
          </a:p>
          <a:p>
            <a:pPr lvl="1">
              <a:lnSpc>
                <a:spcPct val="80000"/>
              </a:lnSpc>
            </a:pPr>
            <a:r>
              <a:rPr lang="en-US" altLang="ko-KR" sz="2400" dirty="0" smtClean="0">
                <a:ea typeface="굴림" panose="020B0600000101010101" pitchFamily="34" charset="-127"/>
              </a:rPr>
              <a:t>If actual rate too high, process gains frame</a:t>
            </a:r>
          </a:p>
          <a:p>
            <a:pPr>
              <a:lnSpc>
                <a:spcPct val="80000"/>
              </a:lnSpc>
            </a:pPr>
            <a:r>
              <a:rPr lang="en-US" altLang="ko-KR" sz="2800" dirty="0" smtClean="0">
                <a:ea typeface="굴림" panose="020B0600000101010101" pitchFamily="34" charset="-127"/>
              </a:rPr>
              <a:t>Question: What if we just don’t have enough memory?</a:t>
            </a:r>
          </a:p>
        </p:txBody>
      </p:sp>
      <p:pic>
        <p:nvPicPr>
          <p:cNvPr id="815108" name="Picture 4"/>
          <p:cNvPicPr>
            <a:picLocks noChangeAspect="1" noChangeArrowheads="1"/>
          </p:cNvPicPr>
          <p:nvPr/>
        </p:nvPicPr>
        <p:blipFill>
          <a:blip r:embed="rId3">
            <a:extLst>
              <a:ext uri="{28A0092B-C50C-407E-A947-70E740481C1C}">
                <a14:useLocalDpi xmlns:a14="http://schemas.microsoft.com/office/drawing/2010/main" val="0"/>
              </a:ext>
            </a:extLst>
          </a:blip>
          <a:srcRect l="900" t="16351" r="1137" b="16667"/>
          <a:stretch>
            <a:fillRect/>
          </a:stretch>
        </p:blipFill>
        <p:spPr bwMode="auto">
          <a:xfrm>
            <a:off x="1371600" y="1630362"/>
            <a:ext cx="5886450" cy="30178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876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10" end="10"/>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815108"/>
                                        </p:tgtEl>
                                        <p:attrNameLst>
                                          <p:attrName>style.visibility</p:attrName>
                                        </p:attrNameLst>
                                      </p:cBhvr>
                                      <p:to>
                                        <p:strVal val="visible"/>
                                      </p:to>
                                    </p:set>
                                    <p:anim calcmode="lin" valueType="num">
                                      <p:cBhvr additive="base">
                                        <p:cTn id="17" dur="500" fill="hold"/>
                                        <p:tgtEl>
                                          <p:spTgt spid="815108"/>
                                        </p:tgtEl>
                                        <p:attrNameLst>
                                          <p:attrName>ppt_x</p:attrName>
                                        </p:attrNameLst>
                                      </p:cBhvr>
                                      <p:tavLst>
                                        <p:tav tm="0">
                                          <p:val>
                                            <p:strVal val="1+#ppt_w/2"/>
                                          </p:val>
                                        </p:tav>
                                        <p:tav tm="100000">
                                          <p:val>
                                            <p:strVal val="#ppt_x"/>
                                          </p:val>
                                        </p:tav>
                                      </p:tavLst>
                                    </p:anim>
                                    <p:anim calcmode="lin" valueType="num">
                                      <p:cBhvr additive="base">
                                        <p:cTn id="18"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a typeface="굴림" panose="020B0600000101010101" pitchFamily="34" charset="-127"/>
              </a:rPr>
              <a:t>Thrashing</a:t>
            </a:r>
          </a:p>
        </p:txBody>
      </p:sp>
      <p:sp>
        <p:nvSpPr>
          <p:cNvPr id="816131" name="Rectangle 3"/>
          <p:cNvSpPr>
            <a:spLocks noGrp="1" noChangeArrowheads="1"/>
          </p:cNvSpPr>
          <p:nvPr>
            <p:ph type="body" idx="1"/>
          </p:nvPr>
        </p:nvSpPr>
        <p:spPr>
          <a:xfrm>
            <a:off x="152400" y="3581400"/>
            <a:ext cx="8839200" cy="3124200"/>
          </a:xfrm>
        </p:spPr>
        <p:txBody>
          <a:bodyPr>
            <a:normAutofit/>
          </a:bodyPr>
          <a:lstStyle/>
          <a:p>
            <a:pPr>
              <a:lnSpc>
                <a:spcPct val="80000"/>
              </a:lnSpc>
              <a:spcBef>
                <a:spcPct val="20000"/>
              </a:spcBef>
            </a:pPr>
            <a:r>
              <a:rPr lang="en-US" altLang="ko-KR" sz="2800" smtClean="0">
                <a:ea typeface="굴림" panose="020B0600000101010101" pitchFamily="34" charset="-127"/>
              </a:rPr>
              <a:t>If a process does not have “enough” pages, the page-fault rate is very high.  </a:t>
            </a:r>
            <a:r>
              <a:rPr lang="en-US" altLang="ko-KR" sz="2800" dirty="0" smtClean="0">
                <a:ea typeface="굴림" panose="020B0600000101010101" pitchFamily="34" charset="-127"/>
              </a:rPr>
              <a:t>This leads to:</a:t>
            </a:r>
          </a:p>
          <a:p>
            <a:pPr lvl="1">
              <a:lnSpc>
                <a:spcPct val="80000"/>
              </a:lnSpc>
              <a:spcBef>
                <a:spcPct val="20000"/>
              </a:spcBef>
            </a:pPr>
            <a:r>
              <a:rPr lang="en-US" altLang="ko-KR" sz="2400" dirty="0" smtClean="0">
                <a:ea typeface="굴림" panose="020B0600000101010101" pitchFamily="34" charset="-127"/>
              </a:rPr>
              <a:t>low CPU utilization</a:t>
            </a:r>
          </a:p>
          <a:p>
            <a:pPr lvl="1">
              <a:lnSpc>
                <a:spcPct val="80000"/>
              </a:lnSpc>
              <a:spcBef>
                <a:spcPct val="20000"/>
              </a:spcBef>
            </a:pPr>
            <a:r>
              <a:rPr lang="en-US" altLang="ko-KR" sz="2400" dirty="0" smtClean="0">
                <a:ea typeface="굴림" panose="020B0600000101010101" pitchFamily="34" charset="-127"/>
              </a:rPr>
              <a:t>operating system spends most of its time swapping to disk</a:t>
            </a:r>
          </a:p>
          <a:p>
            <a:pPr>
              <a:lnSpc>
                <a:spcPct val="80000"/>
              </a:lnSpc>
              <a:spcBef>
                <a:spcPct val="20000"/>
              </a:spcBef>
            </a:pPr>
            <a:r>
              <a:rPr lang="en-US" altLang="ko-KR" sz="2800" dirty="0" smtClean="0">
                <a:solidFill>
                  <a:schemeClr val="hlink"/>
                </a:solidFill>
                <a:ea typeface="굴림" panose="020B0600000101010101" pitchFamily="34" charset="-127"/>
              </a:rPr>
              <a:t>Thrashing </a:t>
            </a:r>
            <a:r>
              <a:rPr lang="en-US" altLang="ko-KR" sz="2800" dirty="0" smtClean="0">
                <a:ea typeface="굴림" panose="020B0600000101010101" pitchFamily="34" charset="-127"/>
                <a:sym typeface="Symbol" panose="05050102010706020507" pitchFamily="18" charset="2"/>
              </a:rPr>
              <a:t> a process is busy swapping pages in and out</a:t>
            </a:r>
          </a:p>
          <a:p>
            <a:pPr>
              <a:lnSpc>
                <a:spcPct val="80000"/>
              </a:lnSpc>
              <a:spcBef>
                <a:spcPct val="20000"/>
              </a:spcBef>
            </a:pPr>
            <a:r>
              <a:rPr lang="en-US" altLang="ko-KR" sz="2800" dirty="0" smtClean="0">
                <a:ea typeface="굴림" panose="020B0600000101010101" pitchFamily="34" charset="-127"/>
                <a:sym typeface="Symbol" panose="05050102010706020507" pitchFamily="18" charset="2"/>
              </a:rPr>
              <a:t>Questions:</a:t>
            </a:r>
          </a:p>
          <a:p>
            <a:pPr lvl="1">
              <a:lnSpc>
                <a:spcPct val="80000"/>
              </a:lnSpc>
              <a:spcBef>
                <a:spcPct val="20000"/>
              </a:spcBef>
            </a:pPr>
            <a:r>
              <a:rPr lang="en-US" altLang="ko-KR" sz="2400" dirty="0" smtClean="0">
                <a:ea typeface="굴림" panose="020B0600000101010101" pitchFamily="34" charset="-127"/>
              </a:rPr>
              <a:t>How do we detect Thrashing?</a:t>
            </a:r>
          </a:p>
          <a:p>
            <a:pPr lvl="1">
              <a:lnSpc>
                <a:spcPct val="80000"/>
              </a:lnSpc>
              <a:spcBef>
                <a:spcPct val="20000"/>
              </a:spcBef>
            </a:pPr>
            <a:r>
              <a:rPr lang="en-US" altLang="ko-KR" sz="2400" dirty="0" smtClean="0">
                <a:ea typeface="굴림" panose="020B0600000101010101" pitchFamily="34" charset="-127"/>
              </a:rPr>
              <a:t>What is best response to Thrashing?</a:t>
            </a:r>
          </a:p>
        </p:txBody>
      </p:sp>
      <p:pic>
        <p:nvPicPr>
          <p:cNvPr id="816132" name="Picture 4"/>
          <p:cNvPicPr>
            <a:picLocks noChangeAspect="1" noChangeArrowheads="1"/>
          </p:cNvPicPr>
          <p:nvPr/>
        </p:nvPicPr>
        <p:blipFill>
          <a:blip r:embed="rId3">
            <a:extLst>
              <a:ext uri="{28A0092B-C50C-407E-A947-70E740481C1C}">
                <a14:useLocalDpi xmlns:a14="http://schemas.microsoft.com/office/drawing/2010/main" val="0"/>
              </a:ext>
            </a:extLst>
          </a:blip>
          <a:srcRect l="417" t="12083" r="856" b="12083"/>
          <a:stretch>
            <a:fillRect/>
          </a:stretch>
        </p:blipFill>
        <p:spPr bwMode="auto">
          <a:xfrm>
            <a:off x="2514600" y="762000"/>
            <a:ext cx="4667250" cy="2689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868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6132"/>
                                        </p:tgtEl>
                                        <p:attrNameLst>
                                          <p:attrName>style.visibility</p:attrName>
                                        </p:attrNameLst>
                                      </p:cBhvr>
                                      <p:to>
                                        <p:strVal val="visible"/>
                                      </p:to>
                                    </p:set>
                                    <p:anim calcmode="lin" valueType="num">
                                      <p:cBhvr additive="base">
                                        <p:cTn id="9" dur="500" fill="hold"/>
                                        <p:tgtEl>
                                          <p:spTgt spid="816132"/>
                                        </p:tgtEl>
                                        <p:attrNameLst>
                                          <p:attrName>ppt_x</p:attrName>
                                        </p:attrNameLst>
                                      </p:cBhvr>
                                      <p:tavLst>
                                        <p:tav tm="0">
                                          <p:val>
                                            <p:strVal val="1+#ppt_w/2"/>
                                          </p:val>
                                        </p:tav>
                                        <p:tav tm="100000">
                                          <p:val>
                                            <p:strVal val="#ppt_x"/>
                                          </p:val>
                                        </p:tav>
                                      </p:tavLst>
                                    </p:anim>
                                    <p:anim calcmode="lin" valueType="num">
                                      <p:cBhvr additive="base">
                                        <p:cTn id="10" dur="500" fill="hold"/>
                                        <p:tgtEl>
                                          <p:spTgt spid="816132"/>
                                        </p:tgtEl>
                                        <p:attrNameLst>
                                          <p:attrName>ppt_y</p:attrName>
                                        </p:attrNameLst>
                                      </p:cBhvr>
                                      <p:tavLst>
                                        <p:tav tm="0">
                                          <p:val>
                                            <p:strVal val="#ppt_y"/>
                                          </p:val>
                                        </p:tav>
                                        <p:tav tm="100000">
                                          <p:val>
                                            <p:strVal val="#ppt_y"/>
                                          </p:val>
                                        </p:tav>
                                      </p:tavLst>
                                    </p:anim>
                                  </p:childTnLst>
                                </p:cTn>
                              </p:par>
                              <p:par>
                                <p:cTn id="11" presetID="1" presetClass="entr" presetSubtype="0" fill="hold" grpId="0" nodeType="with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6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6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6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914400"/>
            <a:ext cx="4419600" cy="5562600"/>
          </a:xfrm>
        </p:spPr>
        <p:txBody>
          <a:bodyPr>
            <a:normAutofit/>
          </a:bodyPr>
          <a:lstStyle/>
          <a:p>
            <a:r>
              <a:rPr lang="en-US" altLang="ko-KR" sz="2800" dirty="0" smtClean="0">
                <a:ea typeface="굴림" panose="020B0600000101010101" pitchFamily="34" charset="-127"/>
              </a:rPr>
              <a:t>Program Memory Access Patterns have temporal and spatial locality</a:t>
            </a:r>
          </a:p>
          <a:p>
            <a:pPr lvl="1"/>
            <a:r>
              <a:rPr lang="en-US" altLang="ko-KR" sz="2400" dirty="0" smtClean="0">
                <a:ea typeface="굴림" panose="020B0600000101010101" pitchFamily="34" charset="-127"/>
              </a:rPr>
              <a:t>Group of Pages accessed along a given time slice called the “Working Set”</a:t>
            </a:r>
          </a:p>
          <a:p>
            <a:pPr lvl="1"/>
            <a:r>
              <a:rPr lang="en-US" altLang="ko-KR" sz="2400" dirty="0" smtClean="0">
                <a:ea typeface="굴림" panose="020B0600000101010101" pitchFamily="34" charset="-127"/>
              </a:rPr>
              <a:t>Working Set defines minimum number of pages needed for process to behave well</a:t>
            </a:r>
          </a:p>
          <a:p>
            <a:r>
              <a:rPr lang="en-US" altLang="ko-KR" sz="2800" dirty="0" smtClean="0">
                <a:ea typeface="굴림" panose="020B0600000101010101" pitchFamily="34" charset="-127"/>
              </a:rPr>
              <a:t>Not enough memory for Working Set </a:t>
            </a:r>
            <a:r>
              <a:rPr lang="en-US" altLang="ko-KR" sz="2800" dirty="0" smtClean="0">
                <a:ea typeface="굴림" panose="020B0600000101010101" pitchFamily="34" charset="-127"/>
                <a:sym typeface="Symbol" panose="05050102010706020507" pitchFamily="18" charset="2"/>
              </a:rPr>
              <a:t> Thrashing</a:t>
            </a:r>
          </a:p>
          <a:p>
            <a:pPr lvl="1"/>
            <a:r>
              <a:rPr lang="en-US" altLang="ko-KR" sz="2400" dirty="0" smtClean="0">
                <a:ea typeface="굴림" panose="020B0600000101010101" pitchFamily="34" charset="-127"/>
                <a:sym typeface="Symbol" panose="05050102010706020507" pitchFamily="18" charset="2"/>
              </a:rPr>
              <a:t>Better to swap out process?</a:t>
            </a:r>
          </a:p>
          <a:p>
            <a:pPr lvl="1"/>
            <a:endParaRPr lang="ko-KR" altLang="en-US" sz="2400" dirty="0" smtClean="0">
              <a:ea typeface="굴림" panose="020B0600000101010101" pitchFamily="34" charset="-127"/>
            </a:endParaRPr>
          </a:p>
        </p:txBody>
      </p:sp>
      <p:sp>
        <p:nvSpPr>
          <p:cNvPr id="811013" name="AutoShape 5"/>
          <p:cNvSpPr>
            <a:spLocks noChangeArrowheads="1"/>
          </p:cNvSpPr>
          <p:nvPr/>
        </p:nvSpPr>
        <p:spPr bwMode="auto">
          <a:xfrm>
            <a:off x="-304800" y="838200"/>
            <a:ext cx="228600" cy="5029200"/>
          </a:xfrm>
          <a:prstGeom prst="roundRect">
            <a:avLst>
              <a:gd name="adj" fmla="val 16667"/>
            </a:avLst>
          </a:prstGeom>
          <a:solidFill>
            <a:schemeClr val="accent1">
              <a:lumMod val="60000"/>
              <a:lumOff val="40000"/>
            </a:schemeClr>
          </a:solidFill>
          <a:ln w="38100" algn="ctr">
            <a:solidFill>
              <a:schemeClr val="tx1"/>
            </a:solidFill>
            <a:round/>
            <a:headEnd/>
            <a:tailEnd/>
          </a:ln>
          <a:effectLs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0" name="Rectangle 2"/>
          <p:cNvSpPr>
            <a:spLocks noGrp="1" noChangeArrowheads="1"/>
          </p:cNvSpPr>
          <p:nvPr>
            <p:ph type="title"/>
          </p:nvPr>
        </p:nvSpPr>
        <p:spPr/>
        <p:txBody>
          <a:bodyPr/>
          <a:lstStyle/>
          <a:p>
            <a:r>
              <a:rPr lang="en-US" altLang="ko-KR" smtClean="0">
                <a:ea typeface="굴림" panose="020B0600000101010101" pitchFamily="34" charset="-127"/>
              </a:rPr>
              <a:t>Locality In A Memory-Reference Pattern</a:t>
            </a:r>
          </a:p>
        </p:txBody>
      </p:sp>
      <p:pic>
        <p:nvPicPr>
          <p:cNvPr id="81101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249" t="659" r="21251" b="1007"/>
          <a:stretch>
            <a:fillRect/>
          </a:stretch>
        </p:blipFill>
        <p:spPr bwMode="auto">
          <a:xfrm>
            <a:off x="4572000" y="762000"/>
            <a:ext cx="4406900" cy="53292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1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34" y="-6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152400" y="4419600"/>
            <a:ext cx="9067800" cy="1699939"/>
          </a:xfrm>
        </p:spPr>
        <p:txBody>
          <a:bodyPr>
            <a:noAutofit/>
          </a:bodyPr>
          <a:lstStyle/>
          <a:p>
            <a:r>
              <a:rPr lang="en-US" sz="2400" dirty="0" smtClean="0"/>
              <a:t>Likelihood of accessing item of rank r is α 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distribution</a:t>
            </a:r>
          </a:p>
          <a:p>
            <a:r>
              <a:rPr lang="en-US" sz="2400" dirty="0" smtClean="0"/>
              <a:t>Substantial value from even a tiny cache</a:t>
            </a:r>
          </a:p>
          <a:p>
            <a:r>
              <a:rPr lang="en-US" sz="2400" dirty="0" smtClean="0"/>
              <a:t>Substantial misses from even a very large cache</a:t>
            </a:r>
          </a:p>
          <a:p>
            <a:endParaRPr lang="en-US" sz="2400" dirty="0"/>
          </a:p>
        </p:txBody>
      </p:sp>
      <p:graphicFrame>
        <p:nvGraphicFramePr>
          <p:cNvPr id="7" name="Chart 6"/>
          <p:cNvGraphicFramePr>
            <a:graphicFrameLocks/>
          </p:cNvGraphicFramePr>
          <p:nvPr>
            <p:extLst/>
          </p:nvPr>
        </p:nvGraphicFramePr>
        <p:xfrm>
          <a:off x="457200" y="661249"/>
          <a:ext cx="8305800"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21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ea typeface="굴림" panose="020B0600000101010101" pitchFamily="34" charset="-127"/>
              </a:rPr>
              <a:t>Working-Set Model</a:t>
            </a:r>
          </a:p>
        </p:txBody>
      </p:sp>
      <p:sp>
        <p:nvSpPr>
          <p:cNvPr id="20483" name="Rectangle 3"/>
          <p:cNvSpPr>
            <a:spLocks noGrp="1" noChangeArrowheads="1"/>
          </p:cNvSpPr>
          <p:nvPr>
            <p:ph type="body" idx="1"/>
          </p:nvPr>
        </p:nvSpPr>
        <p:spPr>
          <a:xfrm>
            <a:off x="152400" y="2362200"/>
            <a:ext cx="8866188" cy="4191000"/>
          </a:xfrm>
        </p:spPr>
        <p:txBody>
          <a:bodyPr>
            <a:normAutofit lnSpcReduction="10000"/>
          </a:bodyPr>
          <a:lstStyle/>
          <a:p>
            <a:pPr>
              <a:lnSpc>
                <a:spcPct val="80000"/>
              </a:lnSpc>
              <a:spcBef>
                <a:spcPct val="20000"/>
              </a:spcBef>
            </a:pPr>
            <a:r>
              <a:rPr lang="ko-KR" altLang="en-US" sz="2800" dirty="0" smtClean="0">
                <a:ea typeface="굴림" panose="020B0600000101010101" pitchFamily="34" charset="-127"/>
                <a:sym typeface="Symbol" panose="05050102010706020507" pitchFamily="18" charset="2"/>
              </a:rPr>
              <a:t>  </a:t>
            </a:r>
            <a:r>
              <a:rPr lang="en-US" altLang="ko-KR" sz="2800" dirty="0" smtClean="0">
                <a:ea typeface="굴림" panose="020B0600000101010101" pitchFamily="34" charset="-127"/>
                <a:sym typeface="Symbol" panose="05050102010706020507" pitchFamily="18" charset="2"/>
              </a:rPr>
              <a:t>working-set window  fixed number of page references </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Example:  10,000 instructions</a:t>
            </a:r>
          </a:p>
          <a:p>
            <a:pPr>
              <a:lnSpc>
                <a:spcPct val="80000"/>
              </a:lnSpc>
              <a:spcBef>
                <a:spcPct val="20000"/>
              </a:spcBef>
            </a:pPr>
            <a:r>
              <a:rPr lang="en-US" altLang="ko-KR" sz="2800" i="1" dirty="0" err="1" smtClean="0">
                <a:ea typeface="굴림" panose="020B0600000101010101" pitchFamily="34" charset="-127"/>
                <a:sym typeface="Symbol" panose="05050102010706020507" pitchFamily="18" charset="2"/>
              </a:rPr>
              <a:t>WS</a:t>
            </a:r>
            <a:r>
              <a:rPr lang="en-US" altLang="ko-KR" sz="2800" i="1" baseline="-25000" dirty="0" err="1" smtClean="0">
                <a:ea typeface="굴림" panose="020B0600000101010101" pitchFamily="34" charset="-127"/>
                <a:sym typeface="Symbol" panose="05050102010706020507" pitchFamily="18" charset="2"/>
              </a:rPr>
              <a:t>i</a:t>
            </a:r>
            <a:r>
              <a:rPr lang="en-US" altLang="ko-KR" sz="2800" dirty="0" smtClean="0">
                <a:ea typeface="굴림" panose="020B0600000101010101" pitchFamily="34" charset="-127"/>
                <a:sym typeface="Symbol" panose="05050102010706020507" pitchFamily="18" charset="2"/>
              </a:rPr>
              <a:t> (working set of Process </a:t>
            </a:r>
            <a:r>
              <a:rPr lang="en-US" altLang="ko-KR" sz="2800" i="1" dirty="0" smtClean="0">
                <a:ea typeface="굴림" panose="020B0600000101010101" pitchFamily="34" charset="-127"/>
                <a:sym typeface="Symbol" panose="05050102010706020507" pitchFamily="18" charset="2"/>
              </a:rPr>
              <a:t>P</a:t>
            </a:r>
            <a:r>
              <a:rPr lang="en-US" altLang="ko-KR" sz="2800" i="1" baseline="-25000" dirty="0" smtClean="0">
                <a:ea typeface="굴림" panose="020B0600000101010101" pitchFamily="34" charset="-127"/>
                <a:sym typeface="Symbol" panose="05050102010706020507" pitchFamily="18" charset="2"/>
              </a:rPr>
              <a:t>i</a:t>
            </a:r>
            <a:r>
              <a:rPr lang="en-US" altLang="ko-KR" sz="2800" dirty="0" smtClean="0">
                <a:ea typeface="굴림" panose="020B0600000101010101" pitchFamily="34" charset="-127"/>
                <a:sym typeface="Symbol" panose="05050102010706020507" pitchFamily="18" charset="2"/>
              </a:rPr>
              <a:t>) = total set of pages referenced in the most recent  (varies in time)</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if  too small will not encompass entire locality</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if  too large will encompass several localities</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if  =   will encompass entire program</a:t>
            </a:r>
          </a:p>
          <a:p>
            <a:pPr>
              <a:lnSpc>
                <a:spcPct val="80000"/>
              </a:lnSpc>
              <a:spcBef>
                <a:spcPct val="20000"/>
              </a:spcBef>
            </a:pPr>
            <a:r>
              <a:rPr lang="en-US" altLang="ko-KR" sz="2800" i="1" dirty="0" smtClean="0">
                <a:ea typeface="굴림" panose="020B0600000101010101" pitchFamily="34" charset="-127"/>
                <a:sym typeface="Symbol" panose="05050102010706020507" pitchFamily="18" charset="2"/>
              </a:rPr>
              <a:t>D</a:t>
            </a:r>
            <a:r>
              <a:rPr lang="en-US" altLang="ko-KR" sz="2800" dirty="0" smtClean="0">
                <a:ea typeface="굴림" panose="020B0600000101010101" pitchFamily="34" charset="-127"/>
                <a:sym typeface="Symbol" panose="05050102010706020507" pitchFamily="18" charset="2"/>
              </a:rPr>
              <a:t> = |</a:t>
            </a:r>
            <a:r>
              <a:rPr lang="en-US" altLang="ko-KR" sz="2800" i="1" dirty="0" err="1" smtClean="0">
                <a:ea typeface="굴림" panose="020B0600000101010101" pitchFamily="34" charset="-127"/>
                <a:sym typeface="Symbol" panose="05050102010706020507" pitchFamily="18" charset="2"/>
              </a:rPr>
              <a:t>WS</a:t>
            </a:r>
            <a:r>
              <a:rPr lang="en-US" altLang="ko-KR" sz="2800" i="1" baseline="-25000" dirty="0" err="1" smtClean="0">
                <a:ea typeface="굴림" panose="020B0600000101010101" pitchFamily="34" charset="-127"/>
                <a:sym typeface="Symbol" panose="05050102010706020507" pitchFamily="18" charset="2"/>
              </a:rPr>
              <a:t>i</a:t>
            </a:r>
            <a:r>
              <a:rPr lang="en-US" altLang="ko-KR" sz="2800" dirty="0" smtClean="0">
                <a:ea typeface="굴림" panose="020B0600000101010101" pitchFamily="34" charset="-127"/>
                <a:sym typeface="Symbol" panose="05050102010706020507" pitchFamily="18" charset="2"/>
              </a:rPr>
              <a:t>|  total demand frames </a:t>
            </a:r>
          </a:p>
          <a:p>
            <a:pPr>
              <a:lnSpc>
                <a:spcPct val="80000"/>
              </a:lnSpc>
              <a:spcBef>
                <a:spcPct val="20000"/>
              </a:spcBef>
            </a:pPr>
            <a:r>
              <a:rPr lang="en-US" altLang="ko-KR" sz="2800" dirty="0" smtClean="0">
                <a:ea typeface="굴림" panose="020B0600000101010101" pitchFamily="34" charset="-127"/>
                <a:sym typeface="Symbol" panose="05050102010706020507" pitchFamily="18" charset="2"/>
              </a:rPr>
              <a:t>if </a:t>
            </a:r>
            <a:r>
              <a:rPr lang="en-US" altLang="ko-KR" sz="2800" i="1" dirty="0" smtClean="0">
                <a:ea typeface="굴림" panose="020B0600000101010101" pitchFamily="34" charset="-127"/>
                <a:sym typeface="Symbol" panose="05050102010706020507" pitchFamily="18" charset="2"/>
              </a:rPr>
              <a:t>D</a:t>
            </a:r>
            <a:r>
              <a:rPr lang="en-US" altLang="ko-KR" sz="2800" dirty="0" smtClean="0">
                <a:ea typeface="굴림" panose="020B0600000101010101" pitchFamily="34" charset="-127"/>
                <a:sym typeface="Symbol" panose="05050102010706020507" pitchFamily="18" charset="2"/>
              </a:rPr>
              <a:t> &gt; </a:t>
            </a:r>
            <a:r>
              <a:rPr lang="en-US" altLang="ko-KR" sz="2800" i="1" dirty="0" smtClean="0">
                <a:ea typeface="굴림" panose="020B0600000101010101" pitchFamily="34" charset="-127"/>
                <a:sym typeface="Symbol" panose="05050102010706020507" pitchFamily="18" charset="2"/>
              </a:rPr>
              <a:t>m</a:t>
            </a:r>
            <a:r>
              <a:rPr lang="en-US" altLang="ko-KR" sz="2800" dirty="0" smtClean="0">
                <a:ea typeface="굴림" panose="020B0600000101010101" pitchFamily="34" charset="-127"/>
                <a:sym typeface="Symbol" panose="05050102010706020507" pitchFamily="18" charset="2"/>
              </a:rPr>
              <a:t>  Thrashing</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Policy: if </a:t>
            </a:r>
            <a:r>
              <a:rPr lang="en-US" altLang="ko-KR" sz="2400" i="1" dirty="0" smtClean="0">
                <a:ea typeface="굴림" panose="020B0600000101010101" pitchFamily="34" charset="-127"/>
                <a:sym typeface="Symbol" panose="05050102010706020507" pitchFamily="18" charset="2"/>
              </a:rPr>
              <a:t>D</a:t>
            </a:r>
            <a:r>
              <a:rPr lang="en-US" altLang="ko-KR" sz="2400" dirty="0" smtClean="0">
                <a:ea typeface="굴림" panose="020B0600000101010101" pitchFamily="34" charset="-127"/>
                <a:sym typeface="Symbol" panose="05050102010706020507" pitchFamily="18" charset="2"/>
              </a:rPr>
              <a:t> &gt; m, then suspend/swap out processes</a:t>
            </a:r>
          </a:p>
          <a:p>
            <a:pPr lvl="1">
              <a:lnSpc>
                <a:spcPct val="80000"/>
              </a:lnSpc>
              <a:spcBef>
                <a:spcPct val="20000"/>
              </a:spcBef>
            </a:pPr>
            <a:r>
              <a:rPr lang="en-US" altLang="ko-KR" sz="2400" dirty="0" smtClean="0">
                <a:ea typeface="굴림" panose="020B0600000101010101" pitchFamily="34" charset="-127"/>
                <a:sym typeface="Symbol" panose="05050102010706020507" pitchFamily="18" charset="2"/>
              </a:rPr>
              <a:t>This can improve overall system behavior by a lot!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l="452" t="34947" r="688" b="35550"/>
          <a:stretch>
            <a:fillRect/>
          </a:stretch>
        </p:blipFill>
        <p:spPr bwMode="auto">
          <a:xfrm>
            <a:off x="914400" y="685800"/>
            <a:ext cx="7426325" cy="1662113"/>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What about Compulsory Misses?</a:t>
            </a:r>
          </a:p>
        </p:txBody>
      </p:sp>
      <p:sp>
        <p:nvSpPr>
          <p:cNvPr id="21507" name="Rectangle 3"/>
          <p:cNvSpPr>
            <a:spLocks noGrp="1" noChangeArrowheads="1"/>
          </p:cNvSpPr>
          <p:nvPr>
            <p:ph type="body" idx="1"/>
          </p:nvPr>
        </p:nvSpPr>
        <p:spPr>
          <a:xfrm>
            <a:off x="304800" y="914400"/>
            <a:ext cx="8610600" cy="5715000"/>
          </a:xfrm>
        </p:spPr>
        <p:txBody>
          <a:bodyPr>
            <a:noAutofit/>
          </a:bodyPr>
          <a:lstStyle/>
          <a:p>
            <a:r>
              <a:rPr lang="en-US" altLang="ko-KR" sz="2800" dirty="0" smtClean="0">
                <a:ea typeface="굴림" panose="020B0600000101010101" pitchFamily="34" charset="-127"/>
              </a:rPr>
              <a:t>Recall that compulsory misses are misses that occur the first time that a page is seen	</a:t>
            </a:r>
          </a:p>
          <a:p>
            <a:pPr lvl="1"/>
            <a:r>
              <a:rPr lang="en-US" altLang="ko-KR" sz="2400" dirty="0" smtClean="0">
                <a:ea typeface="굴림" panose="020B0600000101010101" pitchFamily="34" charset="-127"/>
              </a:rPr>
              <a:t>Pages that are touched for the first time</a:t>
            </a:r>
          </a:p>
          <a:p>
            <a:pPr lvl="1"/>
            <a:r>
              <a:rPr lang="en-US" altLang="ko-KR" sz="2400" dirty="0" smtClean="0">
                <a:ea typeface="굴림" panose="020B0600000101010101" pitchFamily="34" charset="-127"/>
              </a:rPr>
              <a:t>Pages that are touched after process is swapped out/swapped back in</a:t>
            </a:r>
          </a:p>
          <a:p>
            <a:r>
              <a:rPr lang="en-US" altLang="ko-KR" sz="2800" dirty="0" smtClean="0">
                <a:solidFill>
                  <a:schemeClr val="hlink"/>
                </a:solidFill>
                <a:ea typeface="굴림" panose="020B0600000101010101" pitchFamily="34" charset="-127"/>
              </a:rPr>
              <a:t>Clustering:</a:t>
            </a:r>
          </a:p>
          <a:p>
            <a:pPr lvl="1"/>
            <a:r>
              <a:rPr lang="en-US" altLang="ko-KR" sz="2400" dirty="0" smtClean="0">
                <a:ea typeface="굴림" panose="020B0600000101010101" pitchFamily="34" charset="-127"/>
              </a:rPr>
              <a:t>On a page-fault, bring in multiple pages “around” the faulting page</a:t>
            </a:r>
          </a:p>
          <a:p>
            <a:pPr lvl="1"/>
            <a:r>
              <a:rPr lang="en-US" altLang="ko-KR" sz="2400" dirty="0" smtClean="0">
                <a:ea typeface="굴림" panose="020B0600000101010101" pitchFamily="34" charset="-127"/>
              </a:rPr>
              <a:t>Since efficiency of disk reads increases with sequential reads, makes sense to read several sequential pages</a:t>
            </a:r>
          </a:p>
          <a:p>
            <a:r>
              <a:rPr lang="en-US" altLang="ko-KR" sz="2800" dirty="0" smtClean="0">
                <a:solidFill>
                  <a:schemeClr val="hlink"/>
                </a:solidFill>
                <a:ea typeface="굴림" panose="020B0600000101010101" pitchFamily="34" charset="-127"/>
              </a:rPr>
              <a:t>Working Set Tracking:</a:t>
            </a:r>
          </a:p>
          <a:p>
            <a:pPr lvl="1"/>
            <a:r>
              <a:rPr lang="en-US" altLang="ko-KR" sz="2400" dirty="0" smtClean="0">
                <a:ea typeface="굴림" panose="020B0600000101010101" pitchFamily="34" charset="-127"/>
              </a:rPr>
              <a:t>Use algorithm to try to track working set of application</a:t>
            </a:r>
          </a:p>
          <a:p>
            <a:pPr lvl="1"/>
            <a:r>
              <a:rPr lang="en-US" altLang="ko-KR" sz="2400" dirty="0" smtClean="0">
                <a:ea typeface="굴림" panose="020B0600000101010101" pitchFamily="34" charset="-127"/>
              </a:rPr>
              <a:t>When swapping process back in, swap in working set</a:t>
            </a:r>
          </a:p>
        </p:txBody>
      </p:sp>
    </p:spTree>
    <p:extLst>
      <p:ext uri="{BB962C8B-B14F-4D97-AF65-F5344CB8AC3E}">
        <p14:creationId xmlns:p14="http://schemas.microsoft.com/office/powerpoint/2010/main" val="1355632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smtClean="0">
                <a:ea typeface="굴림" panose="020B0600000101010101" pitchFamily="34" charset="-127"/>
              </a:rPr>
              <a:t>Summary</a:t>
            </a:r>
          </a:p>
        </p:txBody>
      </p:sp>
      <p:sp>
        <p:nvSpPr>
          <p:cNvPr id="30723" name="Rectangle 3"/>
          <p:cNvSpPr>
            <a:spLocks noGrp="1" noChangeArrowheads="1"/>
          </p:cNvSpPr>
          <p:nvPr>
            <p:ph type="body" idx="1"/>
          </p:nvPr>
        </p:nvSpPr>
        <p:spPr>
          <a:xfrm>
            <a:off x="152400" y="685800"/>
            <a:ext cx="8915400" cy="6172200"/>
          </a:xfrm>
        </p:spPr>
        <p:txBody>
          <a:bodyPr>
            <a:normAutofit/>
          </a:bodyPr>
          <a:lstStyle/>
          <a:p>
            <a:pPr>
              <a:lnSpc>
                <a:spcPct val="80000"/>
              </a:lnSpc>
              <a:spcBef>
                <a:spcPct val="5000"/>
              </a:spcBef>
            </a:pPr>
            <a:r>
              <a:rPr lang="en-US" altLang="ko-KR" dirty="0" smtClean="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N</a:t>
            </a:r>
            <a:r>
              <a:rPr lang="en-US" altLang="ko-KR" baseline="30000" dirty="0" smtClean="0">
                <a:ea typeface="굴림" panose="020B0600000101010101" pitchFamily="34" charset="-127"/>
                <a:sym typeface="Symbol" panose="05050102010706020507" pitchFamily="18" charset="2"/>
              </a:rPr>
              <a:t>th</a:t>
            </a:r>
            <a:r>
              <a:rPr lang="en-US" altLang="ko-KR" dirty="0" smtClean="0">
                <a:ea typeface="굴림" panose="020B0600000101010101" pitchFamily="34" charset="-127"/>
                <a:sym typeface="Symbol" panose="05050102010706020507" pitchFamily="18" charset="2"/>
              </a:rPr>
              <a:t>-chance clock algorithm: Another approximate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Second-Chance List algorithm: Yet another approximate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Divide pages into two groups, one of which is truly LRU and 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2712965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Map (Details)</a:t>
            </a:r>
            <a:endParaRPr lang="en-US" dirty="0"/>
          </a:p>
        </p:txBody>
      </p:sp>
      <p:sp>
        <p:nvSpPr>
          <p:cNvPr id="3" name="Content Placeholder 2"/>
          <p:cNvSpPr>
            <a:spLocks noGrp="1"/>
          </p:cNvSpPr>
          <p:nvPr>
            <p:ph idx="1"/>
          </p:nvPr>
        </p:nvSpPr>
        <p:spPr>
          <a:xfrm>
            <a:off x="0" y="838200"/>
            <a:ext cx="9144000" cy="5867400"/>
          </a:xfrm>
        </p:spPr>
        <p:txBody>
          <a:bodyPr>
            <a:normAutofit lnSpcReduction="10000"/>
          </a:bodyPr>
          <a:lstStyle/>
          <a:p>
            <a:r>
              <a:rPr lang="en-US" dirty="0" smtClean="0"/>
              <a:t>Kernel memory not generally visible to user</a:t>
            </a:r>
          </a:p>
          <a:p>
            <a:pPr lvl="1"/>
            <a:r>
              <a:rPr lang="en-US" dirty="0" smtClean="0"/>
              <a:t>Exception: special VDSO </a:t>
            </a:r>
            <a:r>
              <a:rPr lang="en-US" dirty="0"/>
              <a:t>(virtual dynamically linked shared objects</a:t>
            </a:r>
            <a:r>
              <a:rPr lang="en-US" dirty="0" smtClean="0"/>
              <a:t>) facility that maps kernel code into user space to aid in system calls (and to provide certain actual system calls such as </a:t>
            </a:r>
            <a:r>
              <a:rPr lang="en-US" dirty="0" err="1" smtClean="0">
                <a:latin typeface="Consolas"/>
                <a:cs typeface="Consolas"/>
              </a:rPr>
              <a:t>gettimeofday</a:t>
            </a:r>
            <a:r>
              <a:rPr lang="en-US" dirty="0" smtClean="0">
                <a:latin typeface="Consolas"/>
                <a:cs typeface="Consolas"/>
              </a:rPr>
              <a:t>()</a:t>
            </a:r>
            <a:r>
              <a:rPr lang="en-US" dirty="0" smtClean="0"/>
              <a:t>)</a:t>
            </a:r>
            <a:endParaRPr lang="en-US" dirty="0" smtClean="0">
              <a:latin typeface="Consolas"/>
              <a:cs typeface="Consolas"/>
            </a:endParaRPr>
          </a:p>
          <a:p>
            <a:r>
              <a:rPr lang="en-US" dirty="0" smtClean="0"/>
              <a:t>Every physical page described by a “page” structure</a:t>
            </a:r>
          </a:p>
          <a:p>
            <a:pPr lvl="1"/>
            <a:r>
              <a:rPr lang="en-US" dirty="0" smtClean="0"/>
              <a:t>Collected together in lower physical memory</a:t>
            </a:r>
          </a:p>
          <a:p>
            <a:pPr lvl="1"/>
            <a:r>
              <a:rPr lang="en-US" dirty="0" smtClean="0"/>
              <a:t>Can be accessed in kernel virtual space</a:t>
            </a:r>
          </a:p>
          <a:p>
            <a:pPr lvl="1"/>
            <a:r>
              <a:rPr lang="en-US" dirty="0" smtClean="0"/>
              <a:t>Linked together in various “LRU” lists</a:t>
            </a:r>
          </a:p>
          <a:p>
            <a:r>
              <a:rPr lang="en-US" dirty="0" smtClean="0"/>
              <a:t>For 32-bit virtual memory architectures:</a:t>
            </a:r>
          </a:p>
          <a:p>
            <a:pPr lvl="1"/>
            <a:r>
              <a:rPr lang="en-US" dirty="0" smtClean="0"/>
              <a:t>When physical memory &lt; 896MB</a:t>
            </a:r>
          </a:p>
          <a:p>
            <a:pPr lvl="2"/>
            <a:r>
              <a:rPr lang="en-US" dirty="0" smtClean="0"/>
              <a:t>All physical memory mapped at 0xC0000000</a:t>
            </a:r>
          </a:p>
          <a:p>
            <a:pPr lvl="1"/>
            <a:r>
              <a:rPr lang="en-US" dirty="0" smtClean="0"/>
              <a:t>When physical memory &gt;= 896MB</a:t>
            </a:r>
          </a:p>
          <a:p>
            <a:pPr lvl="2"/>
            <a:r>
              <a:rPr lang="en-US" dirty="0" smtClean="0"/>
              <a:t>Not all physical memory mapped in kernel space all the time</a:t>
            </a:r>
          </a:p>
          <a:p>
            <a:pPr lvl="2"/>
            <a:r>
              <a:rPr lang="en-US" dirty="0" smtClean="0"/>
              <a:t>Can be temporarily mapped with addresses &gt; 0xCC000000</a:t>
            </a:r>
          </a:p>
          <a:p>
            <a:r>
              <a:rPr lang="en-US" dirty="0" smtClean="0"/>
              <a:t>For 64-bit virtual memory architectures:</a:t>
            </a:r>
          </a:p>
          <a:p>
            <a:pPr lvl="1"/>
            <a:r>
              <a:rPr lang="en-US" dirty="0" smtClean="0"/>
              <a:t>All physical memory mapped above 0xFFFF800000000000</a:t>
            </a:r>
            <a:endParaRPr lang="en-US" dirty="0"/>
          </a:p>
        </p:txBody>
      </p:sp>
    </p:spTree>
    <p:extLst>
      <p:ext uri="{BB962C8B-B14F-4D97-AF65-F5344CB8AC3E}">
        <p14:creationId xmlns:p14="http://schemas.microsoft.com/office/powerpoint/2010/main" val="194001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lstStyle/>
          <a:p>
            <a:r>
              <a:rPr lang="en-US" dirty="0" smtClean="0"/>
              <a:t>Reverse Page Mapping (Sometimes called “</a:t>
            </a:r>
            <a:r>
              <a:rPr lang="en-US" dirty="0" err="1" smtClean="0"/>
              <a:t>Coremap</a:t>
            </a:r>
            <a:r>
              <a:rPr lang="en-US" dirty="0" smtClean="0"/>
              <a:t>”)</a:t>
            </a:r>
            <a:endParaRPr lang="en-US" dirty="0"/>
          </a:p>
        </p:txBody>
      </p:sp>
      <p:sp>
        <p:nvSpPr>
          <p:cNvPr id="3" name="Content Placeholder 2"/>
          <p:cNvSpPr>
            <a:spLocks noGrp="1"/>
          </p:cNvSpPr>
          <p:nvPr>
            <p:ph idx="1"/>
          </p:nvPr>
        </p:nvSpPr>
        <p:spPr>
          <a:xfrm>
            <a:off x="304800" y="838200"/>
            <a:ext cx="8458200" cy="5486400"/>
          </a:xfrm>
        </p:spPr>
        <p:txBody>
          <a:bodyPr>
            <a:normAutofit lnSpcReduction="10000"/>
          </a:bodyPr>
          <a:lstStyle/>
          <a:p>
            <a:r>
              <a:rPr lang="en-US" dirty="0" smtClean="0"/>
              <a:t>Physical page frames often shared by many different address spaces/page tables</a:t>
            </a:r>
          </a:p>
          <a:p>
            <a:pPr lvl="1"/>
            <a:r>
              <a:rPr lang="en-US" dirty="0" smtClean="0"/>
              <a:t>All children forked from given process</a:t>
            </a:r>
          </a:p>
          <a:p>
            <a:pPr lvl="1"/>
            <a:r>
              <a:rPr lang="en-US" dirty="0" smtClean="0"/>
              <a:t>Shared memory pages between processes</a:t>
            </a:r>
          </a:p>
          <a:p>
            <a:r>
              <a:rPr lang="en-US" dirty="0" smtClean="0"/>
              <a:t>Whatever reverse mapping mechanism that is in place must be very fast</a:t>
            </a:r>
          </a:p>
          <a:p>
            <a:pPr lvl="1"/>
            <a:r>
              <a:rPr lang="en-US" dirty="0" smtClean="0"/>
              <a:t>Must hunt down all page tables pointing at given page frame when freeing a page</a:t>
            </a:r>
          </a:p>
          <a:p>
            <a:pPr lvl="1"/>
            <a:r>
              <a:rPr lang="en-US" dirty="0" smtClean="0"/>
              <a:t>Must hunt down all PTEs when seeing if pages “active”</a:t>
            </a:r>
          </a:p>
          <a:p>
            <a:r>
              <a:rPr lang="en-US" dirty="0" smtClean="0"/>
              <a:t>Implementation options:</a:t>
            </a:r>
          </a:p>
          <a:p>
            <a:pPr lvl="1"/>
            <a:r>
              <a:rPr lang="en-US" dirty="0" smtClean="0"/>
              <a:t>For every page descriptor, keep linked list of page table entries that point to it</a:t>
            </a:r>
          </a:p>
          <a:p>
            <a:pPr lvl="2"/>
            <a:r>
              <a:rPr lang="en-US" dirty="0" smtClean="0"/>
              <a:t>Management nightmare – expensive</a:t>
            </a:r>
          </a:p>
          <a:p>
            <a:pPr lvl="1"/>
            <a:r>
              <a:rPr lang="en-US" dirty="0" smtClean="0"/>
              <a:t>Linux 2.6: Object-based reverse mapping</a:t>
            </a:r>
          </a:p>
          <a:p>
            <a:pPr lvl="2"/>
            <a:r>
              <a:rPr lang="en-US" dirty="0" smtClean="0"/>
              <a:t>Link together memory region descriptors instead (much coarser granularity)</a:t>
            </a:r>
          </a:p>
          <a:p>
            <a:pPr lvl="1"/>
            <a:endParaRPr lang="en-US" dirty="0"/>
          </a:p>
        </p:txBody>
      </p:sp>
    </p:spTree>
    <p:extLst>
      <p:ext uri="{BB962C8B-B14F-4D97-AF65-F5344CB8AC3E}">
        <p14:creationId xmlns:p14="http://schemas.microsoft.com/office/powerpoint/2010/main" val="1296571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Memory Details?</a:t>
            </a:r>
            <a:endParaRPr lang="en-US" dirty="0"/>
          </a:p>
        </p:txBody>
      </p:sp>
      <p:sp>
        <p:nvSpPr>
          <p:cNvPr id="3" name="Content Placeholder 2"/>
          <p:cNvSpPr>
            <a:spLocks noGrp="1"/>
          </p:cNvSpPr>
          <p:nvPr>
            <p:ph idx="1"/>
          </p:nvPr>
        </p:nvSpPr>
        <p:spPr>
          <a:xfrm>
            <a:off x="0" y="838200"/>
            <a:ext cx="9144000" cy="5715000"/>
          </a:xfrm>
        </p:spPr>
        <p:txBody>
          <a:bodyPr>
            <a:normAutofit lnSpcReduction="10000"/>
          </a:bodyPr>
          <a:lstStyle/>
          <a:p>
            <a:r>
              <a:rPr lang="en-US" dirty="0" smtClean="0"/>
              <a:t>Memory management in Linux considerably more complex that the previous indications</a:t>
            </a:r>
          </a:p>
          <a:p>
            <a:r>
              <a:rPr lang="en-US" dirty="0" smtClean="0"/>
              <a:t>Memory Zones: physical memory categories</a:t>
            </a:r>
          </a:p>
          <a:p>
            <a:pPr lvl="1"/>
            <a:r>
              <a:rPr lang="en-US" dirty="0" smtClean="0"/>
              <a:t>ZONE_DMA: &lt; 16MB memory, </a:t>
            </a:r>
            <a:r>
              <a:rPr lang="en-US" dirty="0" err="1" smtClean="0"/>
              <a:t>DMAable</a:t>
            </a:r>
            <a:r>
              <a:rPr lang="en-US" dirty="0" smtClean="0"/>
              <a:t> on ISA bus</a:t>
            </a:r>
          </a:p>
          <a:p>
            <a:pPr lvl="1"/>
            <a:r>
              <a:rPr lang="en-US" dirty="0" smtClean="0"/>
              <a:t>ZONE_NORMAL: 16MB </a:t>
            </a:r>
            <a:r>
              <a:rPr lang="en-US" altLang="ko-KR" sz="2000" dirty="0">
                <a:ea typeface="굴림" panose="020B0600000101010101" pitchFamily="34" charset="-127"/>
                <a:sym typeface="Symbol" panose="05050102010706020507" pitchFamily="18" charset="2"/>
              </a:rPr>
              <a:t> </a:t>
            </a:r>
            <a:r>
              <a:rPr lang="en-US" dirty="0" smtClean="0"/>
              <a:t>896MB (mapped at 0xC0000000)</a:t>
            </a:r>
          </a:p>
          <a:p>
            <a:pPr lvl="1"/>
            <a:r>
              <a:rPr lang="en-US" dirty="0" smtClean="0"/>
              <a:t>ZONE_HIGHMEM: Everything else (&gt; 896MB)</a:t>
            </a:r>
          </a:p>
          <a:p>
            <a:r>
              <a:rPr lang="en-US" dirty="0" smtClean="0"/>
              <a:t>Each zone has 1 </a:t>
            </a:r>
            <a:r>
              <a:rPr lang="en-US" dirty="0" err="1" smtClean="0"/>
              <a:t>freelist</a:t>
            </a:r>
            <a:r>
              <a:rPr lang="en-US" dirty="0" smtClean="0"/>
              <a:t>, 2 LRU lists (Active/Inactive)</a:t>
            </a:r>
          </a:p>
          <a:p>
            <a:r>
              <a:rPr lang="en-US" dirty="0"/>
              <a:t>Many different types of allocation</a:t>
            </a:r>
          </a:p>
          <a:p>
            <a:pPr lvl="1"/>
            <a:r>
              <a:rPr lang="en-US" dirty="0"/>
              <a:t>SLAB allocators, per-page allocators, mapped/unmapped</a:t>
            </a:r>
          </a:p>
          <a:p>
            <a:r>
              <a:rPr lang="en-US" dirty="0" smtClean="0"/>
              <a:t>Many different types of allocated memory:</a:t>
            </a:r>
          </a:p>
          <a:p>
            <a:pPr lvl="1"/>
            <a:r>
              <a:rPr lang="en-US" dirty="0" smtClean="0"/>
              <a:t>Anonymous memory (not backed by a file, heap/stack)</a:t>
            </a:r>
          </a:p>
          <a:p>
            <a:pPr lvl="1"/>
            <a:r>
              <a:rPr lang="en-US" dirty="0" smtClean="0"/>
              <a:t>Mapped memory (backed by a file)</a:t>
            </a:r>
          </a:p>
          <a:p>
            <a:r>
              <a:rPr lang="en-US" dirty="0" smtClean="0"/>
              <a:t>Allocation priorities</a:t>
            </a:r>
          </a:p>
          <a:p>
            <a:pPr lvl="1"/>
            <a:r>
              <a:rPr lang="en-US" dirty="0" smtClean="0"/>
              <a:t>Is blocking allowed/</a:t>
            </a:r>
            <a:r>
              <a:rPr lang="en-US" dirty="0" err="1" smtClean="0"/>
              <a:t>etc</a:t>
            </a:r>
            <a:endParaRPr lang="en-US" dirty="0"/>
          </a:p>
        </p:txBody>
      </p:sp>
    </p:spTree>
    <p:extLst>
      <p:ext uri="{BB962C8B-B14F-4D97-AF65-F5344CB8AC3E}">
        <p14:creationId xmlns:p14="http://schemas.microsoft.com/office/powerpoint/2010/main" val="953390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Linux Virtual memory map</a:t>
            </a:r>
            <a:endParaRPr lang="en-US" dirty="0"/>
          </a:p>
        </p:txBody>
      </p:sp>
      <p:sp>
        <p:nvSpPr>
          <p:cNvPr id="4" name="Rectangle 3"/>
          <p:cNvSpPr/>
          <p:nvPr/>
        </p:nvSpPr>
        <p:spPr bwMode="auto">
          <a:xfrm>
            <a:off x="23767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Kernel</a:t>
            </a:r>
            <a:br>
              <a:rPr kumimoji="0" lang="en-US" sz="2000" b="0" u="none" strike="noStrike" cap="none" normalizeH="0" baseline="0" dirty="0" smtClean="0">
                <a:ln>
                  <a:noFill/>
                </a:ln>
                <a:solidFill>
                  <a:schemeClr val="tx1"/>
                </a:solidFill>
                <a:effectLst/>
                <a:latin typeface="Gill Sans" charset="0"/>
                <a:ea typeface="Gill Sans" charset="0"/>
                <a:cs typeface="Gill Sans" charset="0"/>
              </a:rPr>
            </a:br>
            <a:r>
              <a:rPr kumimoji="0" lang="en-US" sz="2000" b="0" u="none" strike="noStrike" cap="none" normalizeH="0" baseline="0" dirty="0" smtClean="0">
                <a:ln>
                  <a:noFill/>
                </a:ln>
                <a:solidFill>
                  <a:schemeClr val="tx1"/>
                </a:solidFill>
                <a:effectLst/>
                <a:latin typeface="Gill Sans" charset="0"/>
                <a:ea typeface="Gill Sans" charset="0"/>
                <a:cs typeface="Gill Sans" charset="0"/>
              </a:rPr>
              <a:t>Addresses</a:t>
            </a:r>
          </a:p>
        </p:txBody>
      </p:sp>
      <p:sp>
        <p:nvSpPr>
          <p:cNvPr id="5" name="Rectangle 4"/>
          <p:cNvSpPr/>
          <p:nvPr/>
        </p:nvSpPr>
        <p:spPr bwMode="auto">
          <a:xfrm>
            <a:off x="73914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latin typeface="Gill Sans" charset="0"/>
                <a:ea typeface="Gill Sans" charset="0"/>
                <a:cs typeface="Gill Sans" charset="0"/>
              </a:rPr>
              <a:t>Space</a:t>
            </a:r>
            <a:endParaRPr kumimoji="0" lang="en-US" sz="2000" b="0" u="none" strike="noStrike" cap="none" normalizeH="0" baseline="0" dirty="0" smtClean="0">
              <a:ln>
                <a:noFill/>
              </a:ln>
              <a:solidFill>
                <a:schemeClr val="tx1"/>
              </a:solidFill>
              <a:effectLst/>
              <a:latin typeface="Gill Sans" charset="0"/>
              <a:ea typeface="Gill Sans" charset="0"/>
              <a:cs typeface="Gill Sans" charset="0"/>
            </a:endParaRPr>
          </a:p>
        </p:txBody>
      </p:sp>
      <p:sp>
        <p:nvSpPr>
          <p:cNvPr id="6" name="Rectangle 5"/>
          <p:cNvSpPr/>
          <p:nvPr/>
        </p:nvSpPr>
        <p:spPr bwMode="auto">
          <a:xfrm>
            <a:off x="23767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User</a:t>
            </a:r>
            <a:br>
              <a:rPr kumimoji="0" lang="en-US" sz="2000" b="0" u="none" strike="noStrike" cap="none" normalizeH="0" baseline="0" dirty="0" smtClean="0">
                <a:ln>
                  <a:noFill/>
                </a:ln>
                <a:solidFill>
                  <a:schemeClr val="tx1"/>
                </a:solidFill>
                <a:effectLst/>
                <a:latin typeface="Gill Sans" charset="0"/>
                <a:ea typeface="Gill Sans" charset="0"/>
                <a:cs typeface="Gill Sans" charset="0"/>
              </a:rPr>
            </a:br>
            <a:r>
              <a:rPr kumimoji="0" lang="en-US" sz="2000" b="0" u="none" strike="noStrike" cap="none" normalizeH="0" baseline="0" dirty="0" smtClean="0">
                <a:ln>
                  <a:noFill/>
                </a:ln>
                <a:solidFill>
                  <a:schemeClr val="tx1"/>
                </a:solidFill>
                <a:effectLst/>
                <a:latin typeface="Gill Sans" charset="0"/>
                <a:ea typeface="Gill Sans" charset="0"/>
                <a:cs typeface="Gill Sans" charset="0"/>
              </a:rPr>
              <a:t>Addresses</a:t>
            </a:r>
          </a:p>
        </p:txBody>
      </p:sp>
      <p:sp>
        <p:nvSpPr>
          <p:cNvPr id="8" name="Rectangle 7"/>
          <p:cNvSpPr/>
          <p:nvPr/>
        </p:nvSpPr>
        <p:spPr bwMode="auto">
          <a:xfrm>
            <a:off x="73914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u="none" strike="noStrike" cap="none" normalizeH="0" baseline="0" smtClean="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73914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latin typeface="Gill Sans" charset="0"/>
                <a:ea typeface="Gill Sans" charset="0"/>
                <a:cs typeface="Gill Sans" charset="0"/>
              </a:rPr>
              <a:t>Addresses</a:t>
            </a:r>
            <a:endParaRPr kumimoji="0" lang="en-US" sz="2000" b="0" u="none" strike="noStrike" cap="none" normalizeH="0" baseline="0" dirty="0" smtClean="0">
              <a:ln>
                <a:noFill/>
              </a:ln>
              <a:solidFill>
                <a:schemeClr val="tx1"/>
              </a:solidFill>
              <a:effectLst/>
              <a:latin typeface="Gill Sans" charset="0"/>
              <a:ea typeface="Gill Sans" charset="0"/>
              <a:cs typeface="Gill Sans" charset="0"/>
            </a:endParaRPr>
          </a:p>
        </p:txBody>
      </p:sp>
      <p:sp>
        <p:nvSpPr>
          <p:cNvPr id="10" name="Rectangle 9"/>
          <p:cNvSpPr/>
          <p:nvPr/>
        </p:nvSpPr>
        <p:spPr bwMode="auto">
          <a:xfrm>
            <a:off x="73914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Kernel</a:t>
            </a:r>
            <a:br>
              <a:rPr kumimoji="0" lang="en-US" sz="2000" b="0" u="none" strike="noStrike" cap="none" normalizeH="0" baseline="0" dirty="0" smtClean="0">
                <a:ln>
                  <a:noFill/>
                </a:ln>
                <a:solidFill>
                  <a:schemeClr val="tx1"/>
                </a:solidFill>
                <a:effectLst/>
                <a:latin typeface="Gill Sans" charset="0"/>
                <a:ea typeface="Gill Sans" charset="0"/>
                <a:cs typeface="Gill Sans" charset="0"/>
              </a:rPr>
            </a:br>
            <a:r>
              <a:rPr kumimoji="0" lang="en-US" sz="2000" b="0" u="none" strike="noStrike" cap="none" normalizeH="0" baseline="0" dirty="0" smtClean="0">
                <a:ln>
                  <a:noFill/>
                </a:ln>
                <a:solidFill>
                  <a:schemeClr val="tx1"/>
                </a:solidFill>
                <a:effectLst/>
                <a:latin typeface="Gill Sans" charset="0"/>
                <a:ea typeface="Gill Sans" charset="0"/>
                <a:cs typeface="Gill Sans" charset="0"/>
              </a:rPr>
              <a:t>Addresses</a:t>
            </a:r>
          </a:p>
        </p:txBody>
      </p:sp>
      <p:sp>
        <p:nvSpPr>
          <p:cNvPr id="11" name="TextBox 10"/>
          <p:cNvSpPr txBox="1"/>
          <p:nvPr/>
        </p:nvSpPr>
        <p:spPr>
          <a:xfrm>
            <a:off x="700374" y="5346700"/>
            <a:ext cx="1467068"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0x00000000</a:t>
            </a:r>
            <a:endParaRPr lang="en-US" sz="2000" b="0" dirty="0">
              <a:latin typeface="Gill Sans" charset="0"/>
              <a:ea typeface="Gill Sans" charset="0"/>
              <a:cs typeface="Gill Sans" charset="0"/>
            </a:endParaRPr>
          </a:p>
        </p:txBody>
      </p:sp>
      <p:sp>
        <p:nvSpPr>
          <p:cNvPr id="12" name="TextBox 11"/>
          <p:cNvSpPr txBox="1"/>
          <p:nvPr/>
        </p:nvSpPr>
        <p:spPr>
          <a:xfrm>
            <a:off x="738474" y="2221468"/>
            <a:ext cx="1507018"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0xC0000000</a:t>
            </a:r>
            <a:endParaRPr lang="en-US" sz="2000" b="0" dirty="0">
              <a:latin typeface="Gill Sans" charset="0"/>
              <a:ea typeface="Gill Sans" charset="0"/>
              <a:cs typeface="Gill Sans" charset="0"/>
            </a:endParaRPr>
          </a:p>
        </p:txBody>
      </p:sp>
      <p:sp>
        <p:nvSpPr>
          <p:cNvPr id="13" name="TextBox 12"/>
          <p:cNvSpPr txBox="1"/>
          <p:nvPr/>
        </p:nvSpPr>
        <p:spPr>
          <a:xfrm>
            <a:off x="763874" y="1175266"/>
            <a:ext cx="1402948"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0xFFFFFFFF</a:t>
            </a:r>
            <a:endParaRPr lang="en-US" sz="2000" b="0" dirty="0">
              <a:latin typeface="Gill Sans" charset="0"/>
              <a:ea typeface="Gill Sans" charset="0"/>
              <a:cs typeface="Gill Sans" charset="0"/>
            </a:endParaRPr>
          </a:p>
        </p:txBody>
      </p:sp>
      <p:sp>
        <p:nvSpPr>
          <p:cNvPr id="14" name="TextBox 13"/>
          <p:cNvSpPr txBox="1"/>
          <p:nvPr/>
        </p:nvSpPr>
        <p:spPr>
          <a:xfrm>
            <a:off x="4724400" y="5334000"/>
            <a:ext cx="2492990"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0x0000000000000000</a:t>
            </a:r>
            <a:endParaRPr lang="en-US" sz="2000" b="0" dirty="0">
              <a:latin typeface="Gill Sans" charset="0"/>
              <a:ea typeface="Gill Sans" charset="0"/>
              <a:cs typeface="Gill Sans" charset="0"/>
            </a:endParaRPr>
          </a:p>
        </p:txBody>
      </p:sp>
      <p:sp>
        <p:nvSpPr>
          <p:cNvPr id="15" name="TextBox 14"/>
          <p:cNvSpPr txBox="1"/>
          <p:nvPr/>
        </p:nvSpPr>
        <p:spPr>
          <a:xfrm>
            <a:off x="4724400" y="3956566"/>
            <a:ext cx="2404826"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0x00007FFFFFFFFFFF</a:t>
            </a:r>
            <a:endParaRPr lang="en-US" sz="2000" b="0" dirty="0">
              <a:latin typeface="Gill Sans" charset="0"/>
              <a:ea typeface="Gill Sans" charset="0"/>
              <a:cs typeface="Gill Sans" charset="0"/>
            </a:endParaRPr>
          </a:p>
        </p:txBody>
      </p:sp>
      <p:sp>
        <p:nvSpPr>
          <p:cNvPr id="16" name="TextBox 15"/>
          <p:cNvSpPr txBox="1"/>
          <p:nvPr/>
        </p:nvSpPr>
        <p:spPr>
          <a:xfrm>
            <a:off x="4677319" y="2407166"/>
            <a:ext cx="2460930"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0xFFFF800000000000</a:t>
            </a:r>
            <a:endParaRPr lang="en-US" sz="2000" b="0" dirty="0">
              <a:latin typeface="Gill Sans" charset="0"/>
              <a:ea typeface="Gill Sans" charset="0"/>
              <a:cs typeface="Gill Sans" charset="0"/>
            </a:endParaRPr>
          </a:p>
        </p:txBody>
      </p:sp>
      <p:sp>
        <p:nvSpPr>
          <p:cNvPr id="17" name="TextBox 16"/>
          <p:cNvSpPr txBox="1"/>
          <p:nvPr/>
        </p:nvSpPr>
        <p:spPr>
          <a:xfrm>
            <a:off x="4651919" y="1066800"/>
            <a:ext cx="2364750" cy="400110"/>
          </a:xfrm>
          <a:prstGeom prst="rect">
            <a:avLst/>
          </a:prstGeom>
          <a:noFill/>
        </p:spPr>
        <p:txBody>
          <a:bodyPr wrap="none" rtlCol="0">
            <a:spAutoFit/>
          </a:bodyPr>
          <a:lstStyle/>
          <a:p>
            <a:r>
              <a:rPr lang="en-US" sz="2000" b="0" dirty="0" smtClean="0">
                <a:latin typeface="Gill Sans" charset="0"/>
                <a:ea typeface="Gill Sans" charset="0"/>
                <a:cs typeface="Gill Sans" charset="0"/>
              </a:rPr>
              <a:t>0xFFFFFFFFFFFFFFFF</a:t>
            </a:r>
            <a:endParaRPr lang="en-US" sz="2000" b="0" dirty="0">
              <a:latin typeface="Gill Sans" charset="0"/>
              <a:ea typeface="Gill Sans" charset="0"/>
              <a:cs typeface="Gill Sans" charset="0"/>
            </a:endParaRPr>
          </a:p>
        </p:txBody>
      </p:sp>
      <p:sp>
        <p:nvSpPr>
          <p:cNvPr id="23" name="Up-Down Arrow 22"/>
          <p:cNvSpPr/>
          <p:nvPr/>
        </p:nvSpPr>
        <p:spPr bwMode="auto">
          <a:xfrm>
            <a:off x="3193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3GB Total</a:t>
            </a:r>
          </a:p>
        </p:txBody>
      </p:sp>
      <p:sp>
        <p:nvSpPr>
          <p:cNvPr id="25" name="Up-Down Arrow 24"/>
          <p:cNvSpPr/>
          <p:nvPr/>
        </p:nvSpPr>
        <p:spPr bwMode="auto">
          <a:xfrm>
            <a:off x="4218245" y="4141231"/>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128TiB</a:t>
            </a:r>
          </a:p>
        </p:txBody>
      </p:sp>
      <p:sp>
        <p:nvSpPr>
          <p:cNvPr id="26" name="Up-Down Arrow 25"/>
          <p:cNvSpPr/>
          <p:nvPr/>
        </p:nvSpPr>
        <p:spPr bwMode="auto">
          <a:xfrm>
            <a:off x="3048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Gill Sans" charset="0"/>
                <a:ea typeface="Gill Sans" charset="0"/>
                <a:cs typeface="Gill Sans" charset="0"/>
              </a:rPr>
              <a:t>1</a:t>
            </a:r>
            <a:r>
              <a:rPr kumimoji="0" lang="en-US" sz="2000" b="0" u="none" strike="noStrike" cap="none" normalizeH="0" baseline="0" dirty="0" smtClean="0">
                <a:ln>
                  <a:noFill/>
                </a:ln>
                <a:solidFill>
                  <a:schemeClr val="tx1"/>
                </a:solidFill>
                <a:effectLst/>
                <a:latin typeface="Gill Sans" charset="0"/>
                <a:ea typeface="Gill Sans" charset="0"/>
                <a:cs typeface="Gill Sans" charset="0"/>
              </a:rPr>
              <a:t>GB</a:t>
            </a:r>
          </a:p>
        </p:txBody>
      </p:sp>
      <p:sp>
        <p:nvSpPr>
          <p:cNvPr id="27" name="Up-Down Arrow 26"/>
          <p:cNvSpPr/>
          <p:nvPr/>
        </p:nvSpPr>
        <p:spPr bwMode="auto">
          <a:xfrm>
            <a:off x="4218245" y="1217315"/>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Gill Sans" charset="0"/>
                <a:ea typeface="Gill Sans" charset="0"/>
                <a:cs typeface="Gill Sans" charset="0"/>
              </a:rPr>
              <a:t>128TiB</a:t>
            </a:r>
          </a:p>
        </p:txBody>
      </p:sp>
      <p:sp>
        <p:nvSpPr>
          <p:cNvPr id="28" name="TextBox 27"/>
          <p:cNvSpPr txBox="1"/>
          <p:nvPr/>
        </p:nvSpPr>
        <p:spPr>
          <a:xfrm>
            <a:off x="1143000" y="1600200"/>
            <a:ext cx="980397" cy="707886"/>
          </a:xfrm>
          <a:prstGeom prst="rect">
            <a:avLst/>
          </a:prstGeom>
          <a:noFill/>
        </p:spPr>
        <p:txBody>
          <a:bodyPr wrap="none" rtlCol="0">
            <a:spAutoFit/>
          </a:bodyPr>
          <a:lstStyle/>
          <a:p>
            <a:r>
              <a:rPr lang="en-US" sz="2000" b="0" dirty="0" smtClean="0">
                <a:latin typeface="Gill Sans" charset="0"/>
                <a:ea typeface="Gill Sans" charset="0"/>
                <a:cs typeface="Gill Sans" charset="0"/>
              </a:rPr>
              <a:t>896MB</a:t>
            </a:r>
            <a:br>
              <a:rPr lang="en-US" sz="2000" b="0" dirty="0" smtClean="0">
                <a:latin typeface="Gill Sans" charset="0"/>
                <a:ea typeface="Gill Sans" charset="0"/>
                <a:cs typeface="Gill Sans" charset="0"/>
              </a:rPr>
            </a:br>
            <a:r>
              <a:rPr lang="en-US" sz="2000" b="0" dirty="0" smtClean="0">
                <a:latin typeface="Gill Sans" charset="0"/>
                <a:ea typeface="Gill Sans" charset="0"/>
                <a:cs typeface="Gill Sans" charset="0"/>
              </a:rPr>
              <a:t>Physical</a:t>
            </a:r>
            <a:endParaRPr lang="en-US" sz="2000" b="0" dirty="0">
              <a:latin typeface="Gill Sans" charset="0"/>
              <a:ea typeface="Gill Sans" charset="0"/>
              <a:cs typeface="Gill Sans" charset="0"/>
            </a:endParaRPr>
          </a:p>
        </p:txBody>
      </p:sp>
      <p:sp>
        <p:nvSpPr>
          <p:cNvPr id="29" name="TextBox 28"/>
          <p:cNvSpPr txBox="1"/>
          <p:nvPr/>
        </p:nvSpPr>
        <p:spPr>
          <a:xfrm>
            <a:off x="5998602" y="1766489"/>
            <a:ext cx="980397" cy="707886"/>
          </a:xfrm>
          <a:prstGeom prst="rect">
            <a:avLst/>
          </a:prstGeom>
          <a:noFill/>
        </p:spPr>
        <p:txBody>
          <a:bodyPr wrap="none" rtlCol="0">
            <a:spAutoFit/>
          </a:bodyPr>
          <a:lstStyle/>
          <a:p>
            <a:r>
              <a:rPr lang="en-US" sz="2000" b="0" dirty="0" smtClean="0">
                <a:latin typeface="Gill Sans" charset="0"/>
                <a:ea typeface="Gill Sans" charset="0"/>
                <a:cs typeface="Gill Sans" charset="0"/>
              </a:rPr>
              <a:t>64 </a:t>
            </a:r>
            <a:r>
              <a:rPr lang="en-US" sz="2000" b="0" dirty="0" err="1" smtClean="0">
                <a:latin typeface="Gill Sans" charset="0"/>
                <a:ea typeface="Gill Sans" charset="0"/>
                <a:cs typeface="Gill Sans" charset="0"/>
              </a:rPr>
              <a:t>TiB</a:t>
            </a:r>
            <a:r>
              <a:rPr lang="en-US" sz="2000" b="0" dirty="0" smtClean="0">
                <a:latin typeface="Gill Sans" charset="0"/>
                <a:ea typeface="Gill Sans" charset="0"/>
                <a:cs typeface="Gill Sans" charset="0"/>
              </a:rPr>
              <a:t/>
            </a:r>
            <a:br>
              <a:rPr lang="en-US" sz="2000" b="0" dirty="0" smtClean="0">
                <a:latin typeface="Gill Sans" charset="0"/>
                <a:ea typeface="Gill Sans" charset="0"/>
                <a:cs typeface="Gill Sans" charset="0"/>
              </a:rPr>
            </a:br>
            <a:r>
              <a:rPr lang="en-US" sz="2000" b="0" dirty="0" smtClean="0">
                <a:latin typeface="Gill Sans" charset="0"/>
                <a:ea typeface="Gill Sans" charset="0"/>
                <a:cs typeface="Gill Sans" charset="0"/>
              </a:rPr>
              <a:t>Physical</a:t>
            </a:r>
            <a:endParaRPr lang="en-US" sz="2000" b="0" dirty="0">
              <a:latin typeface="Gill Sans" charset="0"/>
              <a:ea typeface="Gill Sans" charset="0"/>
              <a:cs typeface="Gill Sans" charset="0"/>
            </a:endParaRPr>
          </a:p>
        </p:txBody>
      </p:sp>
      <p:sp>
        <p:nvSpPr>
          <p:cNvPr id="30" name="TextBox 29"/>
          <p:cNvSpPr txBox="1"/>
          <p:nvPr/>
        </p:nvSpPr>
        <p:spPr>
          <a:xfrm>
            <a:off x="331077" y="5943600"/>
            <a:ext cx="3093667" cy="400110"/>
          </a:xfrm>
          <a:prstGeom prst="rect">
            <a:avLst/>
          </a:prstGeom>
          <a:noFill/>
        </p:spPr>
        <p:txBody>
          <a:bodyPr wrap="none" rtlCol="0">
            <a:spAutoFit/>
          </a:bodyPr>
          <a:lstStyle/>
          <a:p>
            <a:r>
              <a:rPr lang="en-US" sz="2000" b="0" dirty="0" smtClean="0">
                <a:latin typeface="Gill Sans" charset="0"/>
                <a:ea typeface="Gill Sans" charset="0"/>
                <a:cs typeface="Gill Sans" charset="0"/>
              </a:rPr>
              <a:t>32-Bit Virtual Address Space</a:t>
            </a:r>
            <a:endParaRPr lang="en-US" sz="2000" b="0" dirty="0">
              <a:latin typeface="Gill Sans" charset="0"/>
              <a:ea typeface="Gill Sans" charset="0"/>
              <a:cs typeface="Gill Sans" charset="0"/>
            </a:endParaRPr>
          </a:p>
        </p:txBody>
      </p:sp>
      <p:sp>
        <p:nvSpPr>
          <p:cNvPr id="33" name="TextBox 32"/>
          <p:cNvSpPr txBox="1"/>
          <p:nvPr/>
        </p:nvSpPr>
        <p:spPr>
          <a:xfrm>
            <a:off x="4827845" y="5943600"/>
            <a:ext cx="3093667" cy="400110"/>
          </a:xfrm>
          <a:prstGeom prst="rect">
            <a:avLst/>
          </a:prstGeom>
          <a:noFill/>
        </p:spPr>
        <p:txBody>
          <a:bodyPr wrap="none" rtlCol="0">
            <a:spAutoFit/>
          </a:bodyPr>
          <a:lstStyle/>
          <a:p>
            <a:r>
              <a:rPr lang="en-US" sz="2000" b="0" dirty="0" smtClean="0">
                <a:latin typeface="Gill Sans" charset="0"/>
                <a:ea typeface="Gill Sans" charset="0"/>
                <a:cs typeface="Gill Sans" charset="0"/>
              </a:rPr>
              <a:t>64-Bit Virtual Address Space</a:t>
            </a:r>
            <a:endParaRPr lang="en-US" sz="2000" b="0" dirty="0">
              <a:latin typeface="Gill Sans" charset="0"/>
              <a:ea typeface="Gill Sans" charset="0"/>
              <a:cs typeface="Gill Sans" charset="0"/>
            </a:endParaRPr>
          </a:p>
        </p:txBody>
      </p:sp>
      <p:sp>
        <p:nvSpPr>
          <p:cNvPr id="34" name="TextBox 33"/>
          <p:cNvSpPr txBox="1"/>
          <p:nvPr/>
        </p:nvSpPr>
        <p:spPr>
          <a:xfrm>
            <a:off x="5027165" y="3124200"/>
            <a:ext cx="2002471" cy="400110"/>
          </a:xfrm>
          <a:prstGeom prst="rect">
            <a:avLst/>
          </a:prstGeom>
          <a:noFill/>
        </p:spPr>
        <p:txBody>
          <a:bodyPr wrap="none" rtlCol="0">
            <a:spAutoFit/>
          </a:bodyPr>
          <a:lstStyle/>
          <a:p>
            <a:r>
              <a:rPr lang="en-US" sz="2000" b="0" dirty="0" smtClean="0">
                <a:latin typeface="Gill Sans" charset="0"/>
                <a:ea typeface="Gill Sans" charset="0"/>
                <a:cs typeface="Gill Sans" charset="0"/>
              </a:rPr>
              <a:t>“Canonical Hole”</a:t>
            </a:r>
            <a:endParaRPr lang="en-US" sz="2000" b="0" dirty="0">
              <a:latin typeface="Gill Sans" charset="0"/>
              <a:ea typeface="Gill Sans" charset="0"/>
              <a:cs typeface="Gill Sans" charset="0"/>
            </a:endParaRPr>
          </a:p>
        </p:txBody>
      </p:sp>
    </p:spTree>
    <p:extLst>
      <p:ext uri="{BB962C8B-B14F-4D97-AF65-F5344CB8AC3E}">
        <p14:creationId xmlns:p14="http://schemas.microsoft.com/office/powerpoint/2010/main" val="12598869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dirty="0" smtClean="0">
                <a:ea typeface="굴림" panose="020B0600000101010101" pitchFamily="34" charset="-127"/>
              </a:rPr>
              <a:t>Demand Paging</a:t>
            </a:r>
          </a:p>
        </p:txBody>
      </p:sp>
      <p:sp>
        <p:nvSpPr>
          <p:cNvPr id="763907" name="Rectangle 3"/>
          <p:cNvSpPr>
            <a:spLocks noGrp="1" noChangeArrowheads="1"/>
          </p:cNvSpPr>
          <p:nvPr>
            <p:ph type="body" idx="1"/>
          </p:nvPr>
        </p:nvSpPr>
        <p:spPr>
          <a:xfrm>
            <a:off x="304800" y="762000"/>
            <a:ext cx="8610600" cy="5638800"/>
          </a:xfrm>
        </p:spPr>
        <p:txBody>
          <a:bodyPr/>
          <a:lstStyle/>
          <a:p>
            <a:pPr>
              <a:lnSpc>
                <a:spcPct val="80000"/>
              </a:lnSpc>
              <a:spcBef>
                <a:spcPct val="25000"/>
              </a:spcBef>
            </a:pPr>
            <a:r>
              <a:rPr lang="en-US" altLang="ko-KR" sz="2800" dirty="0" smtClean="0">
                <a:ea typeface="굴림" panose="020B0600000101010101" pitchFamily="34" charset="-127"/>
              </a:rPr>
              <a:t>Modern programs require a lot of physical memory</a:t>
            </a:r>
          </a:p>
          <a:p>
            <a:pPr lvl="1">
              <a:lnSpc>
                <a:spcPct val="80000"/>
              </a:lnSpc>
              <a:spcBef>
                <a:spcPct val="25000"/>
              </a:spcBef>
            </a:pPr>
            <a:r>
              <a:rPr lang="en-US" altLang="ko-KR" sz="2400" dirty="0" smtClean="0">
                <a:ea typeface="굴림" panose="020B0600000101010101" pitchFamily="34" charset="-127"/>
              </a:rPr>
              <a:t>Memory per system growing faster than 25%-30%/year</a:t>
            </a:r>
          </a:p>
          <a:p>
            <a:pPr>
              <a:lnSpc>
                <a:spcPct val="80000"/>
              </a:lnSpc>
              <a:spcBef>
                <a:spcPct val="25000"/>
              </a:spcBef>
            </a:pPr>
            <a:r>
              <a:rPr lang="en-US" altLang="ko-KR" sz="2800" dirty="0" smtClean="0">
                <a:ea typeface="굴림" panose="020B0600000101010101" pitchFamily="34" charset="-127"/>
              </a:rPr>
              <a:t>But they don’t use all their memory all of the time</a:t>
            </a:r>
          </a:p>
          <a:p>
            <a:pPr lvl="1">
              <a:lnSpc>
                <a:spcPct val="80000"/>
              </a:lnSpc>
              <a:spcBef>
                <a:spcPct val="25000"/>
              </a:spcBef>
            </a:pPr>
            <a:r>
              <a:rPr lang="en-US" altLang="ko-KR" sz="2400" dirty="0" smtClean="0">
                <a:ea typeface="굴림" panose="020B0600000101010101" pitchFamily="34" charset="-127"/>
              </a:rPr>
              <a:t>90-10 rule: programs spend 90% of their time in 10% of their code</a:t>
            </a:r>
          </a:p>
          <a:p>
            <a:pPr lvl="1">
              <a:lnSpc>
                <a:spcPct val="80000"/>
              </a:lnSpc>
              <a:spcBef>
                <a:spcPct val="25000"/>
              </a:spcBef>
            </a:pPr>
            <a:r>
              <a:rPr lang="en-US" altLang="ko-KR" sz="2400" dirty="0" smtClean="0">
                <a:ea typeface="굴림" panose="020B0600000101010101" pitchFamily="34" charset="-127"/>
              </a:rPr>
              <a:t>Wasteful to require all of user’s code to be in memory</a:t>
            </a:r>
          </a:p>
          <a:p>
            <a:pPr>
              <a:lnSpc>
                <a:spcPct val="80000"/>
              </a:lnSpc>
              <a:spcBef>
                <a:spcPct val="25000"/>
              </a:spcBef>
            </a:pPr>
            <a:r>
              <a:rPr lang="en-US" altLang="ko-KR" sz="2800" dirty="0" smtClean="0">
                <a:ea typeface="굴림" panose="020B0600000101010101" pitchFamily="34" charset="-127"/>
              </a:rPr>
              <a:t>Solution: use main memory as cache for disk</a:t>
            </a: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lvl="1">
              <a:lnSpc>
                <a:spcPct val="80000"/>
              </a:lnSpc>
              <a:spcBef>
                <a:spcPct val="25000"/>
              </a:spcBef>
            </a:pPr>
            <a:endParaRPr lang="ko-KR" altLang="en-US" sz="2400" dirty="0" smtClean="0">
              <a:ea typeface="굴림" panose="020B0600000101010101" pitchFamily="34" charset="-127"/>
            </a:endParaRPr>
          </a:p>
        </p:txBody>
      </p:sp>
      <p:grpSp>
        <p:nvGrpSpPr>
          <p:cNvPr id="763945" name="Group 41"/>
          <p:cNvGrpSpPr>
            <a:grpSpLocks/>
          </p:cNvGrpSpPr>
          <p:nvPr/>
        </p:nvGrpSpPr>
        <p:grpSpPr bwMode="auto">
          <a:xfrm>
            <a:off x="1600200" y="3505200"/>
            <a:ext cx="6332540" cy="2666999"/>
            <a:chOff x="960" y="2448"/>
            <a:chExt cx="3989" cy="1680"/>
          </a:xfrm>
        </p:grpSpPr>
        <p:sp>
          <p:nvSpPr>
            <p:cNvPr id="22533"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4" name="Rectangle 6"/>
            <p:cNvSpPr>
              <a:spLocks noChangeArrowheads="1"/>
            </p:cNvSpPr>
            <p:nvPr/>
          </p:nvSpPr>
          <p:spPr bwMode="auto">
            <a:xfrm rot="5400000">
              <a:off x="1688" y="3503"/>
              <a:ext cx="577"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dirty="0">
                  <a:latin typeface="Gill Sans" charset="0"/>
                  <a:ea typeface="Gill Sans" charset="0"/>
                  <a:cs typeface="Gill Sans" charset="0"/>
                </a:rPr>
                <a:t>On-Chip</a:t>
              </a:r>
            </a:p>
            <a:p>
              <a:pPr>
                <a:lnSpc>
                  <a:spcPct val="100000"/>
                </a:lnSpc>
                <a:spcBef>
                  <a:spcPct val="0"/>
                </a:spcBef>
                <a:buSzTx/>
              </a:pPr>
              <a:r>
                <a:rPr lang="en-US" altLang="ko-KR" sz="1600" b="0" dirty="0">
                  <a:latin typeface="Gill Sans" charset="0"/>
                  <a:ea typeface="Gill Sans" charset="0"/>
                  <a:cs typeface="Gill Sans" charset="0"/>
                </a:rPr>
                <a:t>Cache</a:t>
              </a:r>
            </a:p>
          </p:txBody>
        </p:sp>
        <p:sp>
          <p:nvSpPr>
            <p:cNvPr id="22535"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6" name="Rectangle 10"/>
            <p:cNvSpPr>
              <a:spLocks noChangeArrowheads="1"/>
            </p:cNvSpPr>
            <p:nvPr/>
          </p:nvSpPr>
          <p:spPr bwMode="auto">
            <a:xfrm>
              <a:off x="1376" y="3063"/>
              <a:ext cx="58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Control</a:t>
              </a:r>
            </a:p>
          </p:txBody>
        </p:sp>
        <p:sp>
          <p:nvSpPr>
            <p:cNvPr id="22537" name="Rectangle 11"/>
            <p:cNvSpPr>
              <a:spLocks noChangeArrowheads="1"/>
            </p:cNvSpPr>
            <p:nvPr/>
          </p:nvSpPr>
          <p:spPr bwMode="auto">
            <a:xfrm>
              <a:off x="1036" y="3504"/>
              <a:ext cx="644" cy="4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8" name="Rectangle 12"/>
            <p:cNvSpPr>
              <a:spLocks noChangeArrowheads="1"/>
            </p:cNvSpPr>
            <p:nvPr/>
          </p:nvSpPr>
          <p:spPr bwMode="auto">
            <a:xfrm>
              <a:off x="1060" y="3572"/>
              <a:ext cx="65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Datapath</a:t>
              </a:r>
            </a:p>
          </p:txBody>
        </p:sp>
        <p:sp>
          <p:nvSpPr>
            <p:cNvPr id="22539" name="Rectangle 13"/>
            <p:cNvSpPr>
              <a:spLocks noChangeArrowheads="1"/>
            </p:cNvSpPr>
            <p:nvPr/>
          </p:nvSpPr>
          <p:spPr bwMode="auto">
            <a:xfrm>
              <a:off x="3575" y="2759"/>
              <a:ext cx="706" cy="130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0" name="Rectangle 14"/>
            <p:cNvSpPr>
              <a:spLocks noChangeArrowheads="1"/>
            </p:cNvSpPr>
            <p:nvPr/>
          </p:nvSpPr>
          <p:spPr bwMode="auto">
            <a:xfrm>
              <a:off x="3544" y="3274"/>
              <a:ext cx="72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Secondary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(Disk)</a:t>
              </a:r>
            </a:p>
          </p:txBody>
        </p:sp>
        <p:sp>
          <p:nvSpPr>
            <p:cNvPr id="22541"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2" name="Rectangle 16"/>
            <p:cNvSpPr>
              <a:spLocks noChangeArrowheads="1"/>
            </p:cNvSpPr>
            <p:nvPr/>
          </p:nvSpPr>
          <p:spPr bwMode="auto">
            <a:xfrm>
              <a:off x="1438" y="2753"/>
              <a:ext cx="7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Processor</a:t>
              </a:r>
            </a:p>
          </p:txBody>
        </p:sp>
        <p:sp>
          <p:nvSpPr>
            <p:cNvPr id="22543" name="Line 17"/>
            <p:cNvSpPr>
              <a:spLocks noChangeShapeType="1"/>
            </p:cNvSpPr>
            <p:nvPr/>
          </p:nvSpPr>
          <p:spPr bwMode="auto">
            <a:xfrm flipV="1">
              <a:off x="1697" y="2448"/>
              <a:ext cx="2671" cy="10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4" name="Line 18"/>
            <p:cNvSpPr>
              <a:spLocks noChangeShapeType="1"/>
            </p:cNvSpPr>
            <p:nvPr/>
          </p:nvSpPr>
          <p:spPr bwMode="auto">
            <a:xfrm>
              <a:off x="1697" y="3939"/>
              <a:ext cx="2671" cy="1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5"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6"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7" name="Rectangle 21"/>
            <p:cNvSpPr>
              <a:spLocks noChangeArrowheads="1"/>
            </p:cNvSpPr>
            <p:nvPr/>
          </p:nvSpPr>
          <p:spPr bwMode="auto">
            <a:xfrm>
              <a:off x="2891" y="3264"/>
              <a:ext cx="616"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Main</a:t>
              </a:r>
            </a:p>
            <a:p>
              <a:pPr>
                <a:lnSpc>
                  <a:spcPct val="100000"/>
                </a:lnSpc>
                <a:spcBef>
                  <a:spcPct val="0"/>
                </a:spcBef>
                <a:buSzTx/>
              </a:pPr>
              <a:r>
                <a:rPr lang="en-US" altLang="ko-KR" sz="1800" b="0">
                  <a:latin typeface="Gill Sans" charset="0"/>
                  <a:ea typeface="Gill Sans" charset="0"/>
                  <a:cs typeface="Gill Sans" charset="0"/>
                </a:rPr>
                <a:t>Memory</a:t>
              </a:r>
            </a:p>
            <a:p>
              <a:pPr>
                <a:lnSpc>
                  <a:spcPct val="100000"/>
                </a:lnSpc>
                <a:spcBef>
                  <a:spcPct val="0"/>
                </a:spcBef>
                <a:buSzTx/>
              </a:pPr>
              <a:r>
                <a:rPr lang="en-US" altLang="ko-KR" sz="1800" b="0">
                  <a:latin typeface="Gill Sans" charset="0"/>
                  <a:ea typeface="Gill Sans" charset="0"/>
                  <a:cs typeface="Gill Sans" charset="0"/>
                </a:rPr>
                <a:t>(DRAM)</a:t>
              </a:r>
            </a:p>
          </p:txBody>
        </p:sp>
        <p:sp>
          <p:nvSpPr>
            <p:cNvPr id="22548" name="Rectangle 22"/>
            <p:cNvSpPr>
              <a:spLocks noChangeArrowheads="1"/>
            </p:cNvSpPr>
            <p:nvPr/>
          </p:nvSpPr>
          <p:spPr bwMode="auto">
            <a:xfrm>
              <a:off x="2353" y="3264"/>
              <a:ext cx="576"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Second</a:t>
              </a:r>
            </a:p>
            <a:p>
              <a:pPr>
                <a:lnSpc>
                  <a:spcPct val="100000"/>
                </a:lnSpc>
                <a:spcBef>
                  <a:spcPct val="0"/>
                </a:spcBef>
                <a:buSzTx/>
              </a:pPr>
              <a:r>
                <a:rPr lang="en-US" altLang="ko-KR" sz="1800" b="0">
                  <a:latin typeface="Gill Sans" charset="0"/>
                  <a:ea typeface="Gill Sans" charset="0"/>
                  <a:cs typeface="Gill Sans" charset="0"/>
                </a:rPr>
                <a:t>Level</a:t>
              </a:r>
            </a:p>
            <a:p>
              <a:pPr>
                <a:lnSpc>
                  <a:spcPct val="100000"/>
                </a:lnSpc>
                <a:spcBef>
                  <a:spcPct val="0"/>
                </a:spcBef>
                <a:buSzTx/>
              </a:pPr>
              <a:r>
                <a:rPr lang="en-US" altLang="ko-KR" sz="1800" b="0">
                  <a:latin typeface="Gill Sans" charset="0"/>
                  <a:ea typeface="Gill Sans" charset="0"/>
                  <a:cs typeface="Gill Sans" charset="0"/>
                </a:rPr>
                <a:t>Cache</a:t>
              </a:r>
            </a:p>
            <a:p>
              <a:pPr>
                <a:lnSpc>
                  <a:spcPct val="100000"/>
                </a:lnSpc>
                <a:spcBef>
                  <a:spcPct val="0"/>
                </a:spcBef>
                <a:buSzTx/>
              </a:pPr>
              <a:r>
                <a:rPr lang="en-US" altLang="ko-KR" sz="1800" b="0">
                  <a:latin typeface="Gill Sans" charset="0"/>
                  <a:ea typeface="Gill Sans" charset="0"/>
                  <a:cs typeface="Gill Sans" charset="0"/>
                </a:rPr>
                <a:t>(SRAM)</a:t>
              </a:r>
            </a:p>
          </p:txBody>
        </p:sp>
        <p:grpSp>
          <p:nvGrpSpPr>
            <p:cNvPr id="22549" name="Group 33"/>
            <p:cNvGrpSpPr>
              <a:grpSpLocks/>
            </p:cNvGrpSpPr>
            <p:nvPr/>
          </p:nvGrpSpPr>
          <p:grpSpPr bwMode="auto">
            <a:xfrm>
              <a:off x="4369" y="2448"/>
              <a:ext cx="580" cy="1680"/>
              <a:chOff x="4761" y="1264"/>
              <a:chExt cx="736"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52" name="Rectangle 35"/>
              <p:cNvSpPr>
                <a:spLocks noChangeArrowheads="1"/>
              </p:cNvSpPr>
              <p:nvPr/>
            </p:nvSpPr>
            <p:spPr bwMode="auto">
              <a:xfrm>
                <a:off x="4761" y="2097"/>
                <a:ext cx="736"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Tertiary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(Tape)</a:t>
                </a:r>
              </a:p>
            </p:txBody>
          </p:sp>
        </p:grpSp>
        <p:sp>
          <p:nvSpPr>
            <p:cNvPr id="22550"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0000"/>
                </a:lnSpc>
              </a:pPr>
              <a:r>
                <a:rPr lang="en-US" altLang="ko-KR" b="0" dirty="0">
                  <a:latin typeface="Gill Sans" charset="0"/>
                  <a:ea typeface="Gill Sans" charset="0"/>
                  <a:cs typeface="Gill Sans" charset="0"/>
                </a:rPr>
                <a:t>Caching</a:t>
              </a:r>
            </a:p>
          </p:txBody>
        </p:sp>
      </p:grpSp>
    </p:spTree>
    <p:extLst>
      <p:ext uri="{BB962C8B-B14F-4D97-AF65-F5344CB8AC3E}">
        <p14:creationId xmlns:p14="http://schemas.microsoft.com/office/powerpoint/2010/main" val="1304172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49" presetClass="entr" presetSubtype="0" decel="100000" fill="hold" nodeType="afterEffect">
                                  <p:stCondLst>
                                    <p:cond delay="0"/>
                                  </p:stCondLst>
                                  <p:childTnLst>
                                    <p:set>
                                      <p:cBhvr>
                                        <p:cTn id="23" dur="1" fill="hold">
                                          <p:stCondLst>
                                            <p:cond delay="0"/>
                                          </p:stCondLst>
                                        </p:cTn>
                                        <p:tgtEl>
                                          <p:spTgt spid="763945"/>
                                        </p:tgtEl>
                                        <p:attrNameLst>
                                          <p:attrName>style.visibility</p:attrName>
                                        </p:attrNameLst>
                                      </p:cBhvr>
                                      <p:to>
                                        <p:strVal val="visible"/>
                                      </p:to>
                                    </p:set>
                                    <p:anim calcmode="lin" valueType="num">
                                      <p:cBhvr>
                                        <p:cTn id="24" dur="500" fill="hold"/>
                                        <p:tgtEl>
                                          <p:spTgt spid="763945"/>
                                        </p:tgtEl>
                                        <p:attrNameLst>
                                          <p:attrName>ppt_w</p:attrName>
                                        </p:attrNameLst>
                                      </p:cBhvr>
                                      <p:tavLst>
                                        <p:tav tm="0">
                                          <p:val>
                                            <p:fltVal val="0"/>
                                          </p:val>
                                        </p:tav>
                                        <p:tav tm="100000">
                                          <p:val>
                                            <p:strVal val="#ppt_w"/>
                                          </p:val>
                                        </p:tav>
                                      </p:tavLst>
                                    </p:anim>
                                    <p:anim calcmode="lin" valueType="num">
                                      <p:cBhvr>
                                        <p:cTn id="25" dur="500" fill="hold"/>
                                        <p:tgtEl>
                                          <p:spTgt spid="763945"/>
                                        </p:tgtEl>
                                        <p:attrNameLst>
                                          <p:attrName>ppt_h</p:attrName>
                                        </p:attrNameLst>
                                      </p:cBhvr>
                                      <p:tavLst>
                                        <p:tav tm="0">
                                          <p:val>
                                            <p:fltVal val="0"/>
                                          </p:val>
                                        </p:tav>
                                        <p:tav tm="100000">
                                          <p:val>
                                            <p:strVal val="#ppt_h"/>
                                          </p:val>
                                        </p:tav>
                                      </p:tavLst>
                                    </p:anim>
                                    <p:anim calcmode="lin" valueType="num">
                                      <p:cBhvr>
                                        <p:cTn id="26" dur="500" fill="hold"/>
                                        <p:tgtEl>
                                          <p:spTgt spid="763945"/>
                                        </p:tgtEl>
                                        <p:attrNameLst>
                                          <p:attrName>style.rotation</p:attrName>
                                        </p:attrNameLst>
                                      </p:cBhvr>
                                      <p:tavLst>
                                        <p:tav tm="0">
                                          <p:val>
                                            <p:fltVal val="360"/>
                                          </p:val>
                                        </p:tav>
                                        <p:tav tm="100000">
                                          <p:val>
                                            <p:fltVal val="0"/>
                                          </p:val>
                                        </p:tav>
                                      </p:tavLst>
                                    </p:anim>
                                    <p:animEffect transition="in" filter="fade">
                                      <p:cBhvr>
                                        <p:cTn id="27"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082801" y="828675"/>
            <a:ext cx="1668463" cy="2511425"/>
            <a:chOff x="1264" y="48"/>
            <a:chExt cx="1051"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62" name="Text Box 204"/>
            <p:cNvSpPr txBox="1">
              <a:spLocks noChangeArrowheads="1"/>
            </p:cNvSpPr>
            <p:nvPr/>
          </p:nvSpPr>
          <p:spPr bwMode="auto">
            <a:xfrm>
              <a:off x="1810" y="1186"/>
              <a:ext cx="455"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Page</a:t>
              </a:r>
            </a:p>
            <a:p>
              <a:pPr>
                <a:spcBef>
                  <a:spcPct val="0"/>
                </a:spcBef>
              </a:pPr>
              <a:r>
                <a:rPr lang="en-US" altLang="ko-KR" b="0">
                  <a:latin typeface="Gill Sans" charset="0"/>
                  <a:ea typeface="Gill Sans" charset="0"/>
                  <a:cs typeface="Gill Sans" charset="0"/>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TLB</a:t>
              </a:r>
            </a:p>
          </p:txBody>
        </p:sp>
      </p:grpSp>
      <p:sp>
        <p:nvSpPr>
          <p:cNvPr id="23555" name="Rectangle 2"/>
          <p:cNvSpPr>
            <a:spLocks noGrp="1" noChangeArrowheads="1"/>
          </p:cNvSpPr>
          <p:nvPr>
            <p:ph type="title"/>
          </p:nvPr>
        </p:nvSpPr>
        <p:spPr/>
        <p:txBody>
          <a:bodyPr/>
          <a:lstStyle/>
          <a:p>
            <a:r>
              <a:rPr lang="en-US" altLang="ko-KR" dirty="0" smtClean="0">
                <a:sym typeface="Symbol" panose="05050102010706020507" pitchFamily="18" charset="2"/>
              </a:rPr>
              <a:t>Illusion of Infinite Memory (1/2)</a:t>
            </a:r>
          </a:p>
        </p:txBody>
      </p:sp>
      <p:sp>
        <p:nvSpPr>
          <p:cNvPr id="764931" name="Rectangle 3"/>
          <p:cNvSpPr>
            <a:spLocks noGrp="1" noChangeArrowheads="1"/>
          </p:cNvSpPr>
          <p:nvPr>
            <p:ph type="body" idx="1"/>
          </p:nvPr>
        </p:nvSpPr>
        <p:spPr>
          <a:xfrm>
            <a:off x="76200" y="4343400"/>
            <a:ext cx="8915400" cy="2209800"/>
          </a:xfrm>
        </p:spPr>
        <p:txBody>
          <a:bodyPr>
            <a:normAutofit/>
          </a:bodyPr>
          <a:lstStyle/>
          <a:p>
            <a:pPr>
              <a:lnSpc>
                <a:spcPct val="100000"/>
              </a:lnSpc>
              <a:spcBef>
                <a:spcPct val="5000"/>
              </a:spcBef>
            </a:pPr>
            <a:r>
              <a:rPr lang="en-US" altLang="ko-KR" sz="2600" dirty="0" smtClean="0">
                <a:ea typeface="굴림" panose="020B0600000101010101" pitchFamily="34" charset="-127"/>
              </a:rPr>
              <a:t>Disk is larger than physical memory</a:t>
            </a:r>
            <a:r>
              <a:rPr lang="en-US" altLang="ko-KR" dirty="0" smtClean="0">
                <a:ea typeface="굴림" panose="020B0600000101010101" pitchFamily="34" charset="-127"/>
              </a:rPr>
              <a:t> </a:t>
            </a:r>
            <a:r>
              <a:rPr lang="en-US" altLang="ko-KR" dirty="0" smtClean="0">
                <a:ea typeface="굴림" panose="020B0600000101010101" pitchFamily="34" charset="-127"/>
                <a:sym typeface="Symbol" panose="05050102010706020507" pitchFamily="18" charset="2"/>
              </a:rPr>
              <a:t></a:t>
            </a:r>
          </a:p>
          <a:p>
            <a:pPr lvl="1">
              <a:lnSpc>
                <a:spcPct val="100000"/>
              </a:lnSpc>
              <a:spcBef>
                <a:spcPct val="5000"/>
              </a:spcBef>
            </a:pPr>
            <a:r>
              <a:rPr lang="en-US" altLang="ko-KR" sz="2400" dirty="0" smtClean="0">
                <a:ea typeface="굴림" panose="020B0600000101010101" pitchFamily="34" charset="-127"/>
              </a:rPr>
              <a:t>In-use virtual memory can be bigger than physical memory</a:t>
            </a:r>
          </a:p>
          <a:p>
            <a:pPr lvl="1">
              <a:lnSpc>
                <a:spcPct val="100000"/>
              </a:lnSpc>
              <a:spcBef>
                <a:spcPct val="5000"/>
              </a:spcBef>
            </a:pPr>
            <a:r>
              <a:rPr lang="en-US" altLang="ko-KR" sz="2400" dirty="0" smtClean="0">
                <a:ea typeface="굴림" panose="020B0600000101010101" pitchFamily="34" charset="-127"/>
              </a:rPr>
              <a:t>Combined memory of running processes much larger than physical memory</a:t>
            </a:r>
          </a:p>
          <a:p>
            <a:pPr lvl="2">
              <a:lnSpc>
                <a:spcPct val="100000"/>
              </a:lnSpc>
              <a:spcBef>
                <a:spcPct val="5000"/>
              </a:spcBef>
            </a:pPr>
            <a:r>
              <a:rPr lang="en-US" altLang="ko-KR" sz="2400" dirty="0" smtClean="0">
                <a:ea typeface="굴림" panose="020B0600000101010101" pitchFamily="34" charset="-127"/>
              </a:rPr>
              <a:t>More programs fit into memory, allowing more concurrency </a:t>
            </a:r>
          </a:p>
        </p:txBody>
      </p:sp>
      <p:grpSp>
        <p:nvGrpSpPr>
          <p:cNvPr id="765179" name="Group 251"/>
          <p:cNvGrpSpPr>
            <a:grpSpLocks/>
          </p:cNvGrpSpPr>
          <p:nvPr/>
        </p:nvGrpSpPr>
        <p:grpSpPr bwMode="auto">
          <a:xfrm>
            <a:off x="4117975" y="1524000"/>
            <a:ext cx="1093788" cy="2611438"/>
            <a:chOff x="2546" y="486"/>
            <a:chExt cx="689"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747" name="Text Box 203"/>
            <p:cNvSpPr txBox="1">
              <a:spLocks noChangeArrowheads="1"/>
            </p:cNvSpPr>
            <p:nvPr/>
          </p:nvSpPr>
          <p:spPr bwMode="auto">
            <a:xfrm>
              <a:off x="2546" y="1493"/>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Physical</a:t>
              </a:r>
            </a:p>
            <a:p>
              <a:pPr>
                <a:spcBef>
                  <a:spcPct val="0"/>
                </a:spcBef>
              </a:pPr>
              <a:r>
                <a:rPr lang="en-US" altLang="ko-KR" b="0">
                  <a:latin typeface="Gill Sans" charset="0"/>
                  <a:ea typeface="Gill Sans" charset="0"/>
                  <a:cs typeface="Gill Sans" charset="0"/>
                </a:rPr>
                <a:t>Memory</a:t>
              </a:r>
            </a:p>
            <a:p>
              <a:pPr>
                <a:spcBef>
                  <a:spcPct val="0"/>
                </a:spcBef>
              </a:pPr>
              <a:r>
                <a:rPr lang="en-US" altLang="ko-KR" b="0">
                  <a:latin typeface="Gill Sans" charset="0"/>
                  <a:ea typeface="Gill Sans" charset="0"/>
                  <a:cs typeface="Gill Sans" charset="0"/>
                </a:rPr>
                <a:t>512 MB</a:t>
              </a:r>
            </a:p>
          </p:txBody>
        </p:sp>
      </p:grpSp>
      <p:grpSp>
        <p:nvGrpSpPr>
          <p:cNvPr id="765181" name="Group 253"/>
          <p:cNvGrpSpPr>
            <a:grpSpLocks/>
          </p:cNvGrpSpPr>
          <p:nvPr/>
        </p:nvGrpSpPr>
        <p:grpSpPr bwMode="auto">
          <a:xfrm>
            <a:off x="3333750" y="13843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b="0">
                    <a:latin typeface="Gill Sans" charset="0"/>
                    <a:ea typeface="Gill Sans" charset="0"/>
                    <a:cs typeface="Gill Sans" charset="0"/>
                  </a:endParaRPr>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3579" name="Text Box 206"/>
            <p:cNvSpPr txBox="1">
              <a:spLocks noChangeArrowheads="1"/>
            </p:cNvSpPr>
            <p:nvPr/>
          </p:nvSpPr>
          <p:spPr bwMode="auto">
            <a:xfrm>
              <a:off x="3872" y="1449"/>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Disk</a:t>
              </a:r>
            </a:p>
            <a:p>
              <a:pPr>
                <a:spcBef>
                  <a:spcPct val="0"/>
                </a:spcBef>
              </a:pPr>
              <a:r>
                <a:rPr lang="en-US" altLang="ko-KR" b="0">
                  <a:latin typeface="Gill Sans" charset="0"/>
                  <a:ea typeface="Gill Sans" charset="0"/>
                  <a:cs typeface="Gill Sans" charset="0"/>
                </a:rPr>
                <a:t>500GB</a:t>
              </a:r>
            </a:p>
          </p:txBody>
        </p:sp>
      </p:grpSp>
      <p:grpSp>
        <p:nvGrpSpPr>
          <p:cNvPr id="765177" name="Group 249"/>
          <p:cNvGrpSpPr>
            <a:grpSpLocks/>
          </p:cNvGrpSpPr>
          <p:nvPr/>
        </p:nvGrpSpPr>
        <p:grpSpPr bwMode="auto">
          <a:xfrm>
            <a:off x="990600" y="828675"/>
            <a:ext cx="1092200" cy="3514725"/>
            <a:chOff x="576" y="48"/>
            <a:chExt cx="688"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6000" b="0" smtClean="0">
                  <a:latin typeface="Gill Sans" charset="0"/>
                  <a:ea typeface="Gill Sans" charset="0"/>
                  <a:cs typeface="Gill Sans" charset="0"/>
                  <a:sym typeface="Symbol" panose="05050102010706020507" pitchFamily="18" charset="2"/>
                </a:rPr>
                <a:t>∞</a:t>
              </a:r>
              <a:endParaRPr lang="en-US" altLang="ko-KR" sz="6000" b="0" dirty="0">
                <a:latin typeface="Gill Sans" charset="0"/>
                <a:ea typeface="Gill Sans" charset="0"/>
                <a:cs typeface="Gill Sans" charset="0"/>
                <a:sym typeface="Symbol" panose="05050102010706020507" pitchFamily="18" charset="2"/>
              </a:endParaRPr>
            </a:p>
          </p:txBody>
        </p:sp>
        <p:sp>
          <p:nvSpPr>
            <p:cNvPr id="23561" name="Text Box 205"/>
            <p:cNvSpPr txBox="1">
              <a:spLocks noChangeArrowheads="1"/>
            </p:cNvSpPr>
            <p:nvPr/>
          </p:nvSpPr>
          <p:spPr bwMode="auto">
            <a:xfrm>
              <a:off x="576" y="1624"/>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dirty="0">
                  <a:latin typeface="Gill Sans" charset="0"/>
                  <a:ea typeface="Gill Sans" charset="0"/>
                  <a:cs typeface="Gill Sans" charset="0"/>
                </a:rPr>
                <a:t>Virtual</a:t>
              </a:r>
            </a:p>
            <a:p>
              <a:pPr>
                <a:spcBef>
                  <a:spcPct val="0"/>
                </a:spcBef>
              </a:pPr>
              <a:r>
                <a:rPr lang="en-US" altLang="ko-KR" b="0" dirty="0">
                  <a:latin typeface="Gill Sans" charset="0"/>
                  <a:ea typeface="Gill Sans" charset="0"/>
                  <a:cs typeface="Gill Sans" charset="0"/>
                </a:rPr>
                <a:t>Memory</a:t>
              </a:r>
            </a:p>
            <a:p>
              <a:pPr>
                <a:spcBef>
                  <a:spcPct val="0"/>
                </a:spcBef>
              </a:pPr>
              <a:r>
                <a:rPr lang="en-US" altLang="ko-KR" b="0" dirty="0">
                  <a:latin typeface="Gill Sans" charset="0"/>
                  <a:ea typeface="Gill Sans" charset="0"/>
                  <a:cs typeface="Gill Sans" charset="0"/>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100049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082801" y="828675"/>
            <a:ext cx="1668463" cy="2511425"/>
            <a:chOff x="1264" y="48"/>
            <a:chExt cx="1051"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62" name="Text Box 204"/>
            <p:cNvSpPr txBox="1">
              <a:spLocks noChangeArrowheads="1"/>
            </p:cNvSpPr>
            <p:nvPr/>
          </p:nvSpPr>
          <p:spPr bwMode="auto">
            <a:xfrm>
              <a:off x="1810" y="1186"/>
              <a:ext cx="455"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Page</a:t>
              </a:r>
            </a:p>
            <a:p>
              <a:pPr>
                <a:spcBef>
                  <a:spcPct val="0"/>
                </a:spcBef>
              </a:pPr>
              <a:r>
                <a:rPr lang="en-US" altLang="ko-KR" b="0">
                  <a:latin typeface="Gill Sans" charset="0"/>
                  <a:ea typeface="Gill Sans" charset="0"/>
                  <a:cs typeface="Gill Sans" charset="0"/>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TLB</a:t>
              </a:r>
            </a:p>
          </p:txBody>
        </p:sp>
      </p:grpSp>
      <p:sp>
        <p:nvSpPr>
          <p:cNvPr id="23555" name="Rectangle 2"/>
          <p:cNvSpPr>
            <a:spLocks noGrp="1" noChangeArrowheads="1"/>
          </p:cNvSpPr>
          <p:nvPr>
            <p:ph type="title"/>
          </p:nvPr>
        </p:nvSpPr>
        <p:spPr/>
        <p:txBody>
          <a:bodyPr/>
          <a:lstStyle/>
          <a:p>
            <a:r>
              <a:rPr lang="en-US" altLang="ko-KR" dirty="0" smtClean="0">
                <a:sym typeface="Symbol" panose="05050102010706020507" pitchFamily="18" charset="2"/>
              </a:rPr>
              <a:t>Illusion of Infinite Memory (2/2)</a:t>
            </a:r>
          </a:p>
        </p:txBody>
      </p:sp>
      <p:sp>
        <p:nvSpPr>
          <p:cNvPr id="764931" name="Rectangle 3"/>
          <p:cNvSpPr>
            <a:spLocks noGrp="1" noChangeArrowheads="1"/>
          </p:cNvSpPr>
          <p:nvPr>
            <p:ph type="body" idx="1"/>
          </p:nvPr>
        </p:nvSpPr>
        <p:spPr>
          <a:xfrm>
            <a:off x="76200" y="4343400"/>
            <a:ext cx="8915400" cy="2209800"/>
          </a:xfrm>
        </p:spPr>
        <p:txBody>
          <a:bodyPr>
            <a:normAutofit/>
          </a:bodyPr>
          <a:lstStyle/>
          <a:p>
            <a:pPr>
              <a:lnSpc>
                <a:spcPct val="100000"/>
              </a:lnSpc>
              <a:spcBef>
                <a:spcPct val="5000"/>
              </a:spcBef>
            </a:pPr>
            <a:r>
              <a:rPr lang="en-US" altLang="ko-KR" sz="2600" dirty="0">
                <a:ea typeface="굴림" panose="020B0600000101010101" pitchFamily="34" charset="-127"/>
              </a:rPr>
              <a:t>Principle: </a:t>
            </a:r>
            <a:r>
              <a:rPr lang="en-US" altLang="ko-KR" sz="2600" dirty="0">
                <a:solidFill>
                  <a:schemeClr val="hlink"/>
                </a:solidFill>
                <a:ea typeface="굴림" panose="020B0600000101010101" pitchFamily="34" charset="-127"/>
              </a:rPr>
              <a:t>Transparent Level of Indirection</a:t>
            </a:r>
            <a:r>
              <a:rPr lang="en-US" altLang="ko-KR" sz="2600" dirty="0">
                <a:ea typeface="굴림" panose="020B0600000101010101" pitchFamily="34" charset="-127"/>
              </a:rPr>
              <a:t> (page table) </a:t>
            </a:r>
          </a:p>
          <a:p>
            <a:pPr lvl="1">
              <a:lnSpc>
                <a:spcPct val="100000"/>
              </a:lnSpc>
              <a:spcBef>
                <a:spcPct val="5000"/>
              </a:spcBef>
            </a:pPr>
            <a:r>
              <a:rPr lang="en-US" altLang="ko-KR" sz="2400" dirty="0">
                <a:ea typeface="굴림" panose="020B0600000101010101" pitchFamily="34" charset="-127"/>
              </a:rPr>
              <a:t>Supports flexible placement of physical data</a:t>
            </a:r>
          </a:p>
          <a:p>
            <a:pPr lvl="2">
              <a:lnSpc>
                <a:spcPct val="100000"/>
              </a:lnSpc>
              <a:spcBef>
                <a:spcPct val="5000"/>
              </a:spcBef>
            </a:pPr>
            <a:r>
              <a:rPr lang="en-US" altLang="ko-KR" sz="2400" dirty="0">
                <a:ea typeface="굴림" panose="020B0600000101010101" pitchFamily="34" charset="-127"/>
              </a:rPr>
              <a:t>Data could be on disk or somewhere across network</a:t>
            </a:r>
          </a:p>
          <a:p>
            <a:pPr lvl="1">
              <a:lnSpc>
                <a:spcPct val="100000"/>
              </a:lnSpc>
              <a:spcBef>
                <a:spcPct val="5000"/>
              </a:spcBef>
            </a:pPr>
            <a:r>
              <a:rPr lang="en-US" altLang="ko-KR" sz="2400" dirty="0">
                <a:ea typeface="굴림" panose="020B0600000101010101" pitchFamily="34" charset="-127"/>
              </a:rPr>
              <a:t>Variable location of data transparent to user program</a:t>
            </a:r>
          </a:p>
          <a:p>
            <a:pPr lvl="2">
              <a:lnSpc>
                <a:spcPct val="100000"/>
              </a:lnSpc>
              <a:spcBef>
                <a:spcPct val="5000"/>
              </a:spcBef>
            </a:pPr>
            <a:r>
              <a:rPr lang="en-US" altLang="ko-KR" sz="2400" dirty="0">
                <a:ea typeface="굴림" panose="020B0600000101010101" pitchFamily="34" charset="-127"/>
              </a:rPr>
              <a:t>Performance issue, not correctness issue</a:t>
            </a:r>
            <a:endParaRPr lang="en-US" altLang="ko-KR" sz="2400" dirty="0" smtClean="0">
              <a:ea typeface="굴림" panose="020B0600000101010101" pitchFamily="34" charset="-127"/>
            </a:endParaRPr>
          </a:p>
        </p:txBody>
      </p:sp>
      <p:grpSp>
        <p:nvGrpSpPr>
          <p:cNvPr id="765179" name="Group 251"/>
          <p:cNvGrpSpPr>
            <a:grpSpLocks/>
          </p:cNvGrpSpPr>
          <p:nvPr/>
        </p:nvGrpSpPr>
        <p:grpSpPr bwMode="auto">
          <a:xfrm>
            <a:off x="4117975" y="1524000"/>
            <a:ext cx="1093788" cy="2611438"/>
            <a:chOff x="2546" y="486"/>
            <a:chExt cx="689"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747" name="Text Box 203"/>
            <p:cNvSpPr txBox="1">
              <a:spLocks noChangeArrowheads="1"/>
            </p:cNvSpPr>
            <p:nvPr/>
          </p:nvSpPr>
          <p:spPr bwMode="auto">
            <a:xfrm>
              <a:off x="2546" y="1493"/>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Physical</a:t>
              </a:r>
            </a:p>
            <a:p>
              <a:pPr>
                <a:spcBef>
                  <a:spcPct val="0"/>
                </a:spcBef>
              </a:pPr>
              <a:r>
                <a:rPr lang="en-US" altLang="ko-KR" b="0">
                  <a:latin typeface="Gill Sans" charset="0"/>
                  <a:ea typeface="Gill Sans" charset="0"/>
                  <a:cs typeface="Gill Sans" charset="0"/>
                </a:rPr>
                <a:t>Memory</a:t>
              </a:r>
            </a:p>
            <a:p>
              <a:pPr>
                <a:spcBef>
                  <a:spcPct val="0"/>
                </a:spcBef>
              </a:pPr>
              <a:r>
                <a:rPr lang="en-US" altLang="ko-KR" b="0">
                  <a:latin typeface="Gill Sans" charset="0"/>
                  <a:ea typeface="Gill Sans" charset="0"/>
                  <a:cs typeface="Gill Sans" charset="0"/>
                </a:rPr>
                <a:t>512 MB</a:t>
              </a:r>
            </a:p>
          </p:txBody>
        </p:sp>
      </p:grpSp>
      <p:grpSp>
        <p:nvGrpSpPr>
          <p:cNvPr id="765181" name="Group 253"/>
          <p:cNvGrpSpPr>
            <a:grpSpLocks/>
          </p:cNvGrpSpPr>
          <p:nvPr/>
        </p:nvGrpSpPr>
        <p:grpSpPr bwMode="auto">
          <a:xfrm>
            <a:off x="3333750" y="13843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b="0">
                    <a:latin typeface="Gill Sans" charset="0"/>
                    <a:ea typeface="Gill Sans" charset="0"/>
                    <a:cs typeface="Gill Sans" charset="0"/>
                  </a:endParaRPr>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3579" name="Text Box 206"/>
            <p:cNvSpPr txBox="1">
              <a:spLocks noChangeArrowheads="1"/>
            </p:cNvSpPr>
            <p:nvPr/>
          </p:nvSpPr>
          <p:spPr bwMode="auto">
            <a:xfrm>
              <a:off x="3872" y="1449"/>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Disk</a:t>
              </a:r>
            </a:p>
            <a:p>
              <a:pPr>
                <a:spcBef>
                  <a:spcPct val="0"/>
                </a:spcBef>
              </a:pPr>
              <a:r>
                <a:rPr lang="en-US" altLang="ko-KR" b="0">
                  <a:latin typeface="Gill Sans" charset="0"/>
                  <a:ea typeface="Gill Sans" charset="0"/>
                  <a:cs typeface="Gill Sans" charset="0"/>
                </a:rPr>
                <a:t>500GB</a:t>
              </a:r>
            </a:p>
          </p:txBody>
        </p:sp>
      </p:grpSp>
      <p:grpSp>
        <p:nvGrpSpPr>
          <p:cNvPr id="765177" name="Group 249"/>
          <p:cNvGrpSpPr>
            <a:grpSpLocks/>
          </p:cNvGrpSpPr>
          <p:nvPr/>
        </p:nvGrpSpPr>
        <p:grpSpPr bwMode="auto">
          <a:xfrm>
            <a:off x="990600" y="828675"/>
            <a:ext cx="1092200" cy="3514725"/>
            <a:chOff x="576" y="48"/>
            <a:chExt cx="688"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6000" b="0" smtClean="0">
                  <a:latin typeface="Gill Sans" charset="0"/>
                  <a:ea typeface="Gill Sans" charset="0"/>
                  <a:cs typeface="Gill Sans" charset="0"/>
                  <a:sym typeface="Symbol" panose="05050102010706020507" pitchFamily="18" charset="2"/>
                </a:rPr>
                <a:t>∞</a:t>
              </a:r>
              <a:endParaRPr lang="en-US" altLang="ko-KR" sz="6000" b="0" dirty="0">
                <a:latin typeface="Gill Sans" charset="0"/>
                <a:ea typeface="Gill Sans" charset="0"/>
                <a:cs typeface="Gill Sans" charset="0"/>
                <a:sym typeface="Symbol" panose="05050102010706020507" pitchFamily="18" charset="2"/>
              </a:endParaRPr>
            </a:p>
          </p:txBody>
        </p:sp>
        <p:sp>
          <p:nvSpPr>
            <p:cNvPr id="23561" name="Text Box 205"/>
            <p:cNvSpPr txBox="1">
              <a:spLocks noChangeArrowheads="1"/>
            </p:cNvSpPr>
            <p:nvPr/>
          </p:nvSpPr>
          <p:spPr bwMode="auto">
            <a:xfrm>
              <a:off x="576" y="1624"/>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dirty="0">
                  <a:latin typeface="Gill Sans" charset="0"/>
                  <a:ea typeface="Gill Sans" charset="0"/>
                  <a:cs typeface="Gill Sans" charset="0"/>
                </a:rPr>
                <a:t>Virtual</a:t>
              </a:r>
            </a:p>
            <a:p>
              <a:pPr>
                <a:spcBef>
                  <a:spcPct val="0"/>
                </a:spcBef>
              </a:pPr>
              <a:r>
                <a:rPr lang="en-US" altLang="ko-KR" b="0" dirty="0">
                  <a:latin typeface="Gill Sans" charset="0"/>
                  <a:ea typeface="Gill Sans" charset="0"/>
                  <a:cs typeface="Gill Sans" charset="0"/>
                </a:rPr>
                <a:t>Memory</a:t>
              </a:r>
            </a:p>
            <a:p>
              <a:pPr>
                <a:spcBef>
                  <a:spcPct val="0"/>
                </a:spcBef>
              </a:pPr>
              <a:r>
                <a:rPr lang="en-US" altLang="ko-KR" b="0" dirty="0">
                  <a:latin typeface="Gill Sans" charset="0"/>
                  <a:ea typeface="Gill Sans" charset="0"/>
                  <a:cs typeface="Gill Sans" charset="0"/>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18608860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Since Demand </a:t>
            </a:r>
            <a:r>
              <a:rPr lang="en-US" altLang="ko-KR" dirty="0" smtClean="0">
                <a:ea typeface="굴림" panose="020B0600000101010101" pitchFamily="34" charset="-127"/>
              </a:rPr>
              <a:t>Paging </a:t>
            </a:r>
            <a:r>
              <a:rPr lang="en-US" altLang="ko-KR" smtClean="0">
                <a:ea typeface="굴림" panose="020B0600000101010101" pitchFamily="34" charset="-127"/>
              </a:rPr>
              <a:t>is Caching, Must Ask…</a:t>
            </a:r>
            <a:endParaRPr lang="en-US" altLang="ko-KR" dirty="0" smtClean="0">
              <a:ea typeface="굴림" panose="020B0600000101010101" pitchFamily="34" charset="-127"/>
            </a:endParaRPr>
          </a:p>
        </p:txBody>
      </p:sp>
      <p:sp>
        <p:nvSpPr>
          <p:cNvPr id="765955" name="Rectangle 3"/>
          <p:cNvSpPr>
            <a:spLocks noGrp="1" noChangeArrowheads="1"/>
          </p:cNvSpPr>
          <p:nvPr>
            <p:ph type="body" idx="1"/>
          </p:nvPr>
        </p:nvSpPr>
        <p:spPr>
          <a:xfrm>
            <a:off x="304800" y="838200"/>
            <a:ext cx="8534400" cy="5486400"/>
          </a:xfrm>
        </p:spPr>
        <p:txBody>
          <a:bodyPr/>
          <a:lstStyle/>
          <a:p>
            <a:r>
              <a:rPr lang="en-US" altLang="ko-KR" dirty="0" smtClean="0">
                <a:ea typeface="굴림" panose="020B0600000101010101" pitchFamily="34" charset="-127"/>
              </a:rPr>
              <a:t>What is block size?</a:t>
            </a:r>
          </a:p>
          <a:p>
            <a:pPr lvl="1"/>
            <a:r>
              <a:rPr lang="en-US" altLang="ko-KR" dirty="0" smtClean="0">
                <a:ea typeface="굴림" panose="020B0600000101010101" pitchFamily="34" charset="-127"/>
              </a:rPr>
              <a:t>1 page</a:t>
            </a:r>
          </a:p>
          <a:p>
            <a:r>
              <a:rPr lang="en-US" altLang="ko-KR" dirty="0" smtClean="0">
                <a:ea typeface="굴림" panose="020B0600000101010101" pitchFamily="34" charset="-127"/>
              </a:rPr>
              <a:t>What is organization of this cache (i.e. direct-mapped, set-associative, fully-associative)?</a:t>
            </a:r>
          </a:p>
          <a:p>
            <a:pPr lvl="1"/>
            <a:r>
              <a:rPr lang="en-US" altLang="ko-KR" dirty="0" smtClean="0">
                <a:ea typeface="굴림" panose="020B0600000101010101" pitchFamily="34" charset="-127"/>
              </a:rPr>
              <a:t>Fully associative: arbitrary virtual </a:t>
            </a:r>
            <a:r>
              <a:rPr lang="en-US" altLang="ko-KR" dirty="0" smtClean="0">
                <a:ea typeface="굴림" panose="020B0600000101010101" pitchFamily="34" charset="-127"/>
                <a:sym typeface="Symbol" panose="05050102010706020507" pitchFamily="18" charset="2"/>
              </a:rPr>
              <a:t> physical mapping</a:t>
            </a:r>
          </a:p>
          <a:p>
            <a:r>
              <a:rPr lang="en-US" altLang="ko-KR" dirty="0" smtClean="0">
                <a:ea typeface="굴림" panose="020B0600000101010101" pitchFamily="34" charset="-127"/>
                <a:sym typeface="Symbol" panose="05050102010706020507" pitchFamily="18" charset="2"/>
              </a:rPr>
              <a:t>How do we find a page in the cache when look for it?</a:t>
            </a:r>
          </a:p>
          <a:p>
            <a:pPr lvl="1"/>
            <a:r>
              <a:rPr lang="en-US" altLang="ko-KR" dirty="0" smtClean="0">
                <a:ea typeface="굴림" panose="020B0600000101010101" pitchFamily="34" charset="-127"/>
                <a:sym typeface="Symbol" panose="05050102010706020507" pitchFamily="18" charset="2"/>
              </a:rPr>
              <a:t>First check TLB, then page-table traversal</a:t>
            </a:r>
          </a:p>
          <a:p>
            <a:r>
              <a:rPr lang="en-US" altLang="ko-KR" dirty="0" smtClean="0">
                <a:ea typeface="굴림" panose="020B0600000101010101" pitchFamily="34" charset="-127"/>
                <a:sym typeface="Symbol" panose="05050102010706020507" pitchFamily="18" charset="2"/>
              </a:rPr>
              <a:t>What is page replacement policy? (i.e. LRU, Random…)</a:t>
            </a:r>
          </a:p>
          <a:p>
            <a:pPr lvl="1"/>
            <a:r>
              <a:rPr lang="en-US" altLang="ko-KR" dirty="0" smtClean="0">
                <a:ea typeface="굴림" panose="020B0600000101010101" pitchFamily="34" charset="-127"/>
                <a:sym typeface="Symbol" panose="05050102010706020507" pitchFamily="18" charset="2"/>
              </a:rPr>
              <a:t>This requires more explanation… (</a:t>
            </a:r>
            <a:r>
              <a:rPr lang="en-US" altLang="ko-KR" dirty="0" err="1" smtClean="0">
                <a:ea typeface="굴림" panose="020B0600000101010101" pitchFamily="34" charset="-127"/>
                <a:sym typeface="Symbol" panose="05050102010706020507" pitchFamily="18" charset="2"/>
              </a:rPr>
              <a:t>kinda</a:t>
            </a:r>
            <a:r>
              <a:rPr lang="en-US" altLang="ko-KR" dirty="0" smtClean="0">
                <a:ea typeface="굴림" panose="020B0600000101010101" pitchFamily="34" charset="-127"/>
                <a:sym typeface="Symbol" panose="05050102010706020507" pitchFamily="18" charset="2"/>
              </a:rPr>
              <a:t> LRU)</a:t>
            </a:r>
          </a:p>
          <a:p>
            <a:r>
              <a:rPr lang="en-US" altLang="ko-KR" dirty="0" smtClean="0">
                <a:ea typeface="굴림" panose="020B0600000101010101" pitchFamily="34" charset="-127"/>
                <a:sym typeface="Symbol" panose="05050102010706020507" pitchFamily="18" charset="2"/>
              </a:rPr>
              <a:t>What happens on a miss?</a:t>
            </a:r>
          </a:p>
          <a:p>
            <a:pPr lvl="1"/>
            <a:r>
              <a:rPr lang="en-US" altLang="ko-KR" dirty="0" smtClean="0">
                <a:ea typeface="굴림" panose="020B0600000101010101" pitchFamily="34" charset="-127"/>
                <a:sym typeface="Symbol" panose="05050102010706020507" pitchFamily="18" charset="2"/>
              </a:rPr>
              <a:t>Go to lower level to fill miss (i.e. disk)</a:t>
            </a:r>
          </a:p>
          <a:p>
            <a:r>
              <a:rPr lang="en-US" altLang="ko-KR" dirty="0" smtClean="0">
                <a:ea typeface="굴림" panose="020B0600000101010101" pitchFamily="34" charset="-127"/>
                <a:sym typeface="Symbol" panose="05050102010706020507" pitchFamily="18" charset="2"/>
              </a:rPr>
              <a:t>What happens on a write? (write-through, write back)</a:t>
            </a:r>
          </a:p>
          <a:p>
            <a:pPr lvl="1"/>
            <a:r>
              <a:rPr lang="en-US" altLang="ko-KR" dirty="0" smtClean="0">
                <a:ea typeface="굴림" panose="020B0600000101010101" pitchFamily="34" charset="-127"/>
                <a:sym typeface="Symbol" panose="05050102010706020507" pitchFamily="18" charset="2"/>
              </a:rPr>
              <a:t>Definitely write-back – need dirty bit!</a:t>
            </a:r>
          </a:p>
        </p:txBody>
      </p:sp>
    </p:spTree>
    <p:extLst>
      <p:ext uri="{BB962C8B-B14F-4D97-AF65-F5344CB8AC3E}">
        <p14:creationId xmlns:p14="http://schemas.microsoft.com/office/powerpoint/2010/main" val="1253037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5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59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59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59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59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59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59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smtClean="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066800" y="761999"/>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509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71425</TotalTime>
  <Pages>60</Pages>
  <Words>4100</Words>
  <Application>Microsoft Macintosh PowerPoint</Application>
  <PresentationFormat>On-screen Show (4:3)</PresentationFormat>
  <Paragraphs>873</Paragraphs>
  <Slides>46</Slides>
  <Notes>36</Notes>
  <HiddenSlides>5</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Comic Sans MS</vt:lpstr>
      <vt:lpstr>Consolas</vt:lpstr>
      <vt:lpstr>Gill Sans</vt:lpstr>
      <vt:lpstr>Gill Sans Light</vt:lpstr>
      <vt:lpstr>Gulim</vt:lpstr>
      <vt:lpstr>Helvetica</vt:lpstr>
      <vt:lpstr>Impact</vt:lpstr>
      <vt:lpstr>Symbol</vt:lpstr>
      <vt:lpstr>굴림</vt:lpstr>
      <vt:lpstr>Arial</vt:lpstr>
      <vt:lpstr>Office</vt:lpstr>
      <vt:lpstr>Equation</vt:lpstr>
      <vt:lpstr>CS162 Operating Systems and Systems Programming Lecture 15   Demand Paging (Finished)</vt:lpstr>
      <vt:lpstr>Working Set Model</vt:lpstr>
      <vt:lpstr>Cache Behavior under WS model</vt:lpstr>
      <vt:lpstr>Another model of Locality: Zipf</vt:lpstr>
      <vt:lpstr>Demand Paging</vt:lpstr>
      <vt:lpstr>Illusion of Infinite Memory (1/2)</vt:lpstr>
      <vt:lpstr>Illusion of Infinite Memory (2/2)</vt:lpstr>
      <vt:lpstr>Since Demand Paging is Caching, Must Ask…</vt:lpstr>
      <vt:lpstr>Summary: Steps in Handling a Page Fault</vt:lpstr>
      <vt:lpstr>Recall: What is in a Page Table Entry</vt:lpstr>
      <vt:lpstr>Demand Paging Mechanisms</vt:lpstr>
      <vt:lpstr>Management &amp; Access to the Memory Hierarchy</vt:lpstr>
      <vt:lpstr>Recall: Some following questions</vt:lpstr>
      <vt:lpstr>Demand Paging Cost Model</vt:lpstr>
      <vt:lpstr>What Factors Lead to Misses?</vt:lpstr>
      <vt:lpstr>Page Replacement Policies</vt:lpstr>
      <vt:lpstr>Replacement Policies (Con’t)</vt:lpstr>
      <vt:lpstr>Example: FIFO</vt:lpstr>
      <vt:lpstr>Example: MIN</vt:lpstr>
      <vt:lpstr>When will LRU perform badly?</vt:lpstr>
      <vt:lpstr>When will LRU perform badly?</vt:lpstr>
      <vt:lpstr>Graph of Page Faults Versus The Number of Frames</vt:lpstr>
      <vt:lpstr>Adding Memory Doesn’t Always Help Fault Rate</vt:lpstr>
      <vt:lpstr>Administrivia</vt:lpstr>
      <vt:lpstr>break</vt:lpstr>
      <vt:lpstr>Implementing LRU</vt:lpstr>
      <vt:lpstr>Clock Algorithm: Not Recently Used</vt:lpstr>
      <vt:lpstr>Nth Chance version of Clock Algorithm</vt:lpstr>
      <vt:lpstr>Clock Algorithms: Details</vt:lpstr>
      <vt:lpstr>Clock Algorithms Details (continued)</vt:lpstr>
      <vt:lpstr>Second-Chance List Algorithm (VAX/VMS)</vt:lpstr>
      <vt:lpstr>Second-Chance List Algorithm (con’t)</vt:lpstr>
      <vt:lpstr>Free List</vt:lpstr>
      <vt:lpstr>Demand Paging (more details) </vt:lpstr>
      <vt:lpstr>Allocation of Page Frames (Memory Pages)</vt:lpstr>
      <vt:lpstr>Fixed/Priority Allocation</vt:lpstr>
      <vt:lpstr>Page-Fault Frequency Allocation</vt:lpstr>
      <vt:lpstr>Thrashing</vt:lpstr>
      <vt:lpstr>Locality In A Memory-Reference Pattern</vt:lpstr>
      <vt:lpstr>Working-Set Model</vt:lpstr>
      <vt:lpstr>What about Compulsory Misses?</vt:lpstr>
      <vt:lpstr>Summary</vt:lpstr>
      <vt:lpstr>Virtual Map (Details)</vt:lpstr>
      <vt:lpstr>Reverse Page Mapping (Sometimes called “Coremap”)</vt:lpstr>
      <vt:lpstr>Linux Memory Details?</vt:lpstr>
      <vt:lpstr>Recall: Linux Virtual memory map</vt:lpstr>
    </vt:vector>
  </TitlesOfParts>
  <Company>UC Berkeley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Ion Stoica</cp:lastModifiedBy>
  <cp:revision>770</cp:revision>
  <cp:lastPrinted>2016-10-15T17:26:55Z</cp:lastPrinted>
  <dcterms:created xsi:type="dcterms:W3CDTF">1995-08-12T11:37:26Z</dcterms:created>
  <dcterms:modified xsi:type="dcterms:W3CDTF">2018-10-22T22:02:44Z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