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1288" r:id="rId3"/>
    <p:sldId id="1350" r:id="rId4"/>
    <p:sldId id="1351" r:id="rId5"/>
    <p:sldId id="1352" r:id="rId6"/>
    <p:sldId id="1353" r:id="rId7"/>
    <p:sldId id="1335" r:id="rId8"/>
    <p:sldId id="1336" r:id="rId9"/>
    <p:sldId id="1337" r:id="rId10"/>
    <p:sldId id="1338" r:id="rId11"/>
    <p:sldId id="1339" r:id="rId12"/>
    <p:sldId id="1341" r:id="rId13"/>
    <p:sldId id="1218" r:id="rId14"/>
    <p:sldId id="1219" r:id="rId15"/>
    <p:sldId id="1220" r:id="rId16"/>
    <p:sldId id="1264" r:id="rId17"/>
    <p:sldId id="1222" r:id="rId18"/>
    <p:sldId id="1349" r:id="rId19"/>
    <p:sldId id="1354" r:id="rId20"/>
    <p:sldId id="1356" r:id="rId21"/>
    <p:sldId id="1334" r:id="rId22"/>
    <p:sldId id="1227" r:id="rId23"/>
    <p:sldId id="1228" r:id="rId24"/>
    <p:sldId id="1271" r:id="rId25"/>
    <p:sldId id="1230" r:id="rId26"/>
    <p:sldId id="1231" r:id="rId27"/>
    <p:sldId id="1236" r:id="rId28"/>
    <p:sldId id="1357" r:id="rId29"/>
    <p:sldId id="1343" r:id="rId30"/>
    <p:sldId id="1235" r:id="rId31"/>
    <p:sldId id="1233" r:id="rId32"/>
    <p:sldId id="1312" r:id="rId33"/>
    <p:sldId id="1316" r:id="rId34"/>
    <p:sldId id="1317" r:id="rId35"/>
    <p:sldId id="1323" r:id="rId36"/>
    <p:sldId id="1327" r:id="rId37"/>
    <p:sldId id="1326" r:id="rId38"/>
    <p:sldId id="1328" r:id="rId39"/>
    <p:sldId id="1329" r:id="rId40"/>
    <p:sldId id="1330" r:id="rId41"/>
    <p:sldId id="1237" r:id="rId42"/>
    <p:sldId id="1300" r:id="rId43"/>
    <p:sldId id="1238" r:id="rId44"/>
    <p:sldId id="1299" r:id="rId45"/>
    <p:sldId id="1239" r:id="rId46"/>
    <p:sldId id="1248" r:id="rId47"/>
    <p:sldId id="1344" r:id="rId48"/>
    <p:sldId id="1345" r:id="rId49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B5"/>
    <a:srgbClr val="FDFDFD"/>
    <a:srgbClr val="FFFFFF"/>
    <a:srgbClr val="2A40E2"/>
    <a:srgbClr val="02E3EE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684" autoAdjust="0"/>
    <p:restoredTop sz="94799" autoAdjust="0"/>
  </p:normalViewPr>
  <p:slideViewPr>
    <p:cSldViewPr>
      <p:cViewPr>
        <p:scale>
          <a:sx n="100" d="100"/>
          <a:sy n="100" d="100"/>
        </p:scale>
        <p:origin x="76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3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f(x)</c:v>
                </c:pt>
              </c:strCache>
            </c:strRef>
          </c:tx>
          <c:marker>
            <c:symbol val="none"/>
          </c:marker>
          <c:xVal>
            <c:numRef>
              <c:f>Sheet1!$A$4:$A$20</c:f>
              <c:numCache>
                <c:formatCode>General</c:formatCode>
                <c:ptCount val="17"/>
                <c:pt idx="0">
                  <c:v>0.001</c:v>
                </c:pt>
                <c:pt idx="1">
                  <c:v>0.01</c:v>
                </c:pt>
                <c:pt idx="2">
                  <c:v>0.02</c:v>
                </c:pt>
                <c:pt idx="3">
                  <c:v>0.04</c:v>
                </c:pt>
                <c:pt idx="4">
                  <c:v>0.08</c:v>
                </c:pt>
                <c:pt idx="5">
                  <c:v>0.16</c:v>
                </c:pt>
                <c:pt idx="6">
                  <c:v>0.32</c:v>
                </c:pt>
                <c:pt idx="7">
                  <c:v>0.64</c:v>
                </c:pt>
                <c:pt idx="8">
                  <c:v>1.0</c:v>
                </c:pt>
                <c:pt idx="9">
                  <c:v>2.0</c:v>
                </c:pt>
                <c:pt idx="10">
                  <c:v>3.0</c:v>
                </c:pt>
                <c:pt idx="11">
                  <c:v>4.0</c:v>
                </c:pt>
                <c:pt idx="12">
                  <c:v>5.0</c:v>
                </c:pt>
                <c:pt idx="13">
                  <c:v>6.0</c:v>
                </c:pt>
                <c:pt idx="14">
                  <c:v>7.0</c:v>
                </c:pt>
                <c:pt idx="15">
                  <c:v>8.0</c:v>
                </c:pt>
                <c:pt idx="16">
                  <c:v>10.0</c:v>
                </c:pt>
              </c:numCache>
            </c:numRef>
          </c:xVal>
          <c:yVal>
            <c:numRef>
              <c:f>Sheet1!$B$4:$B$20</c:f>
              <c:numCache>
                <c:formatCode>General</c:formatCode>
                <c:ptCount val="17"/>
                <c:pt idx="0">
                  <c:v>0.999000499833375</c:v>
                </c:pt>
                <c:pt idx="1">
                  <c:v>0.990049833749168</c:v>
                </c:pt>
                <c:pt idx="2">
                  <c:v>0.980198673306755</c:v>
                </c:pt>
                <c:pt idx="3">
                  <c:v>0.960789439152323</c:v>
                </c:pt>
                <c:pt idx="4">
                  <c:v>0.923116346386636</c:v>
                </c:pt>
                <c:pt idx="5">
                  <c:v>0.852143788966211</c:v>
                </c:pt>
                <c:pt idx="6">
                  <c:v>0.726149037073691</c:v>
                </c:pt>
                <c:pt idx="7">
                  <c:v>0.527292424043049</c:v>
                </c:pt>
                <c:pt idx="8">
                  <c:v>0.367879441171442</c:v>
                </c:pt>
                <c:pt idx="9">
                  <c:v>0.135335283236613</c:v>
                </c:pt>
                <c:pt idx="10">
                  <c:v>0.0497870683678639</c:v>
                </c:pt>
                <c:pt idx="11">
                  <c:v>0.0183156388887342</c:v>
                </c:pt>
                <c:pt idx="12">
                  <c:v>0.00673794699908546</c:v>
                </c:pt>
                <c:pt idx="13">
                  <c:v>0.00247875217666636</c:v>
                </c:pt>
                <c:pt idx="14">
                  <c:v>0.000911881965554516</c:v>
                </c:pt>
                <c:pt idx="15">
                  <c:v>0.000335462627902512</c:v>
                </c:pt>
                <c:pt idx="16">
                  <c:v>4.53999297624849E-5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21652928"/>
        <c:axId val="-704138384"/>
      </c:scatterChart>
      <c:valAx>
        <c:axId val="-721652928"/>
        <c:scaling>
          <c:orientation val="minMax"/>
          <c:max val="10.0"/>
        </c:scaling>
        <c:delete val="0"/>
        <c:axPos val="b"/>
        <c:numFmt formatCode="General" sourceLinked="1"/>
        <c:majorTickMark val="out"/>
        <c:minorTickMark val="none"/>
        <c:tickLblPos val="nextTo"/>
        <c:crossAx val="-704138384"/>
        <c:crosses val="autoZero"/>
        <c:crossBetween val="midCat"/>
      </c:valAx>
      <c:valAx>
        <c:axId val="-704138384"/>
        <c:scaling>
          <c:orientation val="minMax"/>
          <c:max val="1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7216529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A79720-2A07-2A4E-8EBA-8106CEA8CF32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50863"/>
            <a:ext cx="3654425" cy="2741612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E9C61-22B5-E044-A75E-B0C7F774FE4E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50863"/>
            <a:ext cx="3654425" cy="27416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E9C61-22B5-E044-A75E-B0C7F774FE4E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50863"/>
            <a:ext cx="3654425" cy="27416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E9C61-22B5-E044-A75E-B0C7F774FE4E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50863"/>
            <a:ext cx="3654425" cy="27416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E9C61-22B5-E044-A75E-B0C7F774FE4E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50863"/>
            <a:ext cx="3654425" cy="27416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E9C61-22B5-E044-A75E-B0C7F774FE4E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50863"/>
            <a:ext cx="3654425" cy="27416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E9C61-22B5-E044-A75E-B0C7F774FE4E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50863"/>
            <a:ext cx="3654425" cy="27416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E9C61-22B5-E044-A75E-B0C7F774FE4E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50863"/>
            <a:ext cx="3654425" cy="27416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E9C61-22B5-E044-A75E-B0C7F774FE4E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50863"/>
            <a:ext cx="3654425" cy="27416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474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57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47453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9329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9329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77937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40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0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77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351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10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10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44097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2313" y="3475038"/>
            <a:ext cx="8274050" cy="3292475"/>
          </a:xfrm>
          <a:noFill/>
        </p:spPr>
        <p:txBody>
          <a:bodyPr lIns="95638" tIns="46979" rIns="95638" bIns="46979"/>
          <a:lstStyle/>
          <a:p>
            <a:r>
              <a:rPr lang="en-US" altLang="en-US" smtClean="0"/>
              <a:t>Old and New Testament by Kleirock</a:t>
            </a:r>
          </a:p>
          <a:p>
            <a:r>
              <a:rPr lang="en-US" altLang="en-US" smtClean="0"/>
              <a:t>Regret skipping as grad student</a:t>
            </a:r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90850" y="471488"/>
            <a:ext cx="3640138" cy="2730500"/>
          </a:xfrm>
          <a:ln cap="flat"/>
        </p:spPr>
      </p:sp>
    </p:spTree>
    <p:extLst>
      <p:ext uri="{BB962C8B-B14F-4D97-AF65-F5344CB8AC3E}">
        <p14:creationId xmlns:p14="http://schemas.microsoft.com/office/powerpoint/2010/main" val="335966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Gill Sans" charset="0"/>
                <a:ea typeface="Gill Sans" charset="0"/>
                <a:cs typeface="Gill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Gill Sans" charset="0"/>
                <a:ea typeface="Gill Sans" charset="0"/>
                <a:cs typeface="Gill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971861" y="6551613"/>
            <a:ext cx="93934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17.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822639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10/24/18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910751" y="6550025"/>
            <a:ext cx="1949550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CS162 © UCB Fall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s://en.wikipedia.org/wiki/Solid-state_driv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s162.eecs.berkeley.edu/static/readings/patterson_queue.pdf" TargetMode="External"/><Relationship Id="rId3" Type="http://schemas.openxmlformats.org/officeDocument/2006/relationships/hyperlink" Target="http://web2.uwindsor.ca/math/hlynka/qonline.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17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Performance</a:t>
            </a:r>
            <a:br>
              <a:rPr lang="en-US" altLang="en-US" sz="3000" dirty="0" smtClean="0"/>
            </a:br>
            <a:r>
              <a:rPr lang="en-US" altLang="en-US" sz="3000" dirty="0" smtClean="0"/>
              <a:t>Storage Devices, Queueing Theory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October 24, 2018</a:t>
            </a:r>
          </a:p>
          <a:p>
            <a:pPr marL="285750" indent="-285750"/>
            <a:r>
              <a:rPr lang="en-US" altLang="en-US" dirty="0" smtClean="0"/>
              <a:t>Prof. Ion </a:t>
            </a:r>
            <a:r>
              <a:rPr lang="en-US" altLang="en-US" dirty="0"/>
              <a:t>S</a:t>
            </a:r>
            <a:r>
              <a:rPr lang="en-US" altLang="en-US" dirty="0" smtClean="0"/>
              <a:t>toica</a:t>
            </a:r>
            <a:endParaRPr lang="en-US" altLang="en-US" dirty="0"/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sz="4400" dirty="0" smtClean="0"/>
              <a:t>Review: Magnetic Disks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9144000" cy="3048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 smtClean="0">
                <a:solidFill>
                  <a:srgbClr val="FF6600"/>
                </a:solidFill>
              </a:rPr>
              <a:t>Cylinders</a:t>
            </a:r>
            <a:r>
              <a:rPr lang="en-US" dirty="0" smtClean="0"/>
              <a:t>: all </a:t>
            </a:r>
            <a:r>
              <a:rPr lang="en-US" dirty="0"/>
              <a:t>the tracks </a:t>
            </a:r>
            <a:r>
              <a:rPr lang="en-US" dirty="0" smtClean="0"/>
              <a:t>under the </a:t>
            </a:r>
            <a:br>
              <a:rPr lang="en-US" dirty="0" smtClean="0"/>
            </a:br>
            <a:r>
              <a:rPr lang="en-US" dirty="0" smtClean="0"/>
              <a:t>head </a:t>
            </a:r>
            <a:r>
              <a:rPr lang="en-US" dirty="0"/>
              <a:t>at a given point on all surface</a:t>
            </a:r>
          </a:p>
          <a:p>
            <a:pPr lvl="3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endParaRPr lang="en-US" dirty="0"/>
          </a:p>
          <a:p>
            <a:pPr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/>
              <a:t>Read/write data is a three-stage </a:t>
            </a:r>
            <a:r>
              <a:rPr lang="en-US" dirty="0" smtClean="0"/>
              <a:t>process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6600"/>
                </a:solidFill>
              </a:rPr>
              <a:t>Seek time</a:t>
            </a:r>
            <a:r>
              <a:rPr lang="en-US" dirty="0"/>
              <a:t>: position the head/arm over the proper </a:t>
            </a:r>
            <a:r>
              <a:rPr lang="en-US" dirty="0" smtClean="0"/>
              <a:t>track</a:t>
            </a:r>
            <a:endParaRPr lang="en-US" dirty="0"/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6600"/>
                </a:solidFill>
              </a:rPr>
              <a:t>Rotational latency</a:t>
            </a:r>
            <a:r>
              <a:rPr lang="en-US" dirty="0"/>
              <a:t>: wait for </a:t>
            </a:r>
            <a:r>
              <a:rPr lang="en-US" dirty="0" smtClean="0"/>
              <a:t>desired sector to </a:t>
            </a:r>
            <a:r>
              <a:rPr lang="en-US" dirty="0"/>
              <a:t>rotate under </a:t>
            </a:r>
            <a:r>
              <a:rPr lang="en-US" dirty="0" smtClean="0"/>
              <a:t>r/w </a:t>
            </a:r>
            <a:r>
              <a:rPr lang="en-US" dirty="0"/>
              <a:t>head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6600"/>
                </a:solidFill>
              </a:rPr>
              <a:t>Transfer time</a:t>
            </a:r>
            <a:r>
              <a:rPr lang="en-US" dirty="0"/>
              <a:t>: transfer a block of bits (sector</a:t>
            </a:r>
            <a:r>
              <a:rPr lang="en-US" dirty="0" smtClean="0"/>
              <a:t>) under r/w head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5591175" y="685800"/>
            <a:ext cx="3552825" cy="2274870"/>
            <a:chOff x="5715000" y="1230330"/>
            <a:chExt cx="3324225" cy="2046270"/>
          </a:xfrm>
        </p:grpSpPr>
        <p:sp useBgFill="1"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6553200" y="27035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 useBgFill="1"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6553200" y="24749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 useBgFill="1"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6527800" y="22971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 useBgFill="1"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6527800" y="21447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7131050" y="2316180"/>
              <a:ext cx="241300" cy="190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7105650" y="2290780"/>
              <a:ext cx="596900" cy="88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7410450" y="1706580"/>
              <a:ext cx="292100" cy="723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7721600" y="1547830"/>
              <a:ext cx="795377" cy="29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Ariel"/>
                  <a:cs typeface="Ariel"/>
                </a:rPr>
                <a:t>Sector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6991350" y="1389080"/>
              <a:ext cx="368300" cy="825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404100" y="1230330"/>
              <a:ext cx="696755" cy="29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Ariel"/>
                  <a:cs typeface="Ariel"/>
                </a:rPr>
                <a:t>Track</a:t>
              </a:r>
            </a:p>
          </p:txBody>
        </p:sp>
        <p:grpSp>
          <p:nvGrpSpPr>
            <p:cNvPr id="14" name="Group 49"/>
            <p:cNvGrpSpPr>
              <a:grpSpLocks/>
            </p:cNvGrpSpPr>
            <p:nvPr/>
          </p:nvGrpSpPr>
          <p:grpSpPr bwMode="auto">
            <a:xfrm>
              <a:off x="6743700" y="2233630"/>
              <a:ext cx="2295525" cy="723900"/>
              <a:chOff x="4272" y="632"/>
              <a:chExt cx="1446" cy="456"/>
            </a:xfrm>
          </p:grpSpPr>
          <p:grpSp>
            <p:nvGrpSpPr>
              <p:cNvPr id="15" name="Group 48"/>
              <p:cNvGrpSpPr>
                <a:grpSpLocks/>
              </p:cNvGrpSpPr>
              <p:nvPr/>
            </p:nvGrpSpPr>
            <p:grpSpPr bwMode="auto">
              <a:xfrm>
                <a:off x="4272" y="632"/>
                <a:ext cx="520" cy="456"/>
                <a:chOff x="4272" y="632"/>
                <a:chExt cx="520" cy="456"/>
              </a:xfrm>
            </p:grpSpPr>
            <p:sp>
              <p:nvSpPr>
                <p:cNvPr id="18" name="Oval 15"/>
                <p:cNvSpPr>
                  <a:spLocks noChangeArrowheads="1"/>
                </p:cNvSpPr>
                <p:nvPr/>
              </p:nvSpPr>
              <p:spPr bwMode="auto">
                <a:xfrm>
                  <a:off x="4272" y="947"/>
                  <a:ext cx="520" cy="1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Ariel"/>
                    <a:cs typeface="Ariel"/>
                  </a:endParaRPr>
                </a:p>
              </p:txBody>
            </p:sp>
            <p:sp>
              <p:nvSpPr>
                <p:cNvPr id="19" name="Oval 16"/>
                <p:cNvSpPr>
                  <a:spLocks noChangeArrowheads="1"/>
                </p:cNvSpPr>
                <p:nvPr/>
              </p:nvSpPr>
              <p:spPr bwMode="auto">
                <a:xfrm>
                  <a:off x="4280" y="632"/>
                  <a:ext cx="496" cy="128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Ariel"/>
                    <a:cs typeface="Ariel"/>
                  </a:endParaRPr>
                </a:p>
              </p:txBody>
            </p:sp>
            <p:sp>
              <p:nvSpPr>
                <p:cNvPr id="20" name="Line 17"/>
                <p:cNvSpPr>
                  <a:spLocks noChangeShapeType="1"/>
                </p:cNvSpPr>
                <p:nvPr/>
              </p:nvSpPr>
              <p:spPr bwMode="auto">
                <a:xfrm>
                  <a:off x="4272" y="696"/>
                  <a:ext cx="0" cy="32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Ariel"/>
                    <a:cs typeface="Ariel"/>
                  </a:endParaRPr>
                </a:p>
              </p:txBody>
            </p:sp>
            <p:sp>
              <p:nvSpPr>
                <p:cNvPr id="21" name="Line 18"/>
                <p:cNvSpPr>
                  <a:spLocks noChangeShapeType="1"/>
                </p:cNvSpPr>
                <p:nvPr/>
              </p:nvSpPr>
              <p:spPr bwMode="auto">
                <a:xfrm>
                  <a:off x="4776" y="696"/>
                  <a:ext cx="0" cy="344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Ariel"/>
                    <a:cs typeface="Ariel"/>
                  </a:endParaRPr>
                </a:p>
              </p:txBody>
            </p:sp>
          </p:grp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4780" y="924"/>
                <a:ext cx="348" cy="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17" name="Rectangle 20"/>
              <p:cNvSpPr>
                <a:spLocks noChangeArrowheads="1"/>
              </p:cNvSpPr>
              <p:nvPr/>
            </p:nvSpPr>
            <p:spPr bwMode="auto">
              <a:xfrm>
                <a:off x="5104" y="872"/>
                <a:ext cx="614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 b="0">
                    <a:solidFill>
                      <a:schemeClr val="accent1"/>
                    </a:solidFill>
                    <a:latin typeface="Ariel"/>
                    <a:cs typeface="Ariel"/>
                  </a:rPr>
                  <a:t>Cylinder</a:t>
                </a:r>
              </a:p>
            </p:txBody>
          </p:sp>
        </p:grpSp>
        <p:grpSp>
          <p:nvGrpSpPr>
            <p:cNvPr id="22" name="Group 51"/>
            <p:cNvGrpSpPr>
              <a:grpSpLocks/>
            </p:cNvGrpSpPr>
            <p:nvPr/>
          </p:nvGrpSpPr>
          <p:grpSpPr bwMode="auto">
            <a:xfrm>
              <a:off x="5715000" y="2309830"/>
              <a:ext cx="1028700" cy="596900"/>
              <a:chOff x="3600" y="680"/>
              <a:chExt cx="648" cy="376"/>
            </a:xfrm>
          </p:grpSpPr>
          <p:sp>
            <p:nvSpPr>
              <p:cNvPr id="23" name="Rectangle 28"/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36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 b="0">
                    <a:solidFill>
                      <a:schemeClr val="hlink"/>
                    </a:solidFill>
                    <a:latin typeface="Ariel"/>
                    <a:cs typeface="Ariel"/>
                  </a:rPr>
                  <a:t>Head</a:t>
                </a:r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</p:grp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7772400" y="2982930"/>
              <a:ext cx="368300" cy="10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8077200" y="2982930"/>
              <a:ext cx="795377" cy="29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Ariel"/>
                  <a:cs typeface="Ariel"/>
                </a:rPr>
                <a:t>Platter</a:t>
              </a:r>
            </a:p>
          </p:txBody>
        </p:sp>
      </p:grp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500316" y="5105400"/>
            <a:ext cx="8140169" cy="1235075"/>
            <a:chOff x="457" y="3072"/>
            <a:chExt cx="5167" cy="816"/>
          </a:xfrm>
        </p:grpSpPr>
        <p:sp>
          <p:nvSpPr>
            <p:cNvPr id="34" name="Rectangle 37"/>
            <p:cNvSpPr>
              <a:spLocks noChangeArrowheads="1"/>
            </p:cNvSpPr>
            <p:nvPr/>
          </p:nvSpPr>
          <p:spPr bwMode="auto">
            <a:xfrm>
              <a:off x="1200" y="3072"/>
              <a:ext cx="1200" cy="81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/>
              <a:r>
                <a:rPr lang="en-US" sz="2000" b="0">
                  <a:latin typeface="Helvetica Neue Light"/>
                  <a:cs typeface="Helvetica Neue Light"/>
                </a:rPr>
                <a:t>Software</a:t>
              </a:r>
            </a:p>
            <a:p>
              <a:pPr marL="228600" indent="-228600"/>
              <a:r>
                <a:rPr lang="en-US" sz="2000" b="0">
                  <a:latin typeface="Helvetica Neue Light"/>
                  <a:cs typeface="Helvetica Neue Light"/>
                </a:rPr>
                <a:t>Queue</a:t>
              </a:r>
            </a:p>
            <a:p>
              <a:pPr marL="228600" indent="-228600"/>
              <a:r>
                <a:rPr lang="en-US" sz="2000" b="0">
                  <a:latin typeface="Helvetica Neue Light"/>
                  <a:cs typeface="Helvetica Neue Light"/>
                </a:rPr>
                <a:t>(Device Driver)</a:t>
              </a:r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>
              <a:off x="720" y="348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Helvetica Neue Light"/>
                <a:cs typeface="Helvetica Neue Light"/>
              </a:endParaRPr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 flipV="1">
              <a:off x="2400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Helvetica Neue Light"/>
                <a:cs typeface="Helvetica Neue Light"/>
              </a:endParaRPr>
            </a:p>
          </p:txBody>
        </p:sp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>
              <a:off x="2784" y="3072"/>
              <a:ext cx="384" cy="816"/>
            </a:xfrm>
            <a:prstGeom prst="rect">
              <a:avLst/>
            </a:prstGeom>
            <a:solidFill>
              <a:srgbClr val="FFFFD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0478" tIns="44445" rIns="90478" bIns="44445" anchor="ctr"/>
            <a:lstStyle/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2000" b="0" dirty="0">
                  <a:latin typeface="Helvetica Neue Light"/>
                  <a:cs typeface="Helvetica Neue Light"/>
                </a:rPr>
                <a:t>Hardware</a:t>
              </a:r>
            </a:p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2000" b="0" dirty="0">
                  <a:latin typeface="Helvetica Neue Light"/>
                  <a:cs typeface="Helvetica Neue Light"/>
                </a:rPr>
                <a:t>Controller</a:t>
              </a:r>
            </a:p>
          </p:txBody>
        </p:sp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3552" y="3072"/>
              <a:ext cx="1440" cy="816"/>
            </a:xfrm>
            <a:prstGeom prst="rect">
              <a:avLst/>
            </a:prstGeom>
            <a:solidFill>
              <a:srgbClr val="FFFFD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/>
              <a:r>
                <a:rPr lang="en-US" sz="2000" b="0">
                  <a:latin typeface="Helvetica Neue Light"/>
                  <a:cs typeface="Helvetica Neue Light"/>
                </a:rPr>
                <a:t> Media Time</a:t>
              </a:r>
            </a:p>
            <a:p>
              <a:pPr marL="228600" indent="-228600"/>
              <a:r>
                <a:rPr lang="en-US" sz="2000" b="0">
                  <a:latin typeface="Helvetica Neue Light"/>
                  <a:cs typeface="Helvetica Neue Light"/>
                </a:rPr>
                <a:t>(Seek+Rot+Xfer)</a:t>
              </a:r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 flipV="1">
              <a:off x="3168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Helvetica Neue Light"/>
                <a:cs typeface="Helvetica Neue Light"/>
              </a:endParaRPr>
            </a:p>
          </p:txBody>
        </p:sp>
        <p:sp>
          <p:nvSpPr>
            <p:cNvPr id="40" name="Line 43"/>
            <p:cNvSpPr>
              <a:spLocks noChangeShapeType="1"/>
            </p:cNvSpPr>
            <p:nvPr/>
          </p:nvSpPr>
          <p:spPr bwMode="auto">
            <a:xfrm flipV="1">
              <a:off x="4992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Helvetica Neue Light"/>
                <a:cs typeface="Helvetica Neue Light"/>
              </a:endParaRPr>
            </a:p>
          </p:txBody>
        </p:sp>
        <p:sp>
          <p:nvSpPr>
            <p:cNvPr id="41" name="Text Box 44"/>
            <p:cNvSpPr txBox="1">
              <a:spLocks noChangeArrowheads="1"/>
            </p:cNvSpPr>
            <p:nvPr/>
          </p:nvSpPr>
          <p:spPr bwMode="auto">
            <a:xfrm rot="5400000">
              <a:off x="185" y="3344"/>
              <a:ext cx="81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Helvetica Neue Light"/>
                  <a:cs typeface="Helvetica Neue Light"/>
                </a:rPr>
                <a:t>Request</a:t>
              </a:r>
            </a:p>
          </p:txBody>
        </p:sp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 rot="5400000">
              <a:off x="5177" y="3344"/>
              <a:ext cx="62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Helvetica Neue Light"/>
                  <a:cs typeface="Helvetica Neue Light"/>
                </a:rPr>
                <a:t>Result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295400" y="4343400"/>
            <a:ext cx="6629400" cy="641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elvetica Neue "/>
                <a:cs typeface="Helvetica Neue "/>
              </a:rPr>
              <a:t>Disk Latency =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Helvetica Neue "/>
                <a:cs typeface="Helvetica Neue "/>
              </a:rPr>
              <a:t>Queueing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elvetica Neue "/>
                <a:cs typeface="Helvetica Neue "/>
              </a:rPr>
              <a:t> Time + Controller time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 "/>
                <a:cs typeface="Helvetica Neue "/>
              </a:rPr>
              <a:t>+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elvetica Neue "/>
                <a:cs typeface="Helvetica Neue "/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 "/>
                <a:cs typeface="Helvetica Neue "/>
              </a:rPr>
              <a:t>                       Seek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elvetica Neue "/>
                <a:cs typeface="Helvetica Neue "/>
              </a:rPr>
              <a:t>Time + Rotation Time +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Helvetica Neue "/>
                <a:cs typeface="Helvetica Neue "/>
              </a:rPr>
              <a:t>Xfer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elvetica Neue "/>
                <a:cs typeface="Helvetica Neue "/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Helvetica Neue "/>
                <a:cs typeface="Helvetica Neue "/>
              </a:rPr>
              <a:t>Time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 Neue "/>
              <a:cs typeface="Helvetica Neue "/>
            </a:endParaRPr>
          </a:p>
        </p:txBody>
      </p:sp>
    </p:spTree>
    <p:extLst>
      <p:ext uri="{BB962C8B-B14F-4D97-AF65-F5344CB8AC3E}">
        <p14:creationId xmlns:p14="http://schemas.microsoft.com/office/powerpoint/2010/main" val="836442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</a:t>
            </a:r>
            <a:r>
              <a:rPr lang="en-US" dirty="0"/>
              <a:t>Performance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77207" y="685800"/>
            <a:ext cx="8589585" cy="5215723"/>
          </a:xfrm>
        </p:spPr>
        <p:txBody>
          <a:bodyPr>
            <a:noAutofit/>
          </a:bodyPr>
          <a:lstStyle/>
          <a:p>
            <a:pPr>
              <a:spcBef>
                <a:spcPct val="25000"/>
              </a:spcBef>
            </a:pPr>
            <a:r>
              <a:rPr lang="en-US" dirty="0"/>
              <a:t>Assumptions:</a:t>
            </a:r>
          </a:p>
          <a:p>
            <a:pPr lvl="1">
              <a:spcBef>
                <a:spcPct val="25000"/>
              </a:spcBef>
            </a:pPr>
            <a:r>
              <a:rPr lang="en-US" sz="2000" dirty="0"/>
              <a:t>Ignoring queuing and controller times for now</a:t>
            </a:r>
          </a:p>
          <a:p>
            <a:pPr lvl="1">
              <a:spcBef>
                <a:spcPct val="25000"/>
              </a:spcBef>
            </a:pPr>
            <a:r>
              <a:rPr lang="en-US" sz="2000" dirty="0" err="1"/>
              <a:t>Avg</a:t>
            </a:r>
            <a:r>
              <a:rPr lang="en-US" sz="2000" dirty="0"/>
              <a:t> seek time of 5ms, </a:t>
            </a:r>
          </a:p>
          <a:p>
            <a:pPr lvl="1">
              <a:spcBef>
                <a:spcPct val="25000"/>
              </a:spcBef>
            </a:pPr>
            <a:r>
              <a:rPr lang="en-US" sz="2000" dirty="0"/>
              <a:t>7200RPM </a:t>
            </a:r>
            <a:r>
              <a:rPr lang="en-US" sz="2000" dirty="0">
                <a:sym typeface="Symbol" charset="0"/>
              </a:rPr>
              <a:t> </a:t>
            </a:r>
            <a:r>
              <a:rPr lang="en-US" sz="2000" dirty="0"/>
              <a:t>Time for </a:t>
            </a:r>
            <a:r>
              <a:rPr lang="en-US" sz="2000" dirty="0" smtClean="0"/>
              <a:t>rotation</a:t>
            </a:r>
            <a:r>
              <a:rPr lang="en-US" sz="2000" dirty="0"/>
              <a:t>: </a:t>
            </a:r>
            <a:r>
              <a:rPr lang="en-US" sz="2000" dirty="0" smtClean="0"/>
              <a:t>60000 (</a:t>
            </a:r>
            <a:r>
              <a:rPr lang="en-US" sz="2000" dirty="0" err="1" smtClean="0"/>
              <a:t>ms</a:t>
            </a:r>
            <a:r>
              <a:rPr lang="en-US" sz="2000" dirty="0" smtClean="0"/>
              <a:t>/minute) / 7200(rev/min) </a:t>
            </a:r>
            <a:r>
              <a:rPr lang="en-US" sz="2000" dirty="0"/>
              <a:t>~= 8ms</a:t>
            </a:r>
          </a:p>
          <a:p>
            <a:pPr lvl="1">
              <a:spcBef>
                <a:spcPct val="25000"/>
              </a:spcBef>
            </a:pPr>
            <a:r>
              <a:rPr lang="en-US" sz="2000" dirty="0"/>
              <a:t>Transfer rate of 4MByte/s, sector size of 1 </a:t>
            </a:r>
            <a:r>
              <a:rPr lang="en-US" sz="2000" dirty="0" smtClean="0"/>
              <a:t>Kbyte </a:t>
            </a:r>
            <a:r>
              <a:rPr lang="en-US" sz="2000" dirty="0" smtClean="0">
                <a:sym typeface="Symbol" panose="05050102010706020507" pitchFamily="18" charset="2"/>
              </a:rPr>
              <a:t></a:t>
            </a:r>
            <a:br>
              <a:rPr lang="en-US" sz="2000" dirty="0" smtClean="0">
                <a:sym typeface="Symbol" panose="05050102010706020507" pitchFamily="18" charset="2"/>
              </a:rPr>
            </a:br>
            <a:r>
              <a:rPr lang="en-US" sz="2000" dirty="0" smtClean="0">
                <a:sym typeface="Symbol" panose="05050102010706020507" pitchFamily="18" charset="2"/>
              </a:rPr>
              <a:t>1024 bytes/4×10</a:t>
            </a:r>
            <a:r>
              <a:rPr lang="en-US" sz="2000" baseline="30000" dirty="0" smtClean="0">
                <a:sym typeface="Symbol" panose="05050102010706020507" pitchFamily="18" charset="2"/>
              </a:rPr>
              <a:t>6</a:t>
            </a:r>
            <a:r>
              <a:rPr lang="en-US" sz="2000" dirty="0" smtClean="0">
                <a:sym typeface="Symbol" panose="05050102010706020507" pitchFamily="18" charset="2"/>
              </a:rPr>
              <a:t> (bytes/s) = 256 × 10</a:t>
            </a:r>
            <a:r>
              <a:rPr lang="en-US" sz="2000" baseline="30000" dirty="0" smtClean="0">
                <a:sym typeface="Symbol" panose="05050102010706020507" pitchFamily="18" charset="2"/>
              </a:rPr>
              <a:t>-6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 smtClean="0">
                <a:sym typeface="Symbol" panose="05050102010706020507" pitchFamily="18" charset="2"/>
              </a:rPr>
              <a:t>sec  .26 </a:t>
            </a:r>
            <a:r>
              <a:rPr lang="en-US" sz="2000" dirty="0" err="1" smtClean="0">
                <a:sym typeface="Symbol" panose="05050102010706020507" pitchFamily="18" charset="2"/>
              </a:rPr>
              <a:t>ms</a:t>
            </a:r>
            <a:endParaRPr lang="en-US" sz="2000" dirty="0"/>
          </a:p>
          <a:p>
            <a:pPr>
              <a:spcBef>
                <a:spcPct val="25000"/>
              </a:spcBef>
            </a:pPr>
            <a:r>
              <a:rPr lang="en-US" dirty="0"/>
              <a:t>Read sector from random place on disk:</a:t>
            </a:r>
          </a:p>
          <a:p>
            <a:pPr lvl="1">
              <a:spcBef>
                <a:spcPct val="25000"/>
              </a:spcBef>
            </a:pPr>
            <a:r>
              <a:rPr lang="en-US" sz="2000" dirty="0"/>
              <a:t>Seek (5ms) + Rot. Delay (4ms) + Transfer (</a:t>
            </a:r>
            <a:r>
              <a:rPr lang="en-US" sz="2000" dirty="0" smtClean="0"/>
              <a:t>0.26ms</a:t>
            </a:r>
            <a:r>
              <a:rPr lang="en-US" sz="2000" dirty="0"/>
              <a:t>)</a:t>
            </a:r>
          </a:p>
          <a:p>
            <a:pPr lvl="1">
              <a:spcBef>
                <a:spcPct val="25000"/>
              </a:spcBef>
            </a:pPr>
            <a:r>
              <a:rPr lang="en-US" sz="2000" i="1" dirty="0" err="1"/>
              <a:t>Approx</a:t>
            </a:r>
            <a:r>
              <a:rPr lang="en-US" sz="2000" dirty="0"/>
              <a:t> 10ms to fetch/put data: </a:t>
            </a:r>
            <a:r>
              <a:rPr lang="en-US" sz="2000" dirty="0">
                <a:latin typeface="Gill Sans" charset="0"/>
                <a:ea typeface="Gill Sans" charset="0"/>
                <a:cs typeface="Gill Sans" charset="0"/>
              </a:rPr>
              <a:t>100 </a:t>
            </a:r>
            <a:r>
              <a:rPr lang="en-US" sz="2000" dirty="0" err="1">
                <a:latin typeface="Gill Sans" charset="0"/>
                <a:ea typeface="Gill Sans" charset="0"/>
                <a:cs typeface="Gill Sans" charset="0"/>
              </a:rPr>
              <a:t>KByte</a:t>
            </a:r>
            <a:r>
              <a:rPr lang="en-US" sz="2000" dirty="0">
                <a:latin typeface="Gill Sans" charset="0"/>
                <a:ea typeface="Gill Sans" charset="0"/>
                <a:cs typeface="Gill Sans" charset="0"/>
              </a:rPr>
              <a:t>/sec</a:t>
            </a:r>
          </a:p>
          <a:p>
            <a:pPr>
              <a:spcBef>
                <a:spcPct val="25000"/>
              </a:spcBef>
            </a:pPr>
            <a:r>
              <a:rPr lang="en-US" dirty="0"/>
              <a:t>Read sector from random place in same cylinder:</a:t>
            </a:r>
          </a:p>
          <a:p>
            <a:pPr lvl="1">
              <a:spcBef>
                <a:spcPct val="25000"/>
              </a:spcBef>
            </a:pPr>
            <a:r>
              <a:rPr lang="en-US" sz="2000" dirty="0"/>
              <a:t>Rot. Delay (4ms) + Transfer (</a:t>
            </a:r>
            <a:r>
              <a:rPr lang="en-US" sz="2000" dirty="0" smtClean="0"/>
              <a:t>0.26ms</a:t>
            </a:r>
            <a:r>
              <a:rPr lang="en-US" sz="2000" dirty="0"/>
              <a:t>)</a:t>
            </a:r>
          </a:p>
          <a:p>
            <a:pPr lvl="1">
              <a:spcBef>
                <a:spcPct val="25000"/>
              </a:spcBef>
            </a:pPr>
            <a:r>
              <a:rPr lang="en-US" sz="2000" i="1" dirty="0" err="1"/>
              <a:t>Approx</a:t>
            </a:r>
            <a:r>
              <a:rPr lang="en-US" sz="2000" dirty="0"/>
              <a:t> 5ms to fetch/put data: </a:t>
            </a:r>
            <a:r>
              <a:rPr lang="en-US" sz="2000" dirty="0">
                <a:latin typeface="Gill Sans" charset="0"/>
                <a:ea typeface="Gill Sans" charset="0"/>
                <a:cs typeface="Gill Sans" charset="0"/>
              </a:rPr>
              <a:t>200 </a:t>
            </a:r>
            <a:r>
              <a:rPr lang="en-US" sz="2000" dirty="0" err="1">
                <a:latin typeface="Gill Sans" charset="0"/>
                <a:ea typeface="Gill Sans" charset="0"/>
                <a:cs typeface="Gill Sans" charset="0"/>
              </a:rPr>
              <a:t>KByte</a:t>
            </a:r>
            <a:r>
              <a:rPr lang="en-US" sz="2000" dirty="0">
                <a:latin typeface="Gill Sans" charset="0"/>
                <a:ea typeface="Gill Sans" charset="0"/>
                <a:cs typeface="Gill Sans" charset="0"/>
              </a:rPr>
              <a:t>/sec</a:t>
            </a:r>
          </a:p>
          <a:p>
            <a:pPr>
              <a:spcBef>
                <a:spcPct val="25000"/>
              </a:spcBef>
            </a:pPr>
            <a:r>
              <a:rPr lang="en-US" dirty="0"/>
              <a:t>Read next sector on same track:</a:t>
            </a:r>
          </a:p>
          <a:p>
            <a:pPr lvl="1">
              <a:spcBef>
                <a:spcPct val="25000"/>
              </a:spcBef>
            </a:pPr>
            <a:r>
              <a:rPr lang="en-US" sz="2000" dirty="0"/>
              <a:t>Transfer (</a:t>
            </a:r>
            <a:r>
              <a:rPr lang="en-US" sz="2000" dirty="0" smtClean="0"/>
              <a:t>0.26ms</a:t>
            </a:r>
            <a:r>
              <a:rPr lang="en-US" sz="2000" dirty="0"/>
              <a:t>): </a:t>
            </a:r>
            <a:r>
              <a:rPr lang="en-US" sz="2000" dirty="0">
                <a:latin typeface="Gill Sans" charset="0"/>
                <a:ea typeface="Gill Sans" charset="0"/>
                <a:cs typeface="Gill Sans" charset="0"/>
              </a:rPr>
              <a:t>4 </a:t>
            </a:r>
            <a:r>
              <a:rPr lang="en-US" sz="2000" dirty="0" err="1">
                <a:latin typeface="Gill Sans" charset="0"/>
                <a:ea typeface="Gill Sans" charset="0"/>
                <a:cs typeface="Gill Sans" charset="0"/>
              </a:rPr>
              <a:t>MByte</a:t>
            </a:r>
            <a:r>
              <a:rPr lang="en-US" sz="2000" dirty="0">
                <a:latin typeface="Gill Sans" charset="0"/>
                <a:ea typeface="Gill Sans" charset="0"/>
                <a:cs typeface="Gill Sans" charset="0"/>
              </a:rPr>
              <a:t>/sec</a:t>
            </a:r>
          </a:p>
          <a:p>
            <a:pPr>
              <a:spcBef>
                <a:spcPct val="25000"/>
              </a:spcBef>
            </a:pPr>
            <a:r>
              <a:rPr lang="en-US" sz="2800" dirty="0">
                <a:solidFill>
                  <a:srgbClr val="FF0000"/>
                </a:solidFill>
              </a:rPr>
              <a:t>Key to using disk effectively (especially for file systems) is to </a:t>
            </a:r>
            <a:r>
              <a:rPr lang="en-US" sz="2800" i="1" dirty="0">
                <a:solidFill>
                  <a:srgbClr val="FF0000"/>
                </a:solidFill>
              </a:rPr>
              <a:t>minimize seek and rotational delays</a:t>
            </a:r>
          </a:p>
        </p:txBody>
      </p:sp>
    </p:spTree>
    <p:extLst>
      <p:ext uri="{BB962C8B-B14F-4D97-AF65-F5344CB8AC3E}">
        <p14:creationId xmlns:p14="http://schemas.microsoft.com/office/powerpoint/2010/main" val="62827118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(Lots of) Intelligence in the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Sectors contain sophisticated error correcting codes</a:t>
            </a:r>
          </a:p>
          <a:p>
            <a:pPr lvl="1"/>
            <a:r>
              <a:rPr lang="en-US" dirty="0" smtClean="0"/>
              <a:t>Disk head magnet has a field wider than track</a:t>
            </a:r>
          </a:p>
          <a:p>
            <a:pPr lvl="1"/>
            <a:r>
              <a:rPr lang="en-US" dirty="0" smtClean="0"/>
              <a:t>Hide corruptions due to neighboring track writes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Sector sparing</a:t>
            </a:r>
          </a:p>
          <a:p>
            <a:pPr lvl="1"/>
            <a:r>
              <a:rPr lang="en-US" dirty="0" smtClean="0"/>
              <a:t>Remap bad sectors transparently to spare sectors on the same surface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Slip sparing</a:t>
            </a:r>
          </a:p>
          <a:p>
            <a:pPr lvl="1"/>
            <a:r>
              <a:rPr lang="en-US" dirty="0" smtClean="0"/>
              <a:t>Remap all sectors (when there is a bad sector) to preserve sequential behavior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Track skewing</a:t>
            </a:r>
          </a:p>
          <a:p>
            <a:pPr lvl="1"/>
            <a:r>
              <a:rPr lang="en-US" dirty="0" smtClean="0"/>
              <a:t>Sector numbers offset from one track to the next, to allow for disk head movement for sequential ops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5732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708025"/>
            <a:ext cx="3886200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State Disks (SSDs)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65100" y="2768600"/>
            <a:ext cx="8839200" cy="3937000"/>
          </a:xfrm>
        </p:spPr>
        <p:txBody>
          <a:bodyPr>
            <a:normAutofit/>
          </a:bodyPr>
          <a:lstStyle/>
          <a:p>
            <a:r>
              <a:rPr lang="en-US" sz="2400" dirty="0"/>
              <a:t>1995 – Replace rotating magnetic media with non-volatile memory (battery backed DRAM)</a:t>
            </a:r>
          </a:p>
          <a:p>
            <a:r>
              <a:rPr lang="en-US" sz="2400" dirty="0"/>
              <a:t>2009 – Use NAND Multi-Level Cell (</a:t>
            </a:r>
            <a:r>
              <a:rPr lang="en-US" sz="2400" dirty="0" smtClean="0"/>
              <a:t>2 or 3-bit/cell</a:t>
            </a:r>
            <a:r>
              <a:rPr lang="en-US" sz="2400" dirty="0"/>
              <a:t>) flash memory</a:t>
            </a:r>
          </a:p>
          <a:p>
            <a:pPr lvl="1"/>
            <a:r>
              <a:rPr lang="en-US" sz="2000" dirty="0"/>
              <a:t>Sector (4 KB page) addressable, but stores 4-64 </a:t>
            </a:r>
            <a:r>
              <a:rPr lang="ja-JP" altLang="en-US" sz="2000" dirty="0"/>
              <a:t>“</a:t>
            </a:r>
            <a:r>
              <a:rPr lang="en-US" altLang="ja-JP" sz="2000" dirty="0"/>
              <a:t>pages</a:t>
            </a:r>
            <a:r>
              <a:rPr lang="ja-JP" altLang="en-US" sz="2000" dirty="0"/>
              <a:t>”</a:t>
            </a:r>
            <a:r>
              <a:rPr lang="en-US" altLang="ja-JP" sz="2000" dirty="0"/>
              <a:t> per memory </a:t>
            </a:r>
            <a:r>
              <a:rPr lang="en-US" altLang="ja-JP" sz="2000" dirty="0" smtClean="0"/>
              <a:t>block</a:t>
            </a:r>
          </a:p>
          <a:p>
            <a:pPr lvl="1"/>
            <a:r>
              <a:rPr lang="en-US" altLang="ja-JP" sz="2000" dirty="0" smtClean="0"/>
              <a:t>Trapped electrons distinguish between 1 and 0</a:t>
            </a:r>
            <a:endParaRPr lang="en-US" altLang="ja-JP" sz="2000" dirty="0"/>
          </a:p>
          <a:p>
            <a:r>
              <a:rPr lang="en-US" sz="2400" dirty="0"/>
              <a:t>No moving parts (no rotate/seek motors)</a:t>
            </a:r>
          </a:p>
          <a:p>
            <a:pPr lvl="1"/>
            <a:r>
              <a:rPr lang="en-US" sz="2000" dirty="0"/>
              <a:t>Eliminates seek and rotational delay (0.1-0.2ms access time)</a:t>
            </a:r>
          </a:p>
          <a:p>
            <a:pPr lvl="1"/>
            <a:r>
              <a:rPr lang="en-US" sz="2000" dirty="0"/>
              <a:t>Very low power and </a:t>
            </a:r>
            <a:r>
              <a:rPr lang="en-US" sz="2000" dirty="0" smtClean="0"/>
              <a:t>lightweight</a:t>
            </a:r>
          </a:p>
          <a:p>
            <a:pPr lvl="1"/>
            <a:r>
              <a:rPr lang="en-US" sz="2000" dirty="0" smtClean="0"/>
              <a:t>Limited “write cycles”</a:t>
            </a:r>
          </a:p>
          <a:p>
            <a:r>
              <a:rPr lang="en-US" sz="2400" dirty="0" smtClean="0"/>
              <a:t>Rapid advances in capacity and cost ever since!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2532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3" b="3603"/>
          <a:stretch>
            <a:fillRect/>
          </a:stretch>
        </p:blipFill>
        <p:spPr bwMode="auto">
          <a:xfrm>
            <a:off x="0" y="860425"/>
            <a:ext cx="27209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27100"/>
            <a:ext cx="2668588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517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/>
              <a:t>SSD Architecture – Reads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28600" y="3982706"/>
            <a:ext cx="8763000" cy="2494294"/>
          </a:xfrm>
        </p:spPr>
        <p:txBody>
          <a:bodyPr>
            <a:noAutofit/>
          </a:bodyPr>
          <a:lstStyle/>
          <a:p>
            <a:pPr marL="0" lvl="1" indent="0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2635250" algn="l"/>
              </a:tabLst>
              <a:defRPr/>
            </a:pPr>
            <a:r>
              <a:rPr lang="en-US" sz="2800" dirty="0" smtClean="0"/>
              <a:t>Read 4 KB Page: ~25 </a:t>
            </a:r>
            <a:r>
              <a:rPr lang="en-US" sz="2800" dirty="0" err="1" smtClean="0"/>
              <a:t>usec</a:t>
            </a:r>
            <a:r>
              <a:rPr lang="en-US" sz="2800" dirty="0" smtClean="0"/>
              <a:t>	</a:t>
            </a:r>
          </a:p>
          <a:p>
            <a:pPr marL="285750" lvl="1" indent="-285750">
              <a:lnSpc>
                <a:spcPct val="80000"/>
              </a:lnSpc>
              <a:spcBef>
                <a:spcPct val="15000"/>
              </a:spcBef>
              <a:tabLst>
                <a:tab pos="2635250" algn="l"/>
              </a:tabLst>
              <a:defRPr/>
            </a:pPr>
            <a:r>
              <a:rPr lang="en-US" sz="2800" dirty="0" smtClean="0"/>
              <a:t>No </a:t>
            </a:r>
            <a:r>
              <a:rPr lang="en-US" sz="2800" dirty="0"/>
              <a:t>seek or rotational latency</a:t>
            </a:r>
          </a:p>
          <a:p>
            <a:pPr marL="285750" lvl="1" indent="-285750">
              <a:lnSpc>
                <a:spcPct val="80000"/>
              </a:lnSpc>
              <a:spcBef>
                <a:spcPct val="15000"/>
              </a:spcBef>
              <a:tabLst>
                <a:tab pos="2635250" algn="l"/>
              </a:tabLst>
              <a:defRPr/>
            </a:pPr>
            <a:r>
              <a:rPr lang="en-US" sz="2800" dirty="0"/>
              <a:t>Transfer time: transfer a </a:t>
            </a:r>
            <a:r>
              <a:rPr lang="en-US" sz="2800" dirty="0" smtClean="0"/>
              <a:t>4KB page</a:t>
            </a:r>
          </a:p>
          <a:p>
            <a:pPr marL="685800" lvl="2" indent="-285750">
              <a:lnSpc>
                <a:spcPct val="80000"/>
              </a:lnSpc>
              <a:spcBef>
                <a:spcPct val="15000"/>
              </a:spcBef>
              <a:tabLst>
                <a:tab pos="2635250" algn="l"/>
              </a:tabLst>
              <a:defRPr/>
            </a:pPr>
            <a:r>
              <a:rPr lang="en-US" dirty="0" smtClean="0"/>
              <a:t>SATA</a:t>
            </a:r>
            <a:r>
              <a:rPr lang="en-US" dirty="0"/>
              <a:t>: 300-600MB/</a:t>
            </a:r>
            <a:r>
              <a:rPr lang="en-US" dirty="0" smtClean="0"/>
              <a:t>s =&gt; ~4 x10</a:t>
            </a:r>
            <a:r>
              <a:rPr lang="en-US" baseline="30000" dirty="0" smtClean="0"/>
              <a:t>3</a:t>
            </a:r>
            <a:r>
              <a:rPr lang="en-US" dirty="0" smtClean="0"/>
              <a:t> b / 400 x 10</a:t>
            </a:r>
            <a:r>
              <a:rPr lang="en-US" baseline="30000" dirty="0" smtClean="0"/>
              <a:t>6</a:t>
            </a:r>
            <a:r>
              <a:rPr lang="en-US" dirty="0" smtClean="0"/>
              <a:t> bps =&gt; 10 us</a:t>
            </a:r>
            <a:endParaRPr lang="en-US" baseline="30000" dirty="0"/>
          </a:p>
          <a:p>
            <a:pPr marL="285750" lvl="1" indent="-285750">
              <a:lnSpc>
                <a:spcPct val="80000"/>
              </a:lnSpc>
              <a:spcBef>
                <a:spcPct val="15000"/>
              </a:spcBef>
              <a:tabLst>
                <a:tab pos="2635250" algn="l"/>
              </a:tabLst>
              <a:defRPr/>
            </a:pPr>
            <a:r>
              <a:rPr lang="en-US" sz="2800" dirty="0" smtClean="0">
                <a:solidFill>
                  <a:schemeClr val="hlink"/>
                </a:solidFill>
              </a:rPr>
              <a:t>Latency </a:t>
            </a:r>
            <a:r>
              <a:rPr lang="en-US" sz="2800" dirty="0">
                <a:solidFill>
                  <a:schemeClr val="hlink"/>
                </a:solidFill>
              </a:rPr>
              <a:t>= Queuing Time + Controller time + </a:t>
            </a:r>
            <a:r>
              <a:rPr lang="en-US" sz="2800" dirty="0" err="1">
                <a:solidFill>
                  <a:schemeClr val="hlink"/>
                </a:solidFill>
              </a:rPr>
              <a:t>Xfer</a:t>
            </a:r>
            <a:r>
              <a:rPr lang="en-US" sz="2800" dirty="0">
                <a:solidFill>
                  <a:schemeClr val="hlink"/>
                </a:solidFill>
              </a:rPr>
              <a:t> Time</a:t>
            </a:r>
          </a:p>
          <a:p>
            <a:pPr marL="285750" lvl="1" indent="-285750">
              <a:lnSpc>
                <a:spcPct val="80000"/>
              </a:lnSpc>
              <a:spcBef>
                <a:spcPct val="15000"/>
              </a:spcBef>
              <a:tabLst>
                <a:tab pos="2635250" algn="l"/>
              </a:tabLst>
              <a:defRPr/>
            </a:pPr>
            <a:r>
              <a:rPr lang="en-US" sz="2800" dirty="0">
                <a:solidFill>
                  <a:schemeClr val="hlink"/>
                </a:solidFill>
              </a:rPr>
              <a:t>Highest Bandwidth: </a:t>
            </a:r>
            <a:r>
              <a:rPr lang="en-US" sz="2800" dirty="0"/>
              <a:t>Sequential OR Random reads</a:t>
            </a:r>
          </a:p>
          <a:p>
            <a:pPr>
              <a:tabLst>
                <a:tab pos="2635250" algn="l"/>
              </a:tabLst>
              <a:defRPr/>
            </a:pPr>
            <a:endParaRPr lang="en-US" sz="3200" dirty="0"/>
          </a:p>
        </p:txBody>
      </p:sp>
      <p:sp>
        <p:nvSpPr>
          <p:cNvPr id="23555" name="Rounded Rectangle 3"/>
          <p:cNvSpPr>
            <a:spLocks noChangeArrowheads="1"/>
          </p:cNvSpPr>
          <p:nvPr/>
        </p:nvSpPr>
        <p:spPr bwMode="auto">
          <a:xfrm>
            <a:off x="533400" y="1295400"/>
            <a:ext cx="914400" cy="1371600"/>
          </a:xfrm>
          <a:prstGeom prst="roundRect">
            <a:avLst>
              <a:gd name="adj" fmla="val 16667"/>
            </a:avLst>
          </a:prstGeom>
          <a:solidFill>
            <a:srgbClr val="DFE9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Host</a:t>
            </a:r>
          </a:p>
        </p:txBody>
      </p:sp>
      <p:sp>
        <p:nvSpPr>
          <p:cNvPr id="23556" name="Rounded Rectangle 5"/>
          <p:cNvSpPr>
            <a:spLocks noChangeArrowheads="1"/>
          </p:cNvSpPr>
          <p:nvPr/>
        </p:nvSpPr>
        <p:spPr bwMode="auto">
          <a:xfrm>
            <a:off x="2133600" y="1295400"/>
            <a:ext cx="1219200" cy="1371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/>
            <a:r>
              <a:rPr lang="en-US" sz="2000" b="0">
                <a:latin typeface="Gill Sans Light"/>
                <a:cs typeface="Gill Sans Light"/>
              </a:rPr>
              <a:t>Buffer</a:t>
            </a:r>
          </a:p>
          <a:p>
            <a:pPr indent="-228600"/>
            <a:r>
              <a:rPr lang="en-US" sz="2000" b="0">
                <a:latin typeface="Gill Sans Light"/>
                <a:cs typeface="Gill Sans Light"/>
              </a:rPr>
              <a:t>Manager</a:t>
            </a:r>
          </a:p>
          <a:p>
            <a:pPr indent="-228600"/>
            <a:r>
              <a:rPr lang="en-US" sz="2000" b="0">
                <a:latin typeface="Gill Sans Light"/>
                <a:cs typeface="Gill Sans Light"/>
              </a:rPr>
              <a:t>(software</a:t>
            </a:r>
          </a:p>
          <a:p>
            <a:pPr indent="-228600"/>
            <a:r>
              <a:rPr lang="en-US" sz="2000" b="0">
                <a:latin typeface="Gill Sans Light"/>
                <a:cs typeface="Gill Sans Light"/>
              </a:rPr>
              <a:t>Queue)</a:t>
            </a:r>
          </a:p>
        </p:txBody>
      </p:sp>
      <p:sp>
        <p:nvSpPr>
          <p:cNvPr id="23557" name="Rounded Rectangle 6"/>
          <p:cNvSpPr>
            <a:spLocks noChangeArrowheads="1"/>
          </p:cNvSpPr>
          <p:nvPr/>
        </p:nvSpPr>
        <p:spPr bwMode="auto">
          <a:xfrm>
            <a:off x="3810000" y="1295400"/>
            <a:ext cx="1295400" cy="1371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/>
            <a:r>
              <a:rPr lang="en-US" sz="2000" b="0" dirty="0">
                <a:latin typeface="Gill Sans Light"/>
                <a:cs typeface="Gill Sans Light"/>
              </a:rPr>
              <a:t>Flash</a:t>
            </a:r>
          </a:p>
          <a:p>
            <a:pPr indent="-228600"/>
            <a:r>
              <a:rPr lang="en-US" sz="2000" b="0" dirty="0">
                <a:latin typeface="Gill Sans Light"/>
                <a:cs typeface="Gill Sans Light"/>
              </a:rPr>
              <a:t>Memory</a:t>
            </a:r>
          </a:p>
          <a:p>
            <a:pPr indent="-228600"/>
            <a:r>
              <a:rPr lang="en-US" sz="2000" b="0" dirty="0">
                <a:latin typeface="Gill Sans Light"/>
                <a:cs typeface="Gill Sans Light"/>
              </a:rPr>
              <a:t>Controller</a:t>
            </a:r>
          </a:p>
        </p:txBody>
      </p:sp>
      <p:sp>
        <p:nvSpPr>
          <p:cNvPr id="23558" name="Rounded Rectangle 7"/>
          <p:cNvSpPr>
            <a:spLocks noChangeArrowheads="1"/>
          </p:cNvSpPr>
          <p:nvPr/>
        </p:nvSpPr>
        <p:spPr bwMode="auto">
          <a:xfrm>
            <a:off x="2286000" y="3124200"/>
            <a:ext cx="990600" cy="685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/>
            <a:r>
              <a:rPr lang="en-US" sz="2000" b="0">
                <a:latin typeface="Gill Sans Light"/>
                <a:cs typeface="Gill Sans Light"/>
              </a:rPr>
              <a:t>DRAM</a:t>
            </a:r>
          </a:p>
        </p:txBody>
      </p:sp>
      <p:cxnSp>
        <p:nvCxnSpPr>
          <p:cNvPr id="23559" name="Straight Arrow Connector 84"/>
          <p:cNvCxnSpPr>
            <a:cxnSpLocks noChangeShapeType="1"/>
            <a:stCxn id="23555" idx="3"/>
            <a:endCxn id="23556" idx="1"/>
          </p:cNvCxnSpPr>
          <p:nvPr/>
        </p:nvCxnSpPr>
        <p:spPr bwMode="auto">
          <a:xfrm>
            <a:off x="1447800" y="1981200"/>
            <a:ext cx="6858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Straight Arrow Connector 86"/>
          <p:cNvCxnSpPr>
            <a:cxnSpLocks noChangeShapeType="1"/>
            <a:stCxn id="23556" idx="3"/>
            <a:endCxn id="23557" idx="1"/>
          </p:cNvCxnSpPr>
          <p:nvPr/>
        </p:nvCxnSpPr>
        <p:spPr bwMode="auto">
          <a:xfrm>
            <a:off x="3352800" y="1981200"/>
            <a:ext cx="4572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Straight Arrow Connector 89"/>
          <p:cNvCxnSpPr>
            <a:cxnSpLocks noChangeShapeType="1"/>
            <a:stCxn id="23558" idx="0"/>
            <a:endCxn id="23556" idx="2"/>
          </p:cNvCxnSpPr>
          <p:nvPr/>
        </p:nvCxnSpPr>
        <p:spPr bwMode="auto">
          <a:xfrm flipH="1" flipV="1">
            <a:off x="2743200" y="2667000"/>
            <a:ext cx="3810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3019" name="Group 95"/>
          <p:cNvGrpSpPr>
            <a:grpSpLocks/>
          </p:cNvGrpSpPr>
          <p:nvPr/>
        </p:nvGrpSpPr>
        <p:grpSpPr bwMode="auto">
          <a:xfrm>
            <a:off x="5943600" y="533400"/>
            <a:ext cx="3048000" cy="4495800"/>
            <a:chOff x="5105400" y="990600"/>
            <a:chExt cx="3048000" cy="4495800"/>
          </a:xfrm>
          <a:solidFill>
            <a:srgbClr val="FFFF00"/>
          </a:solidFill>
        </p:grpSpPr>
        <p:sp>
          <p:nvSpPr>
            <p:cNvPr id="43022" name="Rounded Rectangle 9"/>
            <p:cNvSpPr>
              <a:spLocks noChangeArrowheads="1"/>
            </p:cNvSpPr>
            <p:nvPr/>
          </p:nvSpPr>
          <p:spPr bwMode="auto">
            <a:xfrm>
              <a:off x="5791200" y="9906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>
                <a:defRPr/>
              </a:pPr>
              <a:r>
                <a:rPr lang="en-US" sz="16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3" name="Rounded Rectangle 8"/>
            <p:cNvSpPr>
              <a:spLocks noChangeArrowheads="1"/>
            </p:cNvSpPr>
            <p:nvPr/>
          </p:nvSpPr>
          <p:spPr bwMode="auto">
            <a:xfrm>
              <a:off x="5638800" y="11430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>
                <a:defRPr/>
              </a:pPr>
              <a:r>
                <a:rPr lang="en-US" sz="16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4" name="Rounded Rectangle 10"/>
            <p:cNvSpPr>
              <a:spLocks noChangeArrowheads="1"/>
            </p:cNvSpPr>
            <p:nvPr/>
          </p:nvSpPr>
          <p:spPr bwMode="auto">
            <a:xfrm>
              <a:off x="5486400" y="12954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>
                <a:defRPr/>
              </a:pPr>
              <a:r>
                <a:rPr lang="en-US" sz="16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5" name="Rounded Rectangle 11"/>
            <p:cNvSpPr>
              <a:spLocks noChangeArrowheads="1"/>
            </p:cNvSpPr>
            <p:nvPr/>
          </p:nvSpPr>
          <p:spPr bwMode="auto">
            <a:xfrm>
              <a:off x="5334000" y="14478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>
                <a:defRPr/>
              </a:pPr>
              <a:r>
                <a:rPr lang="en-US" sz="16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6" name="Rounded Rectangle 12"/>
            <p:cNvSpPr>
              <a:spLocks noChangeArrowheads="1"/>
            </p:cNvSpPr>
            <p:nvPr/>
          </p:nvSpPr>
          <p:spPr bwMode="auto">
            <a:xfrm>
              <a:off x="7086600" y="9906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>
                <a:defRPr/>
              </a:pPr>
              <a:r>
                <a:rPr lang="en-US" sz="16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7" name="Rounded Rectangle 13"/>
            <p:cNvSpPr>
              <a:spLocks noChangeArrowheads="1"/>
            </p:cNvSpPr>
            <p:nvPr/>
          </p:nvSpPr>
          <p:spPr bwMode="auto">
            <a:xfrm>
              <a:off x="6934200" y="11430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>
                <a:defRPr/>
              </a:pPr>
              <a:r>
                <a:rPr lang="en-US" sz="16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8" name="Rounded Rectangle 14"/>
            <p:cNvSpPr>
              <a:spLocks noChangeArrowheads="1"/>
            </p:cNvSpPr>
            <p:nvPr/>
          </p:nvSpPr>
          <p:spPr bwMode="auto">
            <a:xfrm>
              <a:off x="6781800" y="12954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>
                <a:defRPr/>
              </a:pPr>
              <a:r>
                <a:rPr lang="en-US" sz="16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9" name="Rounded Rectangle 15"/>
            <p:cNvSpPr>
              <a:spLocks noChangeArrowheads="1"/>
            </p:cNvSpPr>
            <p:nvPr/>
          </p:nvSpPr>
          <p:spPr bwMode="auto">
            <a:xfrm>
              <a:off x="6629400" y="14478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>
                <a:defRPr/>
              </a:pPr>
              <a:r>
                <a:rPr lang="en-US" sz="1600" b="0">
                  <a:latin typeface="Gill Sans Light"/>
                  <a:cs typeface="Gill Sans Light"/>
                </a:rPr>
                <a:t>NAND</a:t>
              </a:r>
            </a:p>
          </p:txBody>
        </p:sp>
        <p:cxnSp>
          <p:nvCxnSpPr>
            <p:cNvPr id="43030" name="Straight Arrow Connector 17"/>
            <p:cNvCxnSpPr>
              <a:cxnSpLocks noChangeShapeType="1"/>
            </p:cNvCxnSpPr>
            <p:nvPr/>
          </p:nvCxnSpPr>
          <p:spPr bwMode="auto">
            <a:xfrm>
              <a:off x="5105400" y="2057400"/>
              <a:ext cx="3048000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/>
          </p:spPr>
        </p:cxnSp>
        <p:cxnSp>
          <p:nvCxnSpPr>
            <p:cNvPr id="43031" name="Straight Connector 19"/>
            <p:cNvCxnSpPr>
              <a:cxnSpLocks noChangeShapeType="1"/>
              <a:stCxn id="43025" idx="2"/>
            </p:cNvCxnSpPr>
            <p:nvPr/>
          </p:nvCxnSpPr>
          <p:spPr bwMode="auto">
            <a:xfrm>
              <a:off x="57150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</p:cxnSp>
        <p:cxnSp>
          <p:nvCxnSpPr>
            <p:cNvPr id="43032" name="Straight Connector 20"/>
            <p:cNvCxnSpPr>
              <a:cxnSpLocks noChangeShapeType="1"/>
            </p:cNvCxnSpPr>
            <p:nvPr/>
          </p:nvCxnSpPr>
          <p:spPr bwMode="auto">
            <a:xfrm>
              <a:off x="58674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</p:cxnSp>
        <p:cxnSp>
          <p:nvCxnSpPr>
            <p:cNvPr id="43033" name="Straight Connector 21"/>
            <p:cNvCxnSpPr>
              <a:cxnSpLocks noChangeShapeType="1"/>
            </p:cNvCxnSpPr>
            <p:nvPr/>
          </p:nvCxnSpPr>
          <p:spPr bwMode="auto">
            <a:xfrm>
              <a:off x="60198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</p:cxnSp>
        <p:cxnSp>
          <p:nvCxnSpPr>
            <p:cNvPr id="43034" name="Straight Connector 22"/>
            <p:cNvCxnSpPr>
              <a:cxnSpLocks noChangeShapeType="1"/>
            </p:cNvCxnSpPr>
            <p:nvPr/>
          </p:nvCxnSpPr>
          <p:spPr bwMode="auto">
            <a:xfrm>
              <a:off x="6172200" y="1676400"/>
              <a:ext cx="0" cy="3810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</p:cxnSp>
        <p:cxnSp>
          <p:nvCxnSpPr>
            <p:cNvPr id="43035" name="Straight Connector 25"/>
            <p:cNvCxnSpPr>
              <a:cxnSpLocks noChangeShapeType="1"/>
            </p:cNvCxnSpPr>
            <p:nvPr/>
          </p:nvCxnSpPr>
          <p:spPr bwMode="auto">
            <a:xfrm>
              <a:off x="70104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</p:cxnSp>
        <p:cxnSp>
          <p:nvCxnSpPr>
            <p:cNvPr id="43036" name="Straight Connector 26"/>
            <p:cNvCxnSpPr>
              <a:cxnSpLocks noChangeShapeType="1"/>
            </p:cNvCxnSpPr>
            <p:nvPr/>
          </p:nvCxnSpPr>
          <p:spPr bwMode="auto">
            <a:xfrm>
              <a:off x="71628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</p:cxnSp>
        <p:cxnSp>
          <p:nvCxnSpPr>
            <p:cNvPr id="43037" name="Straight Connector 27"/>
            <p:cNvCxnSpPr>
              <a:cxnSpLocks noChangeShapeType="1"/>
            </p:cNvCxnSpPr>
            <p:nvPr/>
          </p:nvCxnSpPr>
          <p:spPr bwMode="auto">
            <a:xfrm>
              <a:off x="73152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</p:cxnSp>
        <p:cxnSp>
          <p:nvCxnSpPr>
            <p:cNvPr id="43038" name="Straight Connector 28"/>
            <p:cNvCxnSpPr>
              <a:cxnSpLocks noChangeShapeType="1"/>
            </p:cNvCxnSpPr>
            <p:nvPr/>
          </p:nvCxnSpPr>
          <p:spPr bwMode="auto">
            <a:xfrm>
              <a:off x="7467600" y="1676400"/>
              <a:ext cx="0" cy="3810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</p:cxnSp>
        <p:grpSp>
          <p:nvGrpSpPr>
            <p:cNvPr id="43039" name="Group 46"/>
            <p:cNvGrpSpPr>
              <a:grpSpLocks/>
            </p:cNvGrpSpPr>
            <p:nvPr/>
          </p:nvGrpSpPr>
          <p:grpSpPr bwMode="auto">
            <a:xfrm>
              <a:off x="5105400" y="2133600"/>
              <a:ext cx="3048000" cy="1066800"/>
              <a:chOff x="5105400" y="2133600"/>
              <a:chExt cx="3048000" cy="1066800"/>
            </a:xfrm>
            <a:grpFill/>
          </p:grpSpPr>
          <p:sp>
            <p:nvSpPr>
              <p:cNvPr id="43077" name="Rounded Rectangle 29"/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>
                  <a:defRPr/>
                </a:pPr>
                <a:r>
                  <a:rPr lang="en-US" sz="16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78" name="Rounded Rectangle 30"/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>
                  <a:defRPr/>
                </a:pPr>
                <a:r>
                  <a:rPr lang="en-US" sz="16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79" name="Rounded Rectangle 31"/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>
                  <a:defRPr/>
                </a:pPr>
                <a:r>
                  <a:rPr lang="en-US" sz="16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0" name="Rounded Rectangle 32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>
                  <a:defRPr/>
                </a:pPr>
                <a:r>
                  <a:rPr lang="en-US" sz="16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1" name="Rounded Rectangle 33"/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>
                  <a:defRPr/>
                </a:pPr>
                <a:r>
                  <a:rPr lang="en-US" sz="16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2" name="Rounded Rectangle 34"/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>
                  <a:defRPr/>
                </a:pPr>
                <a:r>
                  <a:rPr lang="en-US" sz="16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3" name="Rounded Rectangle 35"/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>
                  <a:defRPr/>
                </a:pPr>
                <a:r>
                  <a:rPr lang="en-US" sz="16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4" name="Rounded Rectangle 36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>
                  <a:defRPr/>
                </a:pPr>
                <a:r>
                  <a:rPr lang="en-US" sz="16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cxnSp>
            <p:nvCxnSpPr>
              <p:cNvPr id="43085" name="Straight Arrow Connector 37"/>
              <p:cNvCxnSpPr>
                <a:cxnSpLocks noChangeShapeType="1"/>
              </p:cNvCxnSpPr>
              <p:nvPr/>
            </p:nvCxnSpPr>
            <p:spPr bwMode="auto">
              <a:xfrm>
                <a:off x="5105400" y="3200400"/>
                <a:ext cx="3048000" cy="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xtLst/>
            </p:spPr>
          </p:cxnSp>
          <p:cxnSp>
            <p:nvCxnSpPr>
              <p:cNvPr id="43086" name="Straight Connector 38"/>
              <p:cNvCxnSpPr>
                <a:cxnSpLocks noChangeShapeType="1"/>
                <a:stCxn id="43080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3087" name="Straight Connector 39"/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3088" name="Straight Connector 40"/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3089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3090" name="Straight Connector 42"/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3091" name="Straight Connector 43"/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3092" name="Straight Connector 44"/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3093" name="Straight Connector 45"/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</p:grpSp>
        <p:grpSp>
          <p:nvGrpSpPr>
            <p:cNvPr id="43040" name="Group 47"/>
            <p:cNvGrpSpPr>
              <a:grpSpLocks/>
            </p:cNvGrpSpPr>
            <p:nvPr/>
          </p:nvGrpSpPr>
          <p:grpSpPr bwMode="auto">
            <a:xfrm>
              <a:off x="5105400" y="3276600"/>
              <a:ext cx="3048000" cy="1066800"/>
              <a:chOff x="5105400" y="2133600"/>
              <a:chExt cx="3048000" cy="1066800"/>
            </a:xfrm>
            <a:grpFill/>
          </p:grpSpPr>
          <p:sp>
            <p:nvSpPr>
              <p:cNvPr id="43060" name="Rounded Rectangle 48"/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>
                  <a:defRPr/>
                </a:pPr>
                <a:r>
                  <a:rPr lang="en-US" sz="16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1" name="Rounded Rectangle 49"/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>
                  <a:defRPr/>
                </a:pPr>
                <a:r>
                  <a:rPr lang="en-US" sz="16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2" name="Rounded Rectangle 50"/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>
                  <a:defRPr/>
                </a:pPr>
                <a:r>
                  <a:rPr lang="en-US" sz="16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3" name="Rounded Rectangle 51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>
                  <a:defRPr/>
                </a:pPr>
                <a:r>
                  <a:rPr lang="en-US" sz="16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4" name="Rounded Rectangle 52"/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>
                  <a:defRPr/>
                </a:pPr>
                <a:r>
                  <a:rPr lang="en-US" sz="16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5" name="Rounded Rectangle 53"/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>
                  <a:defRPr/>
                </a:pPr>
                <a:r>
                  <a:rPr lang="en-US" sz="16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6" name="Rounded Rectangle 54"/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>
                  <a:defRPr/>
                </a:pPr>
                <a:r>
                  <a:rPr lang="en-US" sz="16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7" name="Rounded Rectangle 55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>
                  <a:defRPr/>
                </a:pPr>
                <a:r>
                  <a:rPr lang="en-US" sz="16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cxnSp>
            <p:nvCxnSpPr>
              <p:cNvPr id="43068" name="Straight Arrow Connector 56"/>
              <p:cNvCxnSpPr>
                <a:cxnSpLocks noChangeShapeType="1"/>
              </p:cNvCxnSpPr>
              <p:nvPr/>
            </p:nvCxnSpPr>
            <p:spPr bwMode="auto">
              <a:xfrm>
                <a:off x="5105400" y="3200400"/>
                <a:ext cx="3048000" cy="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xtLst/>
            </p:spPr>
          </p:cxnSp>
          <p:cxnSp>
            <p:nvCxnSpPr>
              <p:cNvPr id="43069" name="Straight Connector 57"/>
              <p:cNvCxnSpPr>
                <a:cxnSpLocks noChangeShapeType="1"/>
                <a:stCxn id="43063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3070" name="Straight Connector 58"/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3071" name="Straight Connector 59"/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3072" name="Straight Connector 60"/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3073" name="Straight Connector 61"/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3074" name="Straight Connector 62"/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3075" name="Straight Connector 63"/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3076" name="Straight Connector 64"/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</p:grpSp>
        <p:grpSp>
          <p:nvGrpSpPr>
            <p:cNvPr id="43041" name="Group 65"/>
            <p:cNvGrpSpPr>
              <a:grpSpLocks/>
            </p:cNvGrpSpPr>
            <p:nvPr/>
          </p:nvGrpSpPr>
          <p:grpSpPr bwMode="auto">
            <a:xfrm>
              <a:off x="5105400" y="4419600"/>
              <a:ext cx="3048000" cy="1066800"/>
              <a:chOff x="5105400" y="2133600"/>
              <a:chExt cx="3048000" cy="1066800"/>
            </a:xfrm>
            <a:grpFill/>
          </p:grpSpPr>
          <p:sp>
            <p:nvSpPr>
              <p:cNvPr id="43043" name="Rounded Rectangle 66"/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>
                  <a:defRPr/>
                </a:pPr>
                <a:r>
                  <a:rPr lang="en-US" sz="16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4" name="Rounded Rectangle 67"/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>
                  <a:defRPr/>
                </a:pPr>
                <a:r>
                  <a:rPr lang="en-US" sz="16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5" name="Rounded Rectangle 68"/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>
                  <a:defRPr/>
                </a:pPr>
                <a:r>
                  <a:rPr lang="en-US" sz="16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6" name="Rounded Rectangle 69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>
                  <a:defRPr/>
                </a:pPr>
                <a:r>
                  <a:rPr lang="en-US" sz="16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7" name="Rounded Rectangle 70"/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>
                  <a:defRPr/>
                </a:pPr>
                <a:r>
                  <a:rPr lang="en-US" sz="16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8" name="Rounded Rectangle 71"/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>
                  <a:defRPr/>
                </a:pPr>
                <a:r>
                  <a:rPr lang="en-US" sz="16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9" name="Rounded Rectangle 72"/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>
                  <a:defRPr/>
                </a:pPr>
                <a:r>
                  <a:rPr lang="en-US" sz="16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50" name="Rounded Rectangle 73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>
                  <a:defRPr/>
                </a:pPr>
                <a:r>
                  <a:rPr lang="en-US" sz="16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cxnSp>
            <p:nvCxnSpPr>
              <p:cNvPr id="43051" name="Straight Arrow Connector 74"/>
              <p:cNvCxnSpPr>
                <a:cxnSpLocks noChangeShapeType="1"/>
              </p:cNvCxnSpPr>
              <p:nvPr/>
            </p:nvCxnSpPr>
            <p:spPr bwMode="auto">
              <a:xfrm>
                <a:off x="5105400" y="3200400"/>
                <a:ext cx="3048000" cy="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xtLst/>
            </p:spPr>
          </p:cxnSp>
          <p:cxnSp>
            <p:nvCxnSpPr>
              <p:cNvPr id="43052" name="Straight Connector 75"/>
              <p:cNvCxnSpPr>
                <a:cxnSpLocks noChangeShapeType="1"/>
                <a:stCxn id="43046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3053" name="Straight Connector 76"/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3054" name="Straight Connector 77"/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3055" name="Straight Connector 78"/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3056" name="Straight Connector 79"/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3057" name="Straight Connector 80"/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3058" name="Straight Connector 81"/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  <p:cxnSp>
            <p:nvCxnSpPr>
              <p:cNvPr id="43059" name="Straight Connector 82"/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xtLst/>
            </p:spPr>
          </p:cxnSp>
        </p:grpSp>
        <p:cxnSp>
          <p:nvCxnSpPr>
            <p:cNvPr id="43042" name="Straight Connector 93"/>
            <p:cNvCxnSpPr>
              <a:cxnSpLocks noChangeShapeType="1"/>
            </p:cNvCxnSpPr>
            <p:nvPr/>
          </p:nvCxnSpPr>
          <p:spPr bwMode="auto">
            <a:xfrm>
              <a:off x="5105400" y="2057400"/>
              <a:ext cx="0" cy="34290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</p:cxnSp>
      </p:grpSp>
      <p:cxnSp>
        <p:nvCxnSpPr>
          <p:cNvPr id="23563" name="Straight Arrow Connector 97"/>
          <p:cNvCxnSpPr>
            <a:cxnSpLocks noChangeShapeType="1"/>
            <a:stCxn id="23557" idx="3"/>
          </p:cNvCxnSpPr>
          <p:nvPr/>
        </p:nvCxnSpPr>
        <p:spPr bwMode="auto">
          <a:xfrm>
            <a:off x="5105400" y="1981200"/>
            <a:ext cx="838200" cy="1219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64" name="TextBox 99"/>
          <p:cNvSpPr txBox="1">
            <a:spLocks noChangeArrowheads="1"/>
          </p:cNvSpPr>
          <p:nvPr/>
        </p:nvSpPr>
        <p:spPr bwMode="auto">
          <a:xfrm>
            <a:off x="1506538" y="2014538"/>
            <a:ext cx="6335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Gill Sans Light"/>
                <a:cs typeface="Gill Sans Light"/>
              </a:rPr>
              <a:t>SATA</a:t>
            </a:r>
          </a:p>
        </p:txBody>
      </p:sp>
    </p:spTree>
    <p:extLst>
      <p:ext uri="{BB962C8B-B14F-4D97-AF65-F5344CB8AC3E}">
        <p14:creationId xmlns:p14="http://schemas.microsoft.com/office/powerpoint/2010/main" val="3094408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 Architecture – </a:t>
            </a:r>
            <a:r>
              <a:rPr lang="en-US" dirty="0" smtClean="0"/>
              <a:t>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052" y="762000"/>
            <a:ext cx="8229600" cy="2743199"/>
          </a:xfrm>
        </p:spPr>
        <p:txBody>
          <a:bodyPr>
            <a:normAutofit fontScale="92500" lnSpcReduction="20000"/>
          </a:bodyPr>
          <a:lstStyle/>
          <a:p>
            <a:pPr marL="285750" lvl="1" indent="-285750">
              <a:lnSpc>
                <a:spcPct val="100000"/>
              </a:lnSpc>
              <a:spcBef>
                <a:spcPct val="15000"/>
              </a:spcBef>
              <a:buFontTx/>
              <a:buChar char="•"/>
              <a:tabLst>
                <a:tab pos="2635250" algn="l"/>
              </a:tabLst>
              <a:defRPr/>
            </a:pPr>
            <a:r>
              <a:rPr lang="en-US" sz="2800" dirty="0"/>
              <a:t>Writing data is complex! (~200μs – 1.7ms )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2635250" algn="l"/>
              </a:tabLst>
              <a:defRPr/>
            </a:pPr>
            <a:r>
              <a:rPr lang="en-US" sz="2800" dirty="0"/>
              <a:t>Can only write empty pages </a:t>
            </a:r>
            <a:r>
              <a:rPr lang="en-US" sz="2800" dirty="0" smtClean="0"/>
              <a:t>in a block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2635250" algn="l"/>
              </a:tabLst>
              <a:defRPr/>
            </a:pPr>
            <a:r>
              <a:rPr lang="en-US" sz="2800" dirty="0"/>
              <a:t>E</a:t>
            </a:r>
            <a:r>
              <a:rPr lang="en-US" sz="2800" dirty="0" smtClean="0"/>
              <a:t>rasing a block </a:t>
            </a:r>
            <a:r>
              <a:rPr lang="en-US" sz="2800" dirty="0"/>
              <a:t>takes ~</a:t>
            </a:r>
            <a:r>
              <a:rPr lang="en-US" sz="2800" dirty="0" smtClean="0"/>
              <a:t>1.5ms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2635250" algn="l"/>
              </a:tabLst>
              <a:defRPr/>
            </a:pPr>
            <a:r>
              <a:rPr lang="en-US" sz="2800" dirty="0"/>
              <a:t>Controller maintains pool of empty </a:t>
            </a:r>
            <a:r>
              <a:rPr lang="en-US" sz="2800" dirty="0" smtClean="0"/>
              <a:t>blocks by </a:t>
            </a:r>
            <a:r>
              <a:rPr lang="en-US" sz="2800" dirty="0"/>
              <a:t>coalescing used </a:t>
            </a:r>
            <a:r>
              <a:rPr lang="en-US" sz="2800" dirty="0" smtClean="0"/>
              <a:t>pages (</a:t>
            </a:r>
            <a:r>
              <a:rPr lang="en-US" sz="2800" dirty="0"/>
              <a:t>read, erase, write), also </a:t>
            </a:r>
            <a:r>
              <a:rPr lang="en-US" sz="2800" dirty="0" smtClean="0"/>
              <a:t>reserves </a:t>
            </a:r>
            <a:r>
              <a:rPr lang="en-US" sz="2800" dirty="0"/>
              <a:t>some % of </a:t>
            </a:r>
            <a:r>
              <a:rPr lang="en-US" sz="2800" dirty="0" smtClean="0"/>
              <a:t>capacity</a:t>
            </a:r>
          </a:p>
          <a:p>
            <a:pPr>
              <a:lnSpc>
                <a:spcPct val="100000"/>
              </a:lnSpc>
              <a:spcBef>
                <a:spcPct val="15000"/>
              </a:spcBef>
              <a:tabLst>
                <a:tab pos="2635250" algn="l"/>
              </a:tabLst>
              <a:defRPr/>
            </a:pPr>
            <a:r>
              <a:rPr lang="en-US" sz="2800" dirty="0" smtClean="0"/>
              <a:t>Rule of thumb: writes 10x reads, erasure 10x writes</a:t>
            </a:r>
            <a:endParaRPr lang="en-US" sz="2800" dirty="0"/>
          </a:p>
        </p:txBody>
      </p:sp>
      <p:pic>
        <p:nvPicPr>
          <p:cNvPr id="2457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090" y="3493294"/>
            <a:ext cx="4797669" cy="291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Box 6"/>
          <p:cNvSpPr txBox="1">
            <a:spLocks noChangeArrowheads="1"/>
          </p:cNvSpPr>
          <p:nvPr/>
        </p:nvSpPr>
        <p:spPr bwMode="auto">
          <a:xfrm>
            <a:off x="3532249" y="6205684"/>
            <a:ext cx="477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  <a:hlinkClick r:id="rId3"/>
              </a:rPr>
              <a:t>https://en.wikipedia.org/wiki/Solid-state_drive</a:t>
            </a:r>
            <a:endParaRPr lang="en-US" sz="1800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93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en-US" sz="2700" dirty="0" smtClean="0"/>
              <a:t>Amusing calculation: is a full Kindle heavier than an empty one?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Actually, “Yes”, but not by much</a:t>
            </a:r>
          </a:p>
          <a:p>
            <a:r>
              <a:rPr lang="en-US" dirty="0" smtClean="0"/>
              <a:t>Flash works by trapping electrons:</a:t>
            </a:r>
          </a:p>
          <a:p>
            <a:pPr lvl="1"/>
            <a:r>
              <a:rPr lang="en-US" dirty="0" smtClean="0"/>
              <a:t>So, erased state lower energy than written state</a:t>
            </a:r>
          </a:p>
          <a:p>
            <a:r>
              <a:rPr lang="en-US" dirty="0" smtClean="0"/>
              <a:t>Assuming that:</a:t>
            </a:r>
          </a:p>
          <a:p>
            <a:pPr lvl="1"/>
            <a:r>
              <a:rPr lang="en-US" dirty="0" smtClean="0"/>
              <a:t>Kindle has 4GB flash</a:t>
            </a:r>
          </a:p>
          <a:p>
            <a:pPr lvl="1"/>
            <a:r>
              <a:rPr lang="en-US" dirty="0" smtClean="0"/>
              <a:t>½ of all bits in full Kindle are in high-energy state</a:t>
            </a:r>
          </a:p>
          <a:p>
            <a:pPr lvl="1"/>
            <a:r>
              <a:rPr lang="en-US" dirty="0" smtClean="0"/>
              <a:t>High-energy state about 10</a:t>
            </a:r>
            <a:r>
              <a:rPr lang="en-US" baseline="30000" dirty="0" smtClean="0"/>
              <a:t>-15</a:t>
            </a:r>
            <a:r>
              <a:rPr lang="en-US" dirty="0" smtClean="0"/>
              <a:t> joules higher</a:t>
            </a:r>
          </a:p>
          <a:p>
            <a:pPr lvl="1"/>
            <a:r>
              <a:rPr lang="en-US" dirty="0" smtClean="0"/>
              <a:t>Then: Full Kindle is 1 </a:t>
            </a:r>
            <a:r>
              <a:rPr lang="en-US" dirty="0" err="1" smtClean="0"/>
              <a:t>attogram</a:t>
            </a:r>
            <a:r>
              <a:rPr lang="en-US" dirty="0" smtClean="0"/>
              <a:t> (10</a:t>
            </a:r>
            <a:r>
              <a:rPr lang="en-US" baseline="30000" dirty="0" smtClean="0"/>
              <a:t>-18</a:t>
            </a:r>
            <a:r>
              <a:rPr lang="en-US" dirty="0" smtClean="0"/>
              <a:t>gram) heavier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(Using E = mc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Of course, this is less than most sensitive scale can measure </a:t>
            </a:r>
            <a:br>
              <a:rPr lang="en-US" dirty="0" smtClean="0"/>
            </a:br>
            <a:r>
              <a:rPr lang="en-US" dirty="0" smtClean="0"/>
              <a:t>(it can measure 10</a:t>
            </a:r>
            <a:r>
              <a:rPr lang="en-US" baseline="30000" dirty="0" smtClean="0"/>
              <a:t>-9 </a:t>
            </a:r>
            <a:r>
              <a:rPr lang="en-US" dirty="0" smtClean="0"/>
              <a:t>grams)</a:t>
            </a:r>
          </a:p>
          <a:p>
            <a:r>
              <a:rPr lang="en-US" dirty="0" smtClean="0"/>
              <a:t>Of course, this weight difference overwhelmed by battery discharge, weight from getting warm, ….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According to John Kubiatowicz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(New York Times, Oct 24, 2011)</a:t>
            </a:r>
          </a:p>
        </p:txBody>
      </p:sp>
    </p:spTree>
    <p:extLst>
      <p:ext uri="{BB962C8B-B14F-4D97-AF65-F5344CB8AC3E}">
        <p14:creationId xmlns:p14="http://schemas.microsoft.com/office/powerpoint/2010/main" val="7849360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861541" y="152400"/>
            <a:ext cx="7291859" cy="533400"/>
          </a:xfrm>
        </p:spPr>
        <p:txBody>
          <a:bodyPr/>
          <a:lstStyle/>
          <a:p>
            <a:r>
              <a:rPr lang="en-US"/>
              <a:t>SSD Summary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152400" y="933041"/>
            <a:ext cx="8610600" cy="31817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Pros (vs. hard disk drives):</a:t>
            </a:r>
          </a:p>
          <a:p>
            <a:pPr lvl="1"/>
            <a:r>
              <a:rPr lang="en-US" dirty="0"/>
              <a:t>Low latency, high throughput (eliminate seek/rotational delay)</a:t>
            </a:r>
          </a:p>
          <a:p>
            <a:pPr lvl="1"/>
            <a:r>
              <a:rPr lang="en-US" dirty="0"/>
              <a:t>No moving parts: </a:t>
            </a:r>
          </a:p>
          <a:p>
            <a:pPr lvl="2"/>
            <a:r>
              <a:rPr lang="en-US" dirty="0"/>
              <a:t>Very light weight, low power, silent, very shock insensitive</a:t>
            </a:r>
          </a:p>
          <a:p>
            <a:pPr lvl="1"/>
            <a:r>
              <a:rPr lang="en-US" dirty="0"/>
              <a:t>Read at memory speeds (limited by controller and I/O bus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 smtClean="0"/>
              <a:t>Small storage (0.1-0.5x disk), expensive (3-20x disk)</a:t>
            </a:r>
            <a:endParaRPr lang="en-US" dirty="0"/>
          </a:p>
          <a:p>
            <a:pPr lvl="2"/>
            <a:r>
              <a:rPr lang="en-US" dirty="0"/>
              <a:t>Hybrid alternative: combine small SSD with large </a:t>
            </a:r>
            <a:r>
              <a:rPr lang="en-US" dirty="0" smtClean="0"/>
              <a:t>HDD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3034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861541" y="152400"/>
            <a:ext cx="7291859" cy="533400"/>
          </a:xfrm>
        </p:spPr>
        <p:txBody>
          <a:bodyPr/>
          <a:lstStyle/>
          <a:p>
            <a:r>
              <a:rPr lang="en-US"/>
              <a:t>SSD Summary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152400" y="933041"/>
            <a:ext cx="8610600" cy="5562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Pros (vs. hard disk drives):</a:t>
            </a:r>
          </a:p>
          <a:p>
            <a:pPr lvl="1"/>
            <a:r>
              <a:rPr lang="en-US" dirty="0"/>
              <a:t>Low latency, high throughput (eliminate seek/rotational delay)</a:t>
            </a:r>
          </a:p>
          <a:p>
            <a:pPr lvl="1"/>
            <a:r>
              <a:rPr lang="en-US" dirty="0"/>
              <a:t>No moving parts: </a:t>
            </a:r>
          </a:p>
          <a:p>
            <a:pPr lvl="2"/>
            <a:r>
              <a:rPr lang="en-US" dirty="0"/>
              <a:t>Very light weight, low power, silent, very shock insensitive</a:t>
            </a:r>
          </a:p>
          <a:p>
            <a:pPr lvl="1"/>
            <a:r>
              <a:rPr lang="en-US" dirty="0"/>
              <a:t>Read at memory speeds (limited by controller and I/O bus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strike="sngStrike" dirty="0"/>
              <a:t>Small storage (0.1-0.5x disk)</a:t>
            </a:r>
            <a:r>
              <a:rPr lang="en-US" dirty="0" smtClean="0"/>
              <a:t>, </a:t>
            </a:r>
            <a:r>
              <a:rPr lang="en-US" dirty="0"/>
              <a:t>expensive </a:t>
            </a:r>
            <a:r>
              <a:rPr lang="en-US" dirty="0" smtClean="0"/>
              <a:t>(3-20x disk)</a:t>
            </a:r>
            <a:endParaRPr lang="en-US" dirty="0"/>
          </a:p>
          <a:p>
            <a:pPr lvl="2"/>
            <a:r>
              <a:rPr lang="en-US" dirty="0"/>
              <a:t>Hybrid alternative: combine small SSD with large HDD</a:t>
            </a:r>
          </a:p>
          <a:p>
            <a:pPr lvl="1"/>
            <a:r>
              <a:rPr lang="en-US" dirty="0"/>
              <a:t>Asymmetric block write performance: read </a:t>
            </a:r>
            <a:r>
              <a:rPr lang="en-US" dirty="0" err="1"/>
              <a:t>pg</a:t>
            </a:r>
            <a:r>
              <a:rPr lang="en-US" dirty="0"/>
              <a:t>/erase/write </a:t>
            </a:r>
            <a:r>
              <a:rPr lang="en-US" dirty="0" err="1"/>
              <a:t>pg</a:t>
            </a:r>
            <a:endParaRPr lang="en-US" dirty="0"/>
          </a:p>
          <a:p>
            <a:pPr lvl="2"/>
            <a:r>
              <a:rPr lang="en-US" dirty="0"/>
              <a:t>Controller garbage collection (GC) algorithms have major effect on performance</a:t>
            </a:r>
          </a:p>
          <a:p>
            <a:pPr lvl="1"/>
            <a:r>
              <a:rPr lang="en-US" dirty="0"/>
              <a:t>Limited drive lifetime </a:t>
            </a:r>
          </a:p>
          <a:p>
            <a:pPr lvl="2"/>
            <a:r>
              <a:rPr lang="en-US" dirty="0"/>
              <a:t>1-10K writes/page for MLC NAND</a:t>
            </a:r>
          </a:p>
          <a:p>
            <a:pPr lvl="2"/>
            <a:r>
              <a:rPr lang="en-US" dirty="0" err="1"/>
              <a:t>Avg</a:t>
            </a:r>
            <a:r>
              <a:rPr lang="en-US" dirty="0"/>
              <a:t> failure rate is 6 years, life expectancy is 9–11 </a:t>
            </a:r>
            <a:r>
              <a:rPr lang="en-US" dirty="0" smtClean="0"/>
              <a:t>years</a:t>
            </a:r>
          </a:p>
          <a:p>
            <a:r>
              <a:rPr lang="en-US" dirty="0" smtClean="0"/>
              <a:t>These are changing rapidly!</a:t>
            </a:r>
            <a:endParaRPr lang="en-US" dirty="0"/>
          </a:p>
        </p:txBody>
      </p:sp>
      <p:sp>
        <p:nvSpPr>
          <p:cNvPr id="2" name="Rectangular Callout 1"/>
          <p:cNvSpPr/>
          <p:nvPr/>
        </p:nvSpPr>
        <p:spPr bwMode="auto">
          <a:xfrm>
            <a:off x="7543800" y="2286000"/>
            <a:ext cx="1447800" cy="1219200"/>
          </a:xfrm>
          <a:prstGeom prst="wedgeRectCallout">
            <a:avLst>
              <a:gd name="adj1" fmla="val -296952"/>
              <a:gd name="adj2" fmla="val 28824"/>
            </a:avLst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No longer true!</a:t>
            </a:r>
          </a:p>
        </p:txBody>
      </p:sp>
    </p:spTree>
    <p:extLst>
      <p:ext uri="{BB962C8B-B14F-4D97-AF65-F5344CB8AC3E}">
        <p14:creationId xmlns:p14="http://schemas.microsoft.com/office/powerpoint/2010/main" val="440805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Seagate Enterprise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63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10 TB (2016)</a:t>
            </a:r>
          </a:p>
          <a:p>
            <a:r>
              <a:rPr lang="en-US" dirty="0"/>
              <a:t>7 platters, 14 heads</a:t>
            </a:r>
          </a:p>
          <a:p>
            <a:r>
              <a:rPr lang="en-US" dirty="0" smtClean="0"/>
              <a:t>7200 RPMs</a:t>
            </a:r>
          </a:p>
          <a:p>
            <a:r>
              <a:rPr lang="en-US" dirty="0" smtClean="0"/>
              <a:t>6 </a:t>
            </a:r>
            <a:r>
              <a:rPr lang="en-US" dirty="0" err="1" smtClean="0"/>
              <a:t>Gbps</a:t>
            </a:r>
            <a:r>
              <a:rPr lang="en-US" dirty="0" smtClean="0"/>
              <a:t> SATA /12Gbps </a:t>
            </a:r>
            <a:r>
              <a:rPr lang="en-US" dirty="0"/>
              <a:t>SAS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220MB/s transfer rate, cache size: 256MB </a:t>
            </a:r>
          </a:p>
          <a:p>
            <a:r>
              <a:rPr lang="en-US" dirty="0" smtClean="0"/>
              <a:t>Helium filled: reduce friction and power usage</a:t>
            </a:r>
          </a:p>
          <a:p>
            <a:r>
              <a:rPr lang="en-US" dirty="0" smtClean="0"/>
              <a:t>Price: $500 ($0.05/GB)</a:t>
            </a:r>
          </a:p>
          <a:p>
            <a:endParaRPr lang="en-US" dirty="0"/>
          </a:p>
          <a:p>
            <a:pPr marL="0" indent="0" eaLnBrk="1" hangingPunct="1">
              <a:buNone/>
            </a:pPr>
            <a:r>
              <a:rPr lang="en-US" dirty="0">
                <a:latin typeface="Gill Sans Light"/>
                <a:cs typeface="Gill Sans Light"/>
              </a:rPr>
              <a:t>IBM Personal Computer/AT (1986)</a:t>
            </a:r>
          </a:p>
          <a:p>
            <a:pPr eaLnBrk="1" hangingPunct="1"/>
            <a:r>
              <a:rPr lang="en-US" sz="2600" dirty="0">
                <a:latin typeface="Gill Sans Light"/>
                <a:cs typeface="Gill Sans Light"/>
              </a:rPr>
              <a:t>30 MB hard </a:t>
            </a:r>
            <a:r>
              <a:rPr lang="en-US" sz="2600" dirty="0" smtClean="0">
                <a:latin typeface="Gill Sans Light"/>
                <a:cs typeface="Gill Sans Light"/>
              </a:rPr>
              <a:t>disk</a:t>
            </a:r>
            <a:endParaRPr lang="en-US" sz="2600" dirty="0">
              <a:latin typeface="Gill Sans Light"/>
              <a:cs typeface="Gill Sans Light"/>
            </a:endParaRPr>
          </a:p>
          <a:p>
            <a:pPr eaLnBrk="1" hangingPunct="1"/>
            <a:r>
              <a:rPr lang="en-US" sz="2600" dirty="0">
                <a:latin typeface="Gill Sans Light"/>
                <a:cs typeface="Gill Sans Light"/>
              </a:rPr>
              <a:t>30-40ms seek time</a:t>
            </a:r>
          </a:p>
          <a:p>
            <a:pPr eaLnBrk="1" hangingPunct="1"/>
            <a:r>
              <a:rPr lang="en-US" sz="2600" dirty="0">
                <a:latin typeface="Gill Sans Light"/>
                <a:cs typeface="Gill Sans Light"/>
              </a:rPr>
              <a:t>0.7-1 MB/s (est.</a:t>
            </a:r>
            <a:r>
              <a:rPr lang="en-US" sz="2600" dirty="0" smtClean="0">
                <a:latin typeface="Gill Sans Light"/>
                <a:cs typeface="Gill Sans Light"/>
              </a:rPr>
              <a:t>)</a:t>
            </a:r>
          </a:p>
          <a:p>
            <a:pPr eaLnBrk="1" hangingPunct="1"/>
            <a:r>
              <a:rPr lang="en-US" sz="2600" dirty="0" smtClean="0">
                <a:latin typeface="Gill Sans Light"/>
                <a:cs typeface="Gill Sans Light"/>
              </a:rPr>
              <a:t>Price: $500 ($17K/GB, 340,000x more expensive !!)</a:t>
            </a:r>
            <a:endParaRPr lang="en-US" sz="2600" dirty="0">
              <a:latin typeface="Gill Sans Light"/>
              <a:cs typeface="Gill Sans Light"/>
            </a:endParaRP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Screen Shot 2017-03-20 at 4.37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460" y="838199"/>
            <a:ext cx="1467940" cy="204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14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Basic Performance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3441"/>
            <a:ext cx="8534400" cy="5215723"/>
          </a:xfrm>
        </p:spPr>
        <p:txBody>
          <a:bodyPr>
            <a:norm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Response Time </a:t>
            </a:r>
            <a:r>
              <a:rPr lang="en-US" sz="2800" dirty="0" smtClean="0">
                <a:solidFill>
                  <a:srgbClr val="FF0000"/>
                </a:solidFill>
              </a:rPr>
              <a:t>or</a:t>
            </a:r>
            <a:r>
              <a:rPr lang="en-US" sz="2800" i="1" dirty="0" smtClean="0">
                <a:solidFill>
                  <a:srgbClr val="FF0000"/>
                </a:solidFill>
              </a:rPr>
              <a:t> Latency</a:t>
            </a:r>
            <a:r>
              <a:rPr lang="en-US" sz="2800" dirty="0" smtClean="0">
                <a:solidFill>
                  <a:srgbClr val="FF0000"/>
                </a:solidFill>
              </a:rPr>
              <a:t>: </a:t>
            </a:r>
            <a:r>
              <a:rPr lang="en-US" sz="2800" dirty="0" smtClean="0"/>
              <a:t>Time to perform an operation</a:t>
            </a:r>
          </a:p>
          <a:p>
            <a:endParaRPr lang="en-US" sz="2800" dirty="0" smtClean="0"/>
          </a:p>
          <a:p>
            <a:r>
              <a:rPr lang="en-US" sz="2800" i="1" dirty="0" smtClean="0">
                <a:solidFill>
                  <a:srgbClr val="FF0000"/>
                </a:solidFill>
              </a:rPr>
              <a:t>Bandwidth </a:t>
            </a:r>
            <a:r>
              <a:rPr lang="en-US" sz="2800" dirty="0" smtClean="0">
                <a:solidFill>
                  <a:srgbClr val="FF0000"/>
                </a:solidFill>
              </a:rPr>
              <a:t>or</a:t>
            </a:r>
            <a:r>
              <a:rPr lang="en-US" sz="2800" i="1" dirty="0" smtClean="0">
                <a:solidFill>
                  <a:srgbClr val="FF0000"/>
                </a:solidFill>
              </a:rPr>
              <a:t> Throughput</a:t>
            </a:r>
            <a:r>
              <a:rPr lang="en-US" sz="2800" dirty="0" smtClean="0">
                <a:solidFill>
                  <a:srgbClr val="FF0000"/>
                </a:solidFill>
              </a:rPr>
              <a:t>: </a:t>
            </a:r>
            <a:r>
              <a:rPr lang="en-US" sz="2800" dirty="0" smtClean="0"/>
              <a:t>Rate at which operations are performed (op/s)</a:t>
            </a:r>
          </a:p>
          <a:p>
            <a:pPr lvl="1"/>
            <a:r>
              <a:rPr lang="en-US" sz="2400" dirty="0" smtClean="0"/>
              <a:t>Files: </a:t>
            </a:r>
            <a:r>
              <a:rPr lang="en-US" sz="2400" dirty="0"/>
              <a:t>N</a:t>
            </a:r>
            <a:r>
              <a:rPr lang="en-US" sz="2400" dirty="0" smtClean="0"/>
              <a:t>B/s, Networks: </a:t>
            </a:r>
            <a:r>
              <a:rPr lang="en-US" sz="2400" dirty="0"/>
              <a:t>M</a:t>
            </a:r>
            <a:r>
              <a:rPr lang="en-US" sz="2400" dirty="0" smtClean="0"/>
              <a:t>b/s, Arithmetic: GFLOP/s</a:t>
            </a:r>
          </a:p>
          <a:p>
            <a:pPr lvl="1"/>
            <a:endParaRPr lang="en-US" sz="2400" dirty="0" smtClean="0"/>
          </a:p>
          <a:p>
            <a:r>
              <a:rPr lang="en-US" sz="2800" i="1" dirty="0" smtClean="0">
                <a:solidFill>
                  <a:srgbClr val="FF0000"/>
                </a:solidFill>
              </a:rPr>
              <a:t>Start up </a:t>
            </a:r>
            <a:r>
              <a:rPr lang="en-US" sz="2800" dirty="0" smtClean="0">
                <a:solidFill>
                  <a:srgbClr val="FF0000"/>
                </a:solidFill>
              </a:rPr>
              <a:t>or “Overhead”: </a:t>
            </a:r>
            <a:r>
              <a:rPr lang="en-US" sz="2800" dirty="0" smtClean="0"/>
              <a:t>time to initiate an operation</a:t>
            </a:r>
          </a:p>
          <a:p>
            <a:endParaRPr lang="en-US" sz="2800" dirty="0" smtClean="0"/>
          </a:p>
          <a:p>
            <a:r>
              <a:rPr lang="en-US" sz="2800" dirty="0" smtClean="0"/>
              <a:t>Most I/O operations are roughly linear in </a:t>
            </a:r>
            <a:r>
              <a:rPr lang="en-US" sz="2800" i="1" dirty="0" smtClean="0"/>
              <a:t>n</a:t>
            </a:r>
            <a:r>
              <a:rPr lang="en-US" sz="2800" dirty="0" smtClean="0"/>
              <a:t> bytes</a:t>
            </a:r>
          </a:p>
          <a:p>
            <a:pPr lvl="1"/>
            <a:r>
              <a:rPr lang="en-US" sz="2400" dirty="0" smtClean="0"/>
              <a:t>Latency(n) = Overhead + n/Bandwidth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8796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Largest SSDs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60TB (2016)</a:t>
            </a:r>
          </a:p>
          <a:p>
            <a:r>
              <a:rPr lang="en-US" dirty="0" smtClean="0"/>
              <a:t>Dual port: 16Gbs </a:t>
            </a:r>
          </a:p>
          <a:p>
            <a:r>
              <a:rPr lang="en-US" dirty="0" err="1" smtClean="0"/>
              <a:t>Seq</a:t>
            </a:r>
            <a:r>
              <a:rPr lang="en-US" dirty="0" smtClean="0"/>
              <a:t> reads: 1.5GB/s</a:t>
            </a:r>
          </a:p>
          <a:p>
            <a:r>
              <a:rPr lang="en-US" dirty="0" err="1" smtClean="0"/>
              <a:t>Seq</a:t>
            </a:r>
            <a:r>
              <a:rPr lang="en-US" dirty="0" smtClean="0"/>
              <a:t> writes: 1GB/s</a:t>
            </a:r>
          </a:p>
          <a:p>
            <a:r>
              <a:rPr lang="en-US" dirty="0" smtClean="0"/>
              <a:t>Random Read Ops (IOPS): 150K</a:t>
            </a:r>
          </a:p>
          <a:p>
            <a:r>
              <a:rPr lang="en-US" dirty="0" smtClean="0"/>
              <a:t>Price: ~ $20K</a:t>
            </a:r>
            <a:r>
              <a:rPr lang="en-US" dirty="0"/>
              <a:t> </a:t>
            </a:r>
            <a:r>
              <a:rPr lang="en-US" dirty="0" smtClean="0"/>
              <a:t>($0.33/GB)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838200"/>
            <a:ext cx="43942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11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76200"/>
            <a:ext cx="7543800" cy="381000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r>
              <a:rPr lang="en-US">
                <a:ea typeface="MS PGothic" charset="0"/>
              </a:rPr>
              <a:t>I/O Performance</a:t>
            </a:r>
          </a:p>
        </p:txBody>
      </p:sp>
      <p:grpSp>
        <p:nvGrpSpPr>
          <p:cNvPr id="75778" name="Group 44"/>
          <p:cNvGrpSpPr>
            <a:grpSpLocks/>
          </p:cNvGrpSpPr>
          <p:nvPr/>
        </p:nvGrpSpPr>
        <p:grpSpPr bwMode="auto">
          <a:xfrm>
            <a:off x="0" y="949325"/>
            <a:ext cx="6096000" cy="1844676"/>
            <a:chOff x="0" y="624"/>
            <a:chExt cx="3840" cy="1162"/>
          </a:xfrm>
        </p:grpSpPr>
        <p:sp>
          <p:nvSpPr>
            <p:cNvPr id="75802" name="Line 27"/>
            <p:cNvSpPr>
              <a:spLocks noChangeShapeType="1"/>
            </p:cNvSpPr>
            <p:nvPr/>
          </p:nvSpPr>
          <p:spPr bwMode="auto">
            <a:xfrm>
              <a:off x="818" y="1036"/>
              <a:ext cx="3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795" name="Rectangle 3"/>
            <p:cNvSpPr>
              <a:spLocks noChangeArrowheads="1"/>
            </p:cNvSpPr>
            <p:nvPr/>
          </p:nvSpPr>
          <p:spPr bwMode="auto">
            <a:xfrm>
              <a:off x="0" y="1584"/>
              <a:ext cx="384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Response Time = Queue + I/O device service time</a:t>
              </a:r>
            </a:p>
          </p:txBody>
        </p:sp>
        <p:sp>
          <p:nvSpPr>
            <p:cNvPr id="75796" name="AutoShape 33"/>
            <p:cNvSpPr>
              <a:spLocks noChangeArrowheads="1"/>
            </p:cNvSpPr>
            <p:nvPr/>
          </p:nvSpPr>
          <p:spPr bwMode="auto">
            <a:xfrm>
              <a:off x="2621" y="849"/>
              <a:ext cx="569" cy="373"/>
            </a:xfrm>
            <a:prstGeom prst="roundRect">
              <a:avLst>
                <a:gd name="adj" fmla="val 1249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797" name="Rectangle 21"/>
            <p:cNvSpPr>
              <a:spLocks noChangeArrowheads="1"/>
            </p:cNvSpPr>
            <p:nvPr/>
          </p:nvSpPr>
          <p:spPr bwMode="auto">
            <a:xfrm>
              <a:off x="282" y="750"/>
              <a:ext cx="579" cy="571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28600" indent="-228600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pPr marL="228600" indent="-228600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</p:txBody>
        </p:sp>
        <p:sp>
          <p:nvSpPr>
            <p:cNvPr id="75798" name="Rectangle 23"/>
            <p:cNvSpPr>
              <a:spLocks noChangeArrowheads="1"/>
            </p:cNvSpPr>
            <p:nvPr/>
          </p:nvSpPr>
          <p:spPr bwMode="auto">
            <a:xfrm>
              <a:off x="1208" y="882"/>
              <a:ext cx="471" cy="307"/>
            </a:xfrm>
            <a:prstGeom prst="rect">
              <a:avLst/>
            </a:prstGeom>
            <a:solidFill>
              <a:srgbClr val="53FB2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799" name="Line 24"/>
            <p:cNvSpPr>
              <a:spLocks noChangeShapeType="1"/>
            </p:cNvSpPr>
            <p:nvPr/>
          </p:nvSpPr>
          <p:spPr bwMode="auto">
            <a:xfrm flipV="1">
              <a:off x="1590" y="874"/>
              <a:ext cx="0" cy="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800" name="Line 25"/>
            <p:cNvSpPr>
              <a:spLocks noChangeShapeType="1"/>
            </p:cNvSpPr>
            <p:nvPr/>
          </p:nvSpPr>
          <p:spPr bwMode="auto">
            <a:xfrm flipV="1">
              <a:off x="1492" y="875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801" name="Rectangle 26"/>
            <p:cNvSpPr>
              <a:spLocks noChangeArrowheads="1"/>
            </p:cNvSpPr>
            <p:nvPr/>
          </p:nvSpPr>
          <p:spPr bwMode="auto">
            <a:xfrm>
              <a:off x="1030" y="1200"/>
              <a:ext cx="78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Queue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[OS Paths]</a:t>
              </a:r>
            </a:p>
          </p:txBody>
        </p:sp>
        <p:sp>
          <p:nvSpPr>
            <p:cNvPr id="75803" name="Rectangle 28"/>
            <p:cNvSpPr>
              <a:spLocks noChangeArrowheads="1"/>
            </p:cNvSpPr>
            <p:nvPr/>
          </p:nvSpPr>
          <p:spPr bwMode="auto">
            <a:xfrm>
              <a:off x="2026" y="624"/>
              <a:ext cx="374" cy="82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marL="228600" indent="-228600"/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Controller</a:t>
              </a:r>
            </a:p>
          </p:txBody>
        </p:sp>
        <p:sp>
          <p:nvSpPr>
            <p:cNvPr id="75804" name="Line 30"/>
            <p:cNvSpPr>
              <a:spLocks noChangeShapeType="1"/>
            </p:cNvSpPr>
            <p:nvPr/>
          </p:nvSpPr>
          <p:spPr bwMode="auto">
            <a:xfrm>
              <a:off x="1696" y="1036"/>
              <a:ext cx="3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805" name="Rectangle 31"/>
            <p:cNvSpPr>
              <a:spLocks noChangeArrowheads="1"/>
            </p:cNvSpPr>
            <p:nvPr/>
          </p:nvSpPr>
          <p:spPr bwMode="auto">
            <a:xfrm>
              <a:off x="2631" y="864"/>
              <a:ext cx="49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I/O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device</a:t>
              </a:r>
            </a:p>
          </p:txBody>
        </p:sp>
        <p:sp>
          <p:nvSpPr>
            <p:cNvPr id="75806" name="Line 32"/>
            <p:cNvSpPr>
              <a:spLocks noChangeShapeType="1"/>
            </p:cNvSpPr>
            <p:nvPr/>
          </p:nvSpPr>
          <p:spPr bwMode="auto">
            <a:xfrm>
              <a:off x="2400" y="1036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6430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0" y="2900362"/>
            <a:ext cx="9144000" cy="327183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ea typeface="MS PGothic" charset="0"/>
              </a:rPr>
              <a:t>Performance of I/O subsystem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ea typeface="MS PGothic" charset="0"/>
              </a:rPr>
              <a:t>Metrics: Response Time, </a:t>
            </a:r>
            <a:r>
              <a:rPr lang="en-US" sz="2400" dirty="0" smtClean="0">
                <a:ea typeface="MS PGothic" charset="0"/>
              </a:rPr>
              <a:t>Throughput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dirty="0" smtClean="0">
                <a:ea typeface="MS PGothic" charset="0"/>
              </a:rPr>
              <a:t>Effective BW per op = transfer size / response time</a:t>
            </a:r>
          </a:p>
          <a:p>
            <a:pPr lvl="2">
              <a:lnSpc>
                <a:spcPct val="80000"/>
              </a:lnSpc>
            </a:pPr>
            <a:r>
              <a:rPr lang="en-US" sz="1800" dirty="0" err="1" smtClean="0">
                <a:ea typeface="MS PGothic" charset="0"/>
              </a:rPr>
              <a:t>EffBW</a:t>
            </a:r>
            <a:r>
              <a:rPr lang="en-US" sz="1800" dirty="0" smtClean="0">
                <a:ea typeface="MS PGothic" charset="0"/>
              </a:rPr>
              <a:t>(n) = n / (S + n/B) = B / (1 + SB/n )</a:t>
            </a:r>
            <a:endParaRPr lang="en-US" sz="1800" dirty="0">
              <a:ea typeface="MS PGothic" charset="0"/>
            </a:endParaRPr>
          </a:p>
        </p:txBody>
      </p:sp>
      <p:sp>
        <p:nvSpPr>
          <p:cNvPr id="75780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8104188" y="1493838"/>
            <a:ext cx="1587" cy="1587"/>
          </a:xfrm>
          <a:custGeom>
            <a:avLst/>
            <a:gdLst>
              <a:gd name="T0" fmla="*/ 0 w 1"/>
              <a:gd name="T1" fmla="*/ 2147483647 h 1"/>
              <a:gd name="T2" fmla="*/ 0 w 1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540376" y="742156"/>
            <a:ext cx="3554413" cy="3078163"/>
            <a:chOff x="5413376" y="685800"/>
            <a:chExt cx="3554413" cy="3078163"/>
          </a:xfrm>
        </p:grpSpPr>
        <p:grpSp>
          <p:nvGrpSpPr>
            <p:cNvPr id="75782" name="Group 53"/>
            <p:cNvGrpSpPr>
              <a:grpSpLocks/>
            </p:cNvGrpSpPr>
            <p:nvPr/>
          </p:nvGrpSpPr>
          <p:grpSpPr bwMode="auto">
            <a:xfrm>
              <a:off x="5413376" y="685800"/>
              <a:ext cx="3554413" cy="3078163"/>
              <a:chOff x="3410" y="432"/>
              <a:chExt cx="2239" cy="1939"/>
            </a:xfrm>
          </p:grpSpPr>
          <p:sp>
            <p:nvSpPr>
              <p:cNvPr id="75784" name="Rectangle 4"/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785" name="Rectangle 5"/>
              <p:cNvSpPr>
                <a:spLocks noChangeArrowheads="1"/>
              </p:cNvSpPr>
              <p:nvPr/>
            </p:nvSpPr>
            <p:spPr bwMode="auto">
              <a:xfrm>
                <a:off x="5245" y="1827"/>
                <a:ext cx="4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100%</a:t>
                </a:r>
              </a:p>
            </p:txBody>
          </p:sp>
          <p:sp>
            <p:nvSpPr>
              <p:cNvPr id="75786" name="Line 6"/>
              <p:cNvSpPr>
                <a:spLocks noChangeShapeType="1"/>
              </p:cNvSpPr>
              <p:nvPr/>
            </p:nvSpPr>
            <p:spPr bwMode="auto">
              <a:xfrm flipV="1">
                <a:off x="3728" y="432"/>
                <a:ext cx="1" cy="13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787" name="Line 7"/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5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788" name="Rectangle 8"/>
              <p:cNvSpPr>
                <a:spLocks noChangeArrowheads="1"/>
              </p:cNvSpPr>
              <p:nvPr/>
            </p:nvSpPr>
            <p:spPr bwMode="auto">
              <a:xfrm>
                <a:off x="3771" y="449"/>
                <a:ext cx="752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>
                    <a:latin typeface="Gill Sans" charset="0"/>
                    <a:ea typeface="Gill Sans" charset="0"/>
                    <a:cs typeface="Gill Sans" charset="0"/>
                  </a:rPr>
                  <a:t>Response</a:t>
                </a:r>
              </a:p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>
                    <a:latin typeface="Gill Sans" charset="0"/>
                    <a:ea typeface="Gill Sans" charset="0"/>
                    <a:cs typeface="Gill Sans" charset="0"/>
                  </a:rPr>
                  <a:t>Time (ms)</a:t>
                </a:r>
              </a:p>
            </p:txBody>
          </p:sp>
          <p:sp>
            <p:nvSpPr>
              <p:cNvPr id="75789" name="Rectangle 9"/>
              <p:cNvSpPr>
                <a:spLocks noChangeArrowheads="1"/>
              </p:cNvSpPr>
              <p:nvPr/>
            </p:nvSpPr>
            <p:spPr bwMode="auto">
              <a:xfrm>
                <a:off x="3767" y="2004"/>
                <a:ext cx="1781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Throughput  </a:t>
                </a:r>
                <a:r>
                  <a:rPr lang="en-US" sz="2000" b="0" dirty="0" smtClean="0">
                    <a:latin typeface="Gill Sans" charset="0"/>
                    <a:ea typeface="Gill Sans" charset="0"/>
                    <a:cs typeface="Gill Sans" charset="0"/>
                  </a:rPr>
                  <a:t>(</a:t>
                </a: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Utilization)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 dirty="0" smtClean="0">
                    <a:latin typeface="Gill Sans" charset="0"/>
                    <a:ea typeface="Gill Sans" charset="0"/>
                    <a:cs typeface="Gill Sans" charset="0"/>
                  </a:rPr>
                  <a:t>                   (</a:t>
                </a: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% total BW)</a:t>
                </a:r>
              </a:p>
            </p:txBody>
          </p:sp>
          <p:sp>
            <p:nvSpPr>
              <p:cNvPr id="75790" name="Rectangle 10"/>
              <p:cNvSpPr>
                <a:spLocks noChangeArrowheads="1"/>
              </p:cNvSpPr>
              <p:nvPr/>
            </p:nvSpPr>
            <p:spPr bwMode="auto">
              <a:xfrm>
                <a:off x="3490" y="1786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</a:p>
            </p:txBody>
          </p:sp>
          <p:sp>
            <p:nvSpPr>
              <p:cNvPr id="75791" name="Rectangle 11"/>
              <p:cNvSpPr>
                <a:spLocks noChangeArrowheads="1"/>
              </p:cNvSpPr>
              <p:nvPr/>
            </p:nvSpPr>
            <p:spPr bwMode="auto">
              <a:xfrm>
                <a:off x="3410" y="1305"/>
                <a:ext cx="29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100</a:t>
                </a:r>
              </a:p>
            </p:txBody>
          </p:sp>
          <p:sp>
            <p:nvSpPr>
              <p:cNvPr id="75792" name="Rectangle 12"/>
              <p:cNvSpPr>
                <a:spLocks noChangeArrowheads="1"/>
              </p:cNvSpPr>
              <p:nvPr/>
            </p:nvSpPr>
            <p:spPr bwMode="auto">
              <a:xfrm>
                <a:off x="3410" y="904"/>
                <a:ext cx="29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200</a:t>
                </a:r>
              </a:p>
            </p:txBody>
          </p:sp>
          <p:sp>
            <p:nvSpPr>
              <p:cNvPr id="75793" name="Rectangle 13"/>
              <p:cNvSpPr>
                <a:spLocks noChangeArrowheads="1"/>
              </p:cNvSpPr>
              <p:nvPr/>
            </p:nvSpPr>
            <p:spPr bwMode="auto">
              <a:xfrm>
                <a:off x="3410" y="502"/>
                <a:ext cx="29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300</a:t>
                </a:r>
              </a:p>
            </p:txBody>
          </p:sp>
          <p:sp>
            <p:nvSpPr>
              <p:cNvPr id="75794" name="Rectangle 14"/>
              <p:cNvSpPr>
                <a:spLocks noChangeArrowheads="1"/>
              </p:cNvSpPr>
              <p:nvPr/>
            </p:nvSpPr>
            <p:spPr bwMode="auto">
              <a:xfrm>
                <a:off x="3691" y="1867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0%</a:t>
                </a:r>
              </a:p>
            </p:txBody>
          </p:sp>
        </p:grpSp>
        <p:sp>
          <p:nvSpPr>
            <p:cNvPr id="75783" name="Ink 4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37250" y="758825"/>
              <a:ext cx="2368550" cy="1844675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" name="Rectangular Callout 3"/>
          <p:cNvSpPr/>
          <p:nvPr/>
        </p:nvSpPr>
        <p:spPr bwMode="auto">
          <a:xfrm>
            <a:off x="1371600" y="4648200"/>
            <a:ext cx="990600" cy="381000"/>
          </a:xfrm>
          <a:prstGeom prst="wedgeRectCallout">
            <a:avLst>
              <a:gd name="adj1" fmla="val 48397"/>
              <a:gd name="adj2" fmla="val -123611"/>
            </a:avLst>
          </a:prstGeom>
          <a:solidFill>
            <a:srgbClr val="EFE6B5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Sans Pro"/>
                <a:cs typeface="Source Sans Pro"/>
              </a:rPr>
              <a:t># of ops</a:t>
            </a:r>
          </a:p>
        </p:txBody>
      </p:sp>
      <p:sp>
        <p:nvSpPr>
          <p:cNvPr id="34" name="Rectangular Callout 33"/>
          <p:cNvSpPr/>
          <p:nvPr/>
        </p:nvSpPr>
        <p:spPr bwMode="auto">
          <a:xfrm>
            <a:off x="2209800" y="5181600"/>
            <a:ext cx="1676400" cy="381000"/>
          </a:xfrm>
          <a:prstGeom prst="wedgeRectCallout">
            <a:avLst>
              <a:gd name="adj1" fmla="val -17337"/>
              <a:gd name="adj2" fmla="val -273610"/>
            </a:avLst>
          </a:prstGeom>
          <a:solidFill>
            <a:srgbClr val="EFE6B5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Sans Pro"/>
                <a:cs typeface="Source Sans Pro"/>
              </a:rPr>
              <a:t>Fixed overhead</a:t>
            </a:r>
          </a:p>
        </p:txBody>
      </p:sp>
      <p:sp>
        <p:nvSpPr>
          <p:cNvPr id="35" name="Rectangular Callout 34"/>
          <p:cNvSpPr/>
          <p:nvPr/>
        </p:nvSpPr>
        <p:spPr bwMode="auto">
          <a:xfrm>
            <a:off x="3505200" y="4648200"/>
            <a:ext cx="1295400" cy="381000"/>
          </a:xfrm>
          <a:prstGeom prst="wedgeRectCallout">
            <a:avLst>
              <a:gd name="adj1" fmla="val -60519"/>
              <a:gd name="adj2" fmla="val -130277"/>
            </a:avLst>
          </a:prstGeom>
          <a:solidFill>
            <a:srgbClr val="EFE6B5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Source Sans Pro"/>
                <a:cs typeface="Source Sans Pro"/>
              </a:rPr>
              <a:t>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Sans Pro"/>
                <a:cs typeface="Source Sans Pro"/>
              </a:rPr>
              <a:t>ime per op</a:t>
            </a:r>
          </a:p>
        </p:txBody>
      </p:sp>
    </p:spTree>
    <p:extLst>
      <p:ext uri="{BB962C8B-B14F-4D97-AF65-F5344CB8AC3E}">
        <p14:creationId xmlns:p14="http://schemas.microsoft.com/office/powerpoint/2010/main" val="2226592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301" grpId="0" build="p"/>
      <p:bldP spid="4" grpId="0" animBg="1"/>
      <p:bldP spid="34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76200"/>
            <a:ext cx="7543800" cy="381000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r>
              <a:rPr lang="en-US">
                <a:ea typeface="MS PGothic" charset="0"/>
              </a:rPr>
              <a:t>I/O Performance</a:t>
            </a:r>
          </a:p>
        </p:txBody>
      </p:sp>
      <p:grpSp>
        <p:nvGrpSpPr>
          <p:cNvPr id="75778" name="Group 44"/>
          <p:cNvGrpSpPr>
            <a:grpSpLocks/>
          </p:cNvGrpSpPr>
          <p:nvPr/>
        </p:nvGrpSpPr>
        <p:grpSpPr bwMode="auto">
          <a:xfrm>
            <a:off x="0" y="949325"/>
            <a:ext cx="6096000" cy="1844676"/>
            <a:chOff x="0" y="624"/>
            <a:chExt cx="3840" cy="1162"/>
          </a:xfrm>
        </p:grpSpPr>
        <p:sp>
          <p:nvSpPr>
            <p:cNvPr id="75802" name="Line 27"/>
            <p:cNvSpPr>
              <a:spLocks noChangeShapeType="1"/>
            </p:cNvSpPr>
            <p:nvPr/>
          </p:nvSpPr>
          <p:spPr bwMode="auto">
            <a:xfrm>
              <a:off x="818" y="1036"/>
              <a:ext cx="3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795" name="Rectangle 3"/>
            <p:cNvSpPr>
              <a:spLocks noChangeArrowheads="1"/>
            </p:cNvSpPr>
            <p:nvPr/>
          </p:nvSpPr>
          <p:spPr bwMode="auto">
            <a:xfrm>
              <a:off x="0" y="1584"/>
              <a:ext cx="384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Response Time = Queue + I/O device service time</a:t>
              </a:r>
            </a:p>
          </p:txBody>
        </p:sp>
        <p:sp>
          <p:nvSpPr>
            <p:cNvPr id="75796" name="AutoShape 33"/>
            <p:cNvSpPr>
              <a:spLocks noChangeArrowheads="1"/>
            </p:cNvSpPr>
            <p:nvPr/>
          </p:nvSpPr>
          <p:spPr bwMode="auto">
            <a:xfrm>
              <a:off x="2621" y="849"/>
              <a:ext cx="569" cy="373"/>
            </a:xfrm>
            <a:prstGeom prst="roundRect">
              <a:avLst>
                <a:gd name="adj" fmla="val 1249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797" name="Rectangle 21"/>
            <p:cNvSpPr>
              <a:spLocks noChangeArrowheads="1"/>
            </p:cNvSpPr>
            <p:nvPr/>
          </p:nvSpPr>
          <p:spPr bwMode="auto">
            <a:xfrm>
              <a:off x="282" y="750"/>
              <a:ext cx="579" cy="571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28600" indent="-228600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pPr marL="228600" indent="-228600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</p:txBody>
        </p:sp>
        <p:sp>
          <p:nvSpPr>
            <p:cNvPr id="75798" name="Rectangle 23"/>
            <p:cNvSpPr>
              <a:spLocks noChangeArrowheads="1"/>
            </p:cNvSpPr>
            <p:nvPr/>
          </p:nvSpPr>
          <p:spPr bwMode="auto">
            <a:xfrm>
              <a:off x="1208" y="882"/>
              <a:ext cx="471" cy="307"/>
            </a:xfrm>
            <a:prstGeom prst="rect">
              <a:avLst/>
            </a:prstGeom>
            <a:solidFill>
              <a:srgbClr val="53FB2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799" name="Line 24"/>
            <p:cNvSpPr>
              <a:spLocks noChangeShapeType="1"/>
            </p:cNvSpPr>
            <p:nvPr/>
          </p:nvSpPr>
          <p:spPr bwMode="auto">
            <a:xfrm flipV="1">
              <a:off x="1590" y="874"/>
              <a:ext cx="0" cy="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800" name="Line 25"/>
            <p:cNvSpPr>
              <a:spLocks noChangeShapeType="1"/>
            </p:cNvSpPr>
            <p:nvPr/>
          </p:nvSpPr>
          <p:spPr bwMode="auto">
            <a:xfrm flipV="1">
              <a:off x="1492" y="875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801" name="Rectangle 26"/>
            <p:cNvSpPr>
              <a:spLocks noChangeArrowheads="1"/>
            </p:cNvSpPr>
            <p:nvPr/>
          </p:nvSpPr>
          <p:spPr bwMode="auto">
            <a:xfrm>
              <a:off x="1030" y="1200"/>
              <a:ext cx="78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Queue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[OS Paths]</a:t>
              </a:r>
            </a:p>
          </p:txBody>
        </p:sp>
        <p:sp>
          <p:nvSpPr>
            <p:cNvPr id="75803" name="Rectangle 28"/>
            <p:cNvSpPr>
              <a:spLocks noChangeArrowheads="1"/>
            </p:cNvSpPr>
            <p:nvPr/>
          </p:nvSpPr>
          <p:spPr bwMode="auto">
            <a:xfrm>
              <a:off x="2026" y="624"/>
              <a:ext cx="374" cy="82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marL="228600" indent="-228600"/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Controller</a:t>
              </a:r>
            </a:p>
          </p:txBody>
        </p:sp>
        <p:sp>
          <p:nvSpPr>
            <p:cNvPr id="75804" name="Line 30"/>
            <p:cNvSpPr>
              <a:spLocks noChangeShapeType="1"/>
            </p:cNvSpPr>
            <p:nvPr/>
          </p:nvSpPr>
          <p:spPr bwMode="auto">
            <a:xfrm>
              <a:off x="1696" y="1036"/>
              <a:ext cx="3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805" name="Rectangle 31"/>
            <p:cNvSpPr>
              <a:spLocks noChangeArrowheads="1"/>
            </p:cNvSpPr>
            <p:nvPr/>
          </p:nvSpPr>
          <p:spPr bwMode="auto">
            <a:xfrm>
              <a:off x="2631" y="864"/>
              <a:ext cx="49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I/O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device</a:t>
              </a:r>
            </a:p>
          </p:txBody>
        </p:sp>
        <p:sp>
          <p:nvSpPr>
            <p:cNvPr id="75806" name="Line 32"/>
            <p:cNvSpPr>
              <a:spLocks noChangeShapeType="1"/>
            </p:cNvSpPr>
            <p:nvPr/>
          </p:nvSpPr>
          <p:spPr bwMode="auto">
            <a:xfrm>
              <a:off x="2400" y="1036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6430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0" y="2900362"/>
            <a:ext cx="9144000" cy="327183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ea typeface="MS PGothic" charset="0"/>
              </a:rPr>
              <a:t>Performance of I/O subsystem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ea typeface="MS PGothic" charset="0"/>
              </a:rPr>
              <a:t>Metrics: Response Time, </a:t>
            </a:r>
            <a:r>
              <a:rPr lang="en-US" sz="2400" dirty="0" smtClean="0">
                <a:ea typeface="MS PGothic" charset="0"/>
              </a:rPr>
              <a:t>Throughput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dirty="0" smtClean="0">
                <a:ea typeface="MS PGothic" charset="0"/>
              </a:rPr>
              <a:t>Effective BW per op = transfer size / response time</a:t>
            </a:r>
          </a:p>
          <a:p>
            <a:pPr lvl="2">
              <a:lnSpc>
                <a:spcPct val="80000"/>
              </a:lnSpc>
            </a:pPr>
            <a:r>
              <a:rPr lang="en-US" sz="1800" dirty="0" err="1" smtClean="0">
                <a:ea typeface="MS PGothic" charset="0"/>
              </a:rPr>
              <a:t>EffBW</a:t>
            </a:r>
            <a:r>
              <a:rPr lang="en-US" sz="1800" dirty="0" smtClean="0">
                <a:ea typeface="MS PGothic" charset="0"/>
              </a:rPr>
              <a:t>(n) = n / (S + n/B) = B / (1 + SB/n )</a:t>
            </a:r>
            <a:endParaRPr lang="en-US" sz="1800" dirty="0">
              <a:ea typeface="MS PGothic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ea typeface="MS PGothic" charset="0"/>
              </a:rPr>
              <a:t>Contributing factors to latency: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ea typeface="MS PGothic" charset="0"/>
              </a:rPr>
              <a:t>Software paths (can be loosely modeled by a queue)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ea typeface="MS PGothic" charset="0"/>
              </a:rPr>
              <a:t>Hardware controller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ea typeface="MS PGothic" charset="0"/>
              </a:rPr>
              <a:t>I/O device service time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ea typeface="MS PGothic" charset="0"/>
              </a:rPr>
              <a:t>Queuing behavior: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ea typeface="MS PGothic" charset="0"/>
              </a:rPr>
              <a:t>Can lead to big increases of latency as utilization </a:t>
            </a:r>
            <a:r>
              <a:rPr lang="en-US" sz="2400" dirty="0" smtClean="0">
                <a:ea typeface="MS PGothic" charset="0"/>
              </a:rPr>
              <a:t>increases</a:t>
            </a:r>
            <a:endParaRPr lang="en-US" sz="2400" dirty="0">
              <a:ea typeface="MS PGothic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ea typeface="MS PGothic" charset="0"/>
              </a:rPr>
              <a:t>Solutions?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sz="2400" dirty="0">
              <a:ea typeface="MS PGothic" charset="0"/>
            </a:endParaRPr>
          </a:p>
        </p:txBody>
      </p:sp>
      <p:sp>
        <p:nvSpPr>
          <p:cNvPr id="75780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8104188" y="1493838"/>
            <a:ext cx="1587" cy="1587"/>
          </a:xfrm>
          <a:custGeom>
            <a:avLst/>
            <a:gdLst>
              <a:gd name="T0" fmla="*/ 0 w 1"/>
              <a:gd name="T1" fmla="*/ 2147483647 h 1"/>
              <a:gd name="T2" fmla="*/ 0 w 1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540376" y="742156"/>
            <a:ext cx="3554413" cy="3078163"/>
            <a:chOff x="5413376" y="685800"/>
            <a:chExt cx="3554413" cy="3078163"/>
          </a:xfrm>
        </p:grpSpPr>
        <p:grpSp>
          <p:nvGrpSpPr>
            <p:cNvPr id="75782" name="Group 53"/>
            <p:cNvGrpSpPr>
              <a:grpSpLocks/>
            </p:cNvGrpSpPr>
            <p:nvPr/>
          </p:nvGrpSpPr>
          <p:grpSpPr bwMode="auto">
            <a:xfrm>
              <a:off x="5413376" y="685800"/>
              <a:ext cx="3554413" cy="3078163"/>
              <a:chOff x="3410" y="432"/>
              <a:chExt cx="2239" cy="1939"/>
            </a:xfrm>
          </p:grpSpPr>
          <p:sp>
            <p:nvSpPr>
              <p:cNvPr id="75784" name="Rectangle 4"/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785" name="Rectangle 5"/>
              <p:cNvSpPr>
                <a:spLocks noChangeArrowheads="1"/>
              </p:cNvSpPr>
              <p:nvPr/>
            </p:nvSpPr>
            <p:spPr bwMode="auto">
              <a:xfrm>
                <a:off x="5245" y="1827"/>
                <a:ext cx="4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100%</a:t>
                </a:r>
              </a:p>
            </p:txBody>
          </p:sp>
          <p:sp>
            <p:nvSpPr>
              <p:cNvPr id="75786" name="Line 6"/>
              <p:cNvSpPr>
                <a:spLocks noChangeShapeType="1"/>
              </p:cNvSpPr>
              <p:nvPr/>
            </p:nvSpPr>
            <p:spPr bwMode="auto">
              <a:xfrm flipV="1">
                <a:off x="3728" y="432"/>
                <a:ext cx="1" cy="13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787" name="Line 7"/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5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788" name="Rectangle 8"/>
              <p:cNvSpPr>
                <a:spLocks noChangeArrowheads="1"/>
              </p:cNvSpPr>
              <p:nvPr/>
            </p:nvSpPr>
            <p:spPr bwMode="auto">
              <a:xfrm>
                <a:off x="3771" y="449"/>
                <a:ext cx="752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>
                    <a:latin typeface="Gill Sans" charset="0"/>
                    <a:ea typeface="Gill Sans" charset="0"/>
                    <a:cs typeface="Gill Sans" charset="0"/>
                  </a:rPr>
                  <a:t>Response</a:t>
                </a:r>
              </a:p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>
                    <a:latin typeface="Gill Sans" charset="0"/>
                    <a:ea typeface="Gill Sans" charset="0"/>
                    <a:cs typeface="Gill Sans" charset="0"/>
                  </a:rPr>
                  <a:t>Time (ms)</a:t>
                </a:r>
              </a:p>
            </p:txBody>
          </p:sp>
          <p:sp>
            <p:nvSpPr>
              <p:cNvPr id="75789" name="Rectangle 9"/>
              <p:cNvSpPr>
                <a:spLocks noChangeArrowheads="1"/>
              </p:cNvSpPr>
              <p:nvPr/>
            </p:nvSpPr>
            <p:spPr bwMode="auto">
              <a:xfrm>
                <a:off x="3767" y="2004"/>
                <a:ext cx="1781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Throughput  </a:t>
                </a:r>
                <a:r>
                  <a:rPr lang="en-US" sz="2000" b="0" dirty="0" smtClean="0">
                    <a:latin typeface="Gill Sans" charset="0"/>
                    <a:ea typeface="Gill Sans" charset="0"/>
                    <a:cs typeface="Gill Sans" charset="0"/>
                  </a:rPr>
                  <a:t>(</a:t>
                </a: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Utilization)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 dirty="0" smtClean="0">
                    <a:latin typeface="Gill Sans" charset="0"/>
                    <a:ea typeface="Gill Sans" charset="0"/>
                    <a:cs typeface="Gill Sans" charset="0"/>
                  </a:rPr>
                  <a:t>                   (</a:t>
                </a: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% total BW)</a:t>
                </a:r>
              </a:p>
            </p:txBody>
          </p:sp>
          <p:sp>
            <p:nvSpPr>
              <p:cNvPr id="75790" name="Rectangle 10"/>
              <p:cNvSpPr>
                <a:spLocks noChangeArrowheads="1"/>
              </p:cNvSpPr>
              <p:nvPr/>
            </p:nvSpPr>
            <p:spPr bwMode="auto">
              <a:xfrm>
                <a:off x="3490" y="1786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</a:p>
            </p:txBody>
          </p:sp>
          <p:sp>
            <p:nvSpPr>
              <p:cNvPr id="75791" name="Rectangle 11"/>
              <p:cNvSpPr>
                <a:spLocks noChangeArrowheads="1"/>
              </p:cNvSpPr>
              <p:nvPr/>
            </p:nvSpPr>
            <p:spPr bwMode="auto">
              <a:xfrm>
                <a:off x="3410" y="1305"/>
                <a:ext cx="29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100</a:t>
                </a:r>
              </a:p>
            </p:txBody>
          </p:sp>
          <p:sp>
            <p:nvSpPr>
              <p:cNvPr id="75792" name="Rectangle 12"/>
              <p:cNvSpPr>
                <a:spLocks noChangeArrowheads="1"/>
              </p:cNvSpPr>
              <p:nvPr/>
            </p:nvSpPr>
            <p:spPr bwMode="auto">
              <a:xfrm>
                <a:off x="3410" y="904"/>
                <a:ext cx="29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200</a:t>
                </a:r>
              </a:p>
            </p:txBody>
          </p:sp>
          <p:sp>
            <p:nvSpPr>
              <p:cNvPr id="75793" name="Rectangle 13"/>
              <p:cNvSpPr>
                <a:spLocks noChangeArrowheads="1"/>
              </p:cNvSpPr>
              <p:nvPr/>
            </p:nvSpPr>
            <p:spPr bwMode="auto">
              <a:xfrm>
                <a:off x="3410" y="502"/>
                <a:ext cx="29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300</a:t>
                </a:r>
              </a:p>
            </p:txBody>
          </p:sp>
          <p:sp>
            <p:nvSpPr>
              <p:cNvPr id="75794" name="Rectangle 14"/>
              <p:cNvSpPr>
                <a:spLocks noChangeArrowheads="1"/>
              </p:cNvSpPr>
              <p:nvPr/>
            </p:nvSpPr>
            <p:spPr bwMode="auto">
              <a:xfrm>
                <a:off x="3691" y="1867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0%</a:t>
                </a:r>
              </a:p>
            </p:txBody>
          </p:sp>
        </p:grpSp>
        <p:sp>
          <p:nvSpPr>
            <p:cNvPr id="75783" name="Ink 4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37250" y="758825"/>
              <a:ext cx="2368550" cy="1844675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020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30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>
            <a:off x="3999504" y="2021110"/>
            <a:ext cx="1368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68657" y="2014703"/>
            <a:ext cx="1368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Deterministic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699" y="4038600"/>
            <a:ext cx="82296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Assume requests arrive at regular intervals, take a fixed time to process, with plenty of time between …</a:t>
            </a:r>
          </a:p>
          <a:p>
            <a:r>
              <a:rPr lang="en-US" dirty="0" smtClean="0"/>
              <a:t>Service rate </a:t>
            </a:r>
            <a:r>
              <a:rPr lang="en-US" dirty="0"/>
              <a:t>(</a:t>
            </a:r>
            <a:r>
              <a:rPr lang="en-US" dirty="0" smtClean="0"/>
              <a:t>μ = 1/T</a:t>
            </a:r>
            <a:r>
              <a:rPr lang="en-US" baseline="-25000" dirty="0" smtClean="0"/>
              <a:t>S</a:t>
            </a:r>
            <a:r>
              <a:rPr lang="en-US" dirty="0" smtClean="0"/>
              <a:t>)  - operations per sec</a:t>
            </a:r>
            <a:endParaRPr lang="en-US" dirty="0"/>
          </a:p>
          <a:p>
            <a:r>
              <a:rPr lang="en-US" dirty="0"/>
              <a:t>Arrival </a:t>
            </a:r>
            <a:r>
              <a:rPr lang="en-US" dirty="0" smtClean="0"/>
              <a:t>rate: (λ =  1/T</a:t>
            </a:r>
            <a:r>
              <a:rPr lang="en-US" baseline="-25000" dirty="0" smtClean="0"/>
              <a:t>A</a:t>
            </a:r>
            <a:r>
              <a:rPr lang="en-US" dirty="0" smtClean="0"/>
              <a:t>) - </a:t>
            </a:r>
            <a:r>
              <a:rPr lang="en-US" dirty="0"/>
              <a:t>requests per second </a:t>
            </a:r>
          </a:p>
          <a:p>
            <a:r>
              <a:rPr lang="en-US" dirty="0" smtClean="0"/>
              <a:t>Utilization</a:t>
            </a:r>
            <a:r>
              <a:rPr lang="en-US" dirty="0"/>
              <a:t>: U = </a:t>
            </a:r>
            <a:r>
              <a:rPr lang="en-US" dirty="0" err="1"/>
              <a:t>λ</a:t>
            </a:r>
            <a:r>
              <a:rPr lang="en-US" dirty="0"/>
              <a:t>/μ </a:t>
            </a:r>
            <a:r>
              <a:rPr lang="en-US" dirty="0" smtClean="0"/>
              <a:t>, where 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smtClean="0"/>
              <a:t>μ</a:t>
            </a:r>
          </a:p>
          <a:p>
            <a:r>
              <a:rPr lang="en-US" dirty="0" smtClean="0"/>
              <a:t>Average rate is the complete story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378345" y="1070637"/>
            <a:ext cx="1559061" cy="68141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678370" y="1070637"/>
            <a:ext cx="0" cy="681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07448" y="1070637"/>
            <a:ext cx="0" cy="681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540499" y="1019015"/>
            <a:ext cx="753719" cy="7846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4600" y="1190514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Queue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06823" y="1196025"/>
            <a:ext cx="865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Server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82749" y="1411343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37406" y="1411343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80420" y="1398552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9242" y="1213886"/>
            <a:ext cx="926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arrivals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9800" y="1226677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departures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3478" y="1843087"/>
            <a:ext cx="481222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 smtClean="0">
                <a:latin typeface="Gill Sans" charset="0"/>
                <a:ea typeface="Gill Sans" charset="0"/>
                <a:cs typeface="Gill Sans" charset="0"/>
              </a:rPr>
              <a:t>Q</a:t>
            </a:r>
            <a:endParaRPr lang="en-US" sz="2000" b="0" baseline="-2500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568657" y="1857400"/>
            <a:ext cx="12571" cy="34070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22227" y="1843087"/>
            <a:ext cx="418704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 smtClean="0">
                <a:latin typeface="Gill Sans" charset="0"/>
                <a:ea typeface="Gill Sans" charset="0"/>
                <a:cs typeface="Gill Sans" charset="0"/>
              </a:rPr>
              <a:t>S</a:t>
            </a:r>
            <a:endParaRPr lang="en-US" sz="2000" b="0" baseline="-2500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937406" y="1857400"/>
            <a:ext cx="12571" cy="34070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29242" y="2762310"/>
            <a:ext cx="63078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430633" y="2851602"/>
            <a:ext cx="189778" cy="394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28854" y="3266790"/>
            <a:ext cx="939803" cy="394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430489" y="2545305"/>
            <a:ext cx="2248136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15310" y="2286000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 smtClean="0">
                <a:latin typeface="Gill Sans" charset="0"/>
                <a:ea typeface="Gill Sans" charset="0"/>
                <a:cs typeface="Gill Sans" charset="0"/>
              </a:rPr>
              <a:t>A</a:t>
            </a:r>
            <a:endParaRPr lang="en-US" sz="2000" b="0" baseline="-2500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1430489" y="2515819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86945" y="2846848"/>
            <a:ext cx="189778" cy="394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885166" y="3262036"/>
            <a:ext cx="939803" cy="394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686801" y="2540551"/>
            <a:ext cx="2248136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071622" y="2286000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 smtClean="0">
                <a:latin typeface="Gill Sans" charset="0"/>
                <a:ea typeface="Gill Sans" charset="0"/>
                <a:cs typeface="Gill Sans" charset="0"/>
              </a:rPr>
              <a:t>A</a:t>
            </a:r>
            <a:endParaRPr lang="en-US" sz="2000" b="0" baseline="-2500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3686801" y="2511065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948360" y="2832249"/>
            <a:ext cx="189778" cy="394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146581" y="3247437"/>
            <a:ext cx="939803" cy="394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948216" y="2525952"/>
            <a:ext cx="2248136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33037" y="2286000"/>
            <a:ext cx="42832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 smtClean="0">
                <a:latin typeface="Gill Sans" charset="0"/>
                <a:ea typeface="Gill Sans" charset="0"/>
                <a:cs typeface="Gill Sans" charset="0"/>
              </a:rPr>
              <a:t>A</a:t>
            </a:r>
            <a:endParaRPr lang="en-US" sz="2000" b="0" baseline="-2500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5948216" y="2496466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19738" y="3827586"/>
            <a:ext cx="990600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637324" y="3579616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90800" y="3581400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05000" y="3714690"/>
            <a:ext cx="41789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>
                <a:latin typeface="Gill Sans" charset="0"/>
                <a:ea typeface="Gill Sans" charset="0"/>
                <a:cs typeface="Gill Sans" charset="0"/>
              </a:rPr>
              <a:t>S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1431925" y="3204966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431925" y="3438525"/>
            <a:ext cx="228600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 flipH="1">
            <a:off x="1247775" y="3435350"/>
            <a:ext cx="304800" cy="5334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990600" y="3733800"/>
            <a:ext cx="425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 err="1" smtClean="0">
                <a:latin typeface="Gill Sans" charset="0"/>
                <a:ea typeface="Gill Sans" charset="0"/>
                <a:cs typeface="Gill Sans" charset="0"/>
              </a:rPr>
              <a:t>q</a:t>
            </a:r>
            <a:endParaRPr lang="en-US" sz="2000" b="0" baseline="-2500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12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Ideal Linear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453263"/>
            <a:ext cx="8724920" cy="668982"/>
          </a:xfrm>
        </p:spPr>
        <p:txBody>
          <a:bodyPr>
            <a:noAutofit/>
          </a:bodyPr>
          <a:lstStyle/>
          <a:p>
            <a:r>
              <a:rPr lang="en-US" sz="2400" dirty="0" smtClean="0"/>
              <a:t>What does the queue wait time look like?</a:t>
            </a:r>
          </a:p>
          <a:p>
            <a:pPr lvl="1"/>
            <a:r>
              <a:rPr lang="en-US" sz="2400" dirty="0" smtClean="0"/>
              <a:t>Grows unbounded at a rate ~ </a:t>
            </a:r>
            <a:r>
              <a:rPr lang="en-US" sz="2400" dirty="0"/>
              <a:t>(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s</a:t>
            </a:r>
            <a:r>
              <a:rPr lang="en-US" sz="2400" dirty="0" smtClean="0"/>
              <a:t>/T</a:t>
            </a:r>
            <a:r>
              <a:rPr lang="en-US" sz="2400" baseline="-25000" dirty="0"/>
              <a:t>A</a:t>
            </a:r>
            <a:r>
              <a:rPr lang="en-US" sz="2400" dirty="0" smtClean="0"/>
              <a:t>) till request rate subsides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59147" y="3396669"/>
            <a:ext cx="2421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Offered Load  (T</a:t>
            </a:r>
            <a:r>
              <a:rPr lang="en-US" sz="2000" b="0" baseline="-25000" dirty="0" smtClean="0">
                <a:latin typeface="Gill Sans" charset="0"/>
                <a:ea typeface="Gill Sans" charset="0"/>
                <a:cs typeface="Gill Sans" charset="0"/>
              </a:rPr>
              <a:t>S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/T</a:t>
            </a:r>
            <a:r>
              <a:rPr lang="en-US" sz="2000" b="0" baseline="-25000" dirty="0" smtClean="0">
                <a:latin typeface="Gill Sans" charset="0"/>
                <a:ea typeface="Gill Sans" charset="0"/>
                <a:cs typeface="Gill Sans" charset="0"/>
              </a:rPr>
              <a:t>A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)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136272" y="844868"/>
            <a:ext cx="0" cy="22044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36272" y="3063062"/>
            <a:ext cx="232112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-558406" y="1878446"/>
            <a:ext cx="2458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Delivered Throughput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1267" y="303231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0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09864" y="307087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0066" y="1207532"/>
            <a:ext cx="1824785" cy="18247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4612" y="10381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cxnSp>
        <p:nvCxnSpPr>
          <p:cNvPr id="19" name="Straight Arrow Connector 18"/>
          <p:cNvCxnSpPr>
            <a:stCxn id="12" idx="0"/>
          </p:cNvCxnSpPr>
          <p:nvPr/>
        </p:nvCxnSpPr>
        <p:spPr>
          <a:xfrm flipV="1">
            <a:off x="1167720" y="1407445"/>
            <a:ext cx="1642144" cy="1624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759872" y="2119924"/>
            <a:ext cx="3507328" cy="3498944"/>
            <a:chOff x="426604" y="2323885"/>
            <a:chExt cx="3507328" cy="3498944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738536" y="5422719"/>
              <a:ext cx="3195396" cy="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847105" y="4266180"/>
              <a:ext cx="0" cy="128779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810187" y="5422719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time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-126111" y="4538372"/>
              <a:ext cx="1505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Queue delay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855731" y="5153537"/>
              <a:ext cx="260166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1557058" y="2323885"/>
              <a:ext cx="233572" cy="175191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43" name="Straight Connector 42"/>
            <p:cNvCxnSpPr>
              <a:stCxn id="41" idx="4"/>
            </p:cNvCxnSpPr>
            <p:nvPr/>
          </p:nvCxnSpPr>
          <p:spPr>
            <a:xfrm flipH="1">
              <a:off x="1229844" y="2499076"/>
              <a:ext cx="444000" cy="19909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648200" y="1192760"/>
            <a:ext cx="3867936" cy="4446040"/>
            <a:chOff x="5179472" y="1328496"/>
            <a:chExt cx="3867936" cy="444604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491404" y="5340446"/>
              <a:ext cx="3195396" cy="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599973" y="4183907"/>
              <a:ext cx="0" cy="128779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781933" y="5374426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time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4626757" y="4456099"/>
              <a:ext cx="1505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Queue delay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7463884" y="3832471"/>
              <a:ext cx="1583524" cy="125339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7916655" y="1328496"/>
              <a:ext cx="233572" cy="175191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50" name="Straight Connector 49"/>
            <p:cNvCxnSpPr>
              <a:stCxn id="49" idx="4"/>
            </p:cNvCxnSpPr>
            <p:nvPr/>
          </p:nvCxnSpPr>
          <p:spPr>
            <a:xfrm flipH="1">
              <a:off x="7480450" y="1503687"/>
              <a:ext cx="552991" cy="34509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398352" y="838200"/>
            <a:ext cx="4605968" cy="2958579"/>
            <a:chOff x="4398352" y="1042161"/>
            <a:chExt cx="4605968" cy="2958579"/>
          </a:xfrm>
        </p:grpSpPr>
        <p:sp>
          <p:nvSpPr>
            <p:cNvPr id="55" name="Rectangle 54"/>
            <p:cNvSpPr/>
            <p:nvPr/>
          </p:nvSpPr>
          <p:spPr>
            <a:xfrm>
              <a:off x="5075131" y="1420848"/>
              <a:ext cx="1824785" cy="18247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5063613" y="1048829"/>
              <a:ext cx="0" cy="22044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063613" y="3267023"/>
              <a:ext cx="394070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16200000">
              <a:off x="3368935" y="2082407"/>
              <a:ext cx="2458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Delivered Throughput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38608" y="323627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0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37205" y="327483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61953" y="124207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1</a:t>
              </a:r>
            </a:p>
          </p:txBody>
        </p:sp>
        <p:cxnSp>
          <p:nvCxnSpPr>
            <p:cNvPr id="28" name="Straight Arrow Connector 27"/>
            <p:cNvCxnSpPr>
              <a:stCxn id="24" idx="0"/>
            </p:cNvCxnSpPr>
            <p:nvPr/>
          </p:nvCxnSpPr>
          <p:spPr>
            <a:xfrm flipV="1">
              <a:off x="5095061" y="1411494"/>
              <a:ext cx="1802043" cy="18247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897104" y="1411493"/>
              <a:ext cx="21072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86488" y="3600630"/>
              <a:ext cx="24215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Offered Load  (T</a:t>
              </a:r>
              <a:r>
                <a:rPr lang="en-US" sz="2000" b="0" baseline="-25000" dirty="0" smtClean="0">
                  <a:latin typeface="Gill Sans" charset="0"/>
                  <a:ea typeface="Gill Sans" charset="0"/>
                  <a:cs typeface="Gill Sans" charset="0"/>
                </a:rPr>
                <a:t>S</a:t>
              </a:r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/T</a:t>
              </a:r>
              <a:r>
                <a:rPr lang="en-US" sz="2000" b="0" baseline="-25000" dirty="0">
                  <a:latin typeface="Gill Sans" charset="0"/>
                  <a:ea typeface="Gill Sans" charset="0"/>
                  <a:cs typeface="Gill Sans" charset="0"/>
                </a:rPr>
                <a:t>A</a:t>
              </a:r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)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34000" y="2791265"/>
              <a:ext cx="1608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Empty Queue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38865" y="1042161"/>
              <a:ext cx="1244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Saturation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210248" y="2791265"/>
              <a:ext cx="13950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Unbounded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51" name="Straight Connector 50"/>
          <p:cNvCxnSpPr/>
          <p:nvPr/>
        </p:nvCxnSpPr>
        <p:spPr>
          <a:xfrm flipV="1">
            <a:off x="5105400" y="4949576"/>
            <a:ext cx="1836733" cy="3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690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>
            <a:off x="3999504" y="2021110"/>
            <a:ext cx="1368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14600" y="2014703"/>
            <a:ext cx="1368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Bursty</a:t>
            </a:r>
            <a:r>
              <a:rPr lang="en-US" dirty="0" smtClean="0"/>
              <a:t>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023" y="4877413"/>
            <a:ext cx="8229600" cy="15995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Requests arrive in a burst, must queue up till served</a:t>
            </a:r>
          </a:p>
          <a:p>
            <a:r>
              <a:rPr lang="en-US" dirty="0" smtClean="0"/>
              <a:t>Same average arrival time, but almost all of the requests experience large queue delays</a:t>
            </a:r>
          </a:p>
          <a:p>
            <a:r>
              <a:rPr lang="en-US" dirty="0" smtClean="0"/>
              <a:t>Even though average utilization is low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378345" y="1070637"/>
            <a:ext cx="1559061" cy="68141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678370" y="1070637"/>
            <a:ext cx="0" cy="681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07448" y="1070637"/>
            <a:ext cx="0" cy="681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540499" y="1019015"/>
            <a:ext cx="753719" cy="784657"/>
          </a:xfrm>
          <a:prstGeom prst="ellips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64358" y="1190514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Queue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06823" y="1196025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Server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82749" y="1411343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37406" y="1411343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80420" y="1398552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9242" y="1213886"/>
            <a:ext cx="926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arrivals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9800" y="1226677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departures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95600" y="1843087"/>
            <a:ext cx="481222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 smtClean="0">
                <a:latin typeface="Gill Sans" charset="0"/>
                <a:ea typeface="Gill Sans" charset="0"/>
                <a:cs typeface="Gill Sans" charset="0"/>
              </a:rPr>
              <a:t>Q</a:t>
            </a:r>
            <a:endParaRPr lang="en-US" sz="2000" b="0" baseline="-2500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362200" y="1857400"/>
            <a:ext cx="12571" cy="34070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22227" y="1843087"/>
            <a:ext cx="418704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 smtClean="0">
                <a:latin typeface="Gill Sans" charset="0"/>
                <a:ea typeface="Gill Sans" charset="0"/>
                <a:cs typeface="Gill Sans" charset="0"/>
              </a:rPr>
              <a:t>S</a:t>
            </a:r>
            <a:endParaRPr lang="en-US" sz="2000" b="0" baseline="-2500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937406" y="1857400"/>
            <a:ext cx="12571" cy="34070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5917" y="2704302"/>
            <a:ext cx="63078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737308" y="2908692"/>
            <a:ext cx="1138024" cy="1729104"/>
            <a:chOff x="1430633" y="3061092"/>
            <a:chExt cx="1138024" cy="1729104"/>
          </a:xfrm>
        </p:grpSpPr>
        <p:sp>
          <p:nvSpPr>
            <p:cNvPr id="29" name="Rectangle 28"/>
            <p:cNvSpPr/>
            <p:nvPr/>
          </p:nvSpPr>
          <p:spPr>
            <a:xfrm>
              <a:off x="1430633" y="3061092"/>
              <a:ext cx="189778" cy="3941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628854" y="4396017"/>
              <a:ext cx="939803" cy="3941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1737164" y="2572909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927086" y="2903938"/>
            <a:ext cx="948246" cy="3941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887903" y="4243617"/>
            <a:ext cx="939803" cy="3941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935529" y="2568155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094094" y="3298117"/>
            <a:ext cx="793809" cy="394179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27706" y="4243617"/>
            <a:ext cx="939803" cy="394179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75332" y="2903938"/>
            <a:ext cx="952374" cy="394179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2146209" y="2589764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313207" y="2581575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739677" y="4243617"/>
            <a:ext cx="939803" cy="3941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21273" y="3692296"/>
            <a:ext cx="554059" cy="3941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827706" y="2908692"/>
            <a:ext cx="911971" cy="3941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887903" y="3302871"/>
            <a:ext cx="939803" cy="3941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5275" y="2900259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Q depth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576008" y="2896348"/>
            <a:ext cx="0" cy="11901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88377" y="4205986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Server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321273" y="2624004"/>
            <a:ext cx="4005202" cy="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326475" y="2615815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35275" y="2209800"/>
            <a:ext cx="988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Arrivals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326475" y="2912490"/>
            <a:ext cx="1138024" cy="1729104"/>
            <a:chOff x="1430633" y="3061092"/>
            <a:chExt cx="1138024" cy="1729104"/>
          </a:xfrm>
        </p:grpSpPr>
        <p:sp>
          <p:nvSpPr>
            <p:cNvPr id="48" name="Rectangle 47"/>
            <p:cNvSpPr/>
            <p:nvPr/>
          </p:nvSpPr>
          <p:spPr>
            <a:xfrm>
              <a:off x="1430633" y="3061092"/>
              <a:ext cx="189778" cy="3941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628854" y="4396017"/>
              <a:ext cx="939803" cy="3941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278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50" grpId="0" animBg="1"/>
      <p:bldP spid="51" grpId="0" animBg="1"/>
      <p:bldP spid="40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22996"/>
            <a:ext cx="8458200" cy="5215723"/>
          </a:xfrm>
        </p:spPr>
        <p:txBody>
          <a:bodyPr/>
          <a:lstStyle/>
          <a:p>
            <a:r>
              <a:rPr lang="en-US" dirty="0" smtClean="0"/>
              <a:t>Elegant mathematical framework if you start with </a:t>
            </a:r>
            <a:r>
              <a:rPr lang="en-US" i="1" dirty="0" smtClean="0"/>
              <a:t>exponential distribution</a:t>
            </a:r>
          </a:p>
          <a:p>
            <a:pPr lvl="1"/>
            <a:r>
              <a:rPr lang="en-US" dirty="0" smtClean="0"/>
              <a:t>Probability density function of a continuous random variable with a mean of 1/</a:t>
            </a:r>
            <a:r>
              <a:rPr lang="en-US" dirty="0" err="1" smtClean="0"/>
              <a:t>λ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(x) = </a:t>
            </a:r>
            <a:r>
              <a:rPr lang="en-US" dirty="0" err="1" smtClean="0"/>
              <a:t>λe</a:t>
            </a:r>
            <a:r>
              <a:rPr lang="en-US" baseline="30000" dirty="0" err="1" smtClean="0"/>
              <a:t>-λx</a:t>
            </a:r>
            <a:endParaRPr lang="en-US" baseline="30000" dirty="0" smtClean="0"/>
          </a:p>
          <a:p>
            <a:pPr lvl="1"/>
            <a:r>
              <a:rPr lang="en-US" i="1" dirty="0" smtClean="0"/>
              <a:t>“</a:t>
            </a:r>
            <a:r>
              <a:rPr lang="en-US" i="1" dirty="0" err="1" smtClean="0"/>
              <a:t>Memoryless</a:t>
            </a:r>
            <a:r>
              <a:rPr lang="en-US" i="1" dirty="0" smtClean="0"/>
              <a:t>”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8600" y="2895600"/>
            <a:ext cx="8586372" cy="3403707"/>
            <a:chOff x="228600" y="2895600"/>
            <a:chExt cx="8586372" cy="3403707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69304251"/>
                </p:ext>
              </p:extLst>
            </p:nvPr>
          </p:nvGraphicFramePr>
          <p:xfrm>
            <a:off x="4674131" y="2895600"/>
            <a:ext cx="4140841" cy="34037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228600" y="3343870"/>
              <a:ext cx="426720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dirty="0" smtClean="0">
                  <a:solidFill>
                    <a:srgbClr val="0000FF"/>
                  </a:solidFill>
                  <a:latin typeface="Gill Sans" charset="0"/>
                  <a:ea typeface="Gill Sans" charset="0"/>
                  <a:cs typeface="Gill Sans" charset="0"/>
                </a:rPr>
                <a:t>Likelihood of an event occurring is independent of how long we’ve been waiting</a:t>
              </a:r>
              <a:endParaRPr lang="en-US" sz="2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how do we model the </a:t>
            </a:r>
            <a:r>
              <a:rPr lang="en-US" dirty="0" err="1" smtClean="0"/>
              <a:t>burstiness</a:t>
            </a:r>
            <a:r>
              <a:rPr lang="en-US" dirty="0" smtClean="0"/>
              <a:t> of arrival?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90600" y="3619377"/>
            <a:ext cx="4130186" cy="2056078"/>
            <a:chOff x="990600" y="3619377"/>
            <a:chExt cx="4130186" cy="2056078"/>
          </a:xfrm>
        </p:grpSpPr>
        <p:sp>
          <p:nvSpPr>
            <p:cNvPr id="11" name="TextBox 10"/>
            <p:cNvSpPr txBox="1"/>
            <p:nvPr/>
          </p:nvSpPr>
          <p:spPr>
            <a:xfrm>
              <a:off x="990600" y="4475126"/>
              <a:ext cx="3695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dirty="0" smtClean="0">
                  <a:latin typeface="Gill Sans" charset="0"/>
                  <a:ea typeface="Gill Sans" charset="0"/>
                  <a:cs typeface="Gill Sans" charset="0"/>
                </a:rPr>
                <a:t>Lots of short arrival intervals (i.e., high instantaneous rate)</a:t>
              </a:r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4003135" y="3619377"/>
              <a:ext cx="1117651" cy="855749"/>
            </a:xfrm>
            <a:prstGeom prst="line">
              <a:avLst/>
            </a:prstGeom>
            <a:ln w="952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931603" y="5646003"/>
            <a:ext cx="5590618" cy="830997"/>
            <a:chOff x="931603" y="5646003"/>
            <a:chExt cx="5590618" cy="830997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4038600" y="5947321"/>
              <a:ext cx="2483621" cy="224879"/>
            </a:xfrm>
            <a:prstGeom prst="line">
              <a:avLst/>
            </a:prstGeom>
            <a:ln w="952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31603" y="5646003"/>
              <a:ext cx="30715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0" dirty="0" smtClean="0">
                  <a:latin typeface="Gill Sans" charset="0"/>
                  <a:ea typeface="Gill Sans" charset="0"/>
                  <a:cs typeface="Gill Sans" charset="0"/>
                </a:rPr>
                <a:t>Few long gaps (i.e., low instantaneous rate)</a:t>
              </a:r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598421" y="622929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x</a:t>
            </a:r>
            <a:r>
              <a:rPr lang="en-US" sz="2400" b="0" dirty="0" smtClean="0">
                <a:latin typeface="Gill Sans" charset="0"/>
                <a:ea typeface="Gill Sans" charset="0"/>
                <a:cs typeface="Gill Sans" charset="0"/>
              </a:rPr>
              <a:t> (</a:t>
            </a:r>
            <a:r>
              <a:rPr lang="en-US" sz="2400" b="0" dirty="0" err="1" smtClean="0">
                <a:latin typeface="Gill Sans" charset="0"/>
                <a:ea typeface="Gill Sans" charset="0"/>
                <a:cs typeface="Gill Sans" charset="0"/>
              </a:rPr>
              <a:t>λ</a:t>
            </a: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368956" y="3048000"/>
            <a:ext cx="3678492" cy="2809719"/>
            <a:chOff x="5368956" y="3137602"/>
            <a:chExt cx="3678492" cy="2809719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5368956" y="3137602"/>
              <a:ext cx="0" cy="2809719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62600" y="3899602"/>
              <a:ext cx="34848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latin typeface="Gill Sans" charset="0"/>
                  <a:ea typeface="Gill Sans" charset="0"/>
                  <a:cs typeface="Gill Sans" charset="0"/>
                </a:rPr>
                <a:t>m</a:t>
              </a:r>
              <a:r>
                <a:rPr lang="en-US" sz="2400" b="0" dirty="0" smtClean="0">
                  <a:latin typeface="Gill Sans" charset="0"/>
                  <a:ea typeface="Gill Sans" charset="0"/>
                  <a:cs typeface="Gill Sans" charset="0"/>
                </a:rPr>
                <a:t>ean </a:t>
              </a:r>
              <a:r>
                <a:rPr lang="en-US" sz="2400" b="0" dirty="0">
                  <a:latin typeface="Gill Sans" charset="0"/>
                  <a:ea typeface="Gill Sans" charset="0"/>
                  <a:cs typeface="Gill Sans" charset="0"/>
                </a:rPr>
                <a:t>a</a:t>
              </a:r>
              <a:r>
                <a:rPr lang="en-US" sz="2400" b="0" dirty="0" smtClean="0">
                  <a:latin typeface="Gill Sans" charset="0"/>
                  <a:ea typeface="Gill Sans" charset="0"/>
                  <a:cs typeface="Gill Sans" charset="0"/>
                </a:rPr>
                <a:t>rrival interval (1/</a:t>
              </a:r>
              <a:r>
                <a:rPr lang="en-US" sz="2400" b="0" dirty="0" err="1" smtClean="0">
                  <a:latin typeface="Gill Sans" charset="0"/>
                  <a:ea typeface="Gill Sans" charset="0"/>
                  <a:cs typeface="Gill Sans" charset="0"/>
                </a:rPr>
                <a:t>λ</a:t>
              </a:r>
              <a:r>
                <a:rPr lang="en-US" sz="2400" b="0" dirty="0" smtClean="0">
                  <a:latin typeface="Gill Sans" charset="0"/>
                  <a:ea typeface="Gill Sans" charset="0"/>
                  <a:cs typeface="Gill Sans" charset="0"/>
                </a:rPr>
                <a:t>)</a:t>
              </a:r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5368956" y="4356802"/>
              <a:ext cx="1031844" cy="489255"/>
            </a:xfrm>
            <a:prstGeom prst="line">
              <a:avLst/>
            </a:prstGeom>
            <a:ln w="952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0005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Background: General Use of Random </a:t>
            </a:r>
            <a:r>
              <a:rPr lang="en-US" altLang="ko-KR" dirty="0">
                <a:ea typeface="Gulim" panose="020B0600000101010101" pitchFamily="34" charset="-127"/>
              </a:rPr>
              <a:t>D</a:t>
            </a:r>
            <a:r>
              <a:rPr lang="en-US" altLang="ko-KR" dirty="0" smtClean="0">
                <a:ea typeface="Gulim" panose="020B0600000101010101" pitchFamily="34" charset="-127"/>
              </a:rPr>
              <a:t>istributions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839200" cy="5486400"/>
          </a:xfrm>
        </p:spPr>
        <p:txBody>
          <a:bodyPr/>
          <a:lstStyle/>
          <a:p>
            <a:pPr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Server spends variable time (T) with customers</a:t>
            </a:r>
          </a:p>
          <a:p>
            <a:pPr lvl="1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Mean (Average) </a:t>
            </a:r>
            <a:r>
              <a:rPr lang="en-US" altLang="ko-KR" dirty="0" smtClean="0">
                <a:solidFill>
                  <a:schemeClr val="accent1"/>
                </a:solidFill>
                <a:ea typeface="Gulim" panose="020B0600000101010101" pitchFamily="34" charset="-127"/>
              </a:rPr>
              <a:t>m</a:t>
            </a:r>
            <a:r>
              <a:rPr lang="en-US" altLang="ko-KR" dirty="0" smtClean="0">
                <a:ea typeface="Gulim" panose="020B0600000101010101" pitchFamily="34" charset="-127"/>
              </a:rPr>
              <a:t> = </a:t>
            </a:r>
            <a:r>
              <a:rPr lang="en-US" altLang="ko-KR" sz="2400" dirty="0" smtClean="0">
                <a:ea typeface="Gulim" panose="020B0600000101010101" pitchFamily="34" charset="-127"/>
                <a:sym typeface="Symbol" panose="05050102010706020507" pitchFamily="18" charset="2"/>
              </a:rPr>
              <a:t></a:t>
            </a:r>
            <a:r>
              <a:rPr lang="en-US" altLang="ko-KR" dirty="0" smtClean="0">
                <a:ea typeface="Gulim" panose="020B0600000101010101" pitchFamily="34" charset="-127"/>
              </a:rPr>
              <a:t>p(T)</a:t>
            </a: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</a:t>
            </a:r>
            <a:r>
              <a:rPr lang="en-US" altLang="ko-KR" dirty="0" smtClean="0">
                <a:ea typeface="Gulim" panose="020B0600000101010101" pitchFamily="34" charset="-127"/>
              </a:rPr>
              <a:t>T</a:t>
            </a:r>
            <a:endParaRPr lang="en-US" altLang="ko-KR" dirty="0" smtClean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Variance (stddev</a:t>
            </a:r>
            <a:r>
              <a:rPr lang="en-US" altLang="ko-KR" baseline="30000" dirty="0" smtClean="0">
                <a:ea typeface="Gulim" panose="020B0600000101010101" pitchFamily="34" charset="-127"/>
                <a:sym typeface="Symbol" panose="05050102010706020507" pitchFamily="18" charset="2"/>
              </a:rPr>
              <a:t>2</a:t>
            </a: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) </a:t>
            </a: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</a:t>
            </a:r>
            <a:r>
              <a:rPr lang="en-US" altLang="ko-KR" baseline="30000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2</a:t>
            </a:r>
            <a:r>
              <a:rPr lang="en-US" altLang="ko-KR" dirty="0" smtClean="0">
                <a:ea typeface="Gulim" panose="020B0600000101010101" pitchFamily="34" charset="-127"/>
              </a:rPr>
              <a:t> = </a:t>
            </a:r>
            <a:r>
              <a:rPr lang="en-US" altLang="ko-KR" sz="2400" dirty="0" smtClean="0">
                <a:ea typeface="Gulim" panose="020B0600000101010101" pitchFamily="34" charset="-127"/>
                <a:sym typeface="Symbol" panose="05050102010706020507" pitchFamily="18" charset="2"/>
              </a:rPr>
              <a:t></a:t>
            </a:r>
            <a:r>
              <a:rPr lang="en-US" altLang="ko-KR" dirty="0" smtClean="0">
                <a:ea typeface="Gulim" panose="020B0600000101010101" pitchFamily="34" charset="-127"/>
              </a:rPr>
              <a:t>p(T)</a:t>
            </a: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(</a:t>
            </a:r>
            <a:r>
              <a:rPr lang="en-US" altLang="ko-KR" dirty="0" smtClean="0">
                <a:ea typeface="Gulim" panose="020B0600000101010101" pitchFamily="34" charset="-127"/>
              </a:rPr>
              <a:t>T-m)</a:t>
            </a:r>
            <a:r>
              <a:rPr lang="en-US" altLang="ko-KR" baseline="30000" dirty="0" smtClean="0">
                <a:ea typeface="Gulim" panose="020B0600000101010101" pitchFamily="34" charset="-127"/>
              </a:rPr>
              <a:t>2</a:t>
            </a:r>
            <a:r>
              <a:rPr lang="en-US" altLang="ko-KR" dirty="0" smtClean="0">
                <a:ea typeface="Gulim" panose="020B0600000101010101" pitchFamily="34" charset="-127"/>
              </a:rPr>
              <a:t> = </a:t>
            </a:r>
            <a:r>
              <a:rPr lang="en-US" altLang="ko-KR" sz="2400" dirty="0" smtClean="0">
                <a:ea typeface="Gulim" panose="020B0600000101010101" pitchFamily="34" charset="-127"/>
                <a:sym typeface="Symbol" panose="05050102010706020507" pitchFamily="18" charset="2"/>
              </a:rPr>
              <a:t></a:t>
            </a:r>
            <a:r>
              <a:rPr lang="en-US" altLang="ko-KR" dirty="0" smtClean="0">
                <a:ea typeface="Gulim" panose="020B0600000101010101" pitchFamily="34" charset="-127"/>
              </a:rPr>
              <a:t>p(T)</a:t>
            </a: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</a:t>
            </a:r>
            <a:r>
              <a:rPr lang="en-US" altLang="ko-KR" dirty="0" smtClean="0">
                <a:ea typeface="Gulim" panose="020B0600000101010101" pitchFamily="34" charset="-127"/>
              </a:rPr>
              <a:t>T</a:t>
            </a:r>
            <a:r>
              <a:rPr lang="en-US" altLang="ko-KR" baseline="30000" dirty="0" smtClean="0">
                <a:ea typeface="Gulim" panose="020B0600000101010101" pitchFamily="34" charset="-127"/>
              </a:rPr>
              <a:t>2</a:t>
            </a:r>
            <a:r>
              <a:rPr lang="en-US" altLang="ko-KR" dirty="0" smtClean="0">
                <a:ea typeface="Gulim" panose="020B0600000101010101" pitchFamily="34" charset="-127"/>
              </a:rPr>
              <a:t>-m</a:t>
            </a:r>
            <a:r>
              <a:rPr lang="en-US" altLang="ko-KR" baseline="30000" dirty="0" smtClean="0">
                <a:ea typeface="Gulim" panose="020B0600000101010101" pitchFamily="34" charset="-127"/>
              </a:rPr>
              <a:t>2</a:t>
            </a:r>
          </a:p>
          <a:p>
            <a:pPr lvl="1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Squared coefficient of variance: </a:t>
            </a: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</a:rPr>
              <a:t>C </a:t>
            </a:r>
            <a:r>
              <a:rPr lang="en-US" altLang="ko-KR" dirty="0" smtClean="0">
                <a:ea typeface="Gulim" panose="020B0600000101010101" pitchFamily="34" charset="-127"/>
              </a:rPr>
              <a:t>= </a:t>
            </a: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</a:t>
            </a:r>
            <a:r>
              <a:rPr lang="en-US" altLang="ko-KR" baseline="30000" dirty="0" smtClean="0">
                <a:ea typeface="Gulim" panose="020B0600000101010101" pitchFamily="34" charset="-127"/>
                <a:sym typeface="Symbol" panose="05050102010706020507" pitchFamily="18" charset="2"/>
              </a:rPr>
              <a:t>2</a:t>
            </a:r>
            <a:r>
              <a:rPr lang="en-US" altLang="ko-KR" dirty="0" smtClean="0">
                <a:ea typeface="Gulim" panose="020B0600000101010101" pitchFamily="34" charset="-127"/>
              </a:rPr>
              <a:t>/m</a:t>
            </a:r>
            <a:r>
              <a:rPr lang="en-US" altLang="ko-KR" baseline="30000" dirty="0" smtClean="0">
                <a:ea typeface="Gulim" panose="020B0600000101010101" pitchFamily="34" charset="-127"/>
              </a:rPr>
              <a:t>2</a:t>
            </a:r>
            <a:br>
              <a:rPr lang="en-US" altLang="ko-KR" baseline="30000" dirty="0" smtClean="0">
                <a:ea typeface="Gulim" panose="020B0600000101010101" pitchFamily="34" charset="-127"/>
              </a:rPr>
            </a:br>
            <a:r>
              <a:rPr lang="en-US" altLang="ko-KR" dirty="0" smtClean="0">
                <a:ea typeface="Gulim" panose="020B0600000101010101" pitchFamily="34" charset="-127"/>
              </a:rPr>
              <a:t>Aggregate description of the distribution</a:t>
            </a:r>
            <a:endParaRPr lang="en-US" altLang="ko-KR" baseline="30000" dirty="0" smtClean="0">
              <a:ea typeface="Gulim" panose="020B0600000101010101" pitchFamily="34" charset="-127"/>
            </a:endParaRPr>
          </a:p>
          <a:p>
            <a:pPr>
              <a:spcBef>
                <a:spcPct val="20000"/>
              </a:spcBef>
              <a:tabLst>
                <a:tab pos="2405063" algn="l"/>
              </a:tabLst>
            </a:pP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Important values of C:</a:t>
            </a:r>
          </a:p>
          <a:p>
            <a:pPr lvl="1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No variance or deterministic  </a:t>
            </a: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C=0 </a:t>
            </a:r>
            <a:endParaRPr lang="en-US" altLang="ko-KR" dirty="0" smtClean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“Memoryless” or exponential  </a:t>
            </a: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</a:rPr>
              <a:t>C=1</a:t>
            </a:r>
            <a:r>
              <a:rPr lang="en-US" altLang="ko-KR" dirty="0" smtClean="0">
                <a:ea typeface="Gulim" panose="020B0600000101010101" pitchFamily="34" charset="-127"/>
              </a:rPr>
              <a:t> </a:t>
            </a:r>
            <a:endParaRPr lang="en-US" altLang="ko-KR" dirty="0" smtClean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lvl="2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Past tells nothing about future</a:t>
            </a:r>
          </a:p>
          <a:p>
            <a:pPr lvl="2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Poisson process – </a:t>
            </a:r>
            <a:r>
              <a:rPr lang="en-US" i="1" dirty="0" smtClean="0"/>
              <a:t>purely</a:t>
            </a:r>
            <a:r>
              <a:rPr lang="en-US" dirty="0"/>
              <a:t> or </a:t>
            </a:r>
            <a:r>
              <a:rPr lang="en-US" i="1" dirty="0"/>
              <a:t>completely</a:t>
            </a:r>
            <a:r>
              <a:rPr lang="en-US" dirty="0"/>
              <a:t> random process</a:t>
            </a:r>
            <a:endParaRPr lang="en-US" altLang="ko-KR" dirty="0" smtClean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lvl="2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Many complex systems (or aggregates)</a:t>
            </a:r>
            <a:b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are well described as memoryless </a:t>
            </a:r>
          </a:p>
          <a:p>
            <a:pPr lvl="1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Disk response times </a:t>
            </a: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</a:rPr>
              <a:t>C </a:t>
            </a: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 </a:t>
            </a: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</a:rPr>
              <a:t>1.5</a:t>
            </a:r>
            <a:r>
              <a:rPr lang="en-US" altLang="ko-KR" dirty="0" smtClean="0">
                <a:ea typeface="Gulim" panose="020B0600000101010101" pitchFamily="34" charset="-127"/>
              </a:rPr>
              <a:t>  (majority seeks &lt; average)</a:t>
            </a:r>
          </a:p>
          <a:p>
            <a:pPr>
              <a:spcBef>
                <a:spcPct val="20000"/>
              </a:spcBef>
              <a:tabLst>
                <a:tab pos="2405063" algn="l"/>
              </a:tabLst>
            </a:pPr>
            <a:endParaRPr lang="ko-KR" altLang="en-US" dirty="0" smtClean="0">
              <a:ea typeface="Gulim" panose="020B0600000101010101" pitchFamily="34" charset="-127"/>
              <a:sym typeface="Symbol" panose="05050102010706020507" pitchFamily="18" charset="2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425950" y="1012825"/>
            <a:ext cx="8382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916485" name="Group 5"/>
          <p:cNvGrpSpPr>
            <a:grpSpLocks/>
          </p:cNvGrpSpPr>
          <p:nvPr/>
        </p:nvGrpSpPr>
        <p:grpSpPr bwMode="auto">
          <a:xfrm>
            <a:off x="8001000" y="1163638"/>
            <a:ext cx="1168400" cy="644524"/>
            <a:chOff x="5024" y="288"/>
            <a:chExt cx="736" cy="406"/>
          </a:xfrm>
        </p:grpSpPr>
        <p:sp>
          <p:nvSpPr>
            <p:cNvPr id="24612" name="Rectangle 6"/>
            <p:cNvSpPr>
              <a:spLocks noChangeArrowheads="1"/>
            </p:cNvSpPr>
            <p:nvPr/>
          </p:nvSpPr>
          <p:spPr bwMode="auto">
            <a:xfrm>
              <a:off x="5267" y="288"/>
              <a:ext cx="493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</a:pPr>
              <a:r>
                <a:rPr lang="en-US" altLang="en-US" sz="1800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Mean </a:t>
              </a:r>
            </a:p>
            <a:p>
              <a:pPr>
                <a:spcBef>
                  <a:spcPct val="0"/>
                </a:spcBef>
                <a:buSzTx/>
              </a:pPr>
              <a:r>
                <a:rPr lang="en-US" altLang="en-US" sz="1800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(</a:t>
              </a:r>
              <a:r>
                <a:rPr lang="en-US" altLang="en-US" sz="1800" b="0" dirty="0" smtClean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m)</a:t>
              </a:r>
              <a:endParaRPr lang="en-US" altLang="en-US" sz="1800" b="0" dirty="0">
                <a:solidFill>
                  <a:schemeClr val="accent1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13" name="Line 7"/>
            <p:cNvSpPr>
              <a:spLocks noChangeShapeType="1"/>
            </p:cNvSpPr>
            <p:nvPr/>
          </p:nvSpPr>
          <p:spPr bwMode="auto">
            <a:xfrm flipH="1">
              <a:off x="5024" y="480"/>
              <a:ext cx="256" cy="15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16488" name="Group 8"/>
          <p:cNvGrpSpPr>
            <a:grpSpLocks/>
          </p:cNvGrpSpPr>
          <p:nvPr/>
        </p:nvGrpSpPr>
        <p:grpSpPr bwMode="auto">
          <a:xfrm>
            <a:off x="7235933" y="4419600"/>
            <a:ext cx="1450867" cy="1351592"/>
            <a:chOff x="4412" y="2064"/>
            <a:chExt cx="1025" cy="955"/>
          </a:xfrm>
        </p:grpSpPr>
        <p:sp>
          <p:nvSpPr>
            <p:cNvPr id="24606" name="Line 9"/>
            <p:cNvSpPr>
              <a:spLocks noChangeShapeType="1"/>
            </p:cNvSpPr>
            <p:nvPr/>
          </p:nvSpPr>
          <p:spPr bwMode="auto">
            <a:xfrm>
              <a:off x="4748" y="2305"/>
              <a:ext cx="0" cy="4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7" name="Line 10"/>
            <p:cNvSpPr>
              <a:spLocks noChangeShapeType="1"/>
            </p:cNvSpPr>
            <p:nvPr/>
          </p:nvSpPr>
          <p:spPr bwMode="auto">
            <a:xfrm>
              <a:off x="4412" y="2754"/>
              <a:ext cx="9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8" name="Arc 11"/>
            <p:cNvSpPr>
              <a:spLocks/>
            </p:cNvSpPr>
            <p:nvPr/>
          </p:nvSpPr>
          <p:spPr bwMode="auto">
            <a:xfrm>
              <a:off x="4454" y="2201"/>
              <a:ext cx="832" cy="502"/>
            </a:xfrm>
            <a:custGeom>
              <a:avLst/>
              <a:gdLst>
                <a:gd name="T0" fmla="*/ 832 w 21994"/>
                <a:gd name="T1" fmla="*/ 502 h 21600"/>
                <a:gd name="T2" fmla="*/ 0 w 21994"/>
                <a:gd name="T3" fmla="*/ 0 h 21600"/>
                <a:gd name="T4" fmla="*/ 817 w 2199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94" h="21600" fill="none" extrusionOk="0">
                  <a:moveTo>
                    <a:pt x="21994" y="21596"/>
                  </a:moveTo>
                  <a:cubicBezTo>
                    <a:pt x="21862" y="21598"/>
                    <a:pt x="21731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1994" h="21600" stroke="0" extrusionOk="0">
                  <a:moveTo>
                    <a:pt x="21994" y="21596"/>
                  </a:moveTo>
                  <a:cubicBezTo>
                    <a:pt x="21862" y="21598"/>
                    <a:pt x="21731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994" y="21596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9" name="Rectangle 12"/>
            <p:cNvSpPr>
              <a:spLocks noChangeArrowheads="1"/>
            </p:cNvSpPr>
            <p:nvPr/>
          </p:nvSpPr>
          <p:spPr bwMode="auto">
            <a:xfrm>
              <a:off x="4476" y="2064"/>
              <a:ext cx="528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mean</a:t>
              </a:r>
            </a:p>
          </p:txBody>
        </p:sp>
        <p:sp>
          <p:nvSpPr>
            <p:cNvPr id="24610" name="Line 13"/>
            <p:cNvSpPr>
              <a:spLocks noChangeShapeType="1"/>
            </p:cNvSpPr>
            <p:nvPr/>
          </p:nvSpPr>
          <p:spPr bwMode="auto">
            <a:xfrm>
              <a:off x="4412" y="2110"/>
              <a:ext cx="0" cy="6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11" name="Text Box 14"/>
            <p:cNvSpPr txBox="1">
              <a:spLocks noChangeArrowheads="1"/>
            </p:cNvSpPr>
            <p:nvPr/>
          </p:nvSpPr>
          <p:spPr bwMode="auto">
            <a:xfrm>
              <a:off x="4416" y="2736"/>
              <a:ext cx="1021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Memoryless</a:t>
              </a:r>
            </a:p>
          </p:txBody>
        </p:sp>
      </p:grpSp>
      <p:grpSp>
        <p:nvGrpSpPr>
          <p:cNvPr id="916495" name="Group 15"/>
          <p:cNvGrpSpPr>
            <a:grpSpLocks/>
          </p:cNvGrpSpPr>
          <p:nvPr/>
        </p:nvGrpSpPr>
        <p:grpSpPr bwMode="auto">
          <a:xfrm>
            <a:off x="7162802" y="1392238"/>
            <a:ext cx="1825626" cy="1728786"/>
            <a:chOff x="4544" y="493"/>
            <a:chExt cx="1150" cy="1089"/>
          </a:xfrm>
        </p:grpSpPr>
        <p:sp>
          <p:nvSpPr>
            <p:cNvPr id="24588" name="Line 16"/>
            <p:cNvSpPr>
              <a:spLocks noChangeShapeType="1"/>
            </p:cNvSpPr>
            <p:nvPr/>
          </p:nvSpPr>
          <p:spPr bwMode="auto">
            <a:xfrm>
              <a:off x="5074" y="493"/>
              <a:ext cx="0" cy="6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89" name="Line 17"/>
            <p:cNvSpPr>
              <a:spLocks noChangeShapeType="1"/>
            </p:cNvSpPr>
            <p:nvPr/>
          </p:nvSpPr>
          <p:spPr bwMode="auto">
            <a:xfrm>
              <a:off x="4694" y="1102"/>
              <a:ext cx="7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0" name="Text Box 18"/>
            <p:cNvSpPr txBox="1">
              <a:spLocks noChangeArrowheads="1"/>
            </p:cNvSpPr>
            <p:nvPr/>
          </p:nvSpPr>
          <p:spPr bwMode="auto">
            <a:xfrm>
              <a:off x="4544" y="1138"/>
              <a:ext cx="115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Distribution</a:t>
              </a:r>
            </a:p>
            <a:p>
              <a:pPr>
                <a:spcBef>
                  <a:spcPct val="0"/>
                </a:spcBef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of service times</a:t>
              </a:r>
            </a:p>
          </p:txBody>
        </p:sp>
        <p:sp>
          <p:nvSpPr>
            <p:cNvPr id="24591" name="Line 19"/>
            <p:cNvSpPr>
              <a:spLocks noChangeShapeType="1"/>
            </p:cNvSpPr>
            <p:nvPr/>
          </p:nvSpPr>
          <p:spPr bwMode="auto">
            <a:xfrm>
              <a:off x="5040" y="701"/>
              <a:ext cx="0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2" name="Line 20"/>
            <p:cNvSpPr>
              <a:spLocks noChangeShapeType="1"/>
            </p:cNvSpPr>
            <p:nvPr/>
          </p:nvSpPr>
          <p:spPr bwMode="auto">
            <a:xfrm>
              <a:off x="5005" y="719"/>
              <a:ext cx="0" cy="3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3" name="Line 21"/>
            <p:cNvSpPr>
              <a:spLocks noChangeShapeType="1"/>
            </p:cNvSpPr>
            <p:nvPr/>
          </p:nvSpPr>
          <p:spPr bwMode="auto">
            <a:xfrm>
              <a:off x="4969" y="747"/>
              <a:ext cx="0" cy="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4" name="Line 22"/>
            <p:cNvSpPr>
              <a:spLocks noChangeShapeType="1"/>
            </p:cNvSpPr>
            <p:nvPr/>
          </p:nvSpPr>
          <p:spPr bwMode="auto">
            <a:xfrm>
              <a:off x="4935" y="802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5" name="Line 23"/>
            <p:cNvSpPr>
              <a:spLocks noChangeShapeType="1"/>
            </p:cNvSpPr>
            <p:nvPr/>
          </p:nvSpPr>
          <p:spPr bwMode="auto">
            <a:xfrm>
              <a:off x="5106" y="702"/>
              <a:ext cx="0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6" name="Line 24"/>
            <p:cNvSpPr>
              <a:spLocks noChangeShapeType="1"/>
            </p:cNvSpPr>
            <p:nvPr/>
          </p:nvSpPr>
          <p:spPr bwMode="auto">
            <a:xfrm>
              <a:off x="5144" y="720"/>
              <a:ext cx="0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7" name="Line 25"/>
            <p:cNvSpPr>
              <a:spLocks noChangeShapeType="1"/>
            </p:cNvSpPr>
            <p:nvPr/>
          </p:nvSpPr>
          <p:spPr bwMode="auto">
            <a:xfrm>
              <a:off x="5177" y="760"/>
              <a:ext cx="0" cy="3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8" name="Line 26"/>
            <p:cNvSpPr>
              <a:spLocks noChangeShapeType="1"/>
            </p:cNvSpPr>
            <p:nvPr/>
          </p:nvSpPr>
          <p:spPr bwMode="auto">
            <a:xfrm>
              <a:off x="5212" y="863"/>
              <a:ext cx="0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9" name="Line 27"/>
            <p:cNvSpPr>
              <a:spLocks noChangeShapeType="1"/>
            </p:cNvSpPr>
            <p:nvPr/>
          </p:nvSpPr>
          <p:spPr bwMode="auto">
            <a:xfrm>
              <a:off x="4902" y="906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0" name="Line 28"/>
            <p:cNvSpPr>
              <a:spLocks noChangeShapeType="1"/>
            </p:cNvSpPr>
            <p:nvPr/>
          </p:nvSpPr>
          <p:spPr bwMode="auto">
            <a:xfrm>
              <a:off x="4870" y="932"/>
              <a:ext cx="0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1" name="Line 29"/>
            <p:cNvSpPr>
              <a:spLocks noChangeShapeType="1"/>
            </p:cNvSpPr>
            <p:nvPr/>
          </p:nvSpPr>
          <p:spPr bwMode="auto">
            <a:xfrm>
              <a:off x="4838" y="95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2" name="Arc 30"/>
            <p:cNvSpPr>
              <a:spLocks/>
            </p:cNvSpPr>
            <p:nvPr/>
          </p:nvSpPr>
          <p:spPr bwMode="auto">
            <a:xfrm>
              <a:off x="4704" y="862"/>
              <a:ext cx="208" cy="124"/>
            </a:xfrm>
            <a:custGeom>
              <a:avLst/>
              <a:gdLst>
                <a:gd name="T0" fmla="*/ 208 w 21600"/>
                <a:gd name="T1" fmla="*/ 0 h 21600"/>
                <a:gd name="T2" fmla="*/ 0 w 21600"/>
                <a:gd name="T3" fmla="*/ 12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3" name="Arc 31"/>
            <p:cNvSpPr>
              <a:spLocks/>
            </p:cNvSpPr>
            <p:nvPr/>
          </p:nvSpPr>
          <p:spPr bwMode="auto">
            <a:xfrm rot="10800000">
              <a:off x="4911" y="694"/>
              <a:ext cx="152" cy="208"/>
            </a:xfrm>
            <a:custGeom>
              <a:avLst/>
              <a:gdLst>
                <a:gd name="T0" fmla="*/ 152 w 21322"/>
                <a:gd name="T1" fmla="*/ 33 h 21600"/>
                <a:gd name="T2" fmla="*/ 0 w 21322"/>
                <a:gd name="T3" fmla="*/ 208 h 21600"/>
                <a:gd name="T4" fmla="*/ 0 w 2132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22" h="21600" fill="none" extrusionOk="0">
                  <a:moveTo>
                    <a:pt x="21322" y="3460"/>
                  </a:moveTo>
                  <a:cubicBezTo>
                    <a:pt x="19625" y="13917"/>
                    <a:pt x="10594" y="21599"/>
                    <a:pt x="1" y="21600"/>
                  </a:cubicBezTo>
                  <a:cubicBezTo>
                    <a:pt x="0" y="21600"/>
                    <a:pt x="0" y="21599"/>
                    <a:pt x="0" y="21599"/>
                  </a:cubicBezTo>
                </a:path>
                <a:path w="21322" h="21600" stroke="0" extrusionOk="0">
                  <a:moveTo>
                    <a:pt x="21322" y="3460"/>
                  </a:moveTo>
                  <a:cubicBezTo>
                    <a:pt x="19625" y="13917"/>
                    <a:pt x="10594" y="21599"/>
                    <a:pt x="1" y="21600"/>
                  </a:cubicBezTo>
                  <a:cubicBezTo>
                    <a:pt x="0" y="21600"/>
                    <a:pt x="0" y="21599"/>
                    <a:pt x="0" y="21599"/>
                  </a:cubicBezTo>
                  <a:lnTo>
                    <a:pt x="1" y="0"/>
                  </a:lnTo>
                  <a:lnTo>
                    <a:pt x="21322" y="346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4" name="Arc 32"/>
            <p:cNvSpPr>
              <a:spLocks/>
            </p:cNvSpPr>
            <p:nvPr/>
          </p:nvSpPr>
          <p:spPr bwMode="auto">
            <a:xfrm rot="10800000">
              <a:off x="5085" y="690"/>
              <a:ext cx="134" cy="236"/>
            </a:xfrm>
            <a:custGeom>
              <a:avLst/>
              <a:gdLst>
                <a:gd name="T0" fmla="*/ 134 w 21386"/>
                <a:gd name="T1" fmla="*/ 236 h 21600"/>
                <a:gd name="T2" fmla="*/ 0 w 21386"/>
                <a:gd name="T3" fmla="*/ 33 h 21600"/>
                <a:gd name="T4" fmla="*/ 134 w 2138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86" h="21600" fill="none" extrusionOk="0">
                  <a:moveTo>
                    <a:pt x="21386" y="21600"/>
                  </a:moveTo>
                  <a:cubicBezTo>
                    <a:pt x="10629" y="21600"/>
                    <a:pt x="1511" y="13685"/>
                    <a:pt x="0" y="3034"/>
                  </a:cubicBezTo>
                </a:path>
                <a:path w="21386" h="21600" stroke="0" extrusionOk="0">
                  <a:moveTo>
                    <a:pt x="21386" y="21600"/>
                  </a:moveTo>
                  <a:cubicBezTo>
                    <a:pt x="10629" y="21600"/>
                    <a:pt x="1511" y="13685"/>
                    <a:pt x="0" y="3034"/>
                  </a:cubicBezTo>
                  <a:lnTo>
                    <a:pt x="21386" y="0"/>
                  </a:lnTo>
                  <a:lnTo>
                    <a:pt x="21386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5" name="Arc 33"/>
            <p:cNvSpPr>
              <a:spLocks/>
            </p:cNvSpPr>
            <p:nvPr/>
          </p:nvSpPr>
          <p:spPr bwMode="auto">
            <a:xfrm>
              <a:off x="5214" y="862"/>
              <a:ext cx="172" cy="148"/>
            </a:xfrm>
            <a:custGeom>
              <a:avLst/>
              <a:gdLst>
                <a:gd name="T0" fmla="*/ 172 w 21600"/>
                <a:gd name="T1" fmla="*/ 148 h 21600"/>
                <a:gd name="T2" fmla="*/ 0 w 21600"/>
                <a:gd name="T3" fmla="*/ 0 h 21600"/>
                <a:gd name="T4" fmla="*/ 172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16514" name="Group 34"/>
          <p:cNvGrpSpPr>
            <a:grpSpLocks/>
          </p:cNvGrpSpPr>
          <p:nvPr/>
        </p:nvGrpSpPr>
        <p:grpSpPr bwMode="auto">
          <a:xfrm>
            <a:off x="7264400" y="1524003"/>
            <a:ext cx="1168400" cy="428626"/>
            <a:chOff x="4512" y="1942"/>
            <a:chExt cx="736" cy="270"/>
          </a:xfrm>
        </p:grpSpPr>
        <p:sp>
          <p:nvSpPr>
            <p:cNvPr id="24585" name="Line 35"/>
            <p:cNvSpPr>
              <a:spLocks noChangeShapeType="1"/>
            </p:cNvSpPr>
            <p:nvPr/>
          </p:nvSpPr>
          <p:spPr bwMode="auto">
            <a:xfrm>
              <a:off x="4560" y="2208"/>
              <a:ext cx="2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86" name="Line 36"/>
            <p:cNvSpPr>
              <a:spLocks noChangeShapeType="1"/>
            </p:cNvSpPr>
            <p:nvPr/>
          </p:nvSpPr>
          <p:spPr bwMode="auto">
            <a:xfrm flipH="1">
              <a:off x="4960" y="2208"/>
              <a:ext cx="2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87" name="Text Box 37"/>
            <p:cNvSpPr txBox="1">
              <a:spLocks noChangeArrowheads="1"/>
            </p:cNvSpPr>
            <p:nvPr/>
          </p:nvSpPr>
          <p:spPr bwMode="auto">
            <a:xfrm>
              <a:off x="4512" y="1942"/>
              <a:ext cx="222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  <a:sym typeface="Symbol" panose="05050102010706020507" pitchFamily="18" charset="2"/>
                </a:rPr>
                <a:t>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702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6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6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1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1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1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16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16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1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1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1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1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1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1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1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1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1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1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1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16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16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16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16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16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16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3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791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Midterm </a:t>
            </a:r>
            <a:r>
              <a:rPr lang="en-US" sz="2800" dirty="0"/>
              <a:t>2</a:t>
            </a:r>
            <a:r>
              <a:rPr lang="en-US" sz="2800" dirty="0" smtClean="0"/>
              <a:t> coming up on </a:t>
            </a:r>
            <a:r>
              <a:rPr lang="en-US" sz="280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Mon 10/29 5:00-6:30PM</a:t>
            </a:r>
          </a:p>
          <a:p>
            <a:pPr lvl="1"/>
            <a:r>
              <a:rPr lang="en-US" sz="2400" dirty="0" smtClean="0"/>
              <a:t>All topics up to and including Lecture 17 </a:t>
            </a:r>
          </a:p>
          <a:p>
            <a:pPr lvl="2"/>
            <a:r>
              <a:rPr lang="en-US" sz="2400" dirty="0" smtClean="0"/>
              <a:t>Focus will be on Lectures 11 – 17 and associated readings</a:t>
            </a:r>
          </a:p>
          <a:p>
            <a:pPr lvl="2"/>
            <a:r>
              <a:rPr lang="en-US" sz="2400" dirty="0" smtClean="0"/>
              <a:t>Projects 1 and 2</a:t>
            </a:r>
          </a:p>
          <a:p>
            <a:pPr lvl="2"/>
            <a:r>
              <a:rPr lang="en-US" sz="2400" dirty="0" smtClean="0"/>
              <a:t>Homework 0 – 2  </a:t>
            </a:r>
          </a:p>
          <a:p>
            <a:pPr lvl="1"/>
            <a:r>
              <a:rPr lang="en-US" sz="2400" dirty="0" smtClean="0"/>
              <a:t>Closed book</a:t>
            </a:r>
          </a:p>
          <a:p>
            <a:pPr lvl="1"/>
            <a:r>
              <a:rPr lang="en-US" sz="2400" dirty="0" smtClean="0"/>
              <a:t>2 pages hand-written notes both sides</a:t>
            </a:r>
          </a:p>
          <a:p>
            <a:pPr lvl="1"/>
            <a:endParaRPr lang="en-US" sz="2400" dirty="0"/>
          </a:p>
          <a:p>
            <a:pPr lvl="2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7908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55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</a:t>
            </a:r>
            <a:r>
              <a:rPr lang="en-US" dirty="0"/>
              <a:t>F</a:t>
            </a:r>
            <a:r>
              <a:rPr lang="en-US" dirty="0" smtClean="0"/>
              <a:t>ast 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Consider a 1 Gb/s link (B = 125 </a:t>
            </a:r>
            <a:r>
              <a:rPr lang="en-US" dirty="0"/>
              <a:t>M</a:t>
            </a:r>
            <a:r>
              <a:rPr lang="en-US" dirty="0" smtClean="0"/>
              <a:t>B/s)</a:t>
            </a:r>
          </a:p>
          <a:p>
            <a:pPr lvl="1"/>
            <a:r>
              <a:rPr lang="en-US" dirty="0" smtClean="0"/>
              <a:t>With a startup cost S = 1 </a:t>
            </a:r>
            <a:r>
              <a:rPr lang="en-US" dirty="0" err="1" smtClean="0"/>
              <a:t>ms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/>
              <a:t>Latency(n) = S</a:t>
            </a:r>
            <a:r>
              <a:rPr lang="en-US" dirty="0" smtClean="0"/>
              <a:t> </a:t>
            </a:r>
            <a:r>
              <a:rPr lang="en-US" dirty="0"/>
              <a:t>+ n</a:t>
            </a:r>
            <a:r>
              <a:rPr lang="en-US" dirty="0" smtClean="0"/>
              <a:t>/B</a:t>
            </a:r>
          </a:p>
          <a:p>
            <a:pPr lvl="1"/>
            <a:r>
              <a:rPr lang="en-US" dirty="0" smtClean="0"/>
              <a:t>Bandwidth = n</a:t>
            </a:r>
            <a:r>
              <a:rPr lang="en-US" dirty="0"/>
              <a:t>/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 </a:t>
            </a:r>
            <a:r>
              <a:rPr lang="en-US" dirty="0"/>
              <a:t>+ n</a:t>
            </a:r>
            <a:r>
              <a:rPr lang="en-US" dirty="0" smtClean="0"/>
              <a:t>/B) = B*n/(B*S + n) = B/(B*S/n + 1)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250" y="1528433"/>
            <a:ext cx="5441950" cy="4415167"/>
            <a:chOff x="1873250" y="1452233"/>
            <a:chExt cx="5441950" cy="441516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3250" y="1452233"/>
              <a:ext cx="5441950" cy="4415167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 flipV="1">
              <a:off x="3581400" y="2057400"/>
              <a:ext cx="0" cy="3133271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6558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312" name="Group 32"/>
          <p:cNvGrpSpPr>
            <a:grpSpLocks/>
          </p:cNvGrpSpPr>
          <p:nvPr/>
        </p:nvGrpSpPr>
        <p:grpSpPr bwMode="auto">
          <a:xfrm>
            <a:off x="1295400" y="1295400"/>
            <a:ext cx="6464300" cy="1601788"/>
            <a:chOff x="960" y="480"/>
            <a:chExt cx="4072" cy="1009"/>
          </a:xfrm>
        </p:grpSpPr>
        <p:sp>
          <p:nvSpPr>
            <p:cNvPr id="23567" name="Rectangle 7"/>
            <p:cNvSpPr>
              <a:spLocks noChangeArrowheads="1"/>
            </p:cNvSpPr>
            <p:nvPr/>
          </p:nvSpPr>
          <p:spPr bwMode="auto">
            <a:xfrm>
              <a:off x="3866" y="877"/>
              <a:ext cx="116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28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</a:p>
          </p:txBody>
        </p:sp>
        <p:sp>
          <p:nvSpPr>
            <p:cNvPr id="23568" name="Rectangle 6"/>
            <p:cNvSpPr>
              <a:spLocks noChangeArrowheads="1"/>
            </p:cNvSpPr>
            <p:nvPr/>
          </p:nvSpPr>
          <p:spPr bwMode="auto">
            <a:xfrm>
              <a:off x="1004" y="894"/>
              <a:ext cx="825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28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</a:p>
          </p:txBody>
        </p:sp>
        <p:sp>
          <p:nvSpPr>
            <p:cNvPr id="23569" name="Line 4"/>
            <p:cNvSpPr>
              <a:spLocks noChangeShapeType="1"/>
            </p:cNvSpPr>
            <p:nvPr/>
          </p:nvSpPr>
          <p:spPr bwMode="auto">
            <a:xfrm>
              <a:off x="3790" y="892"/>
              <a:ext cx="122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0" name="Line 5"/>
            <p:cNvSpPr>
              <a:spLocks noChangeShapeType="1"/>
            </p:cNvSpPr>
            <p:nvPr/>
          </p:nvSpPr>
          <p:spPr bwMode="auto">
            <a:xfrm>
              <a:off x="960" y="910"/>
              <a:ext cx="9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1" name="Rectangle 27"/>
            <p:cNvSpPr>
              <a:spLocks noChangeArrowheads="1"/>
            </p:cNvSpPr>
            <p:nvPr/>
          </p:nvSpPr>
          <p:spPr bwMode="auto">
            <a:xfrm>
              <a:off x="1941" y="480"/>
              <a:ext cx="1925" cy="1008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2" name="Text Box 30"/>
            <p:cNvSpPr txBox="1">
              <a:spLocks noChangeArrowheads="1"/>
            </p:cNvSpPr>
            <p:nvPr/>
          </p:nvSpPr>
          <p:spPr bwMode="auto">
            <a:xfrm>
              <a:off x="2296" y="1200"/>
              <a:ext cx="139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Queuing System</a:t>
              </a:r>
            </a:p>
          </p:txBody>
        </p:sp>
      </p:grpSp>
      <p:sp>
        <p:nvSpPr>
          <p:cNvPr id="2355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Introduction to Queuing Theory</a:t>
            </a:r>
          </a:p>
        </p:txBody>
      </p:sp>
      <p:sp>
        <p:nvSpPr>
          <p:cNvPr id="8652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52400" y="3276600"/>
            <a:ext cx="8839200" cy="3289299"/>
          </a:xfrm>
        </p:spPr>
        <p:txBody>
          <a:bodyPr>
            <a:normAutofit/>
          </a:bodyPr>
          <a:lstStyle/>
          <a:p>
            <a:pPr>
              <a:spcBef>
                <a:spcPct val="15000"/>
              </a:spcBef>
            </a:pPr>
            <a:r>
              <a:rPr lang="en-US" altLang="ko-KR" sz="2800" dirty="0" smtClean="0">
                <a:ea typeface="Gulim" panose="020B0600000101010101" pitchFamily="34" charset="-127"/>
              </a:rPr>
              <a:t>What about queuing time??</a:t>
            </a:r>
          </a:p>
          <a:p>
            <a:pPr lvl="1">
              <a:spcBef>
                <a:spcPct val="15000"/>
              </a:spcBef>
            </a:pPr>
            <a:r>
              <a:rPr lang="en-US" altLang="ko-KR" sz="2400" dirty="0" smtClean="0">
                <a:ea typeface="Gulim" panose="020B0600000101010101" pitchFamily="34" charset="-127"/>
              </a:rPr>
              <a:t>Let’s apply some queuing theory</a:t>
            </a:r>
          </a:p>
          <a:p>
            <a:pPr lvl="1">
              <a:spcBef>
                <a:spcPct val="15000"/>
              </a:spcBef>
            </a:pPr>
            <a:r>
              <a:rPr lang="en-US" altLang="ko-KR" sz="2400" dirty="0" smtClean="0">
                <a:ea typeface="Gulim" panose="020B0600000101010101" pitchFamily="34" charset="-127"/>
              </a:rPr>
              <a:t>Queuing Theory applies to long term, steady state behavior </a:t>
            </a:r>
            <a:r>
              <a:rPr lang="en-US" altLang="ko-KR" sz="2400" dirty="0" smtClean="0">
                <a:ea typeface="Gulim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sz="2400" dirty="0" smtClean="0">
                <a:ea typeface="Gulim" panose="020B0600000101010101" pitchFamily="34" charset="-127"/>
              </a:rPr>
              <a:t> Arrival rate = Departure rate</a:t>
            </a:r>
          </a:p>
          <a:p>
            <a:pPr lvl="6">
              <a:spcBef>
                <a:spcPct val="15000"/>
              </a:spcBef>
            </a:pP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spcBef>
                <a:spcPct val="15000"/>
              </a:spcBef>
            </a:pPr>
            <a:r>
              <a:rPr lang="en-US" altLang="ko-KR" sz="2800" dirty="0" smtClean="0">
                <a:ea typeface="Gulim" panose="020B0600000101010101" pitchFamily="34" charset="-127"/>
              </a:rPr>
              <a:t>Arrivals characterized by some probabilistic distribution</a:t>
            </a:r>
          </a:p>
          <a:p>
            <a:pPr lvl="5">
              <a:spcBef>
                <a:spcPct val="15000"/>
              </a:spcBef>
            </a:pPr>
            <a:endParaRPr lang="en-US" altLang="ko-KR" sz="2400" dirty="0" smtClean="0">
              <a:ea typeface="Gulim" panose="020B0600000101010101" pitchFamily="34" charset="-127"/>
            </a:endParaRPr>
          </a:p>
          <a:p>
            <a:pPr>
              <a:spcBef>
                <a:spcPct val="15000"/>
              </a:spcBef>
            </a:pPr>
            <a:r>
              <a:rPr lang="en-US" altLang="ko-KR" sz="2800" dirty="0" smtClean="0">
                <a:ea typeface="Gulim" panose="020B0600000101010101" pitchFamily="34" charset="-127"/>
              </a:rPr>
              <a:t>Departures characterized by some probabilistic distribution</a:t>
            </a:r>
          </a:p>
        </p:txBody>
      </p:sp>
      <p:grpSp>
        <p:nvGrpSpPr>
          <p:cNvPr id="865306" name="Group 26"/>
          <p:cNvGrpSpPr>
            <a:grpSpLocks/>
          </p:cNvGrpSpPr>
          <p:nvPr/>
        </p:nvGrpSpPr>
        <p:grpSpPr bwMode="auto">
          <a:xfrm>
            <a:off x="3079750" y="1441450"/>
            <a:ext cx="2697163" cy="1335691"/>
            <a:chOff x="3720" y="288"/>
            <a:chExt cx="2062" cy="1021"/>
          </a:xfrm>
        </p:grpSpPr>
        <p:sp>
          <p:nvSpPr>
            <p:cNvPr id="23558" name="AutoShape 15"/>
            <p:cNvSpPr>
              <a:spLocks noChangeArrowheads="1"/>
            </p:cNvSpPr>
            <p:nvPr/>
          </p:nvSpPr>
          <p:spPr bwMode="auto">
            <a:xfrm>
              <a:off x="5213" y="513"/>
              <a:ext cx="569" cy="373"/>
            </a:xfrm>
            <a:prstGeom prst="roundRect">
              <a:avLst>
                <a:gd name="adj" fmla="val 12495"/>
              </a:avLst>
            </a:prstGeom>
            <a:solidFill>
              <a:srgbClr val="FF66CC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59" name="Rectangle 17"/>
            <p:cNvSpPr>
              <a:spLocks noChangeArrowheads="1"/>
            </p:cNvSpPr>
            <p:nvPr/>
          </p:nvSpPr>
          <p:spPr bwMode="auto">
            <a:xfrm>
              <a:off x="3800" y="546"/>
              <a:ext cx="471" cy="307"/>
            </a:xfrm>
            <a:prstGeom prst="rect">
              <a:avLst/>
            </a:prstGeom>
            <a:solidFill>
              <a:srgbClr val="53FB2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0" name="Line 18"/>
            <p:cNvSpPr>
              <a:spLocks noChangeShapeType="1"/>
            </p:cNvSpPr>
            <p:nvPr/>
          </p:nvSpPr>
          <p:spPr bwMode="auto">
            <a:xfrm flipV="1">
              <a:off x="4182" y="538"/>
              <a:ext cx="0" cy="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1" name="Line 19"/>
            <p:cNvSpPr>
              <a:spLocks noChangeShapeType="1"/>
            </p:cNvSpPr>
            <p:nvPr/>
          </p:nvSpPr>
          <p:spPr bwMode="auto">
            <a:xfrm flipV="1">
              <a:off x="4084" y="539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2" name="Rectangle 20"/>
            <p:cNvSpPr>
              <a:spLocks noChangeArrowheads="1"/>
            </p:cNvSpPr>
            <p:nvPr/>
          </p:nvSpPr>
          <p:spPr bwMode="auto">
            <a:xfrm>
              <a:off x="3720" y="864"/>
              <a:ext cx="647" cy="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Queue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3" name="Rectangle 22"/>
            <p:cNvSpPr>
              <a:spLocks noChangeArrowheads="1"/>
            </p:cNvSpPr>
            <p:nvPr/>
          </p:nvSpPr>
          <p:spPr bwMode="auto">
            <a:xfrm>
              <a:off x="4618" y="288"/>
              <a:ext cx="374" cy="822"/>
            </a:xfrm>
            <a:prstGeom prst="rect">
              <a:avLst/>
            </a:prstGeom>
            <a:solidFill>
              <a:srgbClr val="FF66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Controller</a:t>
              </a:r>
            </a:p>
          </p:txBody>
        </p:sp>
        <p:sp>
          <p:nvSpPr>
            <p:cNvPr id="23564" name="Line 23"/>
            <p:cNvSpPr>
              <a:spLocks noChangeShapeType="1"/>
            </p:cNvSpPr>
            <p:nvPr/>
          </p:nvSpPr>
          <p:spPr bwMode="auto">
            <a:xfrm>
              <a:off x="4288" y="700"/>
              <a:ext cx="3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5" name="Rectangle 24"/>
            <p:cNvSpPr>
              <a:spLocks noChangeArrowheads="1"/>
            </p:cNvSpPr>
            <p:nvPr/>
          </p:nvSpPr>
          <p:spPr bwMode="auto">
            <a:xfrm>
              <a:off x="5274" y="610"/>
              <a:ext cx="461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Disk</a:t>
              </a:r>
            </a:p>
          </p:txBody>
        </p:sp>
        <p:sp>
          <p:nvSpPr>
            <p:cNvPr id="23566" name="Line 25"/>
            <p:cNvSpPr>
              <a:spLocks noChangeShapeType="1"/>
            </p:cNvSpPr>
            <p:nvPr/>
          </p:nvSpPr>
          <p:spPr bwMode="auto">
            <a:xfrm>
              <a:off x="4992" y="700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513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86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9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76" y="2782051"/>
            <a:ext cx="9168224" cy="392354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any </a:t>
            </a:r>
            <a:r>
              <a:rPr lang="en-US" sz="2800" i="1" dirty="0" smtClean="0">
                <a:solidFill>
                  <a:srgbClr val="FF0000"/>
                </a:solidFill>
              </a:rPr>
              <a:t>stable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system </a:t>
            </a:r>
          </a:p>
          <a:p>
            <a:pPr lvl="1"/>
            <a:r>
              <a:rPr lang="en-US" sz="2600" dirty="0" smtClean="0"/>
              <a:t>Average arrival rate = Average departure rate 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he average number of jobs/tasks in the system (</a:t>
            </a:r>
            <a:r>
              <a:rPr lang="en-US" sz="2800" i="1" dirty="0" smtClean="0"/>
              <a:t>N</a:t>
            </a:r>
            <a:r>
              <a:rPr lang="en-US" sz="2800" dirty="0" smtClean="0"/>
              <a:t>) is equal to arrival time / throughput (</a:t>
            </a:r>
            <a:r>
              <a:rPr lang="el-GR" sz="2800" dirty="0">
                <a:latin typeface="Times New Roman"/>
                <a:cs typeface="Times New Roman"/>
              </a:rPr>
              <a:t>λ</a:t>
            </a:r>
            <a:r>
              <a:rPr lang="en-US" sz="2800" dirty="0" smtClean="0"/>
              <a:t>) times the response time (</a:t>
            </a:r>
            <a:r>
              <a:rPr lang="en-US" sz="2800" i="1" dirty="0" smtClean="0"/>
              <a:t>L</a:t>
            </a:r>
            <a:r>
              <a:rPr lang="en-US" sz="2800" dirty="0" smtClean="0"/>
              <a:t>) </a:t>
            </a:r>
          </a:p>
          <a:p>
            <a:pPr lvl="1"/>
            <a:r>
              <a:rPr lang="en-US" i="1" dirty="0" smtClean="0"/>
              <a:t>N </a:t>
            </a:r>
            <a:r>
              <a:rPr lang="en-US" sz="2600" i="1" dirty="0" smtClean="0"/>
              <a:t>(jobs) </a:t>
            </a:r>
            <a:r>
              <a:rPr lang="en-US" i="1" dirty="0" smtClean="0"/>
              <a:t>= </a:t>
            </a:r>
            <a:r>
              <a:rPr lang="el-GR" dirty="0">
                <a:latin typeface="Times New Roman"/>
                <a:cs typeface="Times New Roman"/>
              </a:rPr>
              <a:t>λ</a:t>
            </a:r>
            <a:r>
              <a:rPr lang="en-US" i="1" dirty="0" smtClean="0"/>
              <a:t> </a:t>
            </a:r>
            <a:r>
              <a:rPr lang="en-US" sz="2600" i="1" dirty="0" smtClean="0"/>
              <a:t>(jobs/s) </a:t>
            </a:r>
            <a:r>
              <a:rPr lang="en-US" i="1" dirty="0" smtClean="0"/>
              <a:t>x L </a:t>
            </a:r>
            <a:r>
              <a:rPr lang="en-US" sz="2600" i="1" dirty="0" smtClean="0"/>
              <a:t>(s)</a:t>
            </a:r>
          </a:p>
          <a:p>
            <a:r>
              <a:rPr lang="en-US" sz="2800" dirty="0" smtClean="0"/>
              <a:t>Regardless of structure, bursts of requests, variation in service</a:t>
            </a:r>
          </a:p>
          <a:p>
            <a:pPr lvl="1"/>
            <a:r>
              <a:rPr lang="en-US" sz="2600" dirty="0"/>
              <a:t>I</a:t>
            </a:r>
            <a:r>
              <a:rPr lang="en-US" sz="2600" dirty="0" smtClean="0"/>
              <a:t>nstantaneous variations, but it washes out in the average</a:t>
            </a:r>
          </a:p>
          <a:p>
            <a:pPr lvl="1"/>
            <a:r>
              <a:rPr lang="en-US" sz="2600" dirty="0" smtClean="0"/>
              <a:t>Overall, requests match departures</a:t>
            </a:r>
            <a:endParaRPr lang="en-US" sz="2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03475" y="990600"/>
            <a:ext cx="6306299" cy="1777476"/>
            <a:chOff x="1605663" y="4773956"/>
            <a:chExt cx="6306299" cy="177747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605663" y="5103632"/>
              <a:ext cx="1226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  <a:endParaRPr lang="en-US" sz="28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45132" y="5103632"/>
              <a:ext cx="17668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  <a:endParaRPr lang="en-US" sz="28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Cloud 10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0" i="1" dirty="0" smtClean="0">
                  <a:latin typeface="Gill Sans" charset="0"/>
                  <a:ea typeface="Gill Sans" charset="0"/>
                  <a:cs typeface="Gill Sans" charset="0"/>
                </a:rPr>
                <a:t>N</a:t>
              </a:r>
              <a:endParaRPr lang="en-US" sz="4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845388" y="5504128"/>
              <a:ext cx="4061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800" dirty="0">
                  <a:latin typeface="Times New Roman"/>
                  <a:cs typeface="Times New Roman"/>
                </a:rPr>
                <a:t>λ</a:t>
              </a:r>
              <a:endParaRPr lang="en-US" sz="28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326475" y="6028212"/>
              <a:ext cx="333746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800" b="0" i="1" dirty="0" smtClean="0">
                  <a:latin typeface="Gill Sans" charset="0"/>
                  <a:ea typeface="Gill Sans" charset="0"/>
                  <a:cs typeface="Gill Sans" charset="0"/>
                </a:rPr>
                <a:t>L</a:t>
              </a:r>
              <a:endParaRPr lang="en-US" sz="28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2762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64"/>
          <p:cNvSpPr>
            <a:spLocks noChangeArrowheads="1"/>
          </p:cNvSpPr>
          <p:nvPr/>
        </p:nvSpPr>
        <p:spPr bwMode="auto">
          <a:xfrm>
            <a:off x="3429000" y="3124200"/>
            <a:ext cx="1524000" cy="15240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1400175" cy="7874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l-GR" sz="2400" dirty="0">
                <a:latin typeface="Times New Roman"/>
                <a:cs typeface="Times New Roman"/>
              </a:rPr>
              <a:t>λ</a:t>
            </a:r>
            <a:r>
              <a:rPr lang="en-US" sz="2400" dirty="0">
                <a:latin typeface="Times New Roman"/>
                <a:cs typeface="Times New Roman"/>
              </a:rPr>
              <a:t> = 1</a:t>
            </a:r>
          </a:p>
          <a:p>
            <a:pPr marL="0" indent="0" eaLnBrk="1" hangingPunct="1">
              <a:buNone/>
            </a:pPr>
            <a:r>
              <a:rPr lang="en-US" dirty="0" smtClean="0">
                <a:latin typeface="Times New Roman"/>
                <a:cs typeface="Times New Roman"/>
              </a:rPr>
              <a:t>L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= 5</a:t>
            </a:r>
            <a:endParaRPr lang="el-GR" sz="2400" dirty="0">
              <a:latin typeface="Times New Roman"/>
              <a:cs typeface="Times New Roman"/>
            </a:endParaRPr>
          </a:p>
        </p:txBody>
      </p:sp>
      <p:sp>
        <p:nvSpPr>
          <p:cNvPr id="58374" name="Line 4"/>
          <p:cNvSpPr>
            <a:spLocks noChangeShapeType="1"/>
          </p:cNvSpPr>
          <p:nvPr/>
        </p:nvSpPr>
        <p:spPr bwMode="auto">
          <a:xfrm>
            <a:off x="1600200" y="4806950"/>
            <a:ext cx="701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75" name="Line 5"/>
          <p:cNvSpPr>
            <a:spLocks noChangeShapeType="1"/>
          </p:cNvSpPr>
          <p:nvPr/>
        </p:nvSpPr>
        <p:spPr bwMode="auto">
          <a:xfrm>
            <a:off x="16002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76" name="Line 6"/>
          <p:cNvSpPr>
            <a:spLocks noChangeShapeType="1"/>
          </p:cNvSpPr>
          <p:nvPr/>
        </p:nvSpPr>
        <p:spPr bwMode="auto">
          <a:xfrm>
            <a:off x="19050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77" name="Line 7"/>
          <p:cNvSpPr>
            <a:spLocks noChangeShapeType="1"/>
          </p:cNvSpPr>
          <p:nvPr/>
        </p:nvSpPr>
        <p:spPr bwMode="auto">
          <a:xfrm>
            <a:off x="22098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78" name="Line 8"/>
          <p:cNvSpPr>
            <a:spLocks noChangeShapeType="1"/>
          </p:cNvSpPr>
          <p:nvPr/>
        </p:nvSpPr>
        <p:spPr bwMode="auto">
          <a:xfrm>
            <a:off x="25146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79" name="Line 9"/>
          <p:cNvSpPr>
            <a:spLocks noChangeShapeType="1"/>
          </p:cNvSpPr>
          <p:nvPr/>
        </p:nvSpPr>
        <p:spPr bwMode="auto">
          <a:xfrm>
            <a:off x="28194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0" name="Line 10"/>
          <p:cNvSpPr>
            <a:spLocks noChangeShapeType="1"/>
          </p:cNvSpPr>
          <p:nvPr/>
        </p:nvSpPr>
        <p:spPr bwMode="auto">
          <a:xfrm>
            <a:off x="31242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1" name="Line 11"/>
          <p:cNvSpPr>
            <a:spLocks noChangeShapeType="1"/>
          </p:cNvSpPr>
          <p:nvPr/>
        </p:nvSpPr>
        <p:spPr bwMode="auto">
          <a:xfrm>
            <a:off x="34290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2" name="Line 12"/>
          <p:cNvSpPr>
            <a:spLocks noChangeShapeType="1"/>
          </p:cNvSpPr>
          <p:nvPr/>
        </p:nvSpPr>
        <p:spPr bwMode="auto">
          <a:xfrm>
            <a:off x="37338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3" name="Line 13"/>
          <p:cNvSpPr>
            <a:spLocks noChangeShapeType="1"/>
          </p:cNvSpPr>
          <p:nvPr/>
        </p:nvSpPr>
        <p:spPr bwMode="auto">
          <a:xfrm>
            <a:off x="40386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4" name="Line 14"/>
          <p:cNvSpPr>
            <a:spLocks noChangeShapeType="1"/>
          </p:cNvSpPr>
          <p:nvPr/>
        </p:nvSpPr>
        <p:spPr bwMode="auto">
          <a:xfrm>
            <a:off x="43434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5" name="Line 15"/>
          <p:cNvSpPr>
            <a:spLocks noChangeShapeType="1"/>
          </p:cNvSpPr>
          <p:nvPr/>
        </p:nvSpPr>
        <p:spPr bwMode="auto">
          <a:xfrm>
            <a:off x="46482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6" name="Line 16"/>
          <p:cNvSpPr>
            <a:spLocks noChangeShapeType="1"/>
          </p:cNvSpPr>
          <p:nvPr/>
        </p:nvSpPr>
        <p:spPr bwMode="auto">
          <a:xfrm>
            <a:off x="49530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7" name="Line 17"/>
          <p:cNvSpPr>
            <a:spLocks noChangeShapeType="1"/>
          </p:cNvSpPr>
          <p:nvPr/>
        </p:nvSpPr>
        <p:spPr bwMode="auto">
          <a:xfrm>
            <a:off x="52578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8" name="Line 18"/>
          <p:cNvSpPr>
            <a:spLocks noChangeShapeType="1"/>
          </p:cNvSpPr>
          <p:nvPr/>
        </p:nvSpPr>
        <p:spPr bwMode="auto">
          <a:xfrm>
            <a:off x="55626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9" name="Line 19"/>
          <p:cNvSpPr>
            <a:spLocks noChangeShapeType="1"/>
          </p:cNvSpPr>
          <p:nvPr/>
        </p:nvSpPr>
        <p:spPr bwMode="auto">
          <a:xfrm>
            <a:off x="58674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90" name="Line 20"/>
          <p:cNvSpPr>
            <a:spLocks noChangeShapeType="1"/>
          </p:cNvSpPr>
          <p:nvPr/>
        </p:nvSpPr>
        <p:spPr bwMode="auto">
          <a:xfrm>
            <a:off x="61722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91" name="Line 21"/>
          <p:cNvSpPr>
            <a:spLocks noChangeShapeType="1"/>
          </p:cNvSpPr>
          <p:nvPr/>
        </p:nvSpPr>
        <p:spPr bwMode="auto">
          <a:xfrm>
            <a:off x="64770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92" name="Rectangle 22"/>
          <p:cNvSpPr>
            <a:spLocks noChangeArrowheads="1"/>
          </p:cNvSpPr>
          <p:nvPr/>
        </p:nvSpPr>
        <p:spPr bwMode="auto">
          <a:xfrm>
            <a:off x="1600200" y="4502150"/>
            <a:ext cx="1524000" cy="15240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93" name="Rectangle 23"/>
          <p:cNvSpPr>
            <a:spLocks noChangeArrowheads="1"/>
          </p:cNvSpPr>
          <p:nvPr/>
        </p:nvSpPr>
        <p:spPr bwMode="auto">
          <a:xfrm>
            <a:off x="1905000" y="4273550"/>
            <a:ext cx="1524000" cy="15240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94" name="Rectangle 24"/>
          <p:cNvSpPr>
            <a:spLocks noChangeArrowheads="1"/>
          </p:cNvSpPr>
          <p:nvPr/>
        </p:nvSpPr>
        <p:spPr bwMode="auto">
          <a:xfrm>
            <a:off x="2209800" y="4044950"/>
            <a:ext cx="1524000" cy="15240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95" name="Rectangle 25"/>
          <p:cNvSpPr>
            <a:spLocks noChangeArrowheads="1"/>
          </p:cNvSpPr>
          <p:nvPr/>
        </p:nvSpPr>
        <p:spPr bwMode="auto">
          <a:xfrm>
            <a:off x="2514600" y="3816350"/>
            <a:ext cx="1524000" cy="15240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96" name="Rectangle 26"/>
          <p:cNvSpPr>
            <a:spLocks noChangeArrowheads="1"/>
          </p:cNvSpPr>
          <p:nvPr/>
        </p:nvSpPr>
        <p:spPr bwMode="auto">
          <a:xfrm>
            <a:off x="2819400" y="3587750"/>
            <a:ext cx="1524000" cy="15240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97" name="Rectangle 27"/>
          <p:cNvSpPr>
            <a:spLocks noChangeArrowheads="1"/>
          </p:cNvSpPr>
          <p:nvPr/>
        </p:nvSpPr>
        <p:spPr bwMode="auto">
          <a:xfrm>
            <a:off x="3124200" y="3359150"/>
            <a:ext cx="1524000" cy="15240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98" name="Rectangle 29"/>
          <p:cNvSpPr>
            <a:spLocks noChangeArrowheads="1"/>
          </p:cNvSpPr>
          <p:nvPr/>
        </p:nvSpPr>
        <p:spPr bwMode="auto">
          <a:xfrm>
            <a:off x="3733800" y="2901950"/>
            <a:ext cx="1524000" cy="15240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99" name="Rectangle 30"/>
          <p:cNvSpPr>
            <a:spLocks noChangeArrowheads="1"/>
          </p:cNvSpPr>
          <p:nvPr/>
        </p:nvSpPr>
        <p:spPr bwMode="auto">
          <a:xfrm>
            <a:off x="4038600" y="2673350"/>
            <a:ext cx="1524000" cy="15240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400" name="Rectangle 31"/>
          <p:cNvSpPr>
            <a:spLocks noChangeArrowheads="1"/>
          </p:cNvSpPr>
          <p:nvPr/>
        </p:nvSpPr>
        <p:spPr bwMode="auto">
          <a:xfrm>
            <a:off x="4343400" y="2444750"/>
            <a:ext cx="1524000" cy="15240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401" name="Rectangle 32"/>
          <p:cNvSpPr>
            <a:spLocks noChangeArrowheads="1"/>
          </p:cNvSpPr>
          <p:nvPr/>
        </p:nvSpPr>
        <p:spPr bwMode="auto">
          <a:xfrm>
            <a:off x="4648200" y="2216150"/>
            <a:ext cx="1524000" cy="15240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402" name="Rectangle 33"/>
          <p:cNvSpPr>
            <a:spLocks noChangeArrowheads="1"/>
          </p:cNvSpPr>
          <p:nvPr/>
        </p:nvSpPr>
        <p:spPr bwMode="auto">
          <a:xfrm>
            <a:off x="4953000" y="1987550"/>
            <a:ext cx="1524000" cy="15240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403" name="Text Box 34"/>
          <p:cNvSpPr txBox="1">
            <a:spLocks noChangeArrowheads="1"/>
          </p:cNvSpPr>
          <p:nvPr/>
        </p:nvSpPr>
        <p:spPr bwMode="auto">
          <a:xfrm>
            <a:off x="1431925" y="49069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0</a:t>
            </a:r>
          </a:p>
        </p:txBody>
      </p:sp>
      <p:sp>
        <p:nvSpPr>
          <p:cNvPr id="58404" name="Text Box 35"/>
          <p:cNvSpPr txBox="1">
            <a:spLocks noChangeArrowheads="1"/>
          </p:cNvSpPr>
          <p:nvPr/>
        </p:nvSpPr>
        <p:spPr bwMode="auto">
          <a:xfrm>
            <a:off x="1752600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1</a:t>
            </a:r>
          </a:p>
        </p:txBody>
      </p:sp>
      <p:sp>
        <p:nvSpPr>
          <p:cNvPr id="58405" name="Text Box 36"/>
          <p:cNvSpPr txBox="1">
            <a:spLocks noChangeArrowheads="1"/>
          </p:cNvSpPr>
          <p:nvPr/>
        </p:nvSpPr>
        <p:spPr bwMode="auto">
          <a:xfrm>
            <a:off x="2057400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2</a:t>
            </a:r>
          </a:p>
        </p:txBody>
      </p:sp>
      <p:sp>
        <p:nvSpPr>
          <p:cNvPr id="58406" name="Text Box 37"/>
          <p:cNvSpPr txBox="1">
            <a:spLocks noChangeArrowheads="1"/>
          </p:cNvSpPr>
          <p:nvPr/>
        </p:nvSpPr>
        <p:spPr bwMode="auto">
          <a:xfrm>
            <a:off x="2362200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3</a:t>
            </a:r>
          </a:p>
        </p:txBody>
      </p:sp>
      <p:sp>
        <p:nvSpPr>
          <p:cNvPr id="58407" name="Text Box 38"/>
          <p:cNvSpPr txBox="1">
            <a:spLocks noChangeArrowheads="1"/>
          </p:cNvSpPr>
          <p:nvPr/>
        </p:nvSpPr>
        <p:spPr bwMode="auto">
          <a:xfrm>
            <a:off x="2667000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4</a:t>
            </a:r>
          </a:p>
        </p:txBody>
      </p:sp>
      <p:sp>
        <p:nvSpPr>
          <p:cNvPr id="58408" name="Text Box 39"/>
          <p:cNvSpPr txBox="1">
            <a:spLocks noChangeArrowheads="1"/>
          </p:cNvSpPr>
          <p:nvPr/>
        </p:nvSpPr>
        <p:spPr bwMode="auto">
          <a:xfrm>
            <a:off x="2965450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5</a:t>
            </a:r>
          </a:p>
        </p:txBody>
      </p:sp>
      <p:sp>
        <p:nvSpPr>
          <p:cNvPr id="58409" name="Text Box 40"/>
          <p:cNvSpPr txBox="1">
            <a:spLocks noChangeArrowheads="1"/>
          </p:cNvSpPr>
          <p:nvPr/>
        </p:nvSpPr>
        <p:spPr bwMode="auto">
          <a:xfrm>
            <a:off x="3270250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6</a:t>
            </a:r>
          </a:p>
        </p:txBody>
      </p:sp>
      <p:sp>
        <p:nvSpPr>
          <p:cNvPr id="58410" name="Text Box 41"/>
          <p:cNvSpPr txBox="1">
            <a:spLocks noChangeArrowheads="1"/>
          </p:cNvSpPr>
          <p:nvPr/>
        </p:nvSpPr>
        <p:spPr bwMode="auto">
          <a:xfrm>
            <a:off x="3575050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7</a:t>
            </a:r>
          </a:p>
        </p:txBody>
      </p:sp>
      <p:sp>
        <p:nvSpPr>
          <p:cNvPr id="58411" name="Text Box 42"/>
          <p:cNvSpPr txBox="1">
            <a:spLocks noChangeArrowheads="1"/>
          </p:cNvSpPr>
          <p:nvPr/>
        </p:nvSpPr>
        <p:spPr bwMode="auto">
          <a:xfrm>
            <a:off x="3879850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8</a:t>
            </a:r>
          </a:p>
        </p:txBody>
      </p:sp>
      <p:sp>
        <p:nvSpPr>
          <p:cNvPr id="58412" name="Text Box 43"/>
          <p:cNvSpPr txBox="1">
            <a:spLocks noChangeArrowheads="1"/>
          </p:cNvSpPr>
          <p:nvPr/>
        </p:nvSpPr>
        <p:spPr bwMode="auto">
          <a:xfrm>
            <a:off x="6318250" y="49212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16</a:t>
            </a:r>
          </a:p>
        </p:txBody>
      </p:sp>
      <p:sp>
        <p:nvSpPr>
          <p:cNvPr id="58413" name="Text Box 44"/>
          <p:cNvSpPr txBox="1">
            <a:spLocks noChangeArrowheads="1"/>
          </p:cNvSpPr>
          <p:nvPr/>
        </p:nvSpPr>
        <p:spPr bwMode="auto">
          <a:xfrm>
            <a:off x="4191000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9</a:t>
            </a:r>
          </a:p>
        </p:txBody>
      </p:sp>
      <p:sp>
        <p:nvSpPr>
          <p:cNvPr id="58414" name="Text Box 45"/>
          <p:cNvSpPr txBox="1">
            <a:spLocks noChangeArrowheads="1"/>
          </p:cNvSpPr>
          <p:nvPr/>
        </p:nvSpPr>
        <p:spPr bwMode="auto">
          <a:xfrm>
            <a:off x="4495800" y="49212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10</a:t>
            </a:r>
          </a:p>
        </p:txBody>
      </p:sp>
      <p:sp>
        <p:nvSpPr>
          <p:cNvPr id="58415" name="Text Box 46"/>
          <p:cNvSpPr txBox="1">
            <a:spLocks noChangeArrowheads="1"/>
          </p:cNvSpPr>
          <p:nvPr/>
        </p:nvSpPr>
        <p:spPr bwMode="auto">
          <a:xfrm>
            <a:off x="4800600" y="49212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11</a:t>
            </a:r>
          </a:p>
        </p:txBody>
      </p:sp>
      <p:sp>
        <p:nvSpPr>
          <p:cNvPr id="58416" name="Text Box 47"/>
          <p:cNvSpPr txBox="1">
            <a:spLocks noChangeArrowheads="1"/>
          </p:cNvSpPr>
          <p:nvPr/>
        </p:nvSpPr>
        <p:spPr bwMode="auto">
          <a:xfrm>
            <a:off x="5099050" y="49212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12</a:t>
            </a:r>
          </a:p>
        </p:txBody>
      </p:sp>
      <p:sp>
        <p:nvSpPr>
          <p:cNvPr id="58417" name="Text Box 48"/>
          <p:cNvSpPr txBox="1">
            <a:spLocks noChangeArrowheads="1"/>
          </p:cNvSpPr>
          <p:nvPr/>
        </p:nvSpPr>
        <p:spPr bwMode="auto">
          <a:xfrm>
            <a:off x="5403850" y="49212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13</a:t>
            </a:r>
          </a:p>
        </p:txBody>
      </p:sp>
      <p:sp>
        <p:nvSpPr>
          <p:cNvPr id="58418" name="Text Box 49"/>
          <p:cNvSpPr txBox="1">
            <a:spLocks noChangeArrowheads="1"/>
          </p:cNvSpPr>
          <p:nvPr/>
        </p:nvSpPr>
        <p:spPr bwMode="auto">
          <a:xfrm>
            <a:off x="5708650" y="49212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14</a:t>
            </a:r>
          </a:p>
        </p:txBody>
      </p:sp>
      <p:sp>
        <p:nvSpPr>
          <p:cNvPr id="58419" name="Text Box 50"/>
          <p:cNvSpPr txBox="1">
            <a:spLocks noChangeArrowheads="1"/>
          </p:cNvSpPr>
          <p:nvPr/>
        </p:nvSpPr>
        <p:spPr bwMode="auto">
          <a:xfrm>
            <a:off x="6013450" y="49212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15</a:t>
            </a:r>
          </a:p>
        </p:txBody>
      </p:sp>
      <p:sp>
        <p:nvSpPr>
          <p:cNvPr id="58420" name="Text Box 51"/>
          <p:cNvSpPr txBox="1">
            <a:spLocks noChangeArrowheads="1"/>
          </p:cNvSpPr>
          <p:nvPr/>
        </p:nvSpPr>
        <p:spPr bwMode="auto">
          <a:xfrm>
            <a:off x="7832725" y="484346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time</a:t>
            </a:r>
          </a:p>
        </p:txBody>
      </p:sp>
      <p:sp>
        <p:nvSpPr>
          <p:cNvPr id="1201204" name="Line 52"/>
          <p:cNvSpPr>
            <a:spLocks noChangeShapeType="1"/>
          </p:cNvSpPr>
          <p:nvPr/>
        </p:nvSpPr>
        <p:spPr bwMode="auto">
          <a:xfrm>
            <a:off x="4267200" y="1752600"/>
            <a:ext cx="0" cy="3048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422" name="Line 53"/>
          <p:cNvSpPr>
            <a:spLocks noChangeShapeType="1"/>
          </p:cNvSpPr>
          <p:nvPr/>
        </p:nvSpPr>
        <p:spPr bwMode="auto">
          <a:xfrm>
            <a:off x="1219200" y="44196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423" name="Line 54"/>
          <p:cNvSpPr>
            <a:spLocks noChangeShapeType="1"/>
          </p:cNvSpPr>
          <p:nvPr/>
        </p:nvSpPr>
        <p:spPr bwMode="auto">
          <a:xfrm flipV="1">
            <a:off x="1219200" y="4343400"/>
            <a:ext cx="609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424" name="Line 55"/>
          <p:cNvSpPr>
            <a:spLocks noChangeShapeType="1"/>
          </p:cNvSpPr>
          <p:nvPr/>
        </p:nvSpPr>
        <p:spPr bwMode="auto">
          <a:xfrm flipV="1">
            <a:off x="1219200" y="4114800"/>
            <a:ext cx="990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425" name="Text Box 56"/>
          <p:cNvSpPr txBox="1">
            <a:spLocks noChangeArrowheads="1"/>
          </p:cNvSpPr>
          <p:nvPr/>
        </p:nvSpPr>
        <p:spPr bwMode="auto">
          <a:xfrm>
            <a:off x="457200" y="4227513"/>
            <a:ext cx="6722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 smtClean="0"/>
              <a:t>Jobs</a:t>
            </a:r>
            <a:endParaRPr lang="en-US" sz="1800" b="0" dirty="0"/>
          </a:p>
        </p:txBody>
      </p:sp>
      <p:sp>
        <p:nvSpPr>
          <p:cNvPr id="58426" name="AutoShape 59"/>
          <p:cNvSpPr>
            <a:spLocks/>
          </p:cNvSpPr>
          <p:nvPr/>
        </p:nvSpPr>
        <p:spPr bwMode="auto">
          <a:xfrm rot="5400000">
            <a:off x="5600700" y="1028700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8427" name="Text Box 60"/>
          <p:cNvSpPr txBox="1">
            <a:spLocks noChangeArrowheads="1"/>
          </p:cNvSpPr>
          <p:nvPr/>
        </p:nvSpPr>
        <p:spPr bwMode="auto">
          <a:xfrm>
            <a:off x="5368925" y="1343025"/>
            <a:ext cx="73102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latin typeface="Times New Roman"/>
                <a:cs typeface="Times New Roman"/>
              </a:rPr>
              <a:t>L </a:t>
            </a:r>
            <a:r>
              <a:rPr lang="en-US" b="0" dirty="0">
                <a:latin typeface="Times New Roman"/>
                <a:cs typeface="Times New Roman"/>
              </a:rPr>
              <a:t>= 5</a:t>
            </a:r>
          </a:p>
        </p:txBody>
      </p:sp>
      <p:sp>
        <p:nvSpPr>
          <p:cNvPr id="1201214" name="Text Box 62"/>
          <p:cNvSpPr txBox="1">
            <a:spLocks noChangeArrowheads="1"/>
          </p:cNvSpPr>
          <p:nvPr/>
        </p:nvSpPr>
        <p:spPr bwMode="auto">
          <a:xfrm>
            <a:off x="4895850" y="2971800"/>
            <a:ext cx="129081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latin typeface="Times New Roman"/>
                <a:cs typeface="Times New Roman"/>
              </a:rPr>
              <a:t>N = 5 </a:t>
            </a:r>
            <a:r>
              <a:rPr lang="en-US" b="0" dirty="0" smtClean="0">
                <a:latin typeface="Times New Roman"/>
                <a:cs typeface="Times New Roman"/>
              </a:rPr>
              <a:t>jobs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1201215" name="Rectangle 63"/>
          <p:cNvSpPr>
            <a:spLocks noChangeArrowheads="1"/>
          </p:cNvSpPr>
          <p:nvPr/>
        </p:nvSpPr>
        <p:spPr bwMode="auto">
          <a:xfrm>
            <a:off x="914400" y="5334000"/>
            <a:ext cx="7772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/>
          <a:lstStyle/>
          <a:p>
            <a:pPr algn="l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2800" b="0" dirty="0">
                <a:solidFill>
                  <a:srgbClr val="FF0000"/>
                </a:solidFill>
                <a:latin typeface="Gill Sans Light"/>
                <a:cs typeface="Gill Sans Light"/>
              </a:rPr>
              <a:t>A:</a:t>
            </a:r>
            <a:r>
              <a:rPr lang="en-US" sz="2800" b="0" dirty="0">
                <a:latin typeface="Gill Sans Light"/>
                <a:cs typeface="Gill Sans Light"/>
              </a:rPr>
              <a:t> </a:t>
            </a:r>
            <a:r>
              <a:rPr lang="en-US" sz="2800" b="0" dirty="0">
                <a:latin typeface="Times New Roman"/>
                <a:cs typeface="Times New Roman"/>
              </a:rPr>
              <a:t>N = </a:t>
            </a:r>
            <a:r>
              <a:rPr lang="el-GR" sz="2800" b="0" dirty="0">
                <a:latin typeface="Times New Roman"/>
                <a:cs typeface="Times New Roman"/>
              </a:rPr>
              <a:t>λ</a:t>
            </a:r>
            <a:r>
              <a:rPr lang="en-US" sz="2800" b="0" dirty="0">
                <a:latin typeface="Times New Roman"/>
                <a:ea typeface="Arial" charset="0"/>
                <a:cs typeface="Times New Roman"/>
              </a:rPr>
              <a:t> x L</a:t>
            </a:r>
            <a:endParaRPr lang="en-US" sz="2800" b="0" dirty="0" smtClean="0">
              <a:latin typeface="Times New Roman"/>
              <a:ea typeface="Arial" charset="0"/>
              <a:cs typeface="Times New Roman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70000"/>
              <a:buFont typeface="Arial"/>
              <a:buChar char="•"/>
            </a:pPr>
            <a:r>
              <a:rPr lang="en-US" sz="2400" b="0" dirty="0" smtClean="0">
                <a:latin typeface="Gill Sans Light"/>
                <a:cs typeface="Gill Sans Light"/>
              </a:rPr>
              <a:t>E.g</a:t>
            </a:r>
            <a:r>
              <a:rPr lang="en-US" sz="2400" b="0" dirty="0">
                <a:latin typeface="Gill Sans Light"/>
                <a:cs typeface="Gill Sans Light"/>
              </a:rPr>
              <a:t>.,</a:t>
            </a:r>
            <a:r>
              <a:rPr lang="en-US" sz="2400" b="0" dirty="0"/>
              <a:t> </a:t>
            </a:r>
            <a:r>
              <a:rPr lang="en-US" sz="2400" b="0" dirty="0">
                <a:latin typeface="Times New Roman"/>
                <a:cs typeface="Times New Roman"/>
              </a:rPr>
              <a:t>N = </a:t>
            </a:r>
            <a:r>
              <a:rPr lang="el-GR" sz="2400" b="0" dirty="0">
                <a:latin typeface="Times New Roman"/>
                <a:cs typeface="Times New Roman"/>
              </a:rPr>
              <a:t>λ</a:t>
            </a:r>
            <a:r>
              <a:rPr lang="en-US" sz="2400" b="0" dirty="0">
                <a:latin typeface="Times New Roman"/>
                <a:cs typeface="Times New Roman"/>
              </a:rPr>
              <a:t> x </a:t>
            </a:r>
            <a:r>
              <a:rPr lang="en-US" sz="2400" b="0" dirty="0" smtClean="0">
                <a:latin typeface="Times New Roman"/>
                <a:cs typeface="Times New Roman"/>
              </a:rPr>
              <a:t>L </a:t>
            </a:r>
            <a:r>
              <a:rPr lang="en-US" sz="2400" b="0" dirty="0">
                <a:latin typeface="Times New Roman"/>
                <a:cs typeface="Times New Roman"/>
              </a:rPr>
              <a:t>= 5</a:t>
            </a:r>
            <a:r>
              <a:rPr lang="en-US" sz="2800" b="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201213" name="AutoShape 61"/>
          <p:cNvSpPr>
            <a:spLocks/>
          </p:cNvSpPr>
          <p:nvPr/>
        </p:nvSpPr>
        <p:spPr bwMode="auto">
          <a:xfrm>
            <a:off x="4362450" y="26670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endParaRPr lang="en-US" sz="1600" b="0"/>
          </a:p>
        </p:txBody>
      </p:sp>
    </p:spTree>
    <p:extLst>
      <p:ext uri="{BB962C8B-B14F-4D97-AF65-F5344CB8AC3E}">
        <p14:creationId xmlns:p14="http://schemas.microsoft.com/office/powerpoint/2010/main" val="1062782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1204" grpId="0" animBg="1"/>
      <p:bldP spid="1201214" grpId="0"/>
      <p:bldP spid="1201215" grpId="0"/>
      <p:bldP spid="12012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Little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Theorem: Proof Sketch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762000" y="19431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762000" y="5257800"/>
            <a:ext cx="739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2" name="Text Box 37"/>
          <p:cNvSpPr txBox="1">
            <a:spLocks noChangeArrowheads="1"/>
          </p:cNvSpPr>
          <p:nvPr/>
        </p:nvSpPr>
        <p:spPr bwMode="auto">
          <a:xfrm>
            <a:off x="7616825" y="4876800"/>
            <a:ext cx="68418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2485" name="Freeform 44"/>
          <p:cNvSpPr>
            <a:spLocks/>
          </p:cNvSpPr>
          <p:nvPr/>
        </p:nvSpPr>
        <p:spPr bwMode="auto">
          <a:xfrm>
            <a:off x="2209800" y="2514600"/>
            <a:ext cx="5334000" cy="2743200"/>
          </a:xfrm>
          <a:custGeom>
            <a:avLst/>
            <a:gdLst>
              <a:gd name="T0" fmla="*/ 0 w 3360"/>
              <a:gd name="T1" fmla="*/ 1728 h 1728"/>
              <a:gd name="T2" fmla="*/ 0 w 3360"/>
              <a:gd name="T3" fmla="*/ 1584 h 1728"/>
              <a:gd name="T4" fmla="*/ 384 w 3360"/>
              <a:gd name="T5" fmla="*/ 1584 h 1728"/>
              <a:gd name="T6" fmla="*/ 384 w 3360"/>
              <a:gd name="T7" fmla="*/ 1440 h 1728"/>
              <a:gd name="T8" fmla="*/ 960 w 3360"/>
              <a:gd name="T9" fmla="*/ 1440 h 1728"/>
              <a:gd name="T10" fmla="*/ 960 w 3360"/>
              <a:gd name="T11" fmla="*/ 1296 h 1728"/>
              <a:gd name="T12" fmla="*/ 1200 w 3360"/>
              <a:gd name="T13" fmla="*/ 1296 h 1728"/>
              <a:gd name="T14" fmla="*/ 1200 w 3360"/>
              <a:gd name="T15" fmla="*/ 1152 h 1728"/>
              <a:gd name="T16" fmla="*/ 1536 w 3360"/>
              <a:gd name="T17" fmla="*/ 1152 h 1728"/>
              <a:gd name="T18" fmla="*/ 1536 w 3360"/>
              <a:gd name="T19" fmla="*/ 1008 h 1728"/>
              <a:gd name="T20" fmla="*/ 1776 w 3360"/>
              <a:gd name="T21" fmla="*/ 1008 h 1728"/>
              <a:gd name="T22" fmla="*/ 1776 w 3360"/>
              <a:gd name="T23" fmla="*/ 864 h 1728"/>
              <a:gd name="T24" fmla="*/ 2112 w 3360"/>
              <a:gd name="T25" fmla="*/ 864 h 1728"/>
              <a:gd name="T26" fmla="*/ 2112 w 3360"/>
              <a:gd name="T27" fmla="*/ 720 h 1728"/>
              <a:gd name="T28" fmla="*/ 2448 w 3360"/>
              <a:gd name="T29" fmla="*/ 720 h 1728"/>
              <a:gd name="T30" fmla="*/ 2448 w 3360"/>
              <a:gd name="T31" fmla="*/ 576 h 1728"/>
              <a:gd name="T32" fmla="*/ 2784 w 3360"/>
              <a:gd name="T33" fmla="*/ 576 h 1728"/>
              <a:gd name="T34" fmla="*/ 2784 w 3360"/>
              <a:gd name="T35" fmla="*/ 432 h 1728"/>
              <a:gd name="T36" fmla="*/ 2928 w 3360"/>
              <a:gd name="T37" fmla="*/ 432 h 1728"/>
              <a:gd name="T38" fmla="*/ 2928 w 3360"/>
              <a:gd name="T39" fmla="*/ 288 h 1728"/>
              <a:gd name="T40" fmla="*/ 3168 w 3360"/>
              <a:gd name="T41" fmla="*/ 288 h 1728"/>
              <a:gd name="T42" fmla="*/ 3168 w 3360"/>
              <a:gd name="T43" fmla="*/ 144 h 1728"/>
              <a:gd name="T44" fmla="*/ 3360 w 3360"/>
              <a:gd name="T45" fmla="*/ 144 h 1728"/>
              <a:gd name="T46" fmla="*/ 3360 w 3360"/>
              <a:gd name="T47" fmla="*/ 0 h 172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360"/>
              <a:gd name="T73" fmla="*/ 0 h 1728"/>
              <a:gd name="T74" fmla="*/ 3360 w 3360"/>
              <a:gd name="T75" fmla="*/ 1728 h 172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360" h="1728">
                <a:moveTo>
                  <a:pt x="0" y="1728"/>
                </a:moveTo>
                <a:lnTo>
                  <a:pt x="0" y="1584"/>
                </a:lnTo>
                <a:lnTo>
                  <a:pt x="384" y="1584"/>
                </a:lnTo>
                <a:lnTo>
                  <a:pt x="384" y="1440"/>
                </a:lnTo>
                <a:lnTo>
                  <a:pt x="960" y="1440"/>
                </a:lnTo>
                <a:lnTo>
                  <a:pt x="960" y="1296"/>
                </a:lnTo>
                <a:lnTo>
                  <a:pt x="1200" y="1296"/>
                </a:lnTo>
                <a:lnTo>
                  <a:pt x="1200" y="1152"/>
                </a:lnTo>
                <a:lnTo>
                  <a:pt x="1536" y="1152"/>
                </a:lnTo>
                <a:lnTo>
                  <a:pt x="1536" y="1008"/>
                </a:lnTo>
                <a:lnTo>
                  <a:pt x="1776" y="1008"/>
                </a:lnTo>
                <a:lnTo>
                  <a:pt x="1776" y="864"/>
                </a:lnTo>
                <a:lnTo>
                  <a:pt x="2112" y="864"/>
                </a:lnTo>
                <a:lnTo>
                  <a:pt x="2112" y="720"/>
                </a:lnTo>
                <a:lnTo>
                  <a:pt x="2448" y="720"/>
                </a:lnTo>
                <a:lnTo>
                  <a:pt x="2448" y="576"/>
                </a:lnTo>
                <a:lnTo>
                  <a:pt x="2784" y="576"/>
                </a:lnTo>
                <a:lnTo>
                  <a:pt x="2784" y="432"/>
                </a:lnTo>
                <a:lnTo>
                  <a:pt x="2928" y="432"/>
                </a:lnTo>
                <a:lnTo>
                  <a:pt x="2928" y="288"/>
                </a:lnTo>
                <a:lnTo>
                  <a:pt x="3168" y="288"/>
                </a:lnTo>
                <a:lnTo>
                  <a:pt x="3168" y="144"/>
                </a:lnTo>
                <a:lnTo>
                  <a:pt x="3360" y="144"/>
                </a:lnTo>
                <a:lnTo>
                  <a:pt x="3360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6" name="Freeform 45"/>
          <p:cNvSpPr>
            <a:spLocks/>
          </p:cNvSpPr>
          <p:nvPr/>
        </p:nvSpPr>
        <p:spPr bwMode="auto">
          <a:xfrm>
            <a:off x="1219200" y="2514600"/>
            <a:ext cx="6096000" cy="2743200"/>
          </a:xfrm>
          <a:custGeom>
            <a:avLst/>
            <a:gdLst>
              <a:gd name="T0" fmla="*/ 0 w 3840"/>
              <a:gd name="T1" fmla="*/ 1728 h 1728"/>
              <a:gd name="T2" fmla="*/ 0 w 3840"/>
              <a:gd name="T3" fmla="*/ 1584 h 1728"/>
              <a:gd name="T4" fmla="*/ 384 w 3840"/>
              <a:gd name="T5" fmla="*/ 1584 h 1728"/>
              <a:gd name="T6" fmla="*/ 384 w 3840"/>
              <a:gd name="T7" fmla="*/ 1440 h 1728"/>
              <a:gd name="T8" fmla="*/ 576 w 3840"/>
              <a:gd name="T9" fmla="*/ 1440 h 1728"/>
              <a:gd name="T10" fmla="*/ 576 w 3840"/>
              <a:gd name="T11" fmla="*/ 1296 h 1728"/>
              <a:gd name="T12" fmla="*/ 816 w 3840"/>
              <a:gd name="T13" fmla="*/ 1296 h 1728"/>
              <a:gd name="T14" fmla="*/ 816 w 3840"/>
              <a:gd name="T15" fmla="*/ 1152 h 1728"/>
              <a:gd name="T16" fmla="*/ 1152 w 3840"/>
              <a:gd name="T17" fmla="*/ 1152 h 1728"/>
              <a:gd name="T18" fmla="*/ 1152 w 3840"/>
              <a:gd name="T19" fmla="*/ 1008 h 1728"/>
              <a:gd name="T20" fmla="*/ 1584 w 3840"/>
              <a:gd name="T21" fmla="*/ 1008 h 1728"/>
              <a:gd name="T22" fmla="*/ 1584 w 3840"/>
              <a:gd name="T23" fmla="*/ 864 h 1728"/>
              <a:gd name="T24" fmla="*/ 1776 w 3840"/>
              <a:gd name="T25" fmla="*/ 864 h 1728"/>
              <a:gd name="T26" fmla="*/ 1776 w 3840"/>
              <a:gd name="T27" fmla="*/ 720 h 1728"/>
              <a:gd name="T28" fmla="*/ 1968 w 3840"/>
              <a:gd name="T29" fmla="*/ 720 h 1728"/>
              <a:gd name="T30" fmla="*/ 1968 w 3840"/>
              <a:gd name="T31" fmla="*/ 576 h 1728"/>
              <a:gd name="T32" fmla="*/ 2448 w 3840"/>
              <a:gd name="T33" fmla="*/ 576 h 1728"/>
              <a:gd name="T34" fmla="*/ 2448 w 3840"/>
              <a:gd name="T35" fmla="*/ 432 h 1728"/>
              <a:gd name="T36" fmla="*/ 2640 w 3840"/>
              <a:gd name="T37" fmla="*/ 432 h 1728"/>
              <a:gd name="T38" fmla="*/ 2640 w 3840"/>
              <a:gd name="T39" fmla="*/ 288 h 1728"/>
              <a:gd name="T40" fmla="*/ 2784 w 3840"/>
              <a:gd name="T41" fmla="*/ 288 h 1728"/>
              <a:gd name="T42" fmla="*/ 2784 w 3840"/>
              <a:gd name="T43" fmla="*/ 144 h 1728"/>
              <a:gd name="T44" fmla="*/ 3216 w 3840"/>
              <a:gd name="T45" fmla="*/ 144 h 1728"/>
              <a:gd name="T46" fmla="*/ 3216 w 3840"/>
              <a:gd name="T47" fmla="*/ 0 h 1728"/>
              <a:gd name="T48" fmla="*/ 3840 w 3840"/>
              <a:gd name="T49" fmla="*/ 0 h 172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840"/>
              <a:gd name="T76" fmla="*/ 0 h 1728"/>
              <a:gd name="T77" fmla="*/ 3840 w 3840"/>
              <a:gd name="T78" fmla="*/ 1728 h 172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840" h="1728">
                <a:moveTo>
                  <a:pt x="0" y="1728"/>
                </a:moveTo>
                <a:lnTo>
                  <a:pt x="0" y="1584"/>
                </a:lnTo>
                <a:lnTo>
                  <a:pt x="384" y="1584"/>
                </a:lnTo>
                <a:lnTo>
                  <a:pt x="384" y="1440"/>
                </a:lnTo>
                <a:lnTo>
                  <a:pt x="576" y="1440"/>
                </a:lnTo>
                <a:lnTo>
                  <a:pt x="576" y="1296"/>
                </a:lnTo>
                <a:lnTo>
                  <a:pt x="816" y="1296"/>
                </a:lnTo>
                <a:lnTo>
                  <a:pt x="816" y="1152"/>
                </a:lnTo>
                <a:lnTo>
                  <a:pt x="1152" y="1152"/>
                </a:lnTo>
                <a:lnTo>
                  <a:pt x="1152" y="1008"/>
                </a:lnTo>
                <a:lnTo>
                  <a:pt x="1584" y="1008"/>
                </a:lnTo>
                <a:lnTo>
                  <a:pt x="1584" y="864"/>
                </a:lnTo>
                <a:lnTo>
                  <a:pt x="1776" y="864"/>
                </a:lnTo>
                <a:lnTo>
                  <a:pt x="1776" y="720"/>
                </a:lnTo>
                <a:lnTo>
                  <a:pt x="1968" y="720"/>
                </a:lnTo>
                <a:lnTo>
                  <a:pt x="1968" y="576"/>
                </a:lnTo>
                <a:lnTo>
                  <a:pt x="2448" y="576"/>
                </a:lnTo>
                <a:lnTo>
                  <a:pt x="2448" y="432"/>
                </a:lnTo>
                <a:lnTo>
                  <a:pt x="2640" y="432"/>
                </a:lnTo>
                <a:lnTo>
                  <a:pt x="2640" y="288"/>
                </a:lnTo>
                <a:lnTo>
                  <a:pt x="2784" y="288"/>
                </a:lnTo>
                <a:lnTo>
                  <a:pt x="2784" y="144"/>
                </a:lnTo>
                <a:lnTo>
                  <a:pt x="3216" y="144"/>
                </a:lnTo>
                <a:lnTo>
                  <a:pt x="3216" y="0"/>
                </a:lnTo>
                <a:lnTo>
                  <a:pt x="3840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9" name="Line 48"/>
          <p:cNvSpPr>
            <a:spLocks noChangeShapeType="1"/>
          </p:cNvSpPr>
          <p:nvPr/>
        </p:nvSpPr>
        <p:spPr bwMode="auto">
          <a:xfrm>
            <a:off x="7543800" y="2514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0" name="Line 49"/>
          <p:cNvSpPr>
            <a:spLocks noChangeShapeType="1"/>
          </p:cNvSpPr>
          <p:nvPr/>
        </p:nvSpPr>
        <p:spPr bwMode="auto">
          <a:xfrm>
            <a:off x="1219200" y="59436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4419600" y="55768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4953000" y="838200"/>
            <a:ext cx="3872551" cy="1371600"/>
            <a:chOff x="1605663" y="4773956"/>
            <a:chExt cx="5853751" cy="1689728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5663" y="5103632"/>
              <a:ext cx="927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  <a:endPara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5132" y="5103632"/>
              <a:ext cx="1314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  <a:endPara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Cloud 59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1" dirty="0" smtClean="0">
                  <a:latin typeface="Gill Sans" charset="0"/>
                  <a:ea typeface="Gill Sans" charset="0"/>
                  <a:cs typeface="Gill Sans" charset="0"/>
                </a:rPr>
                <a:t>N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5388" y="5504128"/>
              <a:ext cx="3431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>
                  <a:latin typeface="Times New Roman"/>
                  <a:cs typeface="Times New Roman"/>
                </a:rPr>
                <a:t>λ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26475" y="6028212"/>
              <a:ext cx="333094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000" b="0" i="1" dirty="0" smtClean="0">
                  <a:latin typeface="Gill Sans" charset="0"/>
                  <a:ea typeface="Gill Sans" charset="0"/>
                  <a:cs typeface="Gill Sans" charset="0"/>
                </a:rPr>
                <a:t>L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1219200" y="50292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828800" y="48006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133600" y="45720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514600" y="43434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048000" y="41148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733800" y="3886200"/>
            <a:ext cx="12954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4038600" y="36576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343400" y="3429000"/>
            <a:ext cx="1752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105400" y="32004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410200" y="2971800"/>
            <a:ext cx="14478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638800" y="27432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324600" y="2514600"/>
            <a:ext cx="1219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4441829" y="3429000"/>
            <a:ext cx="652463" cy="914400"/>
            <a:chOff x="2798" y="2160"/>
            <a:chExt cx="411" cy="576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832" y="2160"/>
              <a:ext cx="0" cy="576"/>
            </a:xfrm>
            <a:prstGeom prst="line">
              <a:avLst/>
            </a:prstGeom>
            <a:noFill/>
            <a:ln w="19050" cmpd="sng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798" y="2280"/>
              <a:ext cx="41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200" b="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N(</a:t>
              </a:r>
              <a:r>
                <a:rPr lang="en-US" sz="2200" b="0" dirty="0">
                  <a:solidFill>
                    <a:schemeClr val="bg1"/>
                  </a:solidFill>
                  <a:latin typeface="Times New Roman"/>
                  <a:cs typeface="Times New Roman"/>
                </a:rPr>
                <a:t>t)</a:t>
              </a:r>
            </a:p>
          </p:txBody>
        </p:sp>
      </p:grp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838200" y="1859340"/>
            <a:ext cx="4262193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 smtClean="0">
                <a:latin typeface="Times New Roman"/>
                <a:cs typeface="Times New Roman"/>
              </a:rPr>
              <a:t>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  <a:r>
              <a:rPr lang="en-US" sz="2400" b="0" dirty="0">
                <a:latin typeface="Gill Sans Light"/>
                <a:cs typeface="Gill Sans Light"/>
              </a:rPr>
              <a:t> = </a:t>
            </a:r>
            <a:r>
              <a:rPr lang="en-US" sz="2400" b="0" dirty="0" smtClean="0">
                <a:latin typeface="Gill Sans Light"/>
                <a:cs typeface="Gill Sans Light"/>
              </a:rPr>
              <a:t>response time of job </a:t>
            </a:r>
            <a:r>
              <a:rPr lang="en-US" sz="2400" b="0" i="1" dirty="0" err="1" smtClean="0">
                <a:latin typeface="Times New Roman"/>
                <a:cs typeface="Times New Roman"/>
              </a:rPr>
              <a:t>i</a:t>
            </a:r>
            <a:endParaRPr lang="en-US" sz="2400" b="0" i="1" dirty="0">
              <a:latin typeface="Times New Roman"/>
              <a:cs typeface="Times New Roman"/>
            </a:endParaRPr>
          </a:p>
          <a:p>
            <a:pPr algn="l"/>
            <a:r>
              <a:rPr lang="en-US" sz="2400" b="0" dirty="0" smtClean="0">
                <a:latin typeface="Times New Roman"/>
                <a:cs typeface="Times New Roman"/>
              </a:rPr>
              <a:t>N(</a:t>
            </a:r>
            <a:r>
              <a:rPr lang="en-US" sz="2400" b="0" dirty="0">
                <a:latin typeface="Times New Roman"/>
                <a:cs typeface="Times New Roman"/>
              </a:rPr>
              <a:t>t) </a:t>
            </a:r>
            <a:r>
              <a:rPr lang="en-US" sz="2400" b="0" dirty="0">
                <a:latin typeface="Gill Sans Light"/>
                <a:cs typeface="Gill Sans Light"/>
              </a:rPr>
              <a:t>= </a:t>
            </a:r>
            <a:r>
              <a:rPr lang="en-US" sz="2400" b="0" dirty="0" smtClean="0">
                <a:latin typeface="Gill Sans Light"/>
                <a:cs typeface="Gill Sans Light"/>
              </a:rPr>
              <a:t>number of jobs in system</a:t>
            </a:r>
            <a:endParaRPr lang="en-US" sz="2400" b="0" dirty="0">
              <a:latin typeface="Gill Sans Light"/>
              <a:cs typeface="Gill Sans Light"/>
            </a:endParaRPr>
          </a:p>
          <a:p>
            <a:pPr algn="l"/>
            <a:r>
              <a:rPr lang="en-US" sz="2400" b="0" dirty="0">
                <a:latin typeface="Gill Sans Light"/>
                <a:cs typeface="Gill Sans Light"/>
              </a:rPr>
              <a:t>          at time </a:t>
            </a:r>
            <a:r>
              <a:rPr lang="en-US" sz="2400" b="0" i="1" dirty="0">
                <a:latin typeface="Times New Roman"/>
                <a:cs typeface="Times New Roman"/>
              </a:rPr>
              <a:t>t</a:t>
            </a:r>
            <a:r>
              <a:rPr lang="en-US" sz="2400" b="0" dirty="0">
                <a:latin typeface="Gill Sans Light"/>
                <a:cs typeface="Gill Sans Light"/>
              </a:rPr>
              <a:t>  </a:t>
            </a:r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76200" y="1981200"/>
            <a:ext cx="72358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 dirty="0" smtClean="0">
                <a:latin typeface="Times New Roman"/>
                <a:cs typeface="Times New Roman"/>
              </a:rPr>
              <a:t>Job </a:t>
            </a:r>
            <a:r>
              <a:rPr lang="en-US" sz="2200" b="0" dirty="0" err="1" smtClean="0">
                <a:latin typeface="Times New Roman"/>
                <a:cs typeface="Times New Roman"/>
              </a:rPr>
              <a:t>i</a:t>
            </a:r>
            <a:endParaRPr lang="en-US" sz="2200" b="0" dirty="0">
              <a:latin typeface="Times New Roman"/>
              <a:cs typeface="Times New Roman"/>
            </a:endParaRPr>
          </a:p>
        </p:txBody>
      </p:sp>
      <p:cxnSp>
        <p:nvCxnSpPr>
          <p:cNvPr id="4" name="Straight Connector 3"/>
          <p:cNvCxnSpPr>
            <a:stCxn id="62486" idx="1"/>
          </p:cNvCxnSpPr>
          <p:nvPr/>
        </p:nvCxnSpPr>
        <p:spPr bwMode="auto">
          <a:xfrm>
            <a:off x="1219200" y="5029200"/>
            <a:ext cx="0" cy="9906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Line 47"/>
          <p:cNvSpPr>
            <a:spLocks noChangeShapeType="1"/>
          </p:cNvSpPr>
          <p:nvPr/>
        </p:nvSpPr>
        <p:spPr bwMode="auto">
          <a:xfrm>
            <a:off x="22098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7543800" y="5029200"/>
            <a:ext cx="0" cy="9906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Line 49"/>
          <p:cNvSpPr>
            <a:spLocks noChangeShapeType="1"/>
          </p:cNvSpPr>
          <p:nvPr/>
        </p:nvSpPr>
        <p:spPr bwMode="auto">
          <a:xfrm>
            <a:off x="1219200" y="54102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8" name="Text Box 50"/>
          <p:cNvSpPr txBox="1">
            <a:spLocks noChangeArrowheads="1"/>
          </p:cNvSpPr>
          <p:nvPr/>
        </p:nvSpPr>
        <p:spPr bwMode="auto">
          <a:xfrm>
            <a:off x="1371600" y="5391090"/>
            <a:ext cx="76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latin typeface="Times New Roman"/>
                <a:cs typeface="Times New Roman"/>
              </a:rPr>
              <a:t>L(1)</a:t>
            </a:r>
            <a:endParaRPr lang="en-US" b="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3165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Little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Theorem: Proof Sketch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762000" y="19431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762000" y="5257800"/>
            <a:ext cx="739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2" name="Text Box 37"/>
          <p:cNvSpPr txBox="1">
            <a:spLocks noChangeArrowheads="1"/>
          </p:cNvSpPr>
          <p:nvPr/>
        </p:nvSpPr>
        <p:spPr bwMode="auto">
          <a:xfrm>
            <a:off x="7616825" y="4876800"/>
            <a:ext cx="68418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2485" name="Freeform 44"/>
          <p:cNvSpPr>
            <a:spLocks/>
          </p:cNvSpPr>
          <p:nvPr/>
        </p:nvSpPr>
        <p:spPr bwMode="auto">
          <a:xfrm>
            <a:off x="2209800" y="2514600"/>
            <a:ext cx="5334000" cy="2743200"/>
          </a:xfrm>
          <a:custGeom>
            <a:avLst/>
            <a:gdLst>
              <a:gd name="T0" fmla="*/ 0 w 3360"/>
              <a:gd name="T1" fmla="*/ 1728 h 1728"/>
              <a:gd name="T2" fmla="*/ 0 w 3360"/>
              <a:gd name="T3" fmla="*/ 1584 h 1728"/>
              <a:gd name="T4" fmla="*/ 384 w 3360"/>
              <a:gd name="T5" fmla="*/ 1584 h 1728"/>
              <a:gd name="T6" fmla="*/ 384 w 3360"/>
              <a:gd name="T7" fmla="*/ 1440 h 1728"/>
              <a:gd name="T8" fmla="*/ 960 w 3360"/>
              <a:gd name="T9" fmla="*/ 1440 h 1728"/>
              <a:gd name="T10" fmla="*/ 960 w 3360"/>
              <a:gd name="T11" fmla="*/ 1296 h 1728"/>
              <a:gd name="T12" fmla="*/ 1200 w 3360"/>
              <a:gd name="T13" fmla="*/ 1296 h 1728"/>
              <a:gd name="T14" fmla="*/ 1200 w 3360"/>
              <a:gd name="T15" fmla="*/ 1152 h 1728"/>
              <a:gd name="T16" fmla="*/ 1536 w 3360"/>
              <a:gd name="T17" fmla="*/ 1152 h 1728"/>
              <a:gd name="T18" fmla="*/ 1536 w 3360"/>
              <a:gd name="T19" fmla="*/ 1008 h 1728"/>
              <a:gd name="T20" fmla="*/ 1776 w 3360"/>
              <a:gd name="T21" fmla="*/ 1008 h 1728"/>
              <a:gd name="T22" fmla="*/ 1776 w 3360"/>
              <a:gd name="T23" fmla="*/ 864 h 1728"/>
              <a:gd name="T24" fmla="*/ 2112 w 3360"/>
              <a:gd name="T25" fmla="*/ 864 h 1728"/>
              <a:gd name="T26" fmla="*/ 2112 w 3360"/>
              <a:gd name="T27" fmla="*/ 720 h 1728"/>
              <a:gd name="T28" fmla="*/ 2448 w 3360"/>
              <a:gd name="T29" fmla="*/ 720 h 1728"/>
              <a:gd name="T30" fmla="*/ 2448 w 3360"/>
              <a:gd name="T31" fmla="*/ 576 h 1728"/>
              <a:gd name="T32" fmla="*/ 2784 w 3360"/>
              <a:gd name="T33" fmla="*/ 576 h 1728"/>
              <a:gd name="T34" fmla="*/ 2784 w 3360"/>
              <a:gd name="T35" fmla="*/ 432 h 1728"/>
              <a:gd name="T36" fmla="*/ 2928 w 3360"/>
              <a:gd name="T37" fmla="*/ 432 h 1728"/>
              <a:gd name="T38" fmla="*/ 2928 w 3360"/>
              <a:gd name="T39" fmla="*/ 288 h 1728"/>
              <a:gd name="T40" fmla="*/ 3168 w 3360"/>
              <a:gd name="T41" fmla="*/ 288 h 1728"/>
              <a:gd name="T42" fmla="*/ 3168 w 3360"/>
              <a:gd name="T43" fmla="*/ 144 h 1728"/>
              <a:gd name="T44" fmla="*/ 3360 w 3360"/>
              <a:gd name="T45" fmla="*/ 144 h 1728"/>
              <a:gd name="T46" fmla="*/ 3360 w 3360"/>
              <a:gd name="T47" fmla="*/ 0 h 172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360"/>
              <a:gd name="T73" fmla="*/ 0 h 1728"/>
              <a:gd name="T74" fmla="*/ 3360 w 3360"/>
              <a:gd name="T75" fmla="*/ 1728 h 172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360" h="1728">
                <a:moveTo>
                  <a:pt x="0" y="1728"/>
                </a:moveTo>
                <a:lnTo>
                  <a:pt x="0" y="1584"/>
                </a:lnTo>
                <a:lnTo>
                  <a:pt x="384" y="1584"/>
                </a:lnTo>
                <a:lnTo>
                  <a:pt x="384" y="1440"/>
                </a:lnTo>
                <a:lnTo>
                  <a:pt x="960" y="1440"/>
                </a:lnTo>
                <a:lnTo>
                  <a:pt x="960" y="1296"/>
                </a:lnTo>
                <a:lnTo>
                  <a:pt x="1200" y="1296"/>
                </a:lnTo>
                <a:lnTo>
                  <a:pt x="1200" y="1152"/>
                </a:lnTo>
                <a:lnTo>
                  <a:pt x="1536" y="1152"/>
                </a:lnTo>
                <a:lnTo>
                  <a:pt x="1536" y="1008"/>
                </a:lnTo>
                <a:lnTo>
                  <a:pt x="1776" y="1008"/>
                </a:lnTo>
                <a:lnTo>
                  <a:pt x="1776" y="864"/>
                </a:lnTo>
                <a:lnTo>
                  <a:pt x="2112" y="864"/>
                </a:lnTo>
                <a:lnTo>
                  <a:pt x="2112" y="720"/>
                </a:lnTo>
                <a:lnTo>
                  <a:pt x="2448" y="720"/>
                </a:lnTo>
                <a:lnTo>
                  <a:pt x="2448" y="576"/>
                </a:lnTo>
                <a:lnTo>
                  <a:pt x="2784" y="576"/>
                </a:lnTo>
                <a:lnTo>
                  <a:pt x="2784" y="432"/>
                </a:lnTo>
                <a:lnTo>
                  <a:pt x="2928" y="432"/>
                </a:lnTo>
                <a:lnTo>
                  <a:pt x="2928" y="288"/>
                </a:lnTo>
                <a:lnTo>
                  <a:pt x="3168" y="288"/>
                </a:lnTo>
                <a:lnTo>
                  <a:pt x="3168" y="144"/>
                </a:lnTo>
                <a:lnTo>
                  <a:pt x="3360" y="144"/>
                </a:lnTo>
                <a:lnTo>
                  <a:pt x="3360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6" name="Freeform 45"/>
          <p:cNvSpPr>
            <a:spLocks/>
          </p:cNvSpPr>
          <p:nvPr/>
        </p:nvSpPr>
        <p:spPr bwMode="auto">
          <a:xfrm>
            <a:off x="1219200" y="2514600"/>
            <a:ext cx="6096000" cy="2743200"/>
          </a:xfrm>
          <a:custGeom>
            <a:avLst/>
            <a:gdLst>
              <a:gd name="T0" fmla="*/ 0 w 3840"/>
              <a:gd name="T1" fmla="*/ 1728 h 1728"/>
              <a:gd name="T2" fmla="*/ 0 w 3840"/>
              <a:gd name="T3" fmla="*/ 1584 h 1728"/>
              <a:gd name="T4" fmla="*/ 384 w 3840"/>
              <a:gd name="T5" fmla="*/ 1584 h 1728"/>
              <a:gd name="T6" fmla="*/ 384 w 3840"/>
              <a:gd name="T7" fmla="*/ 1440 h 1728"/>
              <a:gd name="T8" fmla="*/ 576 w 3840"/>
              <a:gd name="T9" fmla="*/ 1440 h 1728"/>
              <a:gd name="T10" fmla="*/ 576 w 3840"/>
              <a:gd name="T11" fmla="*/ 1296 h 1728"/>
              <a:gd name="T12" fmla="*/ 816 w 3840"/>
              <a:gd name="T13" fmla="*/ 1296 h 1728"/>
              <a:gd name="T14" fmla="*/ 816 w 3840"/>
              <a:gd name="T15" fmla="*/ 1152 h 1728"/>
              <a:gd name="T16" fmla="*/ 1152 w 3840"/>
              <a:gd name="T17" fmla="*/ 1152 h 1728"/>
              <a:gd name="T18" fmla="*/ 1152 w 3840"/>
              <a:gd name="T19" fmla="*/ 1008 h 1728"/>
              <a:gd name="T20" fmla="*/ 1584 w 3840"/>
              <a:gd name="T21" fmla="*/ 1008 h 1728"/>
              <a:gd name="T22" fmla="*/ 1584 w 3840"/>
              <a:gd name="T23" fmla="*/ 864 h 1728"/>
              <a:gd name="T24" fmla="*/ 1776 w 3840"/>
              <a:gd name="T25" fmla="*/ 864 h 1728"/>
              <a:gd name="T26" fmla="*/ 1776 w 3840"/>
              <a:gd name="T27" fmla="*/ 720 h 1728"/>
              <a:gd name="T28" fmla="*/ 1968 w 3840"/>
              <a:gd name="T29" fmla="*/ 720 h 1728"/>
              <a:gd name="T30" fmla="*/ 1968 w 3840"/>
              <a:gd name="T31" fmla="*/ 576 h 1728"/>
              <a:gd name="T32" fmla="*/ 2448 w 3840"/>
              <a:gd name="T33" fmla="*/ 576 h 1728"/>
              <a:gd name="T34" fmla="*/ 2448 w 3840"/>
              <a:gd name="T35" fmla="*/ 432 h 1728"/>
              <a:gd name="T36" fmla="*/ 2640 w 3840"/>
              <a:gd name="T37" fmla="*/ 432 h 1728"/>
              <a:gd name="T38" fmla="*/ 2640 w 3840"/>
              <a:gd name="T39" fmla="*/ 288 h 1728"/>
              <a:gd name="T40" fmla="*/ 2784 w 3840"/>
              <a:gd name="T41" fmla="*/ 288 h 1728"/>
              <a:gd name="T42" fmla="*/ 2784 w 3840"/>
              <a:gd name="T43" fmla="*/ 144 h 1728"/>
              <a:gd name="T44" fmla="*/ 3216 w 3840"/>
              <a:gd name="T45" fmla="*/ 144 h 1728"/>
              <a:gd name="T46" fmla="*/ 3216 w 3840"/>
              <a:gd name="T47" fmla="*/ 0 h 1728"/>
              <a:gd name="T48" fmla="*/ 3840 w 3840"/>
              <a:gd name="T49" fmla="*/ 0 h 172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840"/>
              <a:gd name="T76" fmla="*/ 0 h 1728"/>
              <a:gd name="T77" fmla="*/ 3840 w 3840"/>
              <a:gd name="T78" fmla="*/ 1728 h 172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840" h="1728">
                <a:moveTo>
                  <a:pt x="0" y="1728"/>
                </a:moveTo>
                <a:lnTo>
                  <a:pt x="0" y="1584"/>
                </a:lnTo>
                <a:lnTo>
                  <a:pt x="384" y="1584"/>
                </a:lnTo>
                <a:lnTo>
                  <a:pt x="384" y="1440"/>
                </a:lnTo>
                <a:lnTo>
                  <a:pt x="576" y="1440"/>
                </a:lnTo>
                <a:lnTo>
                  <a:pt x="576" y="1296"/>
                </a:lnTo>
                <a:lnTo>
                  <a:pt x="816" y="1296"/>
                </a:lnTo>
                <a:lnTo>
                  <a:pt x="816" y="1152"/>
                </a:lnTo>
                <a:lnTo>
                  <a:pt x="1152" y="1152"/>
                </a:lnTo>
                <a:lnTo>
                  <a:pt x="1152" y="1008"/>
                </a:lnTo>
                <a:lnTo>
                  <a:pt x="1584" y="1008"/>
                </a:lnTo>
                <a:lnTo>
                  <a:pt x="1584" y="864"/>
                </a:lnTo>
                <a:lnTo>
                  <a:pt x="1776" y="864"/>
                </a:lnTo>
                <a:lnTo>
                  <a:pt x="1776" y="720"/>
                </a:lnTo>
                <a:lnTo>
                  <a:pt x="1968" y="720"/>
                </a:lnTo>
                <a:lnTo>
                  <a:pt x="1968" y="576"/>
                </a:lnTo>
                <a:lnTo>
                  <a:pt x="2448" y="576"/>
                </a:lnTo>
                <a:lnTo>
                  <a:pt x="2448" y="432"/>
                </a:lnTo>
                <a:lnTo>
                  <a:pt x="2640" y="432"/>
                </a:lnTo>
                <a:lnTo>
                  <a:pt x="2640" y="288"/>
                </a:lnTo>
                <a:lnTo>
                  <a:pt x="2784" y="288"/>
                </a:lnTo>
                <a:lnTo>
                  <a:pt x="2784" y="144"/>
                </a:lnTo>
                <a:lnTo>
                  <a:pt x="3216" y="144"/>
                </a:lnTo>
                <a:lnTo>
                  <a:pt x="3216" y="0"/>
                </a:lnTo>
                <a:lnTo>
                  <a:pt x="3840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7" name="Line 46"/>
          <p:cNvSpPr>
            <a:spLocks noChangeShapeType="1"/>
          </p:cNvSpPr>
          <p:nvPr/>
        </p:nvSpPr>
        <p:spPr bwMode="auto">
          <a:xfrm>
            <a:off x="12192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8" name="Line 47"/>
          <p:cNvSpPr>
            <a:spLocks noChangeShapeType="1"/>
          </p:cNvSpPr>
          <p:nvPr/>
        </p:nvSpPr>
        <p:spPr bwMode="auto">
          <a:xfrm>
            <a:off x="75438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9" name="Line 48"/>
          <p:cNvSpPr>
            <a:spLocks noChangeShapeType="1"/>
          </p:cNvSpPr>
          <p:nvPr/>
        </p:nvSpPr>
        <p:spPr bwMode="auto">
          <a:xfrm>
            <a:off x="7543800" y="2514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0" name="Line 49"/>
          <p:cNvSpPr>
            <a:spLocks noChangeShapeType="1"/>
          </p:cNvSpPr>
          <p:nvPr/>
        </p:nvSpPr>
        <p:spPr bwMode="auto">
          <a:xfrm>
            <a:off x="1219200" y="5410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4708525" y="537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4953000" y="838200"/>
            <a:ext cx="3872551" cy="1371600"/>
            <a:chOff x="1605663" y="4773956"/>
            <a:chExt cx="5853751" cy="1689728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5663" y="5103632"/>
              <a:ext cx="927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  <a:endPara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5132" y="5103632"/>
              <a:ext cx="1314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  <a:endPara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Cloud 59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1" dirty="0" smtClean="0">
                  <a:latin typeface="Gill Sans" charset="0"/>
                  <a:ea typeface="Gill Sans" charset="0"/>
                  <a:cs typeface="Gill Sans" charset="0"/>
                </a:rPr>
                <a:t>N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5388" y="5504128"/>
              <a:ext cx="3431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>
                  <a:latin typeface="Times New Roman"/>
                  <a:cs typeface="Times New Roman"/>
                </a:rPr>
                <a:t>λ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26475" y="6028212"/>
              <a:ext cx="333094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000" b="0" i="1" dirty="0" smtClean="0">
                  <a:latin typeface="Gill Sans" charset="0"/>
                  <a:ea typeface="Gill Sans" charset="0"/>
                  <a:cs typeface="Gill Sans" charset="0"/>
                </a:rPr>
                <a:t>L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1219200" y="50292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828800" y="48006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133600" y="45720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514600" y="43434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048000" y="41148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733800" y="3886200"/>
            <a:ext cx="12954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4038600" y="36576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343400" y="3429000"/>
            <a:ext cx="1752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105400" y="32004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410200" y="2971800"/>
            <a:ext cx="14478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638800" y="27432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324600" y="2514600"/>
            <a:ext cx="1219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4441829" y="3429000"/>
            <a:ext cx="652463" cy="914400"/>
            <a:chOff x="2798" y="2160"/>
            <a:chExt cx="411" cy="576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832" y="2160"/>
              <a:ext cx="0" cy="576"/>
            </a:xfrm>
            <a:prstGeom prst="line">
              <a:avLst/>
            </a:prstGeom>
            <a:noFill/>
            <a:ln w="19050" cmpd="sng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798" y="2280"/>
              <a:ext cx="41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200" b="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N(</a:t>
              </a:r>
              <a:r>
                <a:rPr lang="en-US" sz="2200" b="0" dirty="0">
                  <a:solidFill>
                    <a:schemeClr val="bg1"/>
                  </a:solidFill>
                  <a:latin typeface="Times New Roman"/>
                  <a:cs typeface="Times New Roman"/>
                </a:rPr>
                <a:t>t)</a:t>
              </a:r>
            </a:p>
          </p:txBody>
        </p:sp>
      </p:grp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838200" y="1859340"/>
            <a:ext cx="4262193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latin typeface="Times New Roman"/>
                <a:cs typeface="Times New Roman"/>
              </a:rPr>
              <a:t>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  <a:r>
              <a:rPr lang="en-US" sz="2400" b="0" dirty="0">
                <a:latin typeface="Gill Sans Light"/>
                <a:cs typeface="Gill Sans Light"/>
              </a:rPr>
              <a:t> = response time of job </a:t>
            </a:r>
            <a:r>
              <a:rPr lang="en-US" sz="2400" b="0" i="1" dirty="0" err="1">
                <a:latin typeface="Times New Roman"/>
                <a:cs typeface="Times New Roman"/>
              </a:rPr>
              <a:t>i</a:t>
            </a:r>
            <a:endParaRPr lang="en-US" sz="2400" b="0" i="1" dirty="0">
              <a:latin typeface="Times New Roman"/>
              <a:cs typeface="Times New Roman"/>
            </a:endParaRPr>
          </a:p>
          <a:p>
            <a:r>
              <a:rPr lang="en-US" sz="2400" b="0" dirty="0">
                <a:latin typeface="Times New Roman"/>
                <a:cs typeface="Times New Roman"/>
              </a:rPr>
              <a:t>N(t) </a:t>
            </a:r>
            <a:r>
              <a:rPr lang="en-US" sz="2400" b="0" dirty="0">
                <a:latin typeface="Gill Sans Light"/>
                <a:cs typeface="Gill Sans Light"/>
              </a:rPr>
              <a:t>= number of jobs in system</a:t>
            </a:r>
          </a:p>
          <a:p>
            <a:r>
              <a:rPr lang="en-US" sz="2400" b="0" dirty="0">
                <a:latin typeface="Gill Sans Light"/>
                <a:cs typeface="Gill Sans Light"/>
              </a:rPr>
              <a:t>          at time </a:t>
            </a:r>
            <a:r>
              <a:rPr lang="en-US" sz="2400" b="0" i="1" dirty="0">
                <a:latin typeface="Times New Roman"/>
                <a:cs typeface="Times New Roman"/>
              </a:rPr>
              <a:t>t</a:t>
            </a:r>
            <a:r>
              <a:rPr lang="en-US" sz="2400" b="0" dirty="0">
                <a:latin typeface="Gill Sans Light"/>
                <a:cs typeface="Gill Sans Light"/>
              </a:rPr>
              <a:t>  </a:t>
            </a:r>
          </a:p>
        </p:txBody>
      </p:sp>
      <p:grpSp>
        <p:nvGrpSpPr>
          <p:cNvPr id="85" name="Group 51"/>
          <p:cNvGrpSpPr>
            <a:grpSpLocks/>
          </p:cNvGrpSpPr>
          <p:nvPr/>
        </p:nvGrpSpPr>
        <p:grpSpPr bwMode="auto">
          <a:xfrm>
            <a:off x="1143000" y="5715000"/>
            <a:ext cx="6934200" cy="830263"/>
            <a:chOff x="1344" y="3630"/>
            <a:chExt cx="3264" cy="523"/>
          </a:xfrm>
        </p:grpSpPr>
        <p:sp>
          <p:nvSpPr>
            <p:cNvPr id="86" name="Rectangle 52"/>
            <p:cNvSpPr>
              <a:spLocks noChangeArrowheads="1"/>
            </p:cNvSpPr>
            <p:nvPr/>
          </p:nvSpPr>
          <p:spPr bwMode="auto">
            <a:xfrm>
              <a:off x="1344" y="3648"/>
              <a:ext cx="3264" cy="48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87" name="Text Box 53"/>
            <p:cNvSpPr txBox="1">
              <a:spLocks noChangeArrowheads="1"/>
            </p:cNvSpPr>
            <p:nvPr/>
          </p:nvSpPr>
          <p:spPr bwMode="auto">
            <a:xfrm>
              <a:off x="1685" y="3630"/>
              <a:ext cx="250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b="0" dirty="0">
                  <a:latin typeface="Gill Sans Light"/>
                  <a:cs typeface="Gill Sans Light"/>
                </a:rPr>
                <a:t>What is the system occupancy, i.e., average </a:t>
              </a:r>
            </a:p>
            <a:p>
              <a:pPr algn="ctr"/>
              <a:r>
                <a:rPr lang="en-US" sz="2400" b="0" dirty="0">
                  <a:latin typeface="Gill Sans Light"/>
                  <a:cs typeface="Gill Sans Light"/>
                </a:rPr>
                <a:t>number </a:t>
              </a:r>
              <a:r>
                <a:rPr lang="en-US" sz="2400" b="0" dirty="0" smtClean="0">
                  <a:latin typeface="Gill Sans Light"/>
                  <a:cs typeface="Gill Sans Light"/>
                </a:rPr>
                <a:t>of jobs </a:t>
              </a:r>
              <a:r>
                <a:rPr lang="en-US" sz="2400" b="0" dirty="0">
                  <a:latin typeface="Gill Sans Light"/>
                  <a:cs typeface="Gill Sans Light"/>
                </a:rPr>
                <a:t>in </a:t>
              </a:r>
              <a:r>
                <a:rPr lang="en-US" sz="2400" b="0" dirty="0" smtClean="0">
                  <a:latin typeface="Gill Sans Light"/>
                  <a:cs typeface="Gill Sans Light"/>
                </a:rPr>
                <a:t>the system?</a:t>
              </a:r>
              <a:endParaRPr lang="en-US" sz="2400" b="0" dirty="0">
                <a:latin typeface="Gill Sans Light"/>
                <a:cs typeface="Gill Sans Light"/>
              </a:endParaRPr>
            </a:p>
          </p:txBody>
        </p:sp>
      </p:grp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76200" y="1981200"/>
            <a:ext cx="72358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 dirty="0" smtClean="0">
                <a:latin typeface="Times New Roman"/>
                <a:cs typeface="Times New Roman"/>
              </a:rPr>
              <a:t>Job </a:t>
            </a:r>
            <a:r>
              <a:rPr lang="en-US" sz="2200" b="0" dirty="0" err="1" smtClean="0">
                <a:latin typeface="Times New Roman"/>
                <a:cs typeface="Times New Roman"/>
              </a:rPr>
              <a:t>i</a:t>
            </a:r>
            <a:endParaRPr lang="en-US" sz="2200" b="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1663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Little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Theorem: Proof Sketch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762000" y="19431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762000" y="5257800"/>
            <a:ext cx="739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2" name="Text Box 37"/>
          <p:cNvSpPr txBox="1">
            <a:spLocks noChangeArrowheads="1"/>
          </p:cNvSpPr>
          <p:nvPr/>
        </p:nvSpPr>
        <p:spPr bwMode="auto">
          <a:xfrm>
            <a:off x="7616825" y="4876800"/>
            <a:ext cx="68418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2485" name="Freeform 44"/>
          <p:cNvSpPr>
            <a:spLocks/>
          </p:cNvSpPr>
          <p:nvPr/>
        </p:nvSpPr>
        <p:spPr bwMode="auto">
          <a:xfrm>
            <a:off x="2209800" y="2514600"/>
            <a:ext cx="5334000" cy="2743200"/>
          </a:xfrm>
          <a:custGeom>
            <a:avLst/>
            <a:gdLst>
              <a:gd name="T0" fmla="*/ 0 w 3360"/>
              <a:gd name="T1" fmla="*/ 1728 h 1728"/>
              <a:gd name="T2" fmla="*/ 0 w 3360"/>
              <a:gd name="T3" fmla="*/ 1584 h 1728"/>
              <a:gd name="T4" fmla="*/ 384 w 3360"/>
              <a:gd name="T5" fmla="*/ 1584 h 1728"/>
              <a:gd name="T6" fmla="*/ 384 w 3360"/>
              <a:gd name="T7" fmla="*/ 1440 h 1728"/>
              <a:gd name="T8" fmla="*/ 960 w 3360"/>
              <a:gd name="T9" fmla="*/ 1440 h 1728"/>
              <a:gd name="T10" fmla="*/ 960 w 3360"/>
              <a:gd name="T11" fmla="*/ 1296 h 1728"/>
              <a:gd name="T12" fmla="*/ 1200 w 3360"/>
              <a:gd name="T13" fmla="*/ 1296 h 1728"/>
              <a:gd name="T14" fmla="*/ 1200 w 3360"/>
              <a:gd name="T15" fmla="*/ 1152 h 1728"/>
              <a:gd name="T16" fmla="*/ 1536 w 3360"/>
              <a:gd name="T17" fmla="*/ 1152 h 1728"/>
              <a:gd name="T18" fmla="*/ 1536 w 3360"/>
              <a:gd name="T19" fmla="*/ 1008 h 1728"/>
              <a:gd name="T20" fmla="*/ 1776 w 3360"/>
              <a:gd name="T21" fmla="*/ 1008 h 1728"/>
              <a:gd name="T22" fmla="*/ 1776 w 3360"/>
              <a:gd name="T23" fmla="*/ 864 h 1728"/>
              <a:gd name="T24" fmla="*/ 2112 w 3360"/>
              <a:gd name="T25" fmla="*/ 864 h 1728"/>
              <a:gd name="T26" fmla="*/ 2112 w 3360"/>
              <a:gd name="T27" fmla="*/ 720 h 1728"/>
              <a:gd name="T28" fmla="*/ 2448 w 3360"/>
              <a:gd name="T29" fmla="*/ 720 h 1728"/>
              <a:gd name="T30" fmla="*/ 2448 w 3360"/>
              <a:gd name="T31" fmla="*/ 576 h 1728"/>
              <a:gd name="T32" fmla="*/ 2784 w 3360"/>
              <a:gd name="T33" fmla="*/ 576 h 1728"/>
              <a:gd name="T34" fmla="*/ 2784 w 3360"/>
              <a:gd name="T35" fmla="*/ 432 h 1728"/>
              <a:gd name="T36" fmla="*/ 2928 w 3360"/>
              <a:gd name="T37" fmla="*/ 432 h 1728"/>
              <a:gd name="T38" fmla="*/ 2928 w 3360"/>
              <a:gd name="T39" fmla="*/ 288 h 1728"/>
              <a:gd name="T40" fmla="*/ 3168 w 3360"/>
              <a:gd name="T41" fmla="*/ 288 h 1728"/>
              <a:gd name="T42" fmla="*/ 3168 w 3360"/>
              <a:gd name="T43" fmla="*/ 144 h 1728"/>
              <a:gd name="T44" fmla="*/ 3360 w 3360"/>
              <a:gd name="T45" fmla="*/ 144 h 1728"/>
              <a:gd name="T46" fmla="*/ 3360 w 3360"/>
              <a:gd name="T47" fmla="*/ 0 h 172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360"/>
              <a:gd name="T73" fmla="*/ 0 h 1728"/>
              <a:gd name="T74" fmla="*/ 3360 w 3360"/>
              <a:gd name="T75" fmla="*/ 1728 h 172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360" h="1728">
                <a:moveTo>
                  <a:pt x="0" y="1728"/>
                </a:moveTo>
                <a:lnTo>
                  <a:pt x="0" y="1584"/>
                </a:lnTo>
                <a:lnTo>
                  <a:pt x="384" y="1584"/>
                </a:lnTo>
                <a:lnTo>
                  <a:pt x="384" y="1440"/>
                </a:lnTo>
                <a:lnTo>
                  <a:pt x="960" y="1440"/>
                </a:lnTo>
                <a:lnTo>
                  <a:pt x="960" y="1296"/>
                </a:lnTo>
                <a:lnTo>
                  <a:pt x="1200" y="1296"/>
                </a:lnTo>
                <a:lnTo>
                  <a:pt x="1200" y="1152"/>
                </a:lnTo>
                <a:lnTo>
                  <a:pt x="1536" y="1152"/>
                </a:lnTo>
                <a:lnTo>
                  <a:pt x="1536" y="1008"/>
                </a:lnTo>
                <a:lnTo>
                  <a:pt x="1776" y="1008"/>
                </a:lnTo>
                <a:lnTo>
                  <a:pt x="1776" y="864"/>
                </a:lnTo>
                <a:lnTo>
                  <a:pt x="2112" y="864"/>
                </a:lnTo>
                <a:lnTo>
                  <a:pt x="2112" y="720"/>
                </a:lnTo>
                <a:lnTo>
                  <a:pt x="2448" y="720"/>
                </a:lnTo>
                <a:lnTo>
                  <a:pt x="2448" y="576"/>
                </a:lnTo>
                <a:lnTo>
                  <a:pt x="2784" y="576"/>
                </a:lnTo>
                <a:lnTo>
                  <a:pt x="2784" y="432"/>
                </a:lnTo>
                <a:lnTo>
                  <a:pt x="2928" y="432"/>
                </a:lnTo>
                <a:lnTo>
                  <a:pt x="2928" y="288"/>
                </a:lnTo>
                <a:lnTo>
                  <a:pt x="3168" y="288"/>
                </a:lnTo>
                <a:lnTo>
                  <a:pt x="3168" y="144"/>
                </a:lnTo>
                <a:lnTo>
                  <a:pt x="3360" y="144"/>
                </a:lnTo>
                <a:lnTo>
                  <a:pt x="3360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6" name="Freeform 45"/>
          <p:cNvSpPr>
            <a:spLocks/>
          </p:cNvSpPr>
          <p:nvPr/>
        </p:nvSpPr>
        <p:spPr bwMode="auto">
          <a:xfrm>
            <a:off x="1219200" y="2514600"/>
            <a:ext cx="6096000" cy="2743200"/>
          </a:xfrm>
          <a:custGeom>
            <a:avLst/>
            <a:gdLst>
              <a:gd name="T0" fmla="*/ 0 w 3840"/>
              <a:gd name="T1" fmla="*/ 1728 h 1728"/>
              <a:gd name="T2" fmla="*/ 0 w 3840"/>
              <a:gd name="T3" fmla="*/ 1584 h 1728"/>
              <a:gd name="T4" fmla="*/ 384 w 3840"/>
              <a:gd name="T5" fmla="*/ 1584 h 1728"/>
              <a:gd name="T6" fmla="*/ 384 w 3840"/>
              <a:gd name="T7" fmla="*/ 1440 h 1728"/>
              <a:gd name="T8" fmla="*/ 576 w 3840"/>
              <a:gd name="T9" fmla="*/ 1440 h 1728"/>
              <a:gd name="T10" fmla="*/ 576 w 3840"/>
              <a:gd name="T11" fmla="*/ 1296 h 1728"/>
              <a:gd name="T12" fmla="*/ 816 w 3840"/>
              <a:gd name="T13" fmla="*/ 1296 h 1728"/>
              <a:gd name="T14" fmla="*/ 816 w 3840"/>
              <a:gd name="T15" fmla="*/ 1152 h 1728"/>
              <a:gd name="T16" fmla="*/ 1152 w 3840"/>
              <a:gd name="T17" fmla="*/ 1152 h 1728"/>
              <a:gd name="T18" fmla="*/ 1152 w 3840"/>
              <a:gd name="T19" fmla="*/ 1008 h 1728"/>
              <a:gd name="T20" fmla="*/ 1584 w 3840"/>
              <a:gd name="T21" fmla="*/ 1008 h 1728"/>
              <a:gd name="T22" fmla="*/ 1584 w 3840"/>
              <a:gd name="T23" fmla="*/ 864 h 1728"/>
              <a:gd name="T24" fmla="*/ 1776 w 3840"/>
              <a:gd name="T25" fmla="*/ 864 h 1728"/>
              <a:gd name="T26" fmla="*/ 1776 w 3840"/>
              <a:gd name="T27" fmla="*/ 720 h 1728"/>
              <a:gd name="T28" fmla="*/ 1968 w 3840"/>
              <a:gd name="T29" fmla="*/ 720 h 1728"/>
              <a:gd name="T30" fmla="*/ 1968 w 3840"/>
              <a:gd name="T31" fmla="*/ 576 h 1728"/>
              <a:gd name="T32" fmla="*/ 2448 w 3840"/>
              <a:gd name="T33" fmla="*/ 576 h 1728"/>
              <a:gd name="T34" fmla="*/ 2448 w 3840"/>
              <a:gd name="T35" fmla="*/ 432 h 1728"/>
              <a:gd name="T36" fmla="*/ 2640 w 3840"/>
              <a:gd name="T37" fmla="*/ 432 h 1728"/>
              <a:gd name="T38" fmla="*/ 2640 w 3840"/>
              <a:gd name="T39" fmla="*/ 288 h 1728"/>
              <a:gd name="T40" fmla="*/ 2784 w 3840"/>
              <a:gd name="T41" fmla="*/ 288 h 1728"/>
              <a:gd name="T42" fmla="*/ 2784 w 3840"/>
              <a:gd name="T43" fmla="*/ 144 h 1728"/>
              <a:gd name="T44" fmla="*/ 3216 w 3840"/>
              <a:gd name="T45" fmla="*/ 144 h 1728"/>
              <a:gd name="T46" fmla="*/ 3216 w 3840"/>
              <a:gd name="T47" fmla="*/ 0 h 1728"/>
              <a:gd name="T48" fmla="*/ 3840 w 3840"/>
              <a:gd name="T49" fmla="*/ 0 h 172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840"/>
              <a:gd name="T76" fmla="*/ 0 h 1728"/>
              <a:gd name="T77" fmla="*/ 3840 w 3840"/>
              <a:gd name="T78" fmla="*/ 1728 h 172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840" h="1728">
                <a:moveTo>
                  <a:pt x="0" y="1728"/>
                </a:moveTo>
                <a:lnTo>
                  <a:pt x="0" y="1584"/>
                </a:lnTo>
                <a:lnTo>
                  <a:pt x="384" y="1584"/>
                </a:lnTo>
                <a:lnTo>
                  <a:pt x="384" y="1440"/>
                </a:lnTo>
                <a:lnTo>
                  <a:pt x="576" y="1440"/>
                </a:lnTo>
                <a:lnTo>
                  <a:pt x="576" y="1296"/>
                </a:lnTo>
                <a:lnTo>
                  <a:pt x="816" y="1296"/>
                </a:lnTo>
                <a:lnTo>
                  <a:pt x="816" y="1152"/>
                </a:lnTo>
                <a:lnTo>
                  <a:pt x="1152" y="1152"/>
                </a:lnTo>
                <a:lnTo>
                  <a:pt x="1152" y="1008"/>
                </a:lnTo>
                <a:lnTo>
                  <a:pt x="1584" y="1008"/>
                </a:lnTo>
                <a:lnTo>
                  <a:pt x="1584" y="864"/>
                </a:lnTo>
                <a:lnTo>
                  <a:pt x="1776" y="864"/>
                </a:lnTo>
                <a:lnTo>
                  <a:pt x="1776" y="720"/>
                </a:lnTo>
                <a:lnTo>
                  <a:pt x="1968" y="720"/>
                </a:lnTo>
                <a:lnTo>
                  <a:pt x="1968" y="576"/>
                </a:lnTo>
                <a:lnTo>
                  <a:pt x="2448" y="576"/>
                </a:lnTo>
                <a:lnTo>
                  <a:pt x="2448" y="432"/>
                </a:lnTo>
                <a:lnTo>
                  <a:pt x="2640" y="432"/>
                </a:lnTo>
                <a:lnTo>
                  <a:pt x="2640" y="288"/>
                </a:lnTo>
                <a:lnTo>
                  <a:pt x="2784" y="288"/>
                </a:lnTo>
                <a:lnTo>
                  <a:pt x="2784" y="144"/>
                </a:lnTo>
                <a:lnTo>
                  <a:pt x="3216" y="144"/>
                </a:lnTo>
                <a:lnTo>
                  <a:pt x="3216" y="0"/>
                </a:lnTo>
                <a:lnTo>
                  <a:pt x="3840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7" name="Line 46"/>
          <p:cNvSpPr>
            <a:spLocks noChangeShapeType="1"/>
          </p:cNvSpPr>
          <p:nvPr/>
        </p:nvSpPr>
        <p:spPr bwMode="auto">
          <a:xfrm>
            <a:off x="12192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8" name="Line 47"/>
          <p:cNvSpPr>
            <a:spLocks noChangeShapeType="1"/>
          </p:cNvSpPr>
          <p:nvPr/>
        </p:nvSpPr>
        <p:spPr bwMode="auto">
          <a:xfrm>
            <a:off x="75438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9" name="Line 48"/>
          <p:cNvSpPr>
            <a:spLocks noChangeShapeType="1"/>
          </p:cNvSpPr>
          <p:nvPr/>
        </p:nvSpPr>
        <p:spPr bwMode="auto">
          <a:xfrm>
            <a:off x="7543800" y="2514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0" name="Line 49"/>
          <p:cNvSpPr>
            <a:spLocks noChangeShapeType="1"/>
          </p:cNvSpPr>
          <p:nvPr/>
        </p:nvSpPr>
        <p:spPr bwMode="auto">
          <a:xfrm>
            <a:off x="1219200" y="5410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4708525" y="537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4953000" y="838200"/>
            <a:ext cx="3872551" cy="1371600"/>
            <a:chOff x="1605663" y="4773956"/>
            <a:chExt cx="5853751" cy="1689728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5663" y="5103632"/>
              <a:ext cx="927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  <a:endPara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5132" y="5103632"/>
              <a:ext cx="1314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  <a:endPara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Cloud 59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1" dirty="0" smtClean="0">
                  <a:latin typeface="Gill Sans" charset="0"/>
                  <a:ea typeface="Gill Sans" charset="0"/>
                  <a:cs typeface="Gill Sans" charset="0"/>
                </a:rPr>
                <a:t>N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5388" y="5504128"/>
              <a:ext cx="3431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>
                  <a:latin typeface="Times New Roman"/>
                  <a:cs typeface="Times New Roman"/>
                </a:rPr>
                <a:t>λ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26475" y="6028212"/>
              <a:ext cx="333094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000" b="0" i="1" dirty="0" smtClean="0">
                  <a:latin typeface="Gill Sans" charset="0"/>
                  <a:ea typeface="Gill Sans" charset="0"/>
                  <a:cs typeface="Gill Sans" charset="0"/>
                </a:rPr>
                <a:t>L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1219200" y="50292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828800" y="48006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133600" y="45720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514600" y="43434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048000" y="41148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733800" y="3886200"/>
            <a:ext cx="12954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4038600" y="36576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343400" y="3429000"/>
            <a:ext cx="1752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105400" y="32004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410200" y="2971800"/>
            <a:ext cx="14478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638800" y="27432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324600" y="2514600"/>
            <a:ext cx="1219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4441829" y="3429000"/>
            <a:ext cx="652463" cy="914400"/>
            <a:chOff x="2798" y="2160"/>
            <a:chExt cx="411" cy="576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832" y="2160"/>
              <a:ext cx="0" cy="576"/>
            </a:xfrm>
            <a:prstGeom prst="line">
              <a:avLst/>
            </a:prstGeom>
            <a:noFill/>
            <a:ln w="19050" cmpd="sng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798" y="2280"/>
              <a:ext cx="41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200" b="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N(</a:t>
              </a:r>
              <a:r>
                <a:rPr lang="en-US" sz="2200" b="0" dirty="0">
                  <a:solidFill>
                    <a:schemeClr val="bg1"/>
                  </a:solidFill>
                  <a:latin typeface="Times New Roman"/>
                  <a:cs typeface="Times New Roman"/>
                </a:rPr>
                <a:t>t)</a:t>
              </a:r>
            </a:p>
          </p:txBody>
        </p:sp>
      </p:grp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838200" y="1859340"/>
            <a:ext cx="426219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latin typeface="Times New Roman"/>
                <a:cs typeface="Times New Roman"/>
              </a:rPr>
              <a:t>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  <a:r>
              <a:rPr lang="en-US" sz="2400" b="0" dirty="0">
                <a:latin typeface="Gill Sans Light"/>
                <a:cs typeface="Gill Sans Light"/>
              </a:rPr>
              <a:t> = response time of job </a:t>
            </a:r>
            <a:r>
              <a:rPr lang="en-US" sz="2400" b="0" i="1" dirty="0" err="1">
                <a:latin typeface="Times New Roman"/>
                <a:cs typeface="Times New Roman"/>
              </a:rPr>
              <a:t>i</a:t>
            </a:r>
            <a:endParaRPr lang="en-US" sz="2400" b="0" i="1" dirty="0">
              <a:latin typeface="Times New Roman"/>
              <a:cs typeface="Times New Roman"/>
            </a:endParaRPr>
          </a:p>
          <a:p>
            <a:r>
              <a:rPr lang="en-US" sz="2400" b="0" dirty="0">
                <a:latin typeface="Times New Roman"/>
                <a:cs typeface="Times New Roman"/>
              </a:rPr>
              <a:t>N(t) </a:t>
            </a:r>
            <a:r>
              <a:rPr lang="en-US" sz="2400" b="0" dirty="0">
                <a:latin typeface="Gill Sans Light"/>
                <a:cs typeface="Gill Sans Light"/>
              </a:rPr>
              <a:t>= number of jobs in system</a:t>
            </a:r>
          </a:p>
          <a:p>
            <a:r>
              <a:rPr lang="en-US" sz="2400" b="0" dirty="0">
                <a:latin typeface="Gill Sans Light"/>
                <a:cs typeface="Gill Sans Light"/>
              </a:rPr>
              <a:t>          at time </a:t>
            </a:r>
            <a:r>
              <a:rPr lang="en-US" sz="2400" b="0" i="1" dirty="0">
                <a:latin typeface="Times New Roman"/>
                <a:cs typeface="Times New Roman"/>
              </a:rPr>
              <a:t>t</a:t>
            </a:r>
            <a:r>
              <a:rPr lang="en-US" sz="2400" b="0" dirty="0">
                <a:latin typeface="Gill Sans Light"/>
                <a:cs typeface="Gill Sans Light"/>
              </a:rPr>
              <a:t>  </a:t>
            </a:r>
          </a:p>
          <a:p>
            <a:pPr algn="l"/>
            <a:r>
              <a:rPr lang="en-US" sz="2400" b="0" dirty="0" smtClean="0">
                <a:latin typeface="Times New Roman"/>
                <a:cs typeface="Times New Roman"/>
              </a:rPr>
              <a:t>S(</a:t>
            </a:r>
            <a:r>
              <a:rPr lang="en-US" sz="2400" b="0" dirty="0" err="1" smtClean="0">
                <a:latin typeface="Times New Roman"/>
                <a:cs typeface="Times New Roman"/>
              </a:rPr>
              <a:t>i</a:t>
            </a:r>
            <a:r>
              <a:rPr lang="en-US" sz="2400" b="0" dirty="0" smtClean="0">
                <a:latin typeface="Times New Roman"/>
                <a:cs typeface="Times New Roman"/>
              </a:rPr>
              <a:t>) = L(</a:t>
            </a:r>
            <a:r>
              <a:rPr lang="en-US" sz="2400" b="0" dirty="0" err="1" smtClean="0">
                <a:latin typeface="Times New Roman"/>
                <a:cs typeface="Times New Roman"/>
              </a:rPr>
              <a:t>i</a:t>
            </a:r>
            <a:r>
              <a:rPr lang="en-US" sz="2400" b="0" dirty="0" smtClean="0">
                <a:latin typeface="Times New Roman"/>
                <a:cs typeface="Times New Roman"/>
              </a:rPr>
              <a:t>) * 1 = L(</a:t>
            </a:r>
            <a:r>
              <a:rPr lang="en-US" sz="2400" b="0" dirty="0" err="1" smtClean="0">
                <a:latin typeface="Times New Roman"/>
                <a:cs typeface="Times New Roman"/>
              </a:rPr>
              <a:t>i</a:t>
            </a:r>
            <a:r>
              <a:rPr lang="en-US" sz="2400" b="0" dirty="0" smtClean="0">
                <a:latin typeface="Times New Roman"/>
                <a:cs typeface="Times New Roman"/>
              </a:rPr>
              <a:t>)</a:t>
            </a:r>
            <a:endParaRPr lang="en-US" sz="2400" b="0" dirty="0">
              <a:latin typeface="Times New Roman"/>
              <a:cs typeface="Times New Roman"/>
            </a:endParaRPr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76200" y="1981200"/>
            <a:ext cx="72358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 dirty="0" smtClean="0">
                <a:latin typeface="Times New Roman"/>
                <a:cs typeface="Times New Roman"/>
              </a:rPr>
              <a:t>Job </a:t>
            </a:r>
            <a:r>
              <a:rPr lang="en-US" sz="2200" b="0" dirty="0" err="1" smtClean="0">
                <a:latin typeface="Times New Roman"/>
                <a:cs typeface="Times New Roman"/>
              </a:rPr>
              <a:t>i</a:t>
            </a:r>
            <a:endParaRPr lang="en-US" sz="2200" b="0" dirty="0">
              <a:latin typeface="Times New Roman"/>
              <a:cs typeface="Times New Roman"/>
            </a:endParaRP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1356754" y="4936455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S(1)</a:t>
            </a:r>
            <a:endParaRPr lang="en-US" b="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1966354" y="4707855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S(2)</a:t>
            </a:r>
            <a:endParaRPr lang="en-US" b="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1143000" y="5805488"/>
            <a:ext cx="70782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Times New Roman"/>
                <a:cs typeface="Times New Roman"/>
              </a:rPr>
              <a:t>S =  S(1) + S(2) + … + S</a:t>
            </a:r>
            <a:r>
              <a:rPr lang="en-US" sz="2400" b="0" dirty="0" smtClean="0">
                <a:latin typeface="Times New Roman"/>
                <a:cs typeface="Times New Roman"/>
              </a:rPr>
              <a:t>(k)  </a:t>
            </a:r>
            <a:r>
              <a:rPr lang="en-US" sz="2400" b="0" dirty="0">
                <a:latin typeface="Times New Roman"/>
                <a:cs typeface="Times New Roman"/>
              </a:rPr>
              <a:t>= L</a:t>
            </a:r>
            <a:r>
              <a:rPr lang="en-US" sz="2400" b="0" dirty="0" smtClean="0">
                <a:latin typeface="Times New Roman"/>
                <a:cs typeface="Times New Roman"/>
              </a:rPr>
              <a:t>(</a:t>
            </a:r>
            <a:r>
              <a:rPr lang="en-US" sz="2400" b="0" dirty="0">
                <a:latin typeface="Times New Roman"/>
                <a:cs typeface="Times New Roman"/>
              </a:rPr>
              <a:t>1) + </a:t>
            </a:r>
            <a:r>
              <a:rPr lang="en-US" sz="2400" b="0" dirty="0" smtClean="0">
                <a:latin typeface="Times New Roman"/>
                <a:cs typeface="Times New Roman"/>
              </a:rPr>
              <a:t>L(</a:t>
            </a:r>
            <a:r>
              <a:rPr lang="en-US" sz="2400" b="0" dirty="0">
                <a:latin typeface="Times New Roman"/>
                <a:cs typeface="Times New Roman"/>
              </a:rPr>
              <a:t>2) + … + </a:t>
            </a:r>
            <a:r>
              <a:rPr lang="en-US" sz="2400" b="0" dirty="0" smtClean="0">
                <a:latin typeface="Times New Roman"/>
                <a:cs typeface="Times New Roman"/>
              </a:rPr>
              <a:t>L(k)</a:t>
            </a:r>
            <a:endParaRPr lang="en-US" sz="2400" b="0" dirty="0">
              <a:latin typeface="Times New Roman"/>
              <a:cs typeface="Times New Roman"/>
            </a:endParaRP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6690754" y="2419276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S(k)</a:t>
            </a:r>
            <a:endParaRPr lang="en-US" b="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9208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Little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Theorem: Proof Sketch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762000" y="19431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762000" y="5257800"/>
            <a:ext cx="739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2" name="Text Box 37"/>
          <p:cNvSpPr txBox="1">
            <a:spLocks noChangeArrowheads="1"/>
          </p:cNvSpPr>
          <p:nvPr/>
        </p:nvSpPr>
        <p:spPr bwMode="auto">
          <a:xfrm>
            <a:off x="7616825" y="4876800"/>
            <a:ext cx="68418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2485" name="Freeform 44"/>
          <p:cNvSpPr>
            <a:spLocks/>
          </p:cNvSpPr>
          <p:nvPr/>
        </p:nvSpPr>
        <p:spPr bwMode="auto">
          <a:xfrm>
            <a:off x="2209800" y="2514600"/>
            <a:ext cx="5334000" cy="2743200"/>
          </a:xfrm>
          <a:custGeom>
            <a:avLst/>
            <a:gdLst>
              <a:gd name="T0" fmla="*/ 0 w 3360"/>
              <a:gd name="T1" fmla="*/ 1728 h 1728"/>
              <a:gd name="T2" fmla="*/ 0 w 3360"/>
              <a:gd name="T3" fmla="*/ 1584 h 1728"/>
              <a:gd name="T4" fmla="*/ 384 w 3360"/>
              <a:gd name="T5" fmla="*/ 1584 h 1728"/>
              <a:gd name="T6" fmla="*/ 384 w 3360"/>
              <a:gd name="T7" fmla="*/ 1440 h 1728"/>
              <a:gd name="T8" fmla="*/ 960 w 3360"/>
              <a:gd name="T9" fmla="*/ 1440 h 1728"/>
              <a:gd name="T10" fmla="*/ 960 w 3360"/>
              <a:gd name="T11" fmla="*/ 1296 h 1728"/>
              <a:gd name="T12" fmla="*/ 1200 w 3360"/>
              <a:gd name="T13" fmla="*/ 1296 h 1728"/>
              <a:gd name="T14" fmla="*/ 1200 w 3360"/>
              <a:gd name="T15" fmla="*/ 1152 h 1728"/>
              <a:gd name="T16" fmla="*/ 1536 w 3360"/>
              <a:gd name="T17" fmla="*/ 1152 h 1728"/>
              <a:gd name="T18" fmla="*/ 1536 w 3360"/>
              <a:gd name="T19" fmla="*/ 1008 h 1728"/>
              <a:gd name="T20" fmla="*/ 1776 w 3360"/>
              <a:gd name="T21" fmla="*/ 1008 h 1728"/>
              <a:gd name="T22" fmla="*/ 1776 w 3360"/>
              <a:gd name="T23" fmla="*/ 864 h 1728"/>
              <a:gd name="T24" fmla="*/ 2112 w 3360"/>
              <a:gd name="T25" fmla="*/ 864 h 1728"/>
              <a:gd name="T26" fmla="*/ 2112 w 3360"/>
              <a:gd name="T27" fmla="*/ 720 h 1728"/>
              <a:gd name="T28" fmla="*/ 2448 w 3360"/>
              <a:gd name="T29" fmla="*/ 720 h 1728"/>
              <a:gd name="T30" fmla="*/ 2448 w 3360"/>
              <a:gd name="T31" fmla="*/ 576 h 1728"/>
              <a:gd name="T32" fmla="*/ 2784 w 3360"/>
              <a:gd name="T33" fmla="*/ 576 h 1728"/>
              <a:gd name="T34" fmla="*/ 2784 w 3360"/>
              <a:gd name="T35" fmla="*/ 432 h 1728"/>
              <a:gd name="T36" fmla="*/ 2928 w 3360"/>
              <a:gd name="T37" fmla="*/ 432 h 1728"/>
              <a:gd name="T38" fmla="*/ 2928 w 3360"/>
              <a:gd name="T39" fmla="*/ 288 h 1728"/>
              <a:gd name="T40" fmla="*/ 3168 w 3360"/>
              <a:gd name="T41" fmla="*/ 288 h 1728"/>
              <a:gd name="T42" fmla="*/ 3168 w 3360"/>
              <a:gd name="T43" fmla="*/ 144 h 1728"/>
              <a:gd name="T44" fmla="*/ 3360 w 3360"/>
              <a:gd name="T45" fmla="*/ 144 h 1728"/>
              <a:gd name="T46" fmla="*/ 3360 w 3360"/>
              <a:gd name="T47" fmla="*/ 0 h 172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360"/>
              <a:gd name="T73" fmla="*/ 0 h 1728"/>
              <a:gd name="T74" fmla="*/ 3360 w 3360"/>
              <a:gd name="T75" fmla="*/ 1728 h 172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360" h="1728">
                <a:moveTo>
                  <a:pt x="0" y="1728"/>
                </a:moveTo>
                <a:lnTo>
                  <a:pt x="0" y="1584"/>
                </a:lnTo>
                <a:lnTo>
                  <a:pt x="384" y="1584"/>
                </a:lnTo>
                <a:lnTo>
                  <a:pt x="384" y="1440"/>
                </a:lnTo>
                <a:lnTo>
                  <a:pt x="960" y="1440"/>
                </a:lnTo>
                <a:lnTo>
                  <a:pt x="960" y="1296"/>
                </a:lnTo>
                <a:lnTo>
                  <a:pt x="1200" y="1296"/>
                </a:lnTo>
                <a:lnTo>
                  <a:pt x="1200" y="1152"/>
                </a:lnTo>
                <a:lnTo>
                  <a:pt x="1536" y="1152"/>
                </a:lnTo>
                <a:lnTo>
                  <a:pt x="1536" y="1008"/>
                </a:lnTo>
                <a:lnTo>
                  <a:pt x="1776" y="1008"/>
                </a:lnTo>
                <a:lnTo>
                  <a:pt x="1776" y="864"/>
                </a:lnTo>
                <a:lnTo>
                  <a:pt x="2112" y="864"/>
                </a:lnTo>
                <a:lnTo>
                  <a:pt x="2112" y="720"/>
                </a:lnTo>
                <a:lnTo>
                  <a:pt x="2448" y="720"/>
                </a:lnTo>
                <a:lnTo>
                  <a:pt x="2448" y="576"/>
                </a:lnTo>
                <a:lnTo>
                  <a:pt x="2784" y="576"/>
                </a:lnTo>
                <a:lnTo>
                  <a:pt x="2784" y="432"/>
                </a:lnTo>
                <a:lnTo>
                  <a:pt x="2928" y="432"/>
                </a:lnTo>
                <a:lnTo>
                  <a:pt x="2928" y="288"/>
                </a:lnTo>
                <a:lnTo>
                  <a:pt x="3168" y="288"/>
                </a:lnTo>
                <a:lnTo>
                  <a:pt x="3168" y="144"/>
                </a:lnTo>
                <a:lnTo>
                  <a:pt x="3360" y="144"/>
                </a:lnTo>
                <a:lnTo>
                  <a:pt x="3360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6" name="Freeform 45"/>
          <p:cNvSpPr>
            <a:spLocks/>
          </p:cNvSpPr>
          <p:nvPr/>
        </p:nvSpPr>
        <p:spPr bwMode="auto">
          <a:xfrm>
            <a:off x="1219200" y="2514600"/>
            <a:ext cx="6096000" cy="2743200"/>
          </a:xfrm>
          <a:custGeom>
            <a:avLst/>
            <a:gdLst>
              <a:gd name="T0" fmla="*/ 0 w 3840"/>
              <a:gd name="T1" fmla="*/ 1728 h 1728"/>
              <a:gd name="T2" fmla="*/ 0 w 3840"/>
              <a:gd name="T3" fmla="*/ 1584 h 1728"/>
              <a:gd name="T4" fmla="*/ 384 w 3840"/>
              <a:gd name="T5" fmla="*/ 1584 h 1728"/>
              <a:gd name="T6" fmla="*/ 384 w 3840"/>
              <a:gd name="T7" fmla="*/ 1440 h 1728"/>
              <a:gd name="T8" fmla="*/ 576 w 3840"/>
              <a:gd name="T9" fmla="*/ 1440 h 1728"/>
              <a:gd name="T10" fmla="*/ 576 w 3840"/>
              <a:gd name="T11" fmla="*/ 1296 h 1728"/>
              <a:gd name="T12" fmla="*/ 816 w 3840"/>
              <a:gd name="T13" fmla="*/ 1296 h 1728"/>
              <a:gd name="T14" fmla="*/ 816 w 3840"/>
              <a:gd name="T15" fmla="*/ 1152 h 1728"/>
              <a:gd name="T16" fmla="*/ 1152 w 3840"/>
              <a:gd name="T17" fmla="*/ 1152 h 1728"/>
              <a:gd name="T18" fmla="*/ 1152 w 3840"/>
              <a:gd name="T19" fmla="*/ 1008 h 1728"/>
              <a:gd name="T20" fmla="*/ 1584 w 3840"/>
              <a:gd name="T21" fmla="*/ 1008 h 1728"/>
              <a:gd name="T22" fmla="*/ 1584 w 3840"/>
              <a:gd name="T23" fmla="*/ 864 h 1728"/>
              <a:gd name="T24" fmla="*/ 1776 w 3840"/>
              <a:gd name="T25" fmla="*/ 864 h 1728"/>
              <a:gd name="T26" fmla="*/ 1776 w 3840"/>
              <a:gd name="T27" fmla="*/ 720 h 1728"/>
              <a:gd name="T28" fmla="*/ 1968 w 3840"/>
              <a:gd name="T29" fmla="*/ 720 h 1728"/>
              <a:gd name="T30" fmla="*/ 1968 w 3840"/>
              <a:gd name="T31" fmla="*/ 576 h 1728"/>
              <a:gd name="T32" fmla="*/ 2448 w 3840"/>
              <a:gd name="T33" fmla="*/ 576 h 1728"/>
              <a:gd name="T34" fmla="*/ 2448 w 3840"/>
              <a:gd name="T35" fmla="*/ 432 h 1728"/>
              <a:gd name="T36" fmla="*/ 2640 w 3840"/>
              <a:gd name="T37" fmla="*/ 432 h 1728"/>
              <a:gd name="T38" fmla="*/ 2640 w 3840"/>
              <a:gd name="T39" fmla="*/ 288 h 1728"/>
              <a:gd name="T40" fmla="*/ 2784 w 3840"/>
              <a:gd name="T41" fmla="*/ 288 h 1728"/>
              <a:gd name="T42" fmla="*/ 2784 w 3840"/>
              <a:gd name="T43" fmla="*/ 144 h 1728"/>
              <a:gd name="T44" fmla="*/ 3216 w 3840"/>
              <a:gd name="T45" fmla="*/ 144 h 1728"/>
              <a:gd name="T46" fmla="*/ 3216 w 3840"/>
              <a:gd name="T47" fmla="*/ 0 h 1728"/>
              <a:gd name="T48" fmla="*/ 3840 w 3840"/>
              <a:gd name="T49" fmla="*/ 0 h 172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840"/>
              <a:gd name="T76" fmla="*/ 0 h 1728"/>
              <a:gd name="T77" fmla="*/ 3840 w 3840"/>
              <a:gd name="T78" fmla="*/ 1728 h 172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840" h="1728">
                <a:moveTo>
                  <a:pt x="0" y="1728"/>
                </a:moveTo>
                <a:lnTo>
                  <a:pt x="0" y="1584"/>
                </a:lnTo>
                <a:lnTo>
                  <a:pt x="384" y="1584"/>
                </a:lnTo>
                <a:lnTo>
                  <a:pt x="384" y="1440"/>
                </a:lnTo>
                <a:lnTo>
                  <a:pt x="576" y="1440"/>
                </a:lnTo>
                <a:lnTo>
                  <a:pt x="576" y="1296"/>
                </a:lnTo>
                <a:lnTo>
                  <a:pt x="816" y="1296"/>
                </a:lnTo>
                <a:lnTo>
                  <a:pt x="816" y="1152"/>
                </a:lnTo>
                <a:lnTo>
                  <a:pt x="1152" y="1152"/>
                </a:lnTo>
                <a:lnTo>
                  <a:pt x="1152" y="1008"/>
                </a:lnTo>
                <a:lnTo>
                  <a:pt x="1584" y="1008"/>
                </a:lnTo>
                <a:lnTo>
                  <a:pt x="1584" y="864"/>
                </a:lnTo>
                <a:lnTo>
                  <a:pt x="1776" y="864"/>
                </a:lnTo>
                <a:lnTo>
                  <a:pt x="1776" y="720"/>
                </a:lnTo>
                <a:lnTo>
                  <a:pt x="1968" y="720"/>
                </a:lnTo>
                <a:lnTo>
                  <a:pt x="1968" y="576"/>
                </a:lnTo>
                <a:lnTo>
                  <a:pt x="2448" y="576"/>
                </a:lnTo>
                <a:lnTo>
                  <a:pt x="2448" y="432"/>
                </a:lnTo>
                <a:lnTo>
                  <a:pt x="2640" y="432"/>
                </a:lnTo>
                <a:lnTo>
                  <a:pt x="2640" y="288"/>
                </a:lnTo>
                <a:lnTo>
                  <a:pt x="2784" y="288"/>
                </a:lnTo>
                <a:lnTo>
                  <a:pt x="2784" y="144"/>
                </a:lnTo>
                <a:lnTo>
                  <a:pt x="3216" y="144"/>
                </a:lnTo>
                <a:lnTo>
                  <a:pt x="3216" y="0"/>
                </a:lnTo>
                <a:lnTo>
                  <a:pt x="3840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7" name="Line 46"/>
          <p:cNvSpPr>
            <a:spLocks noChangeShapeType="1"/>
          </p:cNvSpPr>
          <p:nvPr/>
        </p:nvSpPr>
        <p:spPr bwMode="auto">
          <a:xfrm>
            <a:off x="12192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8" name="Line 47"/>
          <p:cNvSpPr>
            <a:spLocks noChangeShapeType="1"/>
          </p:cNvSpPr>
          <p:nvPr/>
        </p:nvSpPr>
        <p:spPr bwMode="auto">
          <a:xfrm>
            <a:off x="75438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9" name="Line 48"/>
          <p:cNvSpPr>
            <a:spLocks noChangeShapeType="1"/>
          </p:cNvSpPr>
          <p:nvPr/>
        </p:nvSpPr>
        <p:spPr bwMode="auto">
          <a:xfrm>
            <a:off x="7543800" y="2514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0" name="Line 49"/>
          <p:cNvSpPr>
            <a:spLocks noChangeShapeType="1"/>
          </p:cNvSpPr>
          <p:nvPr/>
        </p:nvSpPr>
        <p:spPr bwMode="auto">
          <a:xfrm>
            <a:off x="1219200" y="5410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4708525" y="537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4953000" y="838200"/>
            <a:ext cx="3872551" cy="1371600"/>
            <a:chOff x="1605663" y="4773956"/>
            <a:chExt cx="5853751" cy="1689728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5663" y="5103632"/>
              <a:ext cx="927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  <a:endPara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5132" y="5103632"/>
              <a:ext cx="1314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  <a:endPara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Cloud 59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1" dirty="0" smtClean="0">
                  <a:latin typeface="Gill Sans" charset="0"/>
                  <a:ea typeface="Gill Sans" charset="0"/>
                  <a:cs typeface="Gill Sans" charset="0"/>
                </a:rPr>
                <a:t>N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5388" y="5504128"/>
              <a:ext cx="3431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>
                  <a:latin typeface="Times New Roman"/>
                  <a:cs typeface="Times New Roman"/>
                </a:rPr>
                <a:t>λ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26475" y="6028212"/>
              <a:ext cx="333094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000" b="0" i="1" dirty="0" smtClean="0">
                  <a:latin typeface="Gill Sans" charset="0"/>
                  <a:ea typeface="Gill Sans" charset="0"/>
                  <a:cs typeface="Gill Sans" charset="0"/>
                </a:rPr>
                <a:t>L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1219200" y="50292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828800" y="48006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133600" y="45720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514600" y="43434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048000" y="41148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733800" y="3886200"/>
            <a:ext cx="12954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4038600" y="36576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343400" y="3429000"/>
            <a:ext cx="1752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105400" y="32004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410200" y="2971800"/>
            <a:ext cx="14478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638800" y="27432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324600" y="2514600"/>
            <a:ext cx="1219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4441829" y="3429000"/>
            <a:ext cx="652463" cy="914400"/>
            <a:chOff x="2798" y="2160"/>
            <a:chExt cx="411" cy="576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832" y="2160"/>
              <a:ext cx="0" cy="576"/>
            </a:xfrm>
            <a:prstGeom prst="line">
              <a:avLst/>
            </a:prstGeom>
            <a:noFill/>
            <a:ln w="19050" cmpd="sng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798" y="2280"/>
              <a:ext cx="41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200" b="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N(</a:t>
              </a:r>
              <a:r>
                <a:rPr lang="en-US" sz="2200" b="0" dirty="0">
                  <a:solidFill>
                    <a:schemeClr val="bg1"/>
                  </a:solidFill>
                  <a:latin typeface="Times New Roman"/>
                  <a:cs typeface="Times New Roman"/>
                </a:rPr>
                <a:t>t)</a:t>
              </a:r>
            </a:p>
          </p:txBody>
        </p:sp>
      </p:grp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838200" y="1859340"/>
            <a:ext cx="426219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latin typeface="Times New Roman"/>
                <a:cs typeface="Times New Roman"/>
              </a:rPr>
              <a:t>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  <a:r>
              <a:rPr lang="en-US" sz="2400" b="0" dirty="0">
                <a:latin typeface="Gill Sans Light"/>
                <a:cs typeface="Gill Sans Light"/>
              </a:rPr>
              <a:t> = response time of job </a:t>
            </a:r>
            <a:r>
              <a:rPr lang="en-US" sz="2400" b="0" i="1" dirty="0" err="1">
                <a:latin typeface="Times New Roman"/>
                <a:cs typeface="Times New Roman"/>
              </a:rPr>
              <a:t>i</a:t>
            </a:r>
            <a:endParaRPr lang="en-US" sz="2400" b="0" i="1" dirty="0">
              <a:latin typeface="Times New Roman"/>
              <a:cs typeface="Times New Roman"/>
            </a:endParaRPr>
          </a:p>
          <a:p>
            <a:r>
              <a:rPr lang="en-US" sz="2400" b="0" dirty="0">
                <a:latin typeface="Times New Roman"/>
                <a:cs typeface="Times New Roman"/>
              </a:rPr>
              <a:t>N(t) </a:t>
            </a:r>
            <a:r>
              <a:rPr lang="en-US" sz="2400" b="0" dirty="0">
                <a:latin typeface="Gill Sans Light"/>
                <a:cs typeface="Gill Sans Light"/>
              </a:rPr>
              <a:t>= number of jobs in system</a:t>
            </a:r>
          </a:p>
          <a:p>
            <a:r>
              <a:rPr lang="en-US" sz="2400" b="0" dirty="0">
                <a:latin typeface="Gill Sans Light"/>
                <a:cs typeface="Gill Sans Light"/>
              </a:rPr>
              <a:t>          at time </a:t>
            </a:r>
            <a:r>
              <a:rPr lang="en-US" sz="2400" b="0" i="1" dirty="0">
                <a:latin typeface="Times New Roman"/>
                <a:cs typeface="Times New Roman"/>
              </a:rPr>
              <a:t>t</a:t>
            </a:r>
            <a:r>
              <a:rPr lang="en-US" sz="2400" b="0" dirty="0">
                <a:latin typeface="Gill Sans Light"/>
                <a:cs typeface="Gill Sans Light"/>
              </a:rPr>
              <a:t>  </a:t>
            </a:r>
            <a:endParaRPr lang="en-US" sz="2400" b="0" dirty="0" smtClean="0">
              <a:latin typeface="Gill Sans Light"/>
              <a:cs typeface="Gill Sans Light"/>
            </a:endParaRPr>
          </a:p>
          <a:p>
            <a:r>
              <a:rPr lang="en-US" sz="2400" b="0" dirty="0">
                <a:latin typeface="Times New Roman"/>
                <a:cs typeface="Times New Roman"/>
              </a:rPr>
              <a:t>S(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 = 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 * 1 = 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 smtClean="0">
                <a:latin typeface="Times New Roman"/>
                <a:cs typeface="Times New Roman"/>
              </a:rPr>
              <a:t>)</a:t>
            </a:r>
            <a:endParaRPr lang="en-US" sz="2400" b="0" dirty="0">
              <a:latin typeface="Times New Roman"/>
              <a:cs typeface="Times New Roman"/>
            </a:endParaRPr>
          </a:p>
        </p:txBody>
      </p:sp>
      <p:grpSp>
        <p:nvGrpSpPr>
          <p:cNvPr id="85" name="Group 51"/>
          <p:cNvGrpSpPr>
            <a:grpSpLocks/>
          </p:cNvGrpSpPr>
          <p:nvPr/>
        </p:nvGrpSpPr>
        <p:grpSpPr bwMode="auto">
          <a:xfrm>
            <a:off x="1143000" y="5743572"/>
            <a:ext cx="6934200" cy="762000"/>
            <a:chOff x="1344" y="3648"/>
            <a:chExt cx="3264" cy="480"/>
          </a:xfrm>
        </p:grpSpPr>
        <p:sp>
          <p:nvSpPr>
            <p:cNvPr id="86" name="Rectangle 52"/>
            <p:cNvSpPr>
              <a:spLocks noChangeArrowheads="1"/>
            </p:cNvSpPr>
            <p:nvPr/>
          </p:nvSpPr>
          <p:spPr bwMode="auto">
            <a:xfrm>
              <a:off x="1344" y="3648"/>
              <a:ext cx="3264" cy="48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87" name="Text Box 53"/>
            <p:cNvSpPr txBox="1">
              <a:spLocks noChangeArrowheads="1"/>
            </p:cNvSpPr>
            <p:nvPr/>
          </p:nvSpPr>
          <p:spPr bwMode="auto">
            <a:xfrm>
              <a:off x="1942" y="3771"/>
              <a:ext cx="198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b="0" dirty="0" smtClean="0">
                  <a:latin typeface="Gill Sans Light"/>
                  <a:cs typeface="Gill Sans Light"/>
                </a:rPr>
                <a:t>Average occupancy (</a:t>
              </a:r>
              <a:r>
                <a:rPr lang="en-US" sz="2400" b="0" dirty="0" err="1" smtClean="0">
                  <a:latin typeface="Gill Sans Light"/>
                  <a:cs typeface="Gill Sans Light"/>
                </a:rPr>
                <a:t>N</a:t>
              </a:r>
              <a:r>
                <a:rPr lang="en-US" sz="2400" b="0" baseline="-25000" dirty="0" err="1" smtClean="0">
                  <a:latin typeface="Gill Sans Light"/>
                  <a:cs typeface="Gill Sans Light"/>
                </a:rPr>
                <a:t>avg</a:t>
              </a:r>
              <a:r>
                <a:rPr lang="en-US" sz="2400" b="0" dirty="0" smtClean="0">
                  <a:latin typeface="Gill Sans Light"/>
                  <a:cs typeface="Gill Sans Light"/>
                </a:rPr>
                <a:t>) = S/T </a:t>
              </a:r>
              <a:endParaRPr lang="en-US" sz="2400" b="0" dirty="0">
                <a:latin typeface="Gill Sans Light"/>
                <a:cs typeface="Gill Sans Light"/>
              </a:endParaRPr>
            </a:p>
          </p:txBody>
        </p:sp>
      </p:grp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76200" y="1981200"/>
            <a:ext cx="72358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 dirty="0" smtClean="0">
                <a:latin typeface="Times New Roman"/>
                <a:cs typeface="Times New Roman"/>
              </a:rPr>
              <a:t>Job </a:t>
            </a:r>
            <a:r>
              <a:rPr lang="en-US" sz="2200" b="0" dirty="0" err="1" smtClean="0">
                <a:latin typeface="Times New Roman"/>
                <a:cs typeface="Times New Roman"/>
              </a:rPr>
              <a:t>i</a:t>
            </a:r>
            <a:endParaRPr lang="en-US" sz="2200" b="0" dirty="0">
              <a:latin typeface="Times New Roman"/>
              <a:cs typeface="Times New Roman"/>
            </a:endParaRP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2971800" y="4038600"/>
            <a:ext cx="111889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solidFill>
                  <a:srgbClr val="FFFFFF"/>
                </a:solidFill>
                <a:latin typeface="Times New Roman"/>
                <a:cs typeface="Times New Roman"/>
              </a:rPr>
              <a:t>S= area</a:t>
            </a:r>
          </a:p>
        </p:txBody>
      </p:sp>
    </p:spTree>
    <p:extLst>
      <p:ext uri="{BB962C8B-B14F-4D97-AF65-F5344CB8AC3E}">
        <p14:creationId xmlns:p14="http://schemas.microsoft.com/office/powerpoint/2010/main" val="2435184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Little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Theorem: Proof Sketch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762000" y="19431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762000" y="5257800"/>
            <a:ext cx="739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2" name="Text Box 37"/>
          <p:cNvSpPr txBox="1">
            <a:spLocks noChangeArrowheads="1"/>
          </p:cNvSpPr>
          <p:nvPr/>
        </p:nvSpPr>
        <p:spPr bwMode="auto">
          <a:xfrm>
            <a:off x="7616825" y="4876800"/>
            <a:ext cx="68418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2485" name="Freeform 44"/>
          <p:cNvSpPr>
            <a:spLocks/>
          </p:cNvSpPr>
          <p:nvPr/>
        </p:nvSpPr>
        <p:spPr bwMode="auto">
          <a:xfrm>
            <a:off x="2209800" y="2514600"/>
            <a:ext cx="5334000" cy="2743200"/>
          </a:xfrm>
          <a:custGeom>
            <a:avLst/>
            <a:gdLst>
              <a:gd name="T0" fmla="*/ 0 w 3360"/>
              <a:gd name="T1" fmla="*/ 1728 h 1728"/>
              <a:gd name="T2" fmla="*/ 0 w 3360"/>
              <a:gd name="T3" fmla="*/ 1584 h 1728"/>
              <a:gd name="T4" fmla="*/ 384 w 3360"/>
              <a:gd name="T5" fmla="*/ 1584 h 1728"/>
              <a:gd name="T6" fmla="*/ 384 w 3360"/>
              <a:gd name="T7" fmla="*/ 1440 h 1728"/>
              <a:gd name="T8" fmla="*/ 960 w 3360"/>
              <a:gd name="T9" fmla="*/ 1440 h 1728"/>
              <a:gd name="T10" fmla="*/ 960 w 3360"/>
              <a:gd name="T11" fmla="*/ 1296 h 1728"/>
              <a:gd name="T12" fmla="*/ 1200 w 3360"/>
              <a:gd name="T13" fmla="*/ 1296 h 1728"/>
              <a:gd name="T14" fmla="*/ 1200 w 3360"/>
              <a:gd name="T15" fmla="*/ 1152 h 1728"/>
              <a:gd name="T16" fmla="*/ 1536 w 3360"/>
              <a:gd name="T17" fmla="*/ 1152 h 1728"/>
              <a:gd name="T18" fmla="*/ 1536 w 3360"/>
              <a:gd name="T19" fmla="*/ 1008 h 1728"/>
              <a:gd name="T20" fmla="*/ 1776 w 3360"/>
              <a:gd name="T21" fmla="*/ 1008 h 1728"/>
              <a:gd name="T22" fmla="*/ 1776 w 3360"/>
              <a:gd name="T23" fmla="*/ 864 h 1728"/>
              <a:gd name="T24" fmla="*/ 2112 w 3360"/>
              <a:gd name="T25" fmla="*/ 864 h 1728"/>
              <a:gd name="T26" fmla="*/ 2112 w 3360"/>
              <a:gd name="T27" fmla="*/ 720 h 1728"/>
              <a:gd name="T28" fmla="*/ 2448 w 3360"/>
              <a:gd name="T29" fmla="*/ 720 h 1728"/>
              <a:gd name="T30" fmla="*/ 2448 w 3360"/>
              <a:gd name="T31" fmla="*/ 576 h 1728"/>
              <a:gd name="T32" fmla="*/ 2784 w 3360"/>
              <a:gd name="T33" fmla="*/ 576 h 1728"/>
              <a:gd name="T34" fmla="*/ 2784 w 3360"/>
              <a:gd name="T35" fmla="*/ 432 h 1728"/>
              <a:gd name="T36" fmla="*/ 2928 w 3360"/>
              <a:gd name="T37" fmla="*/ 432 h 1728"/>
              <a:gd name="T38" fmla="*/ 2928 w 3360"/>
              <a:gd name="T39" fmla="*/ 288 h 1728"/>
              <a:gd name="T40" fmla="*/ 3168 w 3360"/>
              <a:gd name="T41" fmla="*/ 288 h 1728"/>
              <a:gd name="T42" fmla="*/ 3168 w 3360"/>
              <a:gd name="T43" fmla="*/ 144 h 1728"/>
              <a:gd name="T44" fmla="*/ 3360 w 3360"/>
              <a:gd name="T45" fmla="*/ 144 h 1728"/>
              <a:gd name="T46" fmla="*/ 3360 w 3360"/>
              <a:gd name="T47" fmla="*/ 0 h 172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360"/>
              <a:gd name="T73" fmla="*/ 0 h 1728"/>
              <a:gd name="T74" fmla="*/ 3360 w 3360"/>
              <a:gd name="T75" fmla="*/ 1728 h 172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360" h="1728">
                <a:moveTo>
                  <a:pt x="0" y="1728"/>
                </a:moveTo>
                <a:lnTo>
                  <a:pt x="0" y="1584"/>
                </a:lnTo>
                <a:lnTo>
                  <a:pt x="384" y="1584"/>
                </a:lnTo>
                <a:lnTo>
                  <a:pt x="384" y="1440"/>
                </a:lnTo>
                <a:lnTo>
                  <a:pt x="960" y="1440"/>
                </a:lnTo>
                <a:lnTo>
                  <a:pt x="960" y="1296"/>
                </a:lnTo>
                <a:lnTo>
                  <a:pt x="1200" y="1296"/>
                </a:lnTo>
                <a:lnTo>
                  <a:pt x="1200" y="1152"/>
                </a:lnTo>
                <a:lnTo>
                  <a:pt x="1536" y="1152"/>
                </a:lnTo>
                <a:lnTo>
                  <a:pt x="1536" y="1008"/>
                </a:lnTo>
                <a:lnTo>
                  <a:pt x="1776" y="1008"/>
                </a:lnTo>
                <a:lnTo>
                  <a:pt x="1776" y="864"/>
                </a:lnTo>
                <a:lnTo>
                  <a:pt x="2112" y="864"/>
                </a:lnTo>
                <a:lnTo>
                  <a:pt x="2112" y="720"/>
                </a:lnTo>
                <a:lnTo>
                  <a:pt x="2448" y="720"/>
                </a:lnTo>
                <a:lnTo>
                  <a:pt x="2448" y="576"/>
                </a:lnTo>
                <a:lnTo>
                  <a:pt x="2784" y="576"/>
                </a:lnTo>
                <a:lnTo>
                  <a:pt x="2784" y="432"/>
                </a:lnTo>
                <a:lnTo>
                  <a:pt x="2928" y="432"/>
                </a:lnTo>
                <a:lnTo>
                  <a:pt x="2928" y="288"/>
                </a:lnTo>
                <a:lnTo>
                  <a:pt x="3168" y="288"/>
                </a:lnTo>
                <a:lnTo>
                  <a:pt x="3168" y="144"/>
                </a:lnTo>
                <a:lnTo>
                  <a:pt x="3360" y="144"/>
                </a:lnTo>
                <a:lnTo>
                  <a:pt x="3360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6" name="Freeform 45"/>
          <p:cNvSpPr>
            <a:spLocks/>
          </p:cNvSpPr>
          <p:nvPr/>
        </p:nvSpPr>
        <p:spPr bwMode="auto">
          <a:xfrm>
            <a:off x="1219200" y="2514600"/>
            <a:ext cx="6096000" cy="2743200"/>
          </a:xfrm>
          <a:custGeom>
            <a:avLst/>
            <a:gdLst>
              <a:gd name="T0" fmla="*/ 0 w 3840"/>
              <a:gd name="T1" fmla="*/ 1728 h 1728"/>
              <a:gd name="T2" fmla="*/ 0 w 3840"/>
              <a:gd name="T3" fmla="*/ 1584 h 1728"/>
              <a:gd name="T4" fmla="*/ 384 w 3840"/>
              <a:gd name="T5" fmla="*/ 1584 h 1728"/>
              <a:gd name="T6" fmla="*/ 384 w 3840"/>
              <a:gd name="T7" fmla="*/ 1440 h 1728"/>
              <a:gd name="T8" fmla="*/ 576 w 3840"/>
              <a:gd name="T9" fmla="*/ 1440 h 1728"/>
              <a:gd name="T10" fmla="*/ 576 w 3840"/>
              <a:gd name="T11" fmla="*/ 1296 h 1728"/>
              <a:gd name="T12" fmla="*/ 816 w 3840"/>
              <a:gd name="T13" fmla="*/ 1296 h 1728"/>
              <a:gd name="T14" fmla="*/ 816 w 3840"/>
              <a:gd name="T15" fmla="*/ 1152 h 1728"/>
              <a:gd name="T16" fmla="*/ 1152 w 3840"/>
              <a:gd name="T17" fmla="*/ 1152 h 1728"/>
              <a:gd name="T18" fmla="*/ 1152 w 3840"/>
              <a:gd name="T19" fmla="*/ 1008 h 1728"/>
              <a:gd name="T20" fmla="*/ 1584 w 3840"/>
              <a:gd name="T21" fmla="*/ 1008 h 1728"/>
              <a:gd name="T22" fmla="*/ 1584 w 3840"/>
              <a:gd name="T23" fmla="*/ 864 h 1728"/>
              <a:gd name="T24" fmla="*/ 1776 w 3840"/>
              <a:gd name="T25" fmla="*/ 864 h 1728"/>
              <a:gd name="T26" fmla="*/ 1776 w 3840"/>
              <a:gd name="T27" fmla="*/ 720 h 1728"/>
              <a:gd name="T28" fmla="*/ 1968 w 3840"/>
              <a:gd name="T29" fmla="*/ 720 h 1728"/>
              <a:gd name="T30" fmla="*/ 1968 w 3840"/>
              <a:gd name="T31" fmla="*/ 576 h 1728"/>
              <a:gd name="T32" fmla="*/ 2448 w 3840"/>
              <a:gd name="T33" fmla="*/ 576 h 1728"/>
              <a:gd name="T34" fmla="*/ 2448 w 3840"/>
              <a:gd name="T35" fmla="*/ 432 h 1728"/>
              <a:gd name="T36" fmla="*/ 2640 w 3840"/>
              <a:gd name="T37" fmla="*/ 432 h 1728"/>
              <a:gd name="T38" fmla="*/ 2640 w 3840"/>
              <a:gd name="T39" fmla="*/ 288 h 1728"/>
              <a:gd name="T40" fmla="*/ 2784 w 3840"/>
              <a:gd name="T41" fmla="*/ 288 h 1728"/>
              <a:gd name="T42" fmla="*/ 2784 w 3840"/>
              <a:gd name="T43" fmla="*/ 144 h 1728"/>
              <a:gd name="T44" fmla="*/ 3216 w 3840"/>
              <a:gd name="T45" fmla="*/ 144 h 1728"/>
              <a:gd name="T46" fmla="*/ 3216 w 3840"/>
              <a:gd name="T47" fmla="*/ 0 h 1728"/>
              <a:gd name="T48" fmla="*/ 3840 w 3840"/>
              <a:gd name="T49" fmla="*/ 0 h 172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840"/>
              <a:gd name="T76" fmla="*/ 0 h 1728"/>
              <a:gd name="T77" fmla="*/ 3840 w 3840"/>
              <a:gd name="T78" fmla="*/ 1728 h 172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840" h="1728">
                <a:moveTo>
                  <a:pt x="0" y="1728"/>
                </a:moveTo>
                <a:lnTo>
                  <a:pt x="0" y="1584"/>
                </a:lnTo>
                <a:lnTo>
                  <a:pt x="384" y="1584"/>
                </a:lnTo>
                <a:lnTo>
                  <a:pt x="384" y="1440"/>
                </a:lnTo>
                <a:lnTo>
                  <a:pt x="576" y="1440"/>
                </a:lnTo>
                <a:lnTo>
                  <a:pt x="576" y="1296"/>
                </a:lnTo>
                <a:lnTo>
                  <a:pt x="816" y="1296"/>
                </a:lnTo>
                <a:lnTo>
                  <a:pt x="816" y="1152"/>
                </a:lnTo>
                <a:lnTo>
                  <a:pt x="1152" y="1152"/>
                </a:lnTo>
                <a:lnTo>
                  <a:pt x="1152" y="1008"/>
                </a:lnTo>
                <a:lnTo>
                  <a:pt x="1584" y="1008"/>
                </a:lnTo>
                <a:lnTo>
                  <a:pt x="1584" y="864"/>
                </a:lnTo>
                <a:lnTo>
                  <a:pt x="1776" y="864"/>
                </a:lnTo>
                <a:lnTo>
                  <a:pt x="1776" y="720"/>
                </a:lnTo>
                <a:lnTo>
                  <a:pt x="1968" y="720"/>
                </a:lnTo>
                <a:lnTo>
                  <a:pt x="1968" y="576"/>
                </a:lnTo>
                <a:lnTo>
                  <a:pt x="2448" y="576"/>
                </a:lnTo>
                <a:lnTo>
                  <a:pt x="2448" y="432"/>
                </a:lnTo>
                <a:lnTo>
                  <a:pt x="2640" y="432"/>
                </a:lnTo>
                <a:lnTo>
                  <a:pt x="2640" y="288"/>
                </a:lnTo>
                <a:lnTo>
                  <a:pt x="2784" y="288"/>
                </a:lnTo>
                <a:lnTo>
                  <a:pt x="2784" y="144"/>
                </a:lnTo>
                <a:lnTo>
                  <a:pt x="3216" y="144"/>
                </a:lnTo>
                <a:lnTo>
                  <a:pt x="3216" y="0"/>
                </a:lnTo>
                <a:lnTo>
                  <a:pt x="3840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7" name="Line 46"/>
          <p:cNvSpPr>
            <a:spLocks noChangeShapeType="1"/>
          </p:cNvSpPr>
          <p:nvPr/>
        </p:nvSpPr>
        <p:spPr bwMode="auto">
          <a:xfrm>
            <a:off x="12192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8" name="Line 47"/>
          <p:cNvSpPr>
            <a:spLocks noChangeShapeType="1"/>
          </p:cNvSpPr>
          <p:nvPr/>
        </p:nvSpPr>
        <p:spPr bwMode="auto">
          <a:xfrm>
            <a:off x="75438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9" name="Line 48"/>
          <p:cNvSpPr>
            <a:spLocks noChangeShapeType="1"/>
          </p:cNvSpPr>
          <p:nvPr/>
        </p:nvSpPr>
        <p:spPr bwMode="auto">
          <a:xfrm>
            <a:off x="7543800" y="2514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0" name="Line 49"/>
          <p:cNvSpPr>
            <a:spLocks noChangeShapeType="1"/>
          </p:cNvSpPr>
          <p:nvPr/>
        </p:nvSpPr>
        <p:spPr bwMode="auto">
          <a:xfrm>
            <a:off x="1219200" y="5410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4708525" y="537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4953000" y="838200"/>
            <a:ext cx="3872551" cy="1371600"/>
            <a:chOff x="1605663" y="4773956"/>
            <a:chExt cx="5853751" cy="1689728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5663" y="5103632"/>
              <a:ext cx="927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  <a:endPara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5132" y="5103632"/>
              <a:ext cx="1314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  <a:endPara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Cloud 59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1" dirty="0" smtClean="0">
                  <a:latin typeface="Gill Sans" charset="0"/>
                  <a:ea typeface="Gill Sans" charset="0"/>
                  <a:cs typeface="Gill Sans" charset="0"/>
                </a:rPr>
                <a:t>N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5388" y="5504128"/>
              <a:ext cx="3431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>
                  <a:latin typeface="Times New Roman"/>
                  <a:cs typeface="Times New Roman"/>
                </a:rPr>
                <a:t>λ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26475" y="6028212"/>
              <a:ext cx="333094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000" b="0" i="1" dirty="0" smtClean="0">
                  <a:latin typeface="Gill Sans" charset="0"/>
                  <a:ea typeface="Gill Sans" charset="0"/>
                  <a:cs typeface="Gill Sans" charset="0"/>
                </a:rPr>
                <a:t>L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1219200" y="50292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828800" y="48006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133600" y="45720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514600" y="43434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048000" y="41148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733800" y="3886200"/>
            <a:ext cx="12954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4038600" y="36576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343400" y="3429000"/>
            <a:ext cx="1752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105400" y="32004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410200" y="2971800"/>
            <a:ext cx="14478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638800" y="27432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324600" y="2514600"/>
            <a:ext cx="1219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4441829" y="3429000"/>
            <a:ext cx="652463" cy="914400"/>
            <a:chOff x="2798" y="2160"/>
            <a:chExt cx="411" cy="576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832" y="2160"/>
              <a:ext cx="0" cy="576"/>
            </a:xfrm>
            <a:prstGeom prst="line">
              <a:avLst/>
            </a:prstGeom>
            <a:noFill/>
            <a:ln w="19050" cmpd="sng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798" y="2280"/>
              <a:ext cx="41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200" b="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N(</a:t>
              </a:r>
              <a:r>
                <a:rPr lang="en-US" sz="2200" b="0" dirty="0">
                  <a:solidFill>
                    <a:schemeClr val="bg1"/>
                  </a:solidFill>
                  <a:latin typeface="Times New Roman"/>
                  <a:cs typeface="Times New Roman"/>
                </a:rPr>
                <a:t>t)</a:t>
              </a:r>
            </a:p>
          </p:txBody>
        </p:sp>
      </p:grp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838200" y="1859340"/>
            <a:ext cx="426219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latin typeface="Times New Roman"/>
                <a:cs typeface="Times New Roman"/>
              </a:rPr>
              <a:t>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  <a:r>
              <a:rPr lang="en-US" sz="2400" b="0" dirty="0">
                <a:latin typeface="Gill Sans Light"/>
                <a:cs typeface="Gill Sans Light"/>
              </a:rPr>
              <a:t> = response time of job </a:t>
            </a:r>
            <a:r>
              <a:rPr lang="en-US" sz="2400" b="0" i="1" dirty="0" err="1">
                <a:latin typeface="Times New Roman"/>
                <a:cs typeface="Times New Roman"/>
              </a:rPr>
              <a:t>i</a:t>
            </a:r>
            <a:endParaRPr lang="en-US" sz="2400" b="0" i="1" dirty="0">
              <a:latin typeface="Times New Roman"/>
              <a:cs typeface="Times New Roman"/>
            </a:endParaRPr>
          </a:p>
          <a:p>
            <a:r>
              <a:rPr lang="en-US" sz="2400" b="0" dirty="0">
                <a:latin typeface="Times New Roman"/>
                <a:cs typeface="Times New Roman"/>
              </a:rPr>
              <a:t>N(t) </a:t>
            </a:r>
            <a:r>
              <a:rPr lang="en-US" sz="2400" b="0" dirty="0">
                <a:latin typeface="Gill Sans Light"/>
                <a:cs typeface="Gill Sans Light"/>
              </a:rPr>
              <a:t>= number of jobs in system</a:t>
            </a:r>
          </a:p>
          <a:p>
            <a:r>
              <a:rPr lang="en-US" sz="2400" b="0" dirty="0">
                <a:latin typeface="Gill Sans Light"/>
                <a:cs typeface="Gill Sans Light"/>
              </a:rPr>
              <a:t>          at time </a:t>
            </a:r>
            <a:r>
              <a:rPr lang="en-US" sz="2400" b="0" i="1" dirty="0">
                <a:latin typeface="Times New Roman"/>
                <a:cs typeface="Times New Roman"/>
              </a:rPr>
              <a:t>t</a:t>
            </a:r>
            <a:r>
              <a:rPr lang="en-US" sz="2400" b="0" dirty="0">
                <a:latin typeface="Gill Sans Light"/>
                <a:cs typeface="Gill Sans Light"/>
              </a:rPr>
              <a:t>  </a:t>
            </a:r>
          </a:p>
          <a:p>
            <a:pPr algn="l"/>
            <a:r>
              <a:rPr lang="en-US" sz="2400" b="0" dirty="0" smtClean="0">
                <a:latin typeface="Times New Roman"/>
                <a:cs typeface="Times New Roman"/>
              </a:rPr>
              <a:t>S(</a:t>
            </a:r>
            <a:r>
              <a:rPr lang="en-US" sz="2400" b="0" dirty="0" err="1" smtClean="0">
                <a:latin typeface="Times New Roman"/>
                <a:cs typeface="Times New Roman"/>
              </a:rPr>
              <a:t>i</a:t>
            </a:r>
            <a:r>
              <a:rPr lang="en-US" sz="2400" b="0" dirty="0" smtClean="0">
                <a:latin typeface="Times New Roman"/>
                <a:cs typeface="Times New Roman"/>
              </a:rPr>
              <a:t>) = L(</a:t>
            </a:r>
            <a:r>
              <a:rPr lang="en-US" sz="2400" b="0" dirty="0" err="1" smtClean="0">
                <a:latin typeface="Times New Roman"/>
                <a:cs typeface="Times New Roman"/>
              </a:rPr>
              <a:t>i</a:t>
            </a:r>
            <a:r>
              <a:rPr lang="en-US" sz="2400" b="0" dirty="0" smtClean="0">
                <a:latin typeface="Times New Roman"/>
                <a:cs typeface="Times New Roman"/>
              </a:rPr>
              <a:t>) * 1 = L(</a:t>
            </a:r>
            <a:r>
              <a:rPr lang="en-US" sz="2400" b="0" dirty="0" err="1" smtClean="0">
                <a:latin typeface="Times New Roman"/>
                <a:cs typeface="Times New Roman"/>
              </a:rPr>
              <a:t>i</a:t>
            </a:r>
            <a:r>
              <a:rPr lang="en-US" sz="2400" b="0" dirty="0" smtClean="0">
                <a:latin typeface="Times New Roman"/>
                <a:cs typeface="Times New Roman"/>
              </a:rPr>
              <a:t>)</a:t>
            </a:r>
            <a:endParaRPr lang="en-US" sz="2400" b="0" dirty="0">
              <a:latin typeface="Times New Roman"/>
              <a:cs typeface="Times New Roman"/>
            </a:endParaRPr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76200" y="1981200"/>
            <a:ext cx="72358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 dirty="0" smtClean="0">
                <a:latin typeface="Times New Roman"/>
                <a:cs typeface="Times New Roman"/>
              </a:rPr>
              <a:t>Job </a:t>
            </a:r>
            <a:r>
              <a:rPr lang="en-US" sz="2200" b="0" dirty="0" err="1" smtClean="0">
                <a:latin typeface="Times New Roman"/>
                <a:cs typeface="Times New Roman"/>
              </a:rPr>
              <a:t>i</a:t>
            </a:r>
            <a:endParaRPr lang="en-US" sz="2200" b="0" dirty="0">
              <a:latin typeface="Times New Roman"/>
              <a:cs typeface="Times New Roman"/>
            </a:endParaRP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1356754" y="4936455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S(1)</a:t>
            </a:r>
            <a:endParaRPr lang="en-US" b="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1966354" y="4707855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S(2)</a:t>
            </a:r>
            <a:endParaRPr lang="en-US" b="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1989423" y="5805488"/>
            <a:ext cx="44875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 err="1" smtClean="0">
                <a:latin typeface="Times New Roman"/>
                <a:cs typeface="Times New Roman"/>
              </a:rPr>
              <a:t>Navg</a:t>
            </a:r>
            <a:r>
              <a:rPr lang="en-US" sz="2400" b="0" dirty="0" smtClean="0">
                <a:latin typeface="Times New Roman"/>
                <a:cs typeface="Times New Roman"/>
              </a:rPr>
              <a:t> = S/T = (L(</a:t>
            </a:r>
            <a:r>
              <a:rPr lang="en-US" sz="2400" b="0" dirty="0">
                <a:latin typeface="Times New Roman"/>
                <a:cs typeface="Times New Roman"/>
              </a:rPr>
              <a:t>1) + </a:t>
            </a:r>
            <a:r>
              <a:rPr lang="en-US" sz="2400" b="0" dirty="0" smtClean="0">
                <a:latin typeface="Times New Roman"/>
                <a:cs typeface="Times New Roman"/>
              </a:rPr>
              <a:t>… </a:t>
            </a:r>
            <a:r>
              <a:rPr lang="en-US" sz="2400" b="0" dirty="0">
                <a:latin typeface="Times New Roman"/>
                <a:cs typeface="Times New Roman"/>
              </a:rPr>
              <a:t>+ </a:t>
            </a:r>
            <a:r>
              <a:rPr lang="en-US" sz="2400" b="0" dirty="0" smtClean="0">
                <a:latin typeface="Times New Roman"/>
                <a:cs typeface="Times New Roman"/>
              </a:rPr>
              <a:t>L(k))/T</a:t>
            </a:r>
            <a:endParaRPr lang="en-US" sz="2400" b="0" dirty="0">
              <a:latin typeface="Times New Roman"/>
              <a:cs typeface="Times New Roman"/>
            </a:endParaRP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6690754" y="2419276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S(k)</a:t>
            </a:r>
            <a:endParaRPr lang="en-US" b="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7094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Little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Theorem: Proof Sketch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762000" y="19431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762000" y="5257800"/>
            <a:ext cx="739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2" name="Text Box 37"/>
          <p:cNvSpPr txBox="1">
            <a:spLocks noChangeArrowheads="1"/>
          </p:cNvSpPr>
          <p:nvPr/>
        </p:nvSpPr>
        <p:spPr bwMode="auto">
          <a:xfrm>
            <a:off x="7616825" y="4876800"/>
            <a:ext cx="68418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2485" name="Freeform 44"/>
          <p:cNvSpPr>
            <a:spLocks/>
          </p:cNvSpPr>
          <p:nvPr/>
        </p:nvSpPr>
        <p:spPr bwMode="auto">
          <a:xfrm>
            <a:off x="2209800" y="2514600"/>
            <a:ext cx="5334000" cy="2743200"/>
          </a:xfrm>
          <a:custGeom>
            <a:avLst/>
            <a:gdLst>
              <a:gd name="T0" fmla="*/ 0 w 3360"/>
              <a:gd name="T1" fmla="*/ 1728 h 1728"/>
              <a:gd name="T2" fmla="*/ 0 w 3360"/>
              <a:gd name="T3" fmla="*/ 1584 h 1728"/>
              <a:gd name="T4" fmla="*/ 384 w 3360"/>
              <a:gd name="T5" fmla="*/ 1584 h 1728"/>
              <a:gd name="T6" fmla="*/ 384 w 3360"/>
              <a:gd name="T7" fmla="*/ 1440 h 1728"/>
              <a:gd name="T8" fmla="*/ 960 w 3360"/>
              <a:gd name="T9" fmla="*/ 1440 h 1728"/>
              <a:gd name="T10" fmla="*/ 960 w 3360"/>
              <a:gd name="T11" fmla="*/ 1296 h 1728"/>
              <a:gd name="T12" fmla="*/ 1200 w 3360"/>
              <a:gd name="T13" fmla="*/ 1296 h 1728"/>
              <a:gd name="T14" fmla="*/ 1200 w 3360"/>
              <a:gd name="T15" fmla="*/ 1152 h 1728"/>
              <a:gd name="T16" fmla="*/ 1536 w 3360"/>
              <a:gd name="T17" fmla="*/ 1152 h 1728"/>
              <a:gd name="T18" fmla="*/ 1536 w 3360"/>
              <a:gd name="T19" fmla="*/ 1008 h 1728"/>
              <a:gd name="T20" fmla="*/ 1776 w 3360"/>
              <a:gd name="T21" fmla="*/ 1008 h 1728"/>
              <a:gd name="T22" fmla="*/ 1776 w 3360"/>
              <a:gd name="T23" fmla="*/ 864 h 1728"/>
              <a:gd name="T24" fmla="*/ 2112 w 3360"/>
              <a:gd name="T25" fmla="*/ 864 h 1728"/>
              <a:gd name="T26" fmla="*/ 2112 w 3360"/>
              <a:gd name="T27" fmla="*/ 720 h 1728"/>
              <a:gd name="T28" fmla="*/ 2448 w 3360"/>
              <a:gd name="T29" fmla="*/ 720 h 1728"/>
              <a:gd name="T30" fmla="*/ 2448 w 3360"/>
              <a:gd name="T31" fmla="*/ 576 h 1728"/>
              <a:gd name="T32" fmla="*/ 2784 w 3360"/>
              <a:gd name="T33" fmla="*/ 576 h 1728"/>
              <a:gd name="T34" fmla="*/ 2784 w 3360"/>
              <a:gd name="T35" fmla="*/ 432 h 1728"/>
              <a:gd name="T36" fmla="*/ 2928 w 3360"/>
              <a:gd name="T37" fmla="*/ 432 h 1728"/>
              <a:gd name="T38" fmla="*/ 2928 w 3360"/>
              <a:gd name="T39" fmla="*/ 288 h 1728"/>
              <a:gd name="T40" fmla="*/ 3168 w 3360"/>
              <a:gd name="T41" fmla="*/ 288 h 1728"/>
              <a:gd name="T42" fmla="*/ 3168 w 3360"/>
              <a:gd name="T43" fmla="*/ 144 h 1728"/>
              <a:gd name="T44" fmla="*/ 3360 w 3360"/>
              <a:gd name="T45" fmla="*/ 144 h 1728"/>
              <a:gd name="T46" fmla="*/ 3360 w 3360"/>
              <a:gd name="T47" fmla="*/ 0 h 172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360"/>
              <a:gd name="T73" fmla="*/ 0 h 1728"/>
              <a:gd name="T74" fmla="*/ 3360 w 3360"/>
              <a:gd name="T75" fmla="*/ 1728 h 172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360" h="1728">
                <a:moveTo>
                  <a:pt x="0" y="1728"/>
                </a:moveTo>
                <a:lnTo>
                  <a:pt x="0" y="1584"/>
                </a:lnTo>
                <a:lnTo>
                  <a:pt x="384" y="1584"/>
                </a:lnTo>
                <a:lnTo>
                  <a:pt x="384" y="1440"/>
                </a:lnTo>
                <a:lnTo>
                  <a:pt x="960" y="1440"/>
                </a:lnTo>
                <a:lnTo>
                  <a:pt x="960" y="1296"/>
                </a:lnTo>
                <a:lnTo>
                  <a:pt x="1200" y="1296"/>
                </a:lnTo>
                <a:lnTo>
                  <a:pt x="1200" y="1152"/>
                </a:lnTo>
                <a:lnTo>
                  <a:pt x="1536" y="1152"/>
                </a:lnTo>
                <a:lnTo>
                  <a:pt x="1536" y="1008"/>
                </a:lnTo>
                <a:lnTo>
                  <a:pt x="1776" y="1008"/>
                </a:lnTo>
                <a:lnTo>
                  <a:pt x="1776" y="864"/>
                </a:lnTo>
                <a:lnTo>
                  <a:pt x="2112" y="864"/>
                </a:lnTo>
                <a:lnTo>
                  <a:pt x="2112" y="720"/>
                </a:lnTo>
                <a:lnTo>
                  <a:pt x="2448" y="720"/>
                </a:lnTo>
                <a:lnTo>
                  <a:pt x="2448" y="576"/>
                </a:lnTo>
                <a:lnTo>
                  <a:pt x="2784" y="576"/>
                </a:lnTo>
                <a:lnTo>
                  <a:pt x="2784" y="432"/>
                </a:lnTo>
                <a:lnTo>
                  <a:pt x="2928" y="432"/>
                </a:lnTo>
                <a:lnTo>
                  <a:pt x="2928" y="288"/>
                </a:lnTo>
                <a:lnTo>
                  <a:pt x="3168" y="288"/>
                </a:lnTo>
                <a:lnTo>
                  <a:pt x="3168" y="144"/>
                </a:lnTo>
                <a:lnTo>
                  <a:pt x="3360" y="144"/>
                </a:lnTo>
                <a:lnTo>
                  <a:pt x="3360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6" name="Freeform 45"/>
          <p:cNvSpPr>
            <a:spLocks/>
          </p:cNvSpPr>
          <p:nvPr/>
        </p:nvSpPr>
        <p:spPr bwMode="auto">
          <a:xfrm>
            <a:off x="1219200" y="2514600"/>
            <a:ext cx="6096000" cy="2743200"/>
          </a:xfrm>
          <a:custGeom>
            <a:avLst/>
            <a:gdLst>
              <a:gd name="T0" fmla="*/ 0 w 3840"/>
              <a:gd name="T1" fmla="*/ 1728 h 1728"/>
              <a:gd name="T2" fmla="*/ 0 w 3840"/>
              <a:gd name="T3" fmla="*/ 1584 h 1728"/>
              <a:gd name="T4" fmla="*/ 384 w 3840"/>
              <a:gd name="T5" fmla="*/ 1584 h 1728"/>
              <a:gd name="T6" fmla="*/ 384 w 3840"/>
              <a:gd name="T7" fmla="*/ 1440 h 1728"/>
              <a:gd name="T8" fmla="*/ 576 w 3840"/>
              <a:gd name="T9" fmla="*/ 1440 h 1728"/>
              <a:gd name="T10" fmla="*/ 576 w 3840"/>
              <a:gd name="T11" fmla="*/ 1296 h 1728"/>
              <a:gd name="T12" fmla="*/ 816 w 3840"/>
              <a:gd name="T13" fmla="*/ 1296 h 1728"/>
              <a:gd name="T14" fmla="*/ 816 w 3840"/>
              <a:gd name="T15" fmla="*/ 1152 h 1728"/>
              <a:gd name="T16" fmla="*/ 1152 w 3840"/>
              <a:gd name="T17" fmla="*/ 1152 h 1728"/>
              <a:gd name="T18" fmla="*/ 1152 w 3840"/>
              <a:gd name="T19" fmla="*/ 1008 h 1728"/>
              <a:gd name="T20" fmla="*/ 1584 w 3840"/>
              <a:gd name="T21" fmla="*/ 1008 h 1728"/>
              <a:gd name="T22" fmla="*/ 1584 w 3840"/>
              <a:gd name="T23" fmla="*/ 864 h 1728"/>
              <a:gd name="T24" fmla="*/ 1776 w 3840"/>
              <a:gd name="T25" fmla="*/ 864 h 1728"/>
              <a:gd name="T26" fmla="*/ 1776 w 3840"/>
              <a:gd name="T27" fmla="*/ 720 h 1728"/>
              <a:gd name="T28" fmla="*/ 1968 w 3840"/>
              <a:gd name="T29" fmla="*/ 720 h 1728"/>
              <a:gd name="T30" fmla="*/ 1968 w 3840"/>
              <a:gd name="T31" fmla="*/ 576 h 1728"/>
              <a:gd name="T32" fmla="*/ 2448 w 3840"/>
              <a:gd name="T33" fmla="*/ 576 h 1728"/>
              <a:gd name="T34" fmla="*/ 2448 w 3840"/>
              <a:gd name="T35" fmla="*/ 432 h 1728"/>
              <a:gd name="T36" fmla="*/ 2640 w 3840"/>
              <a:gd name="T37" fmla="*/ 432 h 1728"/>
              <a:gd name="T38" fmla="*/ 2640 w 3840"/>
              <a:gd name="T39" fmla="*/ 288 h 1728"/>
              <a:gd name="T40" fmla="*/ 2784 w 3840"/>
              <a:gd name="T41" fmla="*/ 288 h 1728"/>
              <a:gd name="T42" fmla="*/ 2784 w 3840"/>
              <a:gd name="T43" fmla="*/ 144 h 1728"/>
              <a:gd name="T44" fmla="*/ 3216 w 3840"/>
              <a:gd name="T45" fmla="*/ 144 h 1728"/>
              <a:gd name="T46" fmla="*/ 3216 w 3840"/>
              <a:gd name="T47" fmla="*/ 0 h 1728"/>
              <a:gd name="T48" fmla="*/ 3840 w 3840"/>
              <a:gd name="T49" fmla="*/ 0 h 172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840"/>
              <a:gd name="T76" fmla="*/ 0 h 1728"/>
              <a:gd name="T77" fmla="*/ 3840 w 3840"/>
              <a:gd name="T78" fmla="*/ 1728 h 172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840" h="1728">
                <a:moveTo>
                  <a:pt x="0" y="1728"/>
                </a:moveTo>
                <a:lnTo>
                  <a:pt x="0" y="1584"/>
                </a:lnTo>
                <a:lnTo>
                  <a:pt x="384" y="1584"/>
                </a:lnTo>
                <a:lnTo>
                  <a:pt x="384" y="1440"/>
                </a:lnTo>
                <a:lnTo>
                  <a:pt x="576" y="1440"/>
                </a:lnTo>
                <a:lnTo>
                  <a:pt x="576" y="1296"/>
                </a:lnTo>
                <a:lnTo>
                  <a:pt x="816" y="1296"/>
                </a:lnTo>
                <a:lnTo>
                  <a:pt x="816" y="1152"/>
                </a:lnTo>
                <a:lnTo>
                  <a:pt x="1152" y="1152"/>
                </a:lnTo>
                <a:lnTo>
                  <a:pt x="1152" y="1008"/>
                </a:lnTo>
                <a:lnTo>
                  <a:pt x="1584" y="1008"/>
                </a:lnTo>
                <a:lnTo>
                  <a:pt x="1584" y="864"/>
                </a:lnTo>
                <a:lnTo>
                  <a:pt x="1776" y="864"/>
                </a:lnTo>
                <a:lnTo>
                  <a:pt x="1776" y="720"/>
                </a:lnTo>
                <a:lnTo>
                  <a:pt x="1968" y="720"/>
                </a:lnTo>
                <a:lnTo>
                  <a:pt x="1968" y="576"/>
                </a:lnTo>
                <a:lnTo>
                  <a:pt x="2448" y="576"/>
                </a:lnTo>
                <a:lnTo>
                  <a:pt x="2448" y="432"/>
                </a:lnTo>
                <a:lnTo>
                  <a:pt x="2640" y="432"/>
                </a:lnTo>
                <a:lnTo>
                  <a:pt x="2640" y="288"/>
                </a:lnTo>
                <a:lnTo>
                  <a:pt x="2784" y="288"/>
                </a:lnTo>
                <a:lnTo>
                  <a:pt x="2784" y="144"/>
                </a:lnTo>
                <a:lnTo>
                  <a:pt x="3216" y="144"/>
                </a:lnTo>
                <a:lnTo>
                  <a:pt x="3216" y="0"/>
                </a:lnTo>
                <a:lnTo>
                  <a:pt x="3840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7" name="Line 46"/>
          <p:cNvSpPr>
            <a:spLocks noChangeShapeType="1"/>
          </p:cNvSpPr>
          <p:nvPr/>
        </p:nvSpPr>
        <p:spPr bwMode="auto">
          <a:xfrm>
            <a:off x="12192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8" name="Line 47"/>
          <p:cNvSpPr>
            <a:spLocks noChangeShapeType="1"/>
          </p:cNvSpPr>
          <p:nvPr/>
        </p:nvSpPr>
        <p:spPr bwMode="auto">
          <a:xfrm>
            <a:off x="75438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9" name="Line 48"/>
          <p:cNvSpPr>
            <a:spLocks noChangeShapeType="1"/>
          </p:cNvSpPr>
          <p:nvPr/>
        </p:nvSpPr>
        <p:spPr bwMode="auto">
          <a:xfrm>
            <a:off x="7543800" y="2514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0" name="Line 49"/>
          <p:cNvSpPr>
            <a:spLocks noChangeShapeType="1"/>
          </p:cNvSpPr>
          <p:nvPr/>
        </p:nvSpPr>
        <p:spPr bwMode="auto">
          <a:xfrm>
            <a:off x="1219200" y="5410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4708525" y="537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4953000" y="838200"/>
            <a:ext cx="3872551" cy="1371600"/>
            <a:chOff x="1605663" y="4773956"/>
            <a:chExt cx="5853751" cy="1689728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5663" y="5103632"/>
              <a:ext cx="927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  <a:endPara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5132" y="5103632"/>
              <a:ext cx="1314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  <a:endPara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Cloud 59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1" dirty="0" smtClean="0">
                  <a:latin typeface="Gill Sans" charset="0"/>
                  <a:ea typeface="Gill Sans" charset="0"/>
                  <a:cs typeface="Gill Sans" charset="0"/>
                </a:rPr>
                <a:t>N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5388" y="5504128"/>
              <a:ext cx="3431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>
                  <a:latin typeface="Times New Roman"/>
                  <a:cs typeface="Times New Roman"/>
                </a:rPr>
                <a:t>λ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26475" y="6028212"/>
              <a:ext cx="333094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000" b="0" i="1" dirty="0" smtClean="0">
                  <a:latin typeface="Gill Sans" charset="0"/>
                  <a:ea typeface="Gill Sans" charset="0"/>
                  <a:cs typeface="Gill Sans" charset="0"/>
                </a:rPr>
                <a:t>L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1219200" y="50292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828800" y="48006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133600" y="45720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514600" y="43434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048000" y="41148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733800" y="3886200"/>
            <a:ext cx="12954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4038600" y="36576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343400" y="3429000"/>
            <a:ext cx="1752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105400" y="32004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410200" y="2971800"/>
            <a:ext cx="14478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638800" y="27432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324600" y="2514600"/>
            <a:ext cx="1219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4441829" y="3429000"/>
            <a:ext cx="652463" cy="914400"/>
            <a:chOff x="2798" y="2160"/>
            <a:chExt cx="411" cy="576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832" y="2160"/>
              <a:ext cx="0" cy="576"/>
            </a:xfrm>
            <a:prstGeom prst="line">
              <a:avLst/>
            </a:prstGeom>
            <a:noFill/>
            <a:ln w="19050" cmpd="sng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798" y="2280"/>
              <a:ext cx="41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200" b="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N(</a:t>
              </a:r>
              <a:r>
                <a:rPr lang="en-US" sz="2200" b="0" dirty="0">
                  <a:solidFill>
                    <a:schemeClr val="bg1"/>
                  </a:solidFill>
                  <a:latin typeface="Times New Roman"/>
                  <a:cs typeface="Times New Roman"/>
                </a:rPr>
                <a:t>t)</a:t>
              </a:r>
            </a:p>
          </p:txBody>
        </p:sp>
      </p:grp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838200" y="1859340"/>
            <a:ext cx="426219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latin typeface="Times New Roman"/>
                <a:cs typeface="Times New Roman"/>
              </a:rPr>
              <a:t>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  <a:r>
              <a:rPr lang="en-US" sz="2400" b="0" dirty="0">
                <a:latin typeface="Gill Sans Light"/>
                <a:cs typeface="Gill Sans Light"/>
              </a:rPr>
              <a:t> = response time of job </a:t>
            </a:r>
            <a:r>
              <a:rPr lang="en-US" sz="2400" b="0" i="1" dirty="0" err="1">
                <a:latin typeface="Times New Roman"/>
                <a:cs typeface="Times New Roman"/>
              </a:rPr>
              <a:t>i</a:t>
            </a:r>
            <a:endParaRPr lang="en-US" sz="2400" b="0" i="1" dirty="0">
              <a:latin typeface="Times New Roman"/>
              <a:cs typeface="Times New Roman"/>
            </a:endParaRPr>
          </a:p>
          <a:p>
            <a:r>
              <a:rPr lang="en-US" sz="2400" b="0" dirty="0">
                <a:latin typeface="Times New Roman"/>
                <a:cs typeface="Times New Roman"/>
              </a:rPr>
              <a:t>N(t) </a:t>
            </a:r>
            <a:r>
              <a:rPr lang="en-US" sz="2400" b="0" dirty="0">
                <a:latin typeface="Gill Sans Light"/>
                <a:cs typeface="Gill Sans Light"/>
              </a:rPr>
              <a:t>= number of jobs in system</a:t>
            </a:r>
          </a:p>
          <a:p>
            <a:r>
              <a:rPr lang="en-US" sz="2400" b="0" dirty="0">
                <a:latin typeface="Gill Sans Light"/>
                <a:cs typeface="Gill Sans Light"/>
              </a:rPr>
              <a:t>          at time </a:t>
            </a:r>
            <a:r>
              <a:rPr lang="en-US" sz="2400" b="0" i="1" dirty="0">
                <a:latin typeface="Times New Roman"/>
                <a:cs typeface="Times New Roman"/>
              </a:rPr>
              <a:t>t</a:t>
            </a:r>
            <a:r>
              <a:rPr lang="en-US" sz="2400" b="0" dirty="0">
                <a:latin typeface="Gill Sans Light"/>
                <a:cs typeface="Gill Sans Light"/>
              </a:rPr>
              <a:t>  </a:t>
            </a:r>
          </a:p>
          <a:p>
            <a:pPr algn="l"/>
            <a:r>
              <a:rPr lang="en-US" sz="2400" b="0" dirty="0" smtClean="0">
                <a:latin typeface="Times New Roman"/>
                <a:cs typeface="Times New Roman"/>
              </a:rPr>
              <a:t>S(</a:t>
            </a:r>
            <a:r>
              <a:rPr lang="en-US" sz="2400" b="0" dirty="0" err="1" smtClean="0">
                <a:latin typeface="Times New Roman"/>
                <a:cs typeface="Times New Roman"/>
              </a:rPr>
              <a:t>i</a:t>
            </a:r>
            <a:r>
              <a:rPr lang="en-US" sz="2400" b="0" dirty="0" smtClean="0">
                <a:latin typeface="Times New Roman"/>
                <a:cs typeface="Times New Roman"/>
              </a:rPr>
              <a:t>) = L(</a:t>
            </a:r>
            <a:r>
              <a:rPr lang="en-US" sz="2400" b="0" dirty="0" err="1" smtClean="0">
                <a:latin typeface="Times New Roman"/>
                <a:cs typeface="Times New Roman"/>
              </a:rPr>
              <a:t>i</a:t>
            </a:r>
            <a:r>
              <a:rPr lang="en-US" sz="2400" b="0" dirty="0" smtClean="0">
                <a:latin typeface="Times New Roman"/>
                <a:cs typeface="Times New Roman"/>
              </a:rPr>
              <a:t>) * 1 = L(</a:t>
            </a:r>
            <a:r>
              <a:rPr lang="en-US" sz="2400" b="0" dirty="0" err="1" smtClean="0">
                <a:latin typeface="Times New Roman"/>
                <a:cs typeface="Times New Roman"/>
              </a:rPr>
              <a:t>i</a:t>
            </a:r>
            <a:r>
              <a:rPr lang="en-US" sz="2400" b="0" dirty="0" smtClean="0">
                <a:latin typeface="Times New Roman"/>
                <a:cs typeface="Times New Roman"/>
              </a:rPr>
              <a:t>)</a:t>
            </a:r>
            <a:endParaRPr lang="en-US" sz="2400" b="0" dirty="0">
              <a:latin typeface="Times New Roman"/>
              <a:cs typeface="Times New Roman"/>
            </a:endParaRPr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76200" y="1981200"/>
            <a:ext cx="72358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 dirty="0" smtClean="0">
                <a:latin typeface="Times New Roman"/>
                <a:cs typeface="Times New Roman"/>
              </a:rPr>
              <a:t>Job </a:t>
            </a:r>
            <a:r>
              <a:rPr lang="en-US" sz="2200" b="0" dirty="0" err="1" smtClean="0">
                <a:latin typeface="Times New Roman"/>
                <a:cs typeface="Times New Roman"/>
              </a:rPr>
              <a:t>i</a:t>
            </a:r>
            <a:endParaRPr lang="en-US" sz="2200" b="0" dirty="0">
              <a:latin typeface="Times New Roman"/>
              <a:cs typeface="Times New Roman"/>
            </a:endParaRP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1356754" y="4936455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S(1)</a:t>
            </a:r>
            <a:endParaRPr lang="en-US" b="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1966354" y="4707855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S(2)</a:t>
            </a:r>
            <a:endParaRPr lang="en-US" b="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637516" y="5715000"/>
            <a:ext cx="82016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 smtClean="0">
                <a:latin typeface="Times New Roman"/>
                <a:cs typeface="Times New Roman"/>
              </a:rPr>
              <a:t>N</a:t>
            </a:r>
            <a:r>
              <a:rPr lang="en-US" sz="2400" b="0" baseline="-25000" dirty="0" err="1" smtClean="0">
                <a:latin typeface="Times New Roman"/>
                <a:cs typeface="Times New Roman"/>
              </a:rPr>
              <a:t>avg</a:t>
            </a:r>
            <a:r>
              <a:rPr lang="en-US" sz="2400" b="0" dirty="0" smtClean="0">
                <a:latin typeface="Times New Roman"/>
                <a:cs typeface="Times New Roman"/>
              </a:rPr>
              <a:t> = (L(</a:t>
            </a:r>
            <a:r>
              <a:rPr lang="en-US" sz="2400" b="0" dirty="0">
                <a:latin typeface="Times New Roman"/>
                <a:cs typeface="Times New Roman"/>
              </a:rPr>
              <a:t>1) + </a:t>
            </a:r>
            <a:r>
              <a:rPr lang="en-US" sz="2400" b="0" dirty="0" smtClean="0">
                <a:latin typeface="Times New Roman"/>
                <a:cs typeface="Times New Roman"/>
              </a:rPr>
              <a:t>… </a:t>
            </a:r>
            <a:r>
              <a:rPr lang="en-US" sz="2400" b="0" dirty="0">
                <a:latin typeface="Times New Roman"/>
                <a:cs typeface="Times New Roman"/>
              </a:rPr>
              <a:t>+ </a:t>
            </a:r>
            <a:r>
              <a:rPr lang="en-US" sz="2400" b="0" dirty="0" smtClean="0">
                <a:latin typeface="Times New Roman"/>
                <a:cs typeface="Times New Roman"/>
              </a:rPr>
              <a:t>L(k))/T = (</a:t>
            </a:r>
            <a:r>
              <a:rPr lang="en-US" sz="2400" b="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sz="2400" b="0" baseline="-250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total</a:t>
            </a:r>
            <a:r>
              <a:rPr lang="en-US" sz="2400" b="0" dirty="0" smtClean="0">
                <a:latin typeface="Times New Roman"/>
                <a:cs typeface="Times New Roman"/>
              </a:rPr>
              <a:t>/T)</a:t>
            </a:r>
            <a:r>
              <a:rPr lang="en-US" sz="2400" b="0" dirty="0">
                <a:latin typeface="Times New Roman"/>
                <a:cs typeface="Times New Roman"/>
              </a:rPr>
              <a:t>*(L(1) + … + L(k)</a:t>
            </a:r>
            <a:r>
              <a:rPr lang="en-US" sz="2400" b="0" dirty="0" smtClean="0">
                <a:latin typeface="Times New Roman"/>
                <a:cs typeface="Times New Roman"/>
              </a:rPr>
              <a:t>)/</a:t>
            </a:r>
            <a:r>
              <a:rPr lang="en-US" sz="2400" b="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sz="2400" b="0" baseline="-250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total</a:t>
            </a:r>
            <a:endParaRPr lang="en-US" sz="2400" b="0" baseline="-25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6690754" y="2419276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S(k)</a:t>
            </a:r>
            <a:endParaRPr lang="en-US" b="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9615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Little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Theorem: Proof Sketch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762000" y="19431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762000" y="5257800"/>
            <a:ext cx="739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2" name="Text Box 37"/>
          <p:cNvSpPr txBox="1">
            <a:spLocks noChangeArrowheads="1"/>
          </p:cNvSpPr>
          <p:nvPr/>
        </p:nvSpPr>
        <p:spPr bwMode="auto">
          <a:xfrm>
            <a:off x="7616825" y="4876800"/>
            <a:ext cx="68418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2485" name="Freeform 44"/>
          <p:cNvSpPr>
            <a:spLocks/>
          </p:cNvSpPr>
          <p:nvPr/>
        </p:nvSpPr>
        <p:spPr bwMode="auto">
          <a:xfrm>
            <a:off x="2209800" y="2514600"/>
            <a:ext cx="5334000" cy="2743200"/>
          </a:xfrm>
          <a:custGeom>
            <a:avLst/>
            <a:gdLst>
              <a:gd name="T0" fmla="*/ 0 w 3360"/>
              <a:gd name="T1" fmla="*/ 1728 h 1728"/>
              <a:gd name="T2" fmla="*/ 0 w 3360"/>
              <a:gd name="T3" fmla="*/ 1584 h 1728"/>
              <a:gd name="T4" fmla="*/ 384 w 3360"/>
              <a:gd name="T5" fmla="*/ 1584 h 1728"/>
              <a:gd name="T6" fmla="*/ 384 w 3360"/>
              <a:gd name="T7" fmla="*/ 1440 h 1728"/>
              <a:gd name="T8" fmla="*/ 960 w 3360"/>
              <a:gd name="T9" fmla="*/ 1440 h 1728"/>
              <a:gd name="T10" fmla="*/ 960 w 3360"/>
              <a:gd name="T11" fmla="*/ 1296 h 1728"/>
              <a:gd name="T12" fmla="*/ 1200 w 3360"/>
              <a:gd name="T13" fmla="*/ 1296 h 1728"/>
              <a:gd name="T14" fmla="*/ 1200 w 3360"/>
              <a:gd name="T15" fmla="*/ 1152 h 1728"/>
              <a:gd name="T16" fmla="*/ 1536 w 3360"/>
              <a:gd name="T17" fmla="*/ 1152 h 1728"/>
              <a:gd name="T18" fmla="*/ 1536 w 3360"/>
              <a:gd name="T19" fmla="*/ 1008 h 1728"/>
              <a:gd name="T20" fmla="*/ 1776 w 3360"/>
              <a:gd name="T21" fmla="*/ 1008 h 1728"/>
              <a:gd name="T22" fmla="*/ 1776 w 3360"/>
              <a:gd name="T23" fmla="*/ 864 h 1728"/>
              <a:gd name="T24" fmla="*/ 2112 w 3360"/>
              <a:gd name="T25" fmla="*/ 864 h 1728"/>
              <a:gd name="T26" fmla="*/ 2112 w 3360"/>
              <a:gd name="T27" fmla="*/ 720 h 1728"/>
              <a:gd name="T28" fmla="*/ 2448 w 3360"/>
              <a:gd name="T29" fmla="*/ 720 h 1728"/>
              <a:gd name="T30" fmla="*/ 2448 w 3360"/>
              <a:gd name="T31" fmla="*/ 576 h 1728"/>
              <a:gd name="T32" fmla="*/ 2784 w 3360"/>
              <a:gd name="T33" fmla="*/ 576 h 1728"/>
              <a:gd name="T34" fmla="*/ 2784 w 3360"/>
              <a:gd name="T35" fmla="*/ 432 h 1728"/>
              <a:gd name="T36" fmla="*/ 2928 w 3360"/>
              <a:gd name="T37" fmla="*/ 432 h 1728"/>
              <a:gd name="T38" fmla="*/ 2928 w 3360"/>
              <a:gd name="T39" fmla="*/ 288 h 1728"/>
              <a:gd name="T40" fmla="*/ 3168 w 3360"/>
              <a:gd name="T41" fmla="*/ 288 h 1728"/>
              <a:gd name="T42" fmla="*/ 3168 w 3360"/>
              <a:gd name="T43" fmla="*/ 144 h 1728"/>
              <a:gd name="T44" fmla="*/ 3360 w 3360"/>
              <a:gd name="T45" fmla="*/ 144 h 1728"/>
              <a:gd name="T46" fmla="*/ 3360 w 3360"/>
              <a:gd name="T47" fmla="*/ 0 h 172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360"/>
              <a:gd name="T73" fmla="*/ 0 h 1728"/>
              <a:gd name="T74" fmla="*/ 3360 w 3360"/>
              <a:gd name="T75" fmla="*/ 1728 h 172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360" h="1728">
                <a:moveTo>
                  <a:pt x="0" y="1728"/>
                </a:moveTo>
                <a:lnTo>
                  <a:pt x="0" y="1584"/>
                </a:lnTo>
                <a:lnTo>
                  <a:pt x="384" y="1584"/>
                </a:lnTo>
                <a:lnTo>
                  <a:pt x="384" y="1440"/>
                </a:lnTo>
                <a:lnTo>
                  <a:pt x="960" y="1440"/>
                </a:lnTo>
                <a:lnTo>
                  <a:pt x="960" y="1296"/>
                </a:lnTo>
                <a:lnTo>
                  <a:pt x="1200" y="1296"/>
                </a:lnTo>
                <a:lnTo>
                  <a:pt x="1200" y="1152"/>
                </a:lnTo>
                <a:lnTo>
                  <a:pt x="1536" y="1152"/>
                </a:lnTo>
                <a:lnTo>
                  <a:pt x="1536" y="1008"/>
                </a:lnTo>
                <a:lnTo>
                  <a:pt x="1776" y="1008"/>
                </a:lnTo>
                <a:lnTo>
                  <a:pt x="1776" y="864"/>
                </a:lnTo>
                <a:lnTo>
                  <a:pt x="2112" y="864"/>
                </a:lnTo>
                <a:lnTo>
                  <a:pt x="2112" y="720"/>
                </a:lnTo>
                <a:lnTo>
                  <a:pt x="2448" y="720"/>
                </a:lnTo>
                <a:lnTo>
                  <a:pt x="2448" y="576"/>
                </a:lnTo>
                <a:lnTo>
                  <a:pt x="2784" y="576"/>
                </a:lnTo>
                <a:lnTo>
                  <a:pt x="2784" y="432"/>
                </a:lnTo>
                <a:lnTo>
                  <a:pt x="2928" y="432"/>
                </a:lnTo>
                <a:lnTo>
                  <a:pt x="2928" y="288"/>
                </a:lnTo>
                <a:lnTo>
                  <a:pt x="3168" y="288"/>
                </a:lnTo>
                <a:lnTo>
                  <a:pt x="3168" y="144"/>
                </a:lnTo>
                <a:lnTo>
                  <a:pt x="3360" y="144"/>
                </a:lnTo>
                <a:lnTo>
                  <a:pt x="3360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6" name="Freeform 45"/>
          <p:cNvSpPr>
            <a:spLocks/>
          </p:cNvSpPr>
          <p:nvPr/>
        </p:nvSpPr>
        <p:spPr bwMode="auto">
          <a:xfrm>
            <a:off x="1219200" y="2514600"/>
            <a:ext cx="6096000" cy="2743200"/>
          </a:xfrm>
          <a:custGeom>
            <a:avLst/>
            <a:gdLst>
              <a:gd name="T0" fmla="*/ 0 w 3840"/>
              <a:gd name="T1" fmla="*/ 1728 h 1728"/>
              <a:gd name="T2" fmla="*/ 0 w 3840"/>
              <a:gd name="T3" fmla="*/ 1584 h 1728"/>
              <a:gd name="T4" fmla="*/ 384 w 3840"/>
              <a:gd name="T5" fmla="*/ 1584 h 1728"/>
              <a:gd name="T6" fmla="*/ 384 w 3840"/>
              <a:gd name="T7" fmla="*/ 1440 h 1728"/>
              <a:gd name="T8" fmla="*/ 576 w 3840"/>
              <a:gd name="T9" fmla="*/ 1440 h 1728"/>
              <a:gd name="T10" fmla="*/ 576 w 3840"/>
              <a:gd name="T11" fmla="*/ 1296 h 1728"/>
              <a:gd name="T12" fmla="*/ 816 w 3840"/>
              <a:gd name="T13" fmla="*/ 1296 h 1728"/>
              <a:gd name="T14" fmla="*/ 816 w 3840"/>
              <a:gd name="T15" fmla="*/ 1152 h 1728"/>
              <a:gd name="T16" fmla="*/ 1152 w 3840"/>
              <a:gd name="T17" fmla="*/ 1152 h 1728"/>
              <a:gd name="T18" fmla="*/ 1152 w 3840"/>
              <a:gd name="T19" fmla="*/ 1008 h 1728"/>
              <a:gd name="T20" fmla="*/ 1584 w 3840"/>
              <a:gd name="T21" fmla="*/ 1008 h 1728"/>
              <a:gd name="T22" fmla="*/ 1584 w 3840"/>
              <a:gd name="T23" fmla="*/ 864 h 1728"/>
              <a:gd name="T24" fmla="*/ 1776 w 3840"/>
              <a:gd name="T25" fmla="*/ 864 h 1728"/>
              <a:gd name="T26" fmla="*/ 1776 w 3840"/>
              <a:gd name="T27" fmla="*/ 720 h 1728"/>
              <a:gd name="T28" fmla="*/ 1968 w 3840"/>
              <a:gd name="T29" fmla="*/ 720 h 1728"/>
              <a:gd name="T30" fmla="*/ 1968 w 3840"/>
              <a:gd name="T31" fmla="*/ 576 h 1728"/>
              <a:gd name="T32" fmla="*/ 2448 w 3840"/>
              <a:gd name="T33" fmla="*/ 576 h 1728"/>
              <a:gd name="T34" fmla="*/ 2448 w 3840"/>
              <a:gd name="T35" fmla="*/ 432 h 1728"/>
              <a:gd name="T36" fmla="*/ 2640 w 3840"/>
              <a:gd name="T37" fmla="*/ 432 h 1728"/>
              <a:gd name="T38" fmla="*/ 2640 w 3840"/>
              <a:gd name="T39" fmla="*/ 288 h 1728"/>
              <a:gd name="T40" fmla="*/ 2784 w 3840"/>
              <a:gd name="T41" fmla="*/ 288 h 1728"/>
              <a:gd name="T42" fmla="*/ 2784 w 3840"/>
              <a:gd name="T43" fmla="*/ 144 h 1728"/>
              <a:gd name="T44" fmla="*/ 3216 w 3840"/>
              <a:gd name="T45" fmla="*/ 144 h 1728"/>
              <a:gd name="T46" fmla="*/ 3216 w 3840"/>
              <a:gd name="T47" fmla="*/ 0 h 1728"/>
              <a:gd name="T48" fmla="*/ 3840 w 3840"/>
              <a:gd name="T49" fmla="*/ 0 h 172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840"/>
              <a:gd name="T76" fmla="*/ 0 h 1728"/>
              <a:gd name="T77" fmla="*/ 3840 w 3840"/>
              <a:gd name="T78" fmla="*/ 1728 h 172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840" h="1728">
                <a:moveTo>
                  <a:pt x="0" y="1728"/>
                </a:moveTo>
                <a:lnTo>
                  <a:pt x="0" y="1584"/>
                </a:lnTo>
                <a:lnTo>
                  <a:pt x="384" y="1584"/>
                </a:lnTo>
                <a:lnTo>
                  <a:pt x="384" y="1440"/>
                </a:lnTo>
                <a:lnTo>
                  <a:pt x="576" y="1440"/>
                </a:lnTo>
                <a:lnTo>
                  <a:pt x="576" y="1296"/>
                </a:lnTo>
                <a:lnTo>
                  <a:pt x="816" y="1296"/>
                </a:lnTo>
                <a:lnTo>
                  <a:pt x="816" y="1152"/>
                </a:lnTo>
                <a:lnTo>
                  <a:pt x="1152" y="1152"/>
                </a:lnTo>
                <a:lnTo>
                  <a:pt x="1152" y="1008"/>
                </a:lnTo>
                <a:lnTo>
                  <a:pt x="1584" y="1008"/>
                </a:lnTo>
                <a:lnTo>
                  <a:pt x="1584" y="864"/>
                </a:lnTo>
                <a:lnTo>
                  <a:pt x="1776" y="864"/>
                </a:lnTo>
                <a:lnTo>
                  <a:pt x="1776" y="720"/>
                </a:lnTo>
                <a:lnTo>
                  <a:pt x="1968" y="720"/>
                </a:lnTo>
                <a:lnTo>
                  <a:pt x="1968" y="576"/>
                </a:lnTo>
                <a:lnTo>
                  <a:pt x="2448" y="576"/>
                </a:lnTo>
                <a:lnTo>
                  <a:pt x="2448" y="432"/>
                </a:lnTo>
                <a:lnTo>
                  <a:pt x="2640" y="432"/>
                </a:lnTo>
                <a:lnTo>
                  <a:pt x="2640" y="288"/>
                </a:lnTo>
                <a:lnTo>
                  <a:pt x="2784" y="288"/>
                </a:lnTo>
                <a:lnTo>
                  <a:pt x="2784" y="144"/>
                </a:lnTo>
                <a:lnTo>
                  <a:pt x="3216" y="144"/>
                </a:lnTo>
                <a:lnTo>
                  <a:pt x="3216" y="0"/>
                </a:lnTo>
                <a:lnTo>
                  <a:pt x="3840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7" name="Line 46"/>
          <p:cNvSpPr>
            <a:spLocks noChangeShapeType="1"/>
          </p:cNvSpPr>
          <p:nvPr/>
        </p:nvSpPr>
        <p:spPr bwMode="auto">
          <a:xfrm>
            <a:off x="12192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8" name="Line 47"/>
          <p:cNvSpPr>
            <a:spLocks noChangeShapeType="1"/>
          </p:cNvSpPr>
          <p:nvPr/>
        </p:nvSpPr>
        <p:spPr bwMode="auto">
          <a:xfrm>
            <a:off x="75438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9" name="Line 48"/>
          <p:cNvSpPr>
            <a:spLocks noChangeShapeType="1"/>
          </p:cNvSpPr>
          <p:nvPr/>
        </p:nvSpPr>
        <p:spPr bwMode="auto">
          <a:xfrm>
            <a:off x="7543800" y="2514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0" name="Line 49"/>
          <p:cNvSpPr>
            <a:spLocks noChangeShapeType="1"/>
          </p:cNvSpPr>
          <p:nvPr/>
        </p:nvSpPr>
        <p:spPr bwMode="auto">
          <a:xfrm>
            <a:off x="1219200" y="5410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4708525" y="537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4953000" y="838200"/>
            <a:ext cx="3872551" cy="1371600"/>
            <a:chOff x="1605663" y="4773956"/>
            <a:chExt cx="5853751" cy="1689728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5663" y="5103632"/>
              <a:ext cx="927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  <a:endPara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5132" y="5103632"/>
              <a:ext cx="1314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  <a:endPara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Cloud 59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1" dirty="0" smtClean="0">
                  <a:latin typeface="Gill Sans" charset="0"/>
                  <a:ea typeface="Gill Sans" charset="0"/>
                  <a:cs typeface="Gill Sans" charset="0"/>
                </a:rPr>
                <a:t>N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5388" y="5504128"/>
              <a:ext cx="3431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>
                  <a:latin typeface="Times New Roman"/>
                  <a:cs typeface="Times New Roman"/>
                </a:rPr>
                <a:t>λ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26475" y="6028212"/>
              <a:ext cx="333094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000" b="0" i="1" dirty="0" smtClean="0">
                  <a:latin typeface="Gill Sans" charset="0"/>
                  <a:ea typeface="Gill Sans" charset="0"/>
                  <a:cs typeface="Gill Sans" charset="0"/>
                </a:rPr>
                <a:t>L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1219200" y="50292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828800" y="48006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133600" y="45720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514600" y="43434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048000" y="41148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733800" y="3886200"/>
            <a:ext cx="12954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4038600" y="36576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343400" y="3429000"/>
            <a:ext cx="1752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105400" y="32004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410200" y="2971800"/>
            <a:ext cx="14478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638800" y="27432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324600" y="2514600"/>
            <a:ext cx="1219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4441829" y="3429000"/>
            <a:ext cx="652463" cy="914400"/>
            <a:chOff x="2798" y="2160"/>
            <a:chExt cx="411" cy="576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832" y="2160"/>
              <a:ext cx="0" cy="576"/>
            </a:xfrm>
            <a:prstGeom prst="line">
              <a:avLst/>
            </a:prstGeom>
            <a:noFill/>
            <a:ln w="19050" cmpd="sng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798" y="2280"/>
              <a:ext cx="41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200" b="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N(</a:t>
              </a:r>
              <a:r>
                <a:rPr lang="en-US" sz="2200" b="0" dirty="0">
                  <a:solidFill>
                    <a:schemeClr val="bg1"/>
                  </a:solidFill>
                  <a:latin typeface="Times New Roman"/>
                  <a:cs typeface="Times New Roman"/>
                </a:rPr>
                <a:t>t)</a:t>
              </a:r>
            </a:p>
          </p:txBody>
        </p:sp>
      </p:grp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838200" y="1859340"/>
            <a:ext cx="426219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latin typeface="Times New Roman"/>
                <a:cs typeface="Times New Roman"/>
              </a:rPr>
              <a:t>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  <a:r>
              <a:rPr lang="en-US" sz="2400" b="0" dirty="0">
                <a:latin typeface="Gill Sans Light"/>
                <a:cs typeface="Gill Sans Light"/>
              </a:rPr>
              <a:t> = response time of job </a:t>
            </a:r>
            <a:r>
              <a:rPr lang="en-US" sz="2400" b="0" i="1" dirty="0" err="1">
                <a:latin typeface="Times New Roman"/>
                <a:cs typeface="Times New Roman"/>
              </a:rPr>
              <a:t>i</a:t>
            </a:r>
            <a:endParaRPr lang="en-US" sz="2400" b="0" i="1" dirty="0">
              <a:latin typeface="Times New Roman"/>
              <a:cs typeface="Times New Roman"/>
            </a:endParaRPr>
          </a:p>
          <a:p>
            <a:r>
              <a:rPr lang="en-US" sz="2400" b="0" dirty="0">
                <a:latin typeface="Times New Roman"/>
                <a:cs typeface="Times New Roman"/>
              </a:rPr>
              <a:t>N(t) </a:t>
            </a:r>
            <a:r>
              <a:rPr lang="en-US" sz="2400" b="0" dirty="0">
                <a:latin typeface="Gill Sans Light"/>
                <a:cs typeface="Gill Sans Light"/>
              </a:rPr>
              <a:t>= number of jobs in system</a:t>
            </a:r>
          </a:p>
          <a:p>
            <a:r>
              <a:rPr lang="en-US" sz="2400" b="0" dirty="0">
                <a:latin typeface="Gill Sans Light"/>
                <a:cs typeface="Gill Sans Light"/>
              </a:rPr>
              <a:t>          at time </a:t>
            </a:r>
            <a:r>
              <a:rPr lang="en-US" sz="2400" b="0" i="1" dirty="0">
                <a:latin typeface="Times New Roman"/>
                <a:cs typeface="Times New Roman"/>
              </a:rPr>
              <a:t>t</a:t>
            </a:r>
            <a:r>
              <a:rPr lang="en-US" sz="2400" b="0" dirty="0">
                <a:latin typeface="Gill Sans Light"/>
                <a:cs typeface="Gill Sans Light"/>
              </a:rPr>
              <a:t>  </a:t>
            </a:r>
          </a:p>
          <a:p>
            <a:pPr algn="l"/>
            <a:r>
              <a:rPr lang="en-US" sz="2400" b="0" dirty="0" smtClean="0">
                <a:latin typeface="Times New Roman"/>
                <a:cs typeface="Times New Roman"/>
              </a:rPr>
              <a:t>S(</a:t>
            </a:r>
            <a:r>
              <a:rPr lang="en-US" sz="2400" b="0" dirty="0" err="1" smtClean="0">
                <a:latin typeface="Times New Roman"/>
                <a:cs typeface="Times New Roman"/>
              </a:rPr>
              <a:t>i</a:t>
            </a:r>
            <a:r>
              <a:rPr lang="en-US" sz="2400" b="0" dirty="0" smtClean="0">
                <a:latin typeface="Times New Roman"/>
                <a:cs typeface="Times New Roman"/>
              </a:rPr>
              <a:t>) = L(</a:t>
            </a:r>
            <a:r>
              <a:rPr lang="en-US" sz="2400" b="0" dirty="0" err="1" smtClean="0">
                <a:latin typeface="Times New Roman"/>
                <a:cs typeface="Times New Roman"/>
              </a:rPr>
              <a:t>i</a:t>
            </a:r>
            <a:r>
              <a:rPr lang="en-US" sz="2400" b="0" dirty="0" smtClean="0">
                <a:latin typeface="Times New Roman"/>
                <a:cs typeface="Times New Roman"/>
              </a:rPr>
              <a:t>) * 1 = L(</a:t>
            </a:r>
            <a:r>
              <a:rPr lang="en-US" sz="2400" b="0" dirty="0" err="1" smtClean="0">
                <a:latin typeface="Times New Roman"/>
                <a:cs typeface="Times New Roman"/>
              </a:rPr>
              <a:t>i</a:t>
            </a:r>
            <a:r>
              <a:rPr lang="en-US" sz="2400" b="0" dirty="0" smtClean="0">
                <a:latin typeface="Times New Roman"/>
                <a:cs typeface="Times New Roman"/>
              </a:rPr>
              <a:t>)</a:t>
            </a:r>
            <a:endParaRPr lang="en-US" sz="2400" b="0" dirty="0">
              <a:latin typeface="Times New Roman"/>
              <a:cs typeface="Times New Roman"/>
            </a:endParaRPr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76200" y="1981200"/>
            <a:ext cx="72358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 dirty="0" smtClean="0">
                <a:latin typeface="Times New Roman"/>
                <a:cs typeface="Times New Roman"/>
              </a:rPr>
              <a:t>Job </a:t>
            </a:r>
            <a:r>
              <a:rPr lang="en-US" sz="2200" b="0" dirty="0" err="1" smtClean="0">
                <a:latin typeface="Times New Roman"/>
                <a:cs typeface="Times New Roman"/>
              </a:rPr>
              <a:t>i</a:t>
            </a:r>
            <a:endParaRPr lang="en-US" sz="2200" b="0" dirty="0">
              <a:latin typeface="Times New Roman"/>
              <a:cs typeface="Times New Roman"/>
            </a:endParaRP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1356754" y="4936455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S(1)</a:t>
            </a:r>
            <a:endParaRPr lang="en-US" b="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1966354" y="4707855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S(2)</a:t>
            </a:r>
            <a:endParaRPr lang="en-US" b="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1224676" y="5715000"/>
            <a:ext cx="69287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 smtClean="0">
                <a:latin typeface="Times New Roman"/>
                <a:cs typeface="Times New Roman"/>
              </a:rPr>
              <a:t>N</a:t>
            </a:r>
            <a:r>
              <a:rPr lang="en-US" sz="2400" b="0" baseline="-25000" dirty="0" err="1" smtClean="0">
                <a:latin typeface="Times New Roman"/>
                <a:cs typeface="Times New Roman"/>
              </a:rPr>
              <a:t>avg</a:t>
            </a:r>
            <a:r>
              <a:rPr lang="en-US" sz="2400" b="0" dirty="0" smtClean="0">
                <a:latin typeface="Times New Roman"/>
                <a:cs typeface="Times New Roman"/>
              </a:rPr>
              <a:t> = (</a:t>
            </a:r>
            <a:r>
              <a:rPr lang="en-US" sz="2400" b="0" dirty="0" err="1" smtClean="0">
                <a:latin typeface="Times New Roman"/>
                <a:cs typeface="Times New Roman"/>
              </a:rPr>
              <a:t>N</a:t>
            </a:r>
            <a:r>
              <a:rPr lang="en-US" sz="2400" b="0" baseline="-25000" dirty="0" err="1" smtClean="0">
                <a:latin typeface="Times New Roman"/>
                <a:cs typeface="Times New Roman"/>
              </a:rPr>
              <a:t>total</a:t>
            </a:r>
            <a:r>
              <a:rPr lang="en-US" sz="2400" b="0" dirty="0" smtClean="0">
                <a:latin typeface="Times New Roman"/>
                <a:cs typeface="Times New Roman"/>
              </a:rPr>
              <a:t>/T)</a:t>
            </a:r>
            <a:r>
              <a:rPr lang="en-US" sz="2400" b="0" dirty="0">
                <a:latin typeface="Times New Roman"/>
                <a:cs typeface="Times New Roman"/>
              </a:rPr>
              <a:t>*(L(1) + … + L(k)</a:t>
            </a:r>
            <a:r>
              <a:rPr lang="en-US" sz="2400" b="0" dirty="0" smtClean="0">
                <a:latin typeface="Times New Roman"/>
                <a:cs typeface="Times New Roman"/>
              </a:rPr>
              <a:t>)/</a:t>
            </a:r>
            <a:r>
              <a:rPr lang="en-US" sz="2400" b="0" dirty="0" err="1" smtClean="0">
                <a:latin typeface="Times New Roman"/>
                <a:cs typeface="Times New Roman"/>
              </a:rPr>
              <a:t>N</a:t>
            </a:r>
            <a:r>
              <a:rPr lang="en-US" sz="2400" b="0" baseline="-25000" dirty="0" err="1" smtClean="0">
                <a:latin typeface="Times New Roman"/>
                <a:cs typeface="Times New Roman"/>
              </a:rPr>
              <a:t>total</a:t>
            </a:r>
            <a:r>
              <a:rPr lang="en-US" sz="2400" b="0" baseline="-25000" dirty="0" smtClean="0">
                <a:latin typeface="Times New Roman"/>
                <a:cs typeface="Times New Roman"/>
              </a:rPr>
              <a:t> </a:t>
            </a:r>
            <a:r>
              <a:rPr lang="en-US" sz="2400" b="0" dirty="0" smtClean="0">
                <a:latin typeface="Times New Roman"/>
                <a:cs typeface="Times New Roman"/>
              </a:rPr>
              <a:t>= </a:t>
            </a:r>
            <a:r>
              <a:rPr lang="el-GR" sz="2800" b="0" dirty="0" smtClean="0">
                <a:latin typeface="Times New Roman"/>
                <a:cs typeface="Times New Roman"/>
              </a:rPr>
              <a:t>λ</a:t>
            </a:r>
            <a:r>
              <a:rPr lang="en-US" sz="2400" b="0" baseline="-25000" dirty="0" err="1" smtClean="0">
                <a:latin typeface="Times New Roman"/>
                <a:cs typeface="Times New Roman"/>
              </a:rPr>
              <a:t>avg</a:t>
            </a:r>
            <a:r>
              <a:rPr lang="en-US" sz="2400" b="0" dirty="0" smtClean="0">
                <a:latin typeface="Times New Roman"/>
                <a:cs typeface="Times New Roman"/>
              </a:rPr>
              <a:t> × </a:t>
            </a:r>
            <a:r>
              <a:rPr lang="en-US" sz="2400" b="0" dirty="0" err="1" smtClean="0">
                <a:latin typeface="Times New Roman"/>
                <a:cs typeface="Times New Roman"/>
              </a:rPr>
              <a:t>L</a:t>
            </a:r>
            <a:r>
              <a:rPr lang="en-US" sz="2400" b="0" baseline="-25000" dirty="0" err="1" smtClean="0">
                <a:latin typeface="Times New Roman"/>
                <a:cs typeface="Times New Roman"/>
              </a:rPr>
              <a:t>avg</a:t>
            </a:r>
            <a:endParaRPr lang="en-US" sz="2400" b="0" baseline="-25000" dirty="0">
              <a:latin typeface="Times New Roman"/>
              <a:cs typeface="Times New Roman"/>
            </a:endParaRP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6690754" y="2419276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S(k)</a:t>
            </a:r>
            <a:endParaRPr lang="en-US" b="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3121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</a:t>
            </a:r>
            <a:r>
              <a:rPr lang="en-US" dirty="0"/>
              <a:t>F</a:t>
            </a:r>
            <a:r>
              <a:rPr lang="en-US" dirty="0" smtClean="0"/>
              <a:t>ast 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Consider a 1 Gb/s link (B = 125 </a:t>
            </a:r>
            <a:r>
              <a:rPr lang="en-US" dirty="0"/>
              <a:t>M</a:t>
            </a:r>
            <a:r>
              <a:rPr lang="en-US" dirty="0" smtClean="0"/>
              <a:t>B/s)</a:t>
            </a:r>
          </a:p>
          <a:p>
            <a:pPr lvl="1"/>
            <a:r>
              <a:rPr lang="en-US" dirty="0" smtClean="0"/>
              <a:t>With a startup cost S = 1 </a:t>
            </a:r>
            <a:r>
              <a:rPr lang="en-US" dirty="0" err="1" smtClean="0"/>
              <a:t>ms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/>
              <a:t>Bandwidth = </a:t>
            </a:r>
            <a:r>
              <a:rPr lang="en-US" dirty="0" smtClean="0"/>
              <a:t>B</a:t>
            </a:r>
            <a:r>
              <a:rPr lang="en-US" dirty="0"/>
              <a:t>/(B*S/n + 1)</a:t>
            </a:r>
          </a:p>
          <a:p>
            <a:pPr lvl="1"/>
            <a:r>
              <a:rPr lang="en-US" dirty="0" smtClean="0"/>
              <a:t>half-</a:t>
            </a:r>
            <a:r>
              <a:rPr lang="en-US" dirty="0"/>
              <a:t>power point occurs at n=S*</a:t>
            </a:r>
            <a:r>
              <a:rPr lang="en-US" dirty="0" smtClean="0"/>
              <a:t>B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 Bandwidth = B/2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873250" y="1528433"/>
            <a:ext cx="5441950" cy="4415167"/>
            <a:chOff x="1873250" y="1452233"/>
            <a:chExt cx="5441950" cy="441516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3250" y="1452233"/>
              <a:ext cx="5441950" cy="4415167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 flipV="1">
              <a:off x="3581400" y="2057400"/>
              <a:ext cx="0" cy="3133271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8095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Little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Theorem: Proof Sketch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762000" y="19431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762000" y="5257800"/>
            <a:ext cx="739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2" name="Text Box 37"/>
          <p:cNvSpPr txBox="1">
            <a:spLocks noChangeArrowheads="1"/>
          </p:cNvSpPr>
          <p:nvPr/>
        </p:nvSpPr>
        <p:spPr bwMode="auto">
          <a:xfrm>
            <a:off x="7616825" y="4876800"/>
            <a:ext cx="68418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2485" name="Freeform 44"/>
          <p:cNvSpPr>
            <a:spLocks/>
          </p:cNvSpPr>
          <p:nvPr/>
        </p:nvSpPr>
        <p:spPr bwMode="auto">
          <a:xfrm>
            <a:off x="2209800" y="2514600"/>
            <a:ext cx="5334000" cy="2743200"/>
          </a:xfrm>
          <a:custGeom>
            <a:avLst/>
            <a:gdLst>
              <a:gd name="T0" fmla="*/ 0 w 3360"/>
              <a:gd name="T1" fmla="*/ 1728 h 1728"/>
              <a:gd name="T2" fmla="*/ 0 w 3360"/>
              <a:gd name="T3" fmla="*/ 1584 h 1728"/>
              <a:gd name="T4" fmla="*/ 384 w 3360"/>
              <a:gd name="T5" fmla="*/ 1584 h 1728"/>
              <a:gd name="T6" fmla="*/ 384 w 3360"/>
              <a:gd name="T7" fmla="*/ 1440 h 1728"/>
              <a:gd name="T8" fmla="*/ 960 w 3360"/>
              <a:gd name="T9" fmla="*/ 1440 h 1728"/>
              <a:gd name="T10" fmla="*/ 960 w 3360"/>
              <a:gd name="T11" fmla="*/ 1296 h 1728"/>
              <a:gd name="T12" fmla="*/ 1200 w 3360"/>
              <a:gd name="T13" fmla="*/ 1296 h 1728"/>
              <a:gd name="T14" fmla="*/ 1200 w 3360"/>
              <a:gd name="T15" fmla="*/ 1152 h 1728"/>
              <a:gd name="T16" fmla="*/ 1536 w 3360"/>
              <a:gd name="T17" fmla="*/ 1152 h 1728"/>
              <a:gd name="T18" fmla="*/ 1536 w 3360"/>
              <a:gd name="T19" fmla="*/ 1008 h 1728"/>
              <a:gd name="T20" fmla="*/ 1776 w 3360"/>
              <a:gd name="T21" fmla="*/ 1008 h 1728"/>
              <a:gd name="T22" fmla="*/ 1776 w 3360"/>
              <a:gd name="T23" fmla="*/ 864 h 1728"/>
              <a:gd name="T24" fmla="*/ 2112 w 3360"/>
              <a:gd name="T25" fmla="*/ 864 h 1728"/>
              <a:gd name="T26" fmla="*/ 2112 w 3360"/>
              <a:gd name="T27" fmla="*/ 720 h 1728"/>
              <a:gd name="T28" fmla="*/ 2448 w 3360"/>
              <a:gd name="T29" fmla="*/ 720 h 1728"/>
              <a:gd name="T30" fmla="*/ 2448 w 3360"/>
              <a:gd name="T31" fmla="*/ 576 h 1728"/>
              <a:gd name="T32" fmla="*/ 2784 w 3360"/>
              <a:gd name="T33" fmla="*/ 576 h 1728"/>
              <a:gd name="T34" fmla="*/ 2784 w 3360"/>
              <a:gd name="T35" fmla="*/ 432 h 1728"/>
              <a:gd name="T36" fmla="*/ 2928 w 3360"/>
              <a:gd name="T37" fmla="*/ 432 h 1728"/>
              <a:gd name="T38" fmla="*/ 2928 w 3360"/>
              <a:gd name="T39" fmla="*/ 288 h 1728"/>
              <a:gd name="T40" fmla="*/ 3168 w 3360"/>
              <a:gd name="T41" fmla="*/ 288 h 1728"/>
              <a:gd name="T42" fmla="*/ 3168 w 3360"/>
              <a:gd name="T43" fmla="*/ 144 h 1728"/>
              <a:gd name="T44" fmla="*/ 3360 w 3360"/>
              <a:gd name="T45" fmla="*/ 144 h 1728"/>
              <a:gd name="T46" fmla="*/ 3360 w 3360"/>
              <a:gd name="T47" fmla="*/ 0 h 172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360"/>
              <a:gd name="T73" fmla="*/ 0 h 1728"/>
              <a:gd name="T74" fmla="*/ 3360 w 3360"/>
              <a:gd name="T75" fmla="*/ 1728 h 172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360" h="1728">
                <a:moveTo>
                  <a:pt x="0" y="1728"/>
                </a:moveTo>
                <a:lnTo>
                  <a:pt x="0" y="1584"/>
                </a:lnTo>
                <a:lnTo>
                  <a:pt x="384" y="1584"/>
                </a:lnTo>
                <a:lnTo>
                  <a:pt x="384" y="1440"/>
                </a:lnTo>
                <a:lnTo>
                  <a:pt x="960" y="1440"/>
                </a:lnTo>
                <a:lnTo>
                  <a:pt x="960" y="1296"/>
                </a:lnTo>
                <a:lnTo>
                  <a:pt x="1200" y="1296"/>
                </a:lnTo>
                <a:lnTo>
                  <a:pt x="1200" y="1152"/>
                </a:lnTo>
                <a:lnTo>
                  <a:pt x="1536" y="1152"/>
                </a:lnTo>
                <a:lnTo>
                  <a:pt x="1536" y="1008"/>
                </a:lnTo>
                <a:lnTo>
                  <a:pt x="1776" y="1008"/>
                </a:lnTo>
                <a:lnTo>
                  <a:pt x="1776" y="864"/>
                </a:lnTo>
                <a:lnTo>
                  <a:pt x="2112" y="864"/>
                </a:lnTo>
                <a:lnTo>
                  <a:pt x="2112" y="720"/>
                </a:lnTo>
                <a:lnTo>
                  <a:pt x="2448" y="720"/>
                </a:lnTo>
                <a:lnTo>
                  <a:pt x="2448" y="576"/>
                </a:lnTo>
                <a:lnTo>
                  <a:pt x="2784" y="576"/>
                </a:lnTo>
                <a:lnTo>
                  <a:pt x="2784" y="432"/>
                </a:lnTo>
                <a:lnTo>
                  <a:pt x="2928" y="432"/>
                </a:lnTo>
                <a:lnTo>
                  <a:pt x="2928" y="288"/>
                </a:lnTo>
                <a:lnTo>
                  <a:pt x="3168" y="288"/>
                </a:lnTo>
                <a:lnTo>
                  <a:pt x="3168" y="144"/>
                </a:lnTo>
                <a:lnTo>
                  <a:pt x="3360" y="144"/>
                </a:lnTo>
                <a:lnTo>
                  <a:pt x="3360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6" name="Freeform 45"/>
          <p:cNvSpPr>
            <a:spLocks/>
          </p:cNvSpPr>
          <p:nvPr/>
        </p:nvSpPr>
        <p:spPr bwMode="auto">
          <a:xfrm>
            <a:off x="1219200" y="2514600"/>
            <a:ext cx="6096000" cy="2743200"/>
          </a:xfrm>
          <a:custGeom>
            <a:avLst/>
            <a:gdLst>
              <a:gd name="T0" fmla="*/ 0 w 3840"/>
              <a:gd name="T1" fmla="*/ 1728 h 1728"/>
              <a:gd name="T2" fmla="*/ 0 w 3840"/>
              <a:gd name="T3" fmla="*/ 1584 h 1728"/>
              <a:gd name="T4" fmla="*/ 384 w 3840"/>
              <a:gd name="T5" fmla="*/ 1584 h 1728"/>
              <a:gd name="T6" fmla="*/ 384 w 3840"/>
              <a:gd name="T7" fmla="*/ 1440 h 1728"/>
              <a:gd name="T8" fmla="*/ 576 w 3840"/>
              <a:gd name="T9" fmla="*/ 1440 h 1728"/>
              <a:gd name="T10" fmla="*/ 576 w 3840"/>
              <a:gd name="T11" fmla="*/ 1296 h 1728"/>
              <a:gd name="T12" fmla="*/ 816 w 3840"/>
              <a:gd name="T13" fmla="*/ 1296 h 1728"/>
              <a:gd name="T14" fmla="*/ 816 w 3840"/>
              <a:gd name="T15" fmla="*/ 1152 h 1728"/>
              <a:gd name="T16" fmla="*/ 1152 w 3840"/>
              <a:gd name="T17" fmla="*/ 1152 h 1728"/>
              <a:gd name="T18" fmla="*/ 1152 w 3840"/>
              <a:gd name="T19" fmla="*/ 1008 h 1728"/>
              <a:gd name="T20" fmla="*/ 1584 w 3840"/>
              <a:gd name="T21" fmla="*/ 1008 h 1728"/>
              <a:gd name="T22" fmla="*/ 1584 w 3840"/>
              <a:gd name="T23" fmla="*/ 864 h 1728"/>
              <a:gd name="T24" fmla="*/ 1776 w 3840"/>
              <a:gd name="T25" fmla="*/ 864 h 1728"/>
              <a:gd name="T26" fmla="*/ 1776 w 3840"/>
              <a:gd name="T27" fmla="*/ 720 h 1728"/>
              <a:gd name="T28" fmla="*/ 1968 w 3840"/>
              <a:gd name="T29" fmla="*/ 720 h 1728"/>
              <a:gd name="T30" fmla="*/ 1968 w 3840"/>
              <a:gd name="T31" fmla="*/ 576 h 1728"/>
              <a:gd name="T32" fmla="*/ 2448 w 3840"/>
              <a:gd name="T33" fmla="*/ 576 h 1728"/>
              <a:gd name="T34" fmla="*/ 2448 w 3840"/>
              <a:gd name="T35" fmla="*/ 432 h 1728"/>
              <a:gd name="T36" fmla="*/ 2640 w 3840"/>
              <a:gd name="T37" fmla="*/ 432 h 1728"/>
              <a:gd name="T38" fmla="*/ 2640 w 3840"/>
              <a:gd name="T39" fmla="*/ 288 h 1728"/>
              <a:gd name="T40" fmla="*/ 2784 w 3840"/>
              <a:gd name="T41" fmla="*/ 288 h 1728"/>
              <a:gd name="T42" fmla="*/ 2784 w 3840"/>
              <a:gd name="T43" fmla="*/ 144 h 1728"/>
              <a:gd name="T44" fmla="*/ 3216 w 3840"/>
              <a:gd name="T45" fmla="*/ 144 h 1728"/>
              <a:gd name="T46" fmla="*/ 3216 w 3840"/>
              <a:gd name="T47" fmla="*/ 0 h 1728"/>
              <a:gd name="T48" fmla="*/ 3840 w 3840"/>
              <a:gd name="T49" fmla="*/ 0 h 172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840"/>
              <a:gd name="T76" fmla="*/ 0 h 1728"/>
              <a:gd name="T77" fmla="*/ 3840 w 3840"/>
              <a:gd name="T78" fmla="*/ 1728 h 172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840" h="1728">
                <a:moveTo>
                  <a:pt x="0" y="1728"/>
                </a:moveTo>
                <a:lnTo>
                  <a:pt x="0" y="1584"/>
                </a:lnTo>
                <a:lnTo>
                  <a:pt x="384" y="1584"/>
                </a:lnTo>
                <a:lnTo>
                  <a:pt x="384" y="1440"/>
                </a:lnTo>
                <a:lnTo>
                  <a:pt x="576" y="1440"/>
                </a:lnTo>
                <a:lnTo>
                  <a:pt x="576" y="1296"/>
                </a:lnTo>
                <a:lnTo>
                  <a:pt x="816" y="1296"/>
                </a:lnTo>
                <a:lnTo>
                  <a:pt x="816" y="1152"/>
                </a:lnTo>
                <a:lnTo>
                  <a:pt x="1152" y="1152"/>
                </a:lnTo>
                <a:lnTo>
                  <a:pt x="1152" y="1008"/>
                </a:lnTo>
                <a:lnTo>
                  <a:pt x="1584" y="1008"/>
                </a:lnTo>
                <a:lnTo>
                  <a:pt x="1584" y="864"/>
                </a:lnTo>
                <a:lnTo>
                  <a:pt x="1776" y="864"/>
                </a:lnTo>
                <a:lnTo>
                  <a:pt x="1776" y="720"/>
                </a:lnTo>
                <a:lnTo>
                  <a:pt x="1968" y="720"/>
                </a:lnTo>
                <a:lnTo>
                  <a:pt x="1968" y="576"/>
                </a:lnTo>
                <a:lnTo>
                  <a:pt x="2448" y="576"/>
                </a:lnTo>
                <a:lnTo>
                  <a:pt x="2448" y="432"/>
                </a:lnTo>
                <a:lnTo>
                  <a:pt x="2640" y="432"/>
                </a:lnTo>
                <a:lnTo>
                  <a:pt x="2640" y="288"/>
                </a:lnTo>
                <a:lnTo>
                  <a:pt x="2784" y="288"/>
                </a:lnTo>
                <a:lnTo>
                  <a:pt x="2784" y="144"/>
                </a:lnTo>
                <a:lnTo>
                  <a:pt x="3216" y="144"/>
                </a:lnTo>
                <a:lnTo>
                  <a:pt x="3216" y="0"/>
                </a:lnTo>
                <a:lnTo>
                  <a:pt x="3840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7" name="Line 46"/>
          <p:cNvSpPr>
            <a:spLocks noChangeShapeType="1"/>
          </p:cNvSpPr>
          <p:nvPr/>
        </p:nvSpPr>
        <p:spPr bwMode="auto">
          <a:xfrm>
            <a:off x="12192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8" name="Line 47"/>
          <p:cNvSpPr>
            <a:spLocks noChangeShapeType="1"/>
          </p:cNvSpPr>
          <p:nvPr/>
        </p:nvSpPr>
        <p:spPr bwMode="auto">
          <a:xfrm>
            <a:off x="75438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9" name="Line 48"/>
          <p:cNvSpPr>
            <a:spLocks noChangeShapeType="1"/>
          </p:cNvSpPr>
          <p:nvPr/>
        </p:nvSpPr>
        <p:spPr bwMode="auto">
          <a:xfrm>
            <a:off x="7543800" y="2514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0" name="Line 49"/>
          <p:cNvSpPr>
            <a:spLocks noChangeShapeType="1"/>
          </p:cNvSpPr>
          <p:nvPr/>
        </p:nvSpPr>
        <p:spPr bwMode="auto">
          <a:xfrm>
            <a:off x="1219200" y="5410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4708525" y="537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4953000" y="838200"/>
            <a:ext cx="3872551" cy="1371600"/>
            <a:chOff x="1605663" y="4773956"/>
            <a:chExt cx="5853751" cy="1689728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5663" y="5103632"/>
              <a:ext cx="927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  <a:endPara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5132" y="5103632"/>
              <a:ext cx="1314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  <a:endPara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Cloud 59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1" dirty="0" smtClean="0">
                  <a:latin typeface="Gill Sans" charset="0"/>
                  <a:ea typeface="Gill Sans" charset="0"/>
                  <a:cs typeface="Gill Sans" charset="0"/>
                </a:rPr>
                <a:t>N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5388" y="5504128"/>
              <a:ext cx="3431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>
                  <a:latin typeface="Times New Roman"/>
                  <a:cs typeface="Times New Roman"/>
                </a:rPr>
                <a:t>λ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26475" y="6028212"/>
              <a:ext cx="333094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000" b="0" i="1" dirty="0" smtClean="0">
                  <a:latin typeface="Gill Sans" charset="0"/>
                  <a:ea typeface="Gill Sans" charset="0"/>
                  <a:cs typeface="Gill Sans" charset="0"/>
                </a:rPr>
                <a:t>L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1219200" y="50292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828800" y="48006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133600" y="45720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514600" y="43434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048000" y="41148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733800" y="3886200"/>
            <a:ext cx="12954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4038600" y="36576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343400" y="3429000"/>
            <a:ext cx="1752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105400" y="32004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410200" y="2971800"/>
            <a:ext cx="14478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638800" y="27432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324600" y="2514600"/>
            <a:ext cx="1219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4441829" y="3429000"/>
            <a:ext cx="652463" cy="914400"/>
            <a:chOff x="2798" y="2160"/>
            <a:chExt cx="411" cy="576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832" y="2160"/>
              <a:ext cx="0" cy="576"/>
            </a:xfrm>
            <a:prstGeom prst="line">
              <a:avLst/>
            </a:prstGeom>
            <a:noFill/>
            <a:ln w="19050" cmpd="sng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798" y="2280"/>
              <a:ext cx="41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200" b="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N(</a:t>
              </a:r>
              <a:r>
                <a:rPr lang="en-US" sz="2200" b="0" dirty="0">
                  <a:solidFill>
                    <a:schemeClr val="bg1"/>
                  </a:solidFill>
                  <a:latin typeface="Times New Roman"/>
                  <a:cs typeface="Times New Roman"/>
                </a:rPr>
                <a:t>t)</a:t>
              </a:r>
            </a:p>
          </p:txBody>
        </p:sp>
      </p:grp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838200" y="1859340"/>
            <a:ext cx="426219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latin typeface="Times New Roman"/>
                <a:cs typeface="Times New Roman"/>
              </a:rPr>
              <a:t>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  <a:r>
              <a:rPr lang="en-US" sz="2400" b="0" dirty="0">
                <a:latin typeface="Gill Sans Light"/>
                <a:cs typeface="Gill Sans Light"/>
              </a:rPr>
              <a:t> = response time of job </a:t>
            </a:r>
            <a:r>
              <a:rPr lang="en-US" sz="2400" b="0" i="1" dirty="0" err="1">
                <a:latin typeface="Times New Roman"/>
                <a:cs typeface="Times New Roman"/>
              </a:rPr>
              <a:t>i</a:t>
            </a:r>
            <a:endParaRPr lang="en-US" sz="2400" b="0" i="1" dirty="0">
              <a:latin typeface="Times New Roman"/>
              <a:cs typeface="Times New Roman"/>
            </a:endParaRPr>
          </a:p>
          <a:p>
            <a:r>
              <a:rPr lang="en-US" sz="2400" b="0" dirty="0">
                <a:latin typeface="Times New Roman"/>
                <a:cs typeface="Times New Roman"/>
              </a:rPr>
              <a:t>N(t) </a:t>
            </a:r>
            <a:r>
              <a:rPr lang="en-US" sz="2400" b="0" dirty="0">
                <a:latin typeface="Gill Sans Light"/>
                <a:cs typeface="Gill Sans Light"/>
              </a:rPr>
              <a:t>= number of jobs in system</a:t>
            </a:r>
          </a:p>
          <a:p>
            <a:r>
              <a:rPr lang="en-US" sz="2400" b="0" dirty="0">
                <a:latin typeface="Gill Sans Light"/>
                <a:cs typeface="Gill Sans Light"/>
              </a:rPr>
              <a:t>          at time </a:t>
            </a:r>
            <a:r>
              <a:rPr lang="en-US" sz="2400" b="0" i="1" dirty="0">
                <a:latin typeface="Times New Roman"/>
                <a:cs typeface="Times New Roman"/>
              </a:rPr>
              <a:t>t</a:t>
            </a:r>
            <a:r>
              <a:rPr lang="en-US" sz="2400" b="0" dirty="0">
                <a:latin typeface="Gill Sans Light"/>
                <a:cs typeface="Gill Sans Light"/>
              </a:rPr>
              <a:t>  </a:t>
            </a:r>
          </a:p>
          <a:p>
            <a:pPr algn="l"/>
            <a:r>
              <a:rPr lang="en-US" sz="2400" b="0" dirty="0" smtClean="0">
                <a:latin typeface="Times New Roman"/>
                <a:cs typeface="Times New Roman"/>
              </a:rPr>
              <a:t>S(</a:t>
            </a:r>
            <a:r>
              <a:rPr lang="en-US" sz="2400" b="0" dirty="0" err="1" smtClean="0">
                <a:latin typeface="Times New Roman"/>
                <a:cs typeface="Times New Roman"/>
              </a:rPr>
              <a:t>i</a:t>
            </a:r>
            <a:r>
              <a:rPr lang="en-US" sz="2400" b="0" dirty="0" smtClean="0">
                <a:latin typeface="Times New Roman"/>
                <a:cs typeface="Times New Roman"/>
              </a:rPr>
              <a:t>) = L(</a:t>
            </a:r>
            <a:r>
              <a:rPr lang="en-US" sz="2400" b="0" dirty="0" err="1" smtClean="0">
                <a:latin typeface="Times New Roman"/>
                <a:cs typeface="Times New Roman"/>
              </a:rPr>
              <a:t>i</a:t>
            </a:r>
            <a:r>
              <a:rPr lang="en-US" sz="2400" b="0" dirty="0" smtClean="0">
                <a:latin typeface="Times New Roman"/>
                <a:cs typeface="Times New Roman"/>
              </a:rPr>
              <a:t>) * 1 = L(</a:t>
            </a:r>
            <a:r>
              <a:rPr lang="en-US" sz="2400" b="0" dirty="0" err="1" smtClean="0">
                <a:latin typeface="Times New Roman"/>
                <a:cs typeface="Times New Roman"/>
              </a:rPr>
              <a:t>i</a:t>
            </a:r>
            <a:r>
              <a:rPr lang="en-US" sz="2400" b="0" dirty="0" smtClean="0">
                <a:latin typeface="Times New Roman"/>
                <a:cs typeface="Times New Roman"/>
              </a:rPr>
              <a:t>)</a:t>
            </a:r>
            <a:endParaRPr lang="en-US" sz="2400" b="0" dirty="0">
              <a:latin typeface="Times New Roman"/>
              <a:cs typeface="Times New Roman"/>
            </a:endParaRPr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76200" y="1981200"/>
            <a:ext cx="72358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 dirty="0" smtClean="0">
                <a:latin typeface="Times New Roman"/>
                <a:cs typeface="Times New Roman"/>
              </a:rPr>
              <a:t>Job </a:t>
            </a:r>
            <a:r>
              <a:rPr lang="en-US" sz="2200" b="0" dirty="0" err="1" smtClean="0">
                <a:latin typeface="Times New Roman"/>
                <a:cs typeface="Times New Roman"/>
              </a:rPr>
              <a:t>i</a:t>
            </a:r>
            <a:endParaRPr lang="en-US" sz="2200" b="0" dirty="0">
              <a:latin typeface="Times New Roman"/>
              <a:cs typeface="Times New Roman"/>
            </a:endParaRP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1356754" y="4936455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S(1)</a:t>
            </a:r>
            <a:endParaRPr lang="en-US" b="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1966354" y="4707855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S(2)</a:t>
            </a:r>
            <a:endParaRPr lang="en-US" b="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3694248" y="5715000"/>
            <a:ext cx="23255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 smtClean="0">
                <a:latin typeface="Times New Roman"/>
                <a:cs typeface="Times New Roman"/>
              </a:rPr>
              <a:t>N</a:t>
            </a:r>
            <a:r>
              <a:rPr lang="en-US" sz="2400" b="0" baseline="-25000" dirty="0" err="1" smtClean="0">
                <a:latin typeface="Times New Roman"/>
                <a:cs typeface="Times New Roman"/>
              </a:rPr>
              <a:t>avg</a:t>
            </a:r>
            <a:r>
              <a:rPr lang="en-US" sz="2400" b="0" dirty="0" smtClean="0">
                <a:latin typeface="Times New Roman"/>
                <a:cs typeface="Times New Roman"/>
              </a:rPr>
              <a:t> = </a:t>
            </a:r>
            <a:r>
              <a:rPr lang="el-GR" sz="2800" b="0" dirty="0" smtClean="0">
                <a:latin typeface="Times New Roman"/>
                <a:cs typeface="Times New Roman"/>
              </a:rPr>
              <a:t>λ</a:t>
            </a:r>
            <a:r>
              <a:rPr lang="en-US" sz="2400" b="0" baseline="-25000" dirty="0" err="1" smtClean="0">
                <a:latin typeface="Times New Roman"/>
                <a:cs typeface="Times New Roman"/>
              </a:rPr>
              <a:t>avg</a:t>
            </a:r>
            <a:r>
              <a:rPr lang="en-US" sz="2400" b="0" dirty="0" smtClean="0">
                <a:latin typeface="Times New Roman"/>
                <a:cs typeface="Times New Roman"/>
              </a:rPr>
              <a:t> × </a:t>
            </a:r>
            <a:r>
              <a:rPr lang="en-US" sz="2400" b="0" dirty="0" err="1" smtClean="0">
                <a:latin typeface="Times New Roman"/>
                <a:cs typeface="Times New Roman"/>
              </a:rPr>
              <a:t>L</a:t>
            </a:r>
            <a:r>
              <a:rPr lang="en-US" sz="2400" b="0" baseline="-25000" dirty="0" err="1" smtClean="0">
                <a:latin typeface="Times New Roman"/>
                <a:cs typeface="Times New Roman"/>
              </a:rPr>
              <a:t>avg</a:t>
            </a:r>
            <a:endParaRPr lang="en-US" sz="2400" b="0" baseline="-25000" dirty="0">
              <a:latin typeface="Times New Roman"/>
              <a:cs typeface="Times New Roman"/>
            </a:endParaRP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6690754" y="2419276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S(k)</a:t>
            </a:r>
            <a:endParaRPr lang="en-US" b="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877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153400" cy="533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A Little Queuing Theory: Some Results (1/2) </a:t>
            </a: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839200" cy="5943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Assumptions: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 smtClean="0">
                <a:ea typeface="Gulim" panose="020B0600000101010101" pitchFamily="34" charset="-127"/>
              </a:rPr>
              <a:t>System in equilibrium; No limit to the queue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 smtClean="0">
                <a:ea typeface="Gulim" panose="020B0600000101010101" pitchFamily="34" charset="-127"/>
              </a:rPr>
              <a:t>Time between successive </a:t>
            </a:r>
            <a:r>
              <a:rPr lang="en-US" altLang="ko-KR" sz="2400" dirty="0" smtClean="0">
                <a:solidFill>
                  <a:schemeClr val="hlink"/>
                </a:solidFill>
                <a:ea typeface="Gulim" panose="020B0600000101010101" pitchFamily="34" charset="-127"/>
              </a:rPr>
              <a:t>arrivals</a:t>
            </a:r>
            <a:r>
              <a:rPr lang="en-US" altLang="ko-KR" sz="2400" dirty="0" smtClean="0">
                <a:ea typeface="Gulim" panose="020B0600000101010101" pitchFamily="34" charset="-127"/>
              </a:rPr>
              <a:t> is random and </a:t>
            </a:r>
            <a:r>
              <a:rPr lang="en-US" altLang="ko-KR" sz="2400" dirty="0" err="1" smtClean="0">
                <a:ea typeface="Gulim" panose="020B0600000101010101" pitchFamily="34" charset="-127"/>
              </a:rPr>
              <a:t>memoryless</a:t>
            </a:r>
            <a:endParaRPr lang="en-US" altLang="ko-KR" sz="2400" dirty="0" smtClean="0">
              <a:ea typeface="Gulim" panose="020B0600000101010101" pitchFamily="34" charset="-127"/>
            </a:endParaRPr>
          </a:p>
          <a:p>
            <a:pPr lvl="3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endParaRPr lang="en-US" altLang="ko-KR" dirty="0" smtClean="0">
              <a:ea typeface="Gulim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endParaRPr lang="en-US" altLang="ko-KR" sz="2400" dirty="0" smtClean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endParaRPr lang="en-US" altLang="ko-KR" dirty="0" smtClean="0">
              <a:ea typeface="Gulim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None/>
              <a:tabLst>
                <a:tab pos="688975" algn="l"/>
                <a:tab pos="1654175" algn="l"/>
              </a:tabLst>
            </a:pP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Parameters that describe our system: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:</a:t>
            </a:r>
            <a:r>
              <a:rPr lang="en-US" altLang="ko-KR" sz="2400" dirty="0" smtClean="0">
                <a:ea typeface="Gulim" panose="020B0600000101010101" pitchFamily="34" charset="-127"/>
              </a:rPr>
              <a:t> 	mean number of arriving customers/second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r>
              <a:rPr lang="en-US" altLang="ko-KR" sz="2400" dirty="0" smtClean="0">
                <a:solidFill>
                  <a:schemeClr val="hlink"/>
                </a:solidFill>
                <a:ea typeface="Gulim" panose="020B0600000101010101" pitchFamily="34" charset="-127"/>
              </a:rPr>
              <a:t>:</a:t>
            </a:r>
            <a:r>
              <a:rPr lang="en-US" altLang="ko-KR" sz="2400" dirty="0" smtClean="0">
                <a:ea typeface="Gulim" panose="020B0600000101010101" pitchFamily="34" charset="-127"/>
              </a:rPr>
              <a:t>	mean time to service a customer (“</a:t>
            </a:r>
            <a:r>
              <a:rPr lang="en-US" altLang="ko-KR" sz="2400" dirty="0" smtClean="0">
                <a:solidFill>
                  <a:schemeClr val="accent1"/>
                </a:solidFill>
                <a:ea typeface="Gulim" panose="020B0600000101010101" pitchFamily="34" charset="-127"/>
              </a:rPr>
              <a:t>m</a:t>
            </a:r>
            <a:r>
              <a:rPr lang="en-US" altLang="ko-KR" sz="2400" dirty="0" smtClean="0">
                <a:ea typeface="Gulim" panose="020B0600000101010101" pitchFamily="34" charset="-127"/>
              </a:rPr>
              <a:t>”)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 smtClean="0">
                <a:solidFill>
                  <a:schemeClr val="hlink"/>
                </a:solidFill>
                <a:ea typeface="Gulim" panose="020B0600000101010101" pitchFamily="34" charset="-127"/>
              </a:rPr>
              <a:t>C:</a:t>
            </a:r>
            <a:r>
              <a:rPr lang="en-US" altLang="ko-KR" sz="2400" dirty="0" smtClean="0">
                <a:ea typeface="Gulim" panose="020B0600000101010101" pitchFamily="34" charset="-127"/>
              </a:rPr>
              <a:t>	squared coefficient of variance = </a:t>
            </a:r>
            <a:r>
              <a:rPr lang="en-US" altLang="ko-KR" sz="2400" dirty="0" smtClean="0">
                <a:ea typeface="Gulim" panose="020B0600000101010101" pitchFamily="34" charset="-127"/>
                <a:sym typeface="Symbol" panose="05050102010706020507" pitchFamily="18" charset="2"/>
              </a:rPr>
              <a:t></a:t>
            </a:r>
            <a:r>
              <a:rPr lang="en-US" altLang="ko-KR" sz="2400" baseline="30000" dirty="0" smtClean="0">
                <a:ea typeface="Gulim" panose="020B0600000101010101" pitchFamily="34" charset="-127"/>
                <a:sym typeface="Symbol" panose="05050102010706020507" pitchFamily="18" charset="2"/>
              </a:rPr>
              <a:t>2</a:t>
            </a:r>
            <a:r>
              <a:rPr lang="en-US" altLang="ko-KR" sz="2400" dirty="0" smtClean="0">
                <a:ea typeface="Gulim" panose="020B0600000101010101" pitchFamily="34" charset="-127"/>
              </a:rPr>
              <a:t>/m</a:t>
            </a:r>
            <a:r>
              <a:rPr lang="en-US" altLang="ko-KR" sz="2400" baseline="30000" dirty="0" smtClean="0">
                <a:ea typeface="Gulim" panose="020B0600000101010101" pitchFamily="34" charset="-127"/>
              </a:rPr>
              <a:t>2</a:t>
            </a:r>
            <a:endParaRPr lang="en-US" altLang="ko-KR" sz="2400" dirty="0" smtClean="0">
              <a:solidFill>
                <a:schemeClr val="accent1"/>
              </a:solidFill>
              <a:ea typeface="Gulim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l-GR" altLang="en-US" sz="2400" dirty="0" smtClean="0">
                <a:solidFill>
                  <a:schemeClr val="accent2"/>
                </a:solidFill>
              </a:rPr>
              <a:t>μ</a:t>
            </a:r>
            <a:r>
              <a:rPr lang="en-US" altLang="ko-KR" sz="2400" dirty="0" smtClean="0">
                <a:solidFill>
                  <a:schemeClr val="accent2"/>
                </a:solidFill>
                <a:ea typeface="Gulim" panose="020B0600000101010101" pitchFamily="34" charset="-127"/>
              </a:rPr>
              <a:t>:</a:t>
            </a:r>
            <a:r>
              <a:rPr lang="en-US" altLang="ko-KR" sz="2400" dirty="0" smtClean="0">
                <a:ea typeface="Gulim" panose="020B0600000101010101" pitchFamily="34" charset="-127"/>
              </a:rPr>
              <a:t>	service rate = 1/</a:t>
            </a:r>
            <a:r>
              <a:rPr lang="en-US" altLang="ko-KR" sz="24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endParaRPr lang="en-US" altLang="ko-KR" sz="2400" dirty="0" smtClean="0">
              <a:solidFill>
                <a:schemeClr val="hlink"/>
              </a:solidFill>
              <a:ea typeface="Gulim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 smtClean="0">
                <a:solidFill>
                  <a:schemeClr val="accent2"/>
                </a:solidFill>
                <a:ea typeface="Gulim" panose="020B0600000101010101" pitchFamily="34" charset="-127"/>
              </a:rPr>
              <a:t>u:</a:t>
            </a:r>
            <a:r>
              <a:rPr lang="en-US" altLang="ko-KR" sz="2400" dirty="0" smtClean="0">
                <a:ea typeface="Gulim" panose="020B0600000101010101" pitchFamily="34" charset="-127"/>
              </a:rPr>
              <a:t>	server utilization (0</a:t>
            </a:r>
            <a:r>
              <a:rPr lang="en-US" altLang="ko-KR" sz="2400" dirty="0" smtClean="0">
                <a:ea typeface="Gulim" panose="020B0600000101010101" pitchFamily="34" charset="-127"/>
                <a:sym typeface="Symbol" panose="05050102010706020507" pitchFamily="18" charset="2"/>
              </a:rPr>
              <a:t></a:t>
            </a:r>
            <a:r>
              <a:rPr lang="en-US" altLang="ko-KR" sz="2400" dirty="0" smtClean="0">
                <a:solidFill>
                  <a:schemeClr val="accent2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 sz="2400" dirty="0" smtClean="0">
                <a:ea typeface="Gulim" panose="020B0600000101010101" pitchFamily="34" charset="-127"/>
                <a:sym typeface="Symbol" panose="05050102010706020507" pitchFamily="18" charset="2"/>
              </a:rPr>
              <a:t>1)</a:t>
            </a:r>
            <a:r>
              <a:rPr lang="en-US" altLang="ko-KR" sz="2400" dirty="0" smtClean="0">
                <a:ea typeface="Gulim" panose="020B0600000101010101" pitchFamily="34" charset="-127"/>
              </a:rPr>
              <a:t>: </a:t>
            </a:r>
            <a:r>
              <a:rPr lang="en-US" altLang="ko-KR" sz="2400" dirty="0" smtClean="0">
                <a:solidFill>
                  <a:schemeClr val="accent2"/>
                </a:solidFill>
                <a:ea typeface="Gulim" panose="020B0600000101010101" pitchFamily="34" charset="-127"/>
              </a:rPr>
              <a:t>u </a:t>
            </a:r>
            <a:r>
              <a:rPr lang="en-US" altLang="ko-KR" sz="2400" dirty="0" smtClean="0">
                <a:ea typeface="Gulim" panose="020B0600000101010101" pitchFamily="34" charset="-127"/>
              </a:rPr>
              <a:t>= </a:t>
            </a:r>
            <a:r>
              <a:rPr lang="en-US" altLang="ko-KR" sz="2400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</a:t>
            </a:r>
            <a:r>
              <a:rPr lang="en-US" altLang="ko-KR" sz="2400" dirty="0" smtClean="0">
                <a:ea typeface="Gulim" panose="020B0600000101010101" pitchFamily="34" charset="-127"/>
              </a:rPr>
              <a:t>/</a:t>
            </a:r>
            <a:r>
              <a:rPr lang="el-GR" altLang="en-US" sz="2400" dirty="0" smtClean="0">
                <a:solidFill>
                  <a:schemeClr val="accent2"/>
                </a:solidFill>
              </a:rPr>
              <a:t>μ</a:t>
            </a:r>
            <a:r>
              <a:rPr lang="en-US" altLang="ko-KR" sz="2400" dirty="0" smtClean="0">
                <a:ea typeface="Gulim" panose="020B0600000101010101" pitchFamily="34" charset="-127"/>
              </a:rPr>
              <a:t> = </a:t>
            </a:r>
            <a:r>
              <a:rPr lang="en-US" altLang="ko-KR" sz="2400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  </a:t>
            </a:r>
            <a:r>
              <a:rPr lang="en-US" altLang="ko-KR" sz="24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r>
              <a:rPr lang="en-US" altLang="ko-KR" sz="2400" dirty="0" smtClean="0">
                <a:ea typeface="Gulim" panose="020B0600000101010101" pitchFamily="34" charset="-127"/>
              </a:rPr>
              <a:t> 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Parameters we wish to compute: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 err="1" smtClean="0"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 smtClean="0">
                <a:ea typeface="Gulim" panose="020B0600000101010101" pitchFamily="34" charset="-127"/>
              </a:rPr>
              <a:t>q</a:t>
            </a:r>
            <a:r>
              <a:rPr lang="en-US" altLang="ko-KR" sz="2400" dirty="0" smtClean="0">
                <a:ea typeface="Gulim" panose="020B0600000101010101" pitchFamily="34" charset="-127"/>
              </a:rPr>
              <a:t>: 	Time spent in queue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 err="1" smtClean="0">
                <a:ea typeface="Gulim" panose="020B0600000101010101" pitchFamily="34" charset="-127"/>
              </a:rPr>
              <a:t>L</a:t>
            </a:r>
            <a:r>
              <a:rPr lang="en-US" altLang="ko-KR" sz="2400" baseline="-25000" dirty="0" err="1" smtClean="0">
                <a:ea typeface="Gulim" panose="020B0600000101010101" pitchFamily="34" charset="-127"/>
              </a:rPr>
              <a:t>q</a:t>
            </a:r>
            <a:r>
              <a:rPr lang="en-US" altLang="ko-KR" sz="2400" dirty="0" smtClean="0">
                <a:ea typeface="Gulim" panose="020B0600000101010101" pitchFamily="34" charset="-127"/>
              </a:rPr>
              <a:t>: 	Length of queue = </a:t>
            </a:r>
            <a:r>
              <a:rPr lang="en-US" altLang="ko-KR" sz="2400" dirty="0" smtClean="0">
                <a:ea typeface="Gulim" panose="020B0600000101010101" pitchFamily="34" charset="-127"/>
                <a:sym typeface="Symbol" panose="05050102010706020507" pitchFamily="18" charset="2"/>
              </a:rPr>
              <a:t>  </a:t>
            </a:r>
            <a:r>
              <a:rPr lang="en-US" altLang="ko-KR" sz="2400" dirty="0" err="1" smtClean="0">
                <a:ea typeface="Gulim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 sz="2400" baseline="-25000" dirty="0" err="1" smtClean="0">
                <a:ea typeface="Gulim" panose="020B0600000101010101" pitchFamily="34" charset="-127"/>
              </a:rPr>
              <a:t>q</a:t>
            </a:r>
            <a:r>
              <a:rPr lang="en-US" altLang="ko-KR" sz="2400" dirty="0" smtClean="0">
                <a:ea typeface="Gulim" panose="020B0600000101010101" pitchFamily="34" charset="-127"/>
              </a:rPr>
              <a:t> (by Little’s law)</a:t>
            </a:r>
          </a:p>
        </p:txBody>
      </p:sp>
      <p:grpSp>
        <p:nvGrpSpPr>
          <p:cNvPr id="917508" name="Group 4"/>
          <p:cNvGrpSpPr>
            <a:grpSpLocks/>
          </p:cNvGrpSpPr>
          <p:nvPr/>
        </p:nvGrpSpPr>
        <p:grpSpPr bwMode="auto">
          <a:xfrm>
            <a:off x="1576388" y="1939925"/>
            <a:ext cx="5300663" cy="1184275"/>
            <a:chOff x="1077" y="462"/>
            <a:chExt cx="3339" cy="746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1077" y="764"/>
              <a:ext cx="901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 sz="20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Arrival Rate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 sz="20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  <a:sym typeface="Symbol" panose="05050102010706020507" pitchFamily="18" charset="2"/>
                </a:rPr>
                <a:t></a:t>
              </a: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2042" y="462"/>
              <a:ext cx="820" cy="560"/>
            </a:xfrm>
            <a:prstGeom prst="rect">
              <a:avLst/>
            </a:prstGeom>
            <a:solidFill>
              <a:srgbClr val="53FB2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Queue</a:t>
              </a:r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2862" y="738"/>
              <a:ext cx="95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1093" y="738"/>
              <a:ext cx="9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09" name="Oval 9"/>
            <p:cNvSpPr>
              <a:spLocks noChangeArrowheads="1"/>
            </p:cNvSpPr>
            <p:nvPr/>
          </p:nvSpPr>
          <p:spPr bwMode="auto">
            <a:xfrm>
              <a:off x="3812" y="462"/>
              <a:ext cx="604" cy="603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Server</a:t>
              </a:r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2869" y="764"/>
              <a:ext cx="932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 sz="20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Service Rate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 sz="20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  <a:sym typeface="Symbol" panose="05050102010706020507" pitchFamily="18" charset="2"/>
                </a:rPr>
                <a:t></a:t>
              </a:r>
              <a:r>
                <a:rPr lang="el-GR" altLang="en-US" sz="20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  <a:sym typeface="Symbol" panose="05050102010706020507" pitchFamily="18" charset="2"/>
                </a:rPr>
                <a:t>μ</a:t>
              </a:r>
              <a:r>
                <a:rPr lang="en-US" altLang="en-US" sz="20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  <a:sym typeface="Symbol" panose="05050102010706020507" pitchFamily="18" charset="2"/>
                </a:rPr>
                <a:t>=1/T</a:t>
              </a:r>
              <a:r>
                <a:rPr lang="en-US" altLang="en-US" sz="2000" b="0" baseline="-2500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  <a:sym typeface="Symbol" panose="05050102010706020507" pitchFamily="18" charset="2"/>
                </a:rPr>
                <a:t>ser</a:t>
              </a:r>
              <a:endParaRPr lang="el-GR" altLang="en-US" sz="2000" b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924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507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924800" cy="533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A Little Queuing Theory: Some Results (2/2)</a:t>
            </a: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922020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Parameters that describe our system: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:</a:t>
            </a:r>
            <a:r>
              <a:rPr lang="en-US" altLang="ko-KR" sz="2400" dirty="0" smtClean="0">
                <a:ea typeface="Gulim" panose="020B0600000101010101" pitchFamily="34" charset="-127"/>
              </a:rPr>
              <a:t> 	mean number of arriving customers/second </a:t>
            </a:r>
            <a:r>
              <a:rPr lang="en-US" altLang="ko-KR" sz="2400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= 1/T</a:t>
            </a:r>
            <a:r>
              <a:rPr lang="en-US" altLang="ko-KR" sz="2400" baseline="-25000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A</a:t>
            </a:r>
            <a:endParaRPr lang="en-US" altLang="ko-KR" sz="2400" baseline="-25000" dirty="0" smtClean="0">
              <a:ea typeface="Gulim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r>
              <a:rPr lang="en-US" altLang="ko-KR" sz="2400" dirty="0" smtClean="0">
                <a:solidFill>
                  <a:schemeClr val="hlink"/>
                </a:solidFill>
                <a:ea typeface="Gulim" panose="020B0600000101010101" pitchFamily="34" charset="-127"/>
              </a:rPr>
              <a:t>:</a:t>
            </a:r>
            <a:r>
              <a:rPr lang="en-US" altLang="ko-KR" sz="2400" dirty="0" smtClean="0">
                <a:ea typeface="Gulim" panose="020B0600000101010101" pitchFamily="34" charset="-127"/>
              </a:rPr>
              <a:t>	mean time to service a customer (“</a:t>
            </a:r>
            <a:r>
              <a:rPr lang="en-US" altLang="ko-KR" sz="2400" dirty="0" smtClean="0">
                <a:solidFill>
                  <a:schemeClr val="accent1"/>
                </a:solidFill>
                <a:ea typeface="Gulim" panose="020B0600000101010101" pitchFamily="34" charset="-127"/>
              </a:rPr>
              <a:t>m</a:t>
            </a:r>
            <a:r>
              <a:rPr lang="en-US" altLang="ko-KR" sz="2400" dirty="0" smtClean="0">
                <a:ea typeface="Gulim" panose="020B0600000101010101" pitchFamily="34" charset="-127"/>
              </a:rPr>
              <a:t>”)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 smtClean="0">
                <a:solidFill>
                  <a:schemeClr val="hlink"/>
                </a:solidFill>
                <a:ea typeface="Gulim" panose="020B0600000101010101" pitchFamily="34" charset="-127"/>
              </a:rPr>
              <a:t>C:</a:t>
            </a:r>
            <a:r>
              <a:rPr lang="en-US" altLang="ko-KR" sz="2400" dirty="0" smtClean="0">
                <a:ea typeface="Gulim" panose="020B0600000101010101" pitchFamily="34" charset="-127"/>
              </a:rPr>
              <a:t>	squared coefficient of variance = </a:t>
            </a:r>
            <a:r>
              <a:rPr lang="en-US" altLang="ko-KR" sz="2400" dirty="0" smtClean="0">
                <a:ea typeface="Gulim" panose="020B0600000101010101" pitchFamily="34" charset="-127"/>
                <a:sym typeface="Symbol" panose="05050102010706020507" pitchFamily="18" charset="2"/>
              </a:rPr>
              <a:t></a:t>
            </a:r>
            <a:r>
              <a:rPr lang="en-US" altLang="ko-KR" sz="2400" baseline="30000" dirty="0" smtClean="0">
                <a:ea typeface="Gulim" panose="020B0600000101010101" pitchFamily="34" charset="-127"/>
                <a:sym typeface="Symbol" panose="05050102010706020507" pitchFamily="18" charset="2"/>
              </a:rPr>
              <a:t>2</a:t>
            </a:r>
            <a:r>
              <a:rPr lang="en-US" altLang="ko-KR" sz="2400" dirty="0" smtClean="0">
                <a:ea typeface="Gulim" panose="020B0600000101010101" pitchFamily="34" charset="-127"/>
              </a:rPr>
              <a:t>/m</a:t>
            </a:r>
            <a:r>
              <a:rPr lang="en-US" altLang="ko-KR" sz="2400" baseline="30000" dirty="0" smtClean="0">
                <a:ea typeface="Gulim" panose="020B0600000101010101" pitchFamily="34" charset="-127"/>
              </a:rPr>
              <a:t>2</a:t>
            </a:r>
            <a:endParaRPr lang="en-US" altLang="ko-KR" sz="2400" dirty="0" smtClean="0">
              <a:solidFill>
                <a:schemeClr val="accent1"/>
              </a:solidFill>
              <a:ea typeface="Gulim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l-GR" altLang="en-US" sz="2400" dirty="0" smtClean="0">
                <a:solidFill>
                  <a:schemeClr val="accent2"/>
                </a:solidFill>
              </a:rPr>
              <a:t>μ</a:t>
            </a:r>
            <a:r>
              <a:rPr lang="en-US" altLang="ko-KR" sz="2400" dirty="0" smtClean="0">
                <a:solidFill>
                  <a:schemeClr val="accent2"/>
                </a:solidFill>
                <a:ea typeface="Gulim" panose="020B0600000101010101" pitchFamily="34" charset="-127"/>
              </a:rPr>
              <a:t>:</a:t>
            </a:r>
            <a:r>
              <a:rPr lang="en-US" altLang="ko-KR" sz="2400" dirty="0" smtClean="0">
                <a:ea typeface="Gulim" panose="020B0600000101010101" pitchFamily="34" charset="-127"/>
              </a:rPr>
              <a:t>	service rate = 1/</a:t>
            </a:r>
            <a:r>
              <a:rPr lang="en-US" altLang="ko-KR" sz="24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endParaRPr lang="en-US" altLang="ko-KR" sz="2400" dirty="0" smtClean="0">
              <a:solidFill>
                <a:schemeClr val="hlink"/>
              </a:solidFill>
              <a:ea typeface="Gulim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 smtClean="0">
                <a:solidFill>
                  <a:schemeClr val="accent2"/>
                </a:solidFill>
                <a:ea typeface="Gulim" panose="020B0600000101010101" pitchFamily="34" charset="-127"/>
              </a:rPr>
              <a:t>u:</a:t>
            </a:r>
            <a:r>
              <a:rPr lang="en-US" altLang="ko-KR" sz="2400" dirty="0" smtClean="0">
                <a:ea typeface="Gulim" panose="020B0600000101010101" pitchFamily="34" charset="-127"/>
              </a:rPr>
              <a:t>	server utilization (0</a:t>
            </a:r>
            <a:r>
              <a:rPr lang="en-US" altLang="ko-KR" sz="2400" dirty="0" smtClean="0">
                <a:ea typeface="Gulim" panose="020B0600000101010101" pitchFamily="34" charset="-127"/>
                <a:sym typeface="Symbol" panose="05050102010706020507" pitchFamily="18" charset="2"/>
              </a:rPr>
              <a:t></a:t>
            </a:r>
            <a:r>
              <a:rPr lang="en-US" altLang="ko-KR" sz="2400" dirty="0" smtClean="0">
                <a:solidFill>
                  <a:schemeClr val="accent2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 sz="2400" dirty="0" smtClean="0">
                <a:ea typeface="Gulim" panose="020B0600000101010101" pitchFamily="34" charset="-127"/>
                <a:sym typeface="Symbol" panose="05050102010706020507" pitchFamily="18" charset="2"/>
              </a:rPr>
              <a:t>1)</a:t>
            </a:r>
            <a:r>
              <a:rPr lang="en-US" altLang="ko-KR" sz="2400" dirty="0" smtClean="0">
                <a:ea typeface="Gulim" panose="020B0600000101010101" pitchFamily="34" charset="-127"/>
              </a:rPr>
              <a:t>: </a:t>
            </a:r>
            <a:r>
              <a:rPr lang="en-US" altLang="ko-KR" sz="2400" dirty="0" smtClean="0">
                <a:solidFill>
                  <a:schemeClr val="accent2"/>
                </a:solidFill>
                <a:ea typeface="Gulim" panose="020B0600000101010101" pitchFamily="34" charset="-127"/>
              </a:rPr>
              <a:t>u </a:t>
            </a:r>
            <a:r>
              <a:rPr lang="en-US" altLang="ko-KR" sz="2400" dirty="0" smtClean="0">
                <a:ea typeface="Gulim" panose="020B0600000101010101" pitchFamily="34" charset="-127"/>
              </a:rPr>
              <a:t>= </a:t>
            </a:r>
            <a:r>
              <a:rPr lang="en-US" altLang="ko-KR" sz="2400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</a:t>
            </a:r>
            <a:r>
              <a:rPr lang="en-US" altLang="ko-KR" sz="2400" dirty="0" smtClean="0">
                <a:ea typeface="Gulim" panose="020B0600000101010101" pitchFamily="34" charset="-127"/>
              </a:rPr>
              <a:t>/</a:t>
            </a:r>
            <a:r>
              <a:rPr lang="el-GR" altLang="en-US" sz="2400" dirty="0" smtClean="0">
                <a:solidFill>
                  <a:schemeClr val="accent2"/>
                </a:solidFill>
              </a:rPr>
              <a:t>μ</a:t>
            </a:r>
            <a:r>
              <a:rPr lang="en-US" altLang="ko-KR" sz="2400" dirty="0" smtClean="0">
                <a:ea typeface="Gulim" panose="020B0600000101010101" pitchFamily="34" charset="-127"/>
              </a:rPr>
              <a:t> = </a:t>
            </a:r>
            <a:r>
              <a:rPr lang="en-US" altLang="ko-KR" sz="2400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  </a:t>
            </a:r>
            <a:r>
              <a:rPr lang="en-US" altLang="ko-KR" sz="24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r>
              <a:rPr lang="en-US" altLang="ko-KR" sz="2400" dirty="0" smtClean="0">
                <a:ea typeface="Gulim" panose="020B0600000101010101" pitchFamily="34" charset="-127"/>
              </a:rPr>
              <a:t> </a:t>
            </a:r>
          </a:p>
          <a:p>
            <a:pPr>
              <a:lnSpc>
                <a:spcPct val="10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Parameters we wish to compute: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 err="1" smtClean="0"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 smtClean="0">
                <a:ea typeface="Gulim" panose="020B0600000101010101" pitchFamily="34" charset="-127"/>
              </a:rPr>
              <a:t>q</a:t>
            </a:r>
            <a:r>
              <a:rPr lang="en-US" altLang="ko-KR" sz="2400" dirty="0" smtClean="0">
                <a:ea typeface="Gulim" panose="020B0600000101010101" pitchFamily="34" charset="-127"/>
              </a:rPr>
              <a:t>: 	Time spent in queue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 err="1" smtClean="0">
                <a:ea typeface="Gulim" panose="020B0600000101010101" pitchFamily="34" charset="-127"/>
              </a:rPr>
              <a:t>L</a:t>
            </a:r>
            <a:r>
              <a:rPr lang="en-US" altLang="ko-KR" sz="2400" baseline="-25000" dirty="0" err="1" smtClean="0">
                <a:ea typeface="Gulim" panose="020B0600000101010101" pitchFamily="34" charset="-127"/>
              </a:rPr>
              <a:t>q</a:t>
            </a:r>
            <a:r>
              <a:rPr lang="en-US" altLang="ko-KR" sz="2400" dirty="0" smtClean="0">
                <a:ea typeface="Gulim" panose="020B0600000101010101" pitchFamily="34" charset="-127"/>
              </a:rPr>
              <a:t>: 	Length of queue = </a:t>
            </a:r>
            <a:r>
              <a:rPr lang="en-US" altLang="ko-KR" sz="2400" dirty="0" smtClean="0">
                <a:ea typeface="Gulim" panose="020B0600000101010101" pitchFamily="34" charset="-127"/>
                <a:sym typeface="Symbol" panose="05050102010706020507" pitchFamily="18" charset="2"/>
              </a:rPr>
              <a:t>  </a:t>
            </a:r>
            <a:r>
              <a:rPr lang="en-US" altLang="ko-KR" sz="2400" dirty="0" err="1" smtClean="0">
                <a:ea typeface="Gulim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 sz="2400" baseline="-25000" dirty="0" err="1" smtClean="0">
                <a:ea typeface="Gulim" panose="020B0600000101010101" pitchFamily="34" charset="-127"/>
              </a:rPr>
              <a:t>q</a:t>
            </a:r>
            <a:r>
              <a:rPr lang="en-US" altLang="ko-KR" sz="2400" dirty="0" smtClean="0">
                <a:ea typeface="Gulim" panose="020B0600000101010101" pitchFamily="34" charset="-127"/>
              </a:rPr>
              <a:t> (by Little’s law)</a:t>
            </a:r>
          </a:p>
          <a:p>
            <a:pPr>
              <a:lnSpc>
                <a:spcPct val="10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dirty="0" smtClean="0">
                <a:latin typeface="Gill Sans" charset="0"/>
                <a:ea typeface="Gill Sans" charset="0"/>
                <a:cs typeface="Gill Sans" charset="0"/>
              </a:rPr>
              <a:t>Results</a:t>
            </a: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</a:rPr>
              <a:t> </a:t>
            </a:r>
            <a:r>
              <a:rPr lang="en-US" altLang="ko-KR" dirty="0" smtClean="0">
                <a:ea typeface="Gulim" panose="020B0600000101010101" pitchFamily="34" charset="-127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M</a:t>
            </a:r>
            <a:r>
              <a:rPr lang="en-US" altLang="ko-KR" dirty="0" smtClean="0">
                <a:ea typeface="Gulim" panose="020B0600000101010101" pitchFamily="34" charset="-127"/>
              </a:rPr>
              <a:t>: Poisson arrival</a:t>
            </a:r>
            <a:r>
              <a:rPr lang="en-US" altLang="ko-KR" dirty="0">
                <a:ea typeface="Gulim" panose="020B0600000101010101" pitchFamily="34" charset="-127"/>
              </a:rPr>
              <a:t> </a:t>
            </a:r>
            <a:r>
              <a:rPr lang="en-US" altLang="ko-KR" dirty="0" smtClean="0">
                <a:ea typeface="Gulim" panose="020B0600000101010101" pitchFamily="34" charset="-127"/>
              </a:rPr>
              <a:t>process, </a:t>
            </a:r>
            <a:r>
              <a:rPr lang="en-US" altLang="ko-KR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altLang="ko-KR" dirty="0">
                <a:ea typeface="Gulim" panose="020B0600000101010101" pitchFamily="34" charset="-127"/>
              </a:rPr>
              <a:t> server</a:t>
            </a:r>
            <a:r>
              <a:rPr lang="en-US" altLang="ko-KR" dirty="0" smtClean="0">
                <a:ea typeface="Gulim" panose="020B0600000101010101" pitchFamily="34" charset="-127"/>
              </a:rPr>
              <a:t>):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 smtClean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M</a:t>
            </a:r>
            <a:r>
              <a:rPr lang="en-US" altLang="ko-KR" sz="2400" dirty="0" smtClean="0">
                <a:ea typeface="Gulim" panose="020B0600000101010101" pitchFamily="34" charset="-127"/>
              </a:rPr>
              <a:t>emoryless service time distribution (C = 1): </a:t>
            </a:r>
            <a:r>
              <a:rPr lang="en-US" altLang="ko-KR" sz="2400" dirty="0" smtClean="0">
                <a:solidFill>
                  <a:schemeClr val="hlink"/>
                </a:solidFill>
                <a:ea typeface="Gulim" panose="020B0600000101010101" pitchFamily="34" charset="-127"/>
              </a:rPr>
              <a:t>Called an </a:t>
            </a:r>
            <a:r>
              <a:rPr lang="en-US" altLang="ko-KR" sz="2400" dirty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M/M/1</a:t>
            </a: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</a:rPr>
              <a:t> queue</a:t>
            </a:r>
            <a:endParaRPr lang="en-US" altLang="ko-KR" sz="2400" dirty="0" smtClean="0">
              <a:ea typeface="Gulim" panose="020B0600000101010101" pitchFamily="34" charset="-127"/>
            </a:endParaRPr>
          </a:p>
          <a:p>
            <a:pPr lvl="2">
              <a:lnSpc>
                <a:spcPct val="10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 err="1" smtClean="0"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 smtClean="0">
                <a:ea typeface="Gulim" panose="020B0600000101010101" pitchFamily="34" charset="-127"/>
              </a:rPr>
              <a:t>q</a:t>
            </a:r>
            <a:r>
              <a:rPr lang="en-US" altLang="ko-KR" sz="2400" baseline="-25000" dirty="0" smtClean="0">
                <a:ea typeface="Gulim" panose="020B0600000101010101" pitchFamily="34" charset="-127"/>
              </a:rPr>
              <a:t> </a:t>
            </a:r>
            <a:r>
              <a:rPr lang="en-US" altLang="ko-KR" sz="2400" dirty="0" smtClean="0">
                <a:ea typeface="Gulim" panose="020B0600000101010101" pitchFamily="34" charset="-127"/>
              </a:rPr>
              <a:t>= </a:t>
            </a:r>
            <a:r>
              <a:rPr lang="en-US" altLang="ko-KR" sz="2400" dirty="0" err="1" smtClean="0"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 smtClean="0">
                <a:ea typeface="Gulim" panose="020B0600000101010101" pitchFamily="34" charset="-127"/>
              </a:rPr>
              <a:t>ser</a:t>
            </a:r>
            <a:r>
              <a:rPr lang="en-US" altLang="ko-KR" sz="2400" dirty="0" smtClean="0">
                <a:ea typeface="Gulim" panose="020B0600000101010101" pitchFamily="34" charset="-127"/>
              </a:rPr>
              <a:t> x u/(1 – u)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 smtClean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G</a:t>
            </a:r>
            <a:r>
              <a:rPr lang="en-US" altLang="ko-KR" sz="2400" dirty="0" smtClean="0">
                <a:ea typeface="Gulim" panose="020B0600000101010101" pitchFamily="34" charset="-127"/>
              </a:rPr>
              <a:t>eneral service time distribution (no restrictions): </a:t>
            </a: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</a:rPr>
              <a:t>Called </a:t>
            </a:r>
            <a:r>
              <a:rPr lang="en-US" altLang="ko-KR" sz="2400" dirty="0" smtClean="0">
                <a:solidFill>
                  <a:schemeClr val="hlink"/>
                </a:solidFill>
                <a:ea typeface="Gulim" panose="020B0600000101010101" pitchFamily="34" charset="-127"/>
              </a:rPr>
              <a:t>an </a:t>
            </a:r>
            <a:r>
              <a:rPr lang="en-US" altLang="ko-KR" sz="2400" dirty="0" smtClean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M/G/1</a:t>
            </a:r>
            <a:r>
              <a:rPr lang="en-US" altLang="ko-KR" sz="2400" dirty="0" smtClean="0">
                <a:solidFill>
                  <a:schemeClr val="hlink"/>
                </a:solidFill>
                <a:ea typeface="Gulim" panose="020B0600000101010101" pitchFamily="34" charset="-127"/>
              </a:rPr>
              <a:t> </a:t>
            </a: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</a:rPr>
              <a:t>queue</a:t>
            </a:r>
            <a:endParaRPr lang="en-US" altLang="ko-KR" sz="2400" dirty="0" smtClean="0">
              <a:ea typeface="Gulim" panose="020B0600000101010101" pitchFamily="34" charset="-127"/>
            </a:endParaRPr>
          </a:p>
          <a:p>
            <a:pPr lvl="2">
              <a:lnSpc>
                <a:spcPct val="10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 err="1" smtClean="0"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 smtClean="0">
                <a:ea typeface="Gulim" panose="020B0600000101010101" pitchFamily="34" charset="-127"/>
              </a:rPr>
              <a:t>q</a:t>
            </a:r>
            <a:r>
              <a:rPr lang="en-US" altLang="ko-KR" sz="2400" dirty="0" smtClean="0">
                <a:ea typeface="Gulim" panose="020B0600000101010101" pitchFamily="34" charset="-127"/>
              </a:rPr>
              <a:t> = </a:t>
            </a:r>
            <a:r>
              <a:rPr lang="en-US" altLang="ko-KR" sz="2400" dirty="0" err="1" smtClean="0"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 smtClean="0">
                <a:ea typeface="Gulim" panose="020B0600000101010101" pitchFamily="34" charset="-127"/>
              </a:rPr>
              <a:t>ser</a:t>
            </a:r>
            <a:r>
              <a:rPr lang="en-US" altLang="ko-KR" sz="2400" dirty="0" smtClean="0">
                <a:ea typeface="Gulim" panose="020B0600000101010101" pitchFamily="34" charset="-127"/>
              </a:rPr>
              <a:t> x ½(1+C) x u/(1 – u))</a:t>
            </a:r>
          </a:p>
        </p:txBody>
      </p:sp>
      <p:grpSp>
        <p:nvGrpSpPr>
          <p:cNvPr id="917508" name="Group 4"/>
          <p:cNvGrpSpPr>
            <a:grpSpLocks/>
          </p:cNvGrpSpPr>
          <p:nvPr/>
        </p:nvGrpSpPr>
        <p:grpSpPr bwMode="auto">
          <a:xfrm>
            <a:off x="1576388" y="838200"/>
            <a:ext cx="5300663" cy="1184275"/>
            <a:chOff x="1077" y="462"/>
            <a:chExt cx="3339" cy="746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1077" y="764"/>
              <a:ext cx="901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 sz="20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Arrival Rate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 sz="20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  <a:sym typeface="Symbol" panose="05050102010706020507" pitchFamily="18" charset="2"/>
                </a:rPr>
                <a:t></a:t>
              </a: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2042" y="462"/>
              <a:ext cx="820" cy="560"/>
            </a:xfrm>
            <a:prstGeom prst="rect">
              <a:avLst/>
            </a:prstGeom>
            <a:solidFill>
              <a:srgbClr val="53FB2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Queue</a:t>
              </a:r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2862" y="738"/>
              <a:ext cx="95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1093" y="738"/>
              <a:ext cx="9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09" name="Oval 9"/>
            <p:cNvSpPr>
              <a:spLocks noChangeArrowheads="1"/>
            </p:cNvSpPr>
            <p:nvPr/>
          </p:nvSpPr>
          <p:spPr bwMode="auto">
            <a:xfrm>
              <a:off x="3812" y="462"/>
              <a:ext cx="604" cy="603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Server</a:t>
              </a:r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2869" y="764"/>
              <a:ext cx="932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 sz="20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Service Rate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 sz="20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  <a:sym typeface="Symbol" panose="05050102010706020507" pitchFamily="18" charset="2"/>
                </a:rPr>
                <a:t></a:t>
              </a:r>
              <a:r>
                <a:rPr lang="el-GR" altLang="en-US" sz="20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  <a:sym typeface="Symbol" panose="05050102010706020507" pitchFamily="18" charset="2"/>
                </a:rPr>
                <a:t>μ</a:t>
              </a:r>
              <a:r>
                <a:rPr lang="en-US" altLang="en-US" sz="20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  <a:sym typeface="Symbol" panose="05050102010706020507" pitchFamily="18" charset="2"/>
                </a:rPr>
                <a:t>=1/T</a:t>
              </a:r>
              <a:r>
                <a:rPr lang="en-US" altLang="en-US" sz="2000" b="0" baseline="-2500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  <a:sym typeface="Symbol" panose="05050102010706020507" pitchFamily="18" charset="2"/>
                </a:rPr>
                <a:t>ser</a:t>
              </a:r>
              <a:endParaRPr lang="el-GR" altLang="en-US" sz="2000" b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667001" y="5486400"/>
            <a:ext cx="2285999" cy="990600"/>
            <a:chOff x="2667001" y="5486400"/>
            <a:chExt cx="2285999" cy="990600"/>
          </a:xfrm>
        </p:grpSpPr>
        <p:sp>
          <p:nvSpPr>
            <p:cNvPr id="2" name="Rectangle 1"/>
            <p:cNvSpPr/>
            <p:nvPr/>
          </p:nvSpPr>
          <p:spPr bwMode="auto">
            <a:xfrm>
              <a:off x="2667001" y="5486400"/>
              <a:ext cx="1066800" cy="361462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886200" y="6115538"/>
              <a:ext cx="1066800" cy="361462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3893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507" grpId="0" build="p" bldLvl="2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153400" cy="533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A Little Queuing Theory: An Example (1/2)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9067800" cy="6019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sz="2800" dirty="0" smtClean="0">
                <a:ea typeface="Gulim" panose="020B0600000101010101" pitchFamily="34" charset="-127"/>
              </a:rPr>
              <a:t>Example Usage Statistics:</a:t>
            </a:r>
          </a:p>
          <a:p>
            <a:pPr lvl="1">
              <a:lnSpc>
                <a:spcPct val="100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sz="2400" dirty="0" smtClean="0">
                <a:ea typeface="Gulim" panose="020B0600000101010101" pitchFamily="34" charset="-127"/>
              </a:rPr>
              <a:t>User requests 10 x 8KB disk I/</a:t>
            </a:r>
            <a:r>
              <a:rPr lang="en-US" altLang="ko-KR" sz="2400" dirty="0" err="1" smtClean="0">
                <a:ea typeface="Gulim" panose="020B0600000101010101" pitchFamily="34" charset="-127"/>
              </a:rPr>
              <a:t>Os</a:t>
            </a:r>
            <a:r>
              <a:rPr lang="en-US" altLang="ko-KR" sz="2400" dirty="0" smtClean="0">
                <a:ea typeface="Gulim" panose="020B0600000101010101" pitchFamily="34" charset="-127"/>
              </a:rPr>
              <a:t> per second</a:t>
            </a:r>
          </a:p>
          <a:p>
            <a:pPr lvl="1">
              <a:lnSpc>
                <a:spcPct val="100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sz="2400" dirty="0" smtClean="0">
                <a:ea typeface="Gulim" panose="020B0600000101010101" pitchFamily="34" charset="-127"/>
              </a:rPr>
              <a:t>Requests &amp; service exponentially distributed (C=1.0)</a:t>
            </a:r>
          </a:p>
          <a:p>
            <a:pPr lvl="1">
              <a:lnSpc>
                <a:spcPct val="100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sz="2400" dirty="0" smtClean="0">
                <a:ea typeface="Gulim" panose="020B0600000101010101" pitchFamily="34" charset="-127"/>
              </a:rPr>
              <a:t>Avg. service = 20 </a:t>
            </a:r>
            <a:r>
              <a:rPr lang="en-US" altLang="ko-KR" sz="2400" dirty="0" err="1" smtClean="0">
                <a:ea typeface="Gulim" panose="020B0600000101010101" pitchFamily="34" charset="-127"/>
              </a:rPr>
              <a:t>ms</a:t>
            </a:r>
            <a:r>
              <a:rPr lang="en-US" altLang="ko-KR" sz="2400" dirty="0" smtClean="0">
                <a:ea typeface="Gulim" panose="020B0600000101010101" pitchFamily="34" charset="-127"/>
              </a:rPr>
              <a:t> (From controller + seek + rotation + transfer)</a:t>
            </a:r>
          </a:p>
          <a:p>
            <a:pPr lvl="4">
              <a:lnSpc>
                <a:spcPct val="100000"/>
              </a:lnSpc>
              <a:spcBef>
                <a:spcPct val="5000"/>
              </a:spcBef>
              <a:tabLst>
                <a:tab pos="914400" algn="l"/>
              </a:tabLst>
            </a:pPr>
            <a:endParaRPr lang="en-US" altLang="ko-KR" sz="1600" dirty="0" smtClean="0"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sz="2800" dirty="0" smtClean="0">
                <a:ea typeface="Gulim" panose="020B0600000101010101" pitchFamily="34" charset="-127"/>
              </a:rPr>
              <a:t>Questions: </a:t>
            </a:r>
          </a:p>
          <a:p>
            <a:pPr lvl="1">
              <a:lnSpc>
                <a:spcPct val="100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sz="2400" dirty="0" smtClean="0">
                <a:ea typeface="Gulim" panose="020B0600000101010101" pitchFamily="34" charset="-127"/>
              </a:rPr>
              <a:t>How utilized is the disk (server utilization)?        </a:t>
            </a:r>
            <a:r>
              <a:rPr lang="en-US" altLang="ko-KR" sz="2400" dirty="0" err="1" smtClean="0">
                <a:ea typeface="Gulim" panose="020B0600000101010101" pitchFamily="34" charset="-127"/>
              </a:rPr>
              <a:t>Ans</a:t>
            </a:r>
            <a:r>
              <a:rPr lang="en-US" altLang="ko-KR" sz="2400" dirty="0" smtClean="0">
                <a:ea typeface="Gulim" panose="020B0600000101010101" pitchFamily="34" charset="-127"/>
              </a:rPr>
              <a:t>:, </a:t>
            </a:r>
            <a:r>
              <a:rPr lang="en-US" altLang="ko-KR" sz="2400" dirty="0" smtClean="0">
                <a:solidFill>
                  <a:schemeClr val="hlink"/>
                </a:solidFill>
                <a:ea typeface="Gulim" panose="020B0600000101010101" pitchFamily="34" charset="-127"/>
              </a:rPr>
              <a:t>u = </a:t>
            </a:r>
            <a:r>
              <a:rPr lang="en-US" altLang="ko-KR" sz="2400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</a:t>
            </a:r>
            <a:r>
              <a:rPr lang="en-US" altLang="ko-KR" sz="2400" dirty="0" err="1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 sz="2400" baseline="-25000" dirty="0" err="1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ser</a:t>
            </a:r>
            <a:endParaRPr lang="en-US" altLang="ko-KR" sz="2400" dirty="0" smtClean="0">
              <a:solidFill>
                <a:schemeClr val="hlink"/>
              </a:solidFill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sz="2400" dirty="0" smtClean="0">
                <a:ea typeface="Gulim" panose="020B0600000101010101" pitchFamily="34" charset="-127"/>
              </a:rPr>
              <a:t>What is the average time spent in the queue?    </a:t>
            </a:r>
            <a:r>
              <a:rPr lang="en-US" altLang="ko-KR" sz="2400" dirty="0" err="1" smtClean="0">
                <a:ea typeface="Gulim" panose="020B0600000101010101" pitchFamily="34" charset="-127"/>
              </a:rPr>
              <a:t>Ans</a:t>
            </a:r>
            <a:r>
              <a:rPr lang="en-US" altLang="ko-KR" sz="2400" dirty="0" smtClean="0">
                <a:ea typeface="Gulim" panose="020B0600000101010101" pitchFamily="34" charset="-127"/>
              </a:rPr>
              <a:t>: </a:t>
            </a:r>
            <a:r>
              <a:rPr lang="en-US" altLang="ko-KR" sz="24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q</a:t>
            </a:r>
            <a:endParaRPr lang="en-US" altLang="ko-KR" sz="2400" dirty="0" smtClean="0">
              <a:solidFill>
                <a:schemeClr val="hlink"/>
              </a:solidFill>
              <a:ea typeface="Gulim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sz="2400" dirty="0" smtClean="0">
                <a:ea typeface="Gulim" panose="020B0600000101010101" pitchFamily="34" charset="-127"/>
              </a:rPr>
              <a:t>What is the number of requests in the queue?   </a:t>
            </a:r>
            <a:r>
              <a:rPr lang="en-US" altLang="ko-KR" sz="2400" dirty="0" err="1" smtClean="0">
                <a:ea typeface="Gulim" panose="020B0600000101010101" pitchFamily="34" charset="-127"/>
              </a:rPr>
              <a:t>Ans</a:t>
            </a:r>
            <a:r>
              <a:rPr lang="en-US" altLang="ko-KR" sz="2400" dirty="0" smtClean="0">
                <a:ea typeface="Gulim" panose="020B0600000101010101" pitchFamily="34" charset="-127"/>
              </a:rPr>
              <a:t>: </a:t>
            </a:r>
            <a:r>
              <a:rPr lang="en-US" altLang="ko-KR" sz="24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L</a:t>
            </a:r>
            <a:r>
              <a:rPr lang="en-US" altLang="ko-KR" sz="2400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q</a:t>
            </a:r>
            <a:endParaRPr lang="en-US" altLang="ko-KR" sz="2400" dirty="0" smtClean="0">
              <a:solidFill>
                <a:schemeClr val="hlink"/>
              </a:solidFill>
              <a:ea typeface="Gulim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sz="2400" dirty="0" smtClean="0">
                <a:ea typeface="Gulim" panose="020B0600000101010101" pitchFamily="34" charset="-127"/>
              </a:rPr>
              <a:t>What is the </a:t>
            </a:r>
            <a:r>
              <a:rPr lang="en-US" altLang="ko-KR" sz="2400" dirty="0" err="1" smtClean="0">
                <a:ea typeface="Gulim" panose="020B0600000101010101" pitchFamily="34" charset="-127"/>
              </a:rPr>
              <a:t>avg</a:t>
            </a:r>
            <a:r>
              <a:rPr lang="en-US" altLang="ko-KR" sz="2400" dirty="0" smtClean="0">
                <a:ea typeface="Gulim" panose="020B0600000101010101" pitchFamily="34" charset="-127"/>
              </a:rPr>
              <a:t> response time for disk request? </a:t>
            </a:r>
            <a:r>
              <a:rPr lang="en-US" altLang="ko-KR" sz="2400" dirty="0" err="1" smtClean="0">
                <a:ea typeface="Gulim" panose="020B0600000101010101" pitchFamily="34" charset="-127"/>
              </a:rPr>
              <a:t>Ans</a:t>
            </a:r>
            <a:r>
              <a:rPr lang="en-US" altLang="ko-KR" sz="2400" dirty="0" smtClean="0">
                <a:ea typeface="Gulim" panose="020B0600000101010101" pitchFamily="34" charset="-127"/>
              </a:rPr>
              <a:t>: </a:t>
            </a:r>
            <a:r>
              <a:rPr lang="en-US" altLang="ko-KR" sz="24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sys</a:t>
            </a:r>
            <a:r>
              <a:rPr lang="en-US" altLang="ko-KR" sz="2400" baseline="-25000" dirty="0" smtClean="0">
                <a:solidFill>
                  <a:schemeClr val="hlink"/>
                </a:solidFill>
                <a:ea typeface="Gulim" panose="020B0600000101010101" pitchFamily="34" charset="-127"/>
              </a:rPr>
              <a:t> </a:t>
            </a:r>
            <a:r>
              <a:rPr lang="en-US" altLang="ko-KR" sz="2400" dirty="0" smtClean="0">
                <a:solidFill>
                  <a:schemeClr val="hlink"/>
                </a:solidFill>
                <a:ea typeface="Gulim" panose="020B0600000101010101" pitchFamily="34" charset="-127"/>
              </a:rPr>
              <a:t>= </a:t>
            </a:r>
            <a:r>
              <a:rPr lang="en-US" altLang="ko-KR" sz="24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q</a:t>
            </a:r>
            <a:r>
              <a:rPr lang="en-US" altLang="ko-KR" sz="2400" baseline="-25000" dirty="0" smtClean="0">
                <a:solidFill>
                  <a:schemeClr val="hlink"/>
                </a:solidFill>
                <a:ea typeface="Gulim" panose="020B0600000101010101" pitchFamily="34" charset="-127"/>
              </a:rPr>
              <a:t> </a:t>
            </a:r>
            <a:r>
              <a:rPr lang="en-US" altLang="ko-KR" sz="2400" dirty="0" smtClean="0">
                <a:solidFill>
                  <a:schemeClr val="hlink"/>
                </a:solidFill>
                <a:ea typeface="Gulim" panose="020B0600000101010101" pitchFamily="34" charset="-127"/>
              </a:rPr>
              <a:t>+ </a:t>
            </a:r>
            <a:r>
              <a:rPr lang="en-US" altLang="ko-KR" sz="24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endParaRPr lang="en-US" altLang="ko-KR" sz="2400" dirty="0" smtClean="0">
              <a:solidFill>
                <a:schemeClr val="hlink"/>
              </a:solidFill>
              <a:ea typeface="Gulim" panose="020B0600000101010101" pitchFamily="34" charset="-127"/>
            </a:endParaRPr>
          </a:p>
          <a:p>
            <a:pPr lvl="4">
              <a:lnSpc>
                <a:spcPct val="100000"/>
              </a:lnSpc>
              <a:spcBef>
                <a:spcPct val="5000"/>
              </a:spcBef>
              <a:tabLst>
                <a:tab pos="914400" algn="l"/>
              </a:tabLst>
            </a:pPr>
            <a:endParaRPr lang="en-US" altLang="ko-KR" sz="1600" dirty="0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0922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924800" cy="533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A Little Queuing Theory: An Example (2/2)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9067800" cy="6172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sz="2800" dirty="0" smtClean="0">
                <a:ea typeface="Gulim" panose="020B0600000101010101" pitchFamily="34" charset="-127"/>
              </a:rPr>
              <a:t>Questions: </a:t>
            </a:r>
          </a:p>
          <a:p>
            <a:pPr lvl="1">
              <a:lnSpc>
                <a:spcPct val="100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sz="2400" dirty="0" smtClean="0">
                <a:ea typeface="Gulim" panose="020B0600000101010101" pitchFamily="34" charset="-127"/>
              </a:rPr>
              <a:t>How utilized is the disk (server utilization)?        </a:t>
            </a:r>
            <a:r>
              <a:rPr lang="en-US" altLang="ko-KR" sz="2400" dirty="0" err="1" smtClean="0">
                <a:ea typeface="Gulim" panose="020B0600000101010101" pitchFamily="34" charset="-127"/>
              </a:rPr>
              <a:t>Ans</a:t>
            </a:r>
            <a:r>
              <a:rPr lang="en-US" altLang="ko-KR" sz="2400" dirty="0" smtClean="0">
                <a:ea typeface="Gulim" panose="020B0600000101010101" pitchFamily="34" charset="-127"/>
              </a:rPr>
              <a:t>:, </a:t>
            </a:r>
            <a:r>
              <a:rPr lang="en-US" altLang="ko-KR" sz="2400" dirty="0" smtClean="0">
                <a:solidFill>
                  <a:schemeClr val="hlink"/>
                </a:solidFill>
                <a:ea typeface="Gulim" panose="020B0600000101010101" pitchFamily="34" charset="-127"/>
              </a:rPr>
              <a:t>u = </a:t>
            </a:r>
            <a:r>
              <a:rPr lang="en-US" altLang="ko-KR" sz="2400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</a:t>
            </a:r>
            <a:r>
              <a:rPr lang="en-US" altLang="ko-KR" sz="2400" dirty="0" err="1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 sz="2400" baseline="-25000" dirty="0" err="1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ser</a:t>
            </a:r>
            <a:endParaRPr lang="en-US" altLang="ko-KR" sz="2400" dirty="0" smtClean="0">
              <a:solidFill>
                <a:schemeClr val="hlink"/>
              </a:solidFill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sz="2400" dirty="0" smtClean="0">
                <a:ea typeface="Gulim" panose="020B0600000101010101" pitchFamily="34" charset="-127"/>
              </a:rPr>
              <a:t>What is the average time spent in the queue?    </a:t>
            </a:r>
            <a:r>
              <a:rPr lang="en-US" altLang="ko-KR" sz="2400" dirty="0" err="1" smtClean="0">
                <a:ea typeface="Gulim" panose="020B0600000101010101" pitchFamily="34" charset="-127"/>
              </a:rPr>
              <a:t>Ans</a:t>
            </a:r>
            <a:r>
              <a:rPr lang="en-US" altLang="ko-KR" sz="2400" dirty="0" smtClean="0">
                <a:ea typeface="Gulim" panose="020B0600000101010101" pitchFamily="34" charset="-127"/>
              </a:rPr>
              <a:t>: </a:t>
            </a:r>
            <a:r>
              <a:rPr lang="en-US" altLang="ko-KR" sz="24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q</a:t>
            </a:r>
            <a:endParaRPr lang="en-US" altLang="ko-KR" sz="2400" dirty="0" smtClean="0">
              <a:solidFill>
                <a:schemeClr val="hlink"/>
              </a:solidFill>
              <a:ea typeface="Gulim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sz="2400" dirty="0" smtClean="0">
                <a:ea typeface="Gulim" panose="020B0600000101010101" pitchFamily="34" charset="-127"/>
              </a:rPr>
              <a:t>What is the number of requests in the queue?   </a:t>
            </a:r>
            <a:r>
              <a:rPr lang="en-US" altLang="ko-KR" sz="2400" dirty="0" err="1" smtClean="0">
                <a:ea typeface="Gulim" panose="020B0600000101010101" pitchFamily="34" charset="-127"/>
              </a:rPr>
              <a:t>Ans</a:t>
            </a:r>
            <a:r>
              <a:rPr lang="en-US" altLang="ko-KR" sz="2400" dirty="0" smtClean="0">
                <a:ea typeface="Gulim" panose="020B0600000101010101" pitchFamily="34" charset="-127"/>
              </a:rPr>
              <a:t>: </a:t>
            </a:r>
            <a:r>
              <a:rPr lang="en-US" altLang="ko-KR" sz="24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L</a:t>
            </a:r>
            <a:r>
              <a:rPr lang="en-US" altLang="ko-KR" sz="2400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q</a:t>
            </a:r>
            <a:endParaRPr lang="en-US" altLang="ko-KR" sz="2400" dirty="0" smtClean="0">
              <a:solidFill>
                <a:schemeClr val="hlink"/>
              </a:solidFill>
              <a:ea typeface="Gulim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sz="2400" dirty="0" smtClean="0">
                <a:ea typeface="Gulim" panose="020B0600000101010101" pitchFamily="34" charset="-127"/>
              </a:rPr>
              <a:t>What is the </a:t>
            </a:r>
            <a:r>
              <a:rPr lang="en-US" altLang="ko-KR" sz="2400" dirty="0" err="1" smtClean="0">
                <a:ea typeface="Gulim" panose="020B0600000101010101" pitchFamily="34" charset="-127"/>
              </a:rPr>
              <a:t>avg</a:t>
            </a:r>
            <a:r>
              <a:rPr lang="en-US" altLang="ko-KR" sz="2400" dirty="0" smtClean="0">
                <a:ea typeface="Gulim" panose="020B0600000101010101" pitchFamily="34" charset="-127"/>
              </a:rPr>
              <a:t> response time for disk request? </a:t>
            </a:r>
            <a:r>
              <a:rPr lang="en-US" altLang="ko-KR" sz="2400" dirty="0" err="1" smtClean="0">
                <a:ea typeface="Gulim" panose="020B0600000101010101" pitchFamily="34" charset="-127"/>
              </a:rPr>
              <a:t>Ans</a:t>
            </a:r>
            <a:r>
              <a:rPr lang="en-US" altLang="ko-KR" sz="2400" dirty="0" smtClean="0">
                <a:ea typeface="Gulim" panose="020B0600000101010101" pitchFamily="34" charset="-127"/>
              </a:rPr>
              <a:t>: </a:t>
            </a:r>
            <a:r>
              <a:rPr lang="en-US" altLang="ko-KR" sz="24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sys</a:t>
            </a:r>
            <a:r>
              <a:rPr lang="en-US" altLang="ko-KR" sz="2400" baseline="-25000" dirty="0" smtClean="0">
                <a:solidFill>
                  <a:schemeClr val="hlink"/>
                </a:solidFill>
                <a:ea typeface="Gulim" panose="020B0600000101010101" pitchFamily="34" charset="-127"/>
              </a:rPr>
              <a:t> </a:t>
            </a:r>
            <a:r>
              <a:rPr lang="en-US" altLang="ko-KR" sz="2400" dirty="0" smtClean="0">
                <a:solidFill>
                  <a:schemeClr val="hlink"/>
                </a:solidFill>
                <a:ea typeface="Gulim" panose="020B0600000101010101" pitchFamily="34" charset="-127"/>
              </a:rPr>
              <a:t>= </a:t>
            </a:r>
            <a:r>
              <a:rPr lang="en-US" altLang="ko-KR" sz="24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q</a:t>
            </a:r>
            <a:r>
              <a:rPr lang="en-US" altLang="ko-KR" sz="2400" baseline="-25000" dirty="0" smtClean="0">
                <a:solidFill>
                  <a:schemeClr val="hlink"/>
                </a:solidFill>
                <a:ea typeface="Gulim" panose="020B0600000101010101" pitchFamily="34" charset="-127"/>
              </a:rPr>
              <a:t> </a:t>
            </a:r>
            <a:r>
              <a:rPr lang="en-US" altLang="ko-KR" sz="2400" dirty="0" smtClean="0">
                <a:solidFill>
                  <a:schemeClr val="hlink"/>
                </a:solidFill>
                <a:ea typeface="Gulim" panose="020B0600000101010101" pitchFamily="34" charset="-127"/>
              </a:rPr>
              <a:t>+ </a:t>
            </a:r>
            <a:r>
              <a:rPr lang="en-US" altLang="ko-KR" sz="24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endParaRPr lang="en-US" altLang="ko-KR" sz="2400" dirty="0" smtClean="0">
              <a:solidFill>
                <a:schemeClr val="hlink"/>
              </a:solidFill>
              <a:ea typeface="Gulim" panose="020B0600000101010101" pitchFamily="34" charset="-127"/>
            </a:endParaRPr>
          </a:p>
          <a:p>
            <a:pPr lvl="4">
              <a:lnSpc>
                <a:spcPct val="100000"/>
              </a:lnSpc>
              <a:spcBef>
                <a:spcPct val="5000"/>
              </a:spcBef>
              <a:tabLst>
                <a:tab pos="914400" algn="l"/>
              </a:tabLst>
            </a:pPr>
            <a:endParaRPr lang="en-US" altLang="ko-KR" sz="1600" dirty="0" smtClean="0">
              <a:ea typeface="Gulim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sz="2800" dirty="0" smtClean="0">
                <a:ea typeface="Gulim" panose="020B0600000101010101" pitchFamily="34" charset="-127"/>
              </a:rPr>
              <a:t>Computation:</a:t>
            </a:r>
          </a:p>
          <a:p>
            <a:pPr>
              <a:lnSpc>
                <a:spcPct val="100000"/>
              </a:lnSpc>
              <a:spcBef>
                <a:spcPct val="5000"/>
              </a:spcBef>
              <a:buFontTx/>
              <a:buNone/>
              <a:tabLst>
                <a:tab pos="914400" algn="l"/>
              </a:tabLst>
            </a:pPr>
            <a:r>
              <a:rPr lang="en-US" altLang="ko-KR" sz="2800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	 </a:t>
            </a:r>
            <a:r>
              <a:rPr lang="en-US" altLang="ko-KR" sz="2800" dirty="0" smtClean="0">
                <a:ea typeface="Gulim" panose="020B0600000101010101" pitchFamily="34" charset="-127"/>
                <a:sym typeface="Symbol" panose="05050102010706020507" pitchFamily="18" charset="2"/>
              </a:rPr>
              <a:t>	(</a:t>
            </a:r>
            <a:r>
              <a:rPr lang="en-US" altLang="ko-KR" sz="2800" dirty="0" err="1" smtClean="0">
                <a:ea typeface="Gulim" panose="020B0600000101010101" pitchFamily="34" charset="-127"/>
              </a:rPr>
              <a:t>avg</a:t>
            </a:r>
            <a:r>
              <a:rPr lang="en-US" altLang="ko-KR" sz="2800" dirty="0" smtClean="0">
                <a:ea typeface="Gulim" panose="020B0600000101010101" pitchFamily="34" charset="-127"/>
              </a:rPr>
              <a:t> # arriving customers/s) = 10/s</a:t>
            </a:r>
          </a:p>
          <a:p>
            <a:pPr>
              <a:lnSpc>
                <a:spcPct val="100000"/>
              </a:lnSpc>
              <a:spcBef>
                <a:spcPct val="5000"/>
              </a:spcBef>
              <a:buFontTx/>
              <a:buNone/>
              <a:tabLst>
                <a:tab pos="914400" algn="l"/>
              </a:tabLst>
            </a:pPr>
            <a:r>
              <a:rPr lang="en-US" altLang="ko-KR" sz="2800" dirty="0" smtClean="0">
                <a:solidFill>
                  <a:schemeClr val="hlink"/>
                </a:solidFill>
                <a:ea typeface="Gulim" panose="020B0600000101010101" pitchFamily="34" charset="-127"/>
              </a:rPr>
              <a:t>	</a:t>
            </a:r>
            <a:r>
              <a:rPr lang="en-US" altLang="ko-KR" sz="28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800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r>
              <a:rPr lang="en-US" altLang="ko-KR" sz="2800" baseline="-25000" dirty="0" smtClean="0">
                <a:ea typeface="Gulim" panose="020B0600000101010101" pitchFamily="34" charset="-127"/>
              </a:rPr>
              <a:t>	</a:t>
            </a:r>
            <a:r>
              <a:rPr lang="en-US" altLang="ko-KR" sz="2800" dirty="0" smtClean="0">
                <a:ea typeface="Gulim" panose="020B0600000101010101" pitchFamily="34" charset="-127"/>
              </a:rPr>
              <a:t>(</a:t>
            </a:r>
            <a:r>
              <a:rPr lang="en-US" altLang="ko-KR" sz="2800" dirty="0" err="1" smtClean="0">
                <a:ea typeface="Gulim" panose="020B0600000101010101" pitchFamily="34" charset="-127"/>
              </a:rPr>
              <a:t>avg</a:t>
            </a:r>
            <a:r>
              <a:rPr lang="en-US" altLang="ko-KR" sz="2800" dirty="0" smtClean="0">
                <a:ea typeface="Gulim" panose="020B0600000101010101" pitchFamily="34" charset="-127"/>
              </a:rPr>
              <a:t> time to service customer) = 20 </a:t>
            </a:r>
            <a:r>
              <a:rPr lang="en-US" altLang="ko-KR" sz="2800" dirty="0" err="1" smtClean="0">
                <a:ea typeface="Gulim" panose="020B0600000101010101" pitchFamily="34" charset="-127"/>
              </a:rPr>
              <a:t>ms</a:t>
            </a:r>
            <a:r>
              <a:rPr lang="en-US" altLang="ko-KR" sz="2800" dirty="0" smtClean="0">
                <a:ea typeface="Gulim" panose="020B0600000101010101" pitchFamily="34" charset="-127"/>
              </a:rPr>
              <a:t> (0.02s)</a:t>
            </a:r>
          </a:p>
          <a:p>
            <a:pPr>
              <a:lnSpc>
                <a:spcPct val="100000"/>
              </a:lnSpc>
              <a:spcBef>
                <a:spcPct val="5000"/>
              </a:spcBef>
              <a:buFontTx/>
              <a:buNone/>
              <a:tabLst>
                <a:tab pos="914400" algn="l"/>
              </a:tabLst>
            </a:pPr>
            <a:r>
              <a:rPr lang="en-US" altLang="ko-KR" sz="2800" dirty="0" smtClean="0">
                <a:solidFill>
                  <a:schemeClr val="hlink"/>
                </a:solidFill>
                <a:ea typeface="Gulim" panose="020B0600000101010101" pitchFamily="34" charset="-127"/>
              </a:rPr>
              <a:t>	u</a:t>
            </a:r>
            <a:r>
              <a:rPr lang="en-US" altLang="ko-KR" sz="2800" dirty="0" smtClean="0">
                <a:ea typeface="Gulim" panose="020B0600000101010101" pitchFamily="34" charset="-127"/>
              </a:rPr>
              <a:t> 	(server utilization) = </a:t>
            </a:r>
            <a:r>
              <a:rPr lang="en-US" altLang="ko-KR" sz="2800" dirty="0" smtClean="0">
                <a:ea typeface="Gulim" panose="020B0600000101010101" pitchFamily="34" charset="-127"/>
                <a:sym typeface="Symbol" panose="05050102010706020507" pitchFamily="18" charset="2"/>
              </a:rPr>
              <a:t></a:t>
            </a:r>
            <a:r>
              <a:rPr lang="en-US" altLang="ko-KR" sz="2800" dirty="0" smtClean="0">
                <a:ea typeface="Gulim" panose="020B0600000101010101" pitchFamily="34" charset="-127"/>
              </a:rPr>
              <a:t> x </a:t>
            </a:r>
            <a:r>
              <a:rPr lang="en-US" altLang="ko-KR" sz="2800" dirty="0" err="1" smtClean="0">
                <a:ea typeface="Gulim" panose="020B0600000101010101" pitchFamily="34" charset="-127"/>
              </a:rPr>
              <a:t>T</a:t>
            </a:r>
            <a:r>
              <a:rPr lang="en-US" altLang="ko-KR" sz="2800" baseline="-25000" dirty="0" err="1" smtClean="0">
                <a:ea typeface="Gulim" panose="020B0600000101010101" pitchFamily="34" charset="-127"/>
              </a:rPr>
              <a:t>ser</a:t>
            </a:r>
            <a:r>
              <a:rPr lang="en-US" altLang="ko-KR" sz="2800" dirty="0" smtClean="0">
                <a:ea typeface="Gulim" panose="020B0600000101010101" pitchFamily="34" charset="-127"/>
              </a:rPr>
              <a:t>= 10/s x .02s = 0.2</a:t>
            </a:r>
          </a:p>
          <a:p>
            <a:pPr>
              <a:lnSpc>
                <a:spcPct val="100000"/>
              </a:lnSpc>
              <a:spcBef>
                <a:spcPct val="5000"/>
              </a:spcBef>
              <a:buFontTx/>
              <a:buNone/>
              <a:tabLst>
                <a:tab pos="914400" algn="l"/>
              </a:tabLst>
            </a:pPr>
            <a:r>
              <a:rPr lang="en-US" altLang="ko-KR" sz="2800" dirty="0" smtClean="0">
                <a:solidFill>
                  <a:schemeClr val="hlink"/>
                </a:solidFill>
                <a:ea typeface="Gulim" panose="020B0600000101010101" pitchFamily="34" charset="-127"/>
              </a:rPr>
              <a:t>	</a:t>
            </a:r>
            <a:r>
              <a:rPr lang="en-US" altLang="ko-KR" sz="28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800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q</a:t>
            </a:r>
            <a:r>
              <a:rPr lang="en-US" altLang="ko-KR" sz="2800" baseline="-25000" dirty="0" smtClean="0">
                <a:ea typeface="Gulim" panose="020B0600000101010101" pitchFamily="34" charset="-127"/>
              </a:rPr>
              <a:t>	</a:t>
            </a:r>
            <a:r>
              <a:rPr lang="en-US" altLang="ko-KR" sz="2800" dirty="0" smtClean="0">
                <a:ea typeface="Gulim" panose="020B0600000101010101" pitchFamily="34" charset="-127"/>
              </a:rPr>
              <a:t>(</a:t>
            </a:r>
            <a:r>
              <a:rPr lang="en-US" altLang="ko-KR" sz="2800" dirty="0" err="1" smtClean="0">
                <a:ea typeface="Gulim" panose="020B0600000101010101" pitchFamily="34" charset="-127"/>
              </a:rPr>
              <a:t>avg</a:t>
            </a:r>
            <a:r>
              <a:rPr lang="en-US" altLang="ko-KR" sz="2800" dirty="0" smtClean="0">
                <a:ea typeface="Gulim" panose="020B0600000101010101" pitchFamily="34" charset="-127"/>
              </a:rPr>
              <a:t> time/customer in queue) = </a:t>
            </a:r>
            <a:r>
              <a:rPr lang="en-US" altLang="ko-KR" sz="2800" dirty="0" err="1" smtClean="0">
                <a:ea typeface="Gulim" panose="020B0600000101010101" pitchFamily="34" charset="-127"/>
              </a:rPr>
              <a:t>T</a:t>
            </a:r>
            <a:r>
              <a:rPr lang="en-US" altLang="ko-KR" sz="2800" baseline="-25000" dirty="0" err="1" smtClean="0">
                <a:ea typeface="Gulim" panose="020B0600000101010101" pitchFamily="34" charset="-127"/>
              </a:rPr>
              <a:t>ser</a:t>
            </a:r>
            <a:r>
              <a:rPr lang="en-US" altLang="ko-KR" sz="2800" dirty="0" smtClean="0">
                <a:ea typeface="Gulim" panose="020B0600000101010101" pitchFamily="34" charset="-127"/>
              </a:rPr>
              <a:t> x u/(1 – u) </a:t>
            </a:r>
            <a:br>
              <a:rPr lang="en-US" altLang="ko-KR" sz="2800" dirty="0" smtClean="0">
                <a:ea typeface="Gulim" panose="020B0600000101010101" pitchFamily="34" charset="-127"/>
              </a:rPr>
            </a:br>
            <a:r>
              <a:rPr lang="en-US" altLang="ko-KR" sz="2800" dirty="0" smtClean="0">
                <a:ea typeface="Gulim" panose="020B0600000101010101" pitchFamily="34" charset="-127"/>
              </a:rPr>
              <a:t>	= 20 x 0.2/(1-0.2) = 20 x 0.25 = 5 </a:t>
            </a:r>
            <a:r>
              <a:rPr lang="en-US" altLang="ko-KR" sz="2800" dirty="0" err="1" smtClean="0">
                <a:ea typeface="Gulim" panose="020B0600000101010101" pitchFamily="34" charset="-127"/>
              </a:rPr>
              <a:t>ms</a:t>
            </a:r>
            <a:r>
              <a:rPr lang="en-US" altLang="ko-KR" sz="2800" dirty="0" smtClean="0">
                <a:ea typeface="Gulim" panose="020B0600000101010101" pitchFamily="34" charset="-127"/>
              </a:rPr>
              <a:t> (0 .005s)</a:t>
            </a:r>
          </a:p>
          <a:p>
            <a:pPr>
              <a:lnSpc>
                <a:spcPct val="100000"/>
              </a:lnSpc>
              <a:spcBef>
                <a:spcPct val="5000"/>
              </a:spcBef>
              <a:buFontTx/>
              <a:buNone/>
              <a:tabLst>
                <a:tab pos="914400" algn="l"/>
              </a:tabLst>
            </a:pPr>
            <a:r>
              <a:rPr lang="en-US" altLang="ko-KR" sz="2800" dirty="0" smtClean="0">
                <a:solidFill>
                  <a:schemeClr val="hlink"/>
                </a:solidFill>
                <a:ea typeface="Gulim" panose="020B0600000101010101" pitchFamily="34" charset="-127"/>
              </a:rPr>
              <a:t>	</a:t>
            </a:r>
            <a:r>
              <a:rPr lang="en-US" altLang="ko-KR" sz="28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L</a:t>
            </a:r>
            <a:r>
              <a:rPr lang="en-US" altLang="ko-KR" sz="2800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q</a:t>
            </a:r>
            <a:r>
              <a:rPr lang="en-US" altLang="ko-KR" sz="2800" dirty="0" smtClean="0">
                <a:ea typeface="Gulim" panose="020B0600000101010101" pitchFamily="34" charset="-127"/>
              </a:rPr>
              <a:t>	(</a:t>
            </a:r>
            <a:r>
              <a:rPr lang="en-US" altLang="ko-KR" sz="2800" dirty="0" err="1" smtClean="0">
                <a:ea typeface="Gulim" panose="020B0600000101010101" pitchFamily="34" charset="-127"/>
              </a:rPr>
              <a:t>avg</a:t>
            </a:r>
            <a:r>
              <a:rPr lang="en-US" altLang="ko-KR" sz="2800" dirty="0" smtClean="0">
                <a:ea typeface="Gulim" panose="020B0600000101010101" pitchFamily="34" charset="-127"/>
              </a:rPr>
              <a:t> length of queue) = </a:t>
            </a:r>
            <a:r>
              <a:rPr lang="en-US" altLang="ko-KR" sz="2800" dirty="0" smtClean="0">
                <a:ea typeface="Gulim" panose="020B0600000101010101" pitchFamily="34" charset="-127"/>
                <a:sym typeface="Symbol" panose="05050102010706020507" pitchFamily="18" charset="2"/>
              </a:rPr>
              <a:t></a:t>
            </a:r>
            <a:r>
              <a:rPr lang="en-US" altLang="ko-KR" sz="2800" dirty="0" smtClean="0">
                <a:ea typeface="Gulim" panose="020B0600000101010101" pitchFamily="34" charset="-127"/>
              </a:rPr>
              <a:t> x </a:t>
            </a:r>
            <a:r>
              <a:rPr lang="en-US" altLang="ko-KR" sz="2800" dirty="0" err="1" smtClean="0">
                <a:ea typeface="Gulim" panose="020B0600000101010101" pitchFamily="34" charset="-127"/>
              </a:rPr>
              <a:t>T</a:t>
            </a:r>
            <a:r>
              <a:rPr lang="en-US" altLang="ko-KR" sz="2800" baseline="-25000" dirty="0" err="1" smtClean="0">
                <a:ea typeface="Gulim" panose="020B0600000101010101" pitchFamily="34" charset="-127"/>
              </a:rPr>
              <a:t>q</a:t>
            </a:r>
            <a:r>
              <a:rPr lang="en-US" altLang="ko-KR" sz="2800" dirty="0" smtClean="0">
                <a:ea typeface="Gulim" panose="020B0600000101010101" pitchFamily="34" charset="-127"/>
              </a:rPr>
              <a:t>=10/s x .005s = 0.05s</a:t>
            </a:r>
          </a:p>
          <a:p>
            <a:pPr>
              <a:lnSpc>
                <a:spcPct val="100000"/>
              </a:lnSpc>
              <a:spcBef>
                <a:spcPct val="5000"/>
              </a:spcBef>
              <a:buFontTx/>
              <a:buNone/>
              <a:tabLst>
                <a:tab pos="914400" algn="l"/>
              </a:tabLst>
            </a:pPr>
            <a:r>
              <a:rPr lang="en-US" altLang="ko-KR" sz="2800" dirty="0" smtClean="0">
                <a:solidFill>
                  <a:schemeClr val="hlink"/>
                </a:solidFill>
                <a:ea typeface="Gulim" panose="020B0600000101010101" pitchFamily="34" charset="-127"/>
              </a:rPr>
              <a:t>	</a:t>
            </a:r>
            <a:r>
              <a:rPr lang="en-US" altLang="ko-KR" sz="28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800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sys</a:t>
            </a:r>
            <a:r>
              <a:rPr lang="en-US" altLang="ko-KR" sz="2800" baseline="-25000" dirty="0" smtClean="0">
                <a:ea typeface="Gulim" panose="020B0600000101010101" pitchFamily="34" charset="-127"/>
              </a:rPr>
              <a:t>	</a:t>
            </a:r>
            <a:r>
              <a:rPr lang="en-US" altLang="ko-KR" sz="2800" dirty="0" smtClean="0">
                <a:ea typeface="Gulim" panose="020B0600000101010101" pitchFamily="34" charset="-127"/>
              </a:rPr>
              <a:t>(</a:t>
            </a:r>
            <a:r>
              <a:rPr lang="en-US" altLang="ko-KR" sz="2800" dirty="0" err="1" smtClean="0">
                <a:ea typeface="Gulim" panose="020B0600000101010101" pitchFamily="34" charset="-127"/>
              </a:rPr>
              <a:t>avg</a:t>
            </a:r>
            <a:r>
              <a:rPr lang="en-US" altLang="ko-KR" sz="2800" dirty="0" smtClean="0">
                <a:ea typeface="Gulim" panose="020B0600000101010101" pitchFamily="34" charset="-127"/>
              </a:rPr>
              <a:t> time/customer in system) =</a:t>
            </a:r>
            <a:r>
              <a:rPr lang="en-US" altLang="ko-KR" sz="2800" dirty="0" err="1" smtClean="0">
                <a:ea typeface="Gulim" panose="020B0600000101010101" pitchFamily="34" charset="-127"/>
              </a:rPr>
              <a:t>T</a:t>
            </a:r>
            <a:r>
              <a:rPr lang="en-US" altLang="ko-KR" sz="2800" baseline="-25000" dirty="0" err="1" smtClean="0">
                <a:ea typeface="Gulim" panose="020B0600000101010101" pitchFamily="34" charset="-127"/>
              </a:rPr>
              <a:t>q</a:t>
            </a:r>
            <a:r>
              <a:rPr lang="en-US" altLang="ko-KR" sz="2800" baseline="-25000" dirty="0" smtClean="0">
                <a:ea typeface="Gulim" panose="020B0600000101010101" pitchFamily="34" charset="-127"/>
              </a:rPr>
              <a:t> </a:t>
            </a:r>
            <a:r>
              <a:rPr lang="en-US" altLang="ko-KR" sz="2800" dirty="0" smtClean="0">
                <a:ea typeface="Gulim" panose="020B0600000101010101" pitchFamily="34" charset="-127"/>
              </a:rPr>
              <a:t>+ </a:t>
            </a:r>
            <a:r>
              <a:rPr lang="en-US" altLang="ko-KR" sz="2800" dirty="0" err="1" smtClean="0">
                <a:ea typeface="Gulim" panose="020B0600000101010101" pitchFamily="34" charset="-127"/>
              </a:rPr>
              <a:t>T</a:t>
            </a:r>
            <a:r>
              <a:rPr lang="en-US" altLang="ko-KR" sz="2800" baseline="-25000" dirty="0" err="1" smtClean="0">
                <a:ea typeface="Gulim" panose="020B0600000101010101" pitchFamily="34" charset="-127"/>
              </a:rPr>
              <a:t>ser</a:t>
            </a:r>
            <a:r>
              <a:rPr lang="en-US" altLang="ko-KR" sz="2800" dirty="0" smtClean="0">
                <a:ea typeface="Gulim" panose="020B0600000101010101" pitchFamily="34" charset="-127"/>
              </a:rPr>
              <a:t>= 25 </a:t>
            </a:r>
            <a:r>
              <a:rPr lang="en-US" altLang="ko-KR" sz="2800" dirty="0" err="1" smtClean="0">
                <a:ea typeface="Gulim" panose="020B0600000101010101" pitchFamily="34" charset="-127"/>
              </a:rPr>
              <a:t>ms</a:t>
            </a:r>
            <a:r>
              <a:rPr lang="en-US" altLang="ko-KR" sz="2800" dirty="0" smtClean="0">
                <a:ea typeface="Gulim" panose="020B0600000101010101" pitchFamily="34" charset="-127"/>
              </a:rPr>
              <a:t/>
            </a:r>
            <a:br>
              <a:rPr lang="en-US" altLang="ko-KR" sz="2800" dirty="0" smtClean="0">
                <a:ea typeface="Gulim" panose="020B0600000101010101" pitchFamily="34" charset="-127"/>
              </a:rPr>
            </a:br>
            <a:r>
              <a:rPr lang="en-US" altLang="ko-KR" sz="2800" dirty="0" smtClean="0">
                <a:ea typeface="Gulim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1670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Queuing Theory Resources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105400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ea typeface="Gulim" panose="020B0600000101010101" pitchFamily="34" charset="-127"/>
              </a:rPr>
              <a:t>Resources page contains Queueing Theory Resources (under Readings):</a:t>
            </a:r>
          </a:p>
          <a:p>
            <a:pPr lvl="1"/>
            <a:r>
              <a:rPr lang="en-US" altLang="ko-KR" sz="2400" dirty="0" smtClean="0">
                <a:ea typeface="Gulim" panose="020B0600000101010101" pitchFamily="34" charset="-127"/>
              </a:rPr>
              <a:t>Scanned pages from Patterson and Hennessy book that gives further discussion and simple proof for general </a:t>
            </a:r>
            <a:r>
              <a:rPr lang="en-US" altLang="ko-KR" sz="2400" dirty="0">
                <a:ea typeface="Gulim" panose="020B0600000101010101" pitchFamily="34" charset="-127"/>
              </a:rPr>
              <a:t>equation: </a:t>
            </a:r>
            <a:r>
              <a:rPr lang="en-US" altLang="ko-KR" sz="2400" dirty="0">
                <a:ea typeface="Gulim" panose="020B0600000101010101" pitchFamily="34" charset="-127"/>
                <a:hlinkClick r:id="rId2"/>
              </a:rPr>
              <a:t>https://</a:t>
            </a:r>
            <a:r>
              <a:rPr lang="en-US" altLang="ko-KR" sz="2400" dirty="0" smtClean="0">
                <a:ea typeface="Gulim" panose="020B0600000101010101" pitchFamily="34" charset="-127"/>
                <a:hlinkClick r:id="rId2"/>
              </a:rPr>
              <a:t>cs162.eecs.berkeley.edu/static/readings/patterson_queue.pdf</a:t>
            </a:r>
            <a:r>
              <a:rPr lang="en-US" altLang="ko-KR" sz="2400" dirty="0" smtClean="0">
                <a:ea typeface="Gulim" panose="020B0600000101010101" pitchFamily="34" charset="-127"/>
              </a:rPr>
              <a:t> </a:t>
            </a:r>
          </a:p>
          <a:p>
            <a:pPr lvl="1"/>
            <a:r>
              <a:rPr lang="en-US" altLang="ko-KR" sz="2400" dirty="0" smtClean="0">
                <a:ea typeface="Gulim" panose="020B0600000101010101" pitchFamily="34" charset="-127"/>
              </a:rPr>
              <a:t>A complete website full of </a:t>
            </a:r>
            <a:r>
              <a:rPr lang="en-US" altLang="ko-KR" sz="2400" dirty="0">
                <a:ea typeface="Gulim" panose="020B0600000101010101" pitchFamily="34" charset="-127"/>
              </a:rPr>
              <a:t>resources: </a:t>
            </a:r>
            <a:r>
              <a:rPr lang="en-US" altLang="ko-KR" sz="2400" dirty="0">
                <a:ea typeface="Gulim" panose="020B0600000101010101" pitchFamily="34" charset="-127"/>
                <a:hlinkClick r:id="rId3"/>
              </a:rPr>
              <a:t>http://</a:t>
            </a:r>
            <a:r>
              <a:rPr lang="en-US" altLang="ko-KR" sz="2400" dirty="0" smtClean="0">
                <a:ea typeface="Gulim" panose="020B0600000101010101" pitchFamily="34" charset="-127"/>
                <a:hlinkClick r:id="rId3"/>
              </a:rPr>
              <a:t>web2.uwindsor.ca/math/hlynka/qonline.html</a:t>
            </a:r>
            <a:r>
              <a:rPr lang="en-US" altLang="ko-KR" sz="2400" dirty="0" smtClean="0">
                <a:ea typeface="Gulim" panose="020B0600000101010101" pitchFamily="34" charset="-127"/>
              </a:rPr>
              <a:t> </a:t>
            </a:r>
          </a:p>
          <a:p>
            <a:pPr lvl="1"/>
            <a:endParaRPr lang="en-US" altLang="ko-KR" sz="2400" dirty="0" smtClean="0">
              <a:ea typeface="Gulim" panose="020B0600000101010101" pitchFamily="34" charset="-127"/>
            </a:endParaRPr>
          </a:p>
          <a:p>
            <a:r>
              <a:rPr lang="en-US" altLang="ko-KR" sz="2800" dirty="0" smtClean="0">
                <a:ea typeface="Gulim" panose="020B0600000101010101" pitchFamily="34" charset="-127"/>
              </a:rPr>
              <a:t>Some previous midterms with queueing theory questions</a:t>
            </a:r>
          </a:p>
          <a:p>
            <a:pPr lvl="1"/>
            <a:endParaRPr lang="en-US" altLang="ko-KR" sz="2400" dirty="0" smtClean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Assume that Queueing Theory is fair game for Midterm III</a:t>
            </a:r>
            <a:endParaRPr lang="en-US" altLang="ko-KR" sz="2800" dirty="0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1332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Summary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15400" cy="5943600"/>
          </a:xfrm>
        </p:spPr>
        <p:txBody>
          <a:bodyPr>
            <a:normAutofit fontScale="92500"/>
          </a:bodyPr>
          <a:lstStyle/>
          <a:p>
            <a:pPr>
              <a:spcBef>
                <a:spcPct val="10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Disk Performance: </a:t>
            </a:r>
          </a:p>
          <a:p>
            <a:pPr lvl="1">
              <a:spcBef>
                <a:spcPct val="10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Queuing time + Controller + Seek + Rotational + Transfer</a:t>
            </a:r>
          </a:p>
          <a:p>
            <a:pPr lvl="1">
              <a:spcBef>
                <a:spcPct val="10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Rotational latency: on average ½ rotation</a:t>
            </a:r>
          </a:p>
          <a:p>
            <a:pPr lvl="1">
              <a:spcBef>
                <a:spcPct val="10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Transfer time: spec of disk depends on rotation speed and bit storage density</a:t>
            </a:r>
          </a:p>
          <a:p>
            <a:r>
              <a:rPr lang="en-US" dirty="0" smtClean="0"/>
              <a:t>Devices </a:t>
            </a:r>
            <a:r>
              <a:rPr lang="en-US" dirty="0"/>
              <a:t>have complex </a:t>
            </a:r>
            <a:r>
              <a:rPr lang="en-US" dirty="0" smtClean="0"/>
              <a:t>interaction </a:t>
            </a:r>
            <a:r>
              <a:rPr lang="en-US" dirty="0"/>
              <a:t>and performance characteristics</a:t>
            </a:r>
          </a:p>
          <a:p>
            <a:pPr lvl="1"/>
            <a:r>
              <a:rPr lang="en-US" dirty="0"/>
              <a:t>Response time (Latency) = Queue + Overhead + Transfer</a:t>
            </a:r>
          </a:p>
          <a:p>
            <a:pPr lvl="2"/>
            <a:r>
              <a:rPr lang="en-US" dirty="0"/>
              <a:t>Effective BW = BW * T/(S+T)</a:t>
            </a:r>
          </a:p>
          <a:p>
            <a:pPr lvl="1"/>
            <a:r>
              <a:rPr lang="en-US" dirty="0"/>
              <a:t>HDD: 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Queuing time + </a:t>
            </a:r>
            <a:r>
              <a:rPr lang="en-US" dirty="0" smtClean="0"/>
              <a:t>controller </a:t>
            </a:r>
            <a:r>
              <a:rPr lang="en-US" dirty="0"/>
              <a:t>+ seek + rotation + transfer</a:t>
            </a:r>
          </a:p>
          <a:p>
            <a:pPr lvl="1"/>
            <a:r>
              <a:rPr lang="en-US" dirty="0"/>
              <a:t>SDD: 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Queuing time + </a:t>
            </a:r>
            <a:r>
              <a:rPr lang="en-US" dirty="0" smtClean="0"/>
              <a:t>controller </a:t>
            </a:r>
            <a:r>
              <a:rPr lang="en-US" dirty="0"/>
              <a:t>+ transfer (erasure &amp; wear)</a:t>
            </a:r>
          </a:p>
          <a:p>
            <a:r>
              <a:rPr lang="en-US" dirty="0" smtClean="0"/>
              <a:t>Systems </a:t>
            </a:r>
            <a:r>
              <a:rPr lang="en-US" dirty="0"/>
              <a:t>(e.g., file system) designed to optimize performance and reliability</a:t>
            </a:r>
          </a:p>
          <a:p>
            <a:pPr lvl="1"/>
            <a:r>
              <a:rPr lang="en-US" dirty="0"/>
              <a:t>Relative to performance characteristics of underlying device</a:t>
            </a:r>
          </a:p>
          <a:p>
            <a:r>
              <a:rPr lang="en-US" dirty="0" smtClean="0"/>
              <a:t>Bursts &amp; High Utilization introduce queuing delays</a:t>
            </a:r>
          </a:p>
          <a:p>
            <a:pPr>
              <a:spcBef>
                <a:spcPct val="10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Queuing Latency:</a:t>
            </a:r>
          </a:p>
          <a:p>
            <a:pPr lvl="1">
              <a:spcBef>
                <a:spcPct val="10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M/M/1 and M/G/1 queues: simplest to analyze</a:t>
            </a:r>
          </a:p>
          <a:p>
            <a:pPr lvl="1">
              <a:spcBef>
                <a:spcPct val="10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As utilization approaches 100%, latency  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n-US" altLang="ko-KR" dirty="0" smtClean="0">
                <a:ea typeface="Gulim" panose="020B0600000101010101" pitchFamily="34" charset="-127"/>
              </a:rPr>
              <a:t>			</a:t>
            </a:r>
            <a:r>
              <a:rPr lang="en-US" altLang="ko-KR" dirty="0" err="1" smtClean="0">
                <a:ea typeface="Gulim" panose="020B0600000101010101" pitchFamily="34" charset="-127"/>
              </a:rPr>
              <a:t>T</a:t>
            </a:r>
            <a:r>
              <a:rPr lang="en-US" altLang="ko-KR" baseline="-25000" dirty="0" err="1" smtClean="0">
                <a:ea typeface="Gulim" panose="020B0600000101010101" pitchFamily="34" charset="-127"/>
              </a:rPr>
              <a:t>q</a:t>
            </a:r>
            <a:r>
              <a:rPr lang="en-US" altLang="ko-KR" dirty="0" smtClean="0">
                <a:ea typeface="Gulim" panose="020B0600000101010101" pitchFamily="34" charset="-127"/>
              </a:rPr>
              <a:t> = </a:t>
            </a:r>
            <a:r>
              <a:rPr lang="en-US" altLang="ko-KR" dirty="0" err="1" smtClean="0">
                <a:ea typeface="Gulim" panose="020B0600000101010101" pitchFamily="34" charset="-127"/>
              </a:rPr>
              <a:t>T</a:t>
            </a:r>
            <a:r>
              <a:rPr lang="en-US" altLang="ko-KR" baseline="-25000" dirty="0" err="1" smtClean="0">
                <a:ea typeface="Gulim" panose="020B0600000101010101" pitchFamily="34" charset="-127"/>
              </a:rPr>
              <a:t>ser</a:t>
            </a:r>
            <a:r>
              <a:rPr lang="en-US" altLang="ko-KR" dirty="0" smtClean="0">
                <a:ea typeface="Gulim" panose="020B0600000101010101" pitchFamily="34" charset="-127"/>
              </a:rPr>
              <a:t> x ½(1+C) x u/(1 – u))</a:t>
            </a:r>
          </a:p>
          <a:p>
            <a:pPr>
              <a:spcBef>
                <a:spcPct val="10000"/>
              </a:spcBef>
            </a:pPr>
            <a:endParaRPr lang="ko-KR" altLang="en-US" dirty="0" smtClean="0">
              <a:ea typeface="Gulim" panose="020B0600000101010101" pitchFamily="34" charset="-127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7161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I/O Performance</a:t>
            </a:r>
            <a:endParaRPr lang="en-US" dirty="0"/>
          </a:p>
        </p:txBody>
      </p:sp>
      <p:sp>
        <p:nvSpPr>
          <p:cNvPr id="86430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228600" y="2743200"/>
            <a:ext cx="8639176" cy="3440113"/>
          </a:xfrm>
        </p:spPr>
        <p:txBody>
          <a:bodyPr>
            <a:noAutofit/>
          </a:bodyPr>
          <a:lstStyle/>
          <a:p>
            <a:r>
              <a:rPr lang="en-US" dirty="0" smtClean="0"/>
              <a:t>How to improve performance?</a:t>
            </a:r>
          </a:p>
          <a:p>
            <a:pPr lvl="1"/>
            <a:r>
              <a:rPr lang="en-US" dirty="0" smtClean="0"/>
              <a:t>Make everything faster </a:t>
            </a:r>
            <a:r>
              <a:rPr lang="en-US" dirty="0" smtClean="0">
                <a:sym typeface="Wingdings" charset="0"/>
              </a:rPr>
              <a:t></a:t>
            </a:r>
          </a:p>
          <a:p>
            <a:pPr lvl="1"/>
            <a:r>
              <a:rPr lang="en-US" dirty="0" smtClean="0">
                <a:sym typeface="Wingdings" charset="0"/>
              </a:rPr>
              <a:t>More decoupled (Parallelism) systems</a:t>
            </a:r>
          </a:p>
          <a:p>
            <a:pPr lvl="1"/>
            <a:r>
              <a:rPr lang="en-US" dirty="0" smtClean="0">
                <a:sym typeface="Wingdings" charset="0"/>
              </a:rPr>
              <a:t>Do other useful work while waiting</a:t>
            </a:r>
          </a:p>
          <a:p>
            <a:pPr lvl="2"/>
            <a:r>
              <a:rPr lang="en-US" dirty="0">
                <a:sym typeface="Wingdings" charset="0"/>
              </a:rPr>
              <a:t>M</a:t>
            </a:r>
            <a:r>
              <a:rPr lang="en-US" dirty="0" smtClean="0">
                <a:sym typeface="Wingdings" charset="0"/>
              </a:rPr>
              <a:t>ultiple independent buses or controllers</a:t>
            </a:r>
          </a:p>
          <a:p>
            <a:pPr lvl="1"/>
            <a:r>
              <a:rPr lang="en-US" dirty="0" smtClean="0">
                <a:sym typeface="Wingdings" charset="0"/>
              </a:rPr>
              <a:t>Optimize the bottleneck to increase service rate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sym typeface="Wingdings" charset="0"/>
              </a:rPr>
              <a:t>Use the queue to optimize the service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ym typeface="Wingdings" charset="0"/>
              </a:rPr>
              <a:t>Queues absorb bursts and smooth the flow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ym typeface="Wingdings" charset="0"/>
              </a:rPr>
              <a:t>Add admission control (finite queues)</a:t>
            </a:r>
          </a:p>
          <a:p>
            <a:pPr lvl="1">
              <a:lnSpc>
                <a:spcPct val="70000"/>
              </a:lnSpc>
            </a:pPr>
            <a:r>
              <a:rPr lang="en-US" sz="2400" dirty="0" smtClean="0">
                <a:sym typeface="Wingdings" charset="0"/>
              </a:rPr>
              <a:t>Limits delays, but may introduce unfairness and </a:t>
            </a:r>
            <a:r>
              <a:rPr lang="en-US" sz="2400" dirty="0" err="1" smtClean="0">
                <a:sym typeface="Wingdings" charset="0"/>
              </a:rPr>
              <a:t>livelock</a:t>
            </a:r>
            <a:endParaRPr lang="en-US" sz="2400" dirty="0" smtClean="0">
              <a:sym typeface="Wingdings" charset="0"/>
            </a:endParaRPr>
          </a:p>
          <a:p>
            <a:pPr lvl="2"/>
            <a:endParaRPr lang="en-US" dirty="0" smtClean="0"/>
          </a:p>
          <a:p>
            <a:pPr lvl="1"/>
            <a:endParaRPr lang="en-US" sz="2400" dirty="0"/>
          </a:p>
        </p:txBody>
      </p:sp>
      <p:sp>
        <p:nvSpPr>
          <p:cNvPr id="77828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8104188" y="1371600"/>
            <a:ext cx="1587" cy="1587"/>
          </a:xfrm>
          <a:custGeom>
            <a:avLst/>
            <a:gdLst>
              <a:gd name="T0" fmla="*/ 0 w 1"/>
              <a:gd name="T1" fmla="*/ 2147483647 h 1"/>
              <a:gd name="T2" fmla="*/ 0 w 1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2" name="Group 44"/>
          <p:cNvGrpSpPr>
            <a:grpSpLocks/>
          </p:cNvGrpSpPr>
          <p:nvPr/>
        </p:nvGrpSpPr>
        <p:grpSpPr bwMode="auto">
          <a:xfrm>
            <a:off x="76200" y="949325"/>
            <a:ext cx="6096000" cy="1793876"/>
            <a:chOff x="48" y="624"/>
            <a:chExt cx="3840" cy="1130"/>
          </a:xfrm>
        </p:grpSpPr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818" y="1036"/>
              <a:ext cx="3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Rectangle 3"/>
            <p:cNvSpPr>
              <a:spLocks noChangeArrowheads="1"/>
            </p:cNvSpPr>
            <p:nvPr/>
          </p:nvSpPr>
          <p:spPr bwMode="auto">
            <a:xfrm>
              <a:off x="48" y="1535"/>
              <a:ext cx="384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2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Response Time = Queue + I/O device service time</a:t>
              </a:r>
            </a:p>
          </p:txBody>
        </p:sp>
        <p:sp>
          <p:nvSpPr>
            <p:cNvPr id="35" name="AutoShape 33"/>
            <p:cNvSpPr>
              <a:spLocks noChangeArrowheads="1"/>
            </p:cNvSpPr>
            <p:nvPr/>
          </p:nvSpPr>
          <p:spPr bwMode="auto">
            <a:xfrm>
              <a:off x="2621" y="849"/>
              <a:ext cx="569" cy="373"/>
            </a:xfrm>
            <a:prstGeom prst="roundRect">
              <a:avLst>
                <a:gd name="adj" fmla="val 1249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282" y="750"/>
              <a:ext cx="579" cy="571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28600" indent="-228600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pPr marL="228600" indent="-228600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</p:txBody>
        </p:sp>
        <p:sp>
          <p:nvSpPr>
            <p:cNvPr id="37" name="Rectangle 23"/>
            <p:cNvSpPr>
              <a:spLocks noChangeArrowheads="1"/>
            </p:cNvSpPr>
            <p:nvPr/>
          </p:nvSpPr>
          <p:spPr bwMode="auto">
            <a:xfrm>
              <a:off x="1208" y="882"/>
              <a:ext cx="471" cy="307"/>
            </a:xfrm>
            <a:prstGeom prst="rect">
              <a:avLst/>
            </a:prstGeom>
            <a:solidFill>
              <a:srgbClr val="53FB2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Line 24"/>
            <p:cNvSpPr>
              <a:spLocks noChangeShapeType="1"/>
            </p:cNvSpPr>
            <p:nvPr/>
          </p:nvSpPr>
          <p:spPr bwMode="auto">
            <a:xfrm flipV="1">
              <a:off x="1590" y="874"/>
              <a:ext cx="0" cy="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Line 25"/>
            <p:cNvSpPr>
              <a:spLocks noChangeShapeType="1"/>
            </p:cNvSpPr>
            <p:nvPr/>
          </p:nvSpPr>
          <p:spPr bwMode="auto">
            <a:xfrm flipV="1">
              <a:off x="1492" y="875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>
              <a:off x="1030" y="1200"/>
              <a:ext cx="78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Queue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[OS Paths]</a:t>
              </a:r>
            </a:p>
          </p:txBody>
        </p:sp>
        <p:sp>
          <p:nvSpPr>
            <p:cNvPr id="41" name="Rectangle 28"/>
            <p:cNvSpPr>
              <a:spLocks noChangeArrowheads="1"/>
            </p:cNvSpPr>
            <p:nvPr/>
          </p:nvSpPr>
          <p:spPr bwMode="auto">
            <a:xfrm>
              <a:off x="2026" y="624"/>
              <a:ext cx="374" cy="82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marL="228600" indent="-228600"/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Controller</a:t>
              </a:r>
            </a:p>
          </p:txBody>
        </p:sp>
        <p:sp>
          <p:nvSpPr>
            <p:cNvPr id="42" name="Line 30"/>
            <p:cNvSpPr>
              <a:spLocks noChangeShapeType="1"/>
            </p:cNvSpPr>
            <p:nvPr/>
          </p:nvSpPr>
          <p:spPr bwMode="auto">
            <a:xfrm>
              <a:off x="1696" y="1036"/>
              <a:ext cx="3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31"/>
            <p:cNvSpPr>
              <a:spLocks noChangeArrowheads="1"/>
            </p:cNvSpPr>
            <p:nvPr/>
          </p:nvSpPr>
          <p:spPr bwMode="auto">
            <a:xfrm>
              <a:off x="2631" y="864"/>
              <a:ext cx="49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I/O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device</a:t>
              </a:r>
            </a:p>
          </p:txBody>
        </p:sp>
        <p:sp>
          <p:nvSpPr>
            <p:cNvPr id="44" name="Line 32"/>
            <p:cNvSpPr>
              <a:spLocks noChangeShapeType="1"/>
            </p:cNvSpPr>
            <p:nvPr/>
          </p:nvSpPr>
          <p:spPr bwMode="auto">
            <a:xfrm>
              <a:off x="2400" y="1036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5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8104188" y="1493838"/>
            <a:ext cx="1587" cy="1587"/>
          </a:xfrm>
          <a:custGeom>
            <a:avLst/>
            <a:gdLst>
              <a:gd name="T0" fmla="*/ 0 w 1"/>
              <a:gd name="T1" fmla="*/ 2147483647 h 1"/>
              <a:gd name="T2" fmla="*/ 0 w 1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5540376" y="742156"/>
            <a:ext cx="3554413" cy="3078163"/>
            <a:chOff x="5413376" y="685800"/>
            <a:chExt cx="3554413" cy="3078163"/>
          </a:xfrm>
        </p:grpSpPr>
        <p:grpSp>
          <p:nvGrpSpPr>
            <p:cNvPr id="47" name="Group 53"/>
            <p:cNvGrpSpPr>
              <a:grpSpLocks/>
            </p:cNvGrpSpPr>
            <p:nvPr/>
          </p:nvGrpSpPr>
          <p:grpSpPr bwMode="auto">
            <a:xfrm>
              <a:off x="5413376" y="685800"/>
              <a:ext cx="3554413" cy="3078163"/>
              <a:chOff x="3410" y="432"/>
              <a:chExt cx="2239" cy="1939"/>
            </a:xfrm>
          </p:grpSpPr>
          <p:sp>
            <p:nvSpPr>
              <p:cNvPr id="49" name="Rectangle 4"/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50" name="Rectangle 5"/>
              <p:cNvSpPr>
                <a:spLocks noChangeArrowheads="1"/>
              </p:cNvSpPr>
              <p:nvPr/>
            </p:nvSpPr>
            <p:spPr bwMode="auto">
              <a:xfrm>
                <a:off x="5245" y="1827"/>
                <a:ext cx="4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100%</a:t>
                </a:r>
              </a:p>
            </p:txBody>
          </p:sp>
          <p:sp>
            <p:nvSpPr>
              <p:cNvPr id="51" name="Line 6"/>
              <p:cNvSpPr>
                <a:spLocks noChangeShapeType="1"/>
              </p:cNvSpPr>
              <p:nvPr/>
            </p:nvSpPr>
            <p:spPr bwMode="auto">
              <a:xfrm flipV="1">
                <a:off x="3728" y="432"/>
                <a:ext cx="1" cy="13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52" name="Line 7"/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5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53" name="Rectangle 8"/>
              <p:cNvSpPr>
                <a:spLocks noChangeArrowheads="1"/>
              </p:cNvSpPr>
              <p:nvPr/>
            </p:nvSpPr>
            <p:spPr bwMode="auto">
              <a:xfrm>
                <a:off x="3771" y="449"/>
                <a:ext cx="752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>
                    <a:latin typeface="Gill Sans" charset="0"/>
                    <a:ea typeface="Gill Sans" charset="0"/>
                    <a:cs typeface="Gill Sans" charset="0"/>
                  </a:rPr>
                  <a:t>Response</a:t>
                </a:r>
              </a:p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>
                    <a:latin typeface="Gill Sans" charset="0"/>
                    <a:ea typeface="Gill Sans" charset="0"/>
                    <a:cs typeface="Gill Sans" charset="0"/>
                  </a:rPr>
                  <a:t>Time (ms)</a:t>
                </a:r>
              </a:p>
            </p:txBody>
          </p:sp>
          <p:sp>
            <p:nvSpPr>
              <p:cNvPr id="54" name="Rectangle 9"/>
              <p:cNvSpPr>
                <a:spLocks noChangeArrowheads="1"/>
              </p:cNvSpPr>
              <p:nvPr/>
            </p:nvSpPr>
            <p:spPr bwMode="auto">
              <a:xfrm>
                <a:off x="3767" y="2004"/>
                <a:ext cx="1781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Throughput  </a:t>
                </a:r>
                <a:r>
                  <a:rPr lang="en-US" sz="2000" b="0" dirty="0" smtClean="0">
                    <a:latin typeface="Gill Sans" charset="0"/>
                    <a:ea typeface="Gill Sans" charset="0"/>
                    <a:cs typeface="Gill Sans" charset="0"/>
                  </a:rPr>
                  <a:t>(</a:t>
                </a: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Utilization)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 dirty="0" smtClean="0">
                    <a:latin typeface="Gill Sans" charset="0"/>
                    <a:ea typeface="Gill Sans" charset="0"/>
                    <a:cs typeface="Gill Sans" charset="0"/>
                  </a:rPr>
                  <a:t>                   (</a:t>
                </a: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% total BW)</a:t>
                </a:r>
              </a:p>
            </p:txBody>
          </p:sp>
          <p:sp>
            <p:nvSpPr>
              <p:cNvPr id="55" name="Rectangle 10"/>
              <p:cNvSpPr>
                <a:spLocks noChangeArrowheads="1"/>
              </p:cNvSpPr>
              <p:nvPr/>
            </p:nvSpPr>
            <p:spPr bwMode="auto">
              <a:xfrm>
                <a:off x="3490" y="1786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</a:p>
            </p:txBody>
          </p:sp>
          <p:sp>
            <p:nvSpPr>
              <p:cNvPr id="56" name="Rectangle 11"/>
              <p:cNvSpPr>
                <a:spLocks noChangeArrowheads="1"/>
              </p:cNvSpPr>
              <p:nvPr/>
            </p:nvSpPr>
            <p:spPr bwMode="auto">
              <a:xfrm>
                <a:off x="3410" y="1305"/>
                <a:ext cx="29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100</a:t>
                </a:r>
              </a:p>
            </p:txBody>
          </p:sp>
          <p:sp>
            <p:nvSpPr>
              <p:cNvPr id="57" name="Rectangle 12"/>
              <p:cNvSpPr>
                <a:spLocks noChangeArrowheads="1"/>
              </p:cNvSpPr>
              <p:nvPr/>
            </p:nvSpPr>
            <p:spPr bwMode="auto">
              <a:xfrm>
                <a:off x="3410" y="904"/>
                <a:ext cx="29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200</a:t>
                </a:r>
              </a:p>
            </p:txBody>
          </p:sp>
          <p:sp>
            <p:nvSpPr>
              <p:cNvPr id="58" name="Rectangle 13"/>
              <p:cNvSpPr>
                <a:spLocks noChangeArrowheads="1"/>
              </p:cNvSpPr>
              <p:nvPr/>
            </p:nvSpPr>
            <p:spPr bwMode="auto">
              <a:xfrm>
                <a:off x="3410" y="502"/>
                <a:ext cx="29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300</a:t>
                </a:r>
              </a:p>
            </p:txBody>
          </p:sp>
          <p:sp>
            <p:nvSpPr>
              <p:cNvPr id="59" name="Rectangle 14"/>
              <p:cNvSpPr>
                <a:spLocks noChangeArrowheads="1"/>
              </p:cNvSpPr>
              <p:nvPr/>
            </p:nvSpPr>
            <p:spPr bwMode="auto">
              <a:xfrm>
                <a:off x="3691" y="1867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0%</a:t>
                </a:r>
              </a:p>
            </p:txBody>
          </p:sp>
        </p:grpSp>
        <p:sp>
          <p:nvSpPr>
            <p:cNvPr id="48" name="Ink 4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37250" y="758825"/>
              <a:ext cx="2368550" cy="1844675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436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301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</a:t>
            </a:r>
            <a:r>
              <a:rPr lang="en-US" dirty="0"/>
              <a:t>D</a:t>
            </a:r>
            <a:r>
              <a:rPr lang="en-US" dirty="0" smtClean="0"/>
              <a:t>isk </a:t>
            </a:r>
            <a:r>
              <a:rPr lang="en-US" dirty="0"/>
              <a:t>P</a:t>
            </a:r>
            <a:r>
              <a:rPr lang="en-US" dirty="0" smtClean="0"/>
              <a:t>erformance </a:t>
            </a:r>
            <a:r>
              <a:rPr lang="en-US" dirty="0"/>
              <a:t>H</a:t>
            </a:r>
            <a:r>
              <a:rPr lang="en-US" dirty="0" smtClean="0"/>
              <a:t>ighest?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When there are big sequential reads, or</a:t>
            </a:r>
          </a:p>
          <a:p>
            <a:r>
              <a:rPr lang="en-US" dirty="0" smtClean="0"/>
              <a:t>When there is so much work to do that they can be piggy backed (reordering queues—one moment)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OK to be inefficient when things are mostly idle</a:t>
            </a:r>
          </a:p>
          <a:p>
            <a:r>
              <a:rPr lang="en-US" dirty="0" smtClean="0"/>
              <a:t>Bursts are both a threat and an opportunity</a:t>
            </a:r>
          </a:p>
          <a:p>
            <a:r>
              <a:rPr lang="en-US" dirty="0" smtClean="0"/>
              <a:t>&lt;your idea for optimization goes here&gt;</a:t>
            </a:r>
          </a:p>
          <a:p>
            <a:pPr lvl="1"/>
            <a:r>
              <a:rPr lang="en-US" dirty="0" smtClean="0"/>
              <a:t>Waste space for speed?</a:t>
            </a:r>
          </a:p>
          <a:p>
            <a:pPr lvl="1"/>
            <a:endParaRPr lang="en-US" dirty="0"/>
          </a:p>
          <a:p>
            <a:r>
              <a:rPr lang="en-US" dirty="0" smtClean="0"/>
              <a:t>Other techniques:</a:t>
            </a:r>
          </a:p>
          <a:p>
            <a:pPr lvl="1"/>
            <a:r>
              <a:rPr lang="en-US" dirty="0"/>
              <a:t>Reduce overhead through user level drivers</a:t>
            </a:r>
          </a:p>
          <a:p>
            <a:pPr lvl="1"/>
            <a:r>
              <a:rPr lang="en-US" dirty="0" smtClean="0"/>
              <a:t>Reduce </a:t>
            </a:r>
            <a:r>
              <a:rPr lang="en-US" dirty="0"/>
              <a:t>the impact of I/O delays by doing other useful work in the </a:t>
            </a:r>
            <a:r>
              <a:rPr lang="en-US" dirty="0" smtClean="0"/>
              <a:t>meantime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30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at 10 </a:t>
            </a:r>
            <a:r>
              <a:rPr lang="en-US" dirty="0" err="1" smtClean="0"/>
              <a:t>ms</a:t>
            </a:r>
            <a:r>
              <a:rPr lang="en-US" dirty="0" smtClean="0"/>
              <a:t> startup (like Disk)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838200"/>
            <a:ext cx="6731000" cy="5461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39212" y="4724400"/>
            <a:ext cx="20901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b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n </a:t>
            </a:r>
            <a:r>
              <a:rPr lang="en-US" b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= 1,250,000 bytes!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45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Determines Peak BW for I/O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5651"/>
            <a:ext cx="8382000" cy="5633749"/>
          </a:xfrm>
        </p:spPr>
        <p:txBody>
          <a:bodyPr>
            <a:normAutofit/>
          </a:bodyPr>
          <a:lstStyle/>
          <a:p>
            <a:r>
              <a:rPr lang="en-US" dirty="0" smtClean="0"/>
              <a:t>Bus Speed</a:t>
            </a:r>
          </a:p>
          <a:p>
            <a:pPr lvl="1"/>
            <a:r>
              <a:rPr lang="en-US" dirty="0" smtClean="0"/>
              <a:t>PCI-X: 1064 MB/s = 133 MHz x 64 bit (per lane)</a:t>
            </a:r>
          </a:p>
          <a:p>
            <a:pPr lvl="1"/>
            <a:r>
              <a:rPr lang="en-US" dirty="0" smtClean="0"/>
              <a:t>ULTRA WIDE SCSI: 40 MB/s</a:t>
            </a:r>
          </a:p>
          <a:p>
            <a:pPr lvl="1"/>
            <a:r>
              <a:rPr lang="en-US" dirty="0" smtClean="0"/>
              <a:t>Serial Attached SCSI &amp; Serial ATA &amp; </a:t>
            </a:r>
            <a:r>
              <a:rPr lang="en-US" dirty="0"/>
              <a:t>IEEE 1394 (</a:t>
            </a:r>
            <a:r>
              <a:rPr lang="en-US" dirty="0" err="1"/>
              <a:t>firewire</a:t>
            </a:r>
            <a:r>
              <a:rPr lang="en-US" dirty="0" smtClean="0"/>
              <a:t>): 1.6 Gb/s full duplex (200 MB/s)</a:t>
            </a:r>
          </a:p>
          <a:p>
            <a:pPr lvl="1"/>
            <a:r>
              <a:rPr lang="en-US" dirty="0" smtClean="0"/>
              <a:t>USB 3.0 – 5 Gb/s</a:t>
            </a:r>
          </a:p>
          <a:p>
            <a:pPr lvl="1"/>
            <a:r>
              <a:rPr lang="en-US" dirty="0" smtClean="0"/>
              <a:t>Thunderbolt 3 – 40 Gb/s </a:t>
            </a:r>
          </a:p>
          <a:p>
            <a:pPr lvl="1"/>
            <a:endParaRPr lang="en-US" sz="1600" dirty="0" smtClean="0"/>
          </a:p>
          <a:p>
            <a:r>
              <a:rPr lang="en-US" dirty="0" smtClean="0"/>
              <a:t>Device Transfer Bandwidth</a:t>
            </a:r>
          </a:p>
          <a:p>
            <a:pPr lvl="1"/>
            <a:r>
              <a:rPr lang="en-US" dirty="0" smtClean="0"/>
              <a:t>Rotational speed of disk</a:t>
            </a:r>
          </a:p>
          <a:p>
            <a:pPr lvl="1"/>
            <a:r>
              <a:rPr lang="en-US" dirty="0" smtClean="0"/>
              <a:t>Write / Read rate of NAND flash</a:t>
            </a:r>
          </a:p>
          <a:p>
            <a:pPr lvl="1"/>
            <a:r>
              <a:rPr lang="en-US" dirty="0" smtClean="0"/>
              <a:t>Signaling rate of network link</a:t>
            </a:r>
          </a:p>
          <a:p>
            <a:pPr lvl="1"/>
            <a:endParaRPr lang="en-US" sz="1600" dirty="0" smtClean="0"/>
          </a:p>
          <a:p>
            <a:r>
              <a:rPr lang="en-US" dirty="0" smtClean="0"/>
              <a:t>Whatever is the bottleneck in the path…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465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Magnetic disks</a:t>
            </a:r>
          </a:p>
          <a:p>
            <a:pPr lvl="1"/>
            <a:r>
              <a:rPr lang="en-US" dirty="0" smtClean="0"/>
              <a:t>Storage that rarely becomes corrupted</a:t>
            </a:r>
          </a:p>
          <a:p>
            <a:pPr lvl="1"/>
            <a:r>
              <a:rPr lang="en-US" dirty="0" smtClean="0"/>
              <a:t>Large capacity at low cost</a:t>
            </a:r>
          </a:p>
          <a:p>
            <a:pPr lvl="1"/>
            <a:r>
              <a:rPr lang="en-US" dirty="0" smtClean="0"/>
              <a:t>Block level random access (except for SMR – later!)</a:t>
            </a:r>
          </a:p>
          <a:p>
            <a:pPr lvl="1"/>
            <a:r>
              <a:rPr lang="en-US" dirty="0" smtClean="0"/>
              <a:t>Slow performance for random access</a:t>
            </a:r>
          </a:p>
          <a:p>
            <a:pPr lvl="1"/>
            <a:r>
              <a:rPr lang="en-US" dirty="0" smtClean="0"/>
              <a:t>Better performance for sequential access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Flash memory</a:t>
            </a:r>
          </a:p>
          <a:p>
            <a:pPr lvl="1"/>
            <a:r>
              <a:rPr lang="en-US" dirty="0" smtClean="0"/>
              <a:t>Storage that rarely becomes corrupted</a:t>
            </a:r>
          </a:p>
          <a:p>
            <a:pPr lvl="1"/>
            <a:r>
              <a:rPr lang="en-US" dirty="0" smtClean="0"/>
              <a:t>Capacity at intermediate cost (5-20x disk)</a:t>
            </a:r>
          </a:p>
          <a:p>
            <a:pPr lvl="1"/>
            <a:r>
              <a:rPr lang="en-US" dirty="0" smtClean="0"/>
              <a:t>Block level random access</a:t>
            </a:r>
          </a:p>
          <a:p>
            <a:pPr lvl="1"/>
            <a:r>
              <a:rPr lang="en-US" dirty="0" smtClean="0"/>
              <a:t>Good performance for reads; worse for random writes</a:t>
            </a:r>
          </a:p>
          <a:p>
            <a:pPr lvl="1"/>
            <a:r>
              <a:rPr lang="en-US" dirty="0" smtClean="0"/>
              <a:t>Erasure requirement in large blocks</a:t>
            </a:r>
          </a:p>
          <a:p>
            <a:pPr lvl="1"/>
            <a:r>
              <a:rPr lang="en-US" dirty="0" smtClean="0"/>
              <a:t>Wear patterns issue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4304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Amazing Magnetic Disk</a:t>
            </a:r>
            <a:endParaRPr lang="en-US" dirty="0"/>
          </a:p>
        </p:txBody>
      </p:sp>
      <p:pic>
        <p:nvPicPr>
          <p:cNvPr id="7" name="Content Placeholder 3" descr="disk-2.pdf"/>
          <p:cNvPicPr>
            <a:picLocks noChangeAspect="1"/>
          </p:cNvPicPr>
          <p:nvPr/>
        </p:nvPicPr>
        <p:blipFill>
          <a:blip r:embed="rId2"/>
          <a:srcRect l="-43220" r="-43220"/>
          <a:stretch>
            <a:fillRect/>
          </a:stretch>
        </p:blipFill>
        <p:spPr>
          <a:xfrm>
            <a:off x="2392128" y="990600"/>
            <a:ext cx="8733072" cy="507762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45" y="914401"/>
            <a:ext cx="5357155" cy="6095999"/>
          </a:xfrm>
        </p:spPr>
        <p:txBody>
          <a:bodyPr>
            <a:normAutofit/>
          </a:bodyPr>
          <a:lstStyle/>
          <a:p>
            <a:r>
              <a:rPr lang="en-US" dirty="0" smtClean="0"/>
              <a:t>Unit of Transfer: Sector</a:t>
            </a:r>
          </a:p>
          <a:p>
            <a:pPr lvl="1"/>
            <a:r>
              <a:rPr lang="en-US" dirty="0" smtClean="0"/>
              <a:t>Ring of sectors form a track</a:t>
            </a:r>
          </a:p>
          <a:p>
            <a:pPr lvl="1"/>
            <a:r>
              <a:rPr lang="en-US" dirty="0" smtClean="0"/>
              <a:t>Stack of tracks form a cylinder</a:t>
            </a:r>
          </a:p>
          <a:p>
            <a:pPr lvl="1"/>
            <a:r>
              <a:rPr lang="en-US" dirty="0" smtClean="0"/>
              <a:t>Heads position on cylinders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Disk Tracks ~ 1µm (micron) wide</a:t>
            </a:r>
            <a:endParaRPr lang="en-US" dirty="0"/>
          </a:p>
          <a:p>
            <a:pPr lvl="1"/>
            <a:r>
              <a:rPr lang="en-US" dirty="0"/>
              <a:t>Wavelength of light is ~ </a:t>
            </a:r>
            <a:r>
              <a:rPr lang="en-US" dirty="0" smtClean="0"/>
              <a:t>0.5µm</a:t>
            </a:r>
            <a:endParaRPr lang="en-US" dirty="0"/>
          </a:p>
          <a:p>
            <a:pPr lvl="1"/>
            <a:r>
              <a:rPr lang="en-US" dirty="0"/>
              <a:t>Resolution of human eye: </a:t>
            </a:r>
            <a:r>
              <a:rPr lang="en-US" dirty="0" smtClean="0"/>
              <a:t>50µm</a:t>
            </a:r>
            <a:endParaRPr lang="en-US" dirty="0"/>
          </a:p>
          <a:p>
            <a:pPr lvl="1"/>
            <a:r>
              <a:rPr lang="en-US" dirty="0"/>
              <a:t>100K </a:t>
            </a:r>
            <a:r>
              <a:rPr lang="en-US" dirty="0" smtClean="0"/>
              <a:t>tracks on </a:t>
            </a:r>
            <a:r>
              <a:rPr lang="en-US" dirty="0"/>
              <a:t>a typical 2.5” </a:t>
            </a:r>
            <a:r>
              <a:rPr lang="en-US" dirty="0" smtClean="0"/>
              <a:t>disk</a:t>
            </a:r>
          </a:p>
          <a:p>
            <a:pPr lvl="1"/>
            <a:endParaRPr lang="en-US" dirty="0"/>
          </a:p>
          <a:p>
            <a:r>
              <a:rPr lang="en-US" dirty="0"/>
              <a:t>Separated by unused guard regions</a:t>
            </a:r>
          </a:p>
          <a:p>
            <a:pPr lvl="1"/>
            <a:r>
              <a:rPr lang="en-US" dirty="0"/>
              <a:t>Reduces likelihood neighboring tracks are corrupted during writes (still a small non-zero chance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83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sz="4400" dirty="0" smtClean="0"/>
              <a:t>Review: Magnetic Disks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9144000" cy="3048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 smtClean="0">
                <a:solidFill>
                  <a:srgbClr val="FF6600"/>
                </a:solidFill>
              </a:rPr>
              <a:t>Cylinders</a:t>
            </a:r>
            <a:r>
              <a:rPr lang="en-US" dirty="0" smtClean="0"/>
              <a:t>: all </a:t>
            </a:r>
            <a:r>
              <a:rPr lang="en-US" dirty="0"/>
              <a:t>the tracks </a:t>
            </a:r>
            <a:r>
              <a:rPr lang="en-US" dirty="0" smtClean="0"/>
              <a:t>under the </a:t>
            </a:r>
            <a:br>
              <a:rPr lang="en-US" dirty="0" smtClean="0"/>
            </a:br>
            <a:r>
              <a:rPr lang="en-US" dirty="0" smtClean="0"/>
              <a:t>head </a:t>
            </a:r>
            <a:r>
              <a:rPr lang="en-US" dirty="0"/>
              <a:t>at a given point on all surface</a:t>
            </a:r>
          </a:p>
          <a:p>
            <a:pPr lvl="3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endParaRPr lang="en-US" dirty="0"/>
          </a:p>
          <a:p>
            <a:pPr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/>
              <a:t>Read/write data is a three-stage </a:t>
            </a:r>
            <a:r>
              <a:rPr lang="en-US" dirty="0" smtClean="0"/>
              <a:t>process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6600"/>
                </a:solidFill>
              </a:rPr>
              <a:t>Seek time</a:t>
            </a:r>
            <a:r>
              <a:rPr lang="en-US" dirty="0"/>
              <a:t>: position the head/arm over the proper </a:t>
            </a:r>
            <a:r>
              <a:rPr lang="en-US" dirty="0" smtClean="0"/>
              <a:t>track</a:t>
            </a:r>
            <a:endParaRPr lang="en-US" dirty="0"/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6600"/>
                </a:solidFill>
              </a:rPr>
              <a:t>Rotational latency</a:t>
            </a:r>
            <a:r>
              <a:rPr lang="en-US" dirty="0"/>
              <a:t>: wait for </a:t>
            </a:r>
            <a:r>
              <a:rPr lang="en-US" dirty="0" smtClean="0"/>
              <a:t>desired sector to </a:t>
            </a:r>
            <a:r>
              <a:rPr lang="en-US" dirty="0"/>
              <a:t>rotate under </a:t>
            </a:r>
            <a:r>
              <a:rPr lang="en-US" dirty="0" smtClean="0"/>
              <a:t>r/w </a:t>
            </a:r>
            <a:r>
              <a:rPr lang="en-US" dirty="0"/>
              <a:t>head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6600"/>
                </a:solidFill>
              </a:rPr>
              <a:t>Transfer time</a:t>
            </a:r>
            <a:r>
              <a:rPr lang="en-US" dirty="0"/>
              <a:t>: transfer a block of bits (sector</a:t>
            </a:r>
            <a:r>
              <a:rPr lang="en-US" dirty="0" smtClean="0"/>
              <a:t>) under r/w head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5591175" y="696930"/>
            <a:ext cx="3552825" cy="2274870"/>
            <a:chOff x="5715000" y="1230330"/>
            <a:chExt cx="3324225" cy="2046270"/>
          </a:xfrm>
        </p:grpSpPr>
        <p:sp useBgFill="1"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6553200" y="27035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 useBgFill="1"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6553200" y="24749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 useBgFill="1"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6527800" y="22971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 useBgFill="1"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6527800" y="21447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7131050" y="2316180"/>
              <a:ext cx="241300" cy="190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7105650" y="2290780"/>
              <a:ext cx="596900" cy="88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7410450" y="1706580"/>
              <a:ext cx="292100" cy="723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7721600" y="1547830"/>
              <a:ext cx="795377" cy="29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Ariel"/>
                  <a:cs typeface="Ariel"/>
                </a:rPr>
                <a:t>Sector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6991350" y="1389080"/>
              <a:ext cx="368300" cy="825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404100" y="1230330"/>
              <a:ext cx="696755" cy="29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Ariel"/>
                  <a:cs typeface="Ariel"/>
                </a:rPr>
                <a:t>Track</a:t>
              </a:r>
            </a:p>
          </p:txBody>
        </p:sp>
        <p:grpSp>
          <p:nvGrpSpPr>
            <p:cNvPr id="14" name="Group 49"/>
            <p:cNvGrpSpPr>
              <a:grpSpLocks/>
            </p:cNvGrpSpPr>
            <p:nvPr/>
          </p:nvGrpSpPr>
          <p:grpSpPr bwMode="auto">
            <a:xfrm>
              <a:off x="6743700" y="2233630"/>
              <a:ext cx="2295525" cy="723900"/>
              <a:chOff x="4272" y="632"/>
              <a:chExt cx="1446" cy="456"/>
            </a:xfrm>
          </p:grpSpPr>
          <p:grpSp>
            <p:nvGrpSpPr>
              <p:cNvPr id="15" name="Group 48"/>
              <p:cNvGrpSpPr>
                <a:grpSpLocks/>
              </p:cNvGrpSpPr>
              <p:nvPr/>
            </p:nvGrpSpPr>
            <p:grpSpPr bwMode="auto">
              <a:xfrm>
                <a:off x="4272" y="632"/>
                <a:ext cx="520" cy="456"/>
                <a:chOff x="4272" y="632"/>
                <a:chExt cx="520" cy="456"/>
              </a:xfrm>
            </p:grpSpPr>
            <p:sp>
              <p:nvSpPr>
                <p:cNvPr id="18" name="Oval 15"/>
                <p:cNvSpPr>
                  <a:spLocks noChangeArrowheads="1"/>
                </p:cNvSpPr>
                <p:nvPr/>
              </p:nvSpPr>
              <p:spPr bwMode="auto">
                <a:xfrm>
                  <a:off x="4272" y="947"/>
                  <a:ext cx="520" cy="1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Ariel"/>
                    <a:cs typeface="Ariel"/>
                  </a:endParaRPr>
                </a:p>
              </p:txBody>
            </p:sp>
            <p:sp>
              <p:nvSpPr>
                <p:cNvPr id="19" name="Oval 16"/>
                <p:cNvSpPr>
                  <a:spLocks noChangeArrowheads="1"/>
                </p:cNvSpPr>
                <p:nvPr/>
              </p:nvSpPr>
              <p:spPr bwMode="auto">
                <a:xfrm>
                  <a:off x="4280" y="632"/>
                  <a:ext cx="496" cy="128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Ariel"/>
                    <a:cs typeface="Ariel"/>
                  </a:endParaRPr>
                </a:p>
              </p:txBody>
            </p:sp>
            <p:sp>
              <p:nvSpPr>
                <p:cNvPr id="20" name="Line 17"/>
                <p:cNvSpPr>
                  <a:spLocks noChangeShapeType="1"/>
                </p:cNvSpPr>
                <p:nvPr/>
              </p:nvSpPr>
              <p:spPr bwMode="auto">
                <a:xfrm>
                  <a:off x="4272" y="696"/>
                  <a:ext cx="0" cy="32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Ariel"/>
                    <a:cs typeface="Ariel"/>
                  </a:endParaRPr>
                </a:p>
              </p:txBody>
            </p:sp>
            <p:sp>
              <p:nvSpPr>
                <p:cNvPr id="21" name="Line 18"/>
                <p:cNvSpPr>
                  <a:spLocks noChangeShapeType="1"/>
                </p:cNvSpPr>
                <p:nvPr/>
              </p:nvSpPr>
              <p:spPr bwMode="auto">
                <a:xfrm>
                  <a:off x="4776" y="696"/>
                  <a:ext cx="0" cy="344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Ariel"/>
                    <a:cs typeface="Ariel"/>
                  </a:endParaRPr>
                </a:p>
              </p:txBody>
            </p:sp>
          </p:grp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4780" y="924"/>
                <a:ext cx="348" cy="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17" name="Rectangle 20"/>
              <p:cNvSpPr>
                <a:spLocks noChangeArrowheads="1"/>
              </p:cNvSpPr>
              <p:nvPr/>
            </p:nvSpPr>
            <p:spPr bwMode="auto">
              <a:xfrm>
                <a:off x="5104" y="872"/>
                <a:ext cx="614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 b="0">
                    <a:solidFill>
                      <a:schemeClr val="accent1"/>
                    </a:solidFill>
                    <a:latin typeface="Ariel"/>
                    <a:cs typeface="Ariel"/>
                  </a:rPr>
                  <a:t>Cylinder</a:t>
                </a:r>
              </a:p>
            </p:txBody>
          </p:sp>
        </p:grpSp>
        <p:grpSp>
          <p:nvGrpSpPr>
            <p:cNvPr id="22" name="Group 51"/>
            <p:cNvGrpSpPr>
              <a:grpSpLocks/>
            </p:cNvGrpSpPr>
            <p:nvPr/>
          </p:nvGrpSpPr>
          <p:grpSpPr bwMode="auto">
            <a:xfrm>
              <a:off x="5715000" y="2309830"/>
              <a:ext cx="1028700" cy="596900"/>
              <a:chOff x="3600" y="680"/>
              <a:chExt cx="648" cy="376"/>
            </a:xfrm>
          </p:grpSpPr>
          <p:sp>
            <p:nvSpPr>
              <p:cNvPr id="23" name="Rectangle 28"/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36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 b="0">
                    <a:solidFill>
                      <a:schemeClr val="hlink"/>
                    </a:solidFill>
                    <a:latin typeface="Ariel"/>
                    <a:cs typeface="Ariel"/>
                  </a:rPr>
                  <a:t>Head</a:t>
                </a:r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</p:grp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7772400" y="2982930"/>
              <a:ext cx="368300" cy="10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8077200" y="2982930"/>
              <a:ext cx="795377" cy="29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Ariel"/>
                  <a:cs typeface="Ariel"/>
                </a:rPr>
                <a:t>Platter</a:t>
              </a:r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038600"/>
            <a:ext cx="3200400" cy="25400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154557" y="4426634"/>
            <a:ext cx="2570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Helvetica Neue Light"/>
                <a:cs typeface="Helvetica Neue Light"/>
              </a:rPr>
              <a:t>Seek time = 4-8ms</a:t>
            </a:r>
          </a:p>
          <a:p>
            <a:r>
              <a:rPr lang="en-US" sz="1800" dirty="0" smtClean="0">
                <a:latin typeface="Helvetica Neue Light"/>
                <a:cs typeface="Helvetica Neue Light"/>
              </a:rPr>
              <a:t>One rotation = 1-2ms </a:t>
            </a:r>
            <a:br>
              <a:rPr lang="en-US" sz="1800" dirty="0" smtClean="0">
                <a:latin typeface="Helvetica Neue Light"/>
                <a:cs typeface="Helvetica Neue Light"/>
              </a:rPr>
            </a:br>
            <a:r>
              <a:rPr lang="en-US" sz="1800" dirty="0" smtClean="0">
                <a:latin typeface="Helvetica Neue Light"/>
                <a:cs typeface="Helvetica Neue Light"/>
              </a:rPr>
              <a:t>(3600-7200 RPM)</a:t>
            </a:r>
          </a:p>
        </p:txBody>
      </p:sp>
    </p:spTree>
    <p:extLst>
      <p:ext uri="{BB962C8B-B14F-4D97-AF65-F5344CB8AC3E}">
        <p14:creationId xmlns:p14="http://schemas.microsoft.com/office/powerpoint/2010/main" val="29182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78296</TotalTime>
  <Pages>60</Pages>
  <Words>3122</Words>
  <Application>Microsoft Macintosh PowerPoint</Application>
  <PresentationFormat>On-screen Show (4:3)</PresentationFormat>
  <Paragraphs>768</Paragraphs>
  <Slides>48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4" baseType="lpstr">
      <vt:lpstr>Arial</vt:lpstr>
      <vt:lpstr>Ariel</vt:lpstr>
      <vt:lpstr>Comic Sans MS</vt:lpstr>
      <vt:lpstr>Gill Sans</vt:lpstr>
      <vt:lpstr>Gill Sans Light</vt:lpstr>
      <vt:lpstr>Gulim</vt:lpstr>
      <vt:lpstr>Helvetica</vt:lpstr>
      <vt:lpstr>Helvetica Neue </vt:lpstr>
      <vt:lpstr>Helvetica Neue Light</vt:lpstr>
      <vt:lpstr>MS PGothic</vt:lpstr>
      <vt:lpstr>ＭＳ Ｐゴシック</vt:lpstr>
      <vt:lpstr>Source Sans Pro</vt:lpstr>
      <vt:lpstr>Symbol</vt:lpstr>
      <vt:lpstr>Times New Roman</vt:lpstr>
      <vt:lpstr>Wingdings</vt:lpstr>
      <vt:lpstr>Office</vt:lpstr>
      <vt:lpstr>CS162 Operating Systems and Systems Programming Lecture 17   Performance Storage Devices, Queueing Theory</vt:lpstr>
      <vt:lpstr>Review: Basic Performance Concepts</vt:lpstr>
      <vt:lpstr>Example (Fast Network)</vt:lpstr>
      <vt:lpstr>Example (Fast Network)</vt:lpstr>
      <vt:lpstr>Example: at 10 ms startup (like Disk)</vt:lpstr>
      <vt:lpstr>What Determines Peak BW for I/O ?</vt:lpstr>
      <vt:lpstr>Storage Devices</vt:lpstr>
      <vt:lpstr>The Amazing Magnetic Disk</vt:lpstr>
      <vt:lpstr>Review: Magnetic Disks</vt:lpstr>
      <vt:lpstr>Review: Magnetic Disks</vt:lpstr>
      <vt:lpstr>Disk Performance Example</vt:lpstr>
      <vt:lpstr>(Lots of) Intelligence in the Controller</vt:lpstr>
      <vt:lpstr>Solid State Disks (SSDs)</vt:lpstr>
      <vt:lpstr>SSD Architecture – Reads</vt:lpstr>
      <vt:lpstr>SSD Architecture – Writes</vt:lpstr>
      <vt:lpstr>Amusing calculation: is a full Kindle heavier than an empty one?</vt:lpstr>
      <vt:lpstr>SSD Summary</vt:lpstr>
      <vt:lpstr>SSD Summary</vt:lpstr>
      <vt:lpstr>Seagate Enterprise</vt:lpstr>
      <vt:lpstr>Largest SSDs</vt:lpstr>
      <vt:lpstr>I/O Performance</vt:lpstr>
      <vt:lpstr>I/O Performance</vt:lpstr>
      <vt:lpstr>A Simple Deterministic World</vt:lpstr>
      <vt:lpstr>A Ideal Linear World</vt:lpstr>
      <vt:lpstr>A Bursty World</vt:lpstr>
      <vt:lpstr>So how do we model the burstiness of arrival?</vt:lpstr>
      <vt:lpstr>Background: General Use of Random Distributions</vt:lpstr>
      <vt:lpstr>Administrivia</vt:lpstr>
      <vt:lpstr>break</vt:lpstr>
      <vt:lpstr>Introduction to Queuing Theory</vt:lpstr>
      <vt:lpstr>Little’s Law</vt:lpstr>
      <vt:lpstr>Example</vt:lpstr>
      <vt:lpstr>Little’s Theorem: Proof Sketch</vt:lpstr>
      <vt:lpstr>Little’s Theorem: Proof Sketch</vt:lpstr>
      <vt:lpstr>Little’s Theorem: Proof Sketch</vt:lpstr>
      <vt:lpstr>Little’s Theorem: Proof Sketch</vt:lpstr>
      <vt:lpstr>Little’s Theorem: Proof Sketch</vt:lpstr>
      <vt:lpstr>Little’s Theorem: Proof Sketch</vt:lpstr>
      <vt:lpstr>Little’s Theorem: Proof Sketch</vt:lpstr>
      <vt:lpstr>Little’s Theorem: Proof Sketch</vt:lpstr>
      <vt:lpstr>A Little Queuing Theory: Some Results (1/2) </vt:lpstr>
      <vt:lpstr>A Little Queuing Theory: Some Results (2/2)</vt:lpstr>
      <vt:lpstr>A Little Queuing Theory: An Example (1/2)</vt:lpstr>
      <vt:lpstr>A Little Queuing Theory: An Example (2/2)</vt:lpstr>
      <vt:lpstr>Queuing Theory Resources</vt:lpstr>
      <vt:lpstr>Summary</vt:lpstr>
      <vt:lpstr>Optimize I/O Performance</vt:lpstr>
      <vt:lpstr>When is Disk Performance Highest?</vt:lpstr>
    </vt:vector>
  </TitlesOfParts>
  <Company>UC Berkeley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Ion Stoica</cp:lastModifiedBy>
  <cp:revision>879</cp:revision>
  <cp:lastPrinted>2018-10-25T00:03:28Z</cp:lastPrinted>
  <dcterms:created xsi:type="dcterms:W3CDTF">1995-08-12T11:37:26Z</dcterms:created>
  <dcterms:modified xsi:type="dcterms:W3CDTF">2018-11-02T01:15:44Z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