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1435" r:id="rId3"/>
    <p:sldId id="1432" r:id="rId4"/>
    <p:sldId id="1433" r:id="rId5"/>
    <p:sldId id="1434" r:id="rId6"/>
    <p:sldId id="1436" r:id="rId7"/>
    <p:sldId id="1437" r:id="rId8"/>
    <p:sldId id="1438" r:id="rId9"/>
    <p:sldId id="1439" r:id="rId10"/>
    <p:sldId id="1440" r:id="rId11"/>
    <p:sldId id="1345" r:id="rId12"/>
    <p:sldId id="1415" r:id="rId13"/>
    <p:sldId id="1416" r:id="rId14"/>
    <p:sldId id="1417" r:id="rId15"/>
    <p:sldId id="1400" r:id="rId16"/>
    <p:sldId id="1413" r:id="rId17"/>
    <p:sldId id="1401" r:id="rId18"/>
    <p:sldId id="1402" r:id="rId19"/>
    <p:sldId id="1414" r:id="rId20"/>
    <p:sldId id="1287" r:id="rId21"/>
    <p:sldId id="1381" r:id="rId22"/>
    <p:sldId id="1382" r:id="rId23"/>
    <p:sldId id="1290" r:id="rId24"/>
    <p:sldId id="1291" r:id="rId25"/>
    <p:sldId id="1441" r:id="rId26"/>
    <p:sldId id="1442" r:id="rId27"/>
    <p:sldId id="1292" r:id="rId28"/>
    <p:sldId id="1293" r:id="rId29"/>
    <p:sldId id="1386" r:id="rId30"/>
    <p:sldId id="1387" r:id="rId31"/>
    <p:sldId id="1390" r:id="rId32"/>
    <p:sldId id="1391" r:id="rId33"/>
    <p:sldId id="1392" r:id="rId34"/>
    <p:sldId id="1393" r:id="rId35"/>
    <p:sldId id="1394" r:id="rId36"/>
    <p:sldId id="1395" r:id="rId37"/>
    <p:sldId id="1396" r:id="rId38"/>
    <p:sldId id="1397" r:id="rId39"/>
    <p:sldId id="1398" r:id="rId40"/>
    <p:sldId id="1343" r:id="rId41"/>
    <p:sldId id="1431" r:id="rId4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6" autoAdjust="0"/>
    <p:restoredTop sz="88869" autoAdjust="0"/>
  </p:normalViewPr>
  <p:slideViewPr>
    <p:cSldViewPr>
      <p:cViewPr>
        <p:scale>
          <a:sx n="100" d="100"/>
          <a:sy n="100" d="100"/>
        </p:scale>
        <p:origin x="984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63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8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8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808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15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19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9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4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9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9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18.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2263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10/31/18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10000" y="6550025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Opening-and-Closing-File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18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Disk scheduling &amp; File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October 31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, 2018 </a:t>
            </a:r>
          </a:p>
          <a:p>
            <a:pPr marL="285750" indent="-285750"/>
            <a:r>
              <a:rPr lang="en-US" altLang="en-US" dirty="0"/>
              <a:t>Prof. </a:t>
            </a:r>
            <a:r>
              <a:rPr lang="en-US" altLang="en-US" dirty="0" smtClean="0"/>
              <a:t>Ion Stoica</a:t>
            </a:r>
            <a:endParaRPr lang="en-US" altLang="en-US" dirty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(2/2)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 smtClean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838200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2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82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" name="Picture 2" descr="Screen Shot 2017-03-22 at 6.2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How do we Hide I/O Latency?</a:t>
            </a:r>
            <a:endParaRPr lang="en-US" dirty="0"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Wait”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</a:t>
            </a:r>
            <a:r>
              <a:rPr lang="en-US" sz="2400" dirty="0" smtClean="0">
                <a:ea typeface="MS PGothic" charset="0"/>
              </a:rPr>
              <a:t>data</a:t>
            </a:r>
            <a:endParaRPr lang="en-US" sz="2400" dirty="0">
              <a:ea typeface="MS PGothic" charset="0"/>
            </a:endParaRP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Don’t Wait</a:t>
            </a:r>
            <a:r>
              <a:rPr lang="en-US" altLang="ja-JP" dirty="0">
                <a:ea typeface="MS PGothic" charset="0"/>
              </a:rPr>
              <a:t>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Tell </a:t>
            </a:r>
            <a:r>
              <a:rPr lang="en-US" altLang="ja-JP" dirty="0">
                <a:ea typeface="MS PGothic" charset="0"/>
              </a:rPr>
              <a:t>Me </a:t>
            </a:r>
            <a:r>
              <a:rPr lang="en-US" altLang="ja-JP" dirty="0" smtClean="0">
                <a:ea typeface="MS PGothic" charset="0"/>
              </a:rPr>
              <a:t>Later”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I/O &amp; Storage Layers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High Level I/O 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Low Level I/O 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File System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I/O Driver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0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54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8754" y="917977"/>
            <a:ext cx="4661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Operations, Entities and Interface</a:t>
            </a:r>
            <a:endParaRPr lang="en-US" sz="28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68659" y="3657600"/>
            <a:ext cx="2086347" cy="17546"/>
          </a:xfrm>
          <a:prstGeom prst="line">
            <a:avLst/>
          </a:prstGeom>
          <a:ln w="34925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5189" y="3092049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ile_open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file_read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, … on </a:t>
            </a:r>
            <a:r>
              <a:rPr lang="en-US" sz="1400" b="0" dirty="0" err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b="0" dirty="0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 file * 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&amp; void *</a:t>
            </a:r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43668" y="3386177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232107" y="3300756"/>
            <a:ext cx="289965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i="1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we are here …</a:t>
            </a:r>
            <a:endParaRPr lang="en-US" sz="3600" b="0" i="1" cap="none" spc="0" dirty="0">
              <a:ln w="12700">
                <a:noFill/>
                <a:prstDash val="solid"/>
              </a:ln>
              <a:solidFill>
                <a:srgbClr val="FF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75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36220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nistd.h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open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flags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mode]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close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48454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0121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41910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Access modes (Rd,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Wr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Operating modes (Appends, …)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833" y="4724400"/>
            <a:ext cx="375376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Bit vector of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User|Group|Other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X R|W|X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249" y="6172200"/>
            <a:ext cx="8826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www.gnu.org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/software/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libc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/manual/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html_node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/Opening-and-Closing-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Files.html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52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5334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9331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- returns bytes read, 0 =&gt; EOF, -1 =&gt; error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size)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- returns bytes written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edes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,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off_t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offset, </a:t>
            </a:r>
            <a:r>
              <a:rPr lang="en-US" b="0" dirty="0" err="1">
                <a:latin typeface="Consolas"/>
                <a:ea typeface="Consolas" charset="0"/>
                <a:cs typeface="Consolas"/>
              </a:rPr>
              <a:t>int</a:t>
            </a:r>
            <a:r>
              <a:rPr lang="en-US" b="0" dirty="0">
                <a:latin typeface="Consolas"/>
                <a:ea typeface="Consolas" charset="0"/>
                <a:cs typeface="Consolas"/>
              </a:rPr>
              <a:t> whence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)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- </a:t>
            </a:r>
            <a:r>
              <a:rPr lang="en-US" b="0" dirty="0">
                <a:latin typeface="Consolas"/>
                <a:cs typeface="Consolas"/>
              </a:rPr>
              <a:t>set the file </a:t>
            </a:r>
            <a:r>
              <a:rPr lang="en-US" b="0" dirty="0" smtClean="0">
                <a:latin typeface="Consolas"/>
                <a:cs typeface="Consolas"/>
              </a:rPr>
              <a:t>offset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 * if whence == SEEK_SET: set file offset to “offset”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 * if whence == SEEK_CRT: set file offset to </a:t>
            </a:r>
            <a:r>
              <a:rPr lang="en-US" b="0" dirty="0" err="1" smtClean="0">
                <a:latin typeface="Consolas"/>
                <a:ea typeface="Consolas" charset="0"/>
                <a:cs typeface="Consolas"/>
              </a:rPr>
              <a:t>crt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location + “offset”</a:t>
            </a:r>
          </a:p>
          <a:p>
            <a:r>
              <a:rPr lang="en-US" b="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b="0" dirty="0" smtClean="0">
                <a:latin typeface="Consolas"/>
                <a:ea typeface="Consolas" charset="0"/>
                <a:cs typeface="Consolas"/>
              </a:rPr>
              <a:t>  * if whence == SEEK_END: set file offset to file size + “offset”</a:t>
            </a:r>
            <a:endParaRPr lang="en-US" b="0" dirty="0">
              <a:latin typeface="Consolas"/>
              <a:ea typeface="Consolas" charset="0"/>
              <a:cs typeface="Consolas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fildes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– wait for i/o of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to finish and commit to disk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(void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 – wait for ALL to finish and commit to disk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32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Building 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latin typeface="Gill Sans"/>
                <a:ea typeface="굴림" panose="020B0600000101010101" pitchFamily="34" charset="-127"/>
                <a:cs typeface="Gill Sans"/>
              </a:rPr>
              <a:t>Naming</a:t>
            </a:r>
            <a:r>
              <a:rPr lang="en-US" altLang="ko-KR" sz="2400" dirty="0">
                <a:ea typeface="굴림" panose="020B0600000101010101" pitchFamily="34" charset="-127"/>
              </a:rPr>
              <a:t>: Interface to find files by name, not by blocks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latin typeface="Gill Sans"/>
                <a:ea typeface="굴림" panose="020B0600000101010101" pitchFamily="34" charset="-127"/>
                <a:cs typeface="Gill Sans"/>
              </a:rPr>
              <a:t>Disk Management</a:t>
            </a:r>
            <a:r>
              <a:rPr lang="en-US" altLang="ko-KR" sz="2400" dirty="0" smtClean="0">
                <a:ea typeface="굴림" panose="020B0600000101010101" pitchFamily="34" charset="-127"/>
              </a:rPr>
              <a:t>: collecting disk blocks into files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latin typeface="Gill Sans"/>
                <a:ea typeface="굴림" panose="020B0600000101010101" pitchFamily="34" charset="-127"/>
                <a:cs typeface="Gill Sans"/>
              </a:rPr>
              <a:t>Protection</a:t>
            </a:r>
            <a:r>
              <a:rPr lang="en-US" altLang="ko-KR" sz="2400" dirty="0" smtClean="0">
                <a:ea typeface="굴림" panose="020B0600000101010101" pitchFamily="34" charset="-127"/>
              </a:rPr>
              <a:t>: Layers to keep data secure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 smtClean="0">
                <a:latin typeface="Gill Sans"/>
                <a:ea typeface="굴림" panose="020B0600000101010101" pitchFamily="34" charset="-127"/>
                <a:cs typeface="Gill Sans"/>
              </a:rPr>
              <a:t>Reliability/Durability</a:t>
            </a:r>
            <a:r>
              <a:rPr lang="en-US" altLang="ko-KR" sz="2400" dirty="0" smtClean="0">
                <a:ea typeface="굴림" panose="020B0600000101010101" pitchFamily="34" charset="-127"/>
              </a:rPr>
              <a:t>: Keeping of files durable despite crashes, media failures, attacks, etc.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67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>
                <a:ea typeface="굴림" panose="020B0600000101010101" pitchFamily="34" charset="-127"/>
              </a:rPr>
              <a:t>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ct val="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User’s view: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Durable Data Structures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Collection of Bytes (UNIX)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System’s view (inside OS):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Block size </a:t>
            </a:r>
            <a:r>
              <a:rPr lang="en-US" altLang="ko-KR" sz="2600" dirty="0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4152018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Translating from User to System 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868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if user says: give me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Return just the correct portion of the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about: write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Fetch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Modify portion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Write out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Everything inside File System is in whole 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example,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getc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putc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/>
              <a:t>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buffers something like 4096 bytes, even if interface is one byte at a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From now on, file is a collection of blocks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90">
            <a:off x="1981200" y="990600"/>
            <a:ext cx="216852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239000" y="1066800"/>
            <a:ext cx="1270000" cy="939800"/>
            <a:chOff x="4496" y="800"/>
            <a:chExt cx="800" cy="592"/>
          </a:xfrm>
        </p:grpSpPr>
        <p:sp useBgFill="1">
          <p:nvSpPr>
            <p:cNvPr id="16395" name="Oval 6"/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6" name="Oval 7"/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7" name="Oval 8"/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8" name="Oval 9"/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1" name="Group 12"/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6402" name="Oval 13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3" name="Oval 14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4" name="Line 15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Line 16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4876800" y="914400"/>
            <a:ext cx="1371600" cy="1295400"/>
          </a:xfrm>
          <a:prstGeom prst="ellipse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16391" name="AutoShape 18"/>
          <p:cNvSpPr>
            <a:spLocks noChangeArrowheads="1"/>
          </p:cNvSpPr>
          <p:nvPr/>
        </p:nvSpPr>
        <p:spPr bwMode="auto">
          <a:xfrm>
            <a:off x="63246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AutoShape 19"/>
          <p:cNvSpPr>
            <a:spLocks noChangeArrowheads="1"/>
          </p:cNvSpPr>
          <p:nvPr/>
        </p:nvSpPr>
        <p:spPr bwMode="auto">
          <a:xfrm>
            <a:off x="39624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AutoShape 20"/>
          <p:cNvSpPr>
            <a:spLocks noChangeArrowheads="1"/>
          </p:cNvSpPr>
          <p:nvPr/>
        </p:nvSpPr>
        <p:spPr bwMode="auto">
          <a:xfrm rot="-1305313">
            <a:off x="1905000" y="15240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1639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14366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20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Management Policies (1/2)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 smtClean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 smtClean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Access disk as linear array of sectors.  Two Options: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Identify sectors as vectors [cylinder, surface, sector], sort in cylinder-major order, </a:t>
            </a:r>
            <a:r>
              <a:rPr lang="en-US" altLang="ko-KR" sz="2400" dirty="0">
                <a:ea typeface="굴림" panose="020B0600000101010101" pitchFamily="34" charset="-127"/>
              </a:rPr>
              <a:t>n</a:t>
            </a:r>
            <a:r>
              <a:rPr lang="en-US" altLang="ko-KR" sz="2400" dirty="0" smtClean="0">
                <a:ea typeface="굴림" panose="020B0600000101010101" pitchFamily="34" charset="-127"/>
              </a:rPr>
              <a:t>ot used anymore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(LBA):</a:t>
            </a:r>
            <a:r>
              <a:rPr lang="en-US" altLang="ko-KR" sz="2400" dirty="0" smtClean="0">
                <a:ea typeface="굴림" panose="020B0600000101010101" pitchFamily="34" charset="-127"/>
              </a:rPr>
              <a:t> Every sector has integer address from zero up to max number of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First case: OS/BIOS must deal with bad sectors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Second case: hardware shields 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814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Disk Management Policies (2/2)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way to track free disk blocks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Link free blocks together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too slow today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 bitmap to represent free space on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way to structure files: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 Header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Track which blocks belong at which offsets within the logical file structure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Optimize placement of files’ disk blocks to match access and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64389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From last lecture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Designing a File </a:t>
            </a:r>
            <a:r>
              <a:rPr lang="en-US" dirty="0"/>
              <a:t>S</a:t>
            </a:r>
            <a:r>
              <a:rPr lang="en-US" dirty="0" smtClean="0"/>
              <a:t>ystem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are critical to the design choices?</a:t>
            </a:r>
          </a:p>
          <a:p>
            <a:r>
              <a:rPr lang="en-US" dirty="0" smtClean="0"/>
              <a:t>Durable data store =&gt; it</a:t>
            </a:r>
            <a:r>
              <a:rPr lang="fr-FR" dirty="0" smtClean="0"/>
              <a:t>’</a:t>
            </a:r>
            <a:r>
              <a:rPr lang="en-US" dirty="0" smtClean="0"/>
              <a:t>s all on disk</a:t>
            </a:r>
          </a:p>
          <a:p>
            <a:r>
              <a:rPr lang="en-US" dirty="0" smtClean="0"/>
              <a:t>(Hard) 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1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File path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6121" y="1852944"/>
            <a:ext cx="1508822" cy="2862615"/>
            <a:chOff x="1076121" y="1852944"/>
            <a:chExt cx="1508822" cy="2862615"/>
          </a:xfrm>
        </p:grpSpPr>
        <p:sp>
          <p:nvSpPr>
            <p:cNvPr id="8" name="Rounded Rectangle 7"/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 smtClean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 smtClean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2233686"/>
              <a:ext cx="12133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Directory </a:t>
              </a:r>
            </a:p>
            <a:p>
              <a:r>
                <a:rPr lang="en-US" sz="2000" b="0" dirty="0" smtClean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  <a:endParaRPr lang="en-US" sz="2000" b="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" name="Elbow Connector 10"/>
            <p:cNvCxnSpPr>
              <a:stCxn id="9" idx="2"/>
              <a:endCxn id="8" idx="1"/>
            </p:cNvCxnSpPr>
            <p:nvPr/>
          </p:nvCxnSpPr>
          <p:spPr>
            <a:xfrm rot="16200000" flipH="1">
              <a:off x="493637" y="2435428"/>
              <a:ext cx="1475685" cy="3107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804569" y="1941701"/>
            <a:ext cx="3484228" cy="2773858"/>
            <a:chOff x="1804569" y="1941701"/>
            <a:chExt cx="3484228" cy="2773858"/>
          </a:xfrm>
        </p:grpSpPr>
        <p:sp>
          <p:nvSpPr>
            <p:cNvPr id="14" name="Rounded Rectangle 13"/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3006" y="2237650"/>
              <a:ext cx="11857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File Index </a:t>
              </a: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  <a:endParaRPr lang="en-US" sz="2000" b="0" dirty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4569" y="375200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2446894" y="3562218"/>
              <a:ext cx="1348660" cy="408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78025" y="2678668"/>
              <a:ext cx="1661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File number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65203" y="3043535"/>
              <a:ext cx="1480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”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2399884"/>
            <a:ext cx="5001315" cy="3725632"/>
            <a:chOff x="4114800" y="2399884"/>
            <a:chExt cx="5001315" cy="3725632"/>
          </a:xfrm>
        </p:grpSpPr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4949618" y="3570916"/>
              <a:ext cx="1473627" cy="40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n 23"/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  <a:endParaRPr 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5271" y="3352800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812268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”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6917" y="2399884"/>
              <a:ext cx="38591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Ex: 512 sector,  4K block</a:t>
              </a:r>
              <a:endPara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2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353603"/>
            <a:ext cx="8400707" cy="3970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Open performs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i="1" dirty="0" smtClean="0">
                <a:solidFill>
                  <a:srgbClr val="FF0000"/>
                </a:solidFill>
              </a:rPr>
              <a:t>ame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i="1" dirty="0" smtClean="0">
                <a:solidFill>
                  <a:srgbClr val="FF0000"/>
                </a:solidFill>
              </a:rPr>
              <a:t>esolution</a:t>
            </a:r>
          </a:p>
          <a:p>
            <a:pPr lvl="1"/>
            <a:r>
              <a:rPr lang="en-US" sz="2400" dirty="0" smtClean="0"/>
              <a:t>Translates pathname into a “file number”</a:t>
            </a:r>
          </a:p>
          <a:p>
            <a:pPr lvl="2"/>
            <a:r>
              <a:rPr lang="en-US" sz="2400" dirty="0" smtClean="0"/>
              <a:t>Used as an “index” to locate the blocks</a:t>
            </a:r>
          </a:p>
          <a:p>
            <a:pPr lvl="1"/>
            <a:r>
              <a:rPr lang="en-US" sz="2400" dirty="0" smtClean="0"/>
              <a:t>Creates a file descriptor in PCB within kernel</a:t>
            </a:r>
          </a:p>
          <a:p>
            <a:pPr lvl="1"/>
            <a:r>
              <a:rPr lang="en-US" sz="2400" dirty="0" smtClean="0"/>
              <a:t>Returns a “handle” (another integer) to user process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Read, Write, Seek, and Sync operate on handle</a:t>
            </a:r>
          </a:p>
          <a:p>
            <a:pPr lvl="1"/>
            <a:r>
              <a:rPr lang="en-US" sz="2400" dirty="0" smtClean="0"/>
              <a:t>Mapped to file descriptor and to blocks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4614" y="1150077"/>
            <a:ext cx="1426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</a:t>
            </a:r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ile name</a:t>
            </a:r>
          </a:p>
          <a:p>
            <a:pPr algn="ctr"/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  <a:endParaRPr lang="en-US" sz="28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1447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3844" y="1595735"/>
            <a:ext cx="134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4897" y="1116651"/>
            <a:ext cx="1756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</a:t>
            </a:r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ile number</a:t>
            </a:r>
          </a:p>
          <a:p>
            <a:pPr algn="ctr"/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  <a:endParaRPr lang="en-US" sz="28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78182" y="1447800"/>
            <a:ext cx="1879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00200"/>
            <a:ext cx="210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ndex structure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8463" y="1217760"/>
            <a:ext cx="201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Storage block</a:t>
            </a:r>
            <a:endParaRPr lang="en-US" sz="28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85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5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403958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Basically a hierarchical structure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Each directory entry is a collection of</a:t>
            </a:r>
          </a:p>
          <a:p>
            <a:pPr lvl="1"/>
            <a:r>
              <a:rPr lang="en-US" sz="2400" dirty="0" smtClean="0"/>
              <a:t>Files</a:t>
            </a:r>
            <a:endParaRPr lang="en-US" sz="2400" dirty="0"/>
          </a:p>
          <a:p>
            <a:pPr lvl="1"/>
            <a:r>
              <a:rPr lang="en-US" sz="2400" dirty="0" smtClean="0"/>
              <a:t>Directories</a:t>
            </a:r>
          </a:p>
          <a:p>
            <a:pPr lvl="2"/>
            <a:r>
              <a:rPr lang="en-US" sz="2400" dirty="0" smtClean="0"/>
              <a:t>A link to another entries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Each has a name and attributes</a:t>
            </a:r>
          </a:p>
          <a:p>
            <a:pPr lvl="1"/>
            <a:r>
              <a:rPr lang="en-US" sz="2400" dirty="0" smtClean="0"/>
              <a:t>Files have data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Links (hard links) make it a DAG, not just a tree</a:t>
            </a:r>
          </a:p>
          <a:p>
            <a:pPr lvl="1"/>
            <a:r>
              <a:rPr lang="en-US" sz="2400" dirty="0" err="1" smtClean="0"/>
              <a:t>Softlinks</a:t>
            </a:r>
            <a:r>
              <a:rPr lang="en-US" sz="2400" dirty="0" smtClean="0"/>
              <a:t> (aliases) are another name for an entry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362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24400"/>
            <a:ext cx="7543800" cy="198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5 additional points to recognize the difficulty of the exam 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egrade requests deadline is next </a:t>
            </a:r>
            <a:r>
              <a:rPr lang="en-US" sz="2800" dirty="0" smtClean="0">
                <a:solidFill>
                  <a:srgbClr val="FF0000"/>
                </a:solidFill>
              </a:rPr>
              <a:t>Monday Nov 5 at 11:59PM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35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6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break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3998" y="1873171"/>
            <a:ext cx="175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High Level I/O 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420" y="18731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470" y="2260049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Low Level I/O 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5728" y="23376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2463" y="260634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Syscall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9496" y="26063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3391" y="3089301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File System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2717" y="29826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3776" y="3603136"/>
            <a:ext cx="128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I/O Driver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420" y="36295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466113" y="41653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18513" y="39865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66435" y="41653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43114" y="43440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24013" y="43440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185723" y="44416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67582" y="41489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274218" y="39702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5800" y="1371600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87020" y="1688504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87020" y="2152943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7020" y="2562531"/>
            <a:ext cx="984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7020" y="3098792"/>
            <a:ext cx="1230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7020" y="3630771"/>
            <a:ext cx="315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5534" y="4169834"/>
            <a:ext cx="302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1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sz="2000" b="0" i="1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24" y="4629644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34" y="5002176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11" y="4843153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2" y="4842835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156814" y="2777551"/>
            <a:ext cx="3403526" cy="17546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050220" y="460154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128573" y="4101116"/>
            <a:ext cx="441146" cy="1802120"/>
            <a:chOff x="7605706" y="1270135"/>
            <a:chExt cx="441146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41688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39213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310312" y="3631174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5275" y="3000210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245275" y="3349664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43512" y="3510661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45275" y="3181070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0112" y="2187912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#4 - handle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>
            <a:off x="6624512" y="3267386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52562" y="5002176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52562" y="5295265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5754" y="5755411"/>
            <a:ext cx="267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Directory Structure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3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1" y="914400"/>
            <a:ext cx="7754259" cy="5791200"/>
          </a:xfrm>
        </p:spPr>
        <p:txBody>
          <a:bodyPr/>
          <a:lstStyle/>
          <a:p>
            <a:r>
              <a:rPr lang="en-US" sz="2800" dirty="0" smtClean="0"/>
              <a:t>Named permanent storage</a:t>
            </a:r>
          </a:p>
          <a:p>
            <a:endParaRPr lang="en-US" sz="2800" dirty="0" smtClean="0"/>
          </a:p>
          <a:p>
            <a:r>
              <a:rPr lang="en-US" sz="2800" dirty="0" smtClean="0"/>
              <a:t>Contains</a:t>
            </a:r>
          </a:p>
          <a:p>
            <a:pPr lvl="1"/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Blocks on disk somewhere</a:t>
            </a:r>
          </a:p>
          <a:p>
            <a:pPr lvl="1"/>
            <a:r>
              <a:rPr lang="en-US" sz="2400" dirty="0" smtClean="0"/>
              <a:t>Metadata (Attributes)</a:t>
            </a:r>
          </a:p>
          <a:p>
            <a:pPr lvl="2"/>
            <a:r>
              <a:rPr lang="en-US" sz="2400" dirty="0" smtClean="0"/>
              <a:t>Owner, size, last opened, …</a:t>
            </a:r>
          </a:p>
          <a:p>
            <a:pPr lvl="2"/>
            <a:r>
              <a:rPr lang="en-US" sz="2400" dirty="0" smtClean="0"/>
              <a:t>Access rights</a:t>
            </a:r>
          </a:p>
          <a:p>
            <a:pPr lvl="3"/>
            <a:r>
              <a:rPr lang="en-US" sz="2400" dirty="0" smtClean="0"/>
              <a:t>R, W, X</a:t>
            </a:r>
          </a:p>
          <a:p>
            <a:pPr lvl="3"/>
            <a:r>
              <a:rPr lang="en-US" sz="2400" dirty="0" smtClean="0"/>
              <a:t>Owner, Group, Other (in Unix systems)</a:t>
            </a:r>
          </a:p>
          <a:p>
            <a:pPr lvl="3"/>
            <a:r>
              <a:rPr lang="en-US" sz="2400" dirty="0" smtClean="0"/>
              <a:t>Access control list in Windows system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257800" y="1088571"/>
            <a:ext cx="3529964" cy="3679874"/>
            <a:chOff x="5474356" y="1088571"/>
            <a:chExt cx="3529964" cy="3679874"/>
          </a:xfrm>
        </p:grpSpPr>
        <p:sp>
          <p:nvSpPr>
            <p:cNvPr id="7" name="Can 6"/>
            <p:cNvSpPr/>
            <p:nvPr/>
          </p:nvSpPr>
          <p:spPr>
            <a:xfrm>
              <a:off x="8157619" y="2732116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43800" y="1576714"/>
              <a:ext cx="492443" cy="1802120"/>
              <a:chOff x="7543800" y="1270135"/>
              <a:chExt cx="492443" cy="18021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6043" y="2751071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2355956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  <a:endParaRPr lang="en-US" sz="24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891490" y="1088571"/>
              <a:ext cx="1657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155" y="3561978"/>
              <a:ext cx="1991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File descriptor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58453" y="3937448"/>
              <a:ext cx="23663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err="1" smtClean="0">
                  <a:latin typeface="Gill Sans" charset="0"/>
                  <a:ea typeface="Gill Sans" charset="0"/>
                  <a:cs typeface="Gill Sans" charset="0"/>
                </a:rPr>
                <a:t>Fileobject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 (</a:t>
              </a:r>
              <a:r>
                <a:rPr lang="en-US" sz="2400" b="0" dirty="0" err="1" smtClean="0">
                  <a:latin typeface="Gill Sans" charset="0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Position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474356" y="3378834"/>
              <a:ext cx="14171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4356" y="2662185"/>
              <a:ext cx="1507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latin typeface="Gill Sans" charset="0"/>
                  <a:ea typeface="Gill Sans" charset="0"/>
                  <a:cs typeface="Gill Sans" charset="0"/>
                </a:rPr>
                <a:t>File handle</a:t>
              </a:r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600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Open </a:t>
            </a:r>
            <a:r>
              <a:rPr lang="en-US" sz="3200" dirty="0">
                <a:ea typeface="ＭＳ Ｐゴシック" pitchFamily="-83" charset="-128"/>
              </a:rPr>
              <a:t>system</a:t>
            </a:r>
            <a:r>
              <a:rPr lang="en-US" sz="2800" dirty="0">
                <a:ea typeface="ＭＳ Ｐゴシック" pitchFamily="-83" charset="-128"/>
              </a:rPr>
              <a:t>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Resolves file name, finds file control block (</a:t>
            </a:r>
            <a:r>
              <a:rPr lang="en-US" sz="2400" dirty="0" err="1">
                <a:ea typeface="ＭＳ Ｐゴシック" pitchFamily="-83" charset="-128"/>
              </a:rPr>
              <a:t>inode</a:t>
            </a:r>
            <a:r>
              <a:rPr lang="en-US" sz="2400" dirty="0"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Returns index (called </a:t>
            </a:r>
            <a:r>
              <a:rPr lang="en-US" sz="2400" dirty="0" smtClean="0">
                <a:ea typeface="ＭＳ Ｐゴシック" pitchFamily="-83" charset="-128"/>
              </a:rPr>
              <a:t>“</a:t>
            </a:r>
            <a:r>
              <a:rPr lang="en-US" altLang="ja-JP" sz="2400" dirty="0" smtClean="0">
                <a:ea typeface="ＭＳ Ｐゴシック" pitchFamily="-83" charset="-128"/>
              </a:rPr>
              <a:t>file handle”) </a:t>
            </a:r>
            <a:r>
              <a:rPr lang="en-US" altLang="ja-JP" sz="2400" dirty="0">
                <a:ea typeface="ＭＳ Ｐゴシック" pitchFamily="-83" charset="-128"/>
              </a:rPr>
              <a:t>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1000" y="1295400"/>
            <a:ext cx="8458200" cy="27707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5294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ko-KR" dirty="0" err="1" smtClean="0">
                <a:ea typeface="Gulim" panose="020B0600000101010101" pitchFamily="34" charset="-127"/>
              </a:rPr>
              <a:t>Recal</a:t>
            </a:r>
            <a:r>
              <a:rPr lang="en-US" altLang="ko-KR" dirty="0" smtClean="0">
                <a:ea typeface="Gulim" panose="020B0600000101010101" pitchFamily="34" charset="-127"/>
              </a:rPr>
              <a:t>: A Little Queuing Theory: Some Results (2/2)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92202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400" dirty="0" smtClean="0">
                <a:ea typeface="Gulim" panose="020B0600000101010101" pitchFamily="34" charset="-127"/>
              </a:rPr>
              <a:t> 	mean number of arriving customers/second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= 1/T</a:t>
            </a:r>
            <a:r>
              <a:rPr lang="en-US" altLang="ko-KR" sz="2400" baseline="-25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A</a:t>
            </a:r>
            <a:endParaRPr lang="en-US" altLang="ko-KR" sz="2400" baseline="-25000" dirty="0" smtClean="0"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 smtClean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400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dirty="0" smtClean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400" dirty="0" smtClean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400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400" dirty="0" smtClean="0">
                <a:ea typeface="Gulim" panose="020B0600000101010101" pitchFamily="34" charset="-127"/>
              </a:rPr>
              <a:t>/m</a:t>
            </a:r>
            <a:r>
              <a:rPr lang="en-US" altLang="ko-KR" sz="2400" baseline="30000" dirty="0" smtClean="0">
                <a:ea typeface="Gulim" panose="020B0600000101010101" pitchFamily="34" charset="-127"/>
              </a:rPr>
              <a:t>2</a:t>
            </a:r>
            <a:endParaRPr lang="en-US" altLang="ko-KR" sz="2400" dirty="0" smtClean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400" dirty="0" smtClean="0">
                <a:solidFill>
                  <a:schemeClr val="accent2"/>
                </a:solidFill>
              </a:rPr>
              <a:t>μ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 smtClean="0">
                <a:ea typeface="Gulim" panose="020B0600000101010101" pitchFamily="34" charset="-127"/>
              </a:rPr>
              <a:t>	service rate = 1/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400" dirty="0" smtClean="0">
                <a:ea typeface="Gulim" panose="020B0600000101010101" pitchFamily="34" charset="-127"/>
              </a:rPr>
              <a:t>	server utilization (0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400" dirty="0" smtClean="0">
                <a:ea typeface="Gulim" panose="020B0600000101010101" pitchFamily="34" charset="-127"/>
              </a:rPr>
              <a:t>: </a:t>
            </a:r>
            <a:r>
              <a:rPr lang="en-US" altLang="ko-KR" sz="24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400" dirty="0" smtClean="0">
                <a:ea typeface="Gulim" panose="020B0600000101010101" pitchFamily="34" charset="-127"/>
              </a:rPr>
              <a:t>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 smtClean="0">
                <a:ea typeface="Gulim" panose="020B0600000101010101" pitchFamily="34" charset="-127"/>
              </a:rPr>
              <a:t>/</a:t>
            </a:r>
            <a:r>
              <a:rPr lang="el-GR" altLang="en-US" sz="2400" dirty="0" smtClean="0">
                <a:solidFill>
                  <a:schemeClr val="accent2"/>
                </a:solidFill>
              </a:rPr>
              <a:t>μ</a:t>
            </a:r>
            <a:r>
              <a:rPr lang="en-US" altLang="ko-KR" sz="2400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L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: 	Length of queue = </a:t>
            </a:r>
            <a:r>
              <a:rPr lang="en-US" altLang="ko-KR" sz="2400" dirty="0" smtClean="0"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 smtClean="0"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 (by Little’s law)</a:t>
            </a:r>
          </a:p>
          <a:p>
            <a:pPr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latin typeface="Gill Sans" charset="0"/>
                <a:ea typeface="Gill Sans" charset="0"/>
                <a:cs typeface="Gill Sans" charset="0"/>
              </a:rPr>
              <a:t>Results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US" altLang="ko-KR" dirty="0" smtClean="0">
                <a:ea typeface="Gulim" panose="020B0600000101010101" pitchFamily="34" charset="-127"/>
              </a:rPr>
              <a:t>: Poisson arrival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process, </a:t>
            </a:r>
            <a:r>
              <a:rPr lang="en-US" altLang="ko-KR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altLang="ko-KR" dirty="0">
                <a:ea typeface="Gulim" panose="020B0600000101010101" pitchFamily="34" charset="-127"/>
              </a:rPr>
              <a:t> server</a:t>
            </a:r>
            <a:r>
              <a:rPr lang="en-US" altLang="ko-KR" dirty="0" smtClean="0">
                <a:ea typeface="Gulim" panose="020B0600000101010101" pitchFamily="34" charset="-127"/>
              </a:rPr>
              <a:t>):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US" altLang="ko-KR" sz="2400" dirty="0" smtClean="0">
                <a:ea typeface="Gulim" panose="020B0600000101010101" pitchFamily="34" charset="-127"/>
              </a:rPr>
              <a:t>emoryless service time distribution (C = 1):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Called an </a:t>
            </a:r>
            <a:r>
              <a:rPr lang="en-US" altLang="ko-KR" sz="240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M/M/1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queue</a:t>
            </a:r>
            <a:endParaRPr lang="en-US" altLang="ko-KR" sz="2400" dirty="0" smtClean="0">
              <a:ea typeface="Gulim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sz="2400" dirty="0" smtClean="0">
                <a:ea typeface="Gulim" panose="020B0600000101010101" pitchFamily="34" charset="-127"/>
              </a:rPr>
              <a:t>=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x u/(1 – u)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smtClean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G</a:t>
            </a:r>
            <a:r>
              <a:rPr lang="en-US" altLang="ko-KR" sz="2400" dirty="0" smtClean="0">
                <a:ea typeface="Gulim" panose="020B0600000101010101" pitchFamily="34" charset="-127"/>
              </a:rPr>
              <a:t>eneral service time distribution (no restrictions):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Called 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an </a:t>
            </a:r>
            <a:r>
              <a:rPr lang="en-US" altLang="ko-KR" sz="2400" dirty="0" smtClean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M/G/1</a:t>
            </a:r>
            <a:r>
              <a:rPr lang="en-US" altLang="ko-KR" sz="24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queue</a:t>
            </a:r>
            <a:endParaRPr lang="en-US" altLang="ko-KR" sz="2400" dirty="0" smtClean="0">
              <a:ea typeface="Gulim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sz="2400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 err="1" smtClean="0"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sz="2400" dirty="0" smtClean="0">
                <a:ea typeface="Gulim" panose="020B0600000101010101" pitchFamily="34" charset="-127"/>
              </a:rPr>
              <a:t> x ½(1+C) x u/(1 – u))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576388" y="838200"/>
            <a:ext cx="5300663" cy="1184275"/>
            <a:chOff x="1077" y="462"/>
            <a:chExt cx="3339" cy="74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77" y="764"/>
              <a:ext cx="901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69" y="764"/>
              <a:ext cx="93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</a:t>
              </a:r>
              <a:r>
                <a:rPr lang="el-GR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μ</a:t>
              </a:r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=1/T</a:t>
              </a:r>
              <a:r>
                <a:rPr lang="en-US" altLang="en-US" sz="2000" b="0" baseline="-2500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ser</a:t>
              </a:r>
              <a:endParaRPr lang="el-GR" altLang="en-US" sz="2000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67001" y="5486400"/>
            <a:ext cx="2285999" cy="990600"/>
            <a:chOff x="2667001" y="5486400"/>
            <a:chExt cx="2285999" cy="990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667001" y="5486400"/>
              <a:ext cx="1066800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6115538"/>
              <a:ext cx="1066800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4953000" y="685800"/>
            <a:ext cx="3962400" cy="5029200"/>
          </a:xfrm>
          <a:prstGeom prst="rect">
            <a:avLst/>
          </a:prstGeom>
          <a:solidFill>
            <a:srgbClr val="FFFFBD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Why does the response/queueing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delay grow unboundedly even though the utilization is &lt; 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 bwMode="auto">
          <a:xfrm flipV="1">
            <a:off x="3733801" y="3200400"/>
            <a:ext cx="1219199" cy="25146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2" idx="0"/>
            <a:endCxn id="4" idx="1"/>
          </p:cNvCxnSpPr>
          <p:nvPr/>
        </p:nvCxnSpPr>
        <p:spPr bwMode="auto">
          <a:xfrm flipV="1">
            <a:off x="4419600" y="3200400"/>
            <a:ext cx="533400" cy="29151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5105400" y="2312591"/>
            <a:ext cx="3657600" cy="3250009"/>
            <a:chOff x="5410200" y="533400"/>
            <a:chExt cx="3684589" cy="3286919"/>
          </a:xfrm>
          <a:solidFill>
            <a:srgbClr val="FFFFBD"/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5410200" y="533400"/>
              <a:ext cx="3684589" cy="3286919"/>
            </a:xfrm>
            <a:prstGeom prst="rect">
              <a:avLst/>
            </a:prstGeom>
            <a:grp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Ink 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8104188" y="1371600"/>
              <a:ext cx="1587" cy="1587"/>
            </a:xfrm>
            <a:custGeom>
              <a:avLst/>
              <a:gdLst>
                <a:gd name="T0" fmla="*/ 0 w 1"/>
                <a:gd name="T1" fmla="*/ 2147483647 h 1"/>
                <a:gd name="T2" fmla="*/ 0 w 1"/>
                <a:gd name="T3" fmla="*/ 2147483647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Ink 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8104188" y="1493838"/>
              <a:ext cx="1587" cy="1587"/>
            </a:xfrm>
            <a:custGeom>
              <a:avLst/>
              <a:gdLst>
                <a:gd name="T0" fmla="*/ 0 w 1"/>
                <a:gd name="T1" fmla="*/ 2147483647 h 1"/>
                <a:gd name="T2" fmla="*/ 0 w 1"/>
                <a:gd name="T3" fmla="*/ 2147483647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540376" y="742156"/>
              <a:ext cx="3554413" cy="3078163"/>
              <a:chOff x="5413376" y="685800"/>
              <a:chExt cx="3554413" cy="3078163"/>
            </a:xfrm>
            <a:grpFill/>
          </p:grpSpPr>
          <p:grpSp>
            <p:nvGrpSpPr>
              <p:cNvPr id="39" name="Group 53"/>
              <p:cNvGrpSpPr>
                <a:grpSpLocks/>
              </p:cNvGrpSpPr>
              <p:nvPr/>
            </p:nvGrpSpPr>
            <p:grpSpPr bwMode="auto">
              <a:xfrm>
                <a:off x="5413376" y="685800"/>
                <a:ext cx="3554413" cy="3078163"/>
                <a:chOff x="3410" y="432"/>
                <a:chExt cx="2239" cy="1939"/>
              </a:xfrm>
              <a:grpFill/>
            </p:grpSpPr>
            <p:sp>
              <p:nvSpPr>
                <p:cNvPr id="41" name="Rectangle 4"/>
                <p:cNvSpPr>
                  <a:spLocks noChangeArrowheads="1"/>
                </p:cNvSpPr>
                <p:nvPr/>
              </p:nvSpPr>
              <p:spPr bwMode="auto">
                <a:xfrm>
                  <a:off x="3614" y="1255"/>
                  <a:ext cx="777" cy="14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2" name="Rectangle 5"/>
                <p:cNvSpPr>
                  <a:spLocks noChangeArrowheads="1"/>
                </p:cNvSpPr>
                <p:nvPr/>
              </p:nvSpPr>
              <p:spPr bwMode="auto">
                <a:xfrm>
                  <a:off x="5245" y="1827"/>
                  <a:ext cx="404" cy="1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b="0">
                      <a:latin typeface="Gill Sans" charset="0"/>
                      <a:ea typeface="Gill Sans" charset="0"/>
                      <a:cs typeface="Gill Sans" charset="0"/>
                    </a:rPr>
                    <a:t>100%</a:t>
                  </a:r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728" y="432"/>
                  <a:ext cx="1" cy="1378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734" y="1803"/>
                  <a:ext cx="1512" cy="1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3771" y="449"/>
                  <a:ext cx="752" cy="3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85000"/>
                    </a:lnSpc>
                    <a:spcBef>
                      <a:spcPct val="0"/>
                    </a:spcBef>
                    <a:buSzTx/>
                  </a:pPr>
                  <a:r>
                    <a:rPr lang="en-US" sz="2000" b="0">
                      <a:latin typeface="Gill Sans" charset="0"/>
                      <a:ea typeface="Gill Sans" charset="0"/>
                      <a:cs typeface="Gill Sans" charset="0"/>
                    </a:rPr>
                    <a:t>Response</a:t>
                  </a:r>
                </a:p>
                <a:p>
                  <a:pPr algn="l">
                    <a:lnSpc>
                      <a:spcPct val="85000"/>
                    </a:lnSpc>
                    <a:spcBef>
                      <a:spcPct val="0"/>
                    </a:spcBef>
                    <a:buSzTx/>
                  </a:pPr>
                  <a:r>
                    <a:rPr lang="en-US" sz="2000" b="0">
                      <a:latin typeface="Gill Sans" charset="0"/>
                      <a:ea typeface="Gill Sans" charset="0"/>
                      <a:cs typeface="Gill Sans" charset="0"/>
                    </a:rPr>
                    <a:t>Time (ms)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/>
              </p:nvSpPr>
              <p:spPr bwMode="auto">
                <a:xfrm>
                  <a:off x="3767" y="2004"/>
                  <a:ext cx="1781" cy="36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>
                    <a:lnSpc>
                      <a:spcPct val="85000"/>
                    </a:lnSpc>
                    <a:spcBef>
                      <a:spcPct val="0"/>
                    </a:spcBef>
                    <a:buSzTx/>
                  </a:pPr>
                  <a:r>
                    <a:rPr lang="en-US" sz="2000" b="0" dirty="0">
                      <a:latin typeface="Gill Sans" charset="0"/>
                      <a:ea typeface="Gill Sans" charset="0"/>
                      <a:cs typeface="Gill Sans" charset="0"/>
                    </a:rPr>
                    <a:t>Throughput  </a:t>
                  </a:r>
                  <a:r>
                    <a:rPr lang="en-US" sz="2000" b="0" dirty="0" smtClean="0">
                      <a:latin typeface="Gill Sans" charset="0"/>
                      <a:ea typeface="Gill Sans" charset="0"/>
                      <a:cs typeface="Gill Sans" charset="0"/>
                    </a:rPr>
                    <a:t>(</a:t>
                  </a:r>
                  <a:r>
                    <a:rPr lang="en-US" sz="2000" b="0" dirty="0">
                      <a:latin typeface="Gill Sans" charset="0"/>
                      <a:ea typeface="Gill Sans" charset="0"/>
                      <a:cs typeface="Gill Sans" charset="0"/>
                    </a:rPr>
                    <a:t>Utilization)</a:t>
                  </a:r>
                </a:p>
                <a:p>
                  <a:pPr>
                    <a:lnSpc>
                      <a:spcPct val="85000"/>
                    </a:lnSpc>
                    <a:spcBef>
                      <a:spcPct val="0"/>
                    </a:spcBef>
                    <a:buSzTx/>
                  </a:pPr>
                  <a:r>
                    <a:rPr lang="en-US" sz="2000" b="0" dirty="0" smtClean="0">
                      <a:latin typeface="Gill Sans" charset="0"/>
                      <a:ea typeface="Gill Sans" charset="0"/>
                      <a:cs typeface="Gill Sans" charset="0"/>
                    </a:rPr>
                    <a:t>                   (</a:t>
                  </a:r>
                  <a:r>
                    <a:rPr lang="en-US" sz="2000" b="0" dirty="0">
                      <a:latin typeface="Gill Sans" charset="0"/>
                      <a:ea typeface="Gill Sans" charset="0"/>
                      <a:cs typeface="Gill Sans" charset="0"/>
                    </a:rPr>
                    <a:t>% total BW)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490" y="1786"/>
                  <a:ext cx="153" cy="1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b="0">
                      <a:latin typeface="Gill Sans" charset="0"/>
                      <a:ea typeface="Gill Sans" charset="0"/>
                      <a:cs typeface="Gill Sans" charset="0"/>
                    </a:rPr>
                    <a:t>0</a:t>
                  </a:r>
                </a:p>
              </p:txBody>
            </p:sp>
            <p:sp>
              <p:nvSpPr>
                <p:cNvPr id="48" name="Rectangle 11"/>
                <p:cNvSpPr>
                  <a:spLocks noChangeArrowheads="1"/>
                </p:cNvSpPr>
                <p:nvPr/>
              </p:nvSpPr>
              <p:spPr bwMode="auto">
                <a:xfrm>
                  <a:off x="3410" y="1305"/>
                  <a:ext cx="299" cy="1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b="0">
                      <a:latin typeface="Gill Sans" charset="0"/>
                      <a:ea typeface="Gill Sans" charset="0"/>
                      <a:cs typeface="Gill Sans" charset="0"/>
                    </a:rPr>
                    <a:t>100</a:t>
                  </a:r>
                </a:p>
              </p:txBody>
            </p:sp>
            <p:sp>
              <p:nvSpPr>
                <p:cNvPr id="49" name="Rectangle 12"/>
                <p:cNvSpPr>
                  <a:spLocks noChangeArrowheads="1"/>
                </p:cNvSpPr>
                <p:nvPr/>
              </p:nvSpPr>
              <p:spPr bwMode="auto">
                <a:xfrm>
                  <a:off x="3410" y="904"/>
                  <a:ext cx="299" cy="1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b="0">
                      <a:latin typeface="Gill Sans" charset="0"/>
                      <a:ea typeface="Gill Sans" charset="0"/>
                      <a:cs typeface="Gill Sans" charset="0"/>
                    </a:rPr>
                    <a:t>200</a:t>
                  </a:r>
                </a:p>
              </p:txBody>
            </p:sp>
            <p:sp>
              <p:nvSpPr>
                <p:cNvPr id="50" name="Rectangle 13"/>
                <p:cNvSpPr>
                  <a:spLocks noChangeArrowheads="1"/>
                </p:cNvSpPr>
                <p:nvPr/>
              </p:nvSpPr>
              <p:spPr bwMode="auto">
                <a:xfrm>
                  <a:off x="3410" y="502"/>
                  <a:ext cx="299" cy="1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b="0">
                      <a:latin typeface="Gill Sans" charset="0"/>
                      <a:ea typeface="Gill Sans" charset="0"/>
                      <a:cs typeface="Gill Sans" charset="0"/>
                    </a:rPr>
                    <a:t>300</a:t>
                  </a:r>
                </a:p>
              </p:txBody>
            </p:sp>
            <p:sp>
              <p:nvSpPr>
                <p:cNvPr id="51" name="Rectangle 14"/>
                <p:cNvSpPr>
                  <a:spLocks noChangeArrowheads="1"/>
                </p:cNvSpPr>
                <p:nvPr/>
              </p:nvSpPr>
              <p:spPr bwMode="auto">
                <a:xfrm>
                  <a:off x="3691" y="1867"/>
                  <a:ext cx="259" cy="1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b="0">
                      <a:latin typeface="Gill Sans" charset="0"/>
                      <a:ea typeface="Gill Sans" charset="0"/>
                      <a:cs typeface="Gill Sans" charset="0"/>
                    </a:rPr>
                    <a:t>0%</a:t>
                  </a:r>
                </a:p>
              </p:txBody>
            </p:sp>
          </p:grpSp>
          <p:sp>
            <p:nvSpPr>
              <p:cNvPr id="40" name="Ink 4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5937250" y="758825"/>
                <a:ext cx="2368550" cy="1844675"/>
              </a:xfrm>
              <a:custGeom>
                <a:avLst/>
                <a:gdLst>
                  <a:gd name="T0" fmla="*/ 0 w 6060"/>
                  <a:gd name="T1" fmla="*/ 2147483647 h 5124"/>
                  <a:gd name="T2" fmla="*/ 2147483647 w 6060"/>
                  <a:gd name="T3" fmla="*/ 2147483647 h 5124"/>
                  <a:gd name="T4" fmla="*/ 2147483647 w 6060"/>
                  <a:gd name="T5" fmla="*/ 2147483647 h 5124"/>
                  <a:gd name="T6" fmla="*/ 2147483647 w 6060"/>
                  <a:gd name="T7" fmla="*/ 2147483647 h 5124"/>
                  <a:gd name="T8" fmla="*/ 2147483647 w 6060"/>
                  <a:gd name="T9" fmla="*/ 2147483647 h 5124"/>
                  <a:gd name="T10" fmla="*/ 2147483647 w 6060"/>
                  <a:gd name="T11" fmla="*/ 2147483647 h 5124"/>
                  <a:gd name="T12" fmla="*/ 2147483647 w 6060"/>
                  <a:gd name="T13" fmla="*/ 2147483647 h 5124"/>
                  <a:gd name="T14" fmla="*/ 2147483647 w 6060"/>
                  <a:gd name="T15" fmla="*/ 2147483647 h 5124"/>
                  <a:gd name="T16" fmla="*/ 2147483647 w 6060"/>
                  <a:gd name="T17" fmla="*/ 2147483647 h 5124"/>
                  <a:gd name="T18" fmla="*/ 2147483647 w 6060"/>
                  <a:gd name="T19" fmla="*/ 2147483647 h 5124"/>
                  <a:gd name="T20" fmla="*/ 2147483647 w 6060"/>
                  <a:gd name="T21" fmla="*/ 2147483647 h 5124"/>
                  <a:gd name="T22" fmla="*/ 2147483647 w 6060"/>
                  <a:gd name="T23" fmla="*/ 2147483647 h 5124"/>
                  <a:gd name="T24" fmla="*/ 2147483647 w 6060"/>
                  <a:gd name="T25" fmla="*/ 2147483647 h 5124"/>
                  <a:gd name="T26" fmla="*/ 2147483647 w 6060"/>
                  <a:gd name="T27" fmla="*/ 2147483647 h 5124"/>
                  <a:gd name="T28" fmla="*/ 2147483647 w 6060"/>
                  <a:gd name="T29" fmla="*/ 2147483647 h 5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060" h="5124" extrusionOk="0">
                    <a:moveTo>
                      <a:pt x="0" y="5121"/>
                    </a:moveTo>
                    <a:cubicBezTo>
                      <a:pt x="155" y="5108"/>
                      <a:pt x="312" y="5103"/>
                      <a:pt x="468" y="5091"/>
                    </a:cubicBezTo>
                    <a:cubicBezTo>
                      <a:pt x="775" y="5068"/>
                      <a:pt x="1136" y="5060"/>
                      <a:pt x="1422" y="4946"/>
                    </a:cubicBezTo>
                    <a:cubicBezTo>
                      <a:pt x="1613" y="4870"/>
                      <a:pt x="1803" y="4774"/>
                      <a:pt x="1993" y="4691"/>
                    </a:cubicBezTo>
                    <a:cubicBezTo>
                      <a:pt x="2188" y="4606"/>
                      <a:pt x="2378" y="4519"/>
                      <a:pt x="2557" y="4404"/>
                    </a:cubicBezTo>
                    <a:cubicBezTo>
                      <a:pt x="2805" y="4245"/>
                      <a:pt x="3071" y="4125"/>
                      <a:pt x="3320" y="3970"/>
                    </a:cubicBezTo>
                    <a:cubicBezTo>
                      <a:pt x="3491" y="3864"/>
                      <a:pt x="3649" y="3748"/>
                      <a:pt x="3823" y="3647"/>
                    </a:cubicBezTo>
                    <a:cubicBezTo>
                      <a:pt x="4041" y="3520"/>
                      <a:pt x="4219" y="3329"/>
                      <a:pt x="4391" y="3143"/>
                    </a:cubicBezTo>
                    <a:cubicBezTo>
                      <a:pt x="4539" y="2984"/>
                      <a:pt x="4704" y="2844"/>
                      <a:pt x="4832" y="2666"/>
                    </a:cubicBezTo>
                    <a:cubicBezTo>
                      <a:pt x="4927" y="2534"/>
                      <a:pt x="4999" y="2388"/>
                      <a:pt x="5087" y="2251"/>
                    </a:cubicBezTo>
                    <a:cubicBezTo>
                      <a:pt x="5165" y="2130"/>
                      <a:pt x="5236" y="2017"/>
                      <a:pt x="5299" y="1888"/>
                    </a:cubicBezTo>
                    <a:cubicBezTo>
                      <a:pt x="5421" y="1641"/>
                      <a:pt x="5529" y="1391"/>
                      <a:pt x="5657" y="1147"/>
                    </a:cubicBezTo>
                    <a:cubicBezTo>
                      <a:pt x="5835" y="809"/>
                      <a:pt x="5882" y="475"/>
                      <a:pt x="5999" y="122"/>
                    </a:cubicBezTo>
                    <a:cubicBezTo>
                      <a:pt x="6013" y="79"/>
                      <a:pt x="6041" y="17"/>
                      <a:pt x="6047" y="1"/>
                    </a:cubicBezTo>
                    <a:cubicBezTo>
                      <a:pt x="6051" y="2"/>
                      <a:pt x="6055" y="3"/>
                      <a:pt x="6059" y="4"/>
                    </a:cubicBezTo>
                  </a:path>
                </a:pathLst>
              </a:cu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94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3200" dirty="0" smtClean="0">
                <a:ea typeface="ＭＳ Ｐゴシック" pitchFamily="-83" charset="-128"/>
              </a:rPr>
              <a:t>Read</a:t>
            </a:r>
            <a:r>
              <a:rPr lang="en-US" sz="3200" dirty="0"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Use file handle to locate </a:t>
            </a:r>
            <a:r>
              <a:rPr lang="en-US" sz="2800" dirty="0" err="1">
                <a:ea typeface="ＭＳ Ｐゴシック" pitchFamily="-83" charset="-128"/>
              </a:rPr>
              <a:t>inode</a:t>
            </a:r>
            <a:endParaRPr lang="en-US" sz="2800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7614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 smtClean="0"/>
              <a:t>Our first filesystem: 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 smtClean="0">
                <a:solidFill>
                  <a:srgbClr val="FF0000"/>
                </a:solidFill>
              </a:rPr>
              <a:t>filesystem</a:t>
            </a:r>
            <a:r>
              <a:rPr lang="en-US" sz="2400" dirty="0" smtClean="0">
                <a:solidFill>
                  <a:srgbClr val="FF0000"/>
                </a:solidFill>
              </a:rPr>
              <a:t> in the world!</a:t>
            </a:r>
          </a:p>
          <a:p>
            <a:endParaRPr lang="en-US" sz="1600" dirty="0" smtClean="0"/>
          </a:p>
          <a:p>
            <a:r>
              <a:rPr lang="en-US" sz="2400" dirty="0" smtClean="0"/>
              <a:t>Assume 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</a:t>
            </a:r>
            <a:br>
              <a:rPr lang="en-US" sz="2400" dirty="0" smtClean="0"/>
            </a:br>
            <a:r>
              <a:rPr lang="en-US" sz="2400" dirty="0" smtClean="0"/>
              <a:t>a “file number”</a:t>
            </a:r>
          </a:p>
          <a:p>
            <a:pPr lvl="1"/>
            <a:r>
              <a:rPr lang="en-US" sz="2000" dirty="0" smtClean="0"/>
              <a:t>i.e., a directory structure</a:t>
            </a:r>
          </a:p>
          <a:p>
            <a:endParaRPr lang="en-US" sz="1600" dirty="0" smtClean="0"/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</a:t>
            </a:r>
            <a:r>
              <a:rPr lang="en-US" sz="2000" dirty="0"/>
              <a:t>data (offset </a:t>
            </a:r>
            <a:r>
              <a:rPr lang="en-US" sz="2000" dirty="0" smtClean="0"/>
              <a:t>o </a:t>
            </a:r>
            <a:r>
              <a:rPr lang="en-US" sz="2000" dirty="0"/>
              <a:t>= </a:t>
            </a:r>
            <a:r>
              <a:rPr lang="en-US" sz="2000" dirty="0" smtClean="0"/>
              <a:t>&lt; B</a:t>
            </a:r>
            <a:r>
              <a:rPr lang="en-US" sz="2000" dirty="0"/>
              <a:t>, </a:t>
            </a:r>
            <a:r>
              <a:rPr lang="en-US" sz="2000" dirty="0" smtClean="0"/>
              <a:t>x &gt;)</a:t>
            </a:r>
          </a:p>
          <a:p>
            <a:endParaRPr lang="en-US" sz="1600" dirty="0" smtClean="0"/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</a:t>
            </a:r>
            <a:br>
              <a:rPr lang="en-US" sz="2200" dirty="0" smtClean="0"/>
            </a:br>
            <a:r>
              <a:rPr lang="en-US" sz="2200" dirty="0" smtClean="0"/>
              <a:t>into memory</a:t>
            </a:r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offset (o = </a:t>
            </a:r>
            <a:r>
              <a:rPr lang="en-US" dirty="0" smtClean="0"/>
              <a:t>&lt; B, x &gt;)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Follow </a:t>
            </a:r>
            <a:r>
              <a:rPr lang="en-US" dirty="0"/>
              <a:t>list to get block #</a:t>
            </a:r>
          </a:p>
          <a:p>
            <a:endParaRPr lang="en-US" sz="1600" dirty="0" smtClean="0"/>
          </a:p>
          <a:p>
            <a:r>
              <a:rPr lang="en-US" dirty="0" smtClean="0"/>
              <a:t>Unused </a:t>
            </a:r>
            <a:r>
              <a:rPr lang="en-US" dirty="0"/>
              <a:t>blocks </a:t>
            </a:r>
            <a:r>
              <a:rPr lang="en-US" dirty="0">
                <a:sym typeface="Wingdings"/>
              </a:rPr>
              <a:t> FAT free list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923297" y="3915221"/>
            <a:ext cx="1561518" cy="706374"/>
            <a:chOff x="4235879" y="4214685"/>
            <a:chExt cx="1561518" cy="706374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59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free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99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build="p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943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offset (o = </a:t>
            </a:r>
            <a:r>
              <a:rPr lang="en-US" dirty="0" smtClean="0"/>
              <a:t>&lt; B, x &gt; </a:t>
            </a:r>
            <a:r>
              <a:rPr lang="en-US" dirty="0"/>
              <a:t>)</a:t>
            </a:r>
          </a:p>
          <a:p>
            <a:endParaRPr lang="en-US" sz="1600" dirty="0" smtClean="0"/>
          </a:p>
          <a:p>
            <a:r>
              <a:rPr lang="en-US" dirty="0" smtClean="0"/>
              <a:t>Follow </a:t>
            </a:r>
            <a:r>
              <a:rPr lang="en-US" dirty="0"/>
              <a:t>list to get block #</a:t>
            </a:r>
          </a:p>
          <a:p>
            <a:endParaRPr lang="en-US" sz="1600" dirty="0" smtClean="0"/>
          </a:p>
          <a:p>
            <a:r>
              <a:rPr lang="en-US" dirty="0" smtClean="0"/>
              <a:t>Unused </a:t>
            </a:r>
            <a:r>
              <a:rPr lang="en-US" dirty="0"/>
              <a:t>blocks </a:t>
            </a:r>
            <a:r>
              <a:rPr lang="en-US" dirty="0">
                <a:sym typeface="Wingdings"/>
              </a:rPr>
              <a:t> FAT free </a:t>
            </a:r>
            <a:r>
              <a:rPr lang="en-US" dirty="0" smtClean="0">
                <a:sym typeface="Wingdings"/>
              </a:rPr>
              <a:t>list</a:t>
            </a:r>
          </a:p>
          <a:p>
            <a:r>
              <a:rPr lang="en-US" dirty="0" smtClean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 smtClean="0">
                <a:sym typeface="Wingdings"/>
              </a:rPr>
              <a:t>(31</a:t>
            </a:r>
            <a:r>
              <a:rPr lang="en-US" dirty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&lt; 3</a:t>
            </a:r>
            <a:r>
              <a:rPr lang="en-US" dirty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y &gt;)</a:t>
            </a:r>
          </a:p>
          <a:p>
            <a:pPr lvl="1"/>
            <a:r>
              <a:rPr lang="en-US" dirty="0" smtClean="0">
                <a:sym typeface="Wingdings"/>
              </a:rPr>
              <a:t>Grab blocks from free list</a:t>
            </a:r>
          </a:p>
          <a:p>
            <a:pPr lvl="1"/>
            <a:r>
              <a:rPr lang="en-US" dirty="0" smtClean="0">
                <a:sym typeface="Wingdings"/>
              </a:rPr>
              <a:t>Linking </a:t>
            </a:r>
            <a:r>
              <a:rPr lang="en-US" dirty="0">
                <a:sym typeface="Wingdings"/>
              </a:rPr>
              <a:t>them </a:t>
            </a:r>
            <a:r>
              <a:rPr lang="en-US" dirty="0" smtClean="0">
                <a:sym typeface="Wingdings"/>
              </a:rPr>
              <a:t>into file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free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6895" y="4058641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30776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05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 w="28575" cmpd="sng"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355627" y="3136718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Grow </a:t>
            </a:r>
            <a:r>
              <a:rPr lang="en-US" dirty="0">
                <a:sym typeface="Wingdings"/>
              </a:rPr>
              <a:t>file by allocating free blocks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and </a:t>
            </a:r>
            <a:r>
              <a:rPr lang="en-US" dirty="0">
                <a:sym typeface="Wingdings"/>
              </a:rPr>
              <a:t>linking them </a:t>
            </a:r>
            <a:r>
              <a:rPr lang="en-US" dirty="0" smtClean="0">
                <a:sym typeface="Wingdings"/>
              </a:rPr>
              <a:t>in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Ex: Create </a:t>
            </a:r>
            <a:r>
              <a:rPr lang="en-US" dirty="0">
                <a:sym typeface="Wingdings"/>
              </a:rPr>
              <a:t>file, write, write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free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78" name="TextBox 77"/>
            <p:cNvSpPr txBox="1"/>
            <p:nvPr/>
          </p:nvSpPr>
          <p:spPr>
            <a:xfrm>
              <a:off x="3025037" y="4448881"/>
              <a:ext cx="161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63: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5523493" y="3095510"/>
            <a:ext cx="517211" cy="134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40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59" grpId="0" animBg="1"/>
      <p:bldP spid="69" grpId="0" animBg="1"/>
      <p:bldP spid="70" grpId="0" animBg="1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762000"/>
            <a:ext cx="9083765" cy="60960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  <a:sym typeface="Wingdings"/>
              </a:rPr>
              <a:t>FAT32 (32 instead of 12 bits) used in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Windows,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USB drives, SD cards, … </a:t>
            </a:r>
            <a:endParaRPr lang="en-US" i="1" dirty="0">
              <a:solidFill>
                <a:srgbClr val="FF0000"/>
              </a:solidFill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Where </a:t>
            </a:r>
            <a:r>
              <a:rPr lang="en-US" dirty="0">
                <a:sym typeface="Wingdings"/>
              </a:rPr>
              <a:t>is FAT </a:t>
            </a:r>
            <a:r>
              <a:rPr lang="en-US" dirty="0" smtClean="0">
                <a:sym typeface="Wingdings"/>
              </a:rPr>
              <a:t>stored?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On Disk, </a:t>
            </a:r>
            <a:r>
              <a:rPr lang="en-US" dirty="0" smtClean="0">
                <a:sym typeface="Wingdings"/>
              </a:rPr>
              <a:t>on boot cache in memory,</a:t>
            </a:r>
            <a:br>
              <a:rPr lang="en-US" dirty="0" smtClean="0">
                <a:sym typeface="Wingdings"/>
              </a:rPr>
            </a:br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econd (backup) copy on disk</a:t>
            </a:r>
            <a:endParaRPr lang="en-US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What happens when you format a disk?</a:t>
            </a:r>
          </a:p>
          <a:p>
            <a:pPr lvl="1"/>
            <a:r>
              <a:rPr lang="en-US" dirty="0" smtClean="0">
                <a:sym typeface="Wingdings"/>
              </a:rPr>
              <a:t>Zero </a:t>
            </a:r>
            <a:r>
              <a:rPr lang="en-US" dirty="0">
                <a:sym typeface="Wingdings"/>
              </a:rPr>
              <a:t>the </a:t>
            </a:r>
            <a:r>
              <a:rPr lang="en-US" dirty="0" smtClean="0">
                <a:sym typeface="Wingdings"/>
              </a:rPr>
              <a:t>blocks, </a:t>
            </a:r>
            <a:r>
              <a:rPr lang="en-US" dirty="0">
                <a:sym typeface="Wingdings"/>
              </a:rPr>
              <a:t>link up the FAT free-list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when you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quick format </a:t>
            </a:r>
            <a:r>
              <a:rPr lang="en-US" dirty="0">
                <a:sym typeface="Wingdings"/>
              </a:rPr>
              <a:t>a disk?</a:t>
            </a:r>
          </a:p>
          <a:p>
            <a:pPr lvl="1"/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ink </a:t>
            </a:r>
            <a:r>
              <a:rPr lang="en-US" dirty="0">
                <a:sym typeface="Wingdings"/>
              </a:rPr>
              <a:t>up the FAT </a:t>
            </a:r>
            <a:r>
              <a:rPr lang="en-US" dirty="0" smtClean="0">
                <a:sym typeface="Wingdings"/>
              </a:rPr>
              <a:t>free-list</a:t>
            </a:r>
            <a:endParaRPr lang="en-US" dirty="0">
              <a:sym typeface="Wingdings"/>
            </a:endParaRPr>
          </a:p>
          <a:p>
            <a:endParaRPr lang="en-US" sz="1400" dirty="0" smtClean="0">
              <a:sym typeface="Wingdings"/>
            </a:endParaRPr>
          </a:p>
          <a:p>
            <a:r>
              <a:rPr lang="en-US" i="1" dirty="0" smtClean="0">
                <a:solidFill>
                  <a:srgbClr val="FF0000"/>
                </a:solidFill>
                <a:sym typeface="Wingdings"/>
              </a:rPr>
              <a:t>Simple</a:t>
            </a:r>
          </a:p>
          <a:p>
            <a:pPr lvl="1"/>
            <a:r>
              <a:rPr lang="en-US" dirty="0" smtClean="0">
                <a:sym typeface="Wingdings"/>
              </a:rPr>
              <a:t>Can implement in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device firmware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free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63: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61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996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474336" cy="5867400"/>
          </a:xfrm>
        </p:spPr>
        <p:txBody>
          <a:bodyPr/>
          <a:lstStyle/>
          <a:p>
            <a:r>
              <a:rPr lang="en-US" dirty="0">
                <a:sym typeface="Wingdings"/>
              </a:rPr>
              <a:t>Time to find block (large files) 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Block </a:t>
            </a:r>
            <a:r>
              <a:rPr lang="en-US" dirty="0">
                <a:sym typeface="Wingdings"/>
              </a:rPr>
              <a:t>layout for file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Sequential </a:t>
            </a:r>
            <a:r>
              <a:rPr lang="en-US" dirty="0">
                <a:sym typeface="Wingdings"/>
              </a:rPr>
              <a:t>Access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Random </a:t>
            </a:r>
            <a:r>
              <a:rPr lang="en-US" dirty="0">
                <a:sym typeface="Wingdings"/>
              </a:rPr>
              <a:t>Access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Fragmentation </a:t>
            </a:r>
            <a:r>
              <a:rPr lang="en-US" dirty="0">
                <a:sym typeface="Wingdings"/>
              </a:rPr>
              <a:t>??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MSDOS defrag tool</a:t>
            </a:r>
            <a:endParaRPr lang="en-US" dirty="0"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Small </a:t>
            </a:r>
            <a:r>
              <a:rPr lang="en-US" dirty="0">
                <a:sym typeface="Wingdings"/>
              </a:rPr>
              <a:t>files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Big </a:t>
            </a:r>
            <a:r>
              <a:rPr lang="en-US" dirty="0">
                <a:sym typeface="Wingdings"/>
              </a:rPr>
              <a:t>files ???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Disk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FAT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0: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N-1: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61002" cy="988025"/>
            <a:chOff x="3348408" y="1975617"/>
            <a:chExt cx="2061002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31: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ile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9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free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10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 – Issues 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63: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61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  <a:endParaRPr lang="en-US" sz="20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42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8"/>
            <a:ext cx="8571832" cy="3986451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endParaRPr lang="en-US" sz="1600" dirty="0" smtClean="0"/>
          </a:p>
          <a:p>
            <a:r>
              <a:rPr lang="en-US" dirty="0" smtClean="0"/>
              <a:t>Free space for new entries</a:t>
            </a:r>
          </a:p>
          <a:p>
            <a:endParaRPr lang="en-US" sz="1600" dirty="0" smtClean="0"/>
          </a:p>
          <a:p>
            <a:r>
              <a:rPr lang="en-US" dirty="0" smtClean="0"/>
              <a:t>In FAT: file attributes are kept in directory (!!!)</a:t>
            </a:r>
          </a:p>
          <a:p>
            <a:endParaRPr lang="en-US" sz="1600" dirty="0" smtClean="0"/>
          </a:p>
          <a:p>
            <a:r>
              <a:rPr lang="en-US" dirty="0" smtClean="0"/>
              <a:t>Each directory a linked list of entries</a:t>
            </a:r>
          </a:p>
          <a:p>
            <a:endParaRPr lang="en-US" sz="1600" dirty="0" smtClean="0"/>
          </a:p>
          <a:p>
            <a:r>
              <a:rPr lang="en-US" dirty="0" smtClean="0"/>
              <a:t>Where do you find root directory ( “/” 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</a:t>
            </a:r>
            <a:r>
              <a:rPr lang="en-US" dirty="0" smtClean="0">
                <a:ea typeface="ＭＳ Ｐゴシック" pitchFamily="-83" charset="-128"/>
              </a:rPr>
              <a:t>(cont’d)</a:t>
            </a:r>
            <a:endParaRPr lang="en-US" dirty="0">
              <a:ea typeface="ＭＳ Ｐゴシック" pitchFamily="-83" charset="-128"/>
            </a:endParaRP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my/book/</a:t>
            </a:r>
            <a:r>
              <a:rPr lang="en-US" altLang="ja-JP" dirty="0" smtClean="0">
                <a:ea typeface="Courier New" pitchFamily="-83" charset="0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”?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my”;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“count”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</a:t>
            </a:r>
            <a:r>
              <a:rPr lang="en-US" dirty="0" smtClean="0">
                <a:ea typeface="ＭＳ Ｐゴシック" pitchFamily="-83" charset="-128"/>
              </a:rPr>
              <a:t>=“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</a:t>
            </a:r>
            <a:r>
              <a:rPr lang="en-US" altLang="ja-JP" dirty="0" smtClean="0">
                <a:ea typeface="Courier New" pitchFamily="-83" charset="0"/>
              </a:rPr>
              <a:t>book</a:t>
            </a:r>
            <a:r>
              <a:rPr lang="en-US" altLang="ja-JP" dirty="0" smtClean="0">
                <a:ea typeface="ＭＳ Ｐゴシック" pitchFamily="-83" charset="-128"/>
              </a:rPr>
              <a:t>” </a:t>
            </a:r>
            <a:r>
              <a:rPr lang="en-US" altLang="ja-JP" dirty="0">
                <a:ea typeface="ＭＳ Ｐゴシック" pitchFamily="-83" charset="-128"/>
              </a:rPr>
              <a:t>can resolve </a:t>
            </a:r>
            <a:r>
              <a:rPr lang="en-US" altLang="ja-JP" dirty="0" smtClean="0">
                <a:ea typeface="ＭＳ Ｐゴシック" pitchFamily="-83" charset="-128"/>
              </a:rPr>
              <a:t>“count”)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48623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Huge FAT </a:t>
            </a:r>
            <a:r>
              <a:rPr lang="en-US" dirty="0"/>
              <a:t>S</a:t>
            </a:r>
            <a:r>
              <a:rPr lang="en-US" dirty="0" smtClean="0"/>
              <a:t>ecurity Holes!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FAT has no access rights</a:t>
            </a:r>
          </a:p>
          <a:p>
            <a:endParaRPr lang="en-US" sz="2800" dirty="0" smtClean="0"/>
          </a:p>
          <a:p>
            <a:r>
              <a:rPr lang="en-US" sz="2800" dirty="0" smtClean="0"/>
              <a:t>FAT has no header in the file blocks</a:t>
            </a:r>
          </a:p>
          <a:p>
            <a:endParaRPr lang="en-US" sz="2800" dirty="0" smtClean="0"/>
          </a:p>
          <a:p>
            <a:r>
              <a:rPr lang="en-US" sz="2800" dirty="0" smtClean="0"/>
              <a:t>Just gives an index into the FAT </a:t>
            </a:r>
          </a:p>
          <a:p>
            <a:pPr lvl="1"/>
            <a:r>
              <a:rPr lang="en-US" sz="2400" dirty="0" smtClean="0"/>
              <a:t>(file number = block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19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unbounded response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2590800"/>
          </a:xfrm>
        </p:spPr>
        <p:txBody>
          <a:bodyPr/>
          <a:lstStyle/>
          <a:p>
            <a:r>
              <a:rPr lang="en-US" dirty="0" smtClean="0"/>
              <a:t>Assume deterministic arrival process and service time</a:t>
            </a:r>
          </a:p>
          <a:p>
            <a:pPr lvl="1"/>
            <a:r>
              <a:rPr lang="en-US" dirty="0" smtClean="0"/>
              <a:t>Possible to sustain utilization = 1 with bounded response time!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09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9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00200" y="4572000"/>
            <a:ext cx="5943600" cy="311058"/>
            <a:chOff x="1600200" y="4572000"/>
            <a:chExt cx="5943600" cy="31105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5908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5626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553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0951" y="4876800"/>
            <a:ext cx="897297" cy="1012686"/>
            <a:chOff x="160951" y="4876800"/>
            <a:chExt cx="897297" cy="1012686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609600" y="4876800"/>
              <a:ext cx="0" cy="3048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160951" y="5181600"/>
              <a:ext cx="8972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rrival </a:t>
              </a:r>
              <a:b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9598" y="4876800"/>
            <a:ext cx="1306688" cy="990600"/>
            <a:chOff x="609598" y="4876800"/>
            <a:chExt cx="1306688" cy="990600"/>
          </a:xfrm>
        </p:grpSpPr>
        <p:sp>
          <p:nvSpPr>
            <p:cNvPr id="34" name="Left Brace 33"/>
            <p:cNvSpPr/>
            <p:nvPr/>
          </p:nvSpPr>
          <p:spPr bwMode="auto">
            <a:xfrm rot="16200000">
              <a:off x="990599" y="4495799"/>
              <a:ext cx="228599" cy="990601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96419" y="5159514"/>
              <a:ext cx="919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service</a:t>
              </a:r>
              <a:b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4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685800"/>
            <a:ext cx="8915400" cy="61441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 smtClean="0"/>
              <a:t>File </a:t>
            </a:r>
            <a:r>
              <a:rPr lang="en-US" sz="2800" dirty="0"/>
              <a:t>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Optimize for access 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Maximize sequential access, allow efficient random </a:t>
            </a:r>
            <a:r>
              <a:rPr lang="en-US" sz="2400" dirty="0" smtClean="0"/>
              <a:t>access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 smtClean="0"/>
              <a:t>File </a:t>
            </a:r>
            <a:r>
              <a:rPr lang="en-US" sz="2800" dirty="0"/>
              <a:t>(and directory) defined by header, called “</a:t>
            </a:r>
            <a:r>
              <a:rPr lang="en-US" altLang="ja-JP" sz="2800" dirty="0" err="1"/>
              <a:t>inode</a:t>
            </a:r>
            <a:r>
              <a:rPr lang="en-US" sz="2800" dirty="0" smtClean="0"/>
              <a:t>”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 smtClean="0"/>
              <a:t>File Allocation Table (FAT) Scheme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inked-list approach 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 smtClean="0"/>
              <a:t>Very widely used: Cameras, USB drives, SD cards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 smtClean="0"/>
              <a:t>Simple to implement, but poor performance and no security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600" dirty="0" smtClean="0"/>
              <a:t>Look at actual file access patterns – many small files, but large files take up all the space!</a:t>
            </a:r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2800" dirty="0"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374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sandypines.com/wp-content/uploads/hallowe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618" y="0"/>
            <a:ext cx="93646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5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unbounded response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25908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dirty="0" smtClean="0"/>
              <a:t>stochastic arrival process</a:t>
            </a:r>
            <a:br>
              <a:rPr lang="en-US" dirty="0" smtClean="0"/>
            </a:br>
            <a:r>
              <a:rPr lang="en-US" dirty="0" smtClean="0"/>
              <a:t>(and service time)</a:t>
            </a:r>
          </a:p>
          <a:p>
            <a:pPr lvl="1"/>
            <a:r>
              <a:rPr lang="en-US" dirty="0" smtClean="0"/>
              <a:t>No longer possible to achieve </a:t>
            </a:r>
            <a:br>
              <a:rPr lang="en-US" dirty="0" smtClean="0"/>
            </a:br>
            <a:r>
              <a:rPr lang="en-US" dirty="0" smtClean="0"/>
              <a:t>utilization =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371600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8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9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time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9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90600" y="5029201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85900" y="5562600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624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267200" y="5071058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19600" y="5615782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2390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485900" y="4572000"/>
            <a:ext cx="2095500" cy="990600"/>
            <a:chOff x="1485900" y="4572000"/>
            <a:chExt cx="2095500" cy="9906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5908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1" name="Straight Arrow Connector 30"/>
            <p:cNvCxnSpPr>
              <a:stCxn id="24" idx="0"/>
              <a:endCxn id="40" idx="2"/>
            </p:cNvCxnSpPr>
            <p:nvPr/>
          </p:nvCxnSpPr>
          <p:spPr bwMode="auto">
            <a:xfrm flipV="1">
              <a:off x="1485900" y="4876800"/>
              <a:ext cx="609600" cy="1524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25" idx="0"/>
              <a:endCxn id="41" idx="2"/>
            </p:cNvCxnSpPr>
            <p:nvPr/>
          </p:nvCxnSpPr>
          <p:spPr bwMode="auto">
            <a:xfrm flipV="1">
              <a:off x="1981200" y="4876800"/>
              <a:ext cx="11049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4762500" y="4572000"/>
            <a:ext cx="2168526" cy="1031266"/>
            <a:chOff x="4762500" y="4584516"/>
            <a:chExt cx="2168526" cy="1031266"/>
          </a:xfrm>
        </p:grpSpPr>
        <p:sp>
          <p:nvSpPr>
            <p:cNvPr id="45" name="Rectangle 44"/>
            <p:cNvSpPr/>
            <p:nvPr/>
          </p:nvSpPr>
          <p:spPr bwMode="auto">
            <a:xfrm>
              <a:off x="4948239" y="4584516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940426" y="4587082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7" name="Straight Arrow Connector 46"/>
            <p:cNvCxnSpPr>
              <a:stCxn id="27" idx="0"/>
              <a:endCxn id="45" idx="2"/>
            </p:cNvCxnSpPr>
            <p:nvPr/>
          </p:nvCxnSpPr>
          <p:spPr bwMode="auto">
            <a:xfrm flipV="1">
              <a:off x="4762500" y="4889316"/>
              <a:ext cx="681039" cy="1817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>
              <a:stCxn id="28" idx="0"/>
              <a:endCxn id="46" idx="2"/>
            </p:cNvCxnSpPr>
            <p:nvPr/>
          </p:nvCxnSpPr>
          <p:spPr bwMode="auto">
            <a:xfrm flipV="1">
              <a:off x="4914900" y="4891882"/>
              <a:ext cx="1520826" cy="7239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5" name="Straight Arrow Connector 54"/>
          <p:cNvCxnSpPr>
            <a:stCxn id="41" idx="3"/>
            <a:endCxn id="26" idx="1"/>
          </p:cNvCxnSpPr>
          <p:nvPr/>
        </p:nvCxnSpPr>
        <p:spPr bwMode="auto">
          <a:xfrm>
            <a:off x="3581400" y="4724400"/>
            <a:ext cx="3810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3"/>
            <a:endCxn id="29" idx="1"/>
          </p:cNvCxnSpPr>
          <p:nvPr/>
        </p:nvCxnSpPr>
        <p:spPr bwMode="auto">
          <a:xfrm flipV="1">
            <a:off x="6931026" y="4724400"/>
            <a:ext cx="307974" cy="25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 bwMode="auto">
          <a:xfrm>
            <a:off x="2006600" y="2604213"/>
            <a:ext cx="3479800" cy="1261058"/>
          </a:xfrm>
          <a:prstGeom prst="rect">
            <a:avLst/>
          </a:prstGeom>
          <a:solidFill>
            <a:srgbClr val="FFFFBD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This wasted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 time can never be reclaimed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! </a:t>
            </a:r>
            <a:b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So cannot achieve u = 1 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 flipH="1">
            <a:off x="3741739" y="3865271"/>
            <a:ext cx="4761" cy="8591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61" idx="3"/>
          </p:cNvCxnSpPr>
          <p:nvPr/>
        </p:nvCxnSpPr>
        <p:spPr bwMode="auto">
          <a:xfrm>
            <a:off x="5486400" y="3234742"/>
            <a:ext cx="1665047" cy="14896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45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I/O Performance</a:t>
            </a:r>
            <a:endParaRPr lang="en-US" dirty="0"/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39176" cy="3962400"/>
          </a:xfrm>
        </p:spPr>
        <p:txBody>
          <a:bodyPr>
            <a:noAutofit/>
          </a:bodyPr>
          <a:lstStyle/>
          <a:p>
            <a:r>
              <a:rPr lang="en-US" dirty="0" smtClean="0"/>
              <a:t>How to improve performance?</a:t>
            </a:r>
          </a:p>
          <a:p>
            <a:pPr lvl="1"/>
            <a:r>
              <a:rPr lang="en-US" dirty="0" smtClean="0"/>
              <a:t>Make everything faster </a:t>
            </a:r>
            <a:r>
              <a:rPr lang="en-US" dirty="0" smtClean="0">
                <a:sym typeface="Wingdings" charset="0"/>
              </a:rPr>
              <a:t></a:t>
            </a:r>
          </a:p>
          <a:p>
            <a:pPr lvl="1"/>
            <a:r>
              <a:rPr lang="en-US" dirty="0" smtClean="0">
                <a:sym typeface="Wingdings" charset="0"/>
              </a:rPr>
              <a:t>More decoupled (parallelism) systems</a:t>
            </a:r>
          </a:p>
          <a:p>
            <a:pPr lvl="1"/>
            <a:r>
              <a:rPr lang="en-US" dirty="0" smtClean="0">
                <a:sym typeface="Wingdings" charset="0"/>
              </a:rPr>
              <a:t>Do other useful work while waiting</a:t>
            </a:r>
          </a:p>
          <a:p>
            <a:pPr lvl="2"/>
            <a:r>
              <a:rPr lang="en-US" dirty="0">
                <a:sym typeface="Wingdings" charset="0"/>
              </a:rPr>
              <a:t>M</a:t>
            </a:r>
            <a:r>
              <a:rPr lang="en-US" dirty="0" smtClean="0">
                <a:sym typeface="Wingdings" charset="0"/>
              </a:rPr>
              <a:t>ultiple independent buses or controllers</a:t>
            </a:r>
          </a:p>
          <a:p>
            <a:pPr lvl="1"/>
            <a:r>
              <a:rPr lang="en-US" dirty="0" smtClean="0">
                <a:sym typeface="Wingdings" charset="0"/>
              </a:rPr>
              <a:t>Optimize the bottleneck to increase service rate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Use the queue to optimize the service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Wingdings" charset="0"/>
              </a:rPr>
              <a:t>Queues absorb bursts and smooth the flow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Wingdings" charset="0"/>
              </a:rPr>
              <a:t>Add admission control (finite queues)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>
                <a:sym typeface="Wingdings" charset="0"/>
              </a:rPr>
              <a:t>Limits delays, but may introduce unfairness and </a:t>
            </a:r>
            <a:r>
              <a:rPr lang="en-US" sz="2400" dirty="0" err="1" smtClean="0">
                <a:sym typeface="Wingdings" charset="0"/>
              </a:rPr>
              <a:t>livelock</a:t>
            </a:r>
            <a:endParaRPr lang="en-US" sz="2400" dirty="0" smtClean="0">
              <a:sym typeface="Wingdings" charset="0"/>
            </a:endParaRPr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371600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76200" y="949325"/>
            <a:ext cx="6096000" cy="1793876"/>
            <a:chOff x="48" y="624"/>
            <a:chExt cx="3840" cy="1130"/>
          </a:xfrm>
        </p:grpSpPr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48" y="1535"/>
              <a:ext cx="384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2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8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47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0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51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</a:t>
                </a: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 smtClean="0">
                    <a:latin typeface="Gill Sans" charset="0"/>
                    <a:ea typeface="Gill Sans" charset="0"/>
                    <a:cs typeface="Gill Sans" charset="0"/>
                  </a:rPr>
                  <a:t>                   (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% total BW)</a:t>
                </a:r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56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58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59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48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868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/>
              <a:t>D</a:t>
            </a:r>
            <a:r>
              <a:rPr lang="en-US" dirty="0" smtClean="0"/>
              <a:t>isk </a:t>
            </a: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H</a:t>
            </a:r>
            <a:r>
              <a:rPr lang="en-US" dirty="0" smtClean="0"/>
              <a:t>ighest?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big sequential reads, or</a:t>
            </a:r>
          </a:p>
          <a:p>
            <a:r>
              <a:rPr lang="en-US" dirty="0" smtClean="0"/>
              <a:t>When there is so much work to do that they can be piggy backed (reordering queues—one moment)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 to be inefficient when things are mostly idle</a:t>
            </a:r>
          </a:p>
          <a:p>
            <a:r>
              <a:rPr lang="en-US" dirty="0" smtClean="0"/>
              <a:t>Bursts are both a threat and an opportunity</a:t>
            </a:r>
          </a:p>
          <a:p>
            <a:r>
              <a:rPr lang="en-US" dirty="0" smtClean="0"/>
              <a:t>&lt;your idea for optimization goes here&gt;</a:t>
            </a:r>
          </a:p>
          <a:p>
            <a:pPr lvl="1"/>
            <a:r>
              <a:rPr lang="en-US" dirty="0" smtClean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 smtClean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impact of I/O delays by doing other useful work in the </a:t>
            </a:r>
            <a:r>
              <a:rPr lang="en-US" dirty="0" smtClean="0"/>
              <a:t>meantime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1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(1/2)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FIFO Order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Fair among requesters, but order of arrival may be 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to random spots on the disk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Although called SSTF, today must include </a:t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rotational delay in calculation, since </a:t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rotation can be as long as seek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838200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2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82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6857998" y="2928194"/>
            <a:ext cx="2183976" cy="1843090"/>
            <a:chOff x="4320" y="2220"/>
            <a:chExt cx="1474" cy="1244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135" y="2569"/>
              <a:ext cx="100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50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Scheduling (2/2)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838200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2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82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4" name="Picture 3" descr="Screen Shot 2017-03-22 at 6.2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5257800" cy="2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84668</TotalTime>
  <Pages>60</Pages>
  <Words>2538</Words>
  <Application>Microsoft Macintosh PowerPoint</Application>
  <PresentationFormat>On-screen Show (4:3)</PresentationFormat>
  <Paragraphs>598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Comic Sans MS</vt:lpstr>
      <vt:lpstr>Consolas</vt:lpstr>
      <vt:lpstr>Courier New</vt:lpstr>
      <vt:lpstr>Gill Sans</vt:lpstr>
      <vt:lpstr>Gill Sans Light</vt:lpstr>
      <vt:lpstr>Gulim</vt:lpstr>
      <vt:lpstr>MS PGothic</vt:lpstr>
      <vt:lpstr>ＭＳ Ｐゴシック</vt:lpstr>
      <vt:lpstr>Symbol</vt:lpstr>
      <vt:lpstr>Wingdings</vt:lpstr>
      <vt:lpstr>굴림</vt:lpstr>
      <vt:lpstr>Arial</vt:lpstr>
      <vt:lpstr>Office</vt:lpstr>
      <vt:lpstr>CS162 Operating Systems and Systems Programming Lecture 18   Disk scheduling &amp; File Systems</vt:lpstr>
      <vt:lpstr>From last lecture</vt:lpstr>
      <vt:lpstr>Recal: A Little Queuing Theory: Some Results (2/2)</vt:lpstr>
      <vt:lpstr>Why unbounded response time?</vt:lpstr>
      <vt:lpstr>Why unbounded response time?</vt:lpstr>
      <vt:lpstr>Optimize I/O Performance</vt:lpstr>
      <vt:lpstr>When is Disk Performance Highest?</vt:lpstr>
      <vt:lpstr>Disk Scheduling (1/2)</vt:lpstr>
      <vt:lpstr>Disk Scheduling (2/2)</vt:lpstr>
      <vt:lpstr>Disk Scheduling (2/2)</vt:lpstr>
      <vt:lpstr>Recall: How do we Hide I/O Latency?</vt:lpstr>
      <vt:lpstr>I/O &amp; Storage Layers</vt:lpstr>
      <vt:lpstr>Recall: C Low level I/O</vt:lpstr>
      <vt:lpstr>Recall: C Low Level Operations</vt:lpstr>
      <vt:lpstr>Building a File System</vt:lpstr>
      <vt:lpstr>Recall: User vs. System View of a File</vt:lpstr>
      <vt:lpstr>Recall: Translating from User to System View</vt:lpstr>
      <vt:lpstr>Disk Management Policies (1/2)</vt:lpstr>
      <vt:lpstr>Recall: Disk Management Policies (2/2)</vt:lpstr>
      <vt:lpstr>Designing a File System …</vt:lpstr>
      <vt:lpstr>Components of a File System</vt:lpstr>
      <vt:lpstr>Components of a file system</vt:lpstr>
      <vt:lpstr>Directories</vt:lpstr>
      <vt:lpstr>Directory</vt:lpstr>
      <vt:lpstr>Administrivia</vt:lpstr>
      <vt:lpstr>break</vt:lpstr>
      <vt:lpstr>I/O &amp; Storage Layers</vt:lpstr>
      <vt:lpstr>File</vt:lpstr>
      <vt:lpstr>In-Memory File System Structures</vt:lpstr>
      <vt:lpstr>In-Memory File System Structures</vt:lpstr>
      <vt:lpstr>Our first filesystem: FAT (File Allocation Table)</vt:lpstr>
      <vt:lpstr>FAT Properties</vt:lpstr>
      <vt:lpstr>FAT Properties</vt:lpstr>
      <vt:lpstr>FAT Properties</vt:lpstr>
      <vt:lpstr>FAT Assessment</vt:lpstr>
      <vt:lpstr>FAT Assessment – Issues </vt:lpstr>
      <vt:lpstr>What about the Directory?</vt:lpstr>
      <vt:lpstr>Directory Structure (cont’d)</vt:lpstr>
      <vt:lpstr>Many Huge FAT Security Holes!</vt:lpstr>
      <vt:lpstr>Summary</vt:lpstr>
      <vt:lpstr>PowerPoint Presentation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968</cp:revision>
  <cp:lastPrinted>2018-11-02T01:23:38Z</cp:lastPrinted>
  <dcterms:created xsi:type="dcterms:W3CDTF">1995-08-12T11:37:26Z</dcterms:created>
  <dcterms:modified xsi:type="dcterms:W3CDTF">2018-11-02T01:23:39Z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