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600"/>
    <a:srgbClr val="1F3551"/>
    <a:srgbClr val="403152"/>
    <a:srgbClr val="604A7B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45" autoAdjust="0"/>
    <p:restoredTop sz="83242" autoAdjust="0"/>
  </p:normalViewPr>
  <p:slideViewPr>
    <p:cSldViewPr>
      <p:cViewPr varScale="1">
        <p:scale>
          <a:sx n="97" d="100"/>
          <a:sy n="97" d="100"/>
        </p:scale>
        <p:origin x="192" y="70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2018/9/14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is a file:</a:t>
            </a:r>
          </a:p>
          <a:p>
            <a:pPr marL="171450" indent="-171450">
              <a:buFontTx/>
              <a:buChar char="-"/>
            </a:pPr>
            <a:r>
              <a:rPr lang="en-US" dirty="0"/>
              <a:t>same operations: open,</a:t>
            </a:r>
            <a:r>
              <a:rPr lang="en-US" baseline="0" dirty="0"/>
              <a:t> read, write, </a:t>
            </a:r>
            <a:r>
              <a:rPr lang="en-US" baseline="0" dirty="0" err="1"/>
              <a:t>ioctl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same naming scheme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042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02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 need to organize the blocks</a:t>
            </a:r>
            <a:r>
              <a:rPr kumimoji="1" lang="en-US" altLang="zh-CN" baseline="0" dirty="0"/>
              <a:t> to store larger size data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800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 512 byte block size, and 4 byte block pointers, each indirect block can consist of 128 (512 / 4) pointers.</a:t>
            </a:r>
            <a:endParaRPr lang="en-US" altLang="zh-CN" dirty="0">
              <a:latin typeface="Times New Roman" charset="0"/>
              <a:ea typeface="宋体" charset="0"/>
            </a:endParaRPr>
          </a:p>
          <a:p>
            <a:r>
              <a:rPr lang="en-US" altLang="zh-CN" dirty="0">
                <a:latin typeface="Times New Roman" charset="0"/>
                <a:ea typeface="宋体" charset="0"/>
              </a:rPr>
              <a:t>For one double indirect block: (128*128*512)</a:t>
            </a:r>
            <a:r>
              <a:rPr lang="en-US" altLang="zh-CN" baseline="0" dirty="0">
                <a:latin typeface="Times New Roman" charset="0"/>
                <a:ea typeface="宋体" charset="0"/>
              </a:rPr>
              <a:t> / (1024*1024)</a:t>
            </a:r>
            <a:endParaRPr lang="zh-CN" altLang="en-US" dirty="0">
              <a:latin typeface="Times New Roman" charset="0"/>
              <a:ea typeface="宋体" charset="0"/>
            </a:endParaRP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2DD5C21B-AC00-194C-9537-51B5DB478376}" type="slidenum">
              <a:rPr lang="zh-CN" altLang="en-US" sz="1200" b="0">
                <a:latin typeface="Times New Roman" charset="0"/>
              </a:rPr>
              <a:pPr/>
              <a:t>12</a:t>
            </a:fld>
            <a:endParaRPr lang="en-US" altLang="zh-CN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131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Times New Roman" charset="0"/>
                <a:ea typeface="宋体" charset="0"/>
              </a:rPr>
              <a:t>CHDIR can set working directory</a:t>
            </a:r>
            <a:endParaRPr lang="zh-CN" altLang="en-US" dirty="0">
              <a:latin typeface="Times New Roman" charset="0"/>
              <a:ea typeface="宋体" charset="0"/>
            </a:endParaRPr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A4BDC23A-6497-6444-B9F1-C70B68E2077D}" type="slidenum">
              <a:rPr lang="zh-CN" altLang="en-US" sz="1200" b="0">
                <a:latin typeface="Times New Roman" charset="0"/>
              </a:rPr>
              <a:pPr/>
              <a:t>16</a:t>
            </a:fld>
            <a:endParaRPr lang="en-US" altLang="zh-CN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35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36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>
              <a:lnSpc>
                <a:spcPct val="120000"/>
              </a:lnSpc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2018/9/14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400" b="1" dirty="0" err="1">
                <a:solidFill>
                  <a:schemeClr val="bg1"/>
                </a:solidFill>
              </a:rPr>
              <a:t>iNode</a:t>
            </a:r>
            <a:r>
              <a:rPr kumimoji="1" lang="en-US" altLang="zh-CN" sz="4400" b="1" dirty="0">
                <a:solidFill>
                  <a:schemeClr val="bg1"/>
                </a:solidFill>
              </a:rPr>
              <a:t>-based File</a:t>
            </a:r>
            <a:r>
              <a:rPr kumimoji="1" lang="zh-CN" altLang="en-US" sz="4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4400" b="1" dirty="0">
                <a:solidFill>
                  <a:schemeClr val="bg1"/>
                </a:solidFill>
              </a:rPr>
              <a:t>System</a:t>
            </a:r>
            <a:endParaRPr kumimoji="1"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</a:rPr>
              <a:t>Computer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System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Engineering,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Fall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2018.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(IPADS,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SJTU)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Seven</a:t>
            </a:r>
            <a:r>
              <a:rPr lang="zh-CN" altLang="en-US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layers abstraction</a:t>
            </a:r>
          </a:p>
        </p:txBody>
      </p:sp>
      <p:sp>
        <p:nvSpPr>
          <p:cNvPr id="9" name="矩形 8"/>
          <p:cNvSpPr/>
          <p:nvPr/>
        </p:nvSpPr>
        <p:spPr>
          <a:xfrm>
            <a:off x="683567" y="4801779"/>
            <a:ext cx="7920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Yubin Xia</a:t>
            </a: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L1: Block Layer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Block size: a trade-off</a:t>
            </a:r>
          </a:p>
          <a:p>
            <a:pPr lvl="1"/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Neither too small or too big</a:t>
            </a:r>
          </a:p>
          <a:p>
            <a:pPr lvl="1"/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Q: What will happen if the block size is too small? What if too big?</a:t>
            </a:r>
            <a:endParaRPr lang="en-US" altLang="zh-CN" sz="2400" dirty="0">
              <a:solidFill>
                <a:schemeClr val="accent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Block </a:t>
            </a:r>
            <a:r>
              <a:rPr lang="en-US" altLang="zh-CN" sz="1600" b="0" dirty="0" err="1">
                <a:latin typeface="等线" panose="02010600030101010101" pitchFamily="2" charset="-122"/>
                <a:ea typeface="等线" panose="02010600030101010101" pitchFamily="2" charset="-122"/>
              </a:rPr>
              <a:t>num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10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612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793604"/>
            <a:ext cx="2560712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L2: File Layer</a:t>
            </a:r>
          </a:p>
        </p:txBody>
      </p:sp>
      <p:sp>
        <p:nvSpPr>
          <p:cNvPr id="12292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305800" cy="2730500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File requirements</a:t>
            </a:r>
          </a:p>
          <a:p>
            <a:pPr lvl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Store items that are larger than one block</a:t>
            </a:r>
          </a:p>
          <a:p>
            <a:pPr lvl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May grow or shrink over time</a:t>
            </a:r>
          </a:p>
          <a:p>
            <a:pPr lvl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A file is a linear array of bytes of arbitrary length</a:t>
            </a:r>
          </a:p>
          <a:p>
            <a:pPr lvl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Record which blocks belong to each file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(index node)</a:t>
            </a:r>
          </a:p>
          <a:p>
            <a:pPr lvl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A container for metadata about the file </a:t>
            </a:r>
            <a:endParaRPr 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2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B34B97E2-7996-684B-BAFD-F77D04382504}" type="slidenum">
              <a:rPr lang="zh-CN" altLang="en-US" sz="14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11</a:t>
            </a:fld>
            <a:endParaRPr lang="en-US" altLang="zh-CN" sz="14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sp>
        <p:nvSpPr>
          <p:cNvPr id="12295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Block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296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901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 for Larger Files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6A63B2AD-74D9-EE40-9A39-42AFB6E98871}" type="slidenum">
              <a:rPr lang="zh-CN" altLang="en-US" sz="14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12</a:t>
            </a:fld>
            <a:endParaRPr lang="en-US" altLang="zh-CN" sz="14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905000" y="3257567"/>
            <a:ext cx="533400" cy="39687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905000" y="3654441"/>
            <a:ext cx="533400" cy="190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905000" y="3844941"/>
            <a:ext cx="533400" cy="190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905000" y="4027504"/>
            <a:ext cx="533400" cy="190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905000" y="4218004"/>
            <a:ext cx="533400" cy="190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905000" y="4408504"/>
            <a:ext cx="533400" cy="190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905000" y="4596358"/>
            <a:ext cx="533400" cy="190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905000" y="4786858"/>
            <a:ext cx="533400" cy="190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905000" y="4972066"/>
            <a:ext cx="533400" cy="190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14349" name="肘形连接符 23"/>
          <p:cNvCxnSpPr>
            <a:cxnSpLocks noChangeShapeType="1"/>
            <a:stCxn id="8" idx="3"/>
            <a:endCxn id="56" idx="1"/>
          </p:cNvCxnSpPr>
          <p:nvPr/>
        </p:nvCxnSpPr>
        <p:spPr bwMode="auto">
          <a:xfrm flipV="1">
            <a:off x="2438400" y="2699957"/>
            <a:ext cx="1341438" cy="1049734"/>
          </a:xfrm>
          <a:prstGeom prst="bentConnector3">
            <a:avLst>
              <a:gd name="adj1" fmla="val 32498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50" name="肘形连接符 58382"/>
          <p:cNvCxnSpPr>
            <a:cxnSpLocks noChangeShapeType="1"/>
            <a:stCxn id="15" idx="3"/>
            <a:endCxn id="63" idx="1"/>
          </p:cNvCxnSpPr>
          <p:nvPr/>
        </p:nvCxnSpPr>
        <p:spPr bwMode="auto">
          <a:xfrm flipV="1">
            <a:off x="2438400" y="4665149"/>
            <a:ext cx="1341438" cy="402167"/>
          </a:xfrm>
          <a:prstGeom prst="bentConnector3">
            <a:avLst>
              <a:gd name="adj1" fmla="val 62537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351" name="TextBox 67"/>
          <p:cNvSpPr txBox="1">
            <a:spLocks noChangeArrowheads="1"/>
          </p:cNvSpPr>
          <p:nvPr/>
        </p:nvSpPr>
        <p:spPr bwMode="auto">
          <a:xfrm>
            <a:off x="838200" y="4052640"/>
            <a:ext cx="952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800" i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endParaRPr lang="zh-CN" altLang="en-US" sz="1800" i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352" name="TextBox 68"/>
          <p:cNvSpPr txBox="1">
            <a:spLocks noChangeArrowheads="1"/>
          </p:cNvSpPr>
          <p:nvPr/>
        </p:nvSpPr>
        <p:spPr bwMode="auto">
          <a:xfrm>
            <a:off x="707036" y="1525963"/>
            <a:ext cx="15017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sz="1800" b="0" i="1">
                <a:latin typeface="等线" panose="02010600030101010101" pitchFamily="2" charset="-122"/>
                <a:ea typeface="等线" panose="02010600030101010101" pitchFamily="2" charset="-122"/>
              </a:rPr>
              <a:t>indirect block</a:t>
            </a:r>
            <a:endParaRPr lang="zh-CN" altLang="en-US" sz="1800" b="0" i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3779838" y="4569899"/>
            <a:ext cx="533400" cy="190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3779838" y="4757754"/>
            <a:ext cx="533400" cy="190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3780676" y="4948254"/>
            <a:ext cx="532562" cy="190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5486400" y="3829066"/>
            <a:ext cx="533400" cy="190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5486400" y="4015598"/>
            <a:ext cx="533400" cy="190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5491163" y="4206098"/>
            <a:ext cx="528637" cy="2158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5486400" y="2426589"/>
            <a:ext cx="533400" cy="54901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14365" name="肘形连接符 83"/>
          <p:cNvCxnSpPr>
            <a:cxnSpLocks noChangeShapeType="1"/>
            <a:stCxn id="150" idx="3"/>
            <a:endCxn id="97" idx="1"/>
          </p:cNvCxnSpPr>
          <p:nvPr/>
        </p:nvCxnSpPr>
        <p:spPr bwMode="auto">
          <a:xfrm flipV="1">
            <a:off x="4313238" y="2701094"/>
            <a:ext cx="1173162" cy="74168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" name="矩形 101"/>
          <p:cNvSpPr/>
          <p:nvPr/>
        </p:nvSpPr>
        <p:spPr bwMode="auto">
          <a:xfrm>
            <a:off x="5486400" y="4569899"/>
            <a:ext cx="533400" cy="190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5486400" y="4757754"/>
            <a:ext cx="533400" cy="190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5491163" y="4948254"/>
            <a:ext cx="528637" cy="2069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14369" name="肘形连接符 89"/>
          <p:cNvCxnSpPr>
            <a:cxnSpLocks noChangeShapeType="1"/>
            <a:stCxn id="63" idx="3"/>
            <a:endCxn id="75" idx="1"/>
          </p:cNvCxnSpPr>
          <p:nvPr/>
        </p:nvCxnSpPr>
        <p:spPr bwMode="auto">
          <a:xfrm flipV="1">
            <a:off x="4313238" y="3924316"/>
            <a:ext cx="1173162" cy="740833"/>
          </a:xfrm>
          <a:prstGeom prst="bentConnector3">
            <a:avLst>
              <a:gd name="adj1" fmla="val 42833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70" name="肘形连接符 94"/>
          <p:cNvCxnSpPr>
            <a:cxnSpLocks noChangeShapeType="1"/>
            <a:stCxn id="64" idx="3"/>
            <a:endCxn id="102" idx="1"/>
          </p:cNvCxnSpPr>
          <p:nvPr/>
        </p:nvCxnSpPr>
        <p:spPr bwMode="auto">
          <a:xfrm flipV="1">
            <a:off x="4313238" y="4665151"/>
            <a:ext cx="1173162" cy="187854"/>
          </a:xfrm>
          <a:prstGeom prst="bentConnector3">
            <a:avLst>
              <a:gd name="adj1" fmla="val 54481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7315200" y="2425452"/>
            <a:ext cx="533400" cy="54901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7315200" y="3094538"/>
            <a:ext cx="533400" cy="54901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7315200" y="3909765"/>
            <a:ext cx="533400" cy="55033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7315200" y="4579160"/>
            <a:ext cx="533400" cy="54901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14375" name="肘形连接符 100"/>
          <p:cNvCxnSpPr>
            <a:cxnSpLocks noChangeShapeType="1"/>
            <a:stCxn id="75" idx="3"/>
            <a:endCxn id="112" idx="1"/>
          </p:cNvCxnSpPr>
          <p:nvPr/>
        </p:nvCxnSpPr>
        <p:spPr bwMode="auto">
          <a:xfrm flipV="1">
            <a:off x="6019800" y="2699957"/>
            <a:ext cx="1295400" cy="1224359"/>
          </a:xfrm>
          <a:prstGeom prst="bentConnector3">
            <a:avLst>
              <a:gd name="adj1" fmla="val 33784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76" name="肘形连接符 105"/>
          <p:cNvCxnSpPr>
            <a:cxnSpLocks noChangeShapeType="1"/>
            <a:stCxn id="76" idx="3"/>
            <a:endCxn id="113" idx="1"/>
          </p:cNvCxnSpPr>
          <p:nvPr/>
        </p:nvCxnSpPr>
        <p:spPr bwMode="auto">
          <a:xfrm flipV="1">
            <a:off x="6019800" y="3369043"/>
            <a:ext cx="1295400" cy="74180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77" name="肘形连接符 108"/>
          <p:cNvCxnSpPr>
            <a:cxnSpLocks noChangeShapeType="1"/>
            <a:stCxn id="102" idx="3"/>
            <a:endCxn id="114" idx="1"/>
          </p:cNvCxnSpPr>
          <p:nvPr/>
        </p:nvCxnSpPr>
        <p:spPr bwMode="auto">
          <a:xfrm flipV="1">
            <a:off x="6019800" y="4184931"/>
            <a:ext cx="1295400" cy="480218"/>
          </a:xfrm>
          <a:prstGeom prst="bentConnector3">
            <a:avLst>
              <a:gd name="adj1" fmla="val 65262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78" name="肘形连接符 110"/>
          <p:cNvCxnSpPr>
            <a:cxnSpLocks noChangeShapeType="1"/>
            <a:stCxn id="103" idx="3"/>
            <a:endCxn id="115" idx="1"/>
          </p:cNvCxnSpPr>
          <p:nvPr/>
        </p:nvCxnSpPr>
        <p:spPr bwMode="auto">
          <a:xfrm>
            <a:off x="6019800" y="4853005"/>
            <a:ext cx="1295400" cy="132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379" name="TextBox 124"/>
          <p:cNvSpPr txBox="1">
            <a:spLocks noChangeArrowheads="1"/>
          </p:cNvSpPr>
          <p:nvPr/>
        </p:nvSpPr>
        <p:spPr bwMode="auto">
          <a:xfrm>
            <a:off x="-58139" y="1827588"/>
            <a:ext cx="22637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sz="1800" b="0" i="1" dirty="0">
                <a:latin typeface="等线" panose="02010600030101010101" pitchFamily="2" charset="-122"/>
                <a:ea typeface="等线" panose="02010600030101010101" pitchFamily="2" charset="-122"/>
              </a:rPr>
              <a:t>double indirect block</a:t>
            </a:r>
            <a:endParaRPr lang="zh-CN" altLang="en-US" sz="1800" b="0" i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380" name="TextBox 125"/>
          <p:cNvSpPr txBox="1">
            <a:spLocks noChangeArrowheads="1"/>
          </p:cNvSpPr>
          <p:nvPr/>
        </p:nvSpPr>
        <p:spPr bwMode="auto">
          <a:xfrm>
            <a:off x="707036" y="1223014"/>
            <a:ext cx="15017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sz="1800" b="0" i="1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800" b="0" i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2310408" y="1301067"/>
            <a:ext cx="533400" cy="17594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2310408" y="1604014"/>
            <a:ext cx="533400" cy="190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2310408" y="1921514"/>
            <a:ext cx="533400" cy="190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3779838" y="3347524"/>
            <a:ext cx="533400" cy="190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3779838" y="3535378"/>
            <a:ext cx="533400" cy="190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3780204" y="3719264"/>
            <a:ext cx="533034" cy="190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14387" name="肘形连接符 58377"/>
          <p:cNvCxnSpPr>
            <a:cxnSpLocks noChangeShapeType="1"/>
            <a:stCxn id="14" idx="3"/>
            <a:endCxn id="150" idx="1"/>
          </p:cNvCxnSpPr>
          <p:nvPr/>
        </p:nvCxnSpPr>
        <p:spPr bwMode="auto">
          <a:xfrm flipV="1">
            <a:off x="2438400" y="3442774"/>
            <a:ext cx="1341438" cy="143933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389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Block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390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3779838" y="2425452"/>
            <a:ext cx="533400" cy="54901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51" name="TextBox 124"/>
          <p:cNvSpPr txBox="1">
            <a:spLocks noChangeArrowheads="1"/>
          </p:cNvSpPr>
          <p:nvPr/>
        </p:nvSpPr>
        <p:spPr bwMode="auto">
          <a:xfrm>
            <a:off x="-58139" y="2128128"/>
            <a:ext cx="22637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sz="1800" b="0" i="1" dirty="0">
                <a:latin typeface="等线" panose="02010600030101010101" pitchFamily="2" charset="-122"/>
                <a:ea typeface="等线" panose="02010600030101010101" pitchFamily="2" charset="-122"/>
              </a:rPr>
              <a:t>triple indirect block</a:t>
            </a:r>
            <a:endParaRPr lang="zh-CN" altLang="en-US" sz="1800" b="0" i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2310408" y="2222054"/>
            <a:ext cx="533400" cy="190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101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L2: File Layer</a:t>
            </a:r>
          </a:p>
        </p:txBody>
      </p:sp>
      <p:sp>
        <p:nvSpPr>
          <p:cNvPr id="25604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305800" cy="410428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Given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an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i="1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can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map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index number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(of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file) </a:t>
            </a:r>
            <a:b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-&gt; 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block number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(of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disk)</a:t>
            </a:r>
          </a:p>
          <a:p>
            <a:pPr lvl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Index number: e.g., </a:t>
            </a:r>
            <a:r>
              <a:rPr lang="en-US" altLang="zh-CN" sz="20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the </a:t>
            </a:r>
            <a:r>
              <a:rPr lang="en-US" altLang="zh-CN" sz="2000" b="1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en-US" altLang="zh-CN" sz="2000" b="1" baseline="300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rd</a:t>
            </a:r>
            <a:r>
              <a:rPr lang="en-US" altLang="zh-CN" sz="20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block of a file</a:t>
            </a:r>
            <a:r>
              <a:rPr lang="zh-CN" altLang="en-US" sz="20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is</a:t>
            </a:r>
            <a:r>
              <a:rPr lang="zh-CN" altLang="en-US" sz="20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number</a:t>
            </a:r>
            <a:r>
              <a:rPr lang="zh-CN" altLang="en-US" sz="20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78</a:t>
            </a:r>
          </a:p>
          <a:p>
            <a:pPr lvl="1"/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25990CCB-D0B7-F746-8366-04AFBB29C05B}" type="slidenum">
              <a:rPr lang="zh-CN" altLang="en-US" sz="14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13</a:t>
            </a:fld>
            <a:endParaRPr lang="en-US" altLang="zh-CN" sz="14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sp>
        <p:nvSpPr>
          <p:cNvPr id="13318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Block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319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(inode)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57" y="4541590"/>
            <a:ext cx="8079531" cy="548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48" y="3145532"/>
            <a:ext cx="723900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" name="直线箭头连接符 2"/>
          <p:cNvCxnSpPr/>
          <p:nvPr/>
        </p:nvCxnSpPr>
        <p:spPr>
          <a:xfrm>
            <a:off x="2195736" y="3937620"/>
            <a:ext cx="0" cy="603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18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L3: </a:t>
            </a:r>
            <a:r>
              <a:rPr lang="en-US" altLang="zh-CN" sz="32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Number Layer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BFD8B3AD-DA91-8B41-9EB3-420C67AC2406}" type="slidenum">
              <a:rPr lang="zh-CN" altLang="en-US" sz="14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14</a:t>
            </a:fld>
            <a:endParaRPr lang="en-US" altLang="zh-CN" sz="14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sp>
        <p:nvSpPr>
          <p:cNvPr id="1536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Mapping: 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inode number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-&gt; 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</a:p>
          <a:p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b="1" dirty="0" err="1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2400" b="1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table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at a fixed location on storage</a:t>
            </a:r>
          </a:p>
          <a:p>
            <a:pPr lvl="1"/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number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is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the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index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of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table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Track which inode number are in use,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e.g. free list, a field in inode</a:t>
            </a:r>
          </a:p>
        </p:txBody>
      </p:sp>
      <p:pic>
        <p:nvPicPr>
          <p:cNvPr id="1536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048" y="4019872"/>
            <a:ext cx="5537200" cy="783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 bwMode="auto">
          <a:xfrm rot="5400000">
            <a:off x="4153124" y="4700686"/>
            <a:ext cx="222250" cy="123825"/>
          </a:xfrm>
          <a:prstGeom prst="rect">
            <a:avLst/>
          </a:prstGeom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 rot="5400000">
            <a:off x="4034061" y="4705448"/>
            <a:ext cx="222250" cy="114300"/>
          </a:xfrm>
          <a:prstGeom prst="rect">
            <a:avLst/>
          </a:prstGeom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 rot="5400000">
            <a:off x="3918173" y="4705448"/>
            <a:ext cx="222250" cy="114300"/>
          </a:xfrm>
          <a:prstGeom prst="rect">
            <a:avLst/>
          </a:prstGeom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 rot="5400000">
            <a:off x="3803873" y="4705448"/>
            <a:ext cx="222250" cy="114300"/>
          </a:xfrm>
          <a:prstGeom prst="rect">
            <a:avLst/>
          </a:prstGeom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 rot="5400000">
            <a:off x="4621436" y="4700686"/>
            <a:ext cx="222250" cy="123825"/>
          </a:xfrm>
          <a:prstGeom prst="rect">
            <a:avLst/>
          </a:prstGeom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 rot="5400000">
            <a:off x="4502373" y="4705448"/>
            <a:ext cx="222250" cy="114300"/>
          </a:xfrm>
          <a:prstGeom prst="rect">
            <a:avLst/>
          </a:prstGeom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 rot="5400000">
            <a:off x="4386486" y="4705448"/>
            <a:ext cx="222250" cy="114300"/>
          </a:xfrm>
          <a:prstGeom prst="rect">
            <a:avLst/>
          </a:prstGeom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 rot="5400000">
            <a:off x="4272186" y="4705448"/>
            <a:ext cx="222250" cy="114300"/>
          </a:xfrm>
          <a:prstGeom prst="rect">
            <a:avLst/>
          </a:prstGeom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5376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Block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377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(inode)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378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b="0" dirty="0" err="1">
                <a:latin typeface="等线" panose="02010600030101010101" pitchFamily="2" charset="-122"/>
                <a:ea typeface="等线" panose="02010600030101010101" pitchFamily="2" charset="-122"/>
              </a:rPr>
              <a:t>num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21396"/>
            <a:ext cx="7499096" cy="5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609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Put Layers so far Together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40788130-05E7-274B-A568-B8B7EE358D67}" type="slidenum">
              <a:rPr lang="zh-CN" altLang="en-US" sz="12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15</a:t>
            </a:fld>
            <a:endParaRPr lang="en-US" altLang="zh-CN" sz="12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pic>
        <p:nvPicPr>
          <p:cNvPr id="1638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397000"/>
            <a:ext cx="7753350" cy="149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Content Placeholder 2"/>
          <p:cNvSpPr>
            <a:spLocks noGrp="1"/>
          </p:cNvSpPr>
          <p:nvPr>
            <p:ph idx="1"/>
          </p:nvPr>
        </p:nvSpPr>
        <p:spPr>
          <a:xfrm>
            <a:off x="457200" y="3289548"/>
            <a:ext cx="8305800" cy="21854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 err="1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zh-CN" altLang="en-US" sz="20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number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is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enough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to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operate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Needs more user-friendly name</a:t>
            </a:r>
            <a:endParaRPr 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Numbers are convenient names only for computer</a:t>
            </a: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Numbers change on different storage device</a:t>
            </a:r>
          </a:p>
        </p:txBody>
      </p:sp>
      <p:sp>
        <p:nvSpPr>
          <p:cNvPr id="16391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Block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392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(inode)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393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b="0" dirty="0" err="1">
                <a:latin typeface="等线" panose="02010600030101010101" pitchFamily="2" charset="-122"/>
                <a:ea typeface="等线" panose="02010600030101010101" pitchFamily="2" charset="-122"/>
              </a:rPr>
              <a:t>num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6912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L4: File Name Layer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67B74C3A-76B0-1148-AADF-C12424506C91}" type="slidenum">
              <a:rPr lang="zh-CN" altLang="en-US" sz="14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16</a:t>
            </a:fld>
            <a:endParaRPr lang="en-US" altLang="zh-CN" sz="14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>
          <a:xfrm>
            <a:off x="457200" y="1177313"/>
            <a:ext cx="8229600" cy="4320480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File name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Hide metadata of file management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Files and I/O devices</a:t>
            </a:r>
          </a:p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Mapping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Mapping table is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saved in directory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Default context: </a:t>
            </a:r>
            <a:r>
              <a:rPr lang="en-US" altLang="zh-CN" sz="18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current working directory</a:t>
            </a:r>
          </a:p>
          <a:p>
            <a:pPr lvl="2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Context reference is also an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i="1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600" i="1" dirty="0">
                <a:latin typeface="等线" panose="02010600030101010101" pitchFamily="2" charset="-122"/>
                <a:ea typeface="等线" panose="02010600030101010101" pitchFamily="2" charset="-122"/>
              </a:rPr>
              <a:t> number</a:t>
            </a:r>
          </a:p>
          <a:p>
            <a:pPr lvl="2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The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number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of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current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directory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is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also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lvl="1"/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Max length of a file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name is </a:t>
            </a:r>
            <a:r>
              <a:rPr lang="en-US" altLang="zh-CN" sz="18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14 bytes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in UNIX version 6</a:t>
            </a:r>
            <a:endParaRPr 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458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127" y="2362692"/>
            <a:ext cx="2639273" cy="72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4369668"/>
            <a:ext cx="7548562" cy="392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694" y="1282573"/>
            <a:ext cx="2611774" cy="772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5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Block </a:t>
            </a:r>
            <a:r>
              <a:rPr lang="en-US" altLang="zh-CN" sz="1600" b="0" dirty="0" err="1">
                <a:latin typeface="等线" panose="02010600030101010101" pitchFamily="2" charset="-122"/>
                <a:ea typeface="等线" panose="02010600030101010101" pitchFamily="2" charset="-122"/>
              </a:rPr>
              <a:t>num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586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587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Inode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588" name="TextBox 8"/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name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12067" y="3091236"/>
            <a:ext cx="2709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This</a:t>
            </a:r>
            <a:r>
              <a:rPr lang="zh-CN" alt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is</a:t>
            </a:r>
            <a:r>
              <a:rPr lang="zh-CN" alt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what</a:t>
            </a:r>
            <a:r>
              <a:rPr lang="zh-CN" alt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directory</a:t>
            </a:r>
            <a:r>
              <a:rPr lang="zh-CN" alt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looks</a:t>
            </a:r>
            <a:r>
              <a:rPr lang="zh-CN" alt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like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8603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LOOKUP in a Directory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457200" y="4072508"/>
            <a:ext cx="8305800" cy="137728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Name compare method: </a:t>
            </a:r>
            <a:r>
              <a:rPr lang="en-US" altLang="zh-CN" sz="1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STRING_MATCH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LOOKUP(“program”,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dir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) will return 10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Next Problem: </a:t>
            </a:r>
            <a:r>
              <a:rPr lang="en-US" altLang="zh-CN" sz="1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what if too many files?</a:t>
            </a:r>
            <a:endParaRPr lang="zh-CN" altLang="en-US" sz="1800" dirty="0">
              <a:solidFill>
                <a:srgbClr val="0096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6DBC0235-D74E-9F4A-8BA9-488F5E136CD0}" type="slidenum">
              <a:rPr lang="zh-CN" altLang="en-US" sz="14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17</a:t>
            </a:fld>
            <a:endParaRPr lang="en-US" altLang="zh-CN" sz="14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38064"/>
            <a:ext cx="7772400" cy="232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Block </a:t>
            </a:r>
            <a:r>
              <a:rPr lang="en-US" altLang="zh-CN" sz="1600" b="0" dirty="0" err="1">
                <a:latin typeface="等线" panose="02010600030101010101" pitchFamily="2" charset="-122"/>
                <a:ea typeface="等线" panose="02010600030101010101" pitchFamily="2" charset="-122"/>
              </a:rPr>
              <a:t>num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Inode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name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380" y="4119723"/>
            <a:ext cx="3297234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729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L5: Path Name Layer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Hierarchy of directories and files</a:t>
            </a:r>
          </a:p>
          <a:p>
            <a:pPr lvl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Structured naming: E.g. “</a:t>
            </a:r>
            <a:r>
              <a:rPr lang="en-US" altLang="zh-CN" sz="20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projects/paper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”</a:t>
            </a:r>
          </a:p>
          <a:p>
            <a:pPr lvl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  <a:p>
            <a:pPr lvl="1"/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/>
            <a:r>
              <a:rPr lang="en-US" altLang="zh-CN" sz="1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PLAIN_NAME()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returns true if no ‘/’ in the path</a:t>
            </a:r>
          </a:p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Context: the working directory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95E4069F-6511-F34A-AE3D-70E6C549E3F6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18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87311"/>
            <a:ext cx="6858000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Block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632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(inode)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633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Inode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634" name="TextBox 8"/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635" name="TextBox 8"/>
          <p:cNvSpPr txBox="1">
            <a:spLocks noChangeArrowheads="1"/>
          </p:cNvSpPr>
          <p:nvPr/>
        </p:nvSpPr>
        <p:spPr bwMode="auto">
          <a:xfrm>
            <a:off x="3519930" y="628082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Path name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1697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Links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267732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LINK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: </a:t>
            </a:r>
            <a:r>
              <a:rPr lang="en-US" altLang="zh-CN" sz="2000" i="1" dirty="0">
                <a:latin typeface="等线" panose="02010600030101010101" pitchFamily="2" charset="-122"/>
                <a:ea typeface="等线" panose="02010600030101010101" pitchFamily="2" charset="-122"/>
              </a:rPr>
              <a:t>shortcut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for long names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LINK(“</a:t>
            </a:r>
            <a:r>
              <a:rPr lang="en-US" altLang="zh-CN" sz="1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Mail/inbox/new-assignment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”, “</a:t>
            </a:r>
            <a:r>
              <a:rPr lang="en-US" altLang="zh-CN" sz="1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assignment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”)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Turns strict hierarchy into a directed graph</a:t>
            </a:r>
          </a:p>
          <a:p>
            <a:pPr lvl="2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Users cannot create links to directories -&gt; acyclic graph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Different names, same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number</a:t>
            </a:r>
          </a:p>
          <a:p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UNLINK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Remove the binding of filename to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number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If UNLINK last binding, put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/blocks to free-list</a:t>
            </a:r>
          </a:p>
          <a:p>
            <a:pPr lvl="2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A reference counter is needed</a:t>
            </a:r>
            <a:endParaRPr 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B95589CF-65B1-C94F-A523-A7F319D0BD35}" type="slidenum">
              <a:rPr lang="zh-CN" altLang="en-US" sz="1200" b="0"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pPr/>
              <a:t>19</a:t>
            </a:fld>
            <a:endParaRPr lang="en-US" altLang="zh-CN" sz="1200" b="0">
              <a:latin typeface="等线" panose="02010600030101010101" pitchFamily="2" charset="-122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Block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(inode)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Inode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3519930" y="628078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Path 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Disk</a:t>
            </a:r>
          </a:p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Block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28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iNode</a:t>
            </a:r>
            <a:r>
              <a:rPr lang="en-US" altLang="zh-CN" dirty="0"/>
              <a:t> based File System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298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Links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267732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Reference count</a:t>
            </a:r>
          </a:p>
          <a:p>
            <a:pPr lvl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An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can bind multiple file names</a:t>
            </a:r>
          </a:p>
          <a:p>
            <a:pPr lvl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+1 when </a:t>
            </a:r>
            <a:r>
              <a:rPr lang="en-US" altLang="zh-CN" sz="20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LINK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, -1 when </a:t>
            </a:r>
            <a:r>
              <a:rPr lang="en-US" altLang="zh-CN" sz="20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UNLINK</a:t>
            </a:r>
          </a:p>
          <a:p>
            <a:pPr lvl="1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A file will be deleted when reference count is 0</a:t>
            </a:r>
          </a:p>
          <a:p>
            <a:pPr lvl="1"/>
            <a:r>
              <a:rPr lang="en-US" altLang="zh-CN" sz="20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 cycle allowed</a:t>
            </a:r>
          </a:p>
          <a:p>
            <a:pPr lvl="2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Except for ‘.’ and ‘..’</a:t>
            </a:r>
          </a:p>
          <a:p>
            <a:pPr lvl="2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Naming current and parent </a:t>
            </a:r>
            <a:b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directory with no need to </a:t>
            </a:r>
            <a:b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know their names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84DAADE3-62A3-B343-BB57-326D304B3853}" type="slidenum">
              <a:rPr lang="zh-CN" altLang="en-US" sz="12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20</a:t>
            </a:fld>
            <a:endParaRPr lang="en-US" altLang="zh-CN" sz="12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21596"/>
            <a:ext cx="3105150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Block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(inode)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Inode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3519930" y="628082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Path 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4662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No Cycle for LINK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4AAA6A53-16F1-8E4C-A3E3-66CC7810566F}" type="slidenum">
              <a:rPr lang="zh-CN" altLang="en-US" sz="12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21</a:t>
            </a:fld>
            <a:endParaRPr lang="en-US" altLang="zh-CN" sz="12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401763" y="158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/</a:t>
            </a:r>
            <a:endParaRPr lang="zh-CN" altLang="en-US" sz="1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792163" y="2222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2087563" y="2211917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25:1</a:t>
            </a:r>
            <a:endParaRPr lang="zh-CN" altLang="en-US" sz="1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792163" y="285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2087563" y="2857500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29705" name="直接连接符 11"/>
          <p:cNvCxnSpPr>
            <a:cxnSpLocks noChangeShapeType="1"/>
            <a:stCxn id="5" idx="2"/>
            <a:endCxn id="6" idx="0"/>
          </p:cNvCxnSpPr>
          <p:nvPr/>
        </p:nvCxnSpPr>
        <p:spPr bwMode="auto">
          <a:xfrm flipH="1">
            <a:off x="1058863" y="1905000"/>
            <a:ext cx="6096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6" name="直接连接符 13"/>
          <p:cNvCxnSpPr>
            <a:cxnSpLocks noChangeShapeType="1"/>
            <a:stCxn id="6" idx="2"/>
            <a:endCxn id="8" idx="0"/>
          </p:cNvCxnSpPr>
          <p:nvPr/>
        </p:nvCxnSpPr>
        <p:spPr bwMode="auto">
          <a:xfrm>
            <a:off x="1058863" y="25400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7" name="直接连接符 17"/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1668463" y="1905001"/>
            <a:ext cx="800100" cy="306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8" name="直接连接符 19"/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2468563" y="2529418"/>
            <a:ext cx="0" cy="3280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09" name="TextBox 20"/>
          <p:cNvSpPr txBox="1">
            <a:spLocks noChangeArrowheads="1"/>
          </p:cNvSpPr>
          <p:nvPr/>
        </p:nvSpPr>
        <p:spPr bwMode="auto">
          <a:xfrm>
            <a:off x="579140" y="3577580"/>
            <a:ext cx="255270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/a/b is a directory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The </a:t>
            </a: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refcnt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of a is 1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a’s </a:t>
            </a: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num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is 25</a:t>
            </a:r>
            <a:endParaRPr lang="zh-CN" altLang="en-US" sz="1600" b="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4068763" y="158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/</a:t>
            </a:r>
            <a:endParaRPr lang="zh-CN" altLang="en-US" sz="1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3459163" y="2222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4754563" y="2211917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25:2</a:t>
            </a:r>
            <a:endParaRPr lang="zh-CN" altLang="en-US" sz="1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3459163" y="285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4754563" y="2857500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22547" name="直接连接符 27"/>
          <p:cNvCxnSpPr>
            <a:cxnSpLocks noChangeShapeType="1"/>
            <a:stCxn id="22" idx="2"/>
            <a:endCxn id="23" idx="0"/>
          </p:cNvCxnSpPr>
          <p:nvPr/>
        </p:nvCxnSpPr>
        <p:spPr bwMode="auto">
          <a:xfrm flipH="1">
            <a:off x="3725863" y="1905000"/>
            <a:ext cx="6096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8" name="直接连接符 28"/>
          <p:cNvCxnSpPr>
            <a:cxnSpLocks noChangeShapeType="1"/>
            <a:stCxn id="23" idx="2"/>
            <a:endCxn id="25" idx="0"/>
          </p:cNvCxnSpPr>
          <p:nvPr/>
        </p:nvCxnSpPr>
        <p:spPr bwMode="auto">
          <a:xfrm>
            <a:off x="3725863" y="25400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9" name="直接连接符 30"/>
          <p:cNvCxnSpPr>
            <a:cxnSpLocks noChangeShapeType="1"/>
            <a:stCxn id="22" idx="2"/>
            <a:endCxn id="24" idx="0"/>
          </p:cNvCxnSpPr>
          <p:nvPr/>
        </p:nvCxnSpPr>
        <p:spPr bwMode="auto">
          <a:xfrm>
            <a:off x="4335463" y="1905001"/>
            <a:ext cx="800100" cy="306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0" name="直接连接符 31"/>
          <p:cNvCxnSpPr>
            <a:cxnSpLocks noChangeShapeType="1"/>
            <a:stCxn id="24" idx="2"/>
            <a:endCxn id="27" idx="0"/>
          </p:cNvCxnSpPr>
          <p:nvPr/>
        </p:nvCxnSpPr>
        <p:spPr bwMode="auto">
          <a:xfrm>
            <a:off x="5135563" y="2529418"/>
            <a:ext cx="0" cy="3280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3" name="圆角矩形 32"/>
          <p:cNvSpPr/>
          <p:nvPr/>
        </p:nvSpPr>
        <p:spPr bwMode="auto">
          <a:xfrm>
            <a:off x="6811963" y="158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/</a:t>
            </a:r>
            <a:endParaRPr lang="zh-CN" altLang="en-US" sz="14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6202363" y="2222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7497763" y="2211917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 dirty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charset="0"/>
              </a:rPr>
              <a:t>25:1</a:t>
            </a:r>
            <a:endParaRPr lang="zh-CN" altLang="en-US" sz="1400" dirty="0">
              <a:solidFill>
                <a:schemeClr val="accent2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6202363" y="285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7497763" y="2857500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22556" name="直接连接符 38"/>
          <p:cNvCxnSpPr>
            <a:cxnSpLocks noChangeShapeType="1"/>
            <a:stCxn id="33" idx="2"/>
            <a:endCxn id="34" idx="0"/>
          </p:cNvCxnSpPr>
          <p:nvPr/>
        </p:nvCxnSpPr>
        <p:spPr bwMode="auto">
          <a:xfrm flipH="1">
            <a:off x="6469063" y="1905000"/>
            <a:ext cx="6096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7" name="直接连接符 39"/>
          <p:cNvCxnSpPr>
            <a:cxnSpLocks noChangeShapeType="1"/>
            <a:stCxn id="34" idx="2"/>
            <a:endCxn id="36" idx="0"/>
          </p:cNvCxnSpPr>
          <p:nvPr/>
        </p:nvCxnSpPr>
        <p:spPr bwMode="auto">
          <a:xfrm>
            <a:off x="6469063" y="25400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8" name="直接连接符 41"/>
          <p:cNvCxnSpPr>
            <a:cxnSpLocks noChangeShapeType="1"/>
            <a:stCxn id="33" idx="2"/>
            <a:endCxn id="35" idx="0"/>
          </p:cNvCxnSpPr>
          <p:nvPr/>
        </p:nvCxnSpPr>
        <p:spPr bwMode="auto">
          <a:xfrm>
            <a:off x="7078663" y="1905001"/>
            <a:ext cx="800100" cy="306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9" name="直接连接符 42"/>
          <p:cNvCxnSpPr>
            <a:cxnSpLocks noChangeShapeType="1"/>
            <a:stCxn id="35" idx="2"/>
            <a:endCxn id="38" idx="0"/>
          </p:cNvCxnSpPr>
          <p:nvPr/>
        </p:nvCxnSpPr>
        <p:spPr bwMode="auto">
          <a:xfrm>
            <a:off x="7878763" y="2529418"/>
            <a:ext cx="0" cy="3280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60" name="肘形连接符 48"/>
          <p:cNvCxnSpPr>
            <a:cxnSpLocks noChangeShapeType="1"/>
            <a:stCxn id="27" idx="1"/>
            <a:endCxn id="24" idx="1"/>
          </p:cNvCxnSpPr>
          <p:nvPr/>
        </p:nvCxnSpPr>
        <p:spPr bwMode="auto">
          <a:xfrm rot="10800000">
            <a:off x="4754563" y="2370668"/>
            <a:ext cx="12700" cy="645583"/>
          </a:xfrm>
          <a:prstGeom prst="bentConnector3">
            <a:avLst>
              <a:gd name="adj1" fmla="val 2213796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0" name="十字形 49"/>
          <p:cNvSpPr/>
          <p:nvPr/>
        </p:nvSpPr>
        <p:spPr bwMode="auto">
          <a:xfrm rot="18900000">
            <a:off x="7310438" y="1877219"/>
            <a:ext cx="342900" cy="285750"/>
          </a:xfrm>
          <a:prstGeom prst="plus">
            <a:avLst>
              <a:gd name="adj" fmla="val 43391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endParaRPr lang="zh-CN" altLang="en-US" sz="140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22562" name="肘形连接符 56"/>
          <p:cNvCxnSpPr>
            <a:cxnSpLocks noChangeShapeType="1"/>
            <a:stCxn id="38" idx="1"/>
            <a:endCxn id="35" idx="1"/>
          </p:cNvCxnSpPr>
          <p:nvPr/>
        </p:nvCxnSpPr>
        <p:spPr bwMode="auto">
          <a:xfrm rot="10800000">
            <a:off x="7497763" y="2370668"/>
            <a:ext cx="12700" cy="645583"/>
          </a:xfrm>
          <a:prstGeom prst="bentConnector3">
            <a:avLst>
              <a:gd name="adj1" fmla="val 2544829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31" name="TextBox 57"/>
          <p:cNvSpPr txBox="1">
            <a:spLocks noChangeArrowheads="1"/>
          </p:cNvSpPr>
          <p:nvPr/>
        </p:nvSpPr>
        <p:spPr bwMode="auto">
          <a:xfrm>
            <a:off x="1782763" y="1778000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732" name="TextBox 58"/>
          <p:cNvSpPr txBox="1">
            <a:spLocks noChangeArrowheads="1"/>
          </p:cNvSpPr>
          <p:nvPr/>
        </p:nvSpPr>
        <p:spPr bwMode="auto">
          <a:xfrm>
            <a:off x="1935163" y="2524125"/>
            <a:ext cx="666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565" name="TextBox 59"/>
          <p:cNvSpPr txBox="1">
            <a:spLocks noChangeArrowheads="1"/>
          </p:cNvSpPr>
          <p:nvPr/>
        </p:nvSpPr>
        <p:spPr bwMode="auto">
          <a:xfrm>
            <a:off x="3281536" y="3577581"/>
            <a:ext cx="2514600" cy="13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LINK (“/a/b/c”, a”)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Cause a cycle!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Refcnt of a is 2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566" name="TextBox 60"/>
          <p:cNvSpPr txBox="1">
            <a:spLocks noChangeArrowheads="1"/>
          </p:cNvSpPr>
          <p:nvPr/>
        </p:nvSpPr>
        <p:spPr bwMode="auto">
          <a:xfrm>
            <a:off x="4449763" y="1778000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567" name="TextBox 61"/>
          <p:cNvSpPr txBox="1">
            <a:spLocks noChangeArrowheads="1"/>
          </p:cNvSpPr>
          <p:nvPr/>
        </p:nvSpPr>
        <p:spPr bwMode="auto">
          <a:xfrm>
            <a:off x="4602163" y="2524125"/>
            <a:ext cx="666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568" name="TextBox 64"/>
          <p:cNvSpPr txBox="1">
            <a:spLocks noChangeArrowheads="1"/>
          </p:cNvSpPr>
          <p:nvPr/>
        </p:nvSpPr>
        <p:spPr bwMode="auto">
          <a:xfrm>
            <a:off x="4011613" y="2524125"/>
            <a:ext cx="666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569" name="TextBox 67"/>
          <p:cNvSpPr txBox="1">
            <a:spLocks noChangeArrowheads="1"/>
          </p:cNvSpPr>
          <p:nvPr/>
        </p:nvSpPr>
        <p:spPr bwMode="auto">
          <a:xfrm>
            <a:off x="7326313" y="2524125"/>
            <a:ext cx="666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570" name="TextBox 68"/>
          <p:cNvSpPr txBox="1">
            <a:spLocks noChangeArrowheads="1"/>
          </p:cNvSpPr>
          <p:nvPr/>
        </p:nvSpPr>
        <p:spPr bwMode="auto">
          <a:xfrm>
            <a:off x="6735763" y="2524125"/>
            <a:ext cx="666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571" name="TextBox 69"/>
          <p:cNvSpPr txBox="1">
            <a:spLocks noChangeArrowheads="1"/>
          </p:cNvSpPr>
          <p:nvPr/>
        </p:nvSpPr>
        <p:spPr bwMode="auto">
          <a:xfrm>
            <a:off x="6018659" y="3577580"/>
            <a:ext cx="301783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UNLINK (“/a”)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Refcnt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of a is 1, so the </a:t>
            </a: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25 is not deleted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Now </a:t>
            </a: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25 is dis-connected from graph</a:t>
            </a:r>
          </a:p>
        </p:txBody>
      </p:sp>
      <p:sp>
        <p:nvSpPr>
          <p:cNvPr id="22572" name="TextBox 70"/>
          <p:cNvSpPr txBox="1">
            <a:spLocks noChangeArrowheads="1"/>
          </p:cNvSpPr>
          <p:nvPr/>
        </p:nvSpPr>
        <p:spPr bwMode="auto">
          <a:xfrm>
            <a:off x="7269163" y="1796635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Block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(inode)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Inode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1" name="TextBox 8"/>
          <p:cNvSpPr txBox="1">
            <a:spLocks noChangeArrowheads="1"/>
          </p:cNvSpPr>
          <p:nvPr/>
        </p:nvSpPr>
        <p:spPr bwMode="auto">
          <a:xfrm>
            <a:off x="3519930" y="628082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Path 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2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482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50" grpId="0" animBg="1"/>
      <p:bldP spid="22565" grpId="0"/>
      <p:bldP spid="22566" grpId="0"/>
      <p:bldP spid="22567" grpId="0"/>
      <p:bldP spid="22568" grpId="0"/>
      <p:bldP spid="22569" grpId="0"/>
      <p:bldP spid="22570" grpId="0"/>
      <p:bldP spid="22571" grpId="0"/>
      <p:bldP spid="2257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Renaming - 1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2540000"/>
            <a:ext cx="8305800" cy="2957793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Text edit usually save editing file in a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tmp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file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Edit in </a:t>
            </a:r>
            <a:r>
              <a:rPr lang="en-US" altLang="zh-CN" sz="1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en-US" altLang="zh-CN" sz="1800" dirty="0" err="1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a.txt.swp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, then rename </a:t>
            </a:r>
            <a:r>
              <a:rPr lang="en-US" altLang="zh-CN" sz="1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en-US" altLang="zh-CN" sz="1800" dirty="0" err="1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a.txt.swp</a:t>
            </a:r>
            <a:r>
              <a:rPr lang="en-US" altLang="zh-CN" sz="1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to </a:t>
            </a:r>
            <a:r>
              <a:rPr lang="en-US" altLang="zh-CN" sz="1800" dirty="0" err="1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a.txt</a:t>
            </a:r>
            <a:endParaRPr lang="en-US" altLang="zh-CN" sz="1800" dirty="0">
              <a:solidFill>
                <a:srgbClr val="0096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What if the computer fails between 1 &amp; 2?</a:t>
            </a:r>
          </a:p>
          <a:p>
            <a:pPr lvl="1"/>
            <a:r>
              <a:rPr lang="en-US" altLang="zh-CN" sz="1800" i="1" dirty="0" err="1">
                <a:latin typeface="等线" panose="02010600030101010101" pitchFamily="2" charset="-122"/>
                <a:ea typeface="等线" panose="02010600030101010101" pitchFamily="2" charset="-122"/>
              </a:rPr>
              <a:t>to_name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will be lost, which surprises the user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Need atomic action in chap-9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6202FE45-0473-F046-BB2E-B106C57E1E09}" type="slidenum">
              <a:rPr lang="zh-CN" altLang="en-US" sz="14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22</a:t>
            </a:fld>
            <a:endParaRPr lang="en-US" altLang="zh-CN" sz="14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70000"/>
            <a:ext cx="4614664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Block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(inode)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Inode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3519930" y="628082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Path 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0797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Renaming - 2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57200" y="2366516"/>
            <a:ext cx="8305800" cy="3155280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Weaker specification without atomic actions</a:t>
            </a:r>
          </a:p>
          <a:p>
            <a:pPr lvl="1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1. Changes the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number in for </a:t>
            </a:r>
            <a:r>
              <a:rPr lang="en-US" altLang="zh-CN" sz="1600" i="1" dirty="0" err="1">
                <a:latin typeface="等线" panose="02010600030101010101" pitchFamily="2" charset="-122"/>
                <a:ea typeface="等线" panose="02010600030101010101" pitchFamily="2" charset="-122"/>
              </a:rPr>
              <a:t>to_name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to the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number of </a:t>
            </a:r>
            <a:r>
              <a:rPr lang="en-US" altLang="zh-CN" sz="1600" i="1" dirty="0" err="1">
                <a:latin typeface="等线" panose="02010600030101010101" pitchFamily="2" charset="-122"/>
                <a:ea typeface="等线" panose="02010600030101010101" pitchFamily="2" charset="-122"/>
              </a:rPr>
              <a:t>from_name</a:t>
            </a:r>
            <a:endParaRPr lang="en-US" altLang="zh-CN" sz="1600" i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2. Removes the directory entry for </a:t>
            </a:r>
            <a:r>
              <a:rPr lang="en-US" altLang="zh-CN" sz="1600" i="1" dirty="0" err="1">
                <a:latin typeface="等线" panose="02010600030101010101" pitchFamily="2" charset="-122"/>
                <a:ea typeface="等线" panose="02010600030101010101" pitchFamily="2" charset="-122"/>
              </a:rPr>
              <a:t>from_name</a:t>
            </a:r>
            <a:endParaRPr lang="en-US" altLang="zh-CN" sz="1600" i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If fails between 1 &amp; 2</a:t>
            </a:r>
          </a:p>
          <a:p>
            <a:pPr lvl="1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Must increase reference count of </a:t>
            </a:r>
            <a:r>
              <a:rPr lang="en-US" altLang="zh-CN" sz="1600" i="1" dirty="0" err="1">
                <a:latin typeface="等线" panose="02010600030101010101" pitchFamily="2" charset="-122"/>
                <a:ea typeface="等线" panose="02010600030101010101" pitchFamily="2" charset="-122"/>
              </a:rPr>
              <a:t>from_name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’s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on recovery</a:t>
            </a:r>
          </a:p>
          <a:p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If </a:t>
            </a:r>
            <a:r>
              <a:rPr lang="en-US" altLang="zh-CN" sz="1800" i="1" dirty="0" err="1">
                <a:latin typeface="等线" panose="02010600030101010101" pitchFamily="2" charset="-122"/>
                <a:ea typeface="等线" panose="02010600030101010101" pitchFamily="2" charset="-122"/>
              </a:rPr>
              <a:t>to_name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already exist</a:t>
            </a:r>
          </a:p>
          <a:p>
            <a:pPr lvl="1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It will always exist even if machine fails between 1 &amp; 2</a:t>
            </a:r>
            <a:endParaRPr lang="zh-CN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F235CB27-B5B0-B645-BA38-F5093D4374AB}" type="slidenum">
              <a:rPr lang="zh-CN" altLang="en-US" sz="14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23</a:t>
            </a:fld>
            <a:endParaRPr lang="en-US" altLang="zh-CN" sz="14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399232"/>
            <a:ext cx="4430716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Block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(inode)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Inode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3519930" y="628082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Path 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1894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76222"/>
            <a:ext cx="8581073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L6: Absolute Path </a:t>
            </a:r>
            <a:br>
              <a:rPr lang="en-US" altLang="zh-CN" sz="2800" dirty="0"/>
            </a:br>
            <a:r>
              <a:rPr lang="en-US" altLang="zh-CN" sz="2800" dirty="0"/>
              <a:t>Name Layer</a:t>
            </a:r>
          </a:p>
        </p:txBody>
      </p:sp>
      <p:sp>
        <p:nvSpPr>
          <p:cNvPr id="25604" name="Content Placeholder 2"/>
          <p:cNvSpPr>
            <a:spLocks noGrp="1"/>
          </p:cNvSpPr>
          <p:nvPr>
            <p:ph idx="1"/>
          </p:nvPr>
        </p:nvSpPr>
        <p:spPr>
          <a:xfrm>
            <a:off x="457200" y="1462876"/>
            <a:ext cx="8229600" cy="3642260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HOME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directory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Every user’s default working directory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Problem: no sharing of HOME files between users</a:t>
            </a:r>
          </a:p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Context: the </a:t>
            </a:r>
            <a:r>
              <a:rPr lang="en-US" altLang="zh-CN" sz="2000" b="1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root</a:t>
            </a:r>
            <a:r>
              <a:rPr lang="en-US" altLang="zh-CN" sz="20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directory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A universal context for all users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Well-known name: ‘/’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Both ‘/.’ and ‘/..’ are linked to ‘/’</a:t>
            </a:r>
          </a:p>
        </p:txBody>
      </p:sp>
      <p:sp>
        <p:nvSpPr>
          <p:cNvPr id="327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06BDFDF0-1E08-A94F-9CA7-CE3BFA05947F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24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Block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(inode)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Inode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3519930" y="628082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Path 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3519930" y="333296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Absolute path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267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An Example: Find Blocks of “/programs/</a:t>
            </a:r>
            <a:r>
              <a:rPr lang="en-US" altLang="zh-CN" sz="2800" dirty="0" err="1"/>
              <a:t>pong.c</a:t>
            </a:r>
            <a:r>
              <a:rPr lang="en-US" altLang="zh-CN" sz="2800" dirty="0"/>
              <a:t>”</a:t>
            </a:r>
            <a:endParaRPr lang="zh-CN" altLang="en-US" sz="2800" dirty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CD952D1A-ECCA-2247-8DF4-C1FAEF05A6B8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25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220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An Example: Find Blocks of “/programs/</a:t>
            </a:r>
            <a:r>
              <a:rPr lang="en-US" altLang="zh-CN" sz="2800" dirty="0" err="1"/>
              <a:t>pong.c</a:t>
            </a:r>
            <a:r>
              <a:rPr lang="en-US" altLang="zh-CN" sz="2800" dirty="0"/>
              <a:t>”</a:t>
            </a:r>
            <a:endParaRPr lang="zh-CN" altLang="en-US" sz="2800" dirty="0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9B9537D4-3386-0546-89BF-72B0A8799FB1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26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圆角矩形 4"/>
          <p:cNvSpPr>
            <a:spLocks noChangeArrowheads="1"/>
          </p:cNvSpPr>
          <p:nvPr/>
        </p:nvSpPr>
        <p:spPr bwMode="auto">
          <a:xfrm>
            <a:off x="457200" y="3492500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  <p:sp>
        <p:nvSpPr>
          <p:cNvPr id="34822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‘/’ root directory: </a:t>
            </a:r>
            <a:r>
              <a:rPr lang="en-US" altLang="zh-CN" sz="28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 is 1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7438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An Example: Find Blocks of “/programs/</a:t>
            </a:r>
            <a:r>
              <a:rPr lang="en-US" altLang="zh-CN" sz="2800" dirty="0" err="1"/>
              <a:t>pong.c</a:t>
            </a:r>
            <a:r>
              <a:rPr lang="en-US" altLang="zh-CN" sz="2800" dirty="0"/>
              <a:t>”</a:t>
            </a:r>
            <a:endParaRPr lang="zh-CN" altLang="en-US" sz="2800" dirty="0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42D1F0F0-4B09-2843-8E99-19132CBAFB08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27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圆角矩形 4"/>
          <p:cNvSpPr>
            <a:spLocks noChangeArrowheads="1"/>
          </p:cNvSpPr>
          <p:nvPr/>
        </p:nvSpPr>
        <p:spPr bwMode="auto">
          <a:xfrm>
            <a:off x="457200" y="2413000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  <p:sp>
        <p:nvSpPr>
          <p:cNvPr id="35846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>
                <a:latin typeface="等线" panose="02010600030101010101" pitchFamily="2" charset="-122"/>
                <a:ea typeface="等线" panose="02010600030101010101" pitchFamily="2" charset="-122"/>
              </a:rPr>
              <a:t>Find the first directory in ‘/’ by block number</a:t>
            </a:r>
            <a:endParaRPr lang="zh-CN" altLang="en-US" sz="28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5847" name="圆角矩形 8"/>
          <p:cNvSpPr>
            <a:spLocks noChangeArrowheads="1"/>
          </p:cNvSpPr>
          <p:nvPr/>
        </p:nvSpPr>
        <p:spPr bwMode="auto">
          <a:xfrm>
            <a:off x="5189538" y="2141803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056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An Example: Find Blocks of “/programs/</a:t>
            </a:r>
            <a:r>
              <a:rPr lang="en-US" altLang="zh-CN" sz="2800" dirty="0" err="1"/>
              <a:t>pong.c</a:t>
            </a:r>
            <a:r>
              <a:rPr lang="en-US" altLang="zh-CN" sz="2800" dirty="0"/>
              <a:t>”</a:t>
            </a:r>
            <a:endParaRPr lang="zh-CN" altLang="en-US" sz="2800" dirty="0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D810989B-7333-B142-A839-84FE41F86764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28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Find ‘/programs’ by comparing name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6870" name="圆角矩形 6"/>
          <p:cNvSpPr>
            <a:spLocks noChangeArrowheads="1"/>
          </p:cNvSpPr>
          <p:nvPr/>
        </p:nvSpPr>
        <p:spPr bwMode="auto">
          <a:xfrm>
            <a:off x="4724400" y="2509573"/>
            <a:ext cx="9144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522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An Example: Find Blocks of “/programs/</a:t>
            </a:r>
            <a:r>
              <a:rPr lang="en-US" altLang="zh-CN" sz="2800" dirty="0" err="1"/>
              <a:t>pong.c</a:t>
            </a:r>
            <a:r>
              <a:rPr lang="en-US" altLang="zh-CN" sz="2800" dirty="0"/>
              <a:t>”</a:t>
            </a:r>
            <a:endParaRPr lang="zh-CN" altLang="en-US" sz="2800" dirty="0"/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1865BB70-5E88-8B42-9E21-A01140D9C5EC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29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圆角矩形 4"/>
          <p:cNvSpPr>
            <a:spLocks noChangeArrowheads="1"/>
          </p:cNvSpPr>
          <p:nvPr/>
        </p:nvSpPr>
        <p:spPr bwMode="auto">
          <a:xfrm>
            <a:off x="5638800" y="2493698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  <p:sp>
        <p:nvSpPr>
          <p:cNvPr id="37894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Find ‘/programs’ </a:t>
            </a:r>
            <a:r>
              <a:rPr lang="en-US" altLang="zh-CN" sz="28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 by its </a:t>
            </a:r>
            <a:r>
              <a:rPr lang="en-US" altLang="zh-CN" sz="28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 number 7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7895" name="圆角矩形 8"/>
          <p:cNvSpPr>
            <a:spLocks noChangeArrowheads="1"/>
          </p:cNvSpPr>
          <p:nvPr/>
        </p:nvSpPr>
        <p:spPr bwMode="auto">
          <a:xfrm>
            <a:off x="2112963" y="3492500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14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963462"/>
          </a:xfrm>
        </p:spPr>
        <p:txBody>
          <a:bodyPr>
            <a:noAutofit/>
          </a:bodyPr>
          <a:lstStyle/>
          <a:p>
            <a:r>
              <a:rPr lang="en-US" altLang="zh-CN" sz="2200" dirty="0"/>
              <a:t>A file has two key properties</a:t>
            </a:r>
          </a:p>
          <a:p>
            <a:pPr lvl="1"/>
            <a:r>
              <a:rPr lang="en-US" altLang="zh-CN" sz="1800" dirty="0"/>
              <a:t>It is </a:t>
            </a:r>
            <a:r>
              <a:rPr lang="en-US" altLang="zh-CN" sz="1800" dirty="0">
                <a:solidFill>
                  <a:srgbClr val="0096FF"/>
                </a:solidFill>
              </a:rPr>
              <a:t>durable</a:t>
            </a:r>
            <a:r>
              <a:rPr lang="en-US" altLang="zh-CN" sz="1800" dirty="0"/>
              <a:t> &amp;  has a </a:t>
            </a:r>
            <a:r>
              <a:rPr lang="en-US" altLang="zh-CN" sz="1800" dirty="0">
                <a:solidFill>
                  <a:srgbClr val="0096FF"/>
                </a:solidFill>
              </a:rPr>
              <a:t>name</a:t>
            </a:r>
          </a:p>
          <a:p>
            <a:pPr lvl="1"/>
            <a:r>
              <a:rPr lang="en-US" altLang="zh-CN" sz="1800" dirty="0"/>
              <a:t>It is a high-level version of the memory abstraction</a:t>
            </a:r>
          </a:p>
          <a:p>
            <a:r>
              <a:rPr lang="en-US" altLang="zh-CN" sz="2000" dirty="0"/>
              <a:t>System layer implements files using modules from hardware layer</a:t>
            </a:r>
          </a:p>
          <a:p>
            <a:pPr lvl="1"/>
            <a:r>
              <a:rPr lang="en-US" altLang="zh-CN" sz="1800" u="sng" dirty="0"/>
              <a:t>Divide-and-conquer</a:t>
            </a:r>
            <a:r>
              <a:rPr lang="en-US" altLang="zh-CN" sz="1800" dirty="0"/>
              <a:t> strategy</a:t>
            </a:r>
          </a:p>
          <a:p>
            <a:pPr lvl="1"/>
            <a:r>
              <a:rPr lang="en-US" altLang="zh-CN" sz="1800" dirty="0"/>
              <a:t>Makes use of several hidden layers of machine-oriented names (addresses), one on another, to implement files</a:t>
            </a:r>
          </a:p>
          <a:p>
            <a:pPr lvl="1"/>
            <a:r>
              <a:rPr lang="en-US" altLang="zh-CN" sz="1800" dirty="0"/>
              <a:t>Maps user-friendly names to these files</a:t>
            </a: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A07DD86-4574-9541-9399-7D7443422F7E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886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An Example: Find Blocks of “/programs/</a:t>
            </a:r>
            <a:r>
              <a:rPr lang="en-US" altLang="zh-CN" sz="2800" dirty="0" err="1"/>
              <a:t>pong.c</a:t>
            </a:r>
            <a:r>
              <a:rPr lang="en-US" altLang="zh-CN" sz="2800" dirty="0"/>
              <a:t>”</a:t>
            </a:r>
            <a:endParaRPr lang="zh-CN" altLang="en-US" sz="2800" dirty="0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1DDE52B2-C570-8C48-BE11-3BBC8206BC11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30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圆角矩形 4"/>
          <p:cNvSpPr>
            <a:spLocks noChangeArrowheads="1"/>
          </p:cNvSpPr>
          <p:nvPr/>
        </p:nvSpPr>
        <p:spPr bwMode="auto">
          <a:xfrm>
            <a:off x="6400800" y="2139157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  <p:sp>
        <p:nvSpPr>
          <p:cNvPr id="38918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Find the first file in ‘/programs/’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8919" name="圆角矩形 8"/>
          <p:cNvSpPr>
            <a:spLocks noChangeArrowheads="1"/>
          </p:cNvSpPr>
          <p:nvPr/>
        </p:nvSpPr>
        <p:spPr bwMode="auto">
          <a:xfrm>
            <a:off x="2112963" y="2413000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An Example: Find Blocks of “/programs/</a:t>
            </a:r>
            <a:r>
              <a:rPr lang="en-US" altLang="zh-CN" sz="2800" dirty="0" err="1"/>
              <a:t>pong.c</a:t>
            </a:r>
            <a:r>
              <a:rPr lang="en-US" altLang="zh-CN" sz="2800" dirty="0"/>
              <a:t>”</a:t>
            </a:r>
            <a:endParaRPr lang="zh-CN" altLang="en-US" sz="2800" dirty="0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7CB8CBDD-E4DB-6548-A047-6A349EEA66F6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31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Find ‘/programs/</a:t>
            </a:r>
            <a:r>
              <a:rPr lang="en-US" altLang="zh-CN" sz="2800" dirty="0" err="1">
                <a:latin typeface="等线" panose="02010600030101010101" pitchFamily="2" charset="-122"/>
                <a:ea typeface="等线" panose="02010600030101010101" pitchFamily="2" charset="-122"/>
              </a:rPr>
              <a:t>pong.c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’ by comparing its name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9942" name="圆角矩形 8"/>
          <p:cNvSpPr>
            <a:spLocks noChangeArrowheads="1"/>
          </p:cNvSpPr>
          <p:nvPr/>
        </p:nvSpPr>
        <p:spPr bwMode="auto">
          <a:xfrm>
            <a:off x="6075363" y="2509573"/>
            <a:ext cx="762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123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An Example: Find Blocks of “/programs/</a:t>
            </a:r>
            <a:r>
              <a:rPr lang="en-US" altLang="zh-CN" sz="2800" dirty="0" err="1"/>
              <a:t>pong.c</a:t>
            </a:r>
            <a:r>
              <a:rPr lang="en-US" altLang="zh-CN" sz="2800" dirty="0"/>
              <a:t>”</a:t>
            </a:r>
            <a:endParaRPr lang="zh-CN" altLang="en-US" sz="2800" dirty="0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BDFD7301-B3AE-6249-9999-23E65DFB8733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32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内容占位符 2"/>
          <p:cNvSpPr>
            <a:spLocks noGrp="1"/>
          </p:cNvSpPr>
          <p:nvPr>
            <p:ph idx="1"/>
          </p:nvPr>
        </p:nvSpPr>
        <p:spPr>
          <a:xfrm>
            <a:off x="457200" y="4635499"/>
            <a:ext cx="8305800" cy="641615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Find 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of ‘/programs/</a:t>
            </a:r>
            <a:r>
              <a:rPr lang="en-US" altLang="zh-CN" sz="2000" dirty="0" err="1"/>
              <a:t>pong.c</a:t>
            </a:r>
            <a:r>
              <a:rPr lang="en-US" altLang="zh-CN" sz="2000" dirty="0"/>
              <a:t>’ by the 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number 9</a:t>
            </a:r>
            <a:endParaRPr lang="zh-CN" altLang="en-US" sz="2000" dirty="0"/>
          </a:p>
        </p:txBody>
      </p:sp>
      <p:sp>
        <p:nvSpPr>
          <p:cNvPr id="40966" name="圆角矩形 8"/>
          <p:cNvSpPr>
            <a:spLocks noChangeArrowheads="1"/>
          </p:cNvSpPr>
          <p:nvPr/>
        </p:nvSpPr>
        <p:spPr bwMode="auto">
          <a:xfrm>
            <a:off x="6837363" y="2509573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  <p:sp>
        <p:nvSpPr>
          <p:cNvPr id="40967" name="圆角矩形 6"/>
          <p:cNvSpPr>
            <a:spLocks noChangeArrowheads="1"/>
          </p:cNvSpPr>
          <p:nvPr/>
        </p:nvSpPr>
        <p:spPr bwMode="auto">
          <a:xfrm>
            <a:off x="2698750" y="3492500"/>
            <a:ext cx="3048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595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An Example: Find Blocks of “/programs/</a:t>
            </a:r>
            <a:r>
              <a:rPr lang="en-US" altLang="zh-CN" sz="2800" dirty="0" err="1"/>
              <a:t>pong.c</a:t>
            </a:r>
            <a:r>
              <a:rPr lang="en-US" altLang="zh-CN" sz="2800" dirty="0"/>
              <a:t>”</a:t>
            </a:r>
            <a:endParaRPr lang="zh-CN" altLang="en-US" sz="2800" dirty="0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326B62FE-A102-AA44-8ED7-C6F8562B232D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33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886296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Find block number of ‘/programs/</a:t>
            </a:r>
            <a:r>
              <a:rPr lang="en-US" altLang="zh-CN" sz="2000" dirty="0" err="1"/>
              <a:t>pong.c</a:t>
            </a:r>
            <a:r>
              <a:rPr lang="en-US" altLang="zh-CN" sz="2000" dirty="0"/>
              <a:t>’</a:t>
            </a:r>
            <a:endParaRPr lang="zh-CN" altLang="en-US" sz="2000" dirty="0"/>
          </a:p>
        </p:txBody>
      </p:sp>
      <p:sp>
        <p:nvSpPr>
          <p:cNvPr id="41990" name="圆角矩形 6"/>
          <p:cNvSpPr>
            <a:spLocks noChangeArrowheads="1"/>
          </p:cNvSpPr>
          <p:nvPr/>
        </p:nvSpPr>
        <p:spPr bwMode="auto">
          <a:xfrm>
            <a:off x="2698750" y="2399771"/>
            <a:ext cx="304800" cy="66542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452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An Example: Find Blocks of “/programs/</a:t>
            </a:r>
            <a:r>
              <a:rPr lang="en-US" altLang="zh-CN" sz="2800" dirty="0" err="1"/>
              <a:t>pong.c</a:t>
            </a:r>
            <a:r>
              <a:rPr lang="en-US" altLang="zh-CN" sz="2800" dirty="0"/>
              <a:t>”</a:t>
            </a:r>
            <a:endParaRPr lang="zh-CN" altLang="en-US" sz="2800" dirty="0"/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0A0D5308-A692-2742-AA13-308D44D3DC04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34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81428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800"/>
              <a:t>Find data of block 61 by its block number</a:t>
            </a:r>
          </a:p>
          <a:p>
            <a:pPr lvl="1"/>
            <a:r>
              <a:rPr lang="en-US" altLang="zh-CN" sz="2400"/>
              <a:t>And data of block 44 &amp; 15</a:t>
            </a:r>
            <a:endParaRPr lang="zh-CN" altLang="en-US" sz="2400"/>
          </a:p>
        </p:txBody>
      </p:sp>
      <p:sp>
        <p:nvSpPr>
          <p:cNvPr id="43014" name="圆角矩形 6"/>
          <p:cNvSpPr>
            <a:spLocks noChangeArrowheads="1"/>
          </p:cNvSpPr>
          <p:nvPr/>
        </p:nvSpPr>
        <p:spPr bwMode="auto">
          <a:xfrm>
            <a:off x="2698750" y="2399772"/>
            <a:ext cx="304800" cy="267229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  <p:sp>
        <p:nvSpPr>
          <p:cNvPr id="43015" name="圆角矩形 8"/>
          <p:cNvSpPr>
            <a:spLocks noChangeArrowheads="1"/>
          </p:cNvSpPr>
          <p:nvPr/>
        </p:nvSpPr>
        <p:spPr bwMode="auto">
          <a:xfrm>
            <a:off x="7904163" y="2149742"/>
            <a:ext cx="304800" cy="267229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  <p:sp>
        <p:nvSpPr>
          <p:cNvPr id="43016" name="圆角矩形 9"/>
          <p:cNvSpPr>
            <a:spLocks noChangeArrowheads="1"/>
          </p:cNvSpPr>
          <p:nvPr/>
        </p:nvSpPr>
        <p:spPr bwMode="auto">
          <a:xfrm>
            <a:off x="7616828" y="2533386"/>
            <a:ext cx="917575" cy="76861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073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L7: Symbolic Link</a:t>
            </a:r>
            <a:b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Layer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363272" cy="4188295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MOUNT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Record the device and the </a:t>
            </a:r>
            <a:r>
              <a:rPr lang="en-US" altLang="zh-CN" sz="1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root </a:t>
            </a:r>
            <a:r>
              <a:rPr lang="en-US" altLang="zh-CN" sz="1800" dirty="0" err="1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number of the file system in memory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Record in the in-memory version of the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for “</a:t>
            </a:r>
            <a:r>
              <a:rPr lang="en-US" altLang="zh-CN" sz="1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en-US" altLang="zh-CN" sz="1800" dirty="0" err="1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dev</a:t>
            </a:r>
            <a:r>
              <a:rPr lang="en-US" altLang="zh-CN" sz="180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/fd1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” its parent’s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UNMOUNT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undoes the mount</a:t>
            </a:r>
          </a:p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Change to the file name layer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If 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LOOKUP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runs into an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on which a file system is mount, it uses the root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of that file system for the lookup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FBDF96DB-F56D-2048-B922-4153394FAA32}" type="slidenum">
              <a:rPr lang="zh-CN" altLang="en-US" sz="14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35</a:t>
            </a:fld>
            <a:endParaRPr lang="en-US" altLang="zh-CN" sz="14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sp>
        <p:nvSpPr>
          <p:cNvPr id="44042" name="TextBox 8"/>
          <p:cNvSpPr txBox="1">
            <a:spLocks noChangeArrowheads="1"/>
          </p:cNvSpPr>
          <p:nvPr/>
        </p:nvSpPr>
        <p:spPr bwMode="auto">
          <a:xfrm>
            <a:off x="3522267" y="14355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Symbolic link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Block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(inode)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Inode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3522267" y="322596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Absolute path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3522267" y="629636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Path 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03366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L7: Symbolic Link </a:t>
            </a:r>
            <a:b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Layer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116287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Name files on other disks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Inode is different on other disks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Supports to attach new disks to the name space</a:t>
            </a:r>
          </a:p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Two options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Make inodes unique across all disks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Create synonyms for the files on the other disks</a:t>
            </a:r>
          </a:p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Soft link (symbolic link)</a:t>
            </a:r>
          </a:p>
          <a:p>
            <a:pPr lvl="1"/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SYMLINK</a:t>
            </a:r>
          </a:p>
          <a:p>
            <a:pPr lvl="1"/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Add another type of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F7DAD453-D0D0-EB42-9687-FCFF493116A2}" type="slidenum">
              <a:rPr lang="zh-CN" altLang="en-US" sz="14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36</a:t>
            </a:fld>
            <a:endParaRPr lang="en-US" altLang="zh-CN" sz="14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sp>
        <p:nvSpPr>
          <p:cNvPr id="13" name="十字形 49"/>
          <p:cNvSpPr/>
          <p:nvPr/>
        </p:nvSpPr>
        <p:spPr bwMode="auto">
          <a:xfrm rot="18900000">
            <a:off x="4766828" y="3080902"/>
            <a:ext cx="342900" cy="285750"/>
          </a:xfrm>
          <a:prstGeom prst="plus">
            <a:avLst>
              <a:gd name="adj" fmla="val 43391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endParaRPr lang="zh-CN" alt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3525747" y="14355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Symbolic link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Block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(inode)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Inode num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</a:rPr>
              <a:t>name</a:t>
            </a:r>
            <a:endParaRPr lang="zh-CN" altLang="en-US" sz="1600" b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3525747" y="322596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Absolute path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3525747" y="629636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Path name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574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Other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Choices than </a:t>
            </a:r>
            <a:r>
              <a:rPr lang="en-US" altLang="zh-CN" sz="32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5332"/>
            <a:ext cx="8229600" cy="4320480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Method-1: </a:t>
            </a:r>
            <a:endParaRPr kumimoji="1"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kumimoji="1"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Use continue blocks</a:t>
            </a:r>
          </a:p>
          <a:p>
            <a:pPr lvl="1"/>
            <a:r>
              <a:rPr kumimoji="1"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Re-allocate if the file expands</a:t>
            </a:r>
          </a:p>
          <a:p>
            <a:pPr lvl="1"/>
            <a:r>
              <a:rPr kumimoji="1"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E.g., data in memory</a:t>
            </a:r>
          </a:p>
          <a:p>
            <a:pPr lvl="1"/>
            <a:r>
              <a:rPr kumimoji="1"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Why not?</a:t>
            </a:r>
          </a:p>
          <a:p>
            <a:endParaRPr kumimoji="1"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How to integrate different FS?</a:t>
            </a:r>
          </a:p>
          <a:p>
            <a:pPr lvl="1"/>
            <a:r>
              <a:rPr kumimoji="1"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vnode</a:t>
            </a:r>
            <a:r>
              <a:rPr kumimoji="1"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(</a:t>
            </a:r>
            <a:r>
              <a:rPr kumimoji="1" lang="en-US" altLang="zh-CN" sz="1800" i="1" dirty="0">
                <a:latin typeface="等线" panose="02010600030101010101" pitchFamily="2" charset="-122"/>
                <a:ea typeface="等线" panose="02010600030101010101" pitchFamily="2" charset="-122"/>
              </a:rPr>
              <a:t>will discuss later</a:t>
            </a:r>
            <a:r>
              <a:rPr kumimoji="1"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lvl="1"/>
            <a:r>
              <a:rPr kumimoji="1"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Interface is similar with </a:t>
            </a:r>
            <a:r>
              <a:rPr kumimoji="1"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inode</a:t>
            </a:r>
            <a:endParaRPr kumimoji="1"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37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211960" y="1345332"/>
            <a:ext cx="4536504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Method-2: Use Linked List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Each block links to its next block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Use special one as EOF (End of File)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E.g., FAT32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DengXian" charset="0"/>
              </a:rPr>
              <a:t>Why not?</a:t>
            </a:r>
          </a:p>
        </p:txBody>
      </p:sp>
    </p:spTree>
    <p:extLst>
      <p:ext uri="{BB962C8B-B14F-4D97-AF65-F5344CB8AC3E}">
        <p14:creationId xmlns:p14="http://schemas.microsoft.com/office/powerpoint/2010/main" val="211472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Big Picture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907704" y="2355068"/>
            <a:ext cx="45365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907704" y="4299284"/>
            <a:ext cx="45365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095836" y="2571092"/>
            <a:ext cx="2160240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File System</a:t>
            </a:r>
            <a:endParaRPr lang="zh-CN" altLang="en-US" sz="24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95836" y="3432246"/>
            <a:ext cx="2160240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Disk Driver</a:t>
            </a:r>
            <a:endParaRPr lang="zh-CN" altLang="en-US" sz="24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644008" y="4804965"/>
            <a:ext cx="1478598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646442" y="4660949"/>
            <a:ext cx="1478598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644008" y="4516933"/>
            <a:ext cx="1478598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16059" y="5022613"/>
            <a:ext cx="7344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DengXian" charset="0"/>
                <a:ea typeface="DengXian" charset="0"/>
                <a:cs typeface="DengXian" charset="0"/>
              </a:rPr>
              <a:t>Disk</a:t>
            </a:r>
            <a:endParaRPr lang="zh-CN" altLang="en-US" sz="240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76212" y="1345332"/>
            <a:ext cx="1199644" cy="7907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App-1</a:t>
            </a:r>
            <a:endParaRPr lang="zh-CN" altLang="en-US" sz="24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76134" y="1345332"/>
            <a:ext cx="1199644" cy="7907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App-2</a:t>
            </a:r>
            <a:endParaRPr lang="zh-CN" altLang="en-US" sz="24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76056" y="1345332"/>
            <a:ext cx="1199644" cy="7907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App-3</a:t>
            </a:r>
            <a:endParaRPr lang="zh-CN" altLang="en-US" sz="24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6475" y="2983189"/>
            <a:ext cx="1015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Kernel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64244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80268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96292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012316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28340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444364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60388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76412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581368" y="5022613"/>
            <a:ext cx="1293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DengXian" charset="0"/>
                <a:ea typeface="DengXian" charset="0"/>
                <a:cs typeface="DengXian" charset="0"/>
              </a:rPr>
              <a:t>Memory</a:t>
            </a:r>
            <a:endParaRPr lang="zh-CN" altLang="en-US" sz="240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7818" y="4445830"/>
            <a:ext cx="1463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Hardware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13719" y="1448329"/>
            <a:ext cx="7777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User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23837" y="1940226"/>
            <a:ext cx="180209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OPEN(“a.txt”, “</a:t>
            </a:r>
            <a:r>
              <a:rPr lang="en-US" altLang="zh-CN" sz="1600" dirty="0" err="1">
                <a:latin typeface="DengXian" charset="0"/>
                <a:ea typeface="DengXian" charset="0"/>
                <a:cs typeface="DengXian" charset="0"/>
              </a:rPr>
              <a:t>rw</a:t>
            </a:r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”)</a:t>
            </a:r>
          </a:p>
          <a:p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READ(…)</a:t>
            </a:r>
          </a:p>
          <a:p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WRITE(…)</a:t>
            </a:r>
          </a:p>
          <a:p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…</a:t>
            </a:r>
            <a:endParaRPr lang="zh-CN" altLang="en-US" sz="160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522391" y="3972208"/>
            <a:ext cx="2242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READ(block-</a:t>
            </a:r>
            <a:r>
              <a:rPr lang="en-US" altLang="zh-CN" sz="1600" dirty="0" err="1">
                <a:latin typeface="DengXian" charset="0"/>
                <a:ea typeface="DengXian" charset="0"/>
                <a:cs typeface="DengXian" charset="0"/>
              </a:rPr>
              <a:t>addr</a:t>
            </a:r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, </a:t>
            </a:r>
            <a:r>
              <a:rPr lang="en-US" altLang="zh-CN" sz="1600" dirty="0" err="1">
                <a:latin typeface="DengXian" charset="0"/>
                <a:ea typeface="DengXian" charset="0"/>
                <a:cs typeface="DengXian" charset="0"/>
              </a:rPr>
              <a:t>buf</a:t>
            </a:r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)</a:t>
            </a:r>
          </a:p>
          <a:p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WRITE(block-</a:t>
            </a:r>
            <a:r>
              <a:rPr lang="en-US" altLang="zh-CN" sz="1600" dirty="0" err="1">
                <a:latin typeface="DengXian" charset="0"/>
                <a:ea typeface="DengXian" charset="0"/>
                <a:cs typeface="DengXian" charset="0"/>
              </a:rPr>
              <a:t>addr</a:t>
            </a:r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, </a:t>
            </a:r>
            <a:r>
              <a:rPr lang="en-US" altLang="zh-CN" sz="1600" dirty="0" err="1">
                <a:latin typeface="DengXian" charset="0"/>
                <a:ea typeface="DengXian" charset="0"/>
                <a:cs typeface="DengXian" charset="0"/>
              </a:rPr>
              <a:t>buf</a:t>
            </a:r>
            <a:r>
              <a:rPr lang="en-US" altLang="zh-CN" sz="1600" dirty="0">
                <a:latin typeface="DengXian" charset="0"/>
                <a:ea typeface="DengXian" charset="0"/>
                <a:cs typeface="DengXian" charset="0"/>
              </a:rPr>
              <a:t>)</a:t>
            </a:r>
            <a:endParaRPr lang="zh-CN" altLang="en-US" sz="160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z="1050" smtClean="0"/>
              <a:t>4</a:t>
            </a:fld>
            <a:endParaRPr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43084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Abstraction: API of UNIX File System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OPEN, READ, WRITE, SEEK, CLOSE</a:t>
            </a:r>
          </a:p>
          <a:p>
            <a:r>
              <a:rPr lang="en-US" altLang="zh-CN" sz="2000" dirty="0"/>
              <a:t>FSYNC</a:t>
            </a:r>
          </a:p>
          <a:p>
            <a:r>
              <a:rPr lang="en-US" altLang="zh-CN" sz="2000" dirty="0"/>
              <a:t>STAT, CHMOD, CHOWN</a:t>
            </a:r>
          </a:p>
          <a:p>
            <a:r>
              <a:rPr lang="en-US" altLang="zh-CN" sz="2000" dirty="0"/>
              <a:t>RENAME, LINK, UNLINK, SYMLINK</a:t>
            </a:r>
          </a:p>
          <a:p>
            <a:r>
              <a:rPr lang="en-US" altLang="zh-CN" sz="2000" dirty="0"/>
              <a:t>MKDIR, CHDIR, CHROOT</a:t>
            </a:r>
          </a:p>
          <a:p>
            <a:r>
              <a:rPr lang="en-US" altLang="zh-CN" sz="2000" dirty="0"/>
              <a:t>MOUNT, UNMOUNT</a:t>
            </a:r>
          </a:p>
          <a:p>
            <a:r>
              <a:rPr lang="en-US" altLang="zh-CN" sz="2000" dirty="0"/>
              <a:t>….</a:t>
            </a:r>
            <a:endParaRPr lang="zh-CN" altLang="en-US" sz="2000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315FA61-8901-B549-B657-C9EAE3269AB0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5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63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software layers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6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Naming Layers of the UNIX FS (version 6)</a:t>
            </a:r>
            <a:endParaRPr lang="zh-CN" dirty="0"/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246070DB-D0BF-3243-8608-E626275AB0A5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7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5332"/>
            <a:ext cx="7340550" cy="4196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62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L1: Block Layer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044279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Mapping: </a:t>
            </a:r>
            <a:r>
              <a:rPr kumimoji="1"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block number</a:t>
            </a:r>
            <a:r>
              <a:rPr kumimoji="1"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-&gt; </a:t>
            </a:r>
            <a:r>
              <a:rPr kumimoji="1"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block data</a:t>
            </a:r>
            <a:r>
              <a:rPr kumimoji="1"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  <a:p>
            <a:endParaRPr kumimoji="1"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kumimoji="1"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How to know the size of block?</a:t>
            </a:r>
          </a:p>
          <a:p>
            <a:pPr lvl="1"/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How to know</a:t>
            </a:r>
            <a:r>
              <a:rPr kumimoji="1"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which</a:t>
            </a:r>
            <a:r>
              <a:rPr kumimoji="1"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r>
              <a:rPr kumimoji="1"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is</a:t>
            </a:r>
            <a:r>
              <a:rPr kumimoji="1"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free?</a:t>
            </a:r>
            <a:endParaRPr kumimoji="1"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These</a:t>
            </a:r>
            <a:r>
              <a:rPr kumimoji="1"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metadata</a:t>
            </a:r>
            <a:r>
              <a:rPr kumimoji="1"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will</a:t>
            </a:r>
            <a:r>
              <a:rPr kumimoji="1"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also</a:t>
            </a:r>
            <a:r>
              <a:rPr kumimoji="1"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be</a:t>
            </a:r>
            <a:r>
              <a:rPr kumimoji="1"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stored</a:t>
            </a:r>
            <a:r>
              <a:rPr kumimoji="1"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on</a:t>
            </a:r>
            <a:r>
              <a:rPr kumimoji="1"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the</a:t>
            </a:r>
            <a:r>
              <a:rPr kumimoji="1"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same</a:t>
            </a:r>
            <a:r>
              <a:rPr kumimoji="1"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pPr lvl="2"/>
            <a:r>
              <a:rPr kumimoji="1"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Super block</a:t>
            </a:r>
            <a:r>
              <a:rPr kumimoji="1"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!</a:t>
            </a:r>
          </a:p>
          <a:p>
            <a:endParaRPr kumimoji="1"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8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7420"/>
            <a:ext cx="7053239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369668"/>
            <a:ext cx="501650" cy="38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Block </a:t>
            </a:r>
            <a:r>
              <a:rPr lang="en-US" altLang="zh-CN" sz="1600" b="0" dirty="0" err="1">
                <a:latin typeface="等线" panose="02010600030101010101" pitchFamily="2" charset="-122"/>
                <a:ea typeface="等线" panose="02010600030101010101" pitchFamily="2" charset="-122"/>
              </a:rPr>
              <a:t>num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34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Super Block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305800" cy="158750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One superblock per file system</a:t>
            </a:r>
          </a:p>
          <a:p>
            <a:pPr lvl="1"/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Kernel reads superblock when mount the FS</a:t>
            </a:r>
          </a:p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Superblock contains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D8931379-6498-C04D-B35A-037E96CFA6C3}" type="slidenum">
              <a:rPr lang="zh-CN" altLang="en-US" sz="12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9</a:t>
            </a:fld>
            <a:endParaRPr lang="en-US" altLang="zh-CN" sz="12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sp>
        <p:nvSpPr>
          <p:cNvPr id="11269" name="Content Placeholder 2"/>
          <p:cNvSpPr txBox="1">
            <a:spLocks/>
          </p:cNvSpPr>
          <p:nvPr/>
        </p:nvSpPr>
        <p:spPr bwMode="auto">
          <a:xfrm>
            <a:off x="457200" y="2761208"/>
            <a:ext cx="807720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Size of the blocks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Number of free blocks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A list of free blocks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Index to next free block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Lock field for free block and free </a:t>
            </a:r>
            <a:r>
              <a:rPr lang="en-US" altLang="zh-CN" sz="1600" b="0" dirty="0" err="1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inode</a:t>
            </a:r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 lists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Flag to indicate modification of superblock</a:t>
            </a:r>
            <a:endParaRPr lang="en-US" altLang="zh-CN" sz="1800" b="0" dirty="0">
              <a:latin typeface="等线" panose="02010600030101010101" pitchFamily="2" charset="-122"/>
              <a:ea typeface="等线" panose="02010600030101010101" pitchFamily="2" charset="-122"/>
              <a:cs typeface="MS PGothic" charset="0"/>
            </a:endParaRPr>
          </a:p>
        </p:txBody>
      </p:sp>
      <p:sp>
        <p:nvSpPr>
          <p:cNvPr id="11270" name="Content Placeholder 2"/>
          <p:cNvSpPr txBox="1">
            <a:spLocks/>
          </p:cNvSpPr>
          <p:nvPr/>
        </p:nvSpPr>
        <p:spPr bwMode="auto">
          <a:xfrm>
            <a:off x="4343400" y="2689200"/>
            <a:ext cx="4038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Size of the inode list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Number of free inodes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A list of free inodes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1600" b="0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Index to next free inode</a:t>
            </a:r>
          </a:p>
        </p:txBody>
      </p:sp>
      <p:pic>
        <p:nvPicPr>
          <p:cNvPr id="11271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657700"/>
            <a:ext cx="6375400" cy="90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50" y="5368105"/>
            <a:ext cx="501650" cy="31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4" name="TextBox 7"/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Block </a:t>
            </a:r>
            <a:r>
              <a:rPr lang="en-US" altLang="zh-CN" sz="1600" b="0" dirty="0" err="1">
                <a:latin typeface="等线" panose="02010600030101010101" pitchFamily="2" charset="-122"/>
                <a:ea typeface="等线" panose="02010600030101010101" pitchFamily="2" charset="-122"/>
              </a:rPr>
              <a:t>num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55036" y="4924777"/>
            <a:ext cx="4841300" cy="554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3347864" y="4925036"/>
            <a:ext cx="0" cy="547201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>
            <a:off x="3923928" y="4929697"/>
            <a:ext cx="0" cy="547201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4499992" y="4932904"/>
            <a:ext cx="0" cy="547201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5076056" y="4931151"/>
            <a:ext cx="0" cy="547201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5652120" y="4926490"/>
            <a:ext cx="0" cy="547201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>
            <a:off x="6228184" y="4931151"/>
            <a:ext cx="0" cy="547201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7020272" y="4929697"/>
            <a:ext cx="0" cy="547201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516216" y="5017740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  <a:cs typeface="MS PGothic" charset="0"/>
              </a:rPr>
              <a:t>...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6731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5B1D284-D5D3-E84D-BD28-707B0D140669}" vid="{EAB3F4BA-066D-9146-B9C6-197746E0B32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CSE</Template>
  <TotalTime>1749</TotalTime>
  <Words>1729</Words>
  <Application>Microsoft Macintosh PowerPoint</Application>
  <PresentationFormat>全屏显示(16:10)</PresentationFormat>
  <Paragraphs>427</Paragraphs>
  <Slides>37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等线</vt:lpstr>
      <vt:lpstr>等线</vt:lpstr>
      <vt:lpstr>宋体</vt:lpstr>
      <vt:lpstr>Adobe 楷体 Std R</vt:lpstr>
      <vt:lpstr>MS PGothic</vt:lpstr>
      <vt:lpstr>Arial</vt:lpstr>
      <vt:lpstr>Calibri</vt:lpstr>
      <vt:lpstr>Times New Roman</vt:lpstr>
      <vt:lpstr>Office 主题​​</vt:lpstr>
      <vt:lpstr>iNode-based File System</vt:lpstr>
      <vt:lpstr>iNode based File System</vt:lpstr>
      <vt:lpstr>File</vt:lpstr>
      <vt:lpstr>The Big Picture</vt:lpstr>
      <vt:lpstr>Abstraction: API of UNIX File System</vt:lpstr>
      <vt:lpstr>7 software layers</vt:lpstr>
      <vt:lpstr>The Naming Layers of the UNIX FS (version 6)</vt:lpstr>
      <vt:lpstr>L1: Block Layer</vt:lpstr>
      <vt:lpstr>Super Block</vt:lpstr>
      <vt:lpstr>L1: Block Layer</vt:lpstr>
      <vt:lpstr>L2: File Layer</vt:lpstr>
      <vt:lpstr>inode for Larger Files</vt:lpstr>
      <vt:lpstr>L2: File Layer</vt:lpstr>
      <vt:lpstr>L3: inode Number Layer</vt:lpstr>
      <vt:lpstr>Put Layers so far Together</vt:lpstr>
      <vt:lpstr>L4: File Name Layer</vt:lpstr>
      <vt:lpstr>LOOKUP in a Directory</vt:lpstr>
      <vt:lpstr>L5: Path Name Layer</vt:lpstr>
      <vt:lpstr>Links</vt:lpstr>
      <vt:lpstr>Links</vt:lpstr>
      <vt:lpstr>No Cycle for LINK</vt:lpstr>
      <vt:lpstr>Renaming - 1</vt:lpstr>
      <vt:lpstr>Renaming - 2</vt:lpstr>
      <vt:lpstr>L6: Absolute Path  Name Layer</vt:lpstr>
      <vt:lpstr>An Example: Find Blocks of “/programs/pong.c”</vt:lpstr>
      <vt:lpstr>An Example: Find Blocks of “/programs/pong.c”</vt:lpstr>
      <vt:lpstr>An Example: Find Blocks of “/programs/pong.c”</vt:lpstr>
      <vt:lpstr>An Example: Find Blocks of “/programs/pong.c”</vt:lpstr>
      <vt:lpstr>An Example: Find Blocks of “/programs/pong.c”</vt:lpstr>
      <vt:lpstr>An Example: Find Blocks of “/programs/pong.c”</vt:lpstr>
      <vt:lpstr>An Example: Find Blocks of “/programs/pong.c”</vt:lpstr>
      <vt:lpstr>An Example: Find Blocks of “/programs/pong.c”</vt:lpstr>
      <vt:lpstr>An Example: Find Blocks of “/programs/pong.c”</vt:lpstr>
      <vt:lpstr>An Example: Find Blocks of “/programs/pong.c”</vt:lpstr>
      <vt:lpstr>L7: Symbolic Link Layer</vt:lpstr>
      <vt:lpstr>L7: Symbolic Link  Layer</vt:lpstr>
      <vt:lpstr>Other Choices than inode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Xia Yubin</dc:creator>
  <cp:lastModifiedBy>Microsoft Office User</cp:lastModifiedBy>
  <cp:revision>34</cp:revision>
  <cp:lastPrinted>2016-06-13T07:55:34Z</cp:lastPrinted>
  <dcterms:created xsi:type="dcterms:W3CDTF">2017-05-12T06:55:38Z</dcterms:created>
  <dcterms:modified xsi:type="dcterms:W3CDTF">2018-09-14T02:48:35Z</dcterms:modified>
</cp:coreProperties>
</file>