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9" r:id="rId3"/>
    <p:sldId id="290" r:id="rId4"/>
    <p:sldId id="285" r:id="rId5"/>
    <p:sldId id="286" r:id="rId6"/>
    <p:sldId id="287" r:id="rId7"/>
    <p:sldId id="260" r:id="rId8"/>
    <p:sldId id="291" r:id="rId9"/>
    <p:sldId id="261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2" r:id="rId3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1" autoAdjust="0"/>
    <p:restoredTop sz="83173" autoAdjust="0"/>
  </p:normalViewPr>
  <p:slideViewPr>
    <p:cSldViewPr>
      <p:cViewPr varScale="1">
        <p:scale>
          <a:sx n="145" d="100"/>
          <a:sy n="145" d="100"/>
        </p:scale>
        <p:origin x="784" y="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2018/9/19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is a file: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same operations: open,</a:t>
            </a:r>
            <a:r>
              <a:rPr lang="en-US" baseline="0" dirty="0" smtClean="0"/>
              <a:t> read, write, </a:t>
            </a:r>
            <a:r>
              <a:rPr lang="en-US" baseline="0" dirty="0" err="1" smtClean="0"/>
              <a:t>ioctl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same naming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0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inode</a:t>
            </a:r>
            <a:r>
              <a:rPr lang="en-US" altLang="zh-CN" baseline="0" dirty="0" smtClean="0"/>
              <a:t> file system, file name is no a part of a file (not even metadata, i.e., its </a:t>
            </a:r>
            <a:r>
              <a:rPr lang="en-US" altLang="zh-CN" baseline="0" dirty="0" err="1" smtClean="0"/>
              <a:t>inode</a:t>
            </a:r>
            <a:r>
              <a:rPr lang="en-US" altLang="zh-CN" baseline="0" dirty="0" smtClean="0"/>
              <a:t>).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From the </a:t>
            </a:r>
            <a:r>
              <a:rPr lang="en-US" altLang="zh-CN" baseline="0" dirty="0" err="1" smtClean="0"/>
              <a:t>inode</a:t>
            </a:r>
            <a:r>
              <a:rPr lang="en-US" altLang="zh-CN" baseline="0" dirty="0" smtClean="0"/>
              <a:t> layer’s perspective, a directory is data.</a:t>
            </a:r>
          </a:p>
          <a:p>
            <a:r>
              <a:rPr lang="en-US" altLang="zh-CN" baseline="0" dirty="0" smtClean="0"/>
              <a:t>From the file system’s perspective, a directory is metadata.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1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comes a demo~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27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bash is being "friendly"; when you cd /into/a/</a:t>
            </a:r>
            <a:r>
              <a:rPr kumimoji="1" lang="en-US" altLang="zh-CN" dirty="0" err="1" smtClean="0"/>
              <a:t>symlink</a:t>
            </a:r>
            <a:r>
              <a:rPr kumimoji="1" lang="en-US" altLang="zh-CN" dirty="0" smtClean="0"/>
              <a:t>/, the shell remembers the old location (in $OLDPWD) and will use that directory when you cd .. under the assumption that you want to return to the directory you were just in.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If you want to use the real .., then you must also use cd </a:t>
            </a:r>
            <a:r>
              <a:rPr kumimoji="1" lang="en-US" altLang="zh-CN" dirty="0" smtClean="0"/>
              <a:t>–P ..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  The -P option says to use the physical directory</a:t>
            </a:r>
          </a:p>
          <a:p>
            <a:r>
              <a:rPr kumimoji="1" lang="en-US" altLang="zh-CN" dirty="0" smtClean="0"/>
              <a:t>          structure instead of following symbolic links (see</a:t>
            </a:r>
          </a:p>
          <a:p>
            <a:r>
              <a:rPr kumimoji="1" lang="en-US" altLang="zh-CN" dirty="0" smtClean="0"/>
              <a:t>          also the -P option to the set </a:t>
            </a:r>
            <a:r>
              <a:rPr kumimoji="1" lang="en-US" altLang="zh-CN" dirty="0" err="1" smtClean="0"/>
              <a:t>builtin</a:t>
            </a:r>
            <a:r>
              <a:rPr kumimoji="1" lang="en-US" altLang="zh-CN" dirty="0" smtClean="0"/>
              <a:t> command);</a:t>
            </a:r>
          </a:p>
          <a:p>
            <a:r>
              <a:rPr kumimoji="1" lang="en-US" altLang="zh-CN" dirty="0" smtClean="0"/>
              <a:t>          the -L option forces symbolic links to be followed.</a:t>
            </a:r>
          </a:p>
          <a:p>
            <a:r>
              <a:rPr kumimoji="1" lang="en-US" altLang="zh-CN" dirty="0" smtClean="0"/>
              <a:t>$ cd</a:t>
            </a:r>
          </a:p>
          <a:p>
            <a:r>
              <a:rPr kumimoji="1" lang="en-US" altLang="zh-CN" dirty="0" smtClean="0"/>
              <a:t>$ cd a/b/</a:t>
            </a:r>
            <a:r>
              <a:rPr kumimoji="1" lang="en-US" altLang="zh-CN" dirty="0" err="1" smtClean="0"/>
              <a:t>symlink</a:t>
            </a:r>
            <a:endParaRPr kumimoji="1" lang="en-US" altLang="zh-CN" dirty="0" smtClean="0"/>
          </a:p>
          <a:p>
            <a:r>
              <a:rPr kumimoji="1" lang="en-US" altLang="zh-CN" dirty="0" smtClean="0"/>
              <a:t>$ cd -P ..</a:t>
            </a:r>
          </a:p>
          <a:p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pwd</a:t>
            </a:r>
            <a:r>
              <a:rPr kumimoji="1" lang="en-US" altLang="zh-CN" dirty="0" smtClean="0"/>
              <a:t> -P</a:t>
            </a:r>
          </a:p>
          <a:p>
            <a:r>
              <a:rPr kumimoji="1" lang="en-US" altLang="zh-CN" dirty="0" smtClean="0"/>
              <a:t>/home/</a:t>
            </a:r>
            <a:r>
              <a:rPr kumimoji="1" lang="en-US" altLang="zh-CN" dirty="0" err="1" smtClean="0"/>
              <a:t>sarnold</a:t>
            </a:r>
            <a:endParaRPr kumimoji="1" lang="en-US" altLang="zh-CN" dirty="0" smtClean="0"/>
          </a:p>
          <a:p>
            <a:r>
              <a:rPr kumimoji="1" lang="en-US" altLang="zh-CN" dirty="0" smtClean="0"/>
              <a:t>$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5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368"/>
              </a:spcBef>
            </a:pPr>
            <a:r>
              <a:rPr kumimoji="1" lang="en-US" altLang="zh-CN" sz="2000" dirty="0" err="1" smtClean="0"/>
              <a:t>Vnode</a:t>
            </a:r>
            <a:r>
              <a:rPr kumimoji="1" lang="en-US" altLang="zh-CN" sz="2000" dirty="0" smtClean="0"/>
              <a:t> is in Memory-only</a:t>
            </a:r>
          </a:p>
          <a:p>
            <a:pPr lvl="1"/>
            <a:r>
              <a:rPr kumimoji="1" lang="en-US" altLang="zh-CN" sz="1600" dirty="0" smtClean="0"/>
              <a:t>It hides different FS implementation from upper layers</a:t>
            </a:r>
          </a:p>
          <a:p>
            <a:pPr lvl="1"/>
            <a:r>
              <a:rPr kumimoji="1" lang="en-US" altLang="zh-CN" sz="1600" dirty="0" err="1" smtClean="0"/>
              <a:t>Vnode</a:t>
            </a:r>
            <a:r>
              <a:rPr kumimoji="1" lang="en-US" altLang="zh-CN" sz="1600" dirty="0" smtClean="0"/>
              <a:t> only exists when a file is open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1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What is the difference</a:t>
            </a:r>
            <a:r>
              <a:rPr kumimoji="1" lang="en-US" altLang="zh-CN" baseline="0" dirty="0" smtClean="0"/>
              <a:t> between FILE* and </a:t>
            </a:r>
            <a:r>
              <a:rPr kumimoji="1" lang="en-US" altLang="zh-CN" baseline="0" dirty="0" err="1" smtClean="0"/>
              <a:t>fd</a:t>
            </a:r>
            <a:r>
              <a:rPr kumimoji="1" lang="en-US" altLang="zh-CN" baseline="0" dirty="0" smtClean="0"/>
              <a:t>? </a:t>
            </a:r>
            <a:r>
              <a:rPr kumimoji="1" lang="en-US" altLang="zh-CN" baseline="0" dirty="0" err="1" smtClean="0"/>
              <a:t>Fopen</a:t>
            </a:r>
            <a:r>
              <a:rPr kumimoji="1" lang="en-US" altLang="zh-CN" baseline="0" dirty="0" smtClean="0"/>
              <a:t> and open?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15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There are three more mode bits: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err="1" smtClean="0"/>
              <a:t>s</a:t>
            </a:r>
            <a:r>
              <a:rPr kumimoji="1" lang="en-US" altLang="zh-CN" dirty="0" err="1" smtClean="0"/>
              <a:t>etuid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setgid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stick_bit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2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en-US" altLang="zh-CN" baseline="0" dirty="0" smtClean="0"/>
              <a:t> is the different between </a:t>
            </a:r>
            <a:r>
              <a:rPr kumimoji="1" lang="en-US" altLang="zh-CN" baseline="0" dirty="0" err="1" smtClean="0"/>
              <a:t>fd</a:t>
            </a:r>
            <a:r>
              <a:rPr kumimoji="1" lang="en-US" altLang="zh-CN" baseline="0" dirty="0" smtClean="0"/>
              <a:t> and </a:t>
            </a:r>
            <a:r>
              <a:rPr kumimoji="1" lang="en-US" altLang="zh-CN" baseline="0" dirty="0" err="1" smtClean="0"/>
              <a:t>inode</a:t>
            </a:r>
            <a:r>
              <a:rPr kumimoji="1" lang="en-US" altLang="zh-CN" baseline="0" dirty="0" smtClean="0"/>
              <a:t>?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More details on device as a file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2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Note: the </a:t>
            </a:r>
            <a:r>
              <a:rPr kumimoji="1" lang="en-US" altLang="zh-CN" dirty="0" err="1" smtClean="0"/>
              <a:t>refcnt</a:t>
            </a:r>
            <a:r>
              <a:rPr kumimoji="1" lang="en-US" altLang="zh-CN" baseline="0" dirty="0" smtClean="0"/>
              <a:t> is not the </a:t>
            </a:r>
            <a:r>
              <a:rPr kumimoji="1" lang="en-US" altLang="zh-CN" baseline="0" dirty="0" err="1" smtClean="0"/>
              <a:t>refcnt</a:t>
            </a:r>
            <a:r>
              <a:rPr kumimoji="1" lang="en-US" altLang="zh-CN" baseline="0" dirty="0" smtClean="0"/>
              <a:t> of </a:t>
            </a:r>
            <a:r>
              <a:rPr kumimoji="1" lang="en-US" altLang="zh-CN" baseline="0" dirty="0" err="1" smtClean="0"/>
              <a:t>inode</a:t>
            </a:r>
            <a:r>
              <a:rPr kumimoji="1" lang="en-US" altLang="zh-CN" baseline="0" dirty="0" smtClean="0"/>
              <a:t>!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3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iazza.com/class/jm8eot1vblm48q?cid=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b="1" dirty="0" smtClean="0">
                <a:solidFill>
                  <a:schemeClr val="bg1"/>
                </a:solidFill>
              </a:rPr>
              <a:t>File</a:t>
            </a:r>
            <a:r>
              <a:rPr kumimoji="1" lang="zh-CN" altLang="en-US" sz="44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4400" b="1" dirty="0" smtClean="0">
                <a:solidFill>
                  <a:schemeClr val="bg1"/>
                </a:solidFill>
              </a:rPr>
              <a:t>System</a:t>
            </a:r>
            <a:r>
              <a:rPr kumimoji="1" lang="zh-CN" altLang="en-US" sz="44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4400" b="1" dirty="0" smtClean="0">
                <a:solidFill>
                  <a:schemeClr val="bg1"/>
                </a:solidFill>
              </a:rPr>
              <a:t>API</a:t>
            </a:r>
            <a:endParaRPr kumimoji="1"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2018.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OPEN, READ, WRITE, SEEK, CLOSE, ...</a:t>
            </a:r>
            <a:endParaRPr lang="en-US" altLang="zh-CN" sz="2800" dirty="0">
              <a:solidFill>
                <a:schemeClr val="accent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  <a:endParaRPr lang="en-US" altLang="zh-CN" sz="2000" dirty="0">
              <a:solidFill>
                <a:schemeClr val="accent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Sidebar: Notice the Context Change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Another interesting behavior of soft link</a:t>
            </a:r>
          </a:p>
          <a:p>
            <a:pPr lvl="1"/>
            <a:r>
              <a:rPr lang="en-US" altLang="zh-CN" sz="2400" dirty="0"/>
              <a:t>Current directory is “/Scholarly/programs/www”</a:t>
            </a:r>
          </a:p>
          <a:p>
            <a:pPr lvl="1"/>
            <a:r>
              <a:rPr lang="en-US" altLang="zh-CN" sz="2400" dirty="0" smtClean="0"/>
              <a:t>This directory </a:t>
            </a:r>
            <a:r>
              <a:rPr lang="en-US" altLang="zh-CN" sz="2400" dirty="0"/>
              <a:t>contains a soft link</a:t>
            </a:r>
          </a:p>
          <a:p>
            <a:pPr lvl="2"/>
            <a:r>
              <a:rPr lang="en-US" altLang="zh-CN" sz="2000" dirty="0"/>
              <a:t>“</a:t>
            </a:r>
            <a:r>
              <a:rPr lang="en-US" altLang="zh-CN" sz="2000" dirty="0" smtClean="0"/>
              <a:t>CSE-</a:t>
            </a:r>
            <a:r>
              <a:rPr lang="en-US" altLang="zh-CN" sz="2000" dirty="0"/>
              <a:t>web” -&gt; “Scholarly/programs/www”</a:t>
            </a:r>
          </a:p>
          <a:p>
            <a:pPr lvl="1"/>
            <a:r>
              <a:rPr lang="en-US" altLang="zh-CN" sz="2400" dirty="0"/>
              <a:t>Run following commands</a:t>
            </a:r>
          </a:p>
          <a:p>
            <a:pPr lvl="2"/>
            <a:r>
              <a:rPr lang="en-US" altLang="zh-CN" sz="2000" dirty="0" smtClean="0"/>
              <a:t>cd CSE-web</a:t>
            </a:r>
            <a:endParaRPr lang="en-US" altLang="zh-CN" sz="2000" dirty="0"/>
          </a:p>
          <a:p>
            <a:pPr lvl="2"/>
            <a:r>
              <a:rPr lang="en-US" altLang="zh-CN" sz="2000" dirty="0" smtClean="0"/>
              <a:t>cd ..</a:t>
            </a:r>
            <a:endParaRPr lang="en-US" altLang="zh-CN" sz="2000" dirty="0"/>
          </a:p>
          <a:p>
            <a:pPr lvl="1"/>
            <a:r>
              <a:rPr lang="en-US" altLang="zh-CN" dirty="0"/>
              <a:t>What is the current directory</a:t>
            </a:r>
            <a:r>
              <a:rPr lang="en-US" altLang="zh-CN" dirty="0" smtClean="0"/>
              <a:t>? Why?</a:t>
            </a:r>
            <a:endParaRPr lang="en-US" altLang="zh-CN" dirty="0"/>
          </a:p>
          <a:p>
            <a:pPr lvl="2"/>
            <a:r>
              <a:rPr lang="en-US" altLang="zh-CN" sz="2000" dirty="0"/>
              <a:t>“..” is resolved in </a:t>
            </a:r>
            <a:r>
              <a:rPr lang="en-US" altLang="zh-CN" sz="2000" dirty="0" smtClean="0"/>
              <a:t>a </a:t>
            </a:r>
            <a:r>
              <a:rPr lang="en-US" altLang="zh-CN" sz="2000" dirty="0"/>
              <a:t>new default </a:t>
            </a:r>
            <a:r>
              <a:rPr lang="en-US" altLang="zh-CN" sz="2000" dirty="0" smtClean="0"/>
              <a:t>context: by bash, not by file system</a:t>
            </a:r>
            <a:endParaRPr lang="zh-CN" altLang="en-US" sz="2000" dirty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D0C1C636-4DAD-1A48-A401-D750A9E59F4A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10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 of File 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kumimoji="1" lang="en-US" altLang="zh-CN" sz="2400" dirty="0" smtClean="0"/>
              <a:t>File name is not part of a file (neither </a:t>
            </a:r>
            <a:r>
              <a:rPr kumimoji="1" lang="en-US" altLang="zh-CN" sz="2400" i="1" dirty="0" smtClean="0"/>
              <a:t>data</a:t>
            </a:r>
            <a:r>
              <a:rPr kumimoji="1" lang="en-US" altLang="zh-CN" sz="2400" dirty="0" smtClean="0"/>
              <a:t> nor </a:t>
            </a:r>
            <a:r>
              <a:rPr kumimoji="1" lang="en-US" altLang="zh-CN" sz="2400" i="1" dirty="0" smtClean="0"/>
              <a:t>metadata</a:t>
            </a:r>
            <a:r>
              <a:rPr kumimoji="1" lang="en-US" altLang="zh-CN" sz="2400" dirty="0" smtClean="0"/>
              <a:t>!)</a:t>
            </a:r>
          </a:p>
          <a:p>
            <a:pPr lvl="1"/>
            <a:r>
              <a:rPr kumimoji="1" lang="en-US" altLang="zh-CN" sz="1800" dirty="0" smtClean="0"/>
              <a:t>Name is </a:t>
            </a:r>
            <a:r>
              <a:rPr kumimoji="1" lang="en-US" altLang="zh-CN" sz="1800" b="1" dirty="0" smtClean="0">
                <a:solidFill>
                  <a:srgbClr val="0096FF"/>
                </a:solidFill>
              </a:rPr>
              <a:t>not</a:t>
            </a:r>
            <a:r>
              <a:rPr kumimoji="1" lang="en-US" altLang="zh-CN" sz="1800" dirty="0" smtClean="0"/>
              <a:t> a part of an </a:t>
            </a:r>
            <a:r>
              <a:rPr kumimoji="1" lang="en-US" altLang="zh-CN" sz="1800" dirty="0" err="1" smtClean="0"/>
              <a:t>inode</a:t>
            </a:r>
            <a:endParaRPr kumimoji="1" lang="en-US" altLang="zh-CN" sz="1800" dirty="0" smtClean="0"/>
          </a:p>
          <a:p>
            <a:pPr lvl="1"/>
            <a:r>
              <a:rPr kumimoji="1" lang="en-US" altLang="zh-CN" sz="1800" dirty="0" smtClean="0"/>
              <a:t>Name is actually the data of a directory</a:t>
            </a:r>
          </a:p>
          <a:p>
            <a:pPr lvl="1"/>
            <a:r>
              <a:rPr kumimoji="1" lang="en-US" altLang="zh-CN" sz="1800" dirty="0" smtClean="0"/>
              <a:t>An </a:t>
            </a:r>
            <a:r>
              <a:rPr kumimoji="1" lang="en-US" altLang="zh-CN" sz="1800" dirty="0" err="1" smtClean="0"/>
              <a:t>inode</a:t>
            </a:r>
            <a:r>
              <a:rPr kumimoji="1" lang="en-US" altLang="zh-CN" sz="1800" dirty="0" smtClean="0"/>
              <a:t> can have several names (hard LINK)</a:t>
            </a:r>
          </a:p>
          <a:p>
            <a:pPr>
              <a:spcBef>
                <a:spcPts val="1368"/>
              </a:spcBef>
            </a:pPr>
            <a:r>
              <a:rPr kumimoji="1" lang="en-US" altLang="zh-CN" sz="2400" dirty="0" smtClean="0"/>
              <a:t>Hard links are equal</a:t>
            </a:r>
          </a:p>
          <a:p>
            <a:pPr lvl="1"/>
            <a:r>
              <a:rPr kumimoji="1" lang="en-US" altLang="zh-CN" sz="1800" dirty="0" smtClean="0"/>
              <a:t>If a file has two names, both are links (instead of a link and a name)</a:t>
            </a:r>
          </a:p>
          <a:p>
            <a:pPr>
              <a:spcBef>
                <a:spcPts val="1368"/>
              </a:spcBef>
            </a:pPr>
            <a:r>
              <a:rPr kumimoji="1" lang="en-US" altLang="zh-CN" sz="2400" dirty="0"/>
              <a:t>Directory </a:t>
            </a:r>
            <a:r>
              <a:rPr kumimoji="1" lang="en-US" altLang="zh-CN" sz="2400" dirty="0" smtClean="0"/>
              <a:t>size </a:t>
            </a:r>
            <a:r>
              <a:rPr kumimoji="1" lang="en-US" altLang="zh-CN" sz="2400" dirty="0"/>
              <a:t>is </a:t>
            </a:r>
            <a:r>
              <a:rPr kumimoji="1" lang="en-US" altLang="zh-CN" sz="2400" dirty="0" smtClean="0"/>
              <a:t>small</a:t>
            </a:r>
            <a:endParaRPr kumimoji="1" lang="en-US" altLang="zh-CN" sz="2400" dirty="0"/>
          </a:p>
          <a:p>
            <a:pPr lvl="1"/>
            <a:r>
              <a:rPr kumimoji="1" lang="en-US" altLang="zh-CN" sz="1800" dirty="0" smtClean="0"/>
              <a:t>Only mapping from name to </a:t>
            </a:r>
            <a:r>
              <a:rPr kumimoji="1" lang="en-US" altLang="zh-CN" sz="1800" dirty="0" err="1" smtClean="0"/>
              <a:t>inode</a:t>
            </a:r>
            <a:r>
              <a:rPr kumimoji="1" lang="en-US" altLang="zh-CN" sz="1800" dirty="0" smtClean="0"/>
              <a:t> number</a:t>
            </a:r>
          </a:p>
          <a:p>
            <a:pPr lvl="1"/>
            <a:r>
              <a:rPr kumimoji="1" lang="en-US" altLang="zh-CN" sz="1800" dirty="0" smtClean="0"/>
              <a:t>“Folder” is somewhat misleading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File system API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Implementing the </a:t>
            </a:r>
            <a:r>
              <a:rPr kumimoji="1" lang="en-US" altLang="zh-CN" dirty="0" smtClean="0"/>
              <a:t>File System 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API</a:t>
            </a:r>
            <a:endParaRPr lang="en-US" altLang="zh-CN" dirty="0"/>
          </a:p>
          <a:p>
            <a:pPr lvl="1"/>
            <a:r>
              <a:rPr lang="en-US" altLang="zh-CN" dirty="0"/>
              <a:t>CHDIR, MKDIR</a:t>
            </a:r>
          </a:p>
          <a:p>
            <a:pPr lvl="1"/>
            <a:r>
              <a:rPr lang="en-US" altLang="zh-CN" dirty="0" smtClean="0"/>
              <a:t>CREAT, LINK</a:t>
            </a:r>
            <a:r>
              <a:rPr lang="en-US" altLang="zh-CN" dirty="0"/>
              <a:t>, UNLINK, RENAME</a:t>
            </a:r>
          </a:p>
          <a:p>
            <a:pPr lvl="1"/>
            <a:r>
              <a:rPr lang="en-US" altLang="zh-CN" dirty="0"/>
              <a:t>SYMLINK</a:t>
            </a:r>
          </a:p>
          <a:p>
            <a:pPr lvl="1"/>
            <a:r>
              <a:rPr lang="en-US" altLang="zh-CN" dirty="0"/>
              <a:t>MOUNT, UNMOUNT</a:t>
            </a:r>
          </a:p>
          <a:p>
            <a:pPr lvl="1"/>
            <a:r>
              <a:rPr lang="en-US" altLang="zh-CN" dirty="0" smtClean="0"/>
              <a:t>OPEN</a:t>
            </a:r>
            <a:r>
              <a:rPr lang="en-US" altLang="zh-CN" dirty="0"/>
              <a:t>, READ, WRITE, CLOSE</a:t>
            </a:r>
          </a:p>
          <a:p>
            <a:pPr lvl="1"/>
            <a:r>
              <a:rPr lang="en-US" altLang="zh-CN" dirty="0" smtClean="0"/>
              <a:t>SYNC</a:t>
            </a:r>
          </a:p>
          <a:p>
            <a:r>
              <a:rPr lang="en-US" altLang="zh-CN" dirty="0" smtClean="0"/>
              <a:t>Implemented as </a:t>
            </a:r>
            <a:r>
              <a:rPr lang="en-US" altLang="zh-CN" b="1" dirty="0" smtClean="0">
                <a:solidFill>
                  <a:srgbClr val="0096FF"/>
                </a:solidFill>
              </a:rPr>
              <a:t>system calls </a:t>
            </a:r>
            <a:r>
              <a:rPr lang="en-US" altLang="zh-CN" dirty="0" smtClean="0"/>
              <a:t>to user applications</a:t>
            </a:r>
          </a:p>
          <a:p>
            <a:pPr lvl="1"/>
            <a:r>
              <a:rPr lang="en-US" altLang="zh-CN" dirty="0" smtClean="0"/>
              <a:t>Kernel has many sets of function pointers implementing the API</a:t>
            </a:r>
          </a:p>
          <a:p>
            <a:pPr lvl="1"/>
            <a:r>
              <a:rPr lang="en-US" altLang="zh-CN" dirty="0" smtClean="0"/>
              <a:t>Each set is specific to a FS (chose at mount point)</a:t>
            </a:r>
            <a:endParaRPr lang="en-US" altLang="zh-CN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A038C7A-4AB2-0B47-9F6F-D1F5109ACEEA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6" y="2281436"/>
            <a:ext cx="3171825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File </a:t>
            </a:r>
            <a:r>
              <a:rPr kumimoji="1" lang="en-US" altLang="zh-CN" dirty="0" smtClean="0"/>
              <a:t>Meta-data</a:t>
            </a:r>
            <a:endParaRPr kumimoji="1" lang="zh-CN" altLang="en-US" dirty="0"/>
          </a:p>
        </p:txBody>
      </p:sp>
      <p:sp>
        <p:nvSpPr>
          <p:cNvPr id="50180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Owner ID</a:t>
            </a:r>
          </a:p>
          <a:p>
            <a:pPr lvl="1"/>
            <a:r>
              <a:rPr lang="en-US" altLang="zh-CN" sz="1800" dirty="0"/>
              <a:t>User ID and group ID that own this </a:t>
            </a:r>
            <a:r>
              <a:rPr lang="en-US" altLang="zh-CN" sz="1800" dirty="0" err="1"/>
              <a:t>inode</a:t>
            </a:r>
            <a:endParaRPr lang="en-US" altLang="zh-CN" sz="1800" dirty="0"/>
          </a:p>
          <a:p>
            <a:r>
              <a:rPr lang="en-US" altLang="zh-CN" sz="2000" dirty="0"/>
              <a:t>Types of permission</a:t>
            </a:r>
          </a:p>
          <a:p>
            <a:pPr lvl="1"/>
            <a:r>
              <a:rPr lang="en-US" altLang="zh-CN" sz="1800" dirty="0"/>
              <a:t>Owner, group, other</a:t>
            </a:r>
          </a:p>
          <a:p>
            <a:pPr lvl="1"/>
            <a:r>
              <a:rPr lang="en-US" altLang="zh-CN" sz="1800" dirty="0"/>
              <a:t>Read, write, execute</a:t>
            </a:r>
          </a:p>
          <a:p>
            <a:r>
              <a:rPr lang="en-US" altLang="zh-CN" sz="2000" dirty="0"/>
              <a:t>Time stamps</a:t>
            </a:r>
          </a:p>
          <a:p>
            <a:pPr lvl="1"/>
            <a:r>
              <a:rPr lang="en-US" altLang="zh-CN" sz="1800" dirty="0"/>
              <a:t>Last access (by </a:t>
            </a:r>
            <a:r>
              <a:rPr lang="en-US" altLang="zh-CN" sz="1800" dirty="0" smtClean="0"/>
              <a:t>READ)</a:t>
            </a:r>
            <a:endParaRPr lang="en-US" altLang="zh-CN" sz="1800" dirty="0"/>
          </a:p>
          <a:p>
            <a:pPr lvl="1"/>
            <a:r>
              <a:rPr lang="en-US" altLang="zh-CN" sz="1800" dirty="0"/>
              <a:t>Last modification (by WRITE)</a:t>
            </a:r>
          </a:p>
          <a:p>
            <a:pPr lvl="1"/>
            <a:r>
              <a:rPr lang="en-US" altLang="zh-CN" sz="1800" dirty="0"/>
              <a:t>Last change of </a:t>
            </a:r>
            <a:r>
              <a:rPr lang="en-US" altLang="zh-CN" sz="1800" dirty="0" err="1"/>
              <a:t>inode</a:t>
            </a:r>
            <a:r>
              <a:rPr lang="en-US" altLang="zh-CN" sz="1800" dirty="0"/>
              <a:t> (by LINK)</a:t>
            </a:r>
          </a:p>
          <a:p>
            <a:pPr lvl="1"/>
            <a:endParaRPr lang="zh-CN" altLang="en-US" sz="1800" dirty="0"/>
          </a:p>
        </p:txBody>
      </p:sp>
      <p:sp>
        <p:nvSpPr>
          <p:cNvPr id="5018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C53C3BC-E2E4-5345-BAE8-9F86872ADFE7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50182" name="矩形 4"/>
          <p:cNvSpPr>
            <a:spLocks noChangeArrowheads="1"/>
          </p:cNvSpPr>
          <p:nvPr/>
        </p:nvSpPr>
        <p:spPr bwMode="auto">
          <a:xfrm>
            <a:off x="5972175" y="3464123"/>
            <a:ext cx="1828800" cy="1397000"/>
          </a:xfrm>
          <a:prstGeom prst="rect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OPEN A</a:t>
            </a:r>
            <a:r>
              <a:rPr kumimoji="1" lang="en-US" altLang="zh-CN" dirty="0" smtClean="0"/>
              <a:t> File</a:t>
            </a:r>
            <a:endParaRPr kumimoji="1" lang="zh-CN" altLang="en-US" dirty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 user’s permission</a:t>
            </a:r>
          </a:p>
          <a:p>
            <a:r>
              <a:rPr lang="en-US" altLang="zh-CN" dirty="0"/>
              <a:t>Update last access time</a:t>
            </a:r>
          </a:p>
          <a:p>
            <a:r>
              <a:rPr lang="en-US" altLang="zh-CN" dirty="0"/>
              <a:t>Return a short name for a file</a:t>
            </a:r>
          </a:p>
          <a:p>
            <a:pPr lvl="1"/>
            <a:r>
              <a:rPr lang="en-US" altLang="zh-CN" dirty="0" smtClean="0"/>
              <a:t>File descriptor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b="1" dirty="0" err="1" smtClean="0">
                <a:solidFill>
                  <a:srgbClr val="0096FF"/>
                </a:solidFill>
              </a:rPr>
              <a:t>fd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Used by </a:t>
            </a:r>
            <a:r>
              <a:rPr lang="en-US" altLang="zh-CN" b="1" dirty="0"/>
              <a:t>READ</a:t>
            </a:r>
            <a:r>
              <a:rPr lang="en-US" altLang="zh-CN" dirty="0"/>
              <a:t>, </a:t>
            </a:r>
            <a:r>
              <a:rPr lang="en-US" altLang="zh-CN" b="1" dirty="0"/>
              <a:t>WRITE</a:t>
            </a:r>
            <a:r>
              <a:rPr lang="en-US" altLang="zh-CN" dirty="0"/>
              <a:t>, </a:t>
            </a:r>
            <a:r>
              <a:rPr lang="en-US" altLang="zh-CN" b="1" dirty="0" smtClean="0"/>
              <a:t>CLOSE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endParaRPr lang="en-US" altLang="zh-CN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BCEF0D2-A51D-B64B-9A73-39A59E086253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15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File </a:t>
            </a:r>
            <a:r>
              <a:rPr kumimoji="1" lang="en-US" altLang="zh-CN" dirty="0" smtClean="0"/>
              <a:t>Descriptor</a:t>
            </a:r>
            <a:endParaRPr kumimoji="1"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Each process starts with three open files</a:t>
            </a:r>
          </a:p>
          <a:p>
            <a:pPr lvl="1"/>
            <a:r>
              <a:rPr lang="en-US" altLang="zh-CN" sz="2000" dirty="0"/>
              <a:t>Standard in: </a:t>
            </a:r>
            <a:r>
              <a:rPr lang="en-US" altLang="zh-CN" sz="2000" b="1" dirty="0" err="1">
                <a:solidFill>
                  <a:srgbClr val="0096FF"/>
                </a:solidFill>
              </a:rPr>
              <a:t>fd</a:t>
            </a:r>
            <a:r>
              <a:rPr lang="en-US" altLang="zh-CN" sz="2000" b="1" dirty="0">
                <a:solidFill>
                  <a:srgbClr val="0096FF"/>
                </a:solidFill>
              </a:rPr>
              <a:t> = </a:t>
            </a:r>
            <a:r>
              <a:rPr lang="en-US" altLang="zh-CN" sz="2000" b="1" dirty="0" smtClean="0">
                <a:solidFill>
                  <a:srgbClr val="0096FF"/>
                </a:solidFill>
              </a:rPr>
              <a:t>0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tandard </a:t>
            </a:r>
            <a:r>
              <a:rPr lang="en-US" altLang="zh-CN" sz="2000" dirty="0"/>
              <a:t>out: </a:t>
            </a:r>
            <a:r>
              <a:rPr lang="en-US" altLang="zh-CN" sz="2000" b="1" dirty="0" err="1">
                <a:solidFill>
                  <a:srgbClr val="0096FF"/>
                </a:solidFill>
              </a:rPr>
              <a:t>fd</a:t>
            </a:r>
            <a:r>
              <a:rPr lang="en-US" altLang="zh-CN" sz="2000" b="1" dirty="0">
                <a:solidFill>
                  <a:srgbClr val="0096FF"/>
                </a:solidFill>
              </a:rPr>
              <a:t> = </a:t>
            </a:r>
            <a:r>
              <a:rPr lang="en-US" altLang="zh-CN" sz="2000" b="1" dirty="0" smtClean="0">
                <a:solidFill>
                  <a:srgbClr val="0096FF"/>
                </a:solidFill>
              </a:rPr>
              <a:t>1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tandard </a:t>
            </a:r>
            <a:r>
              <a:rPr lang="en-US" altLang="zh-CN" sz="2000" dirty="0"/>
              <a:t>error: </a:t>
            </a:r>
            <a:r>
              <a:rPr lang="en-US" altLang="zh-CN" sz="2000" b="1" dirty="0" err="1">
                <a:solidFill>
                  <a:srgbClr val="0096FF"/>
                </a:solidFill>
              </a:rPr>
              <a:t>fd</a:t>
            </a:r>
            <a:r>
              <a:rPr lang="en-US" altLang="zh-CN" sz="2000" b="1" dirty="0">
                <a:solidFill>
                  <a:srgbClr val="0096FF"/>
                </a:solidFill>
              </a:rPr>
              <a:t> = 2</a:t>
            </a:r>
          </a:p>
          <a:p>
            <a:r>
              <a:rPr lang="en-US" altLang="zh-CN" sz="2400" dirty="0"/>
              <a:t>Can also use 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 to name opened </a:t>
            </a:r>
            <a:r>
              <a:rPr lang="en-US" altLang="zh-CN" sz="2400" b="1" dirty="0">
                <a:solidFill>
                  <a:srgbClr val="0096FF"/>
                </a:solidFill>
              </a:rPr>
              <a:t>devices</a:t>
            </a:r>
          </a:p>
          <a:p>
            <a:pPr lvl="1"/>
            <a:r>
              <a:rPr lang="en-US" altLang="zh-CN" sz="2000" dirty="0"/>
              <a:t>Keyboard, display, etc.</a:t>
            </a:r>
          </a:p>
          <a:p>
            <a:pPr lvl="1"/>
            <a:r>
              <a:rPr lang="en-US" altLang="zh-CN" sz="2000" dirty="0"/>
              <a:t>Allow a designer not to worry about input/output</a:t>
            </a:r>
          </a:p>
          <a:p>
            <a:pPr lvl="2"/>
            <a:r>
              <a:rPr lang="en-US" altLang="zh-CN" sz="1800" dirty="0"/>
              <a:t>Just read from </a:t>
            </a:r>
            <a:r>
              <a:rPr lang="en-US" altLang="zh-CN" sz="1800" b="1" dirty="0" err="1">
                <a:solidFill>
                  <a:srgbClr val="0096FF"/>
                </a:solidFill>
              </a:rPr>
              <a:t>fd</a:t>
            </a:r>
            <a:r>
              <a:rPr lang="en-US" altLang="zh-CN" sz="1800" b="1" dirty="0">
                <a:solidFill>
                  <a:srgbClr val="0096FF"/>
                </a:solidFill>
              </a:rPr>
              <a:t> 0</a:t>
            </a:r>
            <a:r>
              <a:rPr lang="en-US" altLang="zh-CN" sz="1800" dirty="0"/>
              <a:t> and write to </a:t>
            </a:r>
            <a:r>
              <a:rPr lang="en-US" altLang="zh-CN" sz="1800" b="1" dirty="0" err="1">
                <a:solidFill>
                  <a:srgbClr val="0096FF"/>
                </a:solidFill>
              </a:rPr>
              <a:t>fd</a:t>
            </a:r>
            <a:r>
              <a:rPr lang="en-US" altLang="zh-CN" sz="1800" b="1" dirty="0">
                <a:solidFill>
                  <a:srgbClr val="0096FF"/>
                </a:solidFill>
              </a:rPr>
              <a:t> 1</a:t>
            </a:r>
          </a:p>
          <a:p>
            <a:r>
              <a:rPr lang="en-US" altLang="zh-CN" sz="2400" dirty="0"/>
              <a:t>Each process has its own </a:t>
            </a:r>
            <a:r>
              <a:rPr lang="en-US" altLang="zh-CN" sz="2400" u="sng" dirty="0" err="1"/>
              <a:t>fd</a:t>
            </a:r>
            <a:r>
              <a:rPr lang="en-US" altLang="zh-CN" sz="2400" u="sng" dirty="0"/>
              <a:t> name space</a:t>
            </a:r>
            <a:endParaRPr lang="zh-CN" altLang="en-US" sz="2400" u="sng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C0A1CE4-DDA1-5441-810F-C6EBE5AB38CF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File </a:t>
            </a:r>
            <a:r>
              <a:rPr kumimoji="1" lang="en-US" altLang="zh-CN" dirty="0" smtClean="0"/>
              <a:t>Cursor</a:t>
            </a:r>
            <a:endParaRPr kumimoji="1"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File cursor</a:t>
            </a:r>
          </a:p>
          <a:p>
            <a:pPr lvl="1"/>
            <a:r>
              <a:rPr lang="en-US" altLang="zh-CN" dirty="0"/>
              <a:t>Keep track of operation position within a </a:t>
            </a:r>
            <a:r>
              <a:rPr lang="en-US" altLang="zh-CN" dirty="0" smtClean="0"/>
              <a:t>file</a:t>
            </a:r>
          </a:p>
          <a:p>
            <a:pPr lvl="1"/>
            <a:r>
              <a:rPr lang="en-US" altLang="zh-CN" dirty="0" smtClean="0"/>
              <a:t>Can be changed by </a:t>
            </a:r>
            <a:r>
              <a:rPr lang="en-US" altLang="zh-CN" b="1" dirty="0" smtClean="0"/>
              <a:t>SEEK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opeartion</a:t>
            </a:r>
            <a:endParaRPr lang="en-US" altLang="zh-CN" dirty="0"/>
          </a:p>
          <a:p>
            <a:r>
              <a:rPr lang="en-US" altLang="zh-CN" dirty="0" smtClean="0"/>
              <a:t>Case-1: </a:t>
            </a:r>
            <a:r>
              <a:rPr lang="en-US" altLang="zh-CN" dirty="0" smtClean="0">
                <a:solidFill>
                  <a:srgbClr val="0096FF"/>
                </a:solidFill>
              </a:rPr>
              <a:t>Sharing file cursor</a:t>
            </a:r>
            <a:endParaRPr lang="en-US" altLang="zh-CN" dirty="0">
              <a:solidFill>
                <a:srgbClr val="0096FF"/>
              </a:solidFill>
            </a:endParaRPr>
          </a:p>
          <a:p>
            <a:pPr lvl="1"/>
            <a:r>
              <a:rPr lang="en-US" altLang="zh-CN" dirty="0"/>
              <a:t>Parent passes its </a:t>
            </a:r>
            <a:r>
              <a:rPr lang="en-US" altLang="zh-CN" dirty="0" err="1"/>
              <a:t>fd</a:t>
            </a:r>
            <a:r>
              <a:rPr lang="en-US" altLang="zh-CN" dirty="0"/>
              <a:t> to its child</a:t>
            </a:r>
          </a:p>
          <a:p>
            <a:pPr lvl="2"/>
            <a:r>
              <a:rPr lang="en-US" altLang="zh-CN" sz="2000" dirty="0"/>
              <a:t>In UNIX, child inherits all open </a:t>
            </a:r>
            <a:r>
              <a:rPr lang="en-US" altLang="zh-CN" sz="2000" dirty="0" err="1"/>
              <a:t>fds</a:t>
            </a:r>
            <a:r>
              <a:rPr lang="en-US" altLang="zh-CN" sz="2000" dirty="0"/>
              <a:t> from its parent</a:t>
            </a:r>
          </a:p>
          <a:p>
            <a:pPr lvl="1"/>
            <a:r>
              <a:rPr lang="en-US" altLang="zh-CN" dirty="0"/>
              <a:t>Allow parent and child to share </a:t>
            </a:r>
            <a:r>
              <a:rPr lang="en-US" altLang="zh-CN" dirty="0" smtClean="0"/>
              <a:t>an </a:t>
            </a:r>
            <a:r>
              <a:rPr lang="en-US" altLang="zh-CN" dirty="0"/>
              <a:t>output file</a:t>
            </a:r>
          </a:p>
          <a:p>
            <a:r>
              <a:rPr lang="en-US" altLang="zh-CN" dirty="0" smtClean="0"/>
              <a:t>Case-2: </a:t>
            </a:r>
            <a:r>
              <a:rPr lang="en-US" altLang="zh-CN" dirty="0" smtClean="0">
                <a:solidFill>
                  <a:srgbClr val="0096FF"/>
                </a:solidFill>
              </a:rPr>
              <a:t>Not </a:t>
            </a:r>
            <a:r>
              <a:rPr lang="en-US" altLang="zh-CN" dirty="0">
                <a:solidFill>
                  <a:srgbClr val="0096FF"/>
                </a:solidFill>
              </a:rPr>
              <a:t>sharing </a:t>
            </a:r>
            <a:r>
              <a:rPr lang="en-US" altLang="zh-CN" dirty="0" smtClean="0">
                <a:solidFill>
                  <a:srgbClr val="0096FF"/>
                </a:solidFill>
              </a:rPr>
              <a:t>file cursor</a:t>
            </a:r>
            <a:endParaRPr lang="en-US" altLang="zh-CN" dirty="0">
              <a:solidFill>
                <a:srgbClr val="0096FF"/>
              </a:solidFill>
            </a:endParaRPr>
          </a:p>
          <a:p>
            <a:pPr lvl="1"/>
            <a:r>
              <a:rPr lang="en-US" altLang="zh-CN" dirty="0"/>
              <a:t>Two processes open the same file</a:t>
            </a:r>
          </a:p>
          <a:p>
            <a:pPr lvl="2"/>
            <a:endParaRPr lang="zh-CN" altLang="en-US" sz="2000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67BDB8C-2347-FB47-A6E7-D362F98CD574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17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fd_table</a:t>
            </a:r>
            <a:r>
              <a:rPr kumimoji="1" lang="en-US" altLang="zh-CN" dirty="0"/>
              <a:t> &amp; </a:t>
            </a:r>
            <a:r>
              <a:rPr kumimoji="1" lang="en-US" altLang="zh-CN" dirty="0" err="1"/>
              <a:t>file_table</a:t>
            </a:r>
            <a:endParaRPr kumimoji="1" lang="zh-CN" altLang="en-US" dirty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</a:t>
            </a:r>
            <a:r>
              <a:rPr lang="en-US" altLang="zh-CN" b="1" dirty="0" err="1">
                <a:solidFill>
                  <a:srgbClr val="0096FF"/>
                </a:solidFill>
              </a:rPr>
              <a:t>file_table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for the whole system</a:t>
            </a:r>
          </a:p>
          <a:p>
            <a:pPr lvl="1"/>
            <a:r>
              <a:rPr lang="en-US" altLang="zh-CN" dirty="0"/>
              <a:t>Records information for opened files</a:t>
            </a:r>
          </a:p>
          <a:p>
            <a:pPr lvl="1"/>
            <a:r>
              <a:rPr lang="en-US" altLang="zh-CN" dirty="0" err="1" smtClean="0"/>
              <a:t>inode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, </a:t>
            </a:r>
            <a:r>
              <a:rPr lang="en-US" altLang="zh-CN" dirty="0"/>
              <a:t>file cursor, </a:t>
            </a:r>
            <a:r>
              <a:rPr lang="en-US" altLang="zh-CN" dirty="0" err="1" smtClean="0"/>
              <a:t>ref_count</a:t>
            </a:r>
            <a:r>
              <a:rPr lang="en-US" altLang="zh-CN" dirty="0" smtClean="0"/>
              <a:t> </a:t>
            </a:r>
            <a:r>
              <a:rPr lang="en-US" altLang="zh-CN" dirty="0"/>
              <a:t>of opening processes</a:t>
            </a:r>
          </a:p>
          <a:p>
            <a:pPr lvl="1"/>
            <a:r>
              <a:rPr lang="en-US" altLang="zh-CN" dirty="0"/>
              <a:t>Children can share the cursor with their parent</a:t>
            </a:r>
          </a:p>
          <a:p>
            <a:r>
              <a:rPr lang="en-US" altLang="zh-CN" dirty="0"/>
              <a:t>One </a:t>
            </a:r>
            <a:r>
              <a:rPr lang="en-US" altLang="zh-CN" b="1" dirty="0" err="1">
                <a:solidFill>
                  <a:srgbClr val="0096FF"/>
                </a:solidFill>
              </a:rPr>
              <a:t>fd_table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for each process</a:t>
            </a:r>
          </a:p>
          <a:p>
            <a:pPr lvl="1"/>
            <a:r>
              <a:rPr lang="en-US" altLang="zh-CN" dirty="0"/>
              <a:t>Records mapping of </a:t>
            </a:r>
            <a:r>
              <a:rPr lang="en-US" altLang="zh-CN" b="1" dirty="0" err="1">
                <a:solidFill>
                  <a:srgbClr val="0096FF"/>
                </a:solidFill>
              </a:rPr>
              <a:t>fd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to index of the </a:t>
            </a:r>
            <a:r>
              <a:rPr lang="en-US" altLang="zh-CN" b="1" dirty="0" err="1">
                <a:solidFill>
                  <a:srgbClr val="0096FF"/>
                </a:solidFill>
              </a:rPr>
              <a:t>file_table</a:t>
            </a:r>
            <a:r>
              <a:rPr lang="en-US" altLang="zh-CN" b="1" dirty="0">
                <a:solidFill>
                  <a:srgbClr val="0096FF"/>
                </a:solidFill>
              </a:rPr>
              <a:t> </a:t>
            </a:r>
            <a:endParaRPr lang="zh-CN" altLang="en-US" b="1" dirty="0">
              <a:solidFill>
                <a:srgbClr val="0096FF"/>
              </a:solidFill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8D140E2-2B87-B74B-B26F-2DA50DAEC8AA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18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File </a:t>
            </a:r>
            <a:r>
              <a:rPr kumimoji="1" lang="en-US" altLang="zh-CN" dirty="0" smtClean="0"/>
              <a:t>Cursor Sharing</a:t>
            </a:r>
            <a:endParaRPr kumimoji="1" lang="zh-CN" altLang="en-US" dirty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5E93B98-411B-3C4A-9927-5F26303B48AB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19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205038" y="195934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113088" y="1959348"/>
            <a:ext cx="92075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115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2" name="TextBox 23"/>
          <p:cNvSpPr txBox="1">
            <a:spLocks noChangeArrowheads="1"/>
          </p:cNvSpPr>
          <p:nvPr/>
        </p:nvSpPr>
        <p:spPr bwMode="auto">
          <a:xfrm>
            <a:off x="3224213" y="167756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3" name="TextBox 24"/>
          <p:cNvSpPr txBox="1">
            <a:spLocks noChangeArrowheads="1"/>
          </p:cNvSpPr>
          <p:nvPr/>
        </p:nvSpPr>
        <p:spPr bwMode="auto">
          <a:xfrm>
            <a:off x="533400" y="1895848"/>
            <a:ext cx="1563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>
                <a:latin typeface="DengXian" charset="0"/>
                <a:ea typeface="DengXian" charset="0"/>
                <a:cs typeface="DengXian" charset="0"/>
              </a:rPr>
              <a:t>Process A</a:t>
            </a:r>
            <a:endParaRPr lang="zh-CN" altLang="en-US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4" name="TextBox 25"/>
          <p:cNvSpPr txBox="1">
            <a:spLocks noChangeArrowheads="1"/>
          </p:cNvSpPr>
          <p:nvPr/>
        </p:nvSpPr>
        <p:spPr bwMode="auto">
          <a:xfrm>
            <a:off x="1905000" y="1201316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err="1">
                <a:latin typeface="DengXian" charset="0"/>
                <a:ea typeface="DengXian" charset="0"/>
                <a:cs typeface="DengXian" charset="0"/>
              </a:rPr>
              <a:t>fd_table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5" name="TextBox 26"/>
          <p:cNvSpPr txBox="1">
            <a:spLocks noChangeArrowheads="1"/>
          </p:cNvSpPr>
          <p:nvPr/>
        </p:nvSpPr>
        <p:spPr bwMode="auto">
          <a:xfrm>
            <a:off x="2311400" y="167756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2209800" y="268959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3119438" y="2689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8" name="TextBox 29"/>
          <p:cNvSpPr txBox="1">
            <a:spLocks noChangeArrowheads="1"/>
          </p:cNvSpPr>
          <p:nvPr/>
        </p:nvSpPr>
        <p:spPr bwMode="auto">
          <a:xfrm>
            <a:off x="3228975" y="2407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9" name="TextBox 30"/>
          <p:cNvSpPr txBox="1">
            <a:spLocks noChangeArrowheads="1"/>
          </p:cNvSpPr>
          <p:nvPr/>
        </p:nvSpPr>
        <p:spPr bwMode="auto">
          <a:xfrm>
            <a:off x="514100" y="2626098"/>
            <a:ext cx="1563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>
                <a:latin typeface="DengXian" charset="0"/>
                <a:ea typeface="DengXian" charset="0"/>
                <a:cs typeface="DengXian" charset="0"/>
              </a:rPr>
              <a:t>Process B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0" name="TextBox 31"/>
          <p:cNvSpPr txBox="1">
            <a:spLocks noChangeArrowheads="1"/>
          </p:cNvSpPr>
          <p:nvPr/>
        </p:nvSpPr>
        <p:spPr bwMode="auto">
          <a:xfrm>
            <a:off x="2317750" y="240781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2209800" y="345159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119438" y="3451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3" name="TextBox 34"/>
          <p:cNvSpPr txBox="1">
            <a:spLocks noChangeArrowheads="1"/>
          </p:cNvSpPr>
          <p:nvPr/>
        </p:nvSpPr>
        <p:spPr bwMode="auto">
          <a:xfrm>
            <a:off x="3228975" y="3169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4" name="TextBox 35"/>
          <p:cNvSpPr txBox="1">
            <a:spLocks noChangeArrowheads="1"/>
          </p:cNvSpPr>
          <p:nvPr/>
        </p:nvSpPr>
        <p:spPr bwMode="auto">
          <a:xfrm>
            <a:off x="304800" y="3388098"/>
            <a:ext cx="1797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>
                <a:latin typeface="DengXian" charset="0"/>
                <a:ea typeface="DengXian" charset="0"/>
                <a:cs typeface="DengXian" charset="0"/>
              </a:rPr>
              <a:t>C is B’s child</a:t>
            </a:r>
            <a:endParaRPr lang="zh-CN" altLang="en-US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5" name="TextBox 36"/>
          <p:cNvSpPr txBox="1">
            <a:spLocks noChangeArrowheads="1"/>
          </p:cNvSpPr>
          <p:nvPr/>
        </p:nvSpPr>
        <p:spPr bwMode="auto">
          <a:xfrm>
            <a:off x="2317750" y="316981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6" name="内容占位符 2"/>
          <p:cNvSpPr>
            <a:spLocks noGrp="1"/>
          </p:cNvSpPr>
          <p:nvPr>
            <p:ph idx="1"/>
          </p:nvPr>
        </p:nvSpPr>
        <p:spPr>
          <a:xfrm>
            <a:off x="550584" y="4153644"/>
            <a:ext cx="8305800" cy="11828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Process A, B and C all open just one file with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number 23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Process A and B open the same file, not share file cursor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Process </a:t>
            </a:r>
            <a:r>
              <a:rPr lang="en-US" altLang="zh-CN" sz="2000" dirty="0" smtClean="0"/>
              <a:t>B </a:t>
            </a:r>
            <a:r>
              <a:rPr lang="en-US" altLang="zh-CN" sz="2000" dirty="0"/>
              <a:t>and C share the file cursor </a:t>
            </a:r>
            <a:endParaRPr lang="zh-CN" altLang="en-US" sz="2000" dirty="0"/>
          </a:p>
        </p:txBody>
      </p:sp>
      <p:sp>
        <p:nvSpPr>
          <p:cNvPr id="40" name="圆角矩形 4"/>
          <p:cNvSpPr/>
          <p:nvPr/>
        </p:nvSpPr>
        <p:spPr bwMode="auto">
          <a:xfrm>
            <a:off x="5629275" y="19606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2" name="圆角矩形 5"/>
          <p:cNvSpPr/>
          <p:nvPr/>
        </p:nvSpPr>
        <p:spPr bwMode="auto">
          <a:xfrm>
            <a:off x="6538913" y="19606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128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5" name="圆角矩形 6"/>
          <p:cNvSpPr/>
          <p:nvPr/>
        </p:nvSpPr>
        <p:spPr bwMode="auto">
          <a:xfrm>
            <a:off x="5629275" y="2278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6" name="圆角矩形 7"/>
          <p:cNvSpPr/>
          <p:nvPr/>
        </p:nvSpPr>
        <p:spPr bwMode="auto">
          <a:xfrm>
            <a:off x="6538913" y="2278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240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7" name="圆角矩形 8"/>
          <p:cNvSpPr/>
          <p:nvPr/>
        </p:nvSpPr>
        <p:spPr bwMode="auto">
          <a:xfrm>
            <a:off x="5629275" y="3421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8" name="圆角矩形 9"/>
          <p:cNvSpPr/>
          <p:nvPr/>
        </p:nvSpPr>
        <p:spPr bwMode="auto">
          <a:xfrm>
            <a:off x="6538913" y="3421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49" name="直接连接符 11"/>
          <p:cNvCxnSpPr/>
          <p:nvPr/>
        </p:nvCxnSpPr>
        <p:spPr bwMode="auto">
          <a:xfrm>
            <a:off x="8377238" y="2598316"/>
            <a:ext cx="0" cy="8506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12"/>
          <p:cNvCxnSpPr/>
          <p:nvPr/>
        </p:nvCxnSpPr>
        <p:spPr bwMode="auto">
          <a:xfrm>
            <a:off x="5629275" y="2598317"/>
            <a:ext cx="0" cy="8228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325" name="TextBox 13"/>
          <p:cNvSpPr txBox="1">
            <a:spLocks noChangeArrowheads="1"/>
          </p:cNvSpPr>
          <p:nvPr/>
        </p:nvSpPr>
        <p:spPr bwMode="auto">
          <a:xfrm rot="5400000">
            <a:off x="6881416" y="2821770"/>
            <a:ext cx="448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...</a:t>
            </a:r>
            <a:endParaRPr lang="zh-CN" altLang="en-US" sz="180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6" name="TextBox 14"/>
          <p:cNvSpPr txBox="1">
            <a:spLocks noChangeArrowheads="1"/>
          </p:cNvSpPr>
          <p:nvPr/>
        </p:nvSpPr>
        <p:spPr bwMode="auto">
          <a:xfrm>
            <a:off x="5579144" y="1678890"/>
            <a:ext cx="1081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lang="en-US" altLang="zh-CN" sz="1400" b="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1400" b="0" dirty="0" err="1">
                <a:latin typeface="DengXian" charset="0"/>
                <a:ea typeface="DengXian" charset="0"/>
                <a:cs typeface="DengXian" charset="0"/>
              </a:rPr>
              <a:t>num</a:t>
            </a:r>
            <a:endParaRPr lang="zh-CN" altLang="en-US" sz="1400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7" name="TextBox 15"/>
          <p:cNvSpPr txBox="1">
            <a:spLocks noChangeArrowheads="1"/>
          </p:cNvSpPr>
          <p:nvPr/>
        </p:nvSpPr>
        <p:spPr bwMode="auto">
          <a:xfrm>
            <a:off x="6530975" y="1678890"/>
            <a:ext cx="1079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file cursor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8" name="TextBox 16"/>
          <p:cNvSpPr txBox="1">
            <a:spLocks noChangeArrowheads="1"/>
          </p:cNvSpPr>
          <p:nvPr/>
        </p:nvSpPr>
        <p:spPr bwMode="auto">
          <a:xfrm>
            <a:off x="4778375" y="1678890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" name="圆角矩形 17"/>
          <p:cNvSpPr/>
          <p:nvPr/>
        </p:nvSpPr>
        <p:spPr bwMode="auto">
          <a:xfrm>
            <a:off x="4867275" y="1960670"/>
            <a:ext cx="6096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115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6" name="圆角矩形 18"/>
          <p:cNvSpPr/>
          <p:nvPr/>
        </p:nvSpPr>
        <p:spPr bwMode="auto">
          <a:xfrm>
            <a:off x="4867275" y="2274202"/>
            <a:ext cx="6096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1" name="TextBox 20"/>
          <p:cNvSpPr txBox="1">
            <a:spLocks noChangeArrowheads="1"/>
          </p:cNvSpPr>
          <p:nvPr/>
        </p:nvSpPr>
        <p:spPr bwMode="auto">
          <a:xfrm>
            <a:off x="5867400" y="1206608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err="1">
                <a:latin typeface="DengXian" charset="0"/>
                <a:ea typeface="DengXian" charset="0"/>
                <a:cs typeface="DengXian" charset="0"/>
              </a:rPr>
              <a:t>file_table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8" name="圆角矩形 40"/>
          <p:cNvSpPr/>
          <p:nvPr/>
        </p:nvSpPr>
        <p:spPr bwMode="auto">
          <a:xfrm>
            <a:off x="7458076" y="19606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3" name="TextBox 41"/>
          <p:cNvSpPr txBox="1">
            <a:spLocks noChangeArrowheads="1"/>
          </p:cNvSpPr>
          <p:nvPr/>
        </p:nvSpPr>
        <p:spPr bwMode="auto">
          <a:xfrm>
            <a:off x="7377114" y="1678890"/>
            <a:ext cx="1081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refcnt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0" name="圆角矩形 42"/>
          <p:cNvSpPr/>
          <p:nvPr/>
        </p:nvSpPr>
        <p:spPr bwMode="auto">
          <a:xfrm>
            <a:off x="7458076" y="2276848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1" name="圆角矩形 43"/>
          <p:cNvSpPr/>
          <p:nvPr/>
        </p:nvSpPr>
        <p:spPr bwMode="auto">
          <a:xfrm>
            <a:off x="7458076" y="34211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55336" name="Elbow Connector 2"/>
          <p:cNvCxnSpPr>
            <a:cxnSpLocks noChangeShapeType="1"/>
            <a:stCxn id="23" idx="3"/>
            <a:endCxn id="55" idx="1"/>
          </p:cNvCxnSpPr>
          <p:nvPr/>
        </p:nvCxnSpPr>
        <p:spPr bwMode="auto">
          <a:xfrm>
            <a:off x="4033839" y="2118098"/>
            <a:ext cx="833437" cy="13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337" name="Elbow Connector 10"/>
          <p:cNvCxnSpPr>
            <a:cxnSpLocks noChangeShapeType="1"/>
            <a:stCxn id="29" idx="3"/>
            <a:endCxn id="56" idx="1"/>
          </p:cNvCxnSpPr>
          <p:nvPr/>
        </p:nvCxnSpPr>
        <p:spPr bwMode="auto">
          <a:xfrm flipV="1">
            <a:off x="4038601" y="2432952"/>
            <a:ext cx="828675" cy="415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338" name="Elbow Connector 14"/>
          <p:cNvCxnSpPr>
            <a:cxnSpLocks noChangeShapeType="1"/>
            <a:stCxn id="34" idx="3"/>
            <a:endCxn id="56" idx="1"/>
          </p:cNvCxnSpPr>
          <p:nvPr/>
        </p:nvCxnSpPr>
        <p:spPr bwMode="auto">
          <a:xfrm flipV="1">
            <a:off x="4038601" y="2432952"/>
            <a:ext cx="828675" cy="1177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2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 File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963462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File is a high-level version of the memory </a:t>
            </a:r>
            <a:r>
              <a:rPr lang="en-US" altLang="zh-CN" sz="2000" dirty="0" smtClean="0"/>
              <a:t>abstraction</a:t>
            </a:r>
          </a:p>
          <a:p>
            <a:pPr lvl="1"/>
            <a:r>
              <a:rPr lang="en-US" altLang="zh-CN" sz="1800" i="1" dirty="0" smtClean="0"/>
              <a:t>Recall: Abstraction VS. Virtualization</a:t>
            </a:r>
            <a:endParaRPr lang="en-US" altLang="zh-CN" sz="1800" i="1" dirty="0"/>
          </a:p>
          <a:p>
            <a:r>
              <a:rPr lang="en-US" altLang="zh-CN" sz="2000" dirty="0"/>
              <a:t> A file has two key properties</a:t>
            </a:r>
          </a:p>
          <a:p>
            <a:pPr lvl="1"/>
            <a:r>
              <a:rPr lang="en-US" altLang="zh-CN" sz="1800" dirty="0"/>
              <a:t>It is </a:t>
            </a:r>
            <a:r>
              <a:rPr lang="en-US" altLang="zh-CN" sz="1800" b="1" dirty="0">
                <a:solidFill>
                  <a:srgbClr val="0096FF"/>
                </a:solidFill>
              </a:rPr>
              <a:t>durable</a:t>
            </a:r>
            <a:r>
              <a:rPr lang="en-US" altLang="zh-CN" sz="1800" dirty="0">
                <a:solidFill>
                  <a:srgbClr val="0096FF"/>
                </a:solidFill>
              </a:rPr>
              <a:t> </a:t>
            </a:r>
            <a:r>
              <a:rPr lang="en-US" altLang="zh-CN" sz="1800" dirty="0"/>
              <a:t>&amp;  has a </a:t>
            </a:r>
            <a:r>
              <a:rPr lang="en-US" altLang="zh-CN" sz="1800" b="1" dirty="0">
                <a:solidFill>
                  <a:srgbClr val="0096FF"/>
                </a:solidFill>
              </a:rPr>
              <a:t>name</a:t>
            </a:r>
          </a:p>
          <a:p>
            <a:r>
              <a:rPr lang="en-US" altLang="zh-CN" sz="2000" dirty="0" smtClean="0"/>
              <a:t>System </a:t>
            </a:r>
            <a:r>
              <a:rPr lang="en-US" altLang="zh-CN" sz="2000" dirty="0"/>
              <a:t>layer implements files using modules from </a:t>
            </a:r>
            <a:r>
              <a:rPr lang="en-US" altLang="zh-CN" sz="2000" dirty="0" smtClean="0"/>
              <a:t>hardware </a:t>
            </a:r>
            <a:r>
              <a:rPr lang="en-US" altLang="zh-CN" sz="2000" dirty="0"/>
              <a:t>layer</a:t>
            </a:r>
          </a:p>
          <a:p>
            <a:pPr lvl="1"/>
            <a:r>
              <a:rPr lang="en-US" altLang="zh-CN" sz="1800" dirty="0"/>
              <a:t>Divide-and-conquer strategy</a:t>
            </a:r>
          </a:p>
          <a:p>
            <a:pPr lvl="1"/>
            <a:r>
              <a:rPr lang="en-US" altLang="zh-CN" sz="1800" dirty="0"/>
              <a:t>Makes use of several hidden layers of machine-oriented names (addresses), one on another, to implement files</a:t>
            </a:r>
          </a:p>
          <a:p>
            <a:pPr lvl="1"/>
            <a:r>
              <a:rPr lang="en-US" altLang="zh-CN" sz="1800" dirty="0"/>
              <a:t>Maps user-friendly names to these </a:t>
            </a:r>
            <a:r>
              <a:rPr lang="en-US" altLang="zh-CN" sz="1800" dirty="0" smtClean="0"/>
              <a:t>files</a:t>
            </a:r>
            <a:endParaRPr lang="en-US" altLang="zh-CN" sz="1800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A07DD86-4574-9541-9399-7D7443422F7E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2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OPEN </a:t>
            </a:r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B89B3D5-BFF2-FC43-B7C1-57A5C51D233D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" y="1587500"/>
            <a:ext cx="8505825" cy="293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325" name="Straight Connector 2"/>
          <p:cNvCxnSpPr>
            <a:cxnSpLocks noChangeShapeType="1"/>
          </p:cNvCxnSpPr>
          <p:nvPr/>
        </p:nvCxnSpPr>
        <p:spPr bwMode="auto">
          <a:xfrm>
            <a:off x="1295400" y="2032000"/>
            <a:ext cx="54102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26" name="Straight Connector 7"/>
          <p:cNvCxnSpPr>
            <a:cxnSpLocks noChangeShapeType="1"/>
          </p:cNvCxnSpPr>
          <p:nvPr/>
        </p:nvCxnSpPr>
        <p:spPr bwMode="auto">
          <a:xfrm>
            <a:off x="1371600" y="3175000"/>
            <a:ext cx="46482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27" name="Straight Connector 10"/>
          <p:cNvCxnSpPr>
            <a:cxnSpLocks noChangeShapeType="1"/>
          </p:cNvCxnSpPr>
          <p:nvPr/>
        </p:nvCxnSpPr>
        <p:spPr bwMode="auto">
          <a:xfrm>
            <a:off x="1600200" y="3619500"/>
            <a:ext cx="10668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28" name="Straight Connector 12"/>
          <p:cNvCxnSpPr>
            <a:cxnSpLocks noChangeShapeType="1"/>
          </p:cNvCxnSpPr>
          <p:nvPr/>
        </p:nvCxn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794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READ </a:t>
            </a:r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D458072-E0DE-BB44-A077-94ABC680075E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21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3484"/>
            <a:ext cx="8305800" cy="350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21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Disk Layout of a Simple File System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73" y="1217108"/>
            <a:ext cx="7239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 the </a:t>
            </a:r>
            <a:r>
              <a:rPr lang="en-US" altLang="zh-CN" dirty="0" smtClean="0"/>
              <a:t>Head </a:t>
            </a:r>
            <a:r>
              <a:rPr lang="en-US" altLang="zh-CN" dirty="0"/>
              <a:t>of a </a:t>
            </a:r>
            <a:r>
              <a:rPr lang="en-US" altLang="zh-CN" dirty="0" smtClean="0"/>
              <a:t>Disk </a:t>
            </a:r>
            <a:r>
              <a:rPr lang="en-US" altLang="zh-CN" dirty="0"/>
              <a:t>P</a:t>
            </a:r>
            <a:r>
              <a:rPr lang="en-US" altLang="zh-CN" dirty="0" smtClean="0"/>
              <a:t>artition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73524"/>
            <a:ext cx="8229600" cy="2520279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i: 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 free block bitmap</a:t>
            </a:r>
          </a:p>
          <a:p>
            <a:r>
              <a:rPr lang="en-US" altLang="zh-CN" dirty="0" smtClean="0"/>
              <a:t>d: data </a:t>
            </a:r>
            <a:r>
              <a:rPr lang="en-US" altLang="zh-CN" dirty="0"/>
              <a:t>free block </a:t>
            </a:r>
            <a:r>
              <a:rPr lang="en-US" altLang="zh-CN" dirty="0" smtClean="0"/>
              <a:t>bitmap</a:t>
            </a:r>
          </a:p>
          <a:p>
            <a:r>
              <a:rPr lang="en-US" altLang="zh-CN" dirty="0" smtClean="0">
                <a:solidFill>
                  <a:srgbClr val="0096FF"/>
                </a:solidFill>
              </a:rPr>
              <a:t>S: super-block</a:t>
            </a:r>
          </a:p>
          <a:p>
            <a:pPr lvl="1"/>
            <a:r>
              <a:rPr lang="en-US" altLang="zh-CN" dirty="0" smtClean="0"/>
              <a:t>How many </a:t>
            </a:r>
            <a:r>
              <a:rPr lang="en-US" altLang="zh-CN" dirty="0" err="1" smtClean="0"/>
              <a:t>inodes</a:t>
            </a:r>
            <a:r>
              <a:rPr lang="en-US" altLang="zh-CN" dirty="0" smtClean="0"/>
              <a:t>: 80</a:t>
            </a:r>
          </a:p>
          <a:p>
            <a:pPr lvl="1"/>
            <a:r>
              <a:rPr lang="en-US" altLang="zh-CN" dirty="0" smtClean="0"/>
              <a:t>How many data blocks: 56</a:t>
            </a:r>
          </a:p>
          <a:p>
            <a:pPr lvl="1"/>
            <a:r>
              <a:rPr lang="en-US" altLang="zh-CN" dirty="0" smtClean="0"/>
              <a:t>Where the 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 table begins: block 3</a:t>
            </a:r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magic number to identify the file system type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8" y="1190625"/>
            <a:ext cx="7315200" cy="1666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65954" y="1561356"/>
            <a:ext cx="2160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i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1978" y="1561356"/>
            <a:ext cx="2160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9930" y="1561356"/>
            <a:ext cx="216024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</a:rPr>
              <a:t>S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2080" y="4010497"/>
            <a:ext cx="315022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The super-block is used when</a:t>
            </a:r>
          </a:p>
          <a:p>
            <a:pPr algn="ctr"/>
            <a:r>
              <a:rPr lang="en-US" altLang="zh-CN" dirty="0" smtClean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the file system is mounted</a:t>
            </a:r>
            <a:endParaRPr lang="zh-CN" altLang="en-US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How many read and write in a OPEN?</a:t>
            </a:r>
          </a:p>
          <a:p>
            <a:r>
              <a:rPr kumimoji="1" lang="en-US" altLang="zh-CN" dirty="0"/>
              <a:t>How many read and write </a:t>
            </a:r>
            <a:r>
              <a:rPr kumimoji="1" lang="en-US" altLang="zh-CN" dirty="0" smtClean="0"/>
              <a:t>in </a:t>
            </a:r>
            <a:r>
              <a:rPr kumimoji="1" lang="en-US" altLang="zh-CN" dirty="0"/>
              <a:t>a </a:t>
            </a:r>
            <a:r>
              <a:rPr kumimoji="1" lang="en-US" altLang="zh-CN" dirty="0" smtClean="0"/>
              <a:t>READ?</a:t>
            </a:r>
          </a:p>
          <a:p>
            <a:r>
              <a:rPr kumimoji="1" lang="en-US" altLang="zh-CN" dirty="0"/>
              <a:t>How many read and write </a:t>
            </a:r>
            <a:r>
              <a:rPr kumimoji="1" lang="en-US" altLang="zh-CN" dirty="0" smtClean="0"/>
              <a:t>in </a:t>
            </a:r>
            <a:r>
              <a:rPr kumimoji="1" lang="en-US" altLang="zh-CN" dirty="0"/>
              <a:t>a </a:t>
            </a:r>
            <a:r>
              <a:rPr kumimoji="1" lang="en-US" altLang="zh-CN" dirty="0" smtClean="0"/>
              <a:t>CREATION?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6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Open </a:t>
            </a:r>
            <a:r>
              <a:rPr lang="en-US" altLang="zh-CN" dirty="0" smtClean="0"/>
              <a:t>&amp; </a:t>
            </a:r>
            <a:r>
              <a:rPr lang="en-US" altLang="zh-CN" dirty="0" smtClean="0"/>
              <a:t>Read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2398"/>
            <a:ext cx="7410450" cy="3657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86000" y="11130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0096FF"/>
                </a:solidFill>
                <a:latin typeface="Courier"/>
              </a:rPr>
              <a:t>open("/foo/bar", </a:t>
            </a:r>
            <a:r>
              <a:rPr lang="en-US" altLang="zh-CN" b="1" dirty="0" smtClean="0">
                <a:solidFill>
                  <a:srgbClr val="0096FF"/>
                </a:solidFill>
                <a:latin typeface="Courier"/>
              </a:rPr>
              <a:t>O_RDONLY)</a:t>
            </a:r>
            <a:endParaRPr lang="zh-CN" altLang="en-US" b="1" dirty="0">
              <a:solidFill>
                <a:srgbClr val="0096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740721" y="2187670"/>
            <a:ext cx="115212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316785" y="2403694"/>
            <a:ext cx="576064" cy="2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16785" y="2635772"/>
            <a:ext cx="1080120" cy="20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820841" y="2859200"/>
            <a:ext cx="576064" cy="18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964857" y="3264711"/>
            <a:ext cx="1080120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964857" y="3525256"/>
            <a:ext cx="108012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964857" y="3880128"/>
            <a:ext cx="1728192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964857" y="4140673"/>
            <a:ext cx="172819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964857" y="4540561"/>
            <a:ext cx="2376264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4964857" y="4801106"/>
            <a:ext cx="237626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11560" y="517521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Why “write” on bar </a:t>
            </a:r>
            <a:r>
              <a:rPr lang="en-US" altLang="zh-CN" dirty="0" err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 a read operation? Why no “write” on foo </a:t>
            </a:r>
            <a:r>
              <a:rPr lang="en-US" altLang="zh-CN" dirty="0" err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inodes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endParaRPr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41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Creation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20" y="1129308"/>
            <a:ext cx="5582959" cy="442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WRITE &amp; CLOSE</a:t>
            </a:r>
            <a:endParaRPr kumimoji="1" lang="zh-CN" altLang="en-US" dirty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WRITE</a:t>
            </a:r>
            <a:r>
              <a:rPr lang="en-US" altLang="zh-CN" sz="2400" dirty="0"/>
              <a:t> is similar to </a:t>
            </a:r>
            <a:r>
              <a:rPr lang="en-US" altLang="zh-CN" sz="2400" b="1" dirty="0"/>
              <a:t>READ</a:t>
            </a:r>
          </a:p>
          <a:p>
            <a:pPr lvl="1"/>
            <a:r>
              <a:rPr lang="en-US" altLang="zh-CN" sz="2000" dirty="0"/>
              <a:t>Allocate new block if necessary</a:t>
            </a:r>
          </a:p>
          <a:p>
            <a:pPr lvl="1"/>
            <a:r>
              <a:rPr lang="en-US" altLang="zh-CN" sz="2000" dirty="0"/>
              <a:t>Update </a:t>
            </a:r>
            <a:r>
              <a:rPr lang="en-US" altLang="zh-CN" sz="2000" dirty="0" err="1"/>
              <a:t>inode’s</a:t>
            </a:r>
            <a:r>
              <a:rPr lang="en-US" altLang="zh-CN" sz="2000" dirty="0"/>
              <a:t> </a:t>
            </a:r>
            <a:r>
              <a:rPr lang="en-US" altLang="zh-CN" sz="2000" i="1" dirty="0"/>
              <a:t>size</a:t>
            </a:r>
            <a:r>
              <a:rPr lang="en-US" altLang="zh-CN" sz="2000" dirty="0"/>
              <a:t> and </a:t>
            </a:r>
            <a:r>
              <a:rPr lang="en-US" altLang="zh-CN" sz="2000" i="1" dirty="0" err="1"/>
              <a:t>mtime</a:t>
            </a:r>
            <a:endParaRPr lang="en-US" altLang="zh-CN" sz="2000" i="1" dirty="0"/>
          </a:p>
          <a:p>
            <a:r>
              <a:rPr lang="en-US" altLang="zh-CN" sz="2400" b="1" dirty="0"/>
              <a:t>CLOSE</a:t>
            </a:r>
          </a:p>
          <a:p>
            <a:pPr lvl="1"/>
            <a:r>
              <a:rPr lang="en-US" altLang="zh-CN" sz="2000" dirty="0"/>
              <a:t>Free the entry in the </a:t>
            </a:r>
            <a:r>
              <a:rPr lang="en-US" altLang="zh-CN" sz="2000" dirty="0" err="1"/>
              <a:t>fd_table</a:t>
            </a:r>
            <a:r>
              <a:rPr lang="en-US" altLang="zh-CN" sz="2000" dirty="0"/>
              <a:t> </a:t>
            </a:r>
          </a:p>
          <a:p>
            <a:pPr lvl="1"/>
            <a:r>
              <a:rPr lang="en-US" altLang="zh-CN" sz="2000" dirty="0"/>
              <a:t>Decrease the reference counter in file table</a:t>
            </a:r>
          </a:p>
          <a:p>
            <a:pPr lvl="1"/>
            <a:r>
              <a:rPr lang="en-US" altLang="zh-CN" sz="2000" dirty="0"/>
              <a:t>Free the entry in file table if counter is </a:t>
            </a:r>
            <a:r>
              <a:rPr lang="en-US" altLang="zh-CN" sz="2000" dirty="0" smtClean="0"/>
              <a:t>0</a:t>
            </a:r>
            <a:endParaRPr lang="zh-CN" altLang="en-US" sz="2400" i="1" dirty="0" smtClean="0"/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Failures </a:t>
            </a:r>
            <a:r>
              <a:rPr lang="en-US" altLang="zh-CN" sz="2400" dirty="0">
                <a:solidFill>
                  <a:srgbClr val="C00000"/>
                </a:solidFill>
              </a:rPr>
              <a:t>in the middle may cause </a:t>
            </a:r>
            <a:r>
              <a:rPr lang="en-US" altLang="zh-CN" sz="2400" dirty="0" smtClean="0">
                <a:solidFill>
                  <a:srgbClr val="C00000"/>
                </a:solidFill>
              </a:rPr>
              <a:t>inconsistency!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D40AA32-A82E-8C4B-944E-AB7102F425D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Questions</a:t>
            </a:r>
            <a:endParaRPr kumimoji="1" lang="en-US" altLang="zh-CN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When writing, which order is </a:t>
            </a:r>
            <a:r>
              <a:rPr lang="en-US" altLang="zh-CN" b="1" dirty="0" smtClean="0"/>
              <a:t>preferred?</a:t>
            </a:r>
            <a:endParaRPr lang="en-US" altLang="zh-CN" b="1" dirty="0"/>
          </a:p>
          <a:p>
            <a:pPr lvl="1"/>
            <a:r>
              <a:rPr lang="en-US" altLang="zh-CN" dirty="0"/>
              <a:t>Allocate new blocks, write new data, update size</a:t>
            </a:r>
          </a:p>
          <a:p>
            <a:pPr lvl="1"/>
            <a:r>
              <a:rPr lang="en-US" altLang="zh-CN" dirty="0"/>
              <a:t>Allocate new blocks, update size, write new data</a:t>
            </a:r>
          </a:p>
          <a:p>
            <a:pPr lvl="1"/>
            <a:r>
              <a:rPr lang="en-US" altLang="zh-CN" dirty="0"/>
              <a:t>Update size, allocate new blocks, write new data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B67103F-EF9F-5347-9B08-486C40E2829A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Delete after OPEN but before CLOSE</a:t>
            </a:r>
            <a:endParaRPr kumimoji="1"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One process has </a:t>
            </a:r>
            <a:r>
              <a:rPr lang="en-US" altLang="zh-CN" sz="2400" b="1" dirty="0" smtClean="0"/>
              <a:t>OPEN</a:t>
            </a:r>
            <a:r>
              <a:rPr lang="en-US" altLang="zh-CN" sz="2400" dirty="0" smtClean="0"/>
              <a:t> a file</a:t>
            </a:r>
          </a:p>
          <a:p>
            <a:r>
              <a:rPr lang="en-US" altLang="zh-CN" sz="2400" dirty="0" smtClean="0"/>
              <a:t>Another </a:t>
            </a:r>
            <a:r>
              <a:rPr lang="en-US" altLang="zh-CN" sz="2400" dirty="0"/>
              <a:t>process removes </a:t>
            </a:r>
            <a:r>
              <a:rPr lang="en-US" altLang="zh-CN" sz="2400" dirty="0" smtClean="0"/>
              <a:t>the last </a:t>
            </a:r>
            <a:r>
              <a:rPr lang="en-US" altLang="zh-CN" sz="2400" dirty="0"/>
              <a:t>name pointing to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file</a:t>
            </a:r>
          </a:p>
          <a:p>
            <a:pPr lvl="1"/>
            <a:r>
              <a:rPr lang="en-US" altLang="zh-CN" sz="2000" dirty="0"/>
              <a:t>Reference counter is now 0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is not </a:t>
            </a:r>
            <a:r>
              <a:rPr lang="en-US" altLang="zh-CN" sz="2400" dirty="0"/>
              <a:t>freed until the first process calls </a:t>
            </a:r>
            <a:r>
              <a:rPr lang="en-US" altLang="zh-CN" sz="2400" b="1" dirty="0"/>
              <a:t>CLOSE</a:t>
            </a:r>
          </a:p>
          <a:p>
            <a:endParaRPr lang="zh-CN" altLang="en-US" sz="2400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C16947D-8954-8045-A51D-70A54E8B6949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Review: The Naming </a:t>
            </a:r>
            <a:r>
              <a:rPr lang="en-US" altLang="zh-CN" sz="2800" dirty="0"/>
              <a:t>L</a:t>
            </a:r>
            <a:r>
              <a:rPr lang="en-US" altLang="zh-CN" sz="2800" dirty="0" smtClean="0"/>
              <a:t>ayers </a:t>
            </a:r>
            <a:r>
              <a:rPr lang="en-US" altLang="zh-CN" sz="2800" dirty="0"/>
              <a:t>of the UNIX </a:t>
            </a:r>
            <a:r>
              <a:rPr lang="en-US" altLang="zh-CN" sz="2800" dirty="0" smtClean="0"/>
              <a:t>FS (v6</a:t>
            </a:r>
            <a:r>
              <a:rPr lang="en-US" altLang="zh-CN" sz="2800" dirty="0"/>
              <a:t>)</a:t>
            </a:r>
            <a:endParaRPr lang="zh-CN" sz="2800" dirty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46070DB-D0BF-3243-8608-E626275AB0A5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5332"/>
            <a:ext cx="7340550" cy="419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SYNC</a:t>
            </a:r>
            <a:endParaRPr kumimoji="1" lang="zh-CN" altLang="en-US" dirty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Block cache</a:t>
            </a:r>
          </a:p>
          <a:p>
            <a:pPr lvl="1"/>
            <a:r>
              <a:rPr lang="en-US" altLang="zh-CN" sz="2000" dirty="0"/>
              <a:t>Cache of recently used disk blocks</a:t>
            </a:r>
          </a:p>
          <a:p>
            <a:pPr lvl="1"/>
            <a:r>
              <a:rPr lang="en-US" altLang="zh-CN" sz="2000" dirty="0"/>
              <a:t>Read from disk if cache miss</a:t>
            </a:r>
          </a:p>
          <a:p>
            <a:pPr lvl="1"/>
            <a:r>
              <a:rPr lang="en-US" altLang="zh-CN" sz="2000" dirty="0"/>
              <a:t>Delay the writes for batching</a:t>
            </a:r>
          </a:p>
          <a:p>
            <a:pPr lvl="1"/>
            <a:r>
              <a:rPr lang="en-US" altLang="zh-CN" sz="2000" dirty="0"/>
              <a:t>Improve performance</a:t>
            </a:r>
          </a:p>
          <a:p>
            <a:pPr lvl="1"/>
            <a:r>
              <a:rPr lang="en-US" altLang="zh-CN" sz="2000" dirty="0"/>
              <a:t>Problem: may cause inconsistency if fail before write</a:t>
            </a:r>
          </a:p>
          <a:p>
            <a:r>
              <a:rPr lang="en-US" altLang="zh-CN" sz="2400" dirty="0" smtClean="0"/>
              <a:t>SYNC</a:t>
            </a:r>
            <a:endParaRPr lang="en-US" altLang="zh-CN" sz="2400" dirty="0"/>
          </a:p>
          <a:p>
            <a:pPr lvl="1"/>
            <a:r>
              <a:rPr lang="en-US" altLang="zh-CN" sz="2000" dirty="0"/>
              <a:t>Ensure all changes to the file have been written to the storage device</a:t>
            </a:r>
            <a:endParaRPr lang="zh-CN" altLang="en-US" sz="2000" dirty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DF509B4-1C50-AC4A-BAEF-4C2320813263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new QA site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Piazza</a:t>
            </a:r>
          </a:p>
          <a:p>
            <a:pPr lvl="1"/>
            <a:r>
              <a:rPr lang="en-US" altLang="zh-CN" dirty="0">
                <a:hlinkClick r:id="rId2"/>
              </a:rPr>
              <a:t>https://piazza.com/sjtu.org/fall2018/se227/home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641476"/>
            <a:ext cx="2788717" cy="27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Q: Is file name a part of a file? Data or metadata?</a:t>
            </a:r>
          </a:p>
          <a:p>
            <a:r>
              <a:rPr lang="en-US" altLang="zh-CN" dirty="0" smtClean="0"/>
              <a:t>Q: What is the actual content of a directory? Size?</a:t>
            </a:r>
          </a:p>
        </p:txBody>
      </p:sp>
    </p:spTree>
    <p:extLst>
      <p:ext uri="{BB962C8B-B14F-4D97-AF65-F5344CB8AC3E}">
        <p14:creationId xmlns:p14="http://schemas.microsoft.com/office/powerpoint/2010/main" val="128999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Directly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Dump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Directory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129308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4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zh-CN" sz="1400" b="1" dirty="0" err="1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ai</a:t>
            </a:r>
            <a:r>
              <a:rPr lang="zh-CN" altLang="en-US" sz="14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7536909 .  7530417 ..  7536939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7536940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7536941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7536942 </a:t>
            </a:r>
            <a:r>
              <a:rPr lang="mr-IN" altLang="zh-CN" sz="1400" dirty="0" err="1" smtClean="0">
                <a:latin typeface="Courier" charset="0"/>
                <a:ea typeface="Courier" charset="0"/>
                <a:cs typeface="Courier" charset="0"/>
              </a:rPr>
              <a:t>d</a:t>
            </a:r>
            <a:endParaRPr lang="zh-CN" alt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 smtClean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hr-HR" altLang="zh-CN" sz="1400" b="1" dirty="0" err="1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echo</a:t>
            </a:r>
            <a:r>
              <a:rPr lang="hr-HR" altLang="zh-CN" sz="14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“</a:t>
            </a:r>
            <a:r>
              <a:rPr lang="hr-HR" altLang="zh-CN" sz="1400" b="1" dirty="0" err="1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obase</a:t>
            </a:r>
            <a:r>
              <a:rPr lang="hr-HR" altLang="zh-CN" sz="14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=16;7536909</a:t>
            </a:r>
            <a:r>
              <a:rPr lang="en-US" altLang="zh-CN" sz="14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7530417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7536939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7536940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7536941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7536942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” | </a:t>
            </a:r>
            <a:r>
              <a:rPr lang="hr-HR" altLang="zh-CN" sz="1400" b="1" dirty="0" err="1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bc</a:t>
            </a:r>
            <a:endParaRPr lang="zh-CN" altLang="en-US" sz="1400" b="1" dirty="0" smtClean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altLang="zh-CN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73010D</a:t>
            </a:r>
            <a:r>
              <a:rPr lang="zh-CN" altLang="en-US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72E7B1</a:t>
            </a:r>
            <a:r>
              <a:rPr lang="zh-CN" altLang="en-US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73012B</a:t>
            </a:r>
            <a:r>
              <a:rPr lang="zh-CN" altLang="en-US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73012C</a:t>
            </a:r>
            <a:r>
              <a:rPr lang="zh-CN" altLang="en-US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73012D</a:t>
            </a:r>
            <a:r>
              <a:rPr lang="zh-CN" altLang="en-US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73012E</a:t>
            </a:r>
            <a:endParaRPr lang="zh-CN" altLang="en-US" sz="1400" b="1" dirty="0" smtClean="0">
              <a:solidFill>
                <a:srgbClr val="FF26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 smtClean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14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sudo 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/sbin/debugfs /dev/</a:t>
            </a:r>
            <a:r>
              <a:rPr lang="zh-CN" altLang="en-US" sz="14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sda1</a:t>
            </a:r>
          </a:p>
          <a:p>
            <a:r>
              <a:rPr lang="zh-CN" altLang="en-US" sz="1400" dirty="0" smtClean="0">
                <a:latin typeface="Courier" charset="0"/>
                <a:ea typeface="Courier" charset="0"/>
                <a:cs typeface="Courier" charset="0"/>
              </a:rPr>
              <a:t>debugfs 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1.43.4 (31-Jan-2017</a:t>
            </a:r>
            <a:r>
              <a:rPr lang="zh-CN" altLang="en-US" sz="14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zh-CN" altLang="en-US" sz="1400" dirty="0" smtClean="0">
                <a:latin typeface="Courier" charset="0"/>
                <a:ea typeface="Courier" charset="0"/>
                <a:cs typeface="Courier" charset="0"/>
              </a:rPr>
              <a:t>debugfs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:  dump temp </a:t>
            </a:r>
            <a:r>
              <a:rPr lang="en-US" altLang="zh-CN" sz="1400" dirty="0" err="1" smtClean="0"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 dirty="0" smtClean="0">
                <a:latin typeface="Courier" charset="0"/>
                <a:ea typeface="Courier" charset="0"/>
                <a:cs typeface="Courier" charset="0"/>
              </a:rPr>
              <a:t>debugfs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:  </a:t>
            </a:r>
            <a:r>
              <a:rPr lang="zh-CN" altLang="en-US" sz="1400" dirty="0" smtClean="0">
                <a:latin typeface="Courier" charset="0"/>
                <a:ea typeface="Courier" charset="0"/>
                <a:cs typeface="Courier" charset="0"/>
              </a:rPr>
              <a:t>quit</a:t>
            </a:r>
          </a:p>
          <a:p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xxd</a:t>
            </a:r>
            <a:r>
              <a:rPr lang="zh-CN" altLang="en-US" sz="14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0000000: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..s...........r</a:t>
            </a:r>
            <a:r>
              <a:rPr lang="fi-FI" altLang="zh-CN" sz="1400" dirty="0" smtClean="0">
                <a:latin typeface="Courier" charset="0"/>
                <a:ea typeface="Courier" charset="0"/>
                <a:cs typeface="Courier" charset="0"/>
              </a:rPr>
              <a:t>.</a:t>
            </a:r>
            <a:endParaRPr lang="zh-CN" alt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 smtClean="0">
                <a:latin typeface="Courier" charset="0"/>
                <a:ea typeface="Courier" charset="0"/>
                <a:cs typeface="Courier" charset="0"/>
              </a:rPr>
              <a:t>0000010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: 0c00 0202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 ........+.s</a:t>
            </a:r>
            <a:r>
              <a:rPr lang="fi-FI" altLang="zh-CN" sz="1400" dirty="0" smtClean="0">
                <a:latin typeface="Courier" charset="0"/>
                <a:ea typeface="Courier" charset="0"/>
                <a:cs typeface="Courier" charset="0"/>
              </a:rPr>
              <a:t>.....</a:t>
            </a:r>
            <a:endParaRPr lang="zh-CN" alt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 smtClean="0">
                <a:latin typeface="Courier" charset="0"/>
                <a:ea typeface="Courier" charset="0"/>
                <a:cs typeface="Courier" charset="0"/>
              </a:rPr>
              <a:t>0000020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a...,.s.....b</a:t>
            </a:r>
            <a:r>
              <a:rPr lang="fi-FI" altLang="zh-CN" sz="1400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zh-CN" alt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 smtClean="0">
                <a:latin typeface="Courier" charset="0"/>
                <a:ea typeface="Courier" charset="0"/>
                <a:cs typeface="Courier" charset="0"/>
              </a:rPr>
              <a:t>0000030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-.s.....c.....s</a:t>
            </a:r>
            <a:r>
              <a:rPr lang="fi-FI" altLang="zh-CN" sz="1400" dirty="0" smtClean="0">
                <a:latin typeface="Courier" charset="0"/>
                <a:ea typeface="Courier" charset="0"/>
                <a:cs typeface="Courier" charset="0"/>
              </a:rPr>
              <a:t>.</a:t>
            </a:r>
            <a:endParaRPr lang="zh-CN" alt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 smtClean="0">
                <a:latin typeface="Courier" charset="0"/>
                <a:ea typeface="Courier" charset="0"/>
                <a:cs typeface="Courier" charset="0"/>
              </a:rPr>
              <a:t>0000040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: c40f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0000 0000 0000 0000  ....d</a:t>
            </a:r>
            <a:r>
              <a:rPr lang="fi-FI" altLang="zh-CN" sz="1400" dirty="0" smtClean="0">
                <a:latin typeface="Courier" charset="0"/>
                <a:ea typeface="Courier" charset="0"/>
                <a:cs typeface="Courier" charset="0"/>
              </a:rPr>
              <a:t>...........</a:t>
            </a:r>
            <a:endParaRPr lang="zh-CN" alt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 smtClean="0">
                <a:latin typeface="Courier" charset="0"/>
                <a:ea typeface="Courier" charset="0"/>
                <a:cs typeface="Courier" charset="0"/>
              </a:rPr>
              <a:t>0000050:</a:t>
            </a:r>
            <a:r>
              <a:rPr lang="zh-CN" alt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04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0" y="1335591"/>
            <a:ext cx="38249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 smtClean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zh-CN" altLang="en-US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 smtClean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zh-CN" alt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</a:t>
            </a:r>
            <a:r>
              <a:rPr lang="fi-FI" altLang="zh-CN" sz="1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0000</a:t>
            </a:r>
            <a:r>
              <a:rPr lang="zh-CN" altLang="en-US" sz="1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algn="ctr"/>
            <a:r>
              <a:rPr lang="fi-FI" altLang="zh-CN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zh-CN" altLang="en-US" sz="1400" b="1" dirty="0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 smtClean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c40f</a:t>
            </a:r>
            <a:r>
              <a:rPr lang="fi-FI" altLang="zh-CN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635" y="1273324"/>
            <a:ext cx="48245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kumimoji="1" lang="en-US" altLang="zh-CN" sz="1400" b="1" dirty="0" err="1" smtClean="0">
                <a:latin typeface="Courier" charset="0"/>
                <a:ea typeface="Courier" charset="0"/>
                <a:cs typeface="Courier" charset="0"/>
              </a:rPr>
              <a:t>truct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ext4_dir_entry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kumimoji="1" lang="zh-CN" altLang="en-US" sz="1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 smtClean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inode_number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 smtClean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dir_entry_length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file_name_length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file_type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name[EXT4_NAME_LEN]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8298" y="3205927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8298" y="3937620"/>
            <a:ext cx="4752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0d01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7300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 smtClean="0">
                <a:latin typeface="Courier" charset="0"/>
                <a:ea typeface="Courier" charset="0"/>
                <a:cs typeface="Courier" charset="0"/>
              </a:rPr>
              <a:t>inode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number</a:t>
            </a:r>
            <a:endParaRPr kumimoji="1" lang="zh-CN" altLang="en-US" sz="1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 smtClean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entry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12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bytes</a:t>
            </a:r>
            <a:endParaRPr kumimoji="1" lang="zh-CN" altLang="en-US" sz="1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byte</a:t>
            </a:r>
            <a:endParaRPr kumimoji="1" lang="zh-CN" altLang="en-US" sz="1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regular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</a:t>
            </a:r>
            <a:r>
              <a:rPr kumimoji="1" lang="zh-CN" altLang="en-US" sz="1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0000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(2e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kumimoji="1" lang="zh-CN" alt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latin typeface="Courier" charset="0"/>
                <a:ea typeface="Courier" charset="0"/>
                <a:cs typeface="Courier" charset="0"/>
              </a:rPr>
              <a:t>“.”)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635" y="3145532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endParaRPr kumimoji="1" lang="zh-CN" altLang="en-US" sz="1400" b="1" dirty="0" smtClean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0x0: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Unknown</a:t>
            </a:r>
            <a:endParaRPr kumimoji="1" lang="zh-CN" altLang="en-US" sz="1400" b="1" dirty="0" smtClean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0x1: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Regular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 smtClean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0x2: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Directory</a:t>
            </a:r>
            <a:endParaRPr kumimoji="1" lang="zh-CN" altLang="en-US" sz="1400" b="1" dirty="0" smtClean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0x3: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Character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 smtClean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0x4: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 smtClean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0x5: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FIFO</a:t>
            </a:r>
            <a:endParaRPr kumimoji="1" lang="zh-CN" altLang="en-US" sz="1400" b="1" dirty="0" smtClean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0x6: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Socket</a:t>
            </a:r>
            <a:endParaRPr kumimoji="1" lang="zh-CN" altLang="en-US" sz="1400" b="1" dirty="0" smtClean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0x7: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Symbolic</a:t>
            </a:r>
            <a:r>
              <a:rPr kumimoji="1" lang="zh-CN" altLang="en-US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link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6228184" y="3577580"/>
            <a:ext cx="576064" cy="288032"/>
          </a:xfrm>
          <a:prstGeom prst="down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60032" y="1358520"/>
            <a:ext cx="32403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1135" y="3251091"/>
            <a:ext cx="32403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Two Types </a:t>
            </a:r>
            <a:r>
              <a:rPr lang="en-US" altLang="zh-CN" sz="4000" dirty="0"/>
              <a:t>of </a:t>
            </a:r>
            <a:r>
              <a:rPr lang="en-US" altLang="zh-CN" sz="4000" dirty="0" smtClean="0"/>
              <a:t>Links (Synonyms</a:t>
            </a:r>
            <a:r>
              <a:rPr lang="en-US" altLang="zh-CN" sz="4000" dirty="0"/>
              <a:t>)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04428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Tx/>
              <a:buChar char="•"/>
            </a:pPr>
            <a:r>
              <a:rPr lang="en-US" altLang="zh-CN" sz="3400" dirty="0"/>
              <a:t>Add link “assignment” to “Mail/new-assignment”</a:t>
            </a:r>
            <a:endParaRPr lang="en-US" altLang="zh-CN" sz="4600" dirty="0"/>
          </a:p>
          <a:p>
            <a:pPr marL="742950" lvl="2" indent="-342900"/>
            <a:r>
              <a:rPr lang="en-US" altLang="zh-CN" sz="2800" dirty="0"/>
              <a:t>Hard link</a:t>
            </a:r>
          </a:p>
          <a:p>
            <a:pPr marL="1200150" lvl="3" indent="-342900"/>
            <a:r>
              <a:rPr lang="en-US" altLang="zh-CN" sz="2400" dirty="0"/>
              <a:t>No new file is </a:t>
            </a:r>
            <a:r>
              <a:rPr lang="en-US" altLang="zh-CN" sz="2400" dirty="0" smtClean="0"/>
              <a:t>created</a:t>
            </a:r>
          </a:p>
          <a:p>
            <a:pPr marL="1200150" lvl="3" indent="-342900"/>
            <a:r>
              <a:rPr lang="en-US" altLang="zh-CN" sz="2400" dirty="0"/>
              <a:t>J</a:t>
            </a:r>
            <a:r>
              <a:rPr lang="en-US" altLang="zh-CN" sz="2400" dirty="0" smtClean="0"/>
              <a:t>ust </a:t>
            </a:r>
            <a:r>
              <a:rPr lang="en-US" altLang="zh-CN" sz="2400" dirty="0"/>
              <a:t>add a binding between a string and an </a:t>
            </a:r>
            <a:r>
              <a:rPr lang="en-US" altLang="zh-CN" sz="2400" b="1" dirty="0"/>
              <a:t>existing</a:t>
            </a:r>
            <a:r>
              <a:rPr lang="en-US" altLang="zh-CN" sz="2400" dirty="0"/>
              <a:t> inode</a:t>
            </a:r>
          </a:p>
          <a:p>
            <a:pPr marL="1200150" lvl="3" indent="-342900"/>
            <a:r>
              <a:rPr lang="en-US" altLang="zh-CN" sz="2400" dirty="0"/>
              <a:t>Target inode reference count is increased</a:t>
            </a:r>
          </a:p>
          <a:p>
            <a:pPr marL="1200150" lvl="3" indent="-342900"/>
            <a:r>
              <a:rPr lang="en-US" altLang="zh-CN" sz="2400" dirty="0"/>
              <a:t>If target file is deleted, the link is still valid</a:t>
            </a:r>
          </a:p>
          <a:p>
            <a:pPr marL="742950" lvl="2" indent="-342900"/>
            <a:r>
              <a:rPr lang="en-US" altLang="zh-CN" sz="2800" dirty="0"/>
              <a:t>Soft link</a:t>
            </a:r>
          </a:p>
          <a:p>
            <a:pPr marL="1200150" lvl="3" indent="-342900"/>
            <a:r>
              <a:rPr lang="en-US" altLang="zh-CN" sz="2400" dirty="0"/>
              <a:t>A new file is created, the data is the string “Mail/new-assignment”</a:t>
            </a:r>
          </a:p>
          <a:p>
            <a:pPr marL="1200150" lvl="3" indent="-342900"/>
            <a:r>
              <a:rPr lang="en-US" altLang="zh-CN" sz="2400" dirty="0"/>
              <a:t>Target inode reference count is not increased</a:t>
            </a:r>
          </a:p>
          <a:p>
            <a:pPr marL="1200150" lvl="3" indent="-342900"/>
            <a:r>
              <a:rPr lang="en-US" altLang="zh-CN" sz="2400" dirty="0"/>
              <a:t>If target file is deleted, the link is not valid</a:t>
            </a:r>
          </a:p>
          <a:p>
            <a:r>
              <a:rPr lang="en-US" altLang="zh-CN" sz="2800" dirty="0"/>
              <a:t>Soft link can create cycle by SYMLINK(“a”, “a”)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DEC29B7-5C85-F44E-9238-D31C312A5DF9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7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5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Symbolic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Link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412" y="1273324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ln -s </a:t>
            </a:r>
            <a:r>
              <a:rPr lang="en-US" altLang="zh-CN" sz="16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“/</a:t>
            </a:r>
            <a:r>
              <a:rPr lang="en-US" altLang="zh-CN" sz="1600" b="1" dirty="0" err="1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b="1" dirty="0" err="1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altLang="zh-CN" sz="16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”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slink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 smtClean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err="1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6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6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altLang="zh-CN" sz="16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zh-CN" altLang="en-US" sz="16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slink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7536945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lrwxrwxrwx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1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xiayubin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Sep 20 08:01 slink -&gt; 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 smtClean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err="1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readlink</a:t>
            </a:r>
            <a:r>
              <a:rPr lang="zh-CN" altLang="en-US" sz="16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slink</a:t>
            </a:r>
            <a:endParaRPr lang="zh-CN" altLang="en-US" sz="1600" b="1" dirty="0" smtClean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 smtClean="0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 smtClean="0"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zh-CN" altLang="en-US" sz="16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cat: slink: No such file or </a:t>
            </a:r>
            <a:r>
              <a:rPr lang="en-US" altLang="zh-CN" sz="1600" dirty="0" smtClean="0">
                <a:latin typeface="Courier" charset="0"/>
                <a:ea typeface="Courier" charset="0"/>
                <a:cs typeface="Courier" charset="0"/>
              </a:rPr>
              <a:t>directory</a:t>
            </a:r>
            <a:endParaRPr lang="zh-CN" alt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echo </a:t>
            </a:r>
            <a:r>
              <a:rPr lang="en-US" altLang="zh-CN" sz="16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“hello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16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world”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&gt; /</a:t>
            </a:r>
            <a:r>
              <a:rPr lang="en-US" altLang="zh-CN" sz="1600" b="1" dirty="0" err="1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b="1" dirty="0" err="1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b="1" dirty="0" smtClean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 smtClean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600" dirty="0" err="1" smtClean="0"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world</a:t>
            </a:r>
            <a:endParaRPr lang="fi-FI" altLang="zh-CN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7920" y="253346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This “8” means? 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19972" y="2353444"/>
            <a:ext cx="216024" cy="3600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29035" y="2541005"/>
            <a:ext cx="103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File size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1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</a:t>
            </a:r>
            <a:r>
              <a:rPr lang="en-US" altLang="zh-CN" dirty="0"/>
              <a:t>Types of Links (Synonyms)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33364"/>
            <a:ext cx="6045200" cy="292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7944" y="45136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file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name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22814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number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51920" y="26507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number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1792</TotalTime>
  <Words>1784</Words>
  <Application>Microsoft Office PowerPoint</Application>
  <PresentationFormat>全屏显示(16:10)</PresentationFormat>
  <Paragraphs>321</Paragraphs>
  <Slides>31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Adobe 楷体 Std R</vt:lpstr>
      <vt:lpstr>Courier</vt:lpstr>
      <vt:lpstr>等线</vt:lpstr>
      <vt:lpstr>等线</vt:lpstr>
      <vt:lpstr>宋体</vt:lpstr>
      <vt:lpstr>Arial</vt:lpstr>
      <vt:lpstr>Calibri</vt:lpstr>
      <vt:lpstr>Office 主题​​</vt:lpstr>
      <vt:lpstr>File System API</vt:lpstr>
      <vt:lpstr>Review: File</vt:lpstr>
      <vt:lpstr>Review: The Naming Layers of the UNIX FS (v6)</vt:lpstr>
      <vt:lpstr>Review Questions</vt:lpstr>
      <vt:lpstr>Directly Dump a Directory</vt:lpstr>
      <vt:lpstr>Directly Dump a Directory</vt:lpstr>
      <vt:lpstr>Two Types of Links (Synonyms)</vt:lpstr>
      <vt:lpstr>Directly Dump a Symbolic Link</vt:lpstr>
      <vt:lpstr>Two Types of Links (Synonyms)</vt:lpstr>
      <vt:lpstr>Sidebar: Notice the Context Change</vt:lpstr>
      <vt:lpstr>Summary of File System 7 Layers</vt:lpstr>
      <vt:lpstr>File system API</vt:lpstr>
      <vt:lpstr>Implementing the File System API</vt:lpstr>
      <vt:lpstr>File Meta-data</vt:lpstr>
      <vt:lpstr>OPEN A File</vt:lpstr>
      <vt:lpstr>File Descriptor</vt:lpstr>
      <vt:lpstr>File Cursor</vt:lpstr>
      <vt:lpstr>fd_table &amp; file_table</vt:lpstr>
      <vt:lpstr>File Cursor Sharing</vt:lpstr>
      <vt:lpstr>OPEN Implementation</vt:lpstr>
      <vt:lpstr>READ Implementation</vt:lpstr>
      <vt:lpstr>Disk Layout of a Simple File System</vt:lpstr>
      <vt:lpstr>At the Head of a Disk Partition</vt:lpstr>
      <vt:lpstr>Questions</vt:lpstr>
      <vt:lpstr>File Open &amp; Read Timeline</vt:lpstr>
      <vt:lpstr>File Creation Timeline</vt:lpstr>
      <vt:lpstr>WRITE &amp; CLOSE</vt:lpstr>
      <vt:lpstr>Questions</vt:lpstr>
      <vt:lpstr>Delete after OPEN but before CLOSE</vt:lpstr>
      <vt:lpstr>SYNC</vt:lpstr>
      <vt:lpstr>Our new QA 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46</cp:revision>
  <cp:lastPrinted>2016-06-13T07:55:34Z</cp:lastPrinted>
  <dcterms:created xsi:type="dcterms:W3CDTF">2017-05-12T06:55:38Z</dcterms:created>
  <dcterms:modified xsi:type="dcterms:W3CDTF">2018-09-19T01:22:49Z</dcterms:modified>
</cp:coreProperties>
</file>