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87" r:id="rId3"/>
    <p:sldId id="382" r:id="rId4"/>
    <p:sldId id="386" r:id="rId5"/>
    <p:sldId id="383" r:id="rId6"/>
    <p:sldId id="388" r:id="rId7"/>
    <p:sldId id="389" r:id="rId8"/>
    <p:sldId id="390" r:id="rId9"/>
    <p:sldId id="391" r:id="rId10"/>
    <p:sldId id="392" r:id="rId11"/>
    <p:sldId id="393" r:id="rId12"/>
    <p:sldId id="384" r:id="rId13"/>
    <p:sldId id="385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297" r:id="rId31"/>
    <p:sldId id="300" r:id="rId32"/>
    <p:sldId id="298" r:id="rId33"/>
    <p:sldId id="299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83173" autoAdjust="0"/>
  </p:normalViewPr>
  <p:slideViewPr>
    <p:cSldViewPr>
      <p:cViewPr varScale="1">
        <p:scale>
          <a:sx n="162" d="100"/>
          <a:sy n="162" d="100"/>
        </p:scale>
        <p:origin x="1740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0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Bus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&amp;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Naming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Scheme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smtClean="0">
                <a:solidFill>
                  <a:schemeClr val="bg1"/>
                </a:solidFill>
              </a:rPr>
              <a:t>2018.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Physical address space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273324"/>
            <a:ext cx="8579296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ide_rw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acquire(&amp;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**pp = 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*pp; pp=&amp;(*pp)-&gt;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qnext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walk queue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*pp = b;              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request to end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b)   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q is empty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disk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((b-&gt;flags &amp; (B_VALID|B_DIRTY)) != B_VALID)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sleep(b, 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completion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release(&amp;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40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273324"/>
            <a:ext cx="8579296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ide_intr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acquire(&amp;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((b =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release*&amp;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return;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b-&gt; next;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(!(b-&gt;flags &amp; B_DIRTY) &amp;&amp;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&gt;= 0)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insl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512/4);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READ: get data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b-&gt;flags |= B_VALID;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b-&gt;flags &amp;= ~˜B_DIRTY;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wakeup(b);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wake waiting process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solidFill>
                <a:srgbClr val="009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next request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(if one exists)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release(&amp;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76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IDE Driver using PIO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Q: </a:t>
            </a:r>
            <a:r>
              <a:rPr lang="en-US" altLang="zh-CN" sz="2400" dirty="0">
                <a:solidFill>
                  <a:srgbClr val="C00000"/>
                </a:solidFill>
              </a:rPr>
              <a:t>What is the process of disk write?</a:t>
            </a:r>
          </a:p>
          <a:p>
            <a:pPr lvl="1"/>
            <a:r>
              <a:rPr lang="en-US" altLang="zh-CN" sz="2000" dirty="0"/>
              <a:t>CPU waits for disk to be ready (</a:t>
            </a:r>
            <a:r>
              <a:rPr lang="en-US" altLang="zh-CN" sz="2000" dirty="0" err="1"/>
              <a:t>ide_wait_ready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CPU sends </a:t>
            </a:r>
            <a:r>
              <a:rPr lang="en-US" altLang="zh-CN" sz="2000" b="1" dirty="0"/>
              <a:t>WRITE</a:t>
            </a:r>
            <a:r>
              <a:rPr lang="en-US" altLang="zh-CN" sz="2000" dirty="0"/>
              <a:t> request to disk (which block to write? LBA)</a:t>
            </a:r>
          </a:p>
          <a:p>
            <a:pPr lvl="1"/>
            <a:r>
              <a:rPr lang="en-US" altLang="zh-CN" sz="2000" dirty="0"/>
              <a:t>CPU transfers data to the disk (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outsl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CPU waits (CPU switches to another thread)</a:t>
            </a:r>
          </a:p>
          <a:p>
            <a:pPr lvl="1"/>
            <a:r>
              <a:rPr lang="en-US" altLang="zh-CN" sz="2000" dirty="0"/>
              <a:t>…</a:t>
            </a:r>
          </a:p>
          <a:p>
            <a:pPr lvl="1"/>
            <a:r>
              <a:rPr lang="en-US" altLang="zh-CN" sz="2000" dirty="0"/>
              <a:t>Disk finishes write (data maybe in disk’s buffer)</a:t>
            </a:r>
          </a:p>
          <a:p>
            <a:pPr lvl="1"/>
            <a:r>
              <a:rPr lang="en-US" altLang="zh-CN" sz="2000" dirty="0"/>
              <a:t>Disk sends an </a:t>
            </a:r>
            <a:r>
              <a:rPr lang="en-US" altLang="zh-CN" sz="2000" dirty="0">
                <a:solidFill>
                  <a:srgbClr val="0096FF"/>
                </a:solidFill>
              </a:rPr>
              <a:t>interrupt</a:t>
            </a:r>
            <a:r>
              <a:rPr lang="en-US" altLang="zh-CN" sz="2000" dirty="0"/>
              <a:t> to CPU</a:t>
            </a:r>
          </a:p>
          <a:p>
            <a:pPr lvl="1"/>
            <a:r>
              <a:rPr lang="en-US" altLang="zh-CN" sz="2000" dirty="0"/>
              <a:t>CPU wakes up the waiting thread</a:t>
            </a:r>
            <a:endParaRPr lang="en-US" altLang="zh-CN" sz="1800" dirty="0"/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2498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IDE Driver using PIO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579296" cy="4116287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Q: </a:t>
            </a:r>
            <a:r>
              <a:rPr lang="en-US" altLang="zh-CN" sz="2400" dirty="0">
                <a:solidFill>
                  <a:srgbClr val="C00000"/>
                </a:solidFill>
              </a:rPr>
              <a:t>What is the process of disk read?</a:t>
            </a:r>
          </a:p>
          <a:p>
            <a:pPr lvl="1"/>
            <a:r>
              <a:rPr lang="en-US" altLang="zh-CN" sz="2000" dirty="0"/>
              <a:t>CPU waits for disk to be ready (</a:t>
            </a:r>
            <a:r>
              <a:rPr lang="en-US" altLang="zh-CN" sz="2000" dirty="0" err="1"/>
              <a:t>ide_wait_ready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CPU sends </a:t>
            </a:r>
            <a:r>
              <a:rPr lang="en-US" altLang="zh-CN" sz="2000" b="1" dirty="0"/>
              <a:t>READ</a:t>
            </a:r>
            <a:r>
              <a:rPr lang="en-US" altLang="zh-CN" sz="2000" dirty="0"/>
              <a:t> request to disk (which block to read? LBA)</a:t>
            </a:r>
          </a:p>
          <a:p>
            <a:pPr lvl="1"/>
            <a:r>
              <a:rPr lang="en-US" altLang="zh-CN" sz="2000" dirty="0"/>
              <a:t>CPU waits (CPU switches to another thread)</a:t>
            </a:r>
          </a:p>
          <a:p>
            <a:pPr lvl="1"/>
            <a:r>
              <a:rPr lang="en-US" altLang="zh-CN" sz="2000" dirty="0"/>
              <a:t>… (can be a long time)</a:t>
            </a:r>
          </a:p>
          <a:p>
            <a:pPr lvl="1"/>
            <a:r>
              <a:rPr lang="en-US" altLang="zh-CN" sz="2000" dirty="0"/>
              <a:t>Disk finishes read (data now in disk’s buffer)</a:t>
            </a:r>
          </a:p>
          <a:p>
            <a:pPr lvl="1"/>
            <a:r>
              <a:rPr lang="en-US" altLang="zh-CN" sz="2000" dirty="0"/>
              <a:t>Disk sends an </a:t>
            </a:r>
            <a:r>
              <a:rPr lang="en-US" altLang="zh-CN" sz="2000" dirty="0">
                <a:solidFill>
                  <a:srgbClr val="0096FF"/>
                </a:solidFill>
              </a:rPr>
              <a:t>interrupt</a:t>
            </a:r>
            <a:r>
              <a:rPr lang="en-US" altLang="zh-CN" sz="2000" dirty="0"/>
              <a:t> to CPU</a:t>
            </a:r>
          </a:p>
          <a:p>
            <a:pPr lvl="1"/>
            <a:r>
              <a:rPr lang="en-US" altLang="zh-CN" sz="2000" dirty="0"/>
              <a:t>CPU reads data from disk’s buffer to memory (</a:t>
            </a:r>
            <a:r>
              <a:rPr lang="en-US" altLang="zh-CN" sz="1200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insl</a:t>
            </a:r>
            <a:r>
              <a:rPr lang="en-US" altLang="zh-CN" sz="12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CPU wakes up the waiting thread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648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BUS: a hardware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1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Hardware Layer: the Bus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53E80A-5CF0-A74C-ADE3-B9055378F94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5604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20420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37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 Features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 set of wires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Comprising address, data, control lines that connect to a bus interface on each module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Broadcast link</a:t>
            </a:r>
            <a:endParaRPr lang="en-US" altLang="zh-CN" sz="2000" dirty="0"/>
          </a:p>
          <a:p>
            <a:pPr lvl="1"/>
            <a:r>
              <a:rPr lang="en-US" altLang="zh-CN" sz="1800" dirty="0"/>
              <a:t>Every module hears every message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Bus address: identify the intended recipient, as the name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Bus arbitration protocol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Decide which module may send or receive message at any particular time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Bus arbiter (optional): a circuit to choose which modules can use the bus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1CAF89D-CDFD-B94F-BE24-D41E65A72B2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 Transaction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40432" y="1206500"/>
            <a:ext cx="8596064" cy="4191000"/>
          </a:xfrm>
        </p:spPr>
        <p:txBody>
          <a:bodyPr>
            <a:noAutofit/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requires exclusive use of the bus: the data sender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places a bus address of the destine module on the bus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signals </a:t>
            </a:r>
            <a:r>
              <a:rPr lang="en-US" altLang="zh-CN" sz="2000" b="1" dirty="0"/>
              <a:t>READY</a:t>
            </a:r>
            <a:r>
              <a:rPr lang="en-US" altLang="zh-CN" sz="2000" dirty="0"/>
              <a:t> wire to alert the other module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The destine module singles </a:t>
            </a:r>
            <a:r>
              <a:rPr lang="en-US" altLang="zh-CN" sz="2000" b="1" dirty="0"/>
              <a:t>ACKNOWLEDGE</a:t>
            </a:r>
            <a:r>
              <a:rPr lang="en-US" altLang="zh-CN" sz="2000" dirty="0"/>
              <a:t> wire after copied the data</a:t>
            </a:r>
          </a:p>
          <a:p>
            <a:pPr marL="914400" lvl="1" indent="-457200"/>
            <a:r>
              <a:rPr lang="en-US" altLang="zh-CN" sz="1800" dirty="0"/>
              <a:t>If synchronized, then READY &amp; ACKNOWLEDGE are not needed, just need to check the address lines on each clock cycle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releases the bus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98B0360-D7B7-7C4C-BC52-24E80ADBD4C9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9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11560" y="4318000"/>
            <a:ext cx="8456240" cy="88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dirty="0"/>
              <a:t>Processor #2 =&gt; all bus modules: {1742, READ, 102}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A25B8A8-15DF-194B-AC9C-F6D71756699E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18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29702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91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457200" y="4416772"/>
            <a:ext cx="8305800" cy="889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1 recognizes the address is within its range</a:t>
            </a:r>
          </a:p>
          <a:p>
            <a:pPr lvl="1"/>
            <a:r>
              <a:rPr lang="en-US" altLang="zh-CN" sz="1800" dirty="0"/>
              <a:t>By examining just a few high-order address bits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8064DD3-1284-054E-AE8B-47DB7962E9F1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19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0726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7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0729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867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9348"/>
            <a:ext cx="761596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7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4369668"/>
            <a:ext cx="8534400" cy="11456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1 acknowledges and processor</a:t>
            </a:r>
            <a:r>
              <a:rPr lang="zh-CN" altLang="en-US" sz="1800" dirty="0"/>
              <a:t> </a:t>
            </a:r>
            <a:r>
              <a:rPr lang="en-US" altLang="zh-CN" sz="1800" dirty="0"/>
              <a:t>2 releases the bus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1 performs the internal operation to get the value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value &lt;- READ (1742)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50519C9-3583-AB49-BA1B-1D3D335822BE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20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2639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/>
          <a:lstStyle/>
          <a:p>
            <a:r>
              <a:rPr lang="en-US" altLang="zh-CN" dirty="0"/>
              <a:t>Memory1 =&gt; all bus modules: {102, value}</a:t>
            </a:r>
            <a:endParaRPr lang="en-US" altLang="zh-CN" sz="2400" dirty="0"/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CF2FFC4-ADD4-3542-8FA4-55BE03301A71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21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2774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2776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466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Processor</a:t>
            </a:r>
            <a:r>
              <a:rPr lang="zh-CN" altLang="en-US" dirty="0"/>
              <a:t> </a:t>
            </a:r>
            <a:r>
              <a:rPr lang="en-US" altLang="zh-CN" dirty="0"/>
              <a:t>2 is waiting for this result, just copies the data on the bus to its register R1</a:t>
            </a:r>
            <a:endParaRPr lang="en-US" altLang="zh-CN" sz="2400" dirty="0"/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A2EFC4B-99C1-354E-B5F0-408C6FB9FEA7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22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3798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799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3801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381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Processor</a:t>
            </a:r>
            <a:r>
              <a:rPr lang="zh-CN" altLang="en-US" dirty="0"/>
              <a:t> </a:t>
            </a:r>
            <a:r>
              <a:rPr lang="en-US" altLang="zh-CN" dirty="0"/>
              <a:t>2 acknowledges and memory</a:t>
            </a:r>
            <a:r>
              <a:rPr lang="zh-CN" altLang="en-US" dirty="0"/>
              <a:t> </a:t>
            </a:r>
            <a:r>
              <a:rPr lang="en-US" altLang="zh-CN" dirty="0"/>
              <a:t>1 releases the bus</a:t>
            </a: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E8FEA81-3295-5840-94F9-27A6917F632A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23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5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Sync VS. </a:t>
            </a:r>
            <a:r>
              <a:rPr kumimoji="1" lang="en-US" altLang="zh-CN" dirty="0" err="1"/>
              <a:t>Async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Sync</a:t>
            </a:r>
            <a:r>
              <a:rPr kumimoji="1" lang="en-US" altLang="zh-CN" dirty="0"/>
              <a:t> data transfer</a:t>
            </a:r>
          </a:p>
          <a:p>
            <a:pPr lvl="1"/>
            <a:r>
              <a:rPr kumimoji="1" lang="en-US" altLang="zh-CN" dirty="0"/>
              <a:t>Source &amp; destination cooperate through a </a:t>
            </a:r>
            <a:r>
              <a:rPr kumimoji="1" lang="en-US" altLang="zh-CN" dirty="0">
                <a:solidFill>
                  <a:srgbClr val="0096FF"/>
                </a:solidFill>
              </a:rPr>
              <a:t>shared clock</a:t>
            </a:r>
          </a:p>
          <a:p>
            <a:pPr lvl="1"/>
            <a:endParaRPr kumimoji="1" lang="en-US" altLang="zh-CN" dirty="0">
              <a:solidFill>
                <a:srgbClr val="0096FF"/>
              </a:solidFill>
            </a:endParaRPr>
          </a:p>
          <a:p>
            <a:r>
              <a:rPr kumimoji="1" lang="en-US" altLang="zh-CN" b="1" dirty="0" err="1"/>
              <a:t>Async</a:t>
            </a:r>
            <a:r>
              <a:rPr kumimoji="1" lang="en-US" altLang="zh-CN" dirty="0"/>
              <a:t> data transfer</a:t>
            </a:r>
          </a:p>
          <a:p>
            <a:pPr lvl="1"/>
            <a:r>
              <a:rPr kumimoji="1" lang="en-US" altLang="zh-CN" dirty="0"/>
              <a:t>Source and destination cooperate through </a:t>
            </a:r>
            <a:r>
              <a:rPr kumimoji="1" lang="en-US" altLang="zh-CN" dirty="0">
                <a:solidFill>
                  <a:srgbClr val="0096FF"/>
                </a:solidFill>
              </a:rPr>
              <a:t>explicit signal line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 acknowledge line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29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on Bus</a:t>
            </a:r>
            <a:endParaRPr lang="zh-CN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713AE97-202D-4B46-A982-36B5E55B3AF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377157"/>
            <a:ext cx="3746500" cy="122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77584"/>
            <a:ext cx="6934200" cy="117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7657"/>
            <a:ext cx="6781800" cy="71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627188" y="1587500"/>
            <a:ext cx="533400" cy="9525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27188" y="2898511"/>
            <a:ext cx="533400" cy="9525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7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5F2D0220-0A5C-2949-A91C-EAAD4F7E052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4036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4040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1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4043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4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5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46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4047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4048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4049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3619499"/>
            <a:ext cx="8305800" cy="18415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400" dirty="0"/>
              <a:t>Processor #1 =&gt; all bus modules: {121, WRITE, 11742}</a:t>
            </a:r>
          </a:p>
          <a:p>
            <a:pPr lvl="1"/>
            <a:r>
              <a:rPr lang="en-US" altLang="zh-CN" sz="2600" dirty="0"/>
              <a:t>Disk acknowledge and write the value 11742 to its control register</a:t>
            </a:r>
          </a:p>
          <a:p>
            <a:r>
              <a:rPr lang="en-US" altLang="zh-CN" sz="2400" dirty="0"/>
              <a:t>Processor #1 =&gt; all bus modules: {122, WRITE, 3328}</a:t>
            </a:r>
          </a:p>
          <a:p>
            <a:r>
              <a:rPr lang="en-US" altLang="zh-CN" sz="2400" dirty="0"/>
              <a:t>Processor #1 =&gt; all bus modules: {123, WRITE, 256}</a:t>
            </a:r>
          </a:p>
          <a:p>
            <a:r>
              <a:rPr lang="en-US" altLang="zh-CN" sz="2400" dirty="0"/>
              <a:t>Processor #1 =&gt; all bus modules: {124, WRITE, 1}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cxnSp>
        <p:nvCxnSpPr>
          <p:cNvPr id="44051" name="Straight Connector 6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2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3" name="Rectangle 5"/>
          <p:cNvSpPr>
            <a:spLocks noChangeArrowheads="1"/>
          </p:cNvSpPr>
          <p:nvPr/>
        </p:nvSpPr>
        <p:spPr bwMode="auto">
          <a:xfrm>
            <a:off x="6210300" y="2730500"/>
            <a:ext cx="14097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44054" name="Straight Connector 6"/>
          <p:cNvCxnSpPr>
            <a:cxnSpLocks noChangeShapeType="1"/>
          </p:cNvCxnSpPr>
          <p:nvPr/>
        </p:nvCxnSpPr>
        <p:spPr bwMode="auto">
          <a:xfrm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4405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15095"/>
            <a:ext cx="2944813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6" name="TextBox 47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84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BC2F529-AD72-5149-9B05-594EDED389F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5060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5064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5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5067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8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70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5071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5072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5073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45074" name="Content Placeholder 2"/>
          <p:cNvSpPr>
            <a:spLocks noGrp="1"/>
          </p:cNvSpPr>
          <p:nvPr>
            <p:ph idx="1"/>
          </p:nvPr>
        </p:nvSpPr>
        <p:spPr>
          <a:xfrm>
            <a:off x="457200" y="3492500"/>
            <a:ext cx="8305800" cy="20292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/>
              <a:t>Disk =&gt; all bus modules: {3328, WRITE, </a:t>
            </a:r>
            <a:r>
              <a:rPr lang="en-US" altLang="zh-CN" sz="2400" i="1" dirty="0"/>
              <a:t>data[11742]</a:t>
            </a:r>
            <a:r>
              <a:rPr lang="en-US" altLang="zh-CN" sz="2400" dirty="0"/>
              <a:t>}</a:t>
            </a:r>
          </a:p>
          <a:p>
            <a:pPr lvl="1"/>
            <a:r>
              <a:rPr lang="en-US" altLang="zh-CN" sz="2600" dirty="0"/>
              <a:t>Memory acknowledge and save data[11742]</a:t>
            </a:r>
          </a:p>
          <a:p>
            <a:r>
              <a:rPr lang="en-US" altLang="zh-CN" sz="2400" dirty="0"/>
              <a:t>Disk =&gt; all bus modules: {3329, WRITE, </a:t>
            </a:r>
            <a:r>
              <a:rPr lang="en-US" altLang="zh-CN" sz="2400" i="1" dirty="0"/>
              <a:t>data[11743]</a:t>
            </a:r>
            <a:r>
              <a:rPr lang="en-US" altLang="zh-CN" sz="2400" dirty="0"/>
              <a:t>}</a:t>
            </a:r>
          </a:p>
          <a:p>
            <a:r>
              <a:rPr lang="en-US" altLang="zh-CN" sz="2400" i="1" dirty="0"/>
              <a:t>... (loop)</a:t>
            </a:r>
          </a:p>
          <a:p>
            <a:r>
              <a:rPr lang="en-US" altLang="zh-CN" sz="2400" dirty="0"/>
              <a:t>Disk =&gt; all bus modules: {3583, WRITE, </a:t>
            </a:r>
            <a:r>
              <a:rPr lang="en-US" altLang="zh-CN" sz="2400" i="1" dirty="0"/>
              <a:t>data[11997]</a:t>
            </a:r>
            <a:r>
              <a:rPr lang="en-US" altLang="zh-CN" sz="2400" dirty="0"/>
              <a:t>}</a:t>
            </a:r>
          </a:p>
        </p:txBody>
      </p:sp>
      <p:cxnSp>
        <p:nvCxnSpPr>
          <p:cNvPr id="45075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6" name="Straight Connector 6"/>
          <p:cNvCxnSpPr>
            <a:cxnSpLocks noChangeShapeType="1"/>
          </p:cNvCxnSpPr>
          <p:nvPr/>
        </p:nvCxnSpPr>
        <p:spPr bwMode="auto">
          <a:xfrm flipV="1"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7" name="Straight Connector 6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78" name="Rectangle 5"/>
          <p:cNvSpPr>
            <a:spLocks noChangeArrowheads="1"/>
          </p:cNvSpPr>
          <p:nvPr/>
        </p:nvSpPr>
        <p:spPr bwMode="auto">
          <a:xfrm>
            <a:off x="3733800" y="2730500"/>
            <a:ext cx="14097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pic>
        <p:nvPicPr>
          <p:cNvPr id="4507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1"/>
            <a:ext cx="4800600" cy="81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0" name="TextBox 26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0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EFAEDF3-6B49-7843-B3C3-CC47AA1CD07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6084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088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89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091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94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6095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6096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6097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46098" name="Content Placeholder 2"/>
          <p:cNvSpPr>
            <a:spLocks noGrp="1"/>
          </p:cNvSpPr>
          <p:nvPr>
            <p:ph idx="1"/>
          </p:nvPr>
        </p:nvSpPr>
        <p:spPr>
          <a:xfrm>
            <a:off x="457200" y="3492500"/>
            <a:ext cx="8305800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When transferring is finished, disk controller SENDs message to the processor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Just like keyboard controller does when press a key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Processor will enter interrupt handler next cycle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Now the processor knows that the DMA is done</a:t>
            </a:r>
          </a:p>
        </p:txBody>
      </p:sp>
      <p:sp>
        <p:nvSpPr>
          <p:cNvPr id="46099" name="TextBox 34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101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2" name="Rectangle 5"/>
          <p:cNvSpPr>
            <a:spLocks noChangeArrowheads="1"/>
          </p:cNvSpPr>
          <p:nvPr/>
        </p:nvSpPr>
        <p:spPr bwMode="auto">
          <a:xfrm>
            <a:off x="2438400" y="1461823"/>
            <a:ext cx="16764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46103" name="Straight Connector 6"/>
          <p:cNvCxnSpPr>
            <a:cxnSpLocks noChangeShapeType="1"/>
          </p:cNvCxnSpPr>
          <p:nvPr/>
        </p:nvCxnSpPr>
        <p:spPr bwMode="auto">
          <a:xfrm flipV="1">
            <a:off x="3276600" y="1969823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4" name="Straight Connector 6"/>
          <p:cNvCxnSpPr>
            <a:cxnSpLocks noChangeShapeType="1"/>
          </p:cNvCxnSpPr>
          <p:nvPr/>
        </p:nvCxnSpPr>
        <p:spPr bwMode="auto">
          <a:xfrm flipV="1"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6572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6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A Canonical Device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051534"/>
            <a:ext cx="6855922" cy="24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70738" y="3073524"/>
            <a:ext cx="68407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38890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Status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04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Address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5558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Data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889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Command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738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Registers</a:t>
            </a:r>
            <a:endParaRPr lang="zh-CN" altLang="en-US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2746" y="3180308"/>
            <a:ext cx="6624736" cy="11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Micro-controller (CPU)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 (DRAM or SRAM or both)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Other Hardware-specific Chips</a:t>
            </a:r>
            <a:endParaRPr lang="zh-CN" altLang="en-US" sz="20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55514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Interface</a:t>
            </a:r>
            <a:endParaRPr lang="zh-CN" altLang="en-US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55514" y="3180308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Internals</a:t>
            </a:r>
            <a:endParaRPr lang="zh-CN" altLang="en-US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2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dirty="0"/>
              <a:t>CPU interacts with </a:t>
            </a:r>
            <a:r>
              <a:rPr lang="en-US" altLang="zh-CN" dirty="0">
                <a:solidFill>
                  <a:srgbClr val="0096FF"/>
                </a:solidFill>
              </a:rPr>
              <a:t>physical memory</a:t>
            </a:r>
          </a:p>
          <a:p>
            <a:pPr lvl="1"/>
            <a:r>
              <a:rPr lang="en-US" altLang="zh-CN" dirty="0"/>
              <a:t>Through system bus that connects each other</a:t>
            </a:r>
          </a:p>
          <a:p>
            <a:pPr lvl="1"/>
            <a:r>
              <a:rPr lang="en-US" altLang="zh-CN" dirty="0"/>
              <a:t>Using physical address to name memory content</a:t>
            </a:r>
          </a:p>
          <a:p>
            <a:r>
              <a:rPr lang="en-US" altLang="zh-CN" dirty="0"/>
              <a:t>CPU interacts with a </a:t>
            </a:r>
            <a:r>
              <a:rPr lang="en-US" altLang="zh-CN" dirty="0">
                <a:solidFill>
                  <a:srgbClr val="0096FF"/>
                </a:solidFill>
              </a:rPr>
              <a:t>device</a:t>
            </a:r>
          </a:p>
          <a:p>
            <a:pPr lvl="1"/>
            <a:r>
              <a:rPr lang="en-US" altLang="zh-CN" dirty="0"/>
              <a:t>Also using physical address (aka., bus address)</a:t>
            </a:r>
          </a:p>
          <a:p>
            <a:pPr lvl="1"/>
            <a:r>
              <a:rPr lang="en-US" altLang="zh-CN" dirty="0"/>
              <a:t>Polling, interrupt and DMA</a:t>
            </a:r>
          </a:p>
          <a:p>
            <a:pPr lvl="1"/>
            <a:r>
              <a:rPr lang="en-US" altLang="zh-CN" dirty="0"/>
              <a:t>I/O instruction</a:t>
            </a:r>
            <a:r>
              <a:rPr lang="zh-CN" altLang="en-US" dirty="0"/>
              <a:t> </a:t>
            </a:r>
            <a:r>
              <a:rPr lang="en-US" altLang="zh-CN" dirty="0"/>
              <a:t>(PIO) or MMIO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6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36"/>
          <p:cNvSpPr/>
          <p:nvPr/>
        </p:nvSpPr>
        <p:spPr bwMode="auto">
          <a:xfrm>
            <a:off x="5724128" y="1777380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Processor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36"/>
          <p:cNvSpPr/>
          <p:nvPr/>
        </p:nvSpPr>
        <p:spPr bwMode="auto">
          <a:xfrm>
            <a:off x="4499992" y="3637586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36"/>
          <p:cNvSpPr/>
          <p:nvPr/>
        </p:nvSpPr>
        <p:spPr bwMode="auto">
          <a:xfrm>
            <a:off x="6948264" y="3637586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I/O Device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5328084" y="2437454"/>
            <a:ext cx="972108" cy="1200133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6804248" y="2437454"/>
            <a:ext cx="972108" cy="1200133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156176" y="3967623"/>
            <a:ext cx="792088" cy="0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16019" y="2737486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load/store</a:t>
            </a:r>
            <a:endParaRPr 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24910" y="2619324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DengXian" charset="0"/>
                <a:ea typeface="DengXian" charset="0"/>
                <a:cs typeface="DengXian" charset="0"/>
              </a:rPr>
              <a:t>PIO</a:t>
            </a:r>
            <a:r>
              <a:rPr lang="zh-CN" altLang="en-US" sz="140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dirty="0">
                <a:latin typeface="DengXian" charset="0"/>
                <a:ea typeface="DengXian" charset="0"/>
                <a:cs typeface="DengXian" charset="0"/>
              </a:rPr>
              <a:t>(in/out)</a:t>
            </a:r>
            <a:endParaRPr lang="zh-CN" altLang="en-US" sz="1400" dirty="0">
              <a:latin typeface="DengXian" charset="0"/>
              <a:ea typeface="DengXian" charset="0"/>
              <a:cs typeface="DengXian" charset="0"/>
            </a:endParaRPr>
          </a:p>
          <a:p>
            <a:r>
              <a:rPr lang="en-US" sz="1400" dirty="0">
                <a:latin typeface="DengXian" charset="0"/>
                <a:ea typeface="DengXian" charset="0"/>
                <a:cs typeface="DengXian" charset="0"/>
              </a:rPr>
              <a:t>/MMIO</a:t>
            </a:r>
            <a:r>
              <a:rPr lang="zh-CN" altLang="en-US" sz="140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dirty="0">
                <a:latin typeface="DengXian" charset="0"/>
                <a:ea typeface="DengXian" charset="0"/>
                <a:cs typeface="DengXian" charset="0"/>
              </a:rPr>
              <a:t>(load/store)</a:t>
            </a:r>
            <a:endParaRPr lang="en-US" sz="1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18654" y="3637586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DengXian" charset="0"/>
                <a:ea typeface="DengXian" charset="0"/>
                <a:cs typeface="DengXian" charset="0"/>
              </a:rPr>
              <a:t>DMA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4906888" cy="4047836"/>
          </a:xfrm>
        </p:spPr>
        <p:txBody>
          <a:bodyPr>
            <a:noAutofit/>
          </a:bodyPr>
          <a:lstStyle/>
          <a:p>
            <a:r>
              <a:rPr lang="en-US" sz="2400" dirty="0"/>
              <a:t>Memory Load/Store</a:t>
            </a:r>
          </a:p>
          <a:p>
            <a:pPr lvl="1"/>
            <a:r>
              <a:rPr lang="en-US" sz="1800" dirty="0"/>
              <a:t>Between CPU and memory</a:t>
            </a:r>
          </a:p>
          <a:p>
            <a:pPr lvl="1"/>
            <a:r>
              <a:rPr lang="en-US" sz="1800" dirty="0"/>
              <a:t>Physical memory address space</a:t>
            </a:r>
          </a:p>
          <a:p>
            <a:r>
              <a:rPr lang="en-US" sz="2400" dirty="0"/>
              <a:t>I/O Operations</a:t>
            </a:r>
          </a:p>
          <a:p>
            <a:pPr lvl="1"/>
            <a:r>
              <a:rPr lang="en-US" sz="1800" dirty="0"/>
              <a:t>MMIO: map device memory </a:t>
            </a:r>
            <a:br>
              <a:rPr lang="en-US" sz="1800" dirty="0"/>
            </a:br>
            <a:r>
              <a:rPr lang="en-US" sz="1800" dirty="0"/>
              <a:t>and registers into physical </a:t>
            </a:r>
            <a:br>
              <a:rPr lang="en-US" sz="1800" dirty="0"/>
            </a:br>
            <a:r>
              <a:rPr lang="en-US" sz="1800" dirty="0"/>
              <a:t>address space</a:t>
            </a:r>
          </a:p>
          <a:p>
            <a:r>
              <a:rPr lang="en-US" sz="2400" dirty="0"/>
              <a:t>DMA</a:t>
            </a:r>
          </a:p>
          <a:p>
            <a:pPr lvl="1"/>
            <a:r>
              <a:rPr lang="en-US" sz="1800" dirty="0"/>
              <a:t>Also using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93215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Q: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How are the physical addresses assigned?</a:t>
            </a:r>
          </a:p>
          <a:p>
            <a:pPr lvl="1"/>
            <a:r>
              <a:rPr lang="en-US" altLang="zh-CN" dirty="0"/>
              <a:t>Memory physical addresses: by </a:t>
            </a:r>
            <a:r>
              <a:rPr lang="en-US" altLang="zh-CN" dirty="0">
                <a:solidFill>
                  <a:srgbClr val="0096FF"/>
                </a:solidFill>
              </a:rPr>
              <a:t>BIOS</a:t>
            </a:r>
          </a:p>
          <a:p>
            <a:pPr lvl="1"/>
            <a:r>
              <a:rPr lang="en-US" altLang="zh-CN" dirty="0"/>
              <a:t>Some devices (e.g., keyboard, IDE): </a:t>
            </a:r>
            <a:r>
              <a:rPr lang="en-US" altLang="zh-CN" dirty="0">
                <a:solidFill>
                  <a:srgbClr val="0096FF"/>
                </a:solidFill>
              </a:rPr>
              <a:t>fixed </a:t>
            </a:r>
            <a:r>
              <a:rPr lang="en-US" altLang="zh-CN" dirty="0"/>
              <a:t>for all time</a:t>
            </a:r>
          </a:p>
          <a:p>
            <a:pPr lvl="1"/>
            <a:r>
              <a:rPr lang="en-US" altLang="zh-CN" dirty="0"/>
              <a:t>Other devices: assigned by the </a:t>
            </a:r>
            <a:r>
              <a:rPr lang="en-US" altLang="zh-CN" dirty="0">
                <a:solidFill>
                  <a:srgbClr val="0096FF"/>
                </a:solidFill>
              </a:rPr>
              <a:t>OS</a:t>
            </a:r>
            <a:endParaRPr lang="zh-CN" altLang="en-US" dirty="0">
              <a:solidFill>
                <a:srgbClr val="0096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Q: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Why not map the whole disk to memory?</a:t>
            </a:r>
          </a:p>
          <a:p>
            <a:pPr lvl="1"/>
            <a:r>
              <a:rPr lang="en-US" altLang="zh-CN" dirty="0"/>
              <a:t>So that the CPU can access a byte on the disk directly by system bus</a:t>
            </a:r>
          </a:p>
          <a:p>
            <a:pPr lvl="1"/>
            <a:r>
              <a:rPr lang="en-US" altLang="zh-CN" dirty="0"/>
              <a:t>1. Too large</a:t>
            </a:r>
          </a:p>
          <a:p>
            <a:pPr lvl="1"/>
            <a:r>
              <a:rPr lang="en-US" altLang="zh-CN" dirty="0"/>
              <a:t>2. Too slow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E914C9-AA9F-4E42-A2F2-FBCE018C863D}" type="slidenum">
              <a:rPr lang="zh-CN" altLang="en-US" sz="1400" b="0">
                <a:latin typeface="Times New Roman" charset="0"/>
              </a:rPr>
              <a:pPr/>
              <a:t>33</a:t>
            </a:fld>
            <a:endParaRPr lang="en-US" altLang="zh-CN" sz="1400" b="0">
              <a:latin typeface="Times New Roman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3952136"/>
            <a:ext cx="81534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The principle of least astonishment: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  <a:p>
            <a:pPr algn="ctr" eaLnBrk="1" hangingPunct="1"/>
            <a:r>
              <a:rPr lang="en-US" altLang="zh-CN" sz="2400" b="0" i="1" dirty="0">
                <a:latin typeface="DengXian" charset="0"/>
                <a:ea typeface="DengXian" charset="0"/>
                <a:cs typeface="DengXian" charset="0"/>
              </a:rPr>
              <a:t>People are part of the system. The design should match the user’s experience, expectations, and mental models</a:t>
            </a:r>
          </a:p>
        </p:txBody>
      </p:sp>
    </p:spTree>
    <p:extLst>
      <p:ext uri="{BB962C8B-B14F-4D97-AF65-F5344CB8AC3E}">
        <p14:creationId xmlns:p14="http://schemas.microsoft.com/office/powerpoint/2010/main" val="4680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Scheme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Naming: the glue of modules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308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in General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ipads.se.sjtu.edu.cn</a:t>
            </a:r>
            <a:r>
              <a:rPr kumimoji="1" lang="en-US" altLang="zh-CN" dirty="0"/>
              <a:t> – hostname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steven@apple.com</a:t>
            </a:r>
            <a:r>
              <a:rPr kumimoji="1" lang="en-US" altLang="zh-CN" dirty="0"/>
              <a:t> - email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steven</a:t>
            </a:r>
            <a:r>
              <a:rPr kumimoji="1" lang="en-US" altLang="zh-CN" dirty="0"/>
              <a:t> – username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EAX - x86 processor register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main() - function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WebBrowser</a:t>
            </a:r>
            <a:r>
              <a:rPr kumimoji="1" lang="en-US" altLang="zh-CN" dirty="0"/>
              <a:t> - class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/courses/</a:t>
            </a:r>
            <a:r>
              <a:rPr kumimoji="1" lang="en-US" altLang="zh-CN" dirty="0" err="1"/>
              <a:t>cse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r>
              <a:rPr kumimoji="1" lang="en-US" altLang="zh-CN" dirty="0"/>
              <a:t> - path name (fully-qualified)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index.html</a:t>
            </a:r>
            <a:r>
              <a:rPr kumimoji="1" lang="en-US" altLang="zh-CN" dirty="0"/>
              <a:t> - path name (relative)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ipads.se.sjtu.edu.cn</a:t>
            </a:r>
            <a:r>
              <a:rPr kumimoji="1" lang="en-US" altLang="zh-CN" dirty="0"/>
              <a:t>/courses/</a:t>
            </a:r>
            <a:r>
              <a:rPr kumimoji="1" lang="en-US" altLang="zh-CN" dirty="0" err="1"/>
              <a:t>cse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index.html</a:t>
            </a:r>
            <a:r>
              <a:rPr kumimoji="1" lang="en-US" altLang="zh-CN" dirty="0"/>
              <a:t> - URL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13918275839- Phone number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202.120.40.188 - IP Address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4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Naming a Disk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File name: </a:t>
            </a:r>
            <a:r>
              <a:rPr kumimoji="1" lang="en-US" altLang="zh-CN" dirty="0">
                <a:solidFill>
                  <a:srgbClr val="C00000"/>
                </a:solidFill>
              </a:rPr>
              <a:t>/dev/sda1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As a special type of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: device </a:t>
            </a:r>
            <a:r>
              <a:rPr kumimoji="1" lang="en-US" altLang="zh-CN" dirty="0" err="1"/>
              <a:t>inode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8,0 as (major, minor)</a:t>
            </a:r>
          </a:p>
          <a:p>
            <a:r>
              <a:rPr kumimoji="1" lang="en-US" altLang="zh-CN" dirty="0"/>
              <a:t>PCI address (name): </a:t>
            </a:r>
            <a:r>
              <a:rPr kumimoji="1" lang="en-US" altLang="zh-CN" dirty="0">
                <a:solidFill>
                  <a:srgbClr val="C00000"/>
                </a:solidFill>
              </a:rPr>
              <a:t>19:00.0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SCSI storage controller: LSI Logic / </a:t>
            </a:r>
            <a:r>
              <a:rPr kumimoji="1" lang="en-US" altLang="zh-CN" dirty="0" err="1"/>
              <a:t>Symbios</a:t>
            </a:r>
            <a:r>
              <a:rPr kumimoji="1" lang="en-US" altLang="zh-CN" dirty="0"/>
              <a:t> Logic SAS1068E PCI-Express Fusion-MPT SAS (rev 08)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16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for Modularity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507288" cy="426030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Retrieval</a:t>
            </a:r>
            <a:r>
              <a:rPr lang="en-US" altLang="zh-CN" sz="2400" dirty="0"/>
              <a:t>: e.g., using URL to get a web page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Sharing</a:t>
            </a:r>
            <a:r>
              <a:rPr lang="en-US" altLang="zh-CN" sz="2400" dirty="0"/>
              <a:t>: e.g., passing an object reference to a function</a:t>
            </a:r>
          </a:p>
          <a:p>
            <a:pPr lvl="1"/>
            <a:r>
              <a:rPr lang="en-US" altLang="zh-CN" sz="2000" dirty="0"/>
              <a:t>Save space as well: only sending the name, not the object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Hiding</a:t>
            </a:r>
            <a:r>
              <a:rPr lang="en-US" altLang="zh-CN" sz="2400" dirty="0"/>
              <a:t>: e.g., using a file name without knowing file system</a:t>
            </a:r>
          </a:p>
          <a:p>
            <a:pPr lvl="1"/>
            <a:r>
              <a:rPr lang="en-US" altLang="zh-CN" sz="2000" dirty="0"/>
              <a:t>Can support access control: use an object only if knowing its name</a:t>
            </a:r>
          </a:p>
          <a:p>
            <a:pPr lvl="1"/>
            <a:r>
              <a:rPr lang="en-US" altLang="zh-CN" sz="2000" dirty="0"/>
              <a:t>E.g., Windows has many undocumented API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User-friendly identifiers</a:t>
            </a:r>
            <a:r>
              <a:rPr lang="en-US" altLang="zh-CN" sz="2400" dirty="0"/>
              <a:t>: e.g., “homework.txt” instead of 0x051DE540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Indirection</a:t>
            </a:r>
            <a:r>
              <a:rPr lang="en-US" altLang="zh-CN" sz="2400" dirty="0"/>
              <a:t>: e.g., OS can move the location of the file data without notifying the user</a:t>
            </a:r>
          </a:p>
          <a:p>
            <a:pPr lvl="1"/>
            <a:r>
              <a:rPr lang="en-US" altLang="zh-CN" sz="2000" dirty="0"/>
              <a:t>Have you ever defragmented your hard driver?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5028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  <a:r>
              <a:rPr lang="en-US" altLang="zh-CN" dirty="0"/>
              <a:t>es</a:t>
            </a:r>
            <a:r>
              <a:rPr 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dirty="0"/>
              <a:t>Nam</a:t>
            </a:r>
            <a:r>
              <a:rPr lang="en-US" altLang="zh-CN" dirty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972441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zh-CN" dirty="0"/>
              <a:t>Software uses these names in an obvious way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E.g., memory addresses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Hardware modules connected to a bus 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Use bus addresses (a kind of name) for interconnection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46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Schemes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naming schemes contains three parts:</a:t>
            </a:r>
          </a:p>
          <a:p>
            <a:pPr lvl="1"/>
            <a:r>
              <a:rPr lang="en-US" altLang="zh-CN" dirty="0"/>
              <a:t>1. Set of all possible </a:t>
            </a:r>
            <a:r>
              <a:rPr lang="en-US" altLang="zh-CN" b="1" dirty="0">
                <a:solidFill>
                  <a:srgbClr val="0096FF"/>
                </a:solidFill>
              </a:rPr>
              <a:t>names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n-US" altLang="zh-CN" dirty="0"/>
              <a:t>You cannot use ‘for’ as a variable in C</a:t>
            </a:r>
          </a:p>
          <a:p>
            <a:pPr lvl="1"/>
            <a:r>
              <a:rPr lang="en-US" altLang="zh-CN" dirty="0"/>
              <a:t>2. Set of all possible </a:t>
            </a:r>
            <a:r>
              <a:rPr lang="en-US" altLang="zh-CN" b="1" dirty="0">
                <a:solidFill>
                  <a:srgbClr val="0096FF"/>
                </a:solidFill>
              </a:rPr>
              <a:t>values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altLang="zh-CN" dirty="0"/>
              <a:t>3. </a:t>
            </a:r>
            <a:r>
              <a:rPr lang="en-US" altLang="zh-CN" b="1" dirty="0">
                <a:solidFill>
                  <a:srgbClr val="0096FF"/>
                </a:solidFill>
              </a:rPr>
              <a:t>Look-up algorithm </a:t>
            </a:r>
            <a:r>
              <a:rPr lang="en-US" altLang="zh-CN" dirty="0"/>
              <a:t>to translate a name into a value </a:t>
            </a:r>
          </a:p>
          <a:p>
            <a:pPr lvl="2"/>
            <a:r>
              <a:rPr lang="en-US" altLang="zh-CN" dirty="0"/>
              <a:t>or a set of values, or “none”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3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Interrupt &amp; DMA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28" y="1224694"/>
            <a:ext cx="5944805" cy="914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28" y="2291342"/>
            <a:ext cx="5912141" cy="890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5192" y="1288179"/>
            <a:ext cx="158417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Using Polling</a:t>
            </a:r>
            <a:endParaRPr lang="zh-CN" altLang="en-US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672" y="2327893"/>
            <a:ext cx="183569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Using Interrupt</a:t>
            </a:r>
            <a:endParaRPr lang="zh-CN" altLang="en-US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54" y="3396479"/>
            <a:ext cx="5912141" cy="8574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99" y="4385245"/>
            <a:ext cx="5895809" cy="12085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948264" y="3396479"/>
            <a:ext cx="1800200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Without DMA</a:t>
            </a:r>
            <a:endParaRPr lang="zh-CN" altLang="en-US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48264" y="4321881"/>
            <a:ext cx="1800200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With DMA</a:t>
            </a:r>
            <a:endParaRPr lang="zh-CN" altLang="en-US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41176" y="3289548"/>
            <a:ext cx="89289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2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Naming Model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C96CEC8-2285-0B4C-BD25-5E547E436099}" type="slidenum">
              <a:rPr lang="zh-CN" altLang="en-US" sz="1400" b="0">
                <a:latin typeface="Times New Roman" charset="0"/>
              </a:rPr>
              <a:pPr/>
              <a:t>40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4" y="1705372"/>
            <a:ext cx="8129588" cy="30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981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Terminology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96FF"/>
                </a:solidFill>
              </a:rPr>
              <a:t>Binding</a:t>
            </a:r>
            <a:r>
              <a:rPr kumimoji="1" lang="en-US" altLang="zh-CN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– A mapping from a name to value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</a:rPr>
              <a:t>Unbind</a:t>
            </a:r>
            <a:r>
              <a:rPr kumimoji="1" lang="zh-CN" altLang="en-US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</a:p>
          <a:p>
            <a:pPr lvl="1"/>
            <a:r>
              <a:rPr kumimoji="1" lang="en-US" altLang="zh-CN" dirty="0"/>
              <a:t>A name that has a mapping is </a:t>
            </a:r>
            <a:r>
              <a:rPr kumimoji="1" lang="en-US" altLang="zh-CN" dirty="0">
                <a:solidFill>
                  <a:srgbClr val="0096FF"/>
                </a:solidFill>
              </a:rPr>
              <a:t>bound</a:t>
            </a:r>
          </a:p>
          <a:p>
            <a:r>
              <a:rPr kumimoji="1" lang="en-US" altLang="zh-CN" dirty="0"/>
              <a:t>A name mapping algorithm </a:t>
            </a:r>
            <a:r>
              <a:rPr kumimoji="1" lang="en-US" altLang="zh-CN" dirty="0">
                <a:solidFill>
                  <a:srgbClr val="0096FF"/>
                </a:solidFill>
              </a:rPr>
              <a:t>resolves</a:t>
            </a:r>
            <a:r>
              <a:rPr kumimoji="1" lang="en-US" altLang="zh-CN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a name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732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Type-1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: context and name are separated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E.g.,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inode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number’s context is the file system</a:t>
            </a:r>
          </a:p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Type-2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: context is part of the name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E.g., xiayubin@sjtu.edu.cn</a:t>
            </a:r>
          </a:p>
          <a:p>
            <a:pPr lvl="2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 spaces with only one possible context are called </a:t>
            </a:r>
            <a:r>
              <a:rPr lang="en-US" altLang="zh-CN" sz="24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universal name spaces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Example: credit card number,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UUID, email address</a:t>
            </a: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505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Determining Context - 1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Hard code it in the resolver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Examples: Many universal name spaces work this way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Embedded in name itself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  <a:p>
            <a:pPr lvl="1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cse</a:t>
            </a:r>
            <a:r>
              <a:rPr lang="hu-HU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@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sjtu.edu.cn:</a:t>
            </a:r>
            <a:r>
              <a:rPr lang="hu-HU" sz="20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 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  <a:p>
            <a:pPr lvl="2"/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Name = </a:t>
            </a:r>
            <a:r>
              <a:rPr lang="hu-HU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“cse”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  <a:p>
            <a:pPr lvl="2"/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Context = </a:t>
            </a:r>
            <a:r>
              <a:rPr lang="hu-HU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“</a:t>
            </a:r>
            <a:r>
              <a:rPr lang="en-US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sjtu</a:t>
            </a:r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.edu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.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cn</a:t>
            </a:r>
            <a:r>
              <a:rPr lang="hu-HU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”</a:t>
            </a:r>
            <a:endParaRPr lang="hu-HU" altLang="zh-CN" sz="1800" dirty="0">
              <a:latin typeface="等线" panose="02010600030101010101" pitchFamily="2" charset="-122"/>
              <a:ea typeface="等线" panose="02010600030101010101" pitchFamily="2" charset="-122"/>
              <a:cs typeface="Calibri" charset="0"/>
            </a:endParaRPr>
          </a:p>
          <a:p>
            <a:pPr lvl="1"/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/</a:t>
            </a:r>
            <a:r>
              <a:rPr lang="hr-HR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ipads.se.sjtu.edu.cn</a:t>
            </a:r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/courses/cse/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README</a:t>
            </a:r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:</a:t>
            </a:r>
            <a:r>
              <a:rPr lang="hu-HU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 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 = 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“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README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”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 </a:t>
            </a: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 = “</a:t>
            </a:r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/</a:t>
            </a:r>
            <a:r>
              <a:rPr lang="hr-HR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ipads.se.sjtu.edu.cn</a:t>
            </a:r>
            <a:r>
              <a:rPr lang="hu-HU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/courses/cse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”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CF16769-21FC-1543-84E3-BBB3770DEDC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</a:rPr>
              <a:pPr/>
              <a:t>43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335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Determining Context - 2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Taken from environment (Dynamic)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Unix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cmd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: </a:t>
            </a: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“</a:t>
            </a:r>
            <a:r>
              <a:rPr lang="en-US" altLang="ja-JP" sz="2000" b="1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rm</a:t>
            </a:r>
            <a:r>
              <a:rPr lang="en-US" altLang="ja-JP" sz="20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 foo</a:t>
            </a: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”</a:t>
            </a:r>
            <a:r>
              <a:rPr lang="en-US" altLang="ja-JP" sz="200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: </a:t>
            </a:r>
          </a:p>
          <a:p>
            <a:pPr lvl="2">
              <a:lnSpc>
                <a:spcPct val="100000"/>
              </a:lnSpc>
            </a:pP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Name =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“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foo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”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, context is current </a:t>
            </a:r>
            <a:r>
              <a:rPr lang="en-US" altLang="ja-JP" dirty="0" err="1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dir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ja-JP" sz="18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Question</a:t>
            </a:r>
            <a:r>
              <a:rPr lang="en-US" altLang="ja-JP" sz="1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: how to find the binary of “</a:t>
            </a:r>
            <a:r>
              <a:rPr lang="en-US" altLang="ja-JP" sz="1800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rm</a:t>
            </a:r>
            <a:r>
              <a:rPr lang="en-US" altLang="ja-JP" sz="18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” command?</a:t>
            </a:r>
            <a:endParaRPr lang="en-US" altLang="ja-JP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Read memory 0x7c911109: 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 =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0x7c911109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”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, 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 is thread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Calibri" charset="0"/>
              </a:rPr>
              <a:t>’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 address space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Many errors in systems due to using wrong context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5D29F890-71E9-804A-8B7A-EB176DDB0A1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</a:rPr>
              <a:pPr/>
              <a:t>44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713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 Mapping Algorithms - 1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4191000" cy="3963462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Table lookup</a:t>
            </a:r>
          </a:p>
          <a:p>
            <a:pPr lvl="1">
              <a:lnSpc>
                <a:spcPct val="114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Find name in a table</a:t>
            </a:r>
          </a:p>
          <a:p>
            <a:pPr lvl="2">
              <a:lnSpc>
                <a:spcPct val="114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E.g., Phone book</a:t>
            </a:r>
          </a:p>
          <a:p>
            <a:pPr lvl="1">
              <a:lnSpc>
                <a:spcPct val="114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Context: which table?</a:t>
            </a:r>
          </a:p>
          <a:p>
            <a:pPr lvl="2">
              <a:lnSpc>
                <a:spcPct val="114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Implicit VS. explicit</a:t>
            </a:r>
          </a:p>
          <a:p>
            <a:pPr lvl="2">
              <a:lnSpc>
                <a:spcPct val="114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Default context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88D77D30-E711-9B4D-9E3D-750026B7DF42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</a:rPr>
              <a:pPr/>
              <a:t>45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04" y="1333500"/>
            <a:ext cx="3651896" cy="330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99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 Mapping Algorithms - 2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Recursive lookup</a:t>
            </a:r>
          </a:p>
          <a:p>
            <a:pPr lvl="1">
              <a:lnSpc>
                <a:spcPct val="114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E.g., “/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usr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/bin/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”</a:t>
            </a:r>
          </a:p>
          <a:p>
            <a:pPr lvl="1">
              <a:lnSpc>
                <a:spcPct val="114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First find “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usr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” in “/”, then find “bin” in “/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usr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”, then “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”</a:t>
            </a:r>
          </a:p>
          <a:p>
            <a:pPr lvl="1">
              <a:lnSpc>
                <a:spcPct val="114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Each look-up process is the same</a:t>
            </a:r>
          </a:p>
          <a:p>
            <a:pPr>
              <a:lnSpc>
                <a:spcPct val="114000"/>
              </a:lnSpc>
            </a:pPr>
            <a:r>
              <a:rPr lang="nl-NL" altLang="zh-CN" sz="24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Multiple </a:t>
            </a:r>
            <a:r>
              <a:rPr lang="nl-NL" altLang="zh-CN" sz="2400" b="1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lookup</a:t>
            </a:r>
            <a:endParaRPr lang="nl-NL" altLang="zh-CN" sz="2400" b="1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  <a:p>
            <a:pPr lvl="1">
              <a:lnSpc>
                <a:spcPct val="114000"/>
              </a:lnSpc>
            </a:pPr>
            <a:r>
              <a:rPr lang="nl-NL" altLang="zh-CN" sz="2000" b="1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Recall</a:t>
            </a:r>
            <a:r>
              <a:rPr lang="nl-NL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: </a:t>
            </a:r>
            <a:r>
              <a:rPr lang="nl-NL" altLang="zh-CN" sz="2000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how</a:t>
            </a:r>
            <a:r>
              <a:rPr lang="nl-NL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nl-NL" altLang="zh-CN" sz="2000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to</a:t>
            </a:r>
            <a:r>
              <a:rPr lang="nl-NL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nl-NL" altLang="zh-CN" sz="2000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find</a:t>
            </a:r>
            <a:r>
              <a:rPr lang="nl-NL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“</a:t>
            </a:r>
            <a:r>
              <a:rPr lang="nl-NL" altLang="zh-CN" sz="2000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rm</a:t>
            </a:r>
            <a:r>
              <a:rPr lang="nl-NL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” without absolute name?</a:t>
            </a:r>
          </a:p>
          <a:p>
            <a:pPr lvl="1">
              <a:lnSpc>
                <a:spcPct val="114000"/>
              </a:lnSpc>
            </a:pPr>
            <a:r>
              <a:rPr lang="nl-NL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$PATH</a:t>
            </a:r>
          </a:p>
          <a:p>
            <a:pPr lvl="2">
              <a:lnSpc>
                <a:spcPct val="114000"/>
              </a:lnSpc>
            </a:pP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E.g., “/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usr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local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sbin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:/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usr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local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/bin:/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usr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sbin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:/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usr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/bin:/</a:t>
            </a:r>
            <a:r>
              <a:rPr lang="nl-NL" altLang="zh-CN" sz="1800" dirty="0" err="1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sbin</a:t>
            </a:r>
            <a:r>
              <a:rPr lang="nl-NL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:/bin”</a:t>
            </a:r>
          </a:p>
          <a:p>
            <a:pPr lvl="1">
              <a:lnSpc>
                <a:spcPct val="114000"/>
              </a:lnSpc>
            </a:pPr>
            <a:r>
              <a:rPr lang="nl-NL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Look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-up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predefined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list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of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  <a:endParaRPr lang="nl-NL" altLang="zh-CN" sz="20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  <a:p>
            <a:pPr lvl="1">
              <a:lnSpc>
                <a:spcPct val="114000"/>
              </a:lnSpc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84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Interpreter Naming API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Autofit/>
          </a:bodyPr>
          <a:lstStyle/>
          <a:p>
            <a:r>
              <a:rPr lang="fi-FI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fi-FI" altLang="zh-CN" sz="1800" b="1" i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value</a:t>
            </a:r>
            <a:r>
              <a:rPr lang="fi-FI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fi-FI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← </a:t>
            </a:r>
            <a:r>
              <a:rPr lang="fi-FI" altLang="zh-CN" sz="18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RESOLVE</a:t>
            </a:r>
            <a:r>
              <a:rPr lang="fi-FI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(</a:t>
            </a:r>
            <a:r>
              <a:rPr lang="fi-FI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</a:t>
            </a:r>
            <a:r>
              <a:rPr lang="fi-FI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, </a:t>
            </a:r>
            <a:r>
              <a:rPr lang="fi-FI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  <a:r>
              <a:rPr lang="fi-FI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)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Return the mapping of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in the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</a:p>
          <a:p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b="1" i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status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←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BIND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(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, 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value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, 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)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Establish a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to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value mapping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in the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</a:p>
          <a:p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b="1" i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status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←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UNBIND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(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, 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)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Delete name from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</a:p>
          <a:p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b="1" i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list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←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ENUMERATE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(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context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)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Return a list of all bindings</a:t>
            </a:r>
          </a:p>
          <a:p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b="1" i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result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←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COMPARE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(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name1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, </a:t>
            </a:r>
            <a:r>
              <a:rPr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name2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)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Check if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name1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and 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name2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are equal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50E4EF80-8ECA-5546-82DE-9FEEE6EB8DD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</a:rPr>
              <a:pPr/>
              <a:t>47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273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of Naming Scheme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syntax of names?</a:t>
            </a:r>
          </a:p>
          <a:p>
            <a:r>
              <a:rPr lang="en-US" altLang="zh-CN" dirty="0"/>
              <a:t>What are the possible value?</a:t>
            </a:r>
          </a:p>
          <a:p>
            <a:r>
              <a:rPr lang="en-US" altLang="zh-CN" dirty="0"/>
              <a:t>What context is used to resolve names?</a:t>
            </a:r>
          </a:p>
          <a:p>
            <a:r>
              <a:rPr lang="en-US" altLang="zh-CN" dirty="0"/>
              <a:t>Who specifies the context?</a:t>
            </a:r>
          </a:p>
          <a:p>
            <a:r>
              <a:rPr lang="en-US" altLang="zh-CN" dirty="0"/>
              <a:t>Is a particular name global (context-free) or local?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407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of Naming Scheme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Does every name have a value?</a:t>
            </a:r>
          </a:p>
          <a:p>
            <a:pPr lvl="1"/>
            <a:r>
              <a:rPr lang="en-US" altLang="zh-CN" dirty="0"/>
              <a:t>Or, can you have “dangling” names?</a:t>
            </a:r>
          </a:p>
          <a:p>
            <a:r>
              <a:rPr lang="en-US" altLang="zh-CN" dirty="0"/>
              <a:t>Can a single name have multiple values?</a:t>
            </a:r>
          </a:p>
          <a:p>
            <a:r>
              <a:rPr lang="en-US" altLang="zh-CN" dirty="0"/>
              <a:t>Does every value have a name?</a:t>
            </a:r>
          </a:p>
          <a:p>
            <a:pPr lvl="1"/>
            <a:r>
              <a:rPr lang="en-US" altLang="zh-CN" dirty="0"/>
              <a:t>Or, can you name everything?</a:t>
            </a:r>
          </a:p>
          <a:p>
            <a:r>
              <a:rPr lang="en-US" altLang="zh-CN" dirty="0"/>
              <a:t>Can a single value have multiple names?</a:t>
            </a:r>
          </a:p>
          <a:p>
            <a:pPr lvl="1"/>
            <a:r>
              <a:rPr lang="en-US" altLang="zh-CN" dirty="0"/>
              <a:t>Or, are there synonyms?</a:t>
            </a:r>
          </a:p>
          <a:p>
            <a:r>
              <a:rPr lang="en-US" altLang="zh-CN" dirty="0"/>
              <a:t>Can the value corresponding to a name change over time?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 Methods of Device Interaction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Method-1: </a:t>
            </a:r>
            <a:r>
              <a:rPr lang="en-US" altLang="zh-CN" sz="2200" b="1" dirty="0"/>
              <a:t>PIO</a:t>
            </a:r>
            <a:r>
              <a:rPr lang="en-US" altLang="zh-CN" sz="2200" dirty="0"/>
              <a:t> through </a:t>
            </a:r>
            <a:r>
              <a:rPr lang="en-US" altLang="zh-CN" sz="2200" b="1" dirty="0"/>
              <a:t>I/O instructions</a:t>
            </a:r>
            <a:endParaRPr lang="en-US" altLang="zh-CN" sz="2200" dirty="0"/>
          </a:p>
          <a:p>
            <a:pPr lvl="1"/>
            <a:r>
              <a:rPr lang="en-US" altLang="zh-CN" sz="2000" dirty="0"/>
              <a:t>On x86, </a:t>
            </a:r>
            <a:r>
              <a:rPr lang="en-US" altLang="zh-CN" sz="2000" b="1" dirty="0">
                <a:solidFill>
                  <a:srgbClr val="0096FF"/>
                </a:solidFill>
              </a:rPr>
              <a:t>in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0096FF"/>
                </a:solidFill>
              </a:rPr>
              <a:t>out</a:t>
            </a:r>
            <a:r>
              <a:rPr lang="en-US" altLang="zh-CN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/>
              <a:t>instructions</a:t>
            </a:r>
          </a:p>
          <a:p>
            <a:pPr lvl="1"/>
            <a:r>
              <a:rPr lang="en-US" altLang="zh-CN" sz="2000" dirty="0"/>
              <a:t>I/O port name space</a:t>
            </a:r>
          </a:p>
          <a:p>
            <a:pPr lvl="1"/>
            <a:r>
              <a:rPr lang="en-US" altLang="zh-CN" sz="2200" dirty="0"/>
              <a:t>Must be executed in privileged mode (kernel mode)</a:t>
            </a:r>
          </a:p>
          <a:p>
            <a:r>
              <a:rPr lang="en-US" altLang="zh-CN" sz="2200" dirty="0"/>
              <a:t>Method-2: </a:t>
            </a:r>
            <a:r>
              <a:rPr lang="en-US" altLang="zh-CN" sz="2200" b="1" dirty="0"/>
              <a:t>Memory-mapped I/O</a:t>
            </a:r>
            <a:endParaRPr lang="en-US" altLang="zh-CN" sz="2200" dirty="0"/>
          </a:p>
          <a:p>
            <a:pPr lvl="1"/>
            <a:r>
              <a:rPr lang="en-US" altLang="zh-CN" sz="2000" dirty="0"/>
              <a:t>Using </a:t>
            </a:r>
            <a:r>
              <a:rPr lang="en-US" altLang="zh-CN" sz="2000" b="1" dirty="0">
                <a:solidFill>
                  <a:srgbClr val="0096FF"/>
                </a:solidFill>
              </a:rPr>
              <a:t>LOAD</a:t>
            </a:r>
            <a:r>
              <a:rPr lang="en-US" altLang="zh-CN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/>
              <a:t>and </a:t>
            </a:r>
            <a:r>
              <a:rPr lang="en-US" altLang="zh-CN" sz="2000" b="1" dirty="0">
                <a:solidFill>
                  <a:srgbClr val="0096FF"/>
                </a:solidFill>
              </a:rPr>
              <a:t>STORE</a:t>
            </a:r>
          </a:p>
          <a:p>
            <a:pPr lvl="1"/>
            <a:r>
              <a:rPr lang="en-US" altLang="zh-CN" sz="2000" dirty="0"/>
              <a:t>Physical address space</a:t>
            </a:r>
          </a:p>
          <a:p>
            <a:pPr lvl="1"/>
            <a:r>
              <a:rPr lang="en-US" altLang="zh-CN" sz="2000" dirty="0"/>
              <a:t>Can also be executed in unprivileged mode (user mode)</a:t>
            </a:r>
            <a:endParaRPr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IDE Disk Driver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6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Protocol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r>
              <a:rPr lang="en-US" altLang="zh-CN" sz="1800" b="1" dirty="0"/>
              <a:t>Wait for drive to be ready (</a:t>
            </a:r>
            <a:r>
              <a:rPr lang="en-US" altLang="zh-CN" sz="1800" b="1" dirty="0">
                <a:solidFill>
                  <a:srgbClr val="0096FF"/>
                </a:solidFill>
              </a:rPr>
              <a:t>0x1F7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Read Status Register until drive is READY </a:t>
            </a:r>
            <a:br>
              <a:rPr lang="en-US" altLang="zh-CN" sz="1800" dirty="0"/>
            </a:br>
            <a:r>
              <a:rPr lang="en-US" altLang="zh-CN" sz="1800" dirty="0"/>
              <a:t>and not BUSY</a:t>
            </a:r>
          </a:p>
          <a:p>
            <a:r>
              <a:rPr lang="en-US" altLang="zh-CN" sz="1800" b="1" dirty="0"/>
              <a:t>Write parameters to command registers (</a:t>
            </a:r>
            <a:r>
              <a:rPr lang="en-US" altLang="zh-CN" sz="1800" b="1" dirty="0">
                <a:solidFill>
                  <a:srgbClr val="0096FF"/>
                </a:solidFill>
              </a:rPr>
              <a:t>0x1F2 – 0x1F6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Sector count</a:t>
            </a:r>
          </a:p>
          <a:p>
            <a:pPr lvl="1"/>
            <a:r>
              <a:rPr lang="en-US" altLang="zh-CN" sz="1800" dirty="0"/>
              <a:t>Logical block address (LBA) of the sectors to be accessed</a:t>
            </a:r>
          </a:p>
          <a:p>
            <a:pPr lvl="1"/>
            <a:r>
              <a:rPr lang="en-US" altLang="zh-CN" sz="1800" dirty="0"/>
              <a:t>Drive number</a:t>
            </a:r>
          </a:p>
          <a:p>
            <a:pPr lvl="2"/>
            <a:r>
              <a:rPr lang="en-US" altLang="zh-CN" sz="1400" dirty="0"/>
              <a:t>Master=0x00 or slave=0x10, as IDE permits just two drives</a:t>
            </a:r>
          </a:p>
          <a:p>
            <a:r>
              <a:rPr lang="en-US" altLang="zh-CN" sz="1800" b="1" dirty="0"/>
              <a:t>Start the I/O (</a:t>
            </a:r>
            <a:r>
              <a:rPr lang="en-US" altLang="zh-CN" sz="1800" b="1" dirty="0">
                <a:solidFill>
                  <a:srgbClr val="0096FF"/>
                </a:solidFill>
              </a:rPr>
              <a:t>0x1F7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By issuing read/write to command register</a:t>
            </a:r>
          </a:p>
          <a:p>
            <a:pPr lvl="1"/>
            <a:r>
              <a:rPr lang="en-US" altLang="zh-CN" sz="1800" dirty="0"/>
              <a:t>Write READ / WRITE command to command register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5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Protocol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Data transfer (for writes)</a:t>
            </a:r>
          </a:p>
          <a:p>
            <a:pPr lvl="1"/>
            <a:r>
              <a:rPr lang="en-US" altLang="zh-CN" dirty="0"/>
              <a:t>Wait until drive status is READY and </a:t>
            </a:r>
            <a:br>
              <a:rPr lang="en-US" altLang="zh-CN" dirty="0"/>
            </a:br>
            <a:r>
              <a:rPr lang="en-US" altLang="zh-CN" dirty="0"/>
              <a:t>DRQ (drive request for data)</a:t>
            </a:r>
          </a:p>
          <a:p>
            <a:pPr lvl="1"/>
            <a:r>
              <a:rPr lang="en-US" altLang="zh-CN" dirty="0"/>
              <a:t>Write data to data port</a:t>
            </a:r>
          </a:p>
          <a:p>
            <a:r>
              <a:rPr lang="en-US" altLang="zh-CN" b="1" dirty="0"/>
              <a:t>Handle interrupts</a:t>
            </a:r>
          </a:p>
          <a:p>
            <a:pPr lvl="1"/>
            <a:r>
              <a:rPr lang="en-US" altLang="zh-CN" dirty="0"/>
              <a:t>In the simplest case, handle an interrupt for each sector transferred</a:t>
            </a:r>
          </a:p>
          <a:p>
            <a:pPr lvl="1"/>
            <a:r>
              <a:rPr lang="en-US" altLang="zh-CN" dirty="0"/>
              <a:t>More complex approaches allow batching and thus one final interrupt when the entire transfer is complete</a:t>
            </a:r>
          </a:p>
          <a:p>
            <a:r>
              <a:rPr lang="en-US" altLang="zh-CN" b="1" dirty="0"/>
              <a:t>Error handling</a:t>
            </a:r>
          </a:p>
          <a:p>
            <a:pPr lvl="1"/>
            <a:r>
              <a:rPr lang="en-US" altLang="zh-CN" dirty="0"/>
              <a:t>After each operation, read the status register</a:t>
            </a:r>
          </a:p>
          <a:p>
            <a:pPr lvl="1"/>
            <a:r>
              <a:rPr lang="en-US" altLang="zh-CN" dirty="0"/>
              <a:t>If the ERROR bit is on, read the error register for details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0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057300"/>
            <a:ext cx="8579296" cy="448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(((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(0x1f7)) &amp; IDE_BSY) || !(r &amp; IDE_DRDY))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until drive isn’t busy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(0x3f6, 0);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interrupt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(0x1f2, 1);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 many sectors?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(0x1f3, b-&gt;sector &amp; 0xff);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Block address here ...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(0x1f4, (b-&gt;sector &gt;&gt; 8) &amp; 0xff);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(0x1f5, (b-&gt;sector &gt;&gt; 16) &amp; 0xff);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(0x1f6, 0xe0 | ((b-&gt;dev&amp;1)&lt;&lt;4) | ((b-&gt;sector&gt;&gt;24)&amp;0x0f));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if(b-&gt;flags &amp; B_DIRTY){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IDE_CMD_WRITE);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WRITE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outsl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512/4);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transfer data too!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IDE_CMD_READ);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READ (no data)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6692" y="2209428"/>
            <a:ext cx="124161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BUSY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READY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FAULT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SEEK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DRQ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CORR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IDDEX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ERROR</a:t>
            </a:r>
          </a:p>
        </p:txBody>
      </p:sp>
      <p:sp>
        <p:nvSpPr>
          <p:cNvPr id="7" name="矩形 6"/>
          <p:cNvSpPr/>
          <p:nvPr/>
        </p:nvSpPr>
        <p:spPr>
          <a:xfrm>
            <a:off x="7740352" y="2227475"/>
            <a:ext cx="123448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(0x1F1):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BBK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UNC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MC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IDNF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MCR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ABRT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T0NF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AMNF</a:t>
            </a:r>
          </a:p>
        </p:txBody>
      </p:sp>
      <p:sp>
        <p:nvSpPr>
          <p:cNvPr id="8" name="矩形 7"/>
          <p:cNvSpPr/>
          <p:nvPr/>
        </p:nvSpPr>
        <p:spPr>
          <a:xfrm>
            <a:off x="6066692" y="4263443"/>
            <a:ext cx="29081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BBK  = Bad Block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  = Uncorrectable data error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   = Media Changed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IDNF = ID mark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MCR  = Media Change Requested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ABRT = Command aborted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T0NF = Track 0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AMNF = Address Mark Not Found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3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1977</TotalTime>
  <Words>2538</Words>
  <Application>Microsoft Office PowerPoint</Application>
  <PresentationFormat>全屏显示(16:10)</PresentationFormat>
  <Paragraphs>449</Paragraphs>
  <Slides>49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Adobe 楷体 Std R</vt:lpstr>
      <vt:lpstr>MS PGothic</vt:lpstr>
      <vt:lpstr>DengXian</vt:lpstr>
      <vt:lpstr>DengXian</vt:lpstr>
      <vt:lpstr>宋体</vt:lpstr>
      <vt:lpstr>Arial</vt:lpstr>
      <vt:lpstr>Calibri</vt:lpstr>
      <vt:lpstr>Comic Sans MS</vt:lpstr>
      <vt:lpstr>Courier New</vt:lpstr>
      <vt:lpstr>Times New Roman</vt:lpstr>
      <vt:lpstr>Office 主题​​</vt:lpstr>
      <vt:lpstr>Bus &amp; Naming Scheme</vt:lpstr>
      <vt:lpstr>Review: Layers</vt:lpstr>
      <vt:lpstr>Review: A Canonical Device</vt:lpstr>
      <vt:lpstr>Review: Interrupt &amp; DMA</vt:lpstr>
      <vt:lpstr>Review: Methods of Device Interaction</vt:lpstr>
      <vt:lpstr>Case Study: IDE Disk Driver</vt:lpstr>
      <vt:lpstr>IDE Protocol</vt:lpstr>
      <vt:lpstr>IDE Protocol</vt:lpstr>
      <vt:lpstr>IDE Disk Driver using PIO</vt:lpstr>
      <vt:lpstr>IDE Disk Driver using PIO</vt:lpstr>
      <vt:lpstr>IDE Disk Driver using PIO</vt:lpstr>
      <vt:lpstr>Review: IDE Driver using PIO</vt:lpstr>
      <vt:lpstr>Review: IDE Driver using PIO</vt:lpstr>
      <vt:lpstr>BUS: a hardware layer</vt:lpstr>
      <vt:lpstr>A Hardware Layer: the Bus</vt:lpstr>
      <vt:lpstr>Bus Features</vt:lpstr>
      <vt:lpstr>Bus Transaction</vt:lpstr>
      <vt:lpstr>Memory Load Example: LOAD 1742, R1</vt:lpstr>
      <vt:lpstr>Memory Load Example: LOAD 1742, R1</vt:lpstr>
      <vt:lpstr>Memory Load Example: LOAD 1742, R1</vt:lpstr>
      <vt:lpstr>Memory Load Example: LOAD 1742, R1</vt:lpstr>
      <vt:lpstr>Memory Load Example: LOAD 1742, R1</vt:lpstr>
      <vt:lpstr>Memory Load Example: LOAD 1742, R1</vt:lpstr>
      <vt:lpstr>Sync VS. Async</vt:lpstr>
      <vt:lpstr>DMA on Bus</vt:lpstr>
      <vt:lpstr>DMA Example</vt:lpstr>
      <vt:lpstr>DMA Example</vt:lpstr>
      <vt:lpstr>DMA Example</vt:lpstr>
      <vt:lpstr>Summary</vt:lpstr>
      <vt:lpstr>Summary</vt:lpstr>
      <vt:lpstr>Summary</vt:lpstr>
      <vt:lpstr>Questions</vt:lpstr>
      <vt:lpstr>Questions</vt:lpstr>
      <vt:lpstr>Naming Scheme</vt:lpstr>
      <vt:lpstr>Naming in General</vt:lpstr>
      <vt:lpstr>Naming a Disk</vt:lpstr>
      <vt:lpstr>Naming for Modularity</vt:lpstr>
      <vt:lpstr>Addresses as Names</vt:lpstr>
      <vt:lpstr>Naming Schemes</vt:lpstr>
      <vt:lpstr>Naming Model</vt:lpstr>
      <vt:lpstr>Naming Terminology</vt:lpstr>
      <vt:lpstr>Naming Context</vt:lpstr>
      <vt:lpstr>Determining Context - 1</vt:lpstr>
      <vt:lpstr>Determining Context - 2</vt:lpstr>
      <vt:lpstr>Name Mapping Algorithms - 1</vt:lpstr>
      <vt:lpstr>Name Mapping Algorithms - 2</vt:lpstr>
      <vt:lpstr>Interpreter Naming API</vt:lpstr>
      <vt:lpstr>FAQ of Naming Scheme - 1</vt:lpstr>
      <vt:lpstr>FAQ of Naming Scheme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74</cp:revision>
  <cp:lastPrinted>2016-06-13T07:55:34Z</cp:lastPrinted>
  <dcterms:created xsi:type="dcterms:W3CDTF">2017-05-12T06:55:38Z</dcterms:created>
  <dcterms:modified xsi:type="dcterms:W3CDTF">2018-09-27T23:37:34Z</dcterms:modified>
</cp:coreProperties>
</file>