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0" r:id="rId3"/>
    <p:sldId id="301" r:id="rId4"/>
    <p:sldId id="302" r:id="rId5"/>
    <p:sldId id="267" r:id="rId6"/>
    <p:sldId id="268" r:id="rId7"/>
    <p:sldId id="269" r:id="rId8"/>
    <p:sldId id="303" r:id="rId9"/>
    <p:sldId id="304" r:id="rId10"/>
    <p:sldId id="270" r:id="rId11"/>
    <p:sldId id="307" r:id="rId12"/>
    <p:sldId id="305" r:id="rId13"/>
    <p:sldId id="306" r:id="rId14"/>
    <p:sldId id="274" r:id="rId15"/>
    <p:sldId id="275" r:id="rId16"/>
    <p:sldId id="276" r:id="rId17"/>
    <p:sldId id="277" r:id="rId18"/>
    <p:sldId id="278" r:id="rId19"/>
    <p:sldId id="279" r:id="rId20"/>
    <p:sldId id="308" r:id="rId21"/>
    <p:sldId id="280" r:id="rId22"/>
    <p:sldId id="281" r:id="rId23"/>
    <p:sldId id="282" r:id="rId24"/>
    <p:sldId id="327" r:id="rId25"/>
    <p:sldId id="309" r:id="rId26"/>
    <p:sldId id="316" r:id="rId27"/>
    <p:sldId id="317" r:id="rId28"/>
    <p:sldId id="318" r:id="rId29"/>
    <p:sldId id="319" r:id="rId30"/>
    <p:sldId id="310" r:id="rId31"/>
    <p:sldId id="283" r:id="rId32"/>
    <p:sldId id="284" r:id="rId33"/>
    <p:sldId id="285" r:id="rId34"/>
    <p:sldId id="311" r:id="rId35"/>
    <p:sldId id="287" r:id="rId36"/>
    <p:sldId id="288" r:id="rId37"/>
    <p:sldId id="324" r:id="rId38"/>
    <p:sldId id="325" r:id="rId39"/>
    <p:sldId id="323" r:id="rId40"/>
    <p:sldId id="322" r:id="rId41"/>
    <p:sldId id="294" r:id="rId42"/>
    <p:sldId id="313" r:id="rId43"/>
    <p:sldId id="321" r:id="rId44"/>
    <p:sldId id="298" r:id="rId45"/>
    <p:sldId id="299" r:id="rId46"/>
    <p:sldId id="315" r:id="rId47"/>
    <p:sldId id="326" r:id="rId48"/>
    <p:sldId id="320" r:id="rId4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83173" autoAdjust="0"/>
  </p:normalViewPr>
  <p:slideViewPr>
    <p:cSldViewPr>
      <p:cViewPr varScale="1">
        <p:scale>
          <a:sx n="125" d="100"/>
          <a:sy n="125" d="100"/>
        </p:scale>
        <p:origin x="1280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2018/9/30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Occam</a:t>
            </a:r>
            <a:r>
              <a:rPr lang="en-US">
                <a:latin typeface="Times New Roman" charset="0"/>
                <a:ea typeface="宋体" charset="0"/>
              </a:rPr>
              <a:t>’</a:t>
            </a:r>
            <a:r>
              <a:rPr lang="en-US" altLang="zh-CN">
                <a:latin typeface="Times New Roman" charset="0"/>
                <a:ea typeface="宋体" charset="0"/>
              </a:rPr>
              <a:t>s Razor.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3F2E630-0BD0-0847-8686-ACEA4CDFB969}" type="slidenum">
              <a:rPr lang="zh-CN" altLang="en-US" sz="1200" b="0">
                <a:latin typeface="Times New Roman" charset="0"/>
              </a:rPr>
              <a:pPr/>
              <a:t>7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8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Marshal:</a:t>
            </a:r>
            <a:r>
              <a:rPr kumimoji="1" lang="en-US" altLang="zh-CN" baseline="0" dirty="0"/>
              <a:t> 16-19</a:t>
            </a:r>
          </a:p>
          <a:p>
            <a:r>
              <a:rPr kumimoji="1" lang="en-US" altLang="zh-CN" baseline="0" dirty="0" err="1"/>
              <a:t>Unmarshal</a:t>
            </a:r>
            <a:r>
              <a:rPr kumimoji="1" lang="en-US" altLang="zh-CN" baseline="0" dirty="0"/>
              <a:t>: 13 14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9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latin typeface="Times New Roman" charset="0"/>
              <a:ea typeface="宋体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20831E2-7846-8F4A-822F-C26B5E84CD4B}" type="slidenum">
              <a:rPr lang="zh-CN" altLang="en-US" sz="1200" b="0">
                <a:latin typeface="Times New Roman" charset="0"/>
              </a:rPr>
              <a:pPr/>
              <a:t>10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4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4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Marshal: line 2</a:t>
            </a:r>
            <a:r>
              <a:rPr kumimoji="1" lang="en-US" altLang="zh-CN" baseline="0" dirty="0"/>
              <a:t> 6</a:t>
            </a:r>
            <a:endParaRPr kumimoji="1" lang="en-US" altLang="zh-CN" dirty="0"/>
          </a:p>
          <a:p>
            <a:r>
              <a:rPr kumimoji="1" lang="en-US" altLang="zh-CN" dirty="0" err="1"/>
              <a:t>unmarshal</a:t>
            </a:r>
            <a:r>
              <a:rPr kumimoji="1" lang="en-US" altLang="zh-CN" dirty="0"/>
              <a:t>: line 4 8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5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fdcb</a:t>
            </a:r>
            <a:r>
              <a:rPr kumimoji="1" lang="en-US" altLang="zh-CN" dirty="0"/>
              <a:t>() calls un-marshaling function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charset="0"/>
                <a:ea typeface="MS PGothic" charset="0"/>
              </a:rPr>
              <a:t>What about the case of “delete-after-open”?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14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charset="0"/>
                <a:ea typeface="宋体" charset="0"/>
              </a:rPr>
              <a:t>Mixed blocks, old and new</a:t>
            </a: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A2DC2E0B-2544-FC47-9A27-4FB1D9A39888}" type="slidenum">
              <a:rPr lang="zh-CN" altLang="en-US" sz="1200" b="0">
                <a:latin typeface="Times New Roman" charset="0"/>
              </a:rPr>
              <a:pPr/>
              <a:t>44</a:t>
            </a:fld>
            <a:endParaRPr lang="en-US" altLang="zh-CN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1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2018/9/30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1831.txt?number=18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RPC &amp; NFS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2018.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Enable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C/S</a:t>
            </a:r>
            <a:r>
              <a:rPr lang="zh-CN" altLang="en-US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model</a:t>
            </a:r>
            <a:endParaRPr lang="en-US" altLang="zh-CN" sz="2800" dirty="0">
              <a:solidFill>
                <a:schemeClr val="accent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Calling Process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F4FAB4E-783A-4F40-9963-D4620A327BD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5332"/>
            <a:ext cx="7310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4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Stub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MS PGothic" charset="0"/>
              </a:rPr>
              <a:t>Client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arguments into a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request to server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response</a:t>
            </a:r>
          </a:p>
          <a:p>
            <a:r>
              <a:rPr lang="en-US" altLang="zh-CN" sz="2000" dirty="0">
                <a:ea typeface="MS PGothic" charset="0"/>
              </a:rPr>
              <a:t>Service stub</a:t>
            </a:r>
          </a:p>
          <a:p>
            <a:pPr lvl="1"/>
            <a:r>
              <a:rPr lang="en-US" altLang="zh-CN" sz="1800" dirty="0">
                <a:ea typeface="MS PGothic" charset="0"/>
              </a:rPr>
              <a:t>Wait for a message</a:t>
            </a:r>
          </a:p>
          <a:p>
            <a:pPr lvl="1"/>
            <a:r>
              <a:rPr lang="en-US" altLang="zh-CN" sz="1800" dirty="0">
                <a:ea typeface="MS PGothic" charset="0"/>
              </a:rPr>
              <a:t>Get the parameters from the request</a:t>
            </a:r>
          </a:p>
          <a:p>
            <a:pPr lvl="1"/>
            <a:r>
              <a:rPr lang="en-US" altLang="zh-CN" sz="1800" dirty="0">
                <a:ea typeface="MS PGothic" charset="0"/>
              </a:rPr>
              <a:t>Call the procedure (e.g. </a:t>
            </a:r>
            <a:r>
              <a:rPr lang="en-US" altLang="zh-CN" sz="1800" b="1" dirty="0">
                <a:ea typeface="MS PGothic" charset="0"/>
              </a:rPr>
              <a:t>GET_TIME</a:t>
            </a:r>
            <a:r>
              <a:rPr lang="en-US" altLang="zh-CN" sz="1800" dirty="0">
                <a:ea typeface="MS PGothic" charset="0"/>
              </a:rPr>
              <a:t>)</a:t>
            </a:r>
          </a:p>
          <a:p>
            <a:pPr lvl="1"/>
            <a:r>
              <a:rPr lang="en-US" altLang="zh-CN" sz="1800" dirty="0">
                <a:ea typeface="MS PGothic" charset="0"/>
              </a:rPr>
              <a:t>Put the result into a response</a:t>
            </a:r>
          </a:p>
          <a:p>
            <a:pPr lvl="1"/>
            <a:r>
              <a:rPr lang="en-US" altLang="zh-CN" sz="1800" dirty="0">
                <a:ea typeface="MS PGothic" charset="0"/>
              </a:rPr>
              <a:t>Send the response to the client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E335A82-A9D7-174D-A8DE-95DE2954AB9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16506" y="1417340"/>
            <a:ext cx="3165939" cy="1323439"/>
          </a:xfrm>
          <a:prstGeom prst="rect">
            <a:avLst/>
          </a:prstGeom>
          <a:ln>
            <a:solidFill>
              <a:srgbClr val="0096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: hide communication details from up-level code, so that up-level code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14840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102" y="1254723"/>
            <a:ext cx="4005898" cy="1606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MEASURE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-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102" y="3136369"/>
            <a:ext cx="8094148" cy="21605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, {“Get time”,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)})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GET_RETCODE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 != “OK”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HANDLE_ERROR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7674" y="1289293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3133" y="2445818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client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>
          <a:xfrm>
            <a:off x="7502722" y="2845928"/>
            <a:ext cx="0" cy="29044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788025" y="1489348"/>
            <a:ext cx="28803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Program using RPC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128675"/>
            <a:ext cx="465397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r>
              <a:rPr lang="en-US" altLang="zh-CN" sz="1600" dirty="0">
                <a:latin typeface="Consolas" panose="020B0609020204030204" pitchFamily="49" charset="0"/>
              </a:rPr>
              <a:t> &lt;- CLOCK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    time</a:t>
            </a:r>
            <a:r>
              <a:rPr lang="en-US" altLang="zh-CN" sz="1600" dirty="0">
                <a:latin typeface="Consolas" panose="020B0609020204030204" pitchFamily="49" charset="0"/>
              </a:rPr>
              <a:t> &lt;- CONVERT_TO_UNITS(time, units)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2475195"/>
            <a:ext cx="8577898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TIME_SERVICE</a:t>
            </a:r>
            <a:r>
              <a:rPr lang="en-US" altLang="zh-CN" sz="1600" dirty="0">
                <a:latin typeface="Consolas" panose="020B0609020204030204" pitchFamily="49" charset="0"/>
              </a:rPr>
              <a:t> ()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do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forever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GET_OPCODE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= “Get time” and 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SECONDS or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MINUTES) then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{“OK”,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{“Bad request”}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7081" y="1150306"/>
            <a:ext cx="3552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Note: this code is not changed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004049" y="1345332"/>
            <a:ext cx="360039" cy="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25061" y="173731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This is </a:t>
            </a:r>
            <a:r>
              <a:rPr lang="en-US" altLang="zh-CN" sz="20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stub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of server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52320" y="2137420"/>
            <a:ext cx="1" cy="33777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4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inside a </a:t>
            </a:r>
            <a:r>
              <a:rPr kumimoji="1" lang="en-US" altLang="zh-CN" dirty="0">
                <a:solidFill>
                  <a:srgbClr val="0096FF"/>
                </a:solidFill>
              </a:rPr>
              <a:t>message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/>
              <a:t>Service ID (e.g., function ID)</a:t>
            </a:r>
          </a:p>
          <a:p>
            <a:pPr lvl="1"/>
            <a:r>
              <a:rPr kumimoji="1" lang="en-US" altLang="zh-CN" dirty="0"/>
              <a:t>Service parameter (e.g., function parameter)</a:t>
            </a:r>
          </a:p>
          <a:p>
            <a:pPr lvl="1"/>
            <a:r>
              <a:rPr kumimoji="1" lang="en-US" altLang="zh-CN" dirty="0"/>
              <a:t>Using 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Request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kumimoji="1" lang="en-US" altLang="zh-CN" dirty="0"/>
              <a:t>UDP header...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 err="1"/>
              <a:t>rpc</a:t>
            </a:r>
            <a:r>
              <a:rPr kumimoji="1" lang="en-US" altLang="zh-CN" dirty="0"/>
              <a:t>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program #</a:t>
            </a:r>
          </a:p>
          <a:p>
            <a:pPr lvl="2"/>
            <a:r>
              <a:rPr kumimoji="1" lang="en-US" altLang="zh-CN" dirty="0"/>
              <a:t>program version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procedure #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/>
              <a:t>arguments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55976" y="177738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 is short for “transaction”</a:t>
            </a: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reply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endParaRPr kumimoji="1"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Client remembers the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xid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of each call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976" y="339349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Server dispatch uses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prog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#, </a:t>
            </a:r>
            <a:r>
              <a:rPr kumimoji="1"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proc</a:t>
            </a:r>
            <a:r>
              <a:rPr kumimoji="1"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#</a:t>
            </a:r>
            <a:endParaRPr kumimoji="1"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3635896" y="200540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635896" y="3289548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V="1">
            <a:off x="3635896" y="3709595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6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Reply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UDP header …</a:t>
            </a:r>
          </a:p>
          <a:p>
            <a:pPr lvl="2"/>
            <a:r>
              <a:rPr kumimoji="1" lang="en-US" altLang="zh-CN" dirty="0" err="1">
                <a:solidFill>
                  <a:srgbClr val="FF0000"/>
                </a:solidFill>
              </a:rPr>
              <a:t>Xid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en-US" altLang="zh-CN" dirty="0"/>
              <a:t>call/reply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accepted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rpc</a:t>
            </a:r>
            <a:r>
              <a:rPr kumimoji="1" lang="en-US" altLang="zh-CN" dirty="0"/>
              <a:t> version, or </a:t>
            </a:r>
            <a:r>
              <a:rPr kumimoji="1" lang="en-US" altLang="zh-CN" dirty="0" err="1"/>
              <a:t>auth</a:t>
            </a:r>
            <a:r>
              <a:rPr kumimoji="1" lang="en-US" altLang="zh-CN" dirty="0"/>
              <a:t> failure)</a:t>
            </a:r>
          </a:p>
          <a:p>
            <a:pPr lvl="2"/>
            <a:r>
              <a:rPr kumimoji="1" lang="en-US" altLang="zh-CN" dirty="0" err="1"/>
              <a:t>auth</a:t>
            </a:r>
            <a:r>
              <a:rPr kumimoji="1" lang="en-US" altLang="zh-CN" dirty="0"/>
              <a:t> stuff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success</a:t>
            </a:r>
            <a:r>
              <a:rPr kumimoji="1" lang="en-US" altLang="zh-CN" dirty="0"/>
              <a:t>? (</a:t>
            </a:r>
            <a:r>
              <a:rPr kumimoji="1" lang="en-US" altLang="zh-CN" dirty="0" err="1"/>
              <a:t>vs</a:t>
            </a:r>
            <a:r>
              <a:rPr kumimoji="1" lang="en-US" altLang="zh-CN" dirty="0"/>
              <a:t> bad </a:t>
            </a:r>
            <a:r>
              <a:rPr kumimoji="1" lang="en-US" altLang="zh-CN" dirty="0" err="1"/>
              <a:t>prog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proc</a:t>
            </a:r>
            <a:r>
              <a:rPr kumimoji="1" lang="en-US" altLang="zh-CN" dirty="0"/>
              <a:t> #)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results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9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Marshal / </a:t>
            </a:r>
            <a:r>
              <a:rPr kumimoji="1" lang="en-US" altLang="zh-CN" dirty="0" err="1"/>
              <a:t>Unmarshal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0"/>
            <a:ext cx="8229600" cy="4392488"/>
          </a:xfrm>
        </p:spPr>
        <p:txBody>
          <a:bodyPr>
            <a:normAutofit fontScale="92500"/>
          </a:bodyPr>
          <a:lstStyle/>
          <a:p>
            <a:r>
              <a:rPr kumimoji="1" lang="en-US" altLang="zh-CN" sz="2400" dirty="0"/>
              <a:t>Marshal</a:t>
            </a:r>
          </a:p>
          <a:p>
            <a:pPr lvl="1"/>
            <a:r>
              <a:rPr kumimoji="1" lang="en-US" altLang="zh-CN" sz="2000" dirty="0"/>
              <a:t>Convert an object into </a:t>
            </a:r>
            <a:r>
              <a:rPr kumimoji="1" lang="en-US" altLang="zh-CN" sz="2000" b="1" dirty="0">
                <a:solidFill>
                  <a:srgbClr val="0096FF"/>
                </a:solidFill>
              </a:rPr>
              <a:t>an array of bytes</a:t>
            </a:r>
            <a:r>
              <a:rPr kumimoji="1" lang="en-US" altLang="zh-CN" sz="2000" dirty="0"/>
              <a:t> with enough annotation so that the </a:t>
            </a:r>
            <a:r>
              <a:rPr kumimoji="1" lang="en-US" altLang="zh-CN" sz="2000" dirty="0" err="1"/>
              <a:t>unmarshall</a:t>
            </a:r>
            <a:r>
              <a:rPr kumimoji="1" lang="en-US" altLang="zh-CN" sz="2000" dirty="0"/>
              <a:t> procedure can convert it back into an object</a:t>
            </a:r>
          </a:p>
          <a:p>
            <a:r>
              <a:rPr kumimoji="1" lang="en-US" altLang="zh-CN" sz="2400" dirty="0"/>
              <a:t>Serialization is not easy</a:t>
            </a:r>
          </a:p>
          <a:p>
            <a:pPr lvl="1"/>
            <a:r>
              <a:rPr kumimoji="1" lang="en-US" altLang="zh-CN" sz="2000" dirty="0"/>
              <a:t>E.g., </a:t>
            </a:r>
            <a:r>
              <a:rPr kumimoji="1" lang="en-US" altLang="zh-CN" sz="2000" b="1" dirty="0"/>
              <a:t>big endian </a:t>
            </a:r>
            <a:r>
              <a:rPr kumimoji="1" lang="en-US" altLang="zh-CN" sz="2000" dirty="0"/>
              <a:t>VS. </a:t>
            </a:r>
            <a:r>
              <a:rPr kumimoji="1" lang="en-US" altLang="zh-CN" sz="2000" b="1" dirty="0"/>
              <a:t>little endian</a:t>
            </a:r>
          </a:p>
          <a:p>
            <a:pPr lvl="2"/>
            <a:r>
              <a:rPr kumimoji="1" lang="en-US" altLang="zh-CN" sz="1800" dirty="0"/>
              <a:t>Big endian on network</a:t>
            </a:r>
          </a:p>
          <a:p>
            <a:pPr lvl="2"/>
            <a:r>
              <a:rPr kumimoji="1" lang="en-US" altLang="zh-CN" sz="1800" dirty="0"/>
              <a:t>Two functions: </a:t>
            </a:r>
            <a:r>
              <a:rPr kumimoji="1" lang="en-US" altLang="zh-CN" sz="1800" dirty="0" err="1"/>
              <a:t>htons</a:t>
            </a:r>
            <a:r>
              <a:rPr kumimoji="1" lang="en-US" altLang="zh-CN" sz="1800" dirty="0"/>
              <a:t>(), </a:t>
            </a:r>
            <a:r>
              <a:rPr kumimoji="1" lang="en-US" altLang="zh-CN" sz="1800" dirty="0" err="1"/>
              <a:t>ntohs</a:t>
            </a:r>
            <a:r>
              <a:rPr kumimoji="1" lang="en-US" altLang="zh-CN" sz="1800" dirty="0"/>
              <a:t>()</a:t>
            </a:r>
          </a:p>
          <a:p>
            <a:pPr lvl="1"/>
            <a:r>
              <a:rPr kumimoji="1" lang="en-US" altLang="zh-CN" sz="2200" dirty="0"/>
              <a:t>Using </a:t>
            </a:r>
            <a:r>
              <a:rPr kumimoji="1" lang="en-US" altLang="zh-CN" sz="2200" b="1" dirty="0"/>
              <a:t>IEEE 754</a:t>
            </a:r>
            <a:r>
              <a:rPr kumimoji="1" lang="en-US" altLang="zh-CN" sz="2200" dirty="0"/>
              <a:t> or not?</a:t>
            </a:r>
          </a:p>
          <a:p>
            <a:pPr lvl="1"/>
            <a:r>
              <a:rPr kumimoji="1" lang="en-US" altLang="zh-CN" sz="2000" dirty="0"/>
              <a:t>What about an array?</a:t>
            </a:r>
          </a:p>
          <a:p>
            <a:pPr lvl="1"/>
            <a:r>
              <a:rPr kumimoji="1" lang="en-US" altLang="zh-CN" sz="2000" dirty="0"/>
              <a:t>What about a pointer?</a:t>
            </a:r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785492"/>
            <a:ext cx="22606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Automatic Stub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Generate stubs from an </a:t>
            </a:r>
            <a:r>
              <a:rPr lang="en-US" sz="2400" b="1" u="sng" dirty="0"/>
              <a:t>interface specification</a:t>
            </a:r>
          </a:p>
          <a:p>
            <a:pPr lvl="1">
              <a:defRPr/>
            </a:pPr>
            <a:r>
              <a:rPr lang="en-US" dirty="0"/>
              <a:t>Tool to look at argument and return types</a:t>
            </a:r>
          </a:p>
          <a:p>
            <a:pPr lvl="1">
              <a:defRPr/>
            </a:pPr>
            <a:r>
              <a:rPr lang="en-US" dirty="0"/>
              <a:t>Generate </a:t>
            </a:r>
            <a:r>
              <a:rPr lang="en-US" dirty="0">
                <a:solidFill>
                  <a:srgbClr val="0096FF"/>
                </a:solidFill>
              </a:rPr>
              <a:t>marshal</a:t>
            </a:r>
            <a:r>
              <a:rPr lang="en-US" dirty="0"/>
              <a:t> and </a:t>
            </a:r>
            <a:r>
              <a:rPr lang="en-US" dirty="0" err="1">
                <a:solidFill>
                  <a:srgbClr val="0096FF"/>
                </a:solidFill>
              </a:rPr>
              <a:t>unmarshal</a:t>
            </a:r>
            <a:r>
              <a:rPr lang="en-US" dirty="0"/>
              <a:t> code</a:t>
            </a:r>
          </a:p>
          <a:p>
            <a:pPr lvl="1">
              <a:defRPr/>
            </a:pPr>
            <a:r>
              <a:rPr lang="en-US" dirty="0"/>
              <a:t>Generate stub procedures</a:t>
            </a:r>
          </a:p>
          <a:p>
            <a:pPr lvl="1">
              <a:defRPr/>
            </a:pPr>
            <a:r>
              <a:rPr lang="en-US" dirty="0"/>
              <a:t>Saves programming (thus less error)</a:t>
            </a:r>
          </a:p>
          <a:p>
            <a:pPr lvl="1">
              <a:defRPr/>
            </a:pPr>
            <a:r>
              <a:rPr lang="en-US" dirty="0"/>
              <a:t>Ensures agreement on argument types</a:t>
            </a:r>
          </a:p>
          <a:p>
            <a:pPr lvl="2">
              <a:defRPr/>
            </a:pPr>
            <a:r>
              <a:rPr lang="en-US" dirty="0"/>
              <a:t>E.g., consistent function ID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334BBFA9-A866-1A4C-B36B-B239E762149D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0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000" dirty="0"/>
              <a:t>1. Standards for wire format of RPC message and data types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2. Library of routines to marshal /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data</a:t>
            </a:r>
          </a:p>
          <a:p>
            <a:pPr>
              <a:lnSpc>
                <a:spcPct val="140000"/>
              </a:lnSpc>
            </a:pPr>
            <a:r>
              <a:rPr kumimoji="1" lang="en-US" altLang="zh-CN" sz="2000" dirty="0"/>
              <a:t>3. Stub generator, or RPC compiler, to produce "stubs”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client: marshal arguments, call, wait,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reply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For server: </a:t>
            </a:r>
            <a:r>
              <a:rPr kumimoji="1" lang="en-US" altLang="zh-CN" sz="2000" dirty="0" err="1"/>
              <a:t>unmarshal</a:t>
            </a:r>
            <a:r>
              <a:rPr kumimoji="1" lang="en-US" altLang="zh-CN" sz="2000" dirty="0"/>
              <a:t> arguments, call real function, marshal reply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 Why Enforced Modularity?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Modularity itself is not enough</a:t>
            </a:r>
          </a:p>
          <a:p>
            <a:pPr lvl="1"/>
            <a:r>
              <a:rPr lang="en-US" altLang="zh-CN" dirty="0">
                <a:ea typeface="MS PGothic" charset="0"/>
              </a:rPr>
              <a:t>Programmers make mistakes</a:t>
            </a:r>
          </a:p>
          <a:p>
            <a:pPr lvl="1"/>
            <a:r>
              <a:rPr lang="en-US" altLang="zh-CN" dirty="0">
                <a:ea typeface="MS PGothic" charset="0"/>
              </a:rPr>
              <a:t>Mistakes propagate easily</a:t>
            </a:r>
          </a:p>
          <a:p>
            <a:pPr lvl="1"/>
            <a:r>
              <a:rPr lang="en-US" altLang="zh-CN" dirty="0">
                <a:ea typeface="MS PGothic" charset="0"/>
              </a:rPr>
              <a:t>A way to strengthen the modularity is needed</a:t>
            </a:r>
          </a:p>
          <a:p>
            <a:pPr lvl="1"/>
            <a:endParaRPr lang="zh-CN" altLang="en-US" dirty="0">
              <a:ea typeface="MS PGothic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441C66-9BE6-A047-909E-A63D0A46DEA9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23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System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sz="2400" dirty="0"/>
              <a:t>4. Server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Dispatch each call message to correct server stub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5. Client framework:</a:t>
            </a:r>
          </a:p>
          <a:p>
            <a:pPr lvl="1">
              <a:lnSpc>
                <a:spcPct val="140000"/>
              </a:lnSpc>
            </a:pPr>
            <a:r>
              <a:rPr kumimoji="1" lang="en-US" altLang="zh-CN" sz="2000" dirty="0"/>
              <a:t>Give each reply to correct waiting thread / callback</a:t>
            </a:r>
          </a:p>
          <a:p>
            <a:pPr>
              <a:lnSpc>
                <a:spcPct val="140000"/>
              </a:lnSpc>
            </a:pPr>
            <a:r>
              <a:rPr kumimoji="1" lang="en-US" altLang="zh-CN" sz="2400" dirty="0"/>
              <a:t>6. Binding: how does client find the right server? </a:t>
            </a:r>
            <a:endParaRPr kumimoji="1"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8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/>
              <a:t>Keeps track of outstanding requests</a:t>
            </a:r>
          </a:p>
          <a:p>
            <a:pPr lvl="1">
              <a:lnSpc>
                <a:spcPct val="120000"/>
              </a:lnSpc>
            </a:pPr>
            <a:r>
              <a:rPr kumimoji="1" lang="en-US" altLang="zh-CN" sz="2400" dirty="0"/>
              <a:t>For each, </a:t>
            </a:r>
            <a:r>
              <a:rPr kumimoji="1" lang="en-US" altLang="zh-CN" sz="2400" dirty="0" err="1">
                <a:solidFill>
                  <a:srgbClr val="0096FF"/>
                </a:solidFill>
              </a:rPr>
              <a:t>xid</a:t>
            </a:r>
            <a:r>
              <a:rPr kumimoji="1" lang="en-US" altLang="zh-CN" sz="2400" dirty="0"/>
              <a:t> and caller's thread / callback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Matches replies to caller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Might be multiple callers using one socket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/>
              <a:t>Usually handles </a:t>
            </a:r>
            <a:r>
              <a:rPr kumimoji="1" lang="en-US" altLang="zh-CN" sz="2800" b="1" u="sng" dirty="0"/>
              <a:t>timing out</a:t>
            </a:r>
            <a:r>
              <a:rPr kumimoji="1" lang="en-US" altLang="zh-CN" sz="2800" dirty="0"/>
              <a:t> and retransmitting</a:t>
            </a:r>
            <a:endParaRPr kumimoji="1" lang="zh-CN" altLang="en-US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Framework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Type-1: Create a </a:t>
            </a:r>
            <a:r>
              <a:rPr kumimoji="1" lang="en-US" altLang="zh-CN" dirty="0">
                <a:solidFill>
                  <a:srgbClr val="0096FF"/>
                </a:solidFill>
              </a:rPr>
              <a:t>new thread </a:t>
            </a:r>
            <a:r>
              <a:rPr kumimoji="1" lang="en-US" altLang="zh-CN" dirty="0"/>
              <a:t>per request</a:t>
            </a:r>
          </a:p>
          <a:p>
            <a:pPr lvl="1"/>
            <a:r>
              <a:rPr kumimoji="1" lang="en-US" altLang="zh-CN" dirty="0"/>
              <a:t>Master thread reads socket[s]</a:t>
            </a:r>
          </a:p>
          <a:p>
            <a:r>
              <a:rPr kumimoji="1" lang="en-US" altLang="zh-CN" dirty="0"/>
              <a:t>Type-2: Use a </a:t>
            </a:r>
            <a:r>
              <a:rPr kumimoji="1" lang="en-US" altLang="zh-CN" dirty="0">
                <a:solidFill>
                  <a:srgbClr val="0096FF"/>
                </a:solidFill>
              </a:rPr>
              <a:t>fixed pool </a:t>
            </a:r>
            <a:r>
              <a:rPr kumimoji="1" lang="en-US" altLang="zh-CN" dirty="0"/>
              <a:t>of threads</a:t>
            </a:r>
          </a:p>
          <a:p>
            <a:pPr lvl="1"/>
            <a:r>
              <a:rPr kumimoji="1" lang="en-US" altLang="zh-CN" dirty="0"/>
              <a:t>Use a queue if too many requests </a:t>
            </a:r>
          </a:p>
          <a:p>
            <a:pPr lvl="1"/>
            <a:r>
              <a:rPr kumimoji="1" lang="en-US" altLang="zh-CN" dirty="0"/>
              <a:t>E.g., NFS server</a:t>
            </a:r>
          </a:p>
          <a:p>
            <a:r>
              <a:rPr kumimoji="1" lang="en-US" altLang="zh-CN" dirty="0"/>
              <a:t>Type-3: Just </a:t>
            </a:r>
            <a:r>
              <a:rPr kumimoji="1" lang="en-US" altLang="zh-CN" dirty="0">
                <a:solidFill>
                  <a:srgbClr val="0096FF"/>
                </a:solidFill>
              </a:rPr>
              <a:t>one thread </a:t>
            </a:r>
            <a:r>
              <a:rPr kumimoji="1" lang="en-US" altLang="zh-CN" dirty="0"/>
              <a:t>for </a:t>
            </a:r>
            <a:r>
              <a:rPr kumimoji="1" lang="en-US" altLang="zh-CN" b="1" dirty="0"/>
              <a:t>serial execution</a:t>
            </a:r>
          </a:p>
          <a:p>
            <a:pPr lvl="1"/>
            <a:r>
              <a:rPr kumimoji="1" lang="en-US" altLang="zh-CN" dirty="0"/>
              <a:t>Simplifies concurrency, e.g., the X server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Key feature: support for concurrent RPCs</a:t>
            </a:r>
          </a:p>
          <a:p>
            <a:pPr lvl="1"/>
            <a:r>
              <a:rPr kumimoji="1" lang="en-US" altLang="zh-CN" sz="2400" dirty="0"/>
              <a:t>If one RPC takes multiple blocking steps, can the server serve another one in the meantime?</a:t>
            </a:r>
          </a:p>
          <a:p>
            <a:pPr lvl="2"/>
            <a:r>
              <a:rPr kumimoji="1" lang="en-US" altLang="zh-CN" dirty="0"/>
              <a:t>For example, DNS service routine itself is an RPC client</a:t>
            </a:r>
          </a:p>
          <a:p>
            <a:pPr lvl="1"/>
            <a:r>
              <a:rPr kumimoji="1" lang="en-US" altLang="zh-CN" sz="2400" dirty="0"/>
              <a:t>May also avoid deadlock if one sends RPC to itself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/>
          <a:p>
            <a:r>
              <a:rPr kumimoji="1" lang="en-US" altLang="zh-CN" dirty="0"/>
              <a:t>Concurrent RPC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55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72F2FA-C882-9E43-9D43-82A5EDE9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CORBA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547844-175B-6148-9720-07C9D1D95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08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 for Interface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Can the service uses Java while client uses C?</a:t>
            </a:r>
          </a:p>
          <a:p>
            <a:pPr lvl="1"/>
            <a:r>
              <a:rPr lang="en-US" altLang="zh-CN" dirty="0"/>
              <a:t>Yes, they just need to use the same RPC protocol</a:t>
            </a:r>
          </a:p>
          <a:p>
            <a:r>
              <a:rPr lang="en-US" altLang="zh-CN" b="1" dirty="0"/>
              <a:t>IDL</a:t>
            </a:r>
            <a:r>
              <a:rPr lang="en-US" altLang="zh-CN" dirty="0"/>
              <a:t>: describe a function for all languages</a:t>
            </a:r>
          </a:p>
          <a:p>
            <a:pPr lvl="1"/>
            <a:r>
              <a:rPr lang="en-US" altLang="zh-CN" b="1" dirty="0"/>
              <a:t>Interface Definition Language</a:t>
            </a:r>
          </a:p>
          <a:p>
            <a:pPr lvl="1"/>
            <a:r>
              <a:rPr lang="en-US" altLang="zh-CN" dirty="0"/>
              <a:t>Specify names, parameters, return values, etc.</a:t>
            </a:r>
          </a:p>
          <a:p>
            <a:pPr lvl="1"/>
            <a:r>
              <a:rPr lang="en-US" altLang="zh-CN" b="1" dirty="0"/>
              <a:t>Pre-compiler</a:t>
            </a:r>
            <a:r>
              <a:rPr lang="en-US" altLang="zh-CN" dirty="0"/>
              <a:t> use IDL to generate stubs for client/server</a:t>
            </a:r>
          </a:p>
          <a:p>
            <a:pPr lvl="1"/>
            <a:r>
              <a:rPr lang="en-US" altLang="zh-CN" dirty="0"/>
              <a:t>Similar to function prototypes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5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IDL Example: CORBA IDL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417340"/>
            <a:ext cx="836639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module </a:t>
            </a:r>
            <a:r>
              <a:rPr lang="en-US" altLang="zh-CN" sz="2000" b="1" dirty="0" err="1">
                <a:latin typeface="Consolas" panose="020B0609020204030204" pitchFamily="49" charset="0"/>
              </a:rPr>
              <a:t>BankSimple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latin typeface="Consolas" panose="020B0609020204030204" pitchFamily="49" charset="0"/>
              </a:rPr>
              <a:t>truct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CustomerDetails</a:t>
            </a:r>
            <a:r>
              <a:rPr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  </a:t>
            </a:r>
            <a:r>
              <a:rPr lang="zh-CN" altLang="zh-CN" sz="2000" dirty="0">
                <a:latin typeface="Consolas" panose="020B0609020204030204" pitchFamily="49" charset="0"/>
              </a:rPr>
              <a:t>s</a:t>
            </a:r>
            <a:r>
              <a:rPr lang="en-US" altLang="zh-CN" sz="2000" dirty="0" err="1">
                <a:latin typeface="Consolas" panose="020B0609020204030204" pitchFamily="49" charset="0"/>
              </a:rPr>
              <a:t>tring</a:t>
            </a:r>
            <a:r>
              <a:rPr lang="en-US" altLang="zh-CN" sz="2000" dirty="0">
                <a:latin typeface="Consolas" panose="020B0609020204030204" pitchFamily="49" charset="0"/>
              </a:rPr>
              <a:t> name;</a:t>
            </a:r>
            <a:r>
              <a:rPr lang="zh-CN" altLang="zh-CN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Consolas" panose="020B0609020204030204" pitchFamily="49" charset="0"/>
              </a:rPr>
              <a:t>     s</a:t>
            </a:r>
            <a:r>
              <a:rPr lang="en-US" altLang="zh-CN" sz="2000" dirty="0" err="1">
                <a:latin typeface="Consolas" panose="020B0609020204030204" pitchFamily="49" charset="0"/>
              </a:rPr>
              <a:t>hort</a:t>
            </a:r>
            <a:r>
              <a:rPr lang="en-US" altLang="zh-CN" sz="2000" dirty="0">
                <a:latin typeface="Consolas" panose="020B0609020204030204" pitchFamily="49" charset="0"/>
              </a:rPr>
              <a:t> age;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zh-CN" altLang="zh-CN" sz="2000" dirty="0"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Consolas" panose="020B0609020204030204" pitchFamily="49" charset="0"/>
              </a:rPr>
              <a:t>   i</a:t>
            </a:r>
            <a:r>
              <a:rPr lang="en-US" altLang="zh-CN" sz="2000" dirty="0" err="1">
                <a:latin typeface="Consolas" panose="020B0609020204030204" pitchFamily="49" charset="0"/>
              </a:rPr>
              <a:t>nterface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96FF"/>
                </a:solidFill>
                <a:latin typeface="Consolas" panose="020B0609020204030204" pitchFamily="49" charset="0"/>
              </a:rPr>
              <a:t>Bank</a:t>
            </a:r>
            <a:r>
              <a:rPr lang="en-US" altLang="zh-CN" sz="20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   </a:t>
            </a:r>
            <a:r>
              <a:rPr lang="zh-CN" altLang="zh-CN" sz="2000" dirty="0">
                <a:latin typeface="Consolas" panose="020B0609020204030204" pitchFamily="49" charset="0"/>
              </a:rPr>
              <a:t>C</a:t>
            </a:r>
            <a:r>
              <a:rPr lang="en-US" altLang="zh-CN" sz="2000" dirty="0" err="1">
                <a:latin typeface="Consolas" panose="020B0609020204030204" pitchFamily="49" charset="0"/>
              </a:rPr>
              <a:t>ustomerDetails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getCustomerDetails</a:t>
            </a:r>
            <a:r>
              <a:rPr lang="zh-CN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</a:rPr>
              <a:t>in string name);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   };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822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0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1236"/>
            <a:ext cx="59277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Putting Together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74331" y="957136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79649" y="2161040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9732" y="2161040"/>
            <a:ext cx="936104" cy="360040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6855" y="481236"/>
            <a:ext cx="268056" cy="192447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68069" y="39279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0"/>
                <a:ea typeface="DengXian" charset="0"/>
                <a:cs typeface="DengXian" charset="0"/>
              </a:rPr>
              <a:t>Programmer</a:t>
            </a:r>
            <a:endParaRPr kumimoji="1"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1368" y="1417340"/>
            <a:ext cx="3456384" cy="12241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16855" y="842205"/>
            <a:ext cx="268056" cy="192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8069" y="7537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DengXian" charset="0"/>
                <a:ea typeface="DengXian" charset="0"/>
                <a:cs typeface="DengXian" charset="0"/>
              </a:rPr>
              <a:t>Generated</a:t>
            </a:r>
            <a:endParaRPr kumimoji="1"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88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a Client to a Server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Registration of a server makes it possible for a client to locate the server and bind to it</a:t>
            </a:r>
            <a:br>
              <a:rPr lang="en-US" altLang="zh-CN" sz="2800" dirty="0">
                <a:ea typeface="宋体" panose="02010600030101010101" pitchFamily="2" charset="-122"/>
              </a:rPr>
            </a:b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Server location is done in two steps:</a:t>
            </a:r>
          </a:p>
          <a:p>
            <a:pPr lvl="1"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Locate the server’s machine</a:t>
            </a:r>
          </a:p>
          <a:p>
            <a:pPr lvl="1">
              <a:buFontTx/>
              <a:buAutoNum type="arabicPeriod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Locate the server on that machine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4748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Binding a Client to a Server: Example</a:t>
            </a:r>
            <a:endParaRPr lang="zh-CN" altLang="en-US" dirty="0"/>
          </a:p>
        </p:txBody>
      </p:sp>
      <p:pic>
        <p:nvPicPr>
          <p:cNvPr id="4" name="Picture 4" descr="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4253"/>
            <a:ext cx="812641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63588" y="50897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DCE example: (Distributed Computing Environment)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87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Review: Modularity in the Code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7363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Modularity in the code</a:t>
            </a:r>
          </a:p>
          <a:p>
            <a:pPr lvl="1"/>
            <a:r>
              <a:rPr lang="en-US" altLang="zh-CN" sz="2000" dirty="0">
                <a:ea typeface="MS PGothic" charset="0"/>
              </a:rPr>
              <a:t>E.g. hide CLOCK’s physical address</a:t>
            </a:r>
          </a:p>
          <a:p>
            <a:pPr lvl="1"/>
            <a:r>
              <a:rPr lang="en-US" altLang="zh-CN" sz="2000" dirty="0">
                <a:ea typeface="MS PGothic" charset="0"/>
              </a:rPr>
              <a:t>E.g. hide time unit</a:t>
            </a:r>
          </a:p>
          <a:p>
            <a:pPr lvl="1"/>
            <a:r>
              <a:rPr lang="en-US" altLang="zh-CN" sz="2000" dirty="0">
                <a:ea typeface="MS PGothic" charset="0"/>
              </a:rPr>
              <a:t>No need to change </a:t>
            </a:r>
            <a:r>
              <a:rPr lang="en-US" altLang="zh-CN" sz="2000" b="1" dirty="0">
                <a:ea typeface="MS PGothic" charset="0"/>
              </a:rPr>
              <a:t>MEASURE</a:t>
            </a:r>
            <a:r>
              <a:rPr lang="en-US" altLang="zh-CN" sz="2000" dirty="0">
                <a:ea typeface="MS PGothic" charset="0"/>
              </a:rPr>
              <a:t> on another computer, only change </a:t>
            </a:r>
            <a:r>
              <a:rPr lang="en-US" altLang="zh-CN" sz="2000" b="1" dirty="0">
                <a:ea typeface="MS PGothic" charset="0"/>
              </a:rPr>
              <a:t>GET_TIME</a:t>
            </a:r>
          </a:p>
          <a:p>
            <a:pPr lvl="1"/>
            <a:r>
              <a:rPr lang="en-US" altLang="zh-CN" sz="2000" dirty="0">
                <a:ea typeface="MS PGothic" charset="0"/>
              </a:rPr>
              <a:t>… but not enough</a:t>
            </a:r>
            <a:endParaRPr lang="zh-CN" altLang="en-US" sz="2000" dirty="0">
              <a:ea typeface="MS PGothic" charset="0"/>
            </a:endParaRP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375F6EA0-D7D6-5D41-A660-90B3B68D8DC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4405"/>
            <a:ext cx="806489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400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 != PC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Challenges of RPC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08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!= PC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200753"/>
            <a:ext cx="8305800" cy="432104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RPCs can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reduce</a:t>
            </a:r>
            <a:r>
              <a:rPr lang="en-US" altLang="zh-CN" sz="2800" dirty="0">
                <a:ea typeface="MS PGothic" charset="0"/>
              </a:rPr>
              <a:t>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fate sharing</a:t>
            </a:r>
          </a:p>
          <a:p>
            <a:pPr lvl="1"/>
            <a:r>
              <a:rPr lang="en-US" altLang="zh-CN" dirty="0">
                <a:ea typeface="MS PGothic" charset="0"/>
              </a:rPr>
              <a:t>Set a time-out for message lost or service failure</a:t>
            </a:r>
          </a:p>
          <a:p>
            <a:r>
              <a:rPr lang="en-US" altLang="zh-CN" sz="2800" dirty="0">
                <a:ea typeface="MS PGothic" charset="0"/>
              </a:rPr>
              <a:t>RPCs introduce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new failures</a:t>
            </a:r>
            <a:r>
              <a:rPr lang="en-US" altLang="zh-CN" sz="2800" dirty="0">
                <a:ea typeface="MS PGothic" charset="0"/>
              </a:rPr>
              <a:t>: </a:t>
            </a:r>
            <a:r>
              <a:rPr lang="en-US" altLang="zh-CN" sz="2800" u="sng" dirty="0">
                <a:ea typeface="MS PGothic" charset="0"/>
              </a:rPr>
              <a:t>no response</a:t>
            </a:r>
          </a:p>
          <a:p>
            <a:r>
              <a:rPr lang="en-US" altLang="zh-CN" sz="2800" dirty="0">
                <a:ea typeface="MS PGothic" charset="0"/>
              </a:rPr>
              <a:t>RPCs take </a:t>
            </a:r>
            <a:r>
              <a:rPr lang="en-US" altLang="zh-CN" sz="2800" b="1" dirty="0">
                <a:solidFill>
                  <a:srgbClr val="C00000"/>
                </a:solidFill>
                <a:ea typeface="MS PGothic" charset="0"/>
              </a:rPr>
              <a:t>more time</a:t>
            </a:r>
          </a:p>
          <a:p>
            <a:pPr lvl="1"/>
            <a:r>
              <a:rPr lang="en-US" altLang="zh-CN" dirty="0">
                <a:ea typeface="MS PGothic" charset="0"/>
              </a:rPr>
              <a:t>Stub itself may cost more than a service</a:t>
            </a:r>
          </a:p>
          <a:p>
            <a:pPr lvl="1"/>
            <a:r>
              <a:rPr lang="en-US" altLang="zh-CN" dirty="0">
                <a:ea typeface="MS PGothic" charset="0"/>
              </a:rPr>
              <a:t>Consider using RPC in device driver: time-out error</a:t>
            </a:r>
          </a:p>
          <a:p>
            <a:pPr lvl="1"/>
            <a:r>
              <a:rPr lang="en-US" altLang="zh-CN" dirty="0">
                <a:ea typeface="MS PGothic" charset="0"/>
              </a:rPr>
              <a:t>Not suitable for all cases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A2F8D61-CF03-9B47-B59D-5BBFF49BB43A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RPC: Failure Handling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79296" cy="3771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1.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At least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until server responds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Only OK if without side effects on server</a:t>
            </a:r>
            <a:endParaRPr lang="zh-CN" altLang="en-US" sz="2000" dirty="0"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600" dirty="0">
                <a:ea typeface="MS PGothic" charset="0"/>
              </a:rPr>
              <a:t>2. </a:t>
            </a:r>
            <a:r>
              <a:rPr lang="en-US" altLang="zh-CN" sz="2600" b="1" dirty="0">
                <a:solidFill>
                  <a:srgbClr val="0096FF"/>
                </a:solidFill>
                <a:ea typeface="MS PGothic" charset="0"/>
              </a:rPr>
              <a:t>At most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Client keeps resending (may time-out)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Server remembers requests and suppress duplicates?</a:t>
            </a:r>
            <a:endParaRPr lang="zh-CN" altLang="en-US" sz="2000" dirty="0"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Idempotent</a:t>
            </a:r>
            <a:r>
              <a:rPr lang="en-US" altLang="zh-CN" sz="2000" dirty="0">
                <a:ea typeface="MS PGothic" charset="0"/>
              </a:rPr>
              <a:t> functions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MS PGothic" charset="0"/>
              </a:rPr>
              <a:t>3.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Exactly once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This is often what we really want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MS PGothic" charset="0"/>
              </a:rPr>
              <a:t>Hard to do in a useful way, later in Chap-8 and 10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7F955AC-F006-9540-8508-BC03770104D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5324" y="489604"/>
            <a:ext cx="2808312" cy="923330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network systems and applications also have these considerations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0112" y="4648408"/>
            <a:ext cx="3238387" cy="369332"/>
          </a:xfrm>
          <a:prstGeom prst="rect">
            <a:avLst/>
          </a:prstGeom>
          <a:noFill/>
          <a:ln>
            <a:solidFill>
              <a:srgbClr val="0096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Most RPC systems do #1 </a:t>
            </a:r>
            <a:r>
              <a:rPr kumimoji="1" lang="en-US" altLang="zh-CN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or</a:t>
            </a:r>
            <a:r>
              <a:rPr kumimoji="1"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2392948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Other Differences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Language support</a:t>
            </a:r>
          </a:p>
          <a:p>
            <a:pPr lvl="1"/>
            <a:r>
              <a:rPr lang="en-US" altLang="zh-CN" dirty="0">
                <a:ea typeface="MS PGothic" charset="0"/>
              </a:rPr>
              <a:t>Some features do </a:t>
            </a:r>
            <a:r>
              <a:rPr lang="en-US" altLang="zh-CN" b="1" dirty="0">
                <a:ea typeface="MS PGothic" charset="0"/>
              </a:rPr>
              <a:t>not</a:t>
            </a:r>
            <a:r>
              <a:rPr lang="en-US" altLang="zh-CN" dirty="0">
                <a:ea typeface="MS PGothic" charset="0"/>
              </a:rPr>
              <a:t> combine well with RPC</a:t>
            </a:r>
          </a:p>
          <a:p>
            <a:pPr lvl="2"/>
            <a:r>
              <a:rPr lang="en-US" altLang="zh-CN" dirty="0">
                <a:ea typeface="MS PGothic" charset="0"/>
              </a:rPr>
              <a:t>E.g., inter-procedure communicate through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global variable</a:t>
            </a:r>
          </a:p>
          <a:p>
            <a:pPr lvl="1"/>
            <a:r>
              <a:rPr lang="en-US" altLang="zh-CN" dirty="0">
                <a:ea typeface="MS PGothic" charset="0"/>
              </a:rPr>
              <a:t>Data structure that contains </a:t>
            </a:r>
            <a:r>
              <a:rPr lang="en-US" altLang="zh-CN" dirty="0">
                <a:solidFill>
                  <a:srgbClr val="0096FF"/>
                </a:solidFill>
                <a:ea typeface="MS PGothic" charset="0"/>
              </a:rPr>
              <a:t>pointers</a:t>
            </a:r>
          </a:p>
          <a:p>
            <a:r>
              <a:rPr lang="en-US" altLang="zh-CN" dirty="0">
                <a:ea typeface="MS PGothic" charset="0"/>
              </a:rPr>
              <a:t>Security consideration</a:t>
            </a:r>
          </a:p>
          <a:p>
            <a:pPr lvl="1"/>
            <a:r>
              <a:rPr lang="en-US" altLang="zh-CN" dirty="0">
                <a:ea typeface="MS PGothic" charset="0"/>
              </a:rPr>
              <a:t>Both client and server need authentication</a:t>
            </a:r>
          </a:p>
          <a:p>
            <a:pPr lvl="1"/>
            <a:r>
              <a:rPr lang="en-US" altLang="zh-CN" dirty="0">
                <a:ea typeface="MS PGothic" charset="0"/>
              </a:rPr>
              <a:t>Side channel attacks through network pattern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E8D21D3-28E1-C541-8283-C6A57420AC7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55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Q:</a:t>
            </a:r>
            <a:r>
              <a:rPr lang="en-US" altLang="zh-CN" dirty="0">
                <a:solidFill>
                  <a:srgbClr val="C00000"/>
                </a:solidFill>
              </a:rPr>
              <a:t> Why RPC and C/S?</a:t>
            </a:r>
          </a:p>
          <a:p>
            <a:pPr lvl="1"/>
            <a:r>
              <a:rPr lang="en-US" altLang="zh-CN" dirty="0">
                <a:ea typeface="MS PGothic" charset="0"/>
              </a:rPr>
              <a:t>Programmers make mistakes</a:t>
            </a:r>
          </a:p>
          <a:p>
            <a:pPr lvl="1"/>
            <a:r>
              <a:rPr lang="en-US" altLang="zh-CN" dirty="0">
                <a:ea typeface="MS PGothic" charset="0"/>
              </a:rPr>
              <a:t>Mistakes propagate easily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Enforce modularity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Q: </a:t>
            </a:r>
            <a:r>
              <a:rPr lang="en-US" altLang="zh-CN" dirty="0">
                <a:solidFill>
                  <a:srgbClr val="C00000"/>
                </a:solidFill>
              </a:rPr>
              <a:t>What does RPC do, exactly? Can we use other ways?</a:t>
            </a:r>
          </a:p>
          <a:p>
            <a:pPr lvl="1"/>
            <a:r>
              <a:rPr lang="en-US" altLang="zh-CN" dirty="0"/>
              <a:t>E.g., socket? HTTP? Why not use them?</a:t>
            </a:r>
          </a:p>
          <a:p>
            <a:pPr lvl="1"/>
            <a:r>
              <a:rPr lang="en-US" altLang="zh-CN" dirty="0"/>
              <a:t>Be more friendly 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3047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NFS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43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NFS (Network File System)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>
                <a:ea typeface="MS PGothic" charset="0"/>
              </a:rPr>
              <a:t>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Sun, 1980s, designed for workstations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Centralized management: easy to share &amp; backup files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Cost benefit: workstations without disks</a:t>
            </a:r>
          </a:p>
          <a:p>
            <a:r>
              <a:rPr lang="en-US" altLang="zh-CN" sz="2400" dirty="0">
                <a:ea typeface="MS PGothic" charset="0"/>
              </a:rPr>
              <a:t>NFS goals</a:t>
            </a:r>
          </a:p>
          <a:p>
            <a:pPr lvl="1"/>
            <a:r>
              <a:rPr lang="en-US" altLang="zh-CN" sz="2000" dirty="0">
                <a:ea typeface="MS PGothic" charset="0"/>
              </a:rPr>
              <a:t>Transparency: compatibility with existing applications</a:t>
            </a:r>
          </a:p>
          <a:p>
            <a:pPr lvl="1"/>
            <a:r>
              <a:rPr lang="en-US" altLang="zh-CN" sz="2000" dirty="0">
                <a:ea typeface="MS PGothic" charset="0"/>
              </a:rPr>
              <a:t>OS independent: clients even in DOS</a:t>
            </a:r>
          </a:p>
          <a:p>
            <a:pPr lvl="1"/>
            <a:r>
              <a:rPr lang="en-US" altLang="zh-CN" sz="2000" dirty="0">
                <a:ea typeface="MS PGothic" charset="0"/>
              </a:rPr>
              <a:t>Easy to deploy</a:t>
            </a: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94B49AE3-0B2A-3F47-9A6F-178F0B4D31AE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04062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# mount –t 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10.131.250.6:/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 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mnt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nfs</a:t>
            </a:r>
            <a:r>
              <a:rPr lang="en-US" altLang="zh-CN" dirty="0">
                <a:latin typeface="Consolas" panose="020B0609020204030204" pitchFamily="49" charset="0"/>
                <a:ea typeface="MS PGothic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  <a:ea typeface="MS PGothic" charset="0"/>
              </a:rPr>
              <a:t>dir</a:t>
            </a:r>
            <a:endParaRPr lang="en-US" altLang="zh-CN" dirty="0">
              <a:latin typeface="Consolas" panose="020B0609020204030204" pitchFamily="49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61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 in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18536A5-006B-DD4E-807B-722C4336450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37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308"/>
            <a:ext cx="616530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48264" y="1129308"/>
            <a:ext cx="19442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Where is OPEN and CLOSE?</a:t>
            </a:r>
            <a:endParaRPr lang="zh-CN" altLang="en-US" b="0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357473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NFS Overview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AE0E800-4824-9642-ABF3-65A09CD45324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38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0500"/>
            <a:ext cx="8058150" cy="370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388789" y="223484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&lt;--&gt; </a:t>
            </a:r>
            <a:r>
              <a:rPr kumimoji="1" lang="en-US" altLang="zh-CN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fh</a:t>
            </a:r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 (file handler)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0211" y="28620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No state after open()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3688" y="2641476"/>
            <a:ext cx="432048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36179" y="2562113"/>
            <a:ext cx="432049" cy="432048"/>
          </a:xfrm>
          <a:prstGeom prst="ellipse">
            <a:avLst/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12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Handler for a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MS PGothic" charset="0"/>
              </a:rPr>
              <a:t>File handler contains three parts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File system identifier</a:t>
            </a:r>
            <a:r>
              <a:rPr lang="en-US" altLang="zh-CN" sz="2000" dirty="0">
                <a:ea typeface="MS PGothic" charset="0"/>
              </a:rPr>
              <a:t>: for server to identify the file system</a:t>
            </a:r>
          </a:p>
          <a:p>
            <a:pPr lvl="1"/>
            <a:r>
              <a:rPr lang="en-US" altLang="zh-CN" sz="2000" b="1" u="sng" dirty="0" err="1">
                <a:solidFill>
                  <a:srgbClr val="0096FF"/>
                </a:solidFill>
                <a:ea typeface="MS PGothic" charset="0"/>
              </a:rPr>
              <a:t>inode</a:t>
            </a:r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 number</a:t>
            </a:r>
            <a:r>
              <a:rPr lang="en-US" altLang="zh-CN" sz="2000" dirty="0">
                <a:ea typeface="MS PGothic" charset="0"/>
              </a:rPr>
              <a:t>: for server to locate the file</a:t>
            </a:r>
          </a:p>
          <a:p>
            <a:pPr lvl="1"/>
            <a:r>
              <a:rPr lang="en-US" altLang="zh-CN" sz="2000" b="1" u="sng" dirty="0">
                <a:solidFill>
                  <a:srgbClr val="0096FF"/>
                </a:solidFill>
                <a:ea typeface="MS PGothic" charset="0"/>
              </a:rPr>
              <a:t>Generation number</a:t>
            </a:r>
            <a:r>
              <a:rPr lang="en-US" altLang="zh-CN" sz="2000" dirty="0">
                <a:ea typeface="MS PGothic" charset="0"/>
              </a:rPr>
              <a:t>: for server to maintain consistency of a file</a:t>
            </a:r>
          </a:p>
          <a:p>
            <a:pPr lvl="1"/>
            <a:endParaRPr lang="en-US" altLang="zh-CN" sz="2000" dirty="0">
              <a:ea typeface="MS PGothic" charset="0"/>
            </a:endParaRPr>
          </a:p>
          <a:p>
            <a:r>
              <a:rPr lang="en-US" altLang="zh-CN" sz="2400" dirty="0">
                <a:ea typeface="MS PGothic" charset="0"/>
              </a:rPr>
              <a:t>Can still work across server failures</a:t>
            </a:r>
          </a:p>
          <a:p>
            <a:pPr lvl="1"/>
            <a:r>
              <a:rPr lang="en-US" altLang="zh-CN" sz="2200" dirty="0">
                <a:ea typeface="MS PGothic" charset="0"/>
              </a:rPr>
              <a:t>E.g., server reboot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: Why not put </a:t>
            </a:r>
            <a:r>
              <a:rPr lang="en-US" altLang="zh-CN" sz="2400" u="sng" dirty="0">
                <a:solidFill>
                  <a:srgbClr val="C00000"/>
                </a:solidFill>
                <a:ea typeface="MS PGothic" charset="0"/>
              </a:rPr>
              <a:t>path name</a:t>
            </a:r>
            <a:r>
              <a:rPr lang="en-US" altLang="zh-CN" sz="2400" dirty="0">
                <a:solidFill>
                  <a:srgbClr val="C00000"/>
                </a:solidFill>
                <a:ea typeface="MS PGothic" charset="0"/>
              </a:rPr>
              <a:t> in the handle?</a:t>
            </a:r>
            <a:endParaRPr lang="zh-CN" altLang="en-US" sz="2400" dirty="0">
              <a:solidFill>
                <a:srgbClr val="C00000"/>
              </a:solidFill>
              <a:ea typeface="MS PGothic" charset="0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054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9108"/>
            <a:ext cx="7315200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Review: Client/Service Organization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117306"/>
            <a:ext cx="8305800" cy="188420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charset="0"/>
              </a:rPr>
              <a:t>Limit interactions to explicit messages</a:t>
            </a:r>
          </a:p>
          <a:p>
            <a:pPr lvl="1"/>
            <a:r>
              <a:rPr lang="en-US" altLang="zh-CN" sz="2000" dirty="0">
                <a:ea typeface="MS PGothic" charset="0"/>
              </a:rPr>
              <a:t>Client: request; service: response or reply</a:t>
            </a:r>
          </a:p>
          <a:p>
            <a:pPr lvl="1"/>
            <a:r>
              <a:rPr lang="en-US" altLang="zh-CN" sz="2000" dirty="0">
                <a:ea typeface="MS PGothic" charset="0"/>
              </a:rPr>
              <a:t>On different computers, connected by a wire</a:t>
            </a:r>
          </a:p>
          <a:p>
            <a:pPr lvl="2"/>
            <a:r>
              <a:rPr lang="en-US" altLang="zh-CN" sz="1800" dirty="0">
                <a:ea typeface="MS PGothic" charset="0"/>
              </a:rPr>
              <a:t>Chap 5 will explain how to get them into one computer</a:t>
            </a:r>
            <a:endParaRPr lang="zh-CN" altLang="en-US" sz="1800" dirty="0">
              <a:ea typeface="MS PGothic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B7432BF3-3A85-3C4D-B384-DFE7B4680FF7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23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1: Rename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F3918530-48DE-364C-9827-192746DB653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40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345332"/>
            <a:ext cx="7572375" cy="1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内容占位符 2"/>
          <p:cNvSpPr>
            <a:spLocks noGrp="1"/>
          </p:cNvSpPr>
          <p:nvPr>
            <p:ph idx="1"/>
          </p:nvPr>
        </p:nvSpPr>
        <p:spPr>
          <a:xfrm>
            <a:off x="457200" y="3265264"/>
            <a:ext cx="8305800" cy="1968500"/>
          </a:xfrm>
        </p:spPr>
        <p:txBody>
          <a:bodyPr/>
          <a:lstStyle/>
          <a:p>
            <a:r>
              <a:rPr lang="en-US" altLang="zh-CN" dirty="0">
                <a:ea typeface="MS PGothic" charset="0"/>
              </a:rPr>
              <a:t>UNIX Spec:</a:t>
            </a:r>
          </a:p>
          <a:p>
            <a:pPr lvl="1"/>
            <a:r>
              <a:rPr lang="en-US" altLang="zh-CN" dirty="0">
                <a:ea typeface="MS PGothic" charset="0"/>
              </a:rPr>
              <a:t>Program 1 should read “dir2/f”</a:t>
            </a:r>
          </a:p>
          <a:p>
            <a:pPr lvl="1"/>
            <a:r>
              <a:rPr lang="en-US" altLang="zh-CN" dirty="0">
                <a:ea typeface="MS PGothic" charset="0"/>
              </a:rPr>
              <a:t>NFS should keep the spec</a:t>
            </a:r>
            <a:endParaRPr lang="zh-CN" alt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7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Stateless on NFS server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Stateless on NFS server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Each RPC contains all the information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2000" dirty="0">
                <a:solidFill>
                  <a:srgbClr val="C00000"/>
                </a:solidFill>
                <a:ea typeface="MS PGothic" charset="0"/>
              </a:rPr>
              <a:t>: What about states like file cursor?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Client maintains the states, including the file cursor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MS PGothic" charset="0"/>
              </a:rPr>
              <a:t>Client</a:t>
            </a:r>
            <a:r>
              <a:rPr lang="zh-CN" altLang="en-US" sz="2000" dirty="0">
                <a:ea typeface="MS PGothic" charset="0"/>
              </a:rPr>
              <a:t> </a:t>
            </a:r>
            <a:r>
              <a:rPr lang="en-US" altLang="zh-CN" sz="2000" dirty="0">
                <a:ea typeface="MS PGothic" charset="0"/>
              </a:rPr>
              <a:t>can repeat a request until it receives a reply (</a:t>
            </a:r>
            <a:r>
              <a:rPr lang="en-US" altLang="zh-CN" sz="2000" dirty="0">
                <a:solidFill>
                  <a:srgbClr val="0096FF"/>
                </a:solidFill>
                <a:ea typeface="MS PGothic" charset="0"/>
              </a:rPr>
              <a:t>at least once</a:t>
            </a:r>
            <a:r>
              <a:rPr lang="en-US" altLang="zh-CN" sz="2000" dirty="0">
                <a:ea typeface="MS PGothic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Server may execute the same request twice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charset="0"/>
              </a:rPr>
              <a:t>Solution: each RPC is tagged with a transaction number, and server maintains some “soft” state: reply cache</a:t>
            </a:r>
          </a:p>
          <a:p>
            <a:pPr lvl="1">
              <a:lnSpc>
                <a:spcPct val="110000"/>
              </a:lnSpc>
            </a:pPr>
            <a:r>
              <a:rPr lang="en-US" altLang="zh-CN" sz="1800" b="1" dirty="0">
                <a:solidFill>
                  <a:srgbClr val="C00000"/>
                </a:solidFill>
                <a:ea typeface="MS PGothic" charset="0"/>
              </a:rPr>
              <a:t>Q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: What if the server </a:t>
            </a:r>
            <a:r>
              <a:rPr lang="en-US" altLang="zh-CN" sz="1800" u="sng" dirty="0">
                <a:solidFill>
                  <a:srgbClr val="C00000"/>
                </a:solidFill>
                <a:ea typeface="MS PGothic" charset="0"/>
              </a:rPr>
              <a:t>fails between two same requests</a:t>
            </a:r>
            <a:r>
              <a:rPr lang="en-US" altLang="zh-CN" sz="1800" dirty="0">
                <a:solidFill>
                  <a:srgbClr val="C00000"/>
                </a:solidFill>
                <a:ea typeface="MS PGothic" charset="0"/>
              </a:rPr>
              <a:t>?</a:t>
            </a: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49B973B8-469E-4540-956B-7AEBD6CD5CB3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41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Case 2: Delete After Open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305800" cy="25922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ea typeface="MS PGothic" charset="0"/>
              </a:rPr>
              <a:t>UNIX spec:</a:t>
            </a:r>
          </a:p>
          <a:p>
            <a:pPr lvl="1"/>
            <a:r>
              <a:rPr lang="en-US" altLang="zh-CN" sz="2400" dirty="0">
                <a:ea typeface="MS PGothic" charset="0"/>
              </a:rPr>
              <a:t>On local FS, program 2 will read the old file</a:t>
            </a:r>
          </a:p>
          <a:p>
            <a:r>
              <a:rPr lang="en-US" altLang="zh-CN" sz="2800" dirty="0">
                <a:ea typeface="MS PGothic" charset="0"/>
              </a:rPr>
              <a:t>How to avoid program 2 reading new file?</a:t>
            </a:r>
          </a:p>
          <a:p>
            <a:pPr lvl="1"/>
            <a:r>
              <a:rPr lang="en-US" altLang="zh-CN" sz="2400" dirty="0">
                <a:ea typeface="MS PGothic" charset="0"/>
              </a:rPr>
              <a:t>Generation number</a:t>
            </a:r>
          </a:p>
          <a:p>
            <a:pPr lvl="1"/>
            <a:r>
              <a:rPr lang="en-US" altLang="zh-CN" sz="2400" dirty="0">
                <a:ea typeface="MS PGothic" charset="0"/>
              </a:rPr>
              <a:t>“stale file handler”</a:t>
            </a:r>
          </a:p>
          <a:p>
            <a:r>
              <a:rPr lang="en-US" altLang="zh-CN" sz="2800" b="1" dirty="0">
                <a:ea typeface="MS PGothic" charset="0"/>
              </a:rPr>
              <a:t>Not the same as UNIX spec! </a:t>
            </a:r>
            <a:r>
              <a:rPr lang="en-US" altLang="zh-CN" sz="2800" dirty="0">
                <a:ea typeface="MS PGothic" charset="0"/>
              </a:rPr>
              <a:t>It’s a tradeoff...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83B15562-7171-2443-A8B5-3EB92BEA1842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42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1492250"/>
            <a:ext cx="75533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Cache on the Client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NFS client maintains various caches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Stores a </a:t>
            </a:r>
            <a:r>
              <a:rPr lang="en-US" altLang="zh-CN" sz="2000" b="1" dirty="0" err="1">
                <a:solidFill>
                  <a:srgbClr val="0096FF"/>
                </a:solidFill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for every open file</a:t>
            </a:r>
          </a:p>
          <a:p>
            <a:pPr lvl="2">
              <a:tabLst>
                <a:tab pos="1438275" algn="l"/>
              </a:tabLst>
            </a:pPr>
            <a:r>
              <a:rPr lang="en-US" altLang="zh-CN" sz="1800" dirty="0">
                <a:ea typeface="MS PGothic" charset="0"/>
              </a:rPr>
              <a:t>Know the file handles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Recently used </a:t>
            </a:r>
            <a:r>
              <a:rPr lang="en-US" altLang="zh-CN" sz="2000" dirty="0" err="1">
                <a:ea typeface="MS PGothic" charset="0"/>
              </a:rPr>
              <a:t>vnodes</a:t>
            </a:r>
            <a:r>
              <a:rPr lang="en-US" altLang="zh-CN" sz="2000" dirty="0">
                <a:ea typeface="MS PGothic" charset="0"/>
              </a:rPr>
              <a:t>, attributes, recently used blocks, mapping from path name to </a:t>
            </a:r>
            <a:r>
              <a:rPr lang="en-US" altLang="zh-CN" sz="2000" dirty="0" err="1">
                <a:ea typeface="MS PGothic" charset="0"/>
              </a:rPr>
              <a:t>vnode</a:t>
            </a:r>
            <a:endParaRPr lang="en-US" altLang="zh-CN" sz="2000" dirty="0">
              <a:ea typeface="MS PGothic" charset="0"/>
            </a:endParaRPr>
          </a:p>
          <a:p>
            <a:pPr>
              <a:tabLst>
                <a:tab pos="1438275" algn="l"/>
              </a:tabLst>
            </a:pPr>
            <a:r>
              <a:rPr lang="en-US" altLang="zh-CN" sz="2400" dirty="0">
                <a:ea typeface="MS PGothic" charset="0"/>
              </a:rPr>
              <a:t>Cache benefits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Reduce latency</a:t>
            </a:r>
          </a:p>
          <a:p>
            <a:pPr lvl="1">
              <a:tabLst>
                <a:tab pos="1438275" algn="l"/>
              </a:tabLst>
            </a:pPr>
            <a:r>
              <a:rPr lang="en-US" altLang="zh-CN" sz="2000" dirty="0">
                <a:ea typeface="MS PGothic" charset="0"/>
              </a:rPr>
              <a:t>Less RPC, reduce load on server</a:t>
            </a:r>
          </a:p>
          <a:p>
            <a:pPr>
              <a:tabLst>
                <a:tab pos="1438275" algn="l"/>
              </a:tabLst>
            </a:pPr>
            <a:r>
              <a:rPr lang="en-US" altLang="zh-CN" sz="2400" b="1" dirty="0">
                <a:ea typeface="MS PGothic" charset="0"/>
              </a:rPr>
              <a:t>Cache coherence </a:t>
            </a:r>
            <a:r>
              <a:rPr lang="en-US" altLang="zh-CN" sz="2400" dirty="0">
                <a:ea typeface="MS PGothic" charset="0"/>
              </a:rPr>
              <a:t>is needed</a:t>
            </a:r>
            <a:endParaRPr lang="zh-CN" altLang="en-US" sz="2400" dirty="0">
              <a:ea typeface="MS PGothic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1C909856-5FCF-2C48-807A-CAE0C476947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43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0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Coherence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>
                <a:ea typeface="MS PGothic" charset="0"/>
              </a:rPr>
              <a:t>Read/write coherence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local file system, </a:t>
            </a:r>
            <a:r>
              <a:rPr lang="en-US" altLang="zh-CN" sz="1800" b="1" dirty="0">
                <a:ea typeface="MS PGothic" charset="0"/>
              </a:rPr>
              <a:t>READ</a:t>
            </a:r>
            <a:r>
              <a:rPr lang="en-US" altLang="zh-CN" sz="1800" dirty="0">
                <a:ea typeface="MS PGothic" charset="0"/>
              </a:rPr>
              <a:t> gets newest data</a:t>
            </a:r>
          </a:p>
          <a:p>
            <a:pPr lvl="1"/>
            <a:r>
              <a:rPr lang="en-US" altLang="zh-CN" sz="1800" dirty="0">
                <a:ea typeface="MS PGothic" charset="0"/>
              </a:rPr>
              <a:t>On NFS, client has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NFS could guarantee read/write coherence for every operation, or just for certain operation</a:t>
            </a:r>
          </a:p>
          <a:p>
            <a:r>
              <a:rPr lang="en-US" altLang="zh-CN" sz="2000" b="1" dirty="0">
                <a:ea typeface="MS PGothic" charset="0"/>
              </a:rPr>
              <a:t>Close-to-open consistency</a:t>
            </a:r>
          </a:p>
          <a:p>
            <a:pPr lvl="1"/>
            <a:r>
              <a:rPr lang="en-US" altLang="zh-CN" sz="1800" dirty="0">
                <a:ea typeface="MS PGothic" charset="0"/>
              </a:rPr>
              <a:t>Higher data rate</a:t>
            </a:r>
          </a:p>
          <a:p>
            <a:pPr lvl="1"/>
            <a:r>
              <a:rPr lang="en-US" altLang="zh-CN" sz="1800" b="1" dirty="0">
                <a:ea typeface="MS PGothic" charset="0"/>
              </a:rPr>
              <a:t>GETATTR</a:t>
            </a:r>
            <a:r>
              <a:rPr lang="en-US" altLang="zh-CN" sz="1800" dirty="0">
                <a:ea typeface="MS PGothic" charset="0"/>
              </a:rPr>
              <a:t> when </a:t>
            </a:r>
            <a:r>
              <a:rPr lang="en-US" altLang="zh-CN" sz="1800" b="1" dirty="0">
                <a:ea typeface="MS PGothic" charset="0"/>
              </a:rPr>
              <a:t>OPEN</a:t>
            </a:r>
            <a:r>
              <a:rPr lang="en-US" altLang="zh-CN" sz="1800" dirty="0">
                <a:ea typeface="MS PGothic" charset="0"/>
              </a:rPr>
              <a:t>, to get last modification time</a:t>
            </a:r>
          </a:p>
          <a:p>
            <a:pPr lvl="1"/>
            <a:r>
              <a:rPr lang="en-US" altLang="zh-CN" sz="1800" dirty="0">
                <a:ea typeface="MS PGothic" charset="0"/>
              </a:rPr>
              <a:t>Compare the time with its cache</a:t>
            </a:r>
          </a:p>
          <a:p>
            <a:pPr lvl="1"/>
            <a:r>
              <a:rPr lang="en-US" altLang="zh-CN" sz="1800" dirty="0">
                <a:ea typeface="MS PGothic" charset="0"/>
              </a:rPr>
              <a:t>When </a:t>
            </a:r>
            <a:r>
              <a:rPr lang="en-US" altLang="zh-CN" sz="1800" b="1" dirty="0">
                <a:ea typeface="MS PGothic" charset="0"/>
              </a:rPr>
              <a:t>CLOSE</a:t>
            </a:r>
            <a:r>
              <a:rPr lang="en-US" altLang="zh-CN" sz="1800" dirty="0">
                <a:ea typeface="MS PGothic" charset="0"/>
              </a:rPr>
              <a:t>, send cached writes to the server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7544AEE6-96FB-F34B-9D1D-22D0B4E05235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99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Coherence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6063C3B4-FA0E-664B-8F54-CD5CECFCD25B}" type="slidenum">
              <a:rPr lang="zh-CN" altLang="en-US" sz="1400" b="0">
                <a:latin typeface="等线" panose="02010600030101010101" pitchFamily="2" charset="-122"/>
                <a:ea typeface="等线" panose="02010600030101010101" pitchFamily="2" charset="-122"/>
                <a:cs typeface="Adobe 楷体 Std R" charset="0"/>
              </a:rPr>
              <a:pPr/>
              <a:t>45</a:t>
            </a:fld>
            <a:endParaRPr lang="en-US" altLang="zh-CN" sz="1400" b="0">
              <a:latin typeface="等线" panose="02010600030101010101" pitchFamily="2" charset="-122"/>
              <a:ea typeface="等线" panose="02010600030101010101" pitchFamily="2" charset="-122"/>
              <a:cs typeface="Adobe 楷体 Std R" charset="0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723917"/>
            <a:ext cx="7905750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31640" y="1323807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96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Two cases of close-to-open consistency</a:t>
            </a:r>
            <a:endParaRPr kumimoji="1" lang="zh-CN" altLang="en-US" sz="2000" b="1" dirty="0">
              <a:solidFill>
                <a:srgbClr val="0096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502197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More consistency on chapter 9 and 10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3789089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lang="en-US" altLang="zh-CN" sz="2400" dirty="0" err="1">
                <a:ea typeface="MS PGothic" charset="0"/>
              </a:rPr>
              <a:t>Vnode</a:t>
            </a:r>
            <a:endParaRPr lang="en-US" altLang="zh-CN" sz="2400" dirty="0">
              <a:ea typeface="MS PGothic" charset="0"/>
            </a:endParaRPr>
          </a:p>
          <a:p>
            <a:pPr lvl="1"/>
            <a:r>
              <a:rPr lang="en-US" altLang="zh-CN" sz="2000" dirty="0">
                <a:ea typeface="MS PGothic" charset="0"/>
              </a:rPr>
              <a:t>Abstract whether a file or directory is local or remote</a:t>
            </a:r>
          </a:p>
          <a:p>
            <a:pPr lvl="1"/>
            <a:r>
              <a:rPr lang="en-US" altLang="zh-CN" sz="2000" dirty="0">
                <a:ea typeface="MS PGothic" charset="0"/>
              </a:rPr>
              <a:t>In volatile memory (why?)</a:t>
            </a:r>
          </a:p>
          <a:p>
            <a:pPr lvl="1"/>
            <a:r>
              <a:rPr lang="en-US" altLang="zh-CN" sz="2000" dirty="0">
                <a:ea typeface="MS PGothic" charset="0"/>
              </a:rPr>
              <a:t>Support several different local file system</a:t>
            </a:r>
          </a:p>
          <a:p>
            <a:pPr lvl="1"/>
            <a:r>
              <a:rPr lang="en-US" altLang="zh-CN" sz="2000" dirty="0">
                <a:ea typeface="MS PGothic" charset="0"/>
              </a:rPr>
              <a:t>Where should </a:t>
            </a:r>
            <a:r>
              <a:rPr lang="en-US" altLang="zh-CN" sz="2000" dirty="0" err="1">
                <a:ea typeface="MS PGothic" charset="0"/>
              </a:rPr>
              <a:t>vnode</a:t>
            </a:r>
            <a:r>
              <a:rPr lang="en-US" altLang="zh-CN" sz="2000" dirty="0">
                <a:ea typeface="MS PGothic" charset="0"/>
              </a:rPr>
              <a:t> layer be inserted?</a:t>
            </a:r>
          </a:p>
          <a:p>
            <a:r>
              <a:rPr lang="en-US" altLang="zh-CN" sz="2400" dirty="0" err="1">
                <a:ea typeface="MS PGothic" charset="0"/>
              </a:rPr>
              <a:t>Vnode</a:t>
            </a:r>
            <a:r>
              <a:rPr lang="en-US" altLang="zh-CN" sz="2400" dirty="0">
                <a:ea typeface="MS PGothic" charset="0"/>
              </a:rPr>
              <a:t> API</a:t>
            </a:r>
          </a:p>
          <a:p>
            <a:pPr lvl="1"/>
            <a:r>
              <a:rPr lang="en-US" altLang="zh-CN" sz="2000" dirty="0">
                <a:ea typeface="MS PGothic" charset="0"/>
              </a:rPr>
              <a:t>Same as we learnt: OPEN, READ, WRITE, CLOSE…</a:t>
            </a:r>
          </a:p>
          <a:p>
            <a:pPr lvl="1"/>
            <a:r>
              <a:rPr lang="en-US" altLang="zh-CN" sz="2000" dirty="0">
                <a:ea typeface="MS PGothic" charset="0"/>
              </a:rPr>
              <a:t>Code of </a:t>
            </a:r>
            <a:r>
              <a:rPr lang="en-US" altLang="zh-CN" sz="2000" dirty="0" err="1">
                <a:ea typeface="MS PGothic" charset="0"/>
              </a:rPr>
              <a:t>fd_table</a:t>
            </a:r>
            <a:r>
              <a:rPr lang="en-US" altLang="zh-CN" sz="2000" dirty="0">
                <a:ea typeface="MS PGothic" charset="0"/>
              </a:rPr>
              <a:t>, current </a:t>
            </a:r>
            <a:r>
              <a:rPr lang="en-US" altLang="zh-CN" sz="2000" dirty="0" err="1">
                <a:ea typeface="MS PGothic" charset="0"/>
              </a:rPr>
              <a:t>dir</a:t>
            </a:r>
            <a:r>
              <a:rPr lang="en-US" altLang="zh-CN" sz="2000" dirty="0">
                <a:ea typeface="MS PGothic" charset="0"/>
              </a:rPr>
              <a:t>, file name lookup, can be moved up to the file system call layer</a:t>
            </a:r>
          </a:p>
          <a:p>
            <a:pPr lvl="1"/>
            <a:endParaRPr lang="zh-CN" altLang="en-US" sz="2000" dirty="0">
              <a:ea typeface="MS PGothic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0F40DBEE-0008-BD4C-BB78-1AF0E8FD8A11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32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Extend the UNIX FS to support NFS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EFFFA421-FF1F-4D48-B0C9-62BAE6FE1EC8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47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1571625"/>
            <a:ext cx="8296275" cy="351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195389" y="3133500"/>
            <a:ext cx="2486025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86401" y="3133500"/>
            <a:ext cx="2487613" cy="259318"/>
          </a:xfrm>
          <a:prstGeom prst="rect">
            <a:avLst/>
          </a:prstGeom>
          <a:noFill/>
          <a:ln>
            <a:solidFill>
              <a:srgbClr val="0096F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15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Textbook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Chapter 4.2 &amp; 4.5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ea typeface="宋体" panose="02010600030101010101" pitchFamily="2" charset="-122"/>
              <a:hlinkClick r:id="rId2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1831: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RPC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http://www.ietf.org/rfc/rfc1831.txt?number=1831</a:t>
            </a:r>
          </a:p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RFC 1832: </a:t>
            </a:r>
            <a:r>
              <a:rPr lang="en-US" altLang="zh-CN" sz="2400" dirty="0">
                <a:solidFill>
                  <a:srgbClr val="0096FF"/>
                </a:solidFill>
                <a:ea typeface="宋体" panose="02010600030101010101" pitchFamily="2" charset="-122"/>
              </a:rPr>
              <a:t>XDR Specification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</a:rPr>
              <a:t>http://www.ietf.org/rfc/rfc1832.txt?number=1832</a:t>
            </a:r>
          </a:p>
        </p:txBody>
      </p:sp>
    </p:spTree>
    <p:extLst>
      <p:ext uri="{BB962C8B-B14F-4D97-AF65-F5344CB8AC3E}">
        <p14:creationId xmlns:p14="http://schemas.microsoft.com/office/powerpoint/2010/main" val="29209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Remote Procedure Call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RPC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MS PGothic" charset="0"/>
              </a:rPr>
              <a:t>RPC </a:t>
            </a:r>
            <a:r>
              <a:rPr lang="zh-CN" altLang="en-US" sz="2400" dirty="0">
                <a:ea typeface="MS PGothic" charset="0"/>
              </a:rPr>
              <a:t>（</a:t>
            </a:r>
            <a:r>
              <a:rPr lang="en-US" altLang="zh-CN" sz="2400" dirty="0">
                <a:ea typeface="MS PGothic" charset="0"/>
              </a:rPr>
              <a:t>Remote Procedure Call)</a:t>
            </a:r>
          </a:p>
          <a:p>
            <a:pPr lvl="1"/>
            <a:r>
              <a:rPr lang="en-US" altLang="zh-CN" sz="2000" dirty="0">
                <a:ea typeface="MS PGothic" charset="0"/>
              </a:rPr>
              <a:t>Allow a procedure to execute in another address space without coding the details for the remote interaction</a:t>
            </a:r>
          </a:p>
          <a:p>
            <a:r>
              <a:rPr lang="en-US" altLang="zh-CN" sz="2400" dirty="0">
                <a:ea typeface="MS PGothic" charset="0"/>
              </a:rPr>
              <a:t>RPC History</a:t>
            </a:r>
          </a:p>
          <a:p>
            <a:pPr lvl="1"/>
            <a:r>
              <a:rPr lang="en-US" altLang="zh-CN" sz="2000" dirty="0">
                <a:ea typeface="MS PGothic" charset="0"/>
              </a:rPr>
              <a:t>Idea goes back in 1976</a:t>
            </a:r>
          </a:p>
          <a:p>
            <a:pPr lvl="1"/>
            <a:r>
              <a:rPr lang="en-US" altLang="zh-CN" sz="2000" dirty="0">
                <a:ea typeface="MS PGothic" charset="0"/>
              </a:rPr>
              <a:t>Sun’s RPC: first popular implementation on Unix</a:t>
            </a:r>
          </a:p>
          <a:p>
            <a:pPr lvl="2"/>
            <a:r>
              <a:rPr lang="en-US" altLang="zh-CN" sz="1800" dirty="0">
                <a:ea typeface="MS PGothic" charset="0"/>
              </a:rPr>
              <a:t>Used as the basis for NFS</a:t>
            </a:r>
          </a:p>
          <a:p>
            <a:r>
              <a:rPr lang="en-US" altLang="zh-CN" sz="2400" dirty="0">
                <a:ea typeface="MS PGothic" charset="0"/>
              </a:rPr>
              <a:t>RMI (Remote Method Invocation)</a:t>
            </a:r>
          </a:p>
          <a:p>
            <a:pPr lvl="1"/>
            <a:r>
              <a:rPr lang="en-US" altLang="zh-CN" sz="2000" dirty="0">
                <a:ea typeface="MS PGothic" charset="0"/>
              </a:rPr>
              <a:t>Object-oriented version of RPC, e.g. in Java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24CF920F-D7E8-1945-AB62-92643DAFEE40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6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Back to the Example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3037520"/>
            <a:ext cx="8229600" cy="206761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MS PGothic" charset="0"/>
              </a:rPr>
              <a:t>Re-implement </a:t>
            </a:r>
            <a:r>
              <a:rPr lang="en-US" altLang="zh-CN" sz="2800" b="1" dirty="0">
                <a:ea typeface="MS PGothic" charset="0"/>
              </a:rPr>
              <a:t>MEASURE</a:t>
            </a:r>
            <a:r>
              <a:rPr lang="en-US" altLang="zh-CN" sz="2800" dirty="0">
                <a:ea typeface="MS PGothic" charset="0"/>
              </a:rPr>
              <a:t> and </a:t>
            </a:r>
            <a:r>
              <a:rPr lang="en-US" altLang="zh-CN" sz="2800" b="1" dirty="0">
                <a:solidFill>
                  <a:srgbClr val="0096FF"/>
                </a:solidFill>
                <a:ea typeface="MS PGothic" charset="0"/>
              </a:rPr>
              <a:t>GET_TIME</a:t>
            </a:r>
            <a:endParaRPr lang="en-US" altLang="zh-CN" sz="2800" dirty="0">
              <a:solidFill>
                <a:srgbClr val="0096FF"/>
              </a:solidFill>
              <a:ea typeface="MS PGothic" charset="0"/>
            </a:endParaRPr>
          </a:p>
          <a:p>
            <a:pPr lvl="1"/>
            <a:r>
              <a:rPr lang="en-US" altLang="zh-CN" dirty="0">
                <a:ea typeface="MS PGothic" charset="0"/>
              </a:rPr>
              <a:t>Run </a:t>
            </a:r>
            <a:r>
              <a:rPr lang="en-US" altLang="zh-CN" sz="2400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sz="2400" dirty="0">
                <a:ea typeface="MS PGothic" charset="0"/>
              </a:rPr>
              <a:t> on a server</a:t>
            </a:r>
          </a:p>
          <a:p>
            <a:pPr lvl="1"/>
            <a:r>
              <a:rPr lang="en-US" altLang="zh-CN" dirty="0">
                <a:ea typeface="MS PGothic" charset="0"/>
              </a:rPr>
              <a:t>Call </a:t>
            </a:r>
            <a:r>
              <a:rPr lang="en-US" altLang="zh-CN" b="1" dirty="0">
                <a:solidFill>
                  <a:srgbClr val="0096FF"/>
                </a:solidFill>
                <a:ea typeface="MS PGothic" charset="0"/>
              </a:rPr>
              <a:t>GET_TIME</a:t>
            </a:r>
            <a:r>
              <a:rPr lang="en-US" altLang="zh-CN" dirty="0">
                <a:ea typeface="MS PGothic" charset="0"/>
              </a:rPr>
              <a:t> on a client</a:t>
            </a:r>
            <a:endParaRPr lang="en-US" altLang="zh-CN" sz="2400" dirty="0">
              <a:ea typeface="MS PGothic" charset="0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fld id="{5F2CE3A0-904E-D249-8E8C-AF05A8A456B4}" type="slidenum">
              <a:rPr lang="zh-CN" altLang="en-US" sz="1400" b="0">
                <a:latin typeface="Calibri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8421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1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70725"/>
            <a:ext cx="8064896" cy="24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Service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2266"/>
            <a:ext cx="8136904" cy="25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4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4165</TotalTime>
  <Words>2063</Words>
  <Application>Microsoft Macintosh PowerPoint</Application>
  <PresentationFormat>全屏显示(16:10)</PresentationFormat>
  <Paragraphs>369</Paragraphs>
  <Slides>48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等线</vt:lpstr>
      <vt:lpstr>等线</vt:lpstr>
      <vt:lpstr>宋体</vt:lpstr>
      <vt:lpstr>Adobe 楷体 Std R</vt:lpstr>
      <vt:lpstr>MS PGothic</vt:lpstr>
      <vt:lpstr>Myriad Pro Light SemiCond</vt:lpstr>
      <vt:lpstr>Arial</vt:lpstr>
      <vt:lpstr>Calibri</vt:lpstr>
      <vt:lpstr>Comic Sans MS</vt:lpstr>
      <vt:lpstr>Consolas</vt:lpstr>
      <vt:lpstr>Times New Roman</vt:lpstr>
      <vt:lpstr>Office 主题​​</vt:lpstr>
      <vt:lpstr>RPC &amp; NFS</vt:lpstr>
      <vt:lpstr>Review: Why Enforced Modularity?</vt:lpstr>
      <vt:lpstr>Review: Modularity in the Code</vt:lpstr>
      <vt:lpstr>Review: Client/Service Organization</vt:lpstr>
      <vt:lpstr>RPC</vt:lpstr>
      <vt:lpstr>RPC</vt:lpstr>
      <vt:lpstr>Back to the Example</vt:lpstr>
      <vt:lpstr>Client Program</vt:lpstr>
      <vt:lpstr>Service Program</vt:lpstr>
      <vt:lpstr>RPC Calling Process</vt:lpstr>
      <vt:lpstr>RPC Stub</vt:lpstr>
      <vt:lpstr>Client Program using RPC</vt:lpstr>
      <vt:lpstr>Server Program using RPC</vt:lpstr>
      <vt:lpstr>Question</vt:lpstr>
      <vt:lpstr>RPC Request </vt:lpstr>
      <vt:lpstr>RPC Reply</vt:lpstr>
      <vt:lpstr>Marshal / Unmarshal</vt:lpstr>
      <vt:lpstr>Automatic Stub Generation</vt:lpstr>
      <vt:lpstr>RPC System Components</vt:lpstr>
      <vt:lpstr>RPC System Components</vt:lpstr>
      <vt:lpstr>Client Framework</vt:lpstr>
      <vt:lpstr>Server Framework</vt:lpstr>
      <vt:lpstr>Concurrent RPC</vt:lpstr>
      <vt:lpstr>CASE STUDY: CORBA</vt:lpstr>
      <vt:lpstr>IDL for Interface Definition</vt:lpstr>
      <vt:lpstr>IDL Example: CORBA IDL</vt:lpstr>
      <vt:lpstr>Putting Together</vt:lpstr>
      <vt:lpstr>Binding a Client to a Server</vt:lpstr>
      <vt:lpstr>Binding a Client to a Server: Example</vt:lpstr>
      <vt:lpstr>RPC != PC</vt:lpstr>
      <vt:lpstr>RPC != PC</vt:lpstr>
      <vt:lpstr>RPC: Failure Handling</vt:lpstr>
      <vt:lpstr>Other Differences</vt:lpstr>
      <vt:lpstr>Questions</vt:lpstr>
      <vt:lpstr>Case Study: NFS</vt:lpstr>
      <vt:lpstr>NFS (Network File System)</vt:lpstr>
      <vt:lpstr>RPC in NFS</vt:lpstr>
      <vt:lpstr>NFS Overview</vt:lpstr>
      <vt:lpstr>File Handler for a Client</vt:lpstr>
      <vt:lpstr>Case 1: Rename After Open</vt:lpstr>
      <vt:lpstr>Stateless on NFS server</vt:lpstr>
      <vt:lpstr>Case 2: Delete After Open</vt:lpstr>
      <vt:lpstr>Cache on the Client</vt:lpstr>
      <vt:lpstr>Coherence</vt:lpstr>
      <vt:lpstr>Coherence</vt:lpstr>
      <vt:lpstr>Extend the UNIX FS to support NFS</vt:lpstr>
      <vt:lpstr>Extend the UNIX FS to support NFS</vt:lpstr>
      <vt:lpstr>Reference Materials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Microsoft Office User</cp:lastModifiedBy>
  <cp:revision>95</cp:revision>
  <cp:lastPrinted>2016-06-13T07:55:34Z</cp:lastPrinted>
  <dcterms:created xsi:type="dcterms:W3CDTF">2017-05-12T06:55:38Z</dcterms:created>
  <dcterms:modified xsi:type="dcterms:W3CDTF">2018-09-30T02:54:01Z</dcterms:modified>
</cp:coreProperties>
</file>