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302" r:id="rId4"/>
    <p:sldId id="303" r:id="rId5"/>
    <p:sldId id="304" r:id="rId6"/>
    <p:sldId id="354" r:id="rId7"/>
    <p:sldId id="364" r:id="rId8"/>
    <p:sldId id="365" r:id="rId9"/>
    <p:sldId id="363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11" r:id="rId18"/>
    <p:sldId id="312" r:id="rId19"/>
    <p:sldId id="313" r:id="rId20"/>
    <p:sldId id="314" r:id="rId21"/>
    <p:sldId id="315" r:id="rId22"/>
    <p:sldId id="374" r:id="rId23"/>
    <p:sldId id="375" r:id="rId24"/>
    <p:sldId id="377" r:id="rId25"/>
    <p:sldId id="378" r:id="rId26"/>
    <p:sldId id="379" r:id="rId27"/>
    <p:sldId id="380" r:id="rId28"/>
    <p:sldId id="38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82" r:id="rId38"/>
    <p:sldId id="384" r:id="rId39"/>
    <p:sldId id="383" r:id="rId40"/>
    <p:sldId id="355" r:id="rId4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 autoAdjust="0"/>
    <p:restoredTop sz="83173" autoAdjust="0"/>
  </p:normalViewPr>
  <p:slideViewPr>
    <p:cSldViewPr>
      <p:cViewPr varScale="1">
        <p:scale>
          <a:sx n="106" d="100"/>
          <a:sy n="106" d="100"/>
        </p:scale>
        <p:origin x="92" y="10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handle this in Lab-1?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8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 will first acquire the lock for M.  Concurrently, suppose B acquires</a:t>
            </a:r>
          </a:p>
          <a:p>
            <a:r>
              <a:rPr kumimoji="1" lang="en-US" altLang="zh-CN" dirty="0" smtClean="0"/>
              <a:t>its first lock, which is for N.  Now, A needs to acquire a lock for N,</a:t>
            </a:r>
          </a:p>
          <a:p>
            <a:r>
              <a:rPr kumimoji="1" lang="en-US" altLang="zh-CN" dirty="0" smtClean="0"/>
              <a:t>and B needs to acquire a lock for M.  But they can't!  The other CPU</a:t>
            </a:r>
          </a:p>
          <a:p>
            <a:r>
              <a:rPr kumimoji="1" lang="en-US" altLang="zh-CN" dirty="0" smtClean="0"/>
              <a:t>holds the lock, and won't release it.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2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2017/10/20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</a:rPr>
              <a:t>Lock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2017.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Before-or-after</a:t>
            </a:r>
            <a:endParaRPr lang="en-US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  <a:endParaRPr lang="en-US" altLang="zh-CN" sz="20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 Lock using Test-and-set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</a:t>
            </a: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2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flag;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} 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6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indicates that lock is available, 1 that it is held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7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600" dirty="0">
                <a:latin typeface="Consolas" panose="020B0609020204030204" pitchFamily="49" charset="0"/>
              </a:rPr>
              <a:t>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8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11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while 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sz="1600" dirty="0">
                <a:latin typeface="Consolas" panose="020B0609020204030204" pitchFamily="49" charset="0"/>
              </a:rPr>
              <a:t>(&amp;lock-&gt;flag, 1) == 1)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12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 (do nothing)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13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16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600" dirty="0">
                <a:latin typeface="Consolas" panose="020B0609020204030204" pitchFamily="49" charset="0"/>
              </a:rPr>
              <a:t>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17 }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Compare-and-swap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172071"/>
          </a:xfrm>
        </p:spPr>
        <p:txBody>
          <a:bodyPr/>
          <a:lstStyle/>
          <a:p>
            <a:r>
              <a:rPr lang="en-US" altLang="zh-CN" dirty="0" smtClean="0"/>
              <a:t>Another hardware primitive</a:t>
            </a:r>
          </a:p>
          <a:p>
            <a:pPr lvl="1"/>
            <a:r>
              <a:rPr lang="en-US" altLang="zh-CN" dirty="0" smtClean="0"/>
              <a:t>Compare-and-swap (on SPARC)</a:t>
            </a:r>
          </a:p>
          <a:p>
            <a:pPr lvl="1"/>
            <a:r>
              <a:rPr lang="en-US" altLang="zh-CN" dirty="0" smtClean="0"/>
              <a:t>Compare-and-exchange (on x86)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780" y="336155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expected,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actual =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</a:t>
            </a:r>
            <a:r>
              <a:rPr lang="en-US" altLang="zh-CN" dirty="0" smtClean="0">
                <a:latin typeface="Consolas" panose="020B0609020204030204" pitchFamily="49" charset="0"/>
              </a:rPr>
              <a:t>    if </a:t>
            </a:r>
            <a:r>
              <a:rPr lang="en-US" altLang="zh-CN" dirty="0">
                <a:latin typeface="Consolas" panose="020B0609020204030204" pitchFamily="49" charset="0"/>
              </a:rPr>
              <a:t>(actual == expected)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</a:t>
            </a:r>
            <a:r>
              <a:rPr lang="en-US" altLang="zh-CN" dirty="0" smtClean="0">
                <a:latin typeface="Consolas" panose="020B0609020204030204" pitchFamily="49" charset="0"/>
              </a:rPr>
              <a:t>       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new;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</a:t>
            </a:r>
            <a:r>
              <a:rPr lang="en-US" altLang="zh-CN" dirty="0" smtClean="0">
                <a:latin typeface="Consolas" panose="020B0609020204030204" pitchFamily="49" charset="0"/>
              </a:rPr>
              <a:t>    return </a:t>
            </a:r>
            <a:r>
              <a:rPr lang="en-US" altLang="zh-CN" dirty="0">
                <a:latin typeface="Consolas" panose="020B0609020204030204" pitchFamily="49" charset="0"/>
              </a:rPr>
              <a:t>actual;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5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 Lock using Compare-and-swap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</a:t>
            </a: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2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flag;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} 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6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indicates that lock is available, 1 that it is held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7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600" dirty="0">
                <a:latin typeface="Consolas" panose="020B0609020204030204" pitchFamily="49" charset="0"/>
              </a:rPr>
              <a:t>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8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sz="1600" dirty="0">
                <a:latin typeface="Consolas" panose="020B0609020204030204" pitchFamily="49" charset="0"/>
              </a:rPr>
              <a:t>(&amp;lock-&gt;flag, 0, 1) == 1)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12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 (do nothing)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13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16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600" dirty="0">
                <a:latin typeface="Consolas" panose="020B0609020204030204" pitchFamily="49" charset="0"/>
              </a:rPr>
              <a:t>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17 }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3577580"/>
            <a:ext cx="6696744" cy="100811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Load-linked and Store-conditional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27332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 1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LoadLinked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2     return </a:t>
            </a:r>
            <a:r>
              <a:rPr lang="en-US" altLang="zh-CN" sz="1600" dirty="0"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3 </a:t>
            </a: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4</a:t>
            </a:r>
            <a:r>
              <a:rPr lang="en-US" altLang="zh-CN" sz="1600" dirty="0"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5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StoreConditional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value)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6     if </a:t>
            </a:r>
            <a:r>
              <a:rPr lang="en-US" altLang="zh-CN" sz="1600" dirty="0">
                <a:latin typeface="Consolas" panose="020B0609020204030204" pitchFamily="49" charset="0"/>
              </a:rPr>
              <a:t>(no one has updated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 since the </a:t>
            </a:r>
            <a:r>
              <a:rPr lang="en-US" altLang="zh-CN" sz="1600" dirty="0" err="1">
                <a:latin typeface="Consolas" panose="020B0609020204030204" pitchFamily="49" charset="0"/>
              </a:rPr>
              <a:t>LoadLinked</a:t>
            </a:r>
            <a:r>
              <a:rPr lang="en-US" altLang="zh-CN" sz="1600" dirty="0">
                <a:latin typeface="Consolas" panose="020B0609020204030204" pitchFamily="49" charset="0"/>
              </a:rPr>
              <a:t> to this address</a:t>
            </a:r>
            <a:r>
              <a:rPr lang="en-US" altLang="zh-CN" sz="1600" dirty="0" smtClean="0">
                <a:latin typeface="Consolas" panose="020B0609020204030204" pitchFamily="49" charset="0"/>
              </a:rPr>
              <a:t>) { </a:t>
            </a:r>
            <a:r>
              <a:rPr lang="en-US" altLang="zh-CN" sz="1600" dirty="0"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7         *</a:t>
            </a:r>
            <a:r>
              <a:rPr lang="en-US" altLang="zh-CN" sz="1600" dirty="0" err="1"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latin typeface="Consolas" panose="020B0609020204030204" pitchFamily="49" charset="0"/>
              </a:rPr>
              <a:t> = value;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8         return </a:t>
            </a:r>
            <a:r>
              <a:rPr lang="en-US" altLang="zh-CN" sz="1600" dirty="0">
                <a:latin typeface="Consolas" panose="020B0609020204030204" pitchFamily="49" charset="0"/>
              </a:rPr>
              <a:t>1;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success!</a:t>
            </a:r>
            <a:b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 9     } </a:t>
            </a:r>
            <a:r>
              <a:rPr lang="en-US" altLang="zh-CN" sz="1600" dirty="0">
                <a:latin typeface="Consolas" panose="020B0609020204030204" pitchFamily="49" charset="0"/>
              </a:rPr>
              <a:t>else 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smtClean="0">
                <a:latin typeface="Consolas" panose="020B0609020204030204" pitchFamily="49" charset="0"/>
              </a:rPr>
              <a:t>10         return </a:t>
            </a:r>
            <a:r>
              <a:rPr lang="en-US" altLang="zh-CN" sz="1600" dirty="0">
                <a:latin typeface="Consolas" panose="020B0609020204030204" pitchFamily="49" charset="0"/>
              </a:rPr>
              <a:t>0;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failed to update</a:t>
            </a:r>
            <a:b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11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  <a:r>
              <a:rPr lang="en-US" altLang="zh-CN" sz="1600" dirty="0"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12 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488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LL/SC to Build a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666" y="1489348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lock_t</a:t>
            </a:r>
            <a:r>
              <a:rPr lang="en-US" altLang="zh-CN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</a:t>
            </a:r>
            <a:r>
              <a:rPr lang="en-US" altLang="zh-CN" dirty="0" smtClean="0">
                <a:latin typeface="Consolas" panose="020B0609020204030204" pitchFamily="49" charset="0"/>
              </a:rPr>
              <a:t>    while </a:t>
            </a:r>
            <a:r>
              <a:rPr lang="en-US" altLang="zh-CN" dirty="0">
                <a:latin typeface="Consolas" panose="020B0609020204030204" pitchFamily="49" charset="0"/>
              </a:rPr>
              <a:t>(1)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</a:t>
            </a:r>
            <a:r>
              <a:rPr lang="en-US" altLang="zh-CN" dirty="0" smtClean="0">
                <a:latin typeface="Consolas" panose="020B0609020204030204" pitchFamily="49" charset="0"/>
              </a:rPr>
              <a:t>        while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LoadLinked</a:t>
            </a:r>
            <a:r>
              <a:rPr lang="en-US" altLang="zh-CN" dirty="0">
                <a:latin typeface="Consolas" panose="020B0609020204030204" pitchFamily="49" charset="0"/>
              </a:rPr>
              <a:t>(&amp;lock-&gt;flag) == 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</a:t>
            </a:r>
            <a:r>
              <a:rPr lang="en-US" altLang="zh-CN" dirty="0" smtClean="0">
                <a:latin typeface="Consolas" panose="020B0609020204030204" pitchFamily="49" charset="0"/>
              </a:rPr>
              <a:t>            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 until it’s zero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</a:t>
            </a:r>
            <a:r>
              <a:rPr lang="en-US" altLang="zh-CN" dirty="0" smtClean="0">
                <a:latin typeface="Consolas" panose="020B0609020204030204" pitchFamily="49" charset="0"/>
              </a:rPr>
              <a:t>        if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StoreConditional</a:t>
            </a:r>
            <a:r>
              <a:rPr lang="en-US" altLang="zh-CN" dirty="0">
                <a:latin typeface="Consolas" panose="020B0609020204030204" pitchFamily="49" charset="0"/>
              </a:rPr>
              <a:t>(&amp;lock-&gt;flag, 1) == 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</a:t>
            </a:r>
            <a:r>
              <a:rPr lang="en-US" altLang="zh-CN" dirty="0" smtClean="0">
                <a:latin typeface="Consolas" panose="020B0609020204030204" pitchFamily="49" charset="0"/>
              </a:rPr>
              <a:t>            return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if set-it-to-1 was a success: all done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7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otherwise: try it all over again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</a:t>
            </a:r>
            <a:r>
              <a:rPr lang="en-US" altLang="zh-CN" dirty="0" smtClean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9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lock_t</a:t>
            </a:r>
            <a:r>
              <a:rPr lang="en-US" altLang="zh-CN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12     lock-</a:t>
            </a:r>
            <a:r>
              <a:rPr lang="en-US" altLang="zh-CN" dirty="0">
                <a:latin typeface="Consolas" panose="020B0609020204030204" pitchFamily="49" charset="0"/>
              </a:rPr>
              <a:t>&gt;flag = </a:t>
            </a:r>
            <a:r>
              <a:rPr lang="en-US" altLang="zh-CN" dirty="0" smtClean="0">
                <a:latin typeface="Consolas" panose="020B0609020204030204" pitchFamily="49" charset="0"/>
              </a:rPr>
              <a:t>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1848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Fetch-and-add Instruction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587" y="1777380"/>
            <a:ext cx="617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2 </a:t>
            </a:r>
            <a:r>
              <a:rPr lang="en-US" altLang="zh-CN" sz="2400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old =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3 </a:t>
            </a:r>
            <a:r>
              <a:rPr lang="en-US" altLang="zh-CN" sz="2400" dirty="0" smtClean="0">
                <a:latin typeface="Consolas" panose="020B0609020204030204" pitchFamily="49" charset="0"/>
              </a:rPr>
              <a:t>   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 = old + 1;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4 </a:t>
            </a:r>
            <a:r>
              <a:rPr lang="en-US" altLang="zh-CN" sz="2400" dirty="0" smtClean="0">
                <a:latin typeface="Consolas" panose="020B0609020204030204" pitchFamily="49" charset="0"/>
              </a:rPr>
              <a:t>    return </a:t>
            </a:r>
            <a:r>
              <a:rPr lang="en-US" altLang="zh-CN" sz="2400" dirty="0">
                <a:latin typeface="Consolas" panose="020B0609020204030204" pitchFamily="49" charset="0"/>
              </a:rPr>
              <a:t>old;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5 }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1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Fetch-and-add for Ticket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04" y="1308013"/>
            <a:ext cx="8229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 </a:t>
            </a:r>
            <a:r>
              <a:rPr lang="en-US" altLang="zh-CN" sz="140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__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2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ticket;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3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turn;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4 } 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6 void </a:t>
            </a:r>
            <a:r>
              <a:rPr lang="en-US" altLang="zh-CN" sz="1400" dirty="0" err="1">
                <a:solidFill>
                  <a:srgbClr val="0096FF"/>
                </a:solidFill>
                <a:latin typeface="Consolas" panose="020B0609020204030204" pitchFamily="49" charset="0"/>
              </a:rPr>
              <a:t>lock_init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7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400" dirty="0">
                <a:latin typeface="Consolas" panose="020B0609020204030204" pitchFamily="49" charset="0"/>
              </a:rPr>
              <a:t>&gt;ticket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8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400" dirty="0">
                <a:latin typeface="Consolas" panose="020B0609020204030204" pitchFamily="49" charset="0"/>
              </a:rPr>
              <a:t>&gt;turn = 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9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11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12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myturn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FF26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1400" dirty="0">
                <a:latin typeface="Consolas" panose="020B0609020204030204" pitchFamily="49" charset="0"/>
              </a:rPr>
              <a:t>(&amp;lock-&gt;ticket);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13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while </a:t>
            </a:r>
            <a:r>
              <a:rPr lang="en-US" altLang="zh-CN" sz="1400" dirty="0">
                <a:latin typeface="Consolas" panose="020B0609020204030204" pitchFamily="49" charset="0"/>
              </a:rPr>
              <a:t>(lock-&gt;turn != </a:t>
            </a:r>
            <a:r>
              <a:rPr lang="en-US" altLang="zh-CN" sz="1400" dirty="0" err="1">
                <a:latin typeface="Consolas" panose="020B0609020204030204" pitchFamily="49" charset="0"/>
              </a:rPr>
              <a:t>myturn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14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    ;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15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16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17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lock_t</a:t>
            </a:r>
            <a:r>
              <a:rPr lang="en-US" altLang="zh-CN" sz="14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18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lock-</a:t>
            </a:r>
            <a:r>
              <a:rPr lang="en-US" altLang="zh-CN" sz="1400" dirty="0">
                <a:latin typeface="Consolas" panose="020B0609020204030204" pitchFamily="49" charset="0"/>
              </a:rPr>
              <a:t>&gt;turn = lock-&gt;turn + 1;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19 }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97388"/>
            <a:ext cx="3240360" cy="93610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叫号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t="15381" b="9019"/>
          <a:stretch/>
        </p:blipFill>
        <p:spPr bwMode="auto">
          <a:xfrm>
            <a:off x="6660232" y="1201316"/>
            <a:ext cx="1954560" cy="1584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32040" y="4513684"/>
            <a:ext cx="403244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One difference 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with </a:t>
            </a:r>
            <a:r>
              <a:rPr lang="en-US" altLang="zh-CN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previous locks: 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it ensures </a:t>
            </a:r>
            <a:r>
              <a:rPr lang="en-US" altLang="zh-CN" b="1" u="sng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progress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for all </a:t>
            </a:r>
            <a:r>
              <a:rPr lang="en-US" altLang="zh-CN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threads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44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smtClean="0">
                <a:ea typeface="MS PGothic" charset="0"/>
              </a:rPr>
              <a:t>Bootstrapping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Solve the narrow problem using some specialized method </a:t>
            </a:r>
          </a:p>
          <a:p>
            <a:pPr lvl="1"/>
            <a:r>
              <a:rPr lang="en-US" altLang="zh-CN" sz="2000" dirty="0">
                <a:ea typeface="MS PGothic" charset="0"/>
              </a:rPr>
              <a:t>M</a:t>
            </a:r>
            <a:r>
              <a:rPr lang="en-US" altLang="zh-CN" sz="2000" dirty="0" smtClean="0">
                <a:ea typeface="MS PGothic" charset="0"/>
              </a:rPr>
              <a:t>ight </a:t>
            </a:r>
            <a:r>
              <a:rPr lang="en-US" altLang="zh-CN" sz="2000" dirty="0">
                <a:ea typeface="MS PGothic" charset="0"/>
              </a:rPr>
              <a:t>work for only that case</a:t>
            </a:r>
          </a:p>
          <a:p>
            <a:pPr lvl="1"/>
            <a:r>
              <a:rPr lang="en-US" altLang="zh-CN" sz="2000" dirty="0">
                <a:ea typeface="MS PGothic" charset="0"/>
              </a:rPr>
              <a:t>I</a:t>
            </a:r>
            <a:r>
              <a:rPr lang="en-US" altLang="zh-CN" sz="2000" dirty="0" smtClean="0">
                <a:ea typeface="MS PGothic" charset="0"/>
              </a:rPr>
              <a:t>t </a:t>
            </a:r>
            <a:r>
              <a:rPr lang="en-US" altLang="zh-CN" sz="2000" dirty="0">
                <a:ea typeface="MS PGothic" charset="0"/>
              </a:rPr>
              <a:t>takes advantage of the specific </a:t>
            </a:r>
            <a:r>
              <a:rPr lang="en-US" altLang="zh-CN" sz="2000" dirty="0" smtClean="0">
                <a:ea typeface="MS PGothic" charset="0"/>
              </a:rPr>
              <a:t>situation</a:t>
            </a:r>
          </a:p>
          <a:p>
            <a:r>
              <a:rPr lang="en-US" altLang="zh-CN" sz="2400" dirty="0" smtClean="0">
                <a:ea typeface="MS PGothic" charset="0"/>
              </a:rPr>
              <a:t>The </a:t>
            </a:r>
            <a:r>
              <a:rPr lang="en-US" altLang="zh-CN" sz="2400" dirty="0">
                <a:ea typeface="MS PGothic" charset="0"/>
              </a:rPr>
              <a:t>general solution then consists of two parts: </a:t>
            </a:r>
          </a:p>
          <a:p>
            <a:pPr lvl="1"/>
            <a:r>
              <a:rPr lang="en-US" altLang="zh-CN" sz="2000" dirty="0" smtClean="0">
                <a:ea typeface="MS PGothic" charset="0"/>
              </a:rPr>
              <a:t>a </a:t>
            </a:r>
            <a:r>
              <a:rPr lang="en-US" altLang="zh-CN" sz="2000" dirty="0">
                <a:ea typeface="MS PGothic" charset="0"/>
              </a:rPr>
              <a:t>method for solving the special case </a:t>
            </a:r>
          </a:p>
          <a:p>
            <a:pPr lvl="1"/>
            <a:r>
              <a:rPr lang="en-US" altLang="zh-CN" sz="2000" dirty="0">
                <a:ea typeface="MS PGothic" charset="0"/>
              </a:rPr>
              <a:t>a method for reducing the general problem to the special case</a:t>
            </a:r>
            <a:r>
              <a:rPr lang="en-US" altLang="zh-CN" sz="1800" dirty="0">
                <a:ea typeface="MS PGothic" charset="0"/>
              </a:rPr>
              <a:t> 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13169E3-205F-E448-8C0C-D01823D8BBF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smtClean="0">
                <a:ea typeface="MS PGothic" charset="0"/>
              </a:rPr>
              <a:t>Bootstrapping (</a:t>
            </a:r>
            <a:r>
              <a:rPr lang="en-US" altLang="zh-CN" dirty="0">
                <a:ea typeface="MS PGothic" charset="0"/>
              </a:rPr>
              <a:t>In the case of </a:t>
            </a:r>
            <a:r>
              <a:rPr lang="en-US" altLang="zh-CN" b="0" dirty="0">
                <a:ea typeface="MS PGothic" charset="0"/>
                <a:cs typeface="Times New Roman" charset="0"/>
              </a:rPr>
              <a:t>ACQUIRE</a:t>
            </a:r>
            <a:r>
              <a:rPr lang="en-US" altLang="zh-CN" dirty="0">
                <a:ea typeface="MS PGothic" charset="0"/>
              </a:rPr>
              <a:t>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/>
          <a:lstStyle/>
          <a:p>
            <a:r>
              <a:rPr lang="en-US" altLang="zh-CN" sz="2800" dirty="0">
                <a:ea typeface="MS PGothic" charset="0"/>
              </a:rPr>
              <a:t>The solution for the specific problem is </a:t>
            </a:r>
          </a:p>
          <a:p>
            <a:pPr lvl="1"/>
            <a:r>
              <a:rPr lang="en-US" altLang="zh-CN" sz="2400" dirty="0" smtClean="0">
                <a:ea typeface="MS PGothic" charset="0"/>
              </a:rPr>
              <a:t>Hardware: building </a:t>
            </a:r>
            <a:r>
              <a:rPr lang="en-US" altLang="zh-CN" sz="2400" dirty="0">
                <a:ea typeface="MS PGothic" charset="0"/>
              </a:rPr>
              <a:t>a special hardware instruction that is itself is a before-or-after action</a:t>
            </a:r>
          </a:p>
          <a:p>
            <a:pPr lvl="1"/>
            <a:r>
              <a:rPr lang="en-US" altLang="zh-CN" sz="2400" dirty="0" smtClean="0">
                <a:ea typeface="MS PGothic" charset="0"/>
              </a:rPr>
              <a:t>Software: by </a:t>
            </a:r>
            <a:r>
              <a:rPr lang="en-US" altLang="zh-CN" sz="2400" dirty="0">
                <a:ea typeface="MS PGothic" charset="0"/>
              </a:rPr>
              <a:t>some extremely careful programming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7F85B82-FD70-5646-B247-6B3F81B905EB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Assumptions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>
                <a:ea typeface="MS PGothic" charset="0"/>
                <a:cs typeface="Times New Roman" charset="0"/>
              </a:rPr>
              <a:t>Bus </a:t>
            </a:r>
            <a:r>
              <a:rPr lang="en-US" altLang="zh-CN" sz="2800" dirty="0">
                <a:ea typeface="MS PGothic" charset="0"/>
                <a:cs typeface="Times New Roman" charset="0"/>
              </a:rPr>
              <a:t>a</a:t>
            </a:r>
            <a:r>
              <a:rPr lang="en-US" altLang="zh-CN" sz="2800" dirty="0" smtClean="0">
                <a:ea typeface="MS PGothic" charset="0"/>
                <a:cs typeface="Times New Roman" charset="0"/>
              </a:rPr>
              <a:t>rbiter </a:t>
            </a:r>
            <a:endParaRPr lang="en-US" altLang="zh-CN" sz="2800" dirty="0">
              <a:ea typeface="MS PGothic" charset="0"/>
              <a:cs typeface="Times New Roman" charset="0"/>
            </a:endParaRPr>
          </a:p>
          <a:p>
            <a:pPr lvl="1"/>
            <a:r>
              <a:rPr lang="en-US" altLang="zh-CN" sz="2400" dirty="0" smtClean="0">
                <a:ea typeface="ＭＳ Ｐゴシック" charset="0"/>
                <a:cs typeface="Times New Roman" charset="0"/>
              </a:rPr>
              <a:t>Guarantees </a:t>
            </a:r>
            <a:r>
              <a:rPr lang="en-US" altLang="zh-CN" sz="2400" dirty="0">
                <a:ea typeface="ＭＳ Ｐゴシック" charset="0"/>
                <a:cs typeface="Times New Roman" charset="0"/>
              </a:rPr>
              <a:t>that any single LOAD or STORE is </a:t>
            </a:r>
            <a:r>
              <a:rPr lang="en-US" altLang="zh-CN" sz="2400" dirty="0" smtClean="0">
                <a:ea typeface="ＭＳ Ｐゴシック" charset="0"/>
                <a:cs typeface="Times New Roman" charset="0"/>
              </a:rPr>
              <a:t>a </a:t>
            </a:r>
            <a:r>
              <a:rPr lang="en-US" altLang="zh-CN" sz="2400" dirty="0">
                <a:ea typeface="ＭＳ Ｐゴシック" charset="0"/>
                <a:cs typeface="Times New Roman" charset="0"/>
              </a:rPr>
              <a:t>before-or-after action with respect to every other LOAD and STORE</a:t>
            </a:r>
          </a:p>
          <a:p>
            <a:r>
              <a:rPr lang="en-US" altLang="zh-CN" sz="2800" dirty="0">
                <a:ea typeface="MS PGothic" charset="0"/>
                <a:cs typeface="Times New Roman" charset="0"/>
              </a:rPr>
              <a:t>Each </a:t>
            </a:r>
            <a:r>
              <a:rPr lang="en-US" altLang="zh-CN" sz="2800" dirty="0" smtClean="0">
                <a:ea typeface="MS PGothic" charset="0"/>
                <a:cs typeface="Times New Roman" charset="0"/>
              </a:rPr>
              <a:t>entry </a:t>
            </a:r>
            <a:r>
              <a:rPr lang="en-US" altLang="zh-CN" sz="2800" dirty="0">
                <a:ea typeface="MS PGothic" charset="0"/>
                <a:cs typeface="Times New Roman" charset="0"/>
              </a:rPr>
              <a:t>of the s</a:t>
            </a:r>
            <a:r>
              <a:rPr lang="en-US" altLang="zh-CN" sz="2800" dirty="0" smtClean="0">
                <a:ea typeface="MS PGothic" charset="0"/>
                <a:cs typeface="Times New Roman" charset="0"/>
              </a:rPr>
              <a:t>hared </a:t>
            </a:r>
            <a:r>
              <a:rPr lang="en-US" altLang="zh-CN" sz="2800" dirty="0">
                <a:ea typeface="MS PGothic" charset="0"/>
                <a:cs typeface="Times New Roman" charset="0"/>
              </a:rPr>
              <a:t>a</a:t>
            </a:r>
            <a:r>
              <a:rPr lang="en-US" altLang="zh-CN" sz="2800" dirty="0" smtClean="0">
                <a:ea typeface="MS PGothic" charset="0"/>
                <a:cs typeface="Times New Roman" charset="0"/>
              </a:rPr>
              <a:t>rray is:</a:t>
            </a:r>
            <a:endParaRPr lang="en-US" altLang="zh-CN" sz="2800" dirty="0">
              <a:ea typeface="MS PGothic" charset="0"/>
              <a:cs typeface="Times New Roman" charset="0"/>
            </a:endParaRPr>
          </a:p>
          <a:p>
            <a:pPr lvl="1"/>
            <a:r>
              <a:rPr lang="en-US" altLang="zh-CN" sz="2400" dirty="0">
                <a:ea typeface="ＭＳ Ｐゴシック" charset="0"/>
                <a:cs typeface="Times New Roman" charset="0"/>
              </a:rPr>
              <a:t>in its own memory cell</a:t>
            </a:r>
          </a:p>
          <a:p>
            <a:pPr lvl="1"/>
            <a:r>
              <a:rPr lang="en-US" altLang="zh-CN" sz="2400" dirty="0">
                <a:ea typeface="ＭＳ Ｐゴシック" charset="0"/>
                <a:cs typeface="Times New Roman" charset="0"/>
              </a:rPr>
              <a:t>the memory provides read/write coherence for memory cells </a:t>
            </a:r>
          </a:p>
          <a:p>
            <a:r>
              <a:rPr lang="en-US" altLang="zh-CN" sz="2800" dirty="0">
                <a:ea typeface="MS PGothic" charset="0"/>
                <a:cs typeface="Times New Roman" charset="0"/>
              </a:rPr>
              <a:t>The instructions execute in program order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D2675A-1E7F-E648-A687-00F86ABE104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Virtualization: C/S on a Single Machine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2616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in order to enforce modularity + build an effective operating </a:t>
            </a:r>
            <a:r>
              <a:rPr lang="en-US" altLang="zh-CN" sz="2000" b="1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system</a:t>
            </a:r>
            <a:endParaRPr lang="zh-CN" altLang="en-US" sz="2000" b="1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118836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shouldn’t be able to refer </a:t>
            </a:r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to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(and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corrupt) each others’ </a:t>
            </a:r>
            <a:r>
              <a:rPr lang="en-US" altLang="zh-CN" sz="2000" b="1" dirty="0" smtClean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219281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communicate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319726"/>
            <a:ext cx="454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share a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CPU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without one program halting the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progress of the other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2251819"/>
            <a:ext cx="2602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Virtual memory</a:t>
            </a:r>
            <a:endParaRPr lang="zh-CN" altLang="en-US" sz="2000" dirty="0">
              <a:solidFill>
                <a:srgbClr val="0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3286645"/>
            <a:ext cx="2602186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Bounded </a:t>
            </a:r>
            <a:r>
              <a:rPr lang="en-US" altLang="zh-CN" sz="2000" b="1" dirty="0" smtClean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buffer </a:t>
            </a:r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(virtualize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communication links)</a:t>
            </a:r>
          </a:p>
        </p:txBody>
      </p:sp>
      <p:sp>
        <p:nvSpPr>
          <p:cNvPr id="10" name="矩形 9"/>
          <p:cNvSpPr/>
          <p:nvPr/>
        </p:nvSpPr>
        <p:spPr>
          <a:xfrm>
            <a:off x="6084168" y="4546783"/>
            <a:ext cx="260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Assume one program per CPU (for today)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350247"/>
            <a:ext cx="809625" cy="390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599215"/>
            <a:ext cx="8096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67018"/>
            <a:ext cx="809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MS PGothic" charset="0"/>
              </a:rPr>
              <a:t>The Bus </a:t>
            </a:r>
            <a:r>
              <a:rPr lang="en-US" altLang="zh-CN" dirty="0" smtClean="0">
                <a:ea typeface="MS PGothic" charset="0"/>
              </a:rPr>
              <a:t>Arbiter </a:t>
            </a:r>
            <a:r>
              <a:rPr lang="en-US" altLang="zh-CN" dirty="0">
                <a:ea typeface="MS PGothic" charset="0"/>
              </a:rPr>
              <a:t>P</a:t>
            </a:r>
            <a:r>
              <a:rPr lang="en-US" altLang="zh-CN" dirty="0" smtClean="0">
                <a:ea typeface="MS PGothic" charset="0"/>
              </a:rPr>
              <a:t>roblem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271CED0-A539-604B-9389-9B03B7247BE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2287590" y="1333502"/>
            <a:ext cx="1431925" cy="8757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Arbiter</a:t>
            </a:r>
          </a:p>
        </p:txBody>
      </p:sp>
      <p:cxnSp>
        <p:nvCxnSpPr>
          <p:cNvPr id="6" name="Straight Arrow Connector 7"/>
          <p:cNvCxnSpPr/>
          <p:nvPr/>
        </p:nvCxnSpPr>
        <p:spPr>
          <a:xfrm>
            <a:off x="1592263" y="1526646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1592263" y="1796521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9"/>
          <p:cNvCxnSpPr/>
          <p:nvPr/>
        </p:nvCxnSpPr>
        <p:spPr>
          <a:xfrm>
            <a:off x="1592263" y="2039938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3719518" y="1526646"/>
            <a:ext cx="695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52748" y="1901032"/>
            <a:ext cx="8509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Clock: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055" y="1643063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B: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055" y="1333500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A: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9929" y="137318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S:</a:t>
            </a:r>
          </a:p>
        </p:txBody>
      </p:sp>
      <p:cxnSp>
        <p:nvCxnSpPr>
          <p:cNvPr id="14" name="Straight Connector 16"/>
          <p:cNvCxnSpPr>
            <a:cxnSpLocks noChangeShapeType="1"/>
          </p:cNvCxnSpPr>
          <p:nvPr/>
        </p:nvCxnSpPr>
        <p:spPr bwMode="auto">
          <a:xfrm>
            <a:off x="6553205" y="2510896"/>
            <a:ext cx="842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7"/>
          <p:cNvCxnSpPr>
            <a:cxnSpLocks noChangeShapeType="1"/>
          </p:cNvCxnSpPr>
          <p:nvPr/>
        </p:nvCxnSpPr>
        <p:spPr bwMode="auto">
          <a:xfrm>
            <a:off x="7364418" y="2201333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8"/>
          <p:cNvCxnSpPr>
            <a:cxnSpLocks noChangeShapeType="1"/>
          </p:cNvCxnSpPr>
          <p:nvPr/>
        </p:nvCxnSpPr>
        <p:spPr bwMode="auto">
          <a:xfrm>
            <a:off x="7377113" y="2201334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24"/>
          <p:cNvCxnSpPr>
            <a:cxnSpLocks noChangeShapeType="1"/>
          </p:cNvCxnSpPr>
          <p:nvPr/>
        </p:nvCxnSpPr>
        <p:spPr bwMode="auto">
          <a:xfrm>
            <a:off x="7377113" y="2637896"/>
            <a:ext cx="0" cy="310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25"/>
          <p:cNvCxnSpPr>
            <a:cxnSpLocks noChangeShapeType="1"/>
          </p:cNvCxnSpPr>
          <p:nvPr/>
        </p:nvCxnSpPr>
        <p:spPr bwMode="auto">
          <a:xfrm>
            <a:off x="7115175" y="2637896"/>
            <a:ext cx="0" cy="310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6"/>
          <p:cNvCxnSpPr>
            <a:cxnSpLocks noChangeShapeType="1"/>
          </p:cNvCxnSpPr>
          <p:nvPr/>
        </p:nvCxnSpPr>
        <p:spPr bwMode="auto">
          <a:xfrm>
            <a:off x="6858000" y="2791354"/>
            <a:ext cx="2571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8"/>
          <p:cNvCxnSpPr>
            <a:cxnSpLocks noChangeShapeType="1"/>
          </p:cNvCxnSpPr>
          <p:nvPr/>
        </p:nvCxnSpPr>
        <p:spPr bwMode="auto">
          <a:xfrm flipH="1">
            <a:off x="7377118" y="2791354"/>
            <a:ext cx="2444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33"/>
          <p:cNvCxnSpPr>
            <a:cxnSpLocks noChangeShapeType="1"/>
          </p:cNvCxnSpPr>
          <p:nvPr/>
        </p:nvCxnSpPr>
        <p:spPr bwMode="auto">
          <a:xfrm>
            <a:off x="6553200" y="2055815"/>
            <a:ext cx="731838" cy="26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34"/>
          <p:cNvCxnSpPr>
            <a:cxnSpLocks noChangeShapeType="1"/>
          </p:cNvCxnSpPr>
          <p:nvPr/>
        </p:nvCxnSpPr>
        <p:spPr bwMode="auto">
          <a:xfrm>
            <a:off x="7254880" y="1747573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35"/>
          <p:cNvCxnSpPr>
            <a:cxnSpLocks noChangeShapeType="1"/>
          </p:cNvCxnSpPr>
          <p:nvPr/>
        </p:nvCxnSpPr>
        <p:spPr bwMode="auto">
          <a:xfrm>
            <a:off x="7265988" y="1747573"/>
            <a:ext cx="0" cy="3108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36"/>
          <p:cNvCxnSpPr>
            <a:cxnSpLocks noChangeShapeType="1"/>
          </p:cNvCxnSpPr>
          <p:nvPr/>
        </p:nvCxnSpPr>
        <p:spPr bwMode="auto">
          <a:xfrm>
            <a:off x="6553205" y="1529292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37"/>
          <p:cNvCxnSpPr>
            <a:cxnSpLocks noChangeShapeType="1"/>
          </p:cNvCxnSpPr>
          <p:nvPr/>
        </p:nvCxnSpPr>
        <p:spPr bwMode="auto">
          <a:xfrm>
            <a:off x="7248526" y="1218407"/>
            <a:ext cx="842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38"/>
          <p:cNvCxnSpPr>
            <a:cxnSpLocks noChangeShapeType="1"/>
          </p:cNvCxnSpPr>
          <p:nvPr/>
        </p:nvCxnSpPr>
        <p:spPr bwMode="auto">
          <a:xfrm>
            <a:off x="7261225" y="1218408"/>
            <a:ext cx="0" cy="3108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892805" y="133217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A: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92805" y="1858698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B: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1" y="2330979"/>
            <a:ext cx="9556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Clock:</a:t>
            </a:r>
          </a:p>
        </p:txBody>
      </p:sp>
      <p:cxnSp>
        <p:nvCxnSpPr>
          <p:cNvPr id="30" name="Straight Connector 45"/>
          <p:cNvCxnSpPr>
            <a:cxnSpLocks noChangeShapeType="1"/>
          </p:cNvCxnSpPr>
          <p:nvPr/>
        </p:nvCxnSpPr>
        <p:spPr bwMode="auto">
          <a:xfrm>
            <a:off x="7115175" y="1016000"/>
            <a:ext cx="0" cy="1621896"/>
          </a:xfrm>
          <a:prstGeom prst="line">
            <a:avLst/>
          </a:prstGeom>
          <a:noFill/>
          <a:ln w="635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7364413" y="1016000"/>
            <a:ext cx="19050" cy="1612636"/>
          </a:xfrm>
          <a:prstGeom prst="line">
            <a:avLst/>
          </a:prstGeom>
          <a:noFill/>
          <a:ln w="635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99" name="Content Placeholder 2"/>
          <p:cNvSpPr>
            <a:spLocks noGrp="1"/>
          </p:cNvSpPr>
          <p:nvPr>
            <p:ph idx="1"/>
          </p:nvPr>
        </p:nvSpPr>
        <p:spPr>
          <a:xfrm>
            <a:off x="457200" y="3335300"/>
            <a:ext cx="8229600" cy="22225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MS PGothic" charset="0"/>
              </a:rPr>
              <a:t>Two </a:t>
            </a:r>
            <a:r>
              <a:rPr lang="en-US" altLang="zh-CN" sz="2400" dirty="0" err="1">
                <a:ea typeface="MS PGothic" charset="0"/>
              </a:rPr>
              <a:t>async</a:t>
            </a:r>
            <a:r>
              <a:rPr lang="en-US" altLang="zh-CN" sz="2400" dirty="0">
                <a:ea typeface="MS PGothic" charset="0"/>
              </a:rPr>
              <a:t> inputs (A, B), one sync output</a:t>
            </a:r>
          </a:p>
          <a:p>
            <a:pPr lvl="1"/>
            <a:r>
              <a:rPr lang="en-US" altLang="zh-CN" sz="2000" dirty="0">
                <a:ea typeface="MS PGothic" charset="0"/>
              </a:rPr>
              <a:t>Choose between two asynchronous input</a:t>
            </a:r>
          </a:p>
          <a:p>
            <a:r>
              <a:rPr lang="en-US" altLang="zh-CN" sz="2400" dirty="0">
                <a:ea typeface="MS PGothic" charset="0"/>
              </a:rPr>
              <a:t>If inputs are closely </a:t>
            </a:r>
            <a:r>
              <a:rPr lang="en-US" altLang="zh-CN" sz="2400" dirty="0" smtClean="0">
                <a:ea typeface="MS PGothic" charset="0"/>
              </a:rPr>
              <a:t>spaced</a:t>
            </a:r>
            <a:endParaRPr lang="en-US" altLang="zh-CN" sz="2400" dirty="0">
              <a:ea typeface="MS PGothic" charset="0"/>
            </a:endParaRPr>
          </a:p>
          <a:p>
            <a:pPr lvl="1"/>
            <a:r>
              <a:rPr lang="en-US" altLang="zh-CN" sz="2000" dirty="0" smtClean="0">
                <a:ea typeface="MS PGothic" charset="0"/>
              </a:rPr>
              <a:t>Output </a:t>
            </a:r>
            <a:r>
              <a:rPr lang="en-US" altLang="zh-CN" sz="2000" dirty="0">
                <a:ea typeface="MS PGothic" charset="0"/>
              </a:rPr>
              <a:t>may be oscillating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Waiting longer only reduce the probability of oscillating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72318" y="2640542"/>
            <a:ext cx="549275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>
                <a:latin typeface="Calibri" charset="0"/>
              </a:rPr>
              <a:t>t</a:t>
            </a:r>
            <a:r>
              <a:rPr lang="en-US" altLang="zh-CN" baseline="-25000">
                <a:latin typeface="Calibri" charset="0"/>
              </a:rPr>
              <a:t>E</a:t>
            </a:r>
            <a:endParaRPr lang="en-US" altLang="zh-CN">
              <a:latin typeface="Calibri" charset="0"/>
            </a:endParaRPr>
          </a:p>
        </p:txBody>
      </p:sp>
      <p:pic>
        <p:nvPicPr>
          <p:cNvPr id="584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5" y="2286000"/>
            <a:ext cx="4314825" cy="3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684199"/>
            <a:ext cx="4324350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55580" y="2704145"/>
            <a:ext cx="5492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宋体" pitchFamily="2" charset="-122"/>
                <a:cs typeface="+mn-cs"/>
              </a:rPr>
              <a:t>S:</a:t>
            </a:r>
          </a:p>
        </p:txBody>
      </p:sp>
    </p:spTree>
    <p:extLst>
      <p:ext uri="{BB962C8B-B14F-4D97-AF65-F5344CB8AC3E}">
        <p14:creationId xmlns:p14="http://schemas.microsoft.com/office/powerpoint/2010/main" val="17751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Lock </a:t>
            </a:r>
            <a:r>
              <a:rPr kumimoji="1" lang="en-US" altLang="zh-CN" dirty="0" smtClean="0"/>
              <a:t>Performance 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Granularity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Systems can be distinguished by number of locks and the amount of share data they protect </a:t>
            </a:r>
          </a:p>
          <a:p>
            <a:r>
              <a:rPr lang="en-US" altLang="zh-CN" dirty="0"/>
              <a:t>Developer must choose a locking scheme to provides the need amount of concurrency </a:t>
            </a:r>
          </a:p>
          <a:p>
            <a:pPr lvl="1"/>
            <a:r>
              <a:rPr lang="en-US" altLang="zh-CN" dirty="0"/>
              <a:t>Frequently concurrency leads to complexity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48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Granularity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Course-grain – Few locks protecting more data </a:t>
            </a:r>
          </a:p>
          <a:p>
            <a:pPr lvl="1"/>
            <a:r>
              <a:rPr lang="en-US" altLang="zh-CN" dirty="0"/>
              <a:t>+ Simpler, easier to reason about </a:t>
            </a:r>
          </a:p>
          <a:p>
            <a:pPr lvl="1"/>
            <a:r>
              <a:rPr lang="en-US" altLang="zh-CN" dirty="0"/>
              <a:t>- Less concurrency </a:t>
            </a:r>
          </a:p>
          <a:p>
            <a:r>
              <a:rPr lang="en-US" altLang="zh-CN" dirty="0"/>
              <a:t>Fine-grain – Many locks protecting smaller pieces of data </a:t>
            </a:r>
          </a:p>
          <a:p>
            <a:pPr lvl="1"/>
            <a:r>
              <a:rPr lang="en-US" altLang="zh-CN" dirty="0"/>
              <a:t>+ High amount of concurrency </a:t>
            </a:r>
          </a:p>
          <a:p>
            <a:pPr lvl="1"/>
            <a:r>
              <a:rPr lang="en-US" altLang="zh-CN" dirty="0"/>
              <a:t>- More complex </a:t>
            </a:r>
          </a:p>
          <a:p>
            <a:pPr lvl="1"/>
            <a:r>
              <a:rPr lang="en-US" altLang="zh-CN" dirty="0"/>
              <a:t>- Overhead for locks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25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Locks </a:t>
            </a:r>
            <a:r>
              <a:rPr kumimoji="1" lang="en-US" altLang="zh-CN" dirty="0" smtClean="0"/>
              <a:t>for File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800" dirty="0" smtClean="0"/>
              <a:t>Consider a file system that has a move() function</a:t>
            </a:r>
          </a:p>
          <a:p>
            <a:pPr lvl="1"/>
            <a:r>
              <a:rPr kumimoji="1" lang="en-US" altLang="zh-CN" sz="2400" dirty="0" smtClean="0"/>
              <a:t>Move a file from one directory to another</a:t>
            </a:r>
          </a:p>
          <a:p>
            <a:pPr lvl="1"/>
            <a:r>
              <a:rPr kumimoji="1" lang="en-US" altLang="zh-CN" sz="2400" b="1" dirty="0" smtClean="0"/>
              <a:t>Step-1</a:t>
            </a:r>
            <a:r>
              <a:rPr kumimoji="1" lang="en-US" altLang="zh-CN" sz="2400" dirty="0" smtClean="0"/>
              <a:t>: removing the file from directory 1</a:t>
            </a:r>
          </a:p>
          <a:p>
            <a:pPr lvl="2"/>
            <a:r>
              <a:rPr kumimoji="1" lang="en-US" altLang="zh-CN" sz="2000" dirty="0" smtClean="0"/>
              <a:t>unlink from directory 1</a:t>
            </a:r>
          </a:p>
          <a:p>
            <a:pPr lvl="1"/>
            <a:r>
              <a:rPr kumimoji="1" lang="en-US" altLang="zh-CN" sz="2400" b="1" dirty="0" smtClean="0"/>
              <a:t>Step-2</a:t>
            </a:r>
            <a:r>
              <a:rPr kumimoji="1" lang="en-US" altLang="zh-CN" sz="2400" dirty="0" smtClean="0"/>
              <a:t>: Place the file in directory</a:t>
            </a:r>
          </a:p>
          <a:p>
            <a:pPr lvl="2"/>
            <a:r>
              <a:rPr kumimoji="1" lang="en-US" altLang="zh-CN" sz="2000" dirty="0" smtClean="0"/>
              <a:t>link to directory 2</a:t>
            </a:r>
          </a:p>
          <a:p>
            <a:pPr lvl="2"/>
            <a:endParaRPr kumimoji="1" lang="en-US" altLang="zh-CN" sz="2000" dirty="0" smtClean="0"/>
          </a:p>
          <a:p>
            <a:pPr marL="400050" lvl="1" indent="0">
              <a:buNone/>
            </a:pPr>
            <a:r>
              <a:rPr kumimoji="1" lang="en-US" altLang="zh-CN" sz="2600" dirty="0" smtClean="0"/>
              <a:t>move(dir1, dir2, filename)</a:t>
            </a:r>
          </a:p>
          <a:p>
            <a:pPr marL="400050" lvl="1" indent="0">
              <a:buNone/>
            </a:pPr>
            <a:r>
              <a:rPr kumimoji="1" lang="en-US" altLang="zh-CN" sz="2600" dirty="0"/>
              <a:t> </a:t>
            </a:r>
            <a:r>
              <a:rPr kumimoji="1" lang="en-US" altLang="zh-CN" sz="2600" dirty="0" smtClean="0"/>
              <a:t>   unlink(dir1, filename)</a:t>
            </a:r>
          </a:p>
          <a:p>
            <a:pPr marL="400050" lvl="1" indent="0">
              <a:buNone/>
            </a:pPr>
            <a:r>
              <a:rPr kumimoji="1" lang="en-US" altLang="zh-CN" sz="2600" dirty="0"/>
              <a:t> </a:t>
            </a:r>
            <a:r>
              <a:rPr kumimoji="1" lang="en-US" altLang="zh-CN" sz="2600" dirty="0" smtClean="0"/>
              <a:t>   link(dir2, filename)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9202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 1: Coarse-grained Locking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move(dir1, dir2, filename):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</a:t>
            </a:r>
            <a:r>
              <a:rPr kumimoji="1"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acquire(</a:t>
            </a:r>
            <a:r>
              <a:rPr kumimoji="1" lang="en-US" altLang="zh-CN" sz="2000" dirty="0" err="1">
                <a:solidFill>
                  <a:srgbClr val="0096FF"/>
                </a:solidFill>
                <a:latin typeface="Consolas" panose="020B0609020204030204" pitchFamily="49" charset="0"/>
              </a:rPr>
              <a:t>fs_lock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unlink(dir1, filename)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link(dir2, filename)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</a:t>
            </a:r>
            <a:r>
              <a:rPr kumimoji="1"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release(</a:t>
            </a:r>
            <a:r>
              <a:rPr kumimoji="1" lang="en-US" altLang="zh-CN" sz="2000" dirty="0" err="1">
                <a:solidFill>
                  <a:srgbClr val="0096FF"/>
                </a:solidFill>
                <a:latin typeface="Consolas" panose="020B0609020204030204" pitchFamily="49" charset="0"/>
              </a:rPr>
              <a:t>fs_lock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  <a:endParaRPr kumimoji="1"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6578" y="4520799"/>
            <a:ext cx="3384376" cy="83099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move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(dir1, dir2, file1.txt)</a:t>
            </a: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move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(dir3, dir4, file2.txt)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4009628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Forbid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possible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concurrency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: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6016" y="1840927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fs_lock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: one lock per file system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26227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 2: Fine-grained Locking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move(dir1, dir2, filename):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acquire(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unlink(dir1, filename)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 release(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 acquire(</a:t>
            </a:r>
            <a:r>
              <a:rPr kumimoji="1" lang="en-US" altLang="zh-CN" dirty="0">
                <a:solidFill>
                  <a:srgbClr val="0096FF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link(dir2, filename)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release(</a:t>
            </a:r>
            <a:r>
              <a:rPr kumimoji="1" lang="en-US" altLang="zh-CN" dirty="0">
                <a:solidFill>
                  <a:srgbClr val="0096FF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4788024" y="3433564"/>
            <a:ext cx="648072" cy="0"/>
          </a:xfrm>
          <a:prstGeom prst="straightConnector1">
            <a:avLst/>
          </a:prstGeom>
          <a:ln>
            <a:solidFill>
              <a:srgbClr val="009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08104" y="3217540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Where is the file?</a:t>
            </a:r>
            <a:endParaRPr lang="zh-CN" altLang="en-US" sz="24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38618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Approach 3: Fine-grained </a:t>
            </a:r>
            <a:r>
              <a:rPr kumimoji="1" lang="en-US" altLang="zh-CN" sz="2400" dirty="0" smtClean="0"/>
              <a:t>Locking </a:t>
            </a:r>
            <a:r>
              <a:rPr kumimoji="1" lang="en-US" altLang="zh-CN" sz="2400" dirty="0"/>
              <a:t>+ </a:t>
            </a:r>
            <a:r>
              <a:rPr kumimoji="1" lang="en-US" altLang="zh-CN" sz="2400" dirty="0" smtClean="0"/>
              <a:t>Holding Both Locks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move(dir1, dir2, filename):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acquire(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acquire(</a:t>
            </a:r>
            <a:r>
              <a:rPr kumimoji="1" lang="en-US" altLang="zh-CN" sz="2000" dirty="0">
                <a:solidFill>
                  <a:srgbClr val="4F81BD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unlink(dir1, filename)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link(dir2, filename)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release(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    release(</a:t>
            </a:r>
            <a:r>
              <a:rPr kumimoji="1"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sz="2000" dirty="0">
                <a:latin typeface="Consolas" panose="020B0609020204030204" pitchFamily="49" charset="0"/>
              </a:rPr>
              <a:t>)</a:t>
            </a:r>
            <a:endParaRPr kumimoji="1"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6347" y="4492331"/>
            <a:ext cx="4680520" cy="64633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A: move(M, N, file1.txt)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: move(N, M, file2.txt) //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and N swapped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6367" y="5161756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Deadlock!</a:t>
            </a:r>
            <a:endParaRPr lang="zh-CN" altLang="en-US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42809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560" y="3722022"/>
            <a:ext cx="7772400" cy="1135063"/>
          </a:xfrm>
        </p:spPr>
        <p:txBody>
          <a:bodyPr/>
          <a:lstStyle/>
          <a:p>
            <a:r>
              <a:rPr kumimoji="1" lang="en-US" altLang="zh-CN" dirty="0" smtClean="0"/>
              <a:t>Deadlock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 descr="deadloc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3" b="16594"/>
          <a:stretch/>
        </p:blipFill>
        <p:spPr>
          <a:xfrm>
            <a:off x="706806" y="487587"/>
            <a:ext cx="7989639" cy="32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Deadlock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MS PGothic" charset="0"/>
              </a:rPr>
              <a:t>If we had modified the code so that both threads acquire the locks in the same order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MS PGothic" charset="0"/>
              </a:rPr>
              <a:t>(</a:t>
            </a:r>
            <a:r>
              <a:rPr lang="en-US" altLang="zh-CN" sz="2400" i="1" dirty="0">
                <a:ea typeface="MS PGothic" charset="0"/>
              </a:rPr>
              <a:t>L1 </a:t>
            </a:r>
            <a:r>
              <a:rPr lang="en-US" altLang="zh-CN" sz="2400" dirty="0">
                <a:ea typeface="MS PGothic" charset="0"/>
              </a:rPr>
              <a:t>and then </a:t>
            </a:r>
            <a:r>
              <a:rPr lang="en-US" altLang="zh-CN" sz="2400" i="1" dirty="0">
                <a:ea typeface="MS PGothic" charset="0"/>
              </a:rPr>
              <a:t>L2, or vice versa</a:t>
            </a:r>
            <a:r>
              <a:rPr lang="en-US" altLang="zh-CN" sz="2400" i="1" dirty="0" smtClean="0">
                <a:ea typeface="MS PGothic" charset="0"/>
              </a:rPr>
              <a:t>) </a:t>
            </a:r>
            <a:endParaRPr lang="en-US" altLang="zh-CN" sz="2400" i="1" dirty="0">
              <a:ea typeface="MS PGothic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ea typeface="MS PGothic" charset="0"/>
              </a:rPr>
              <a:t>No </a:t>
            </a:r>
            <a:r>
              <a:rPr lang="en-US" altLang="zh-CN" sz="2400" dirty="0">
                <a:ea typeface="MS PGothic" charset="0"/>
              </a:rPr>
              <a:t>deadlock could have </a:t>
            </a:r>
            <a:r>
              <a:rPr lang="en-US" altLang="zh-CN" sz="2400" dirty="0" smtClean="0">
                <a:ea typeface="MS PGothic" charset="0"/>
              </a:rPr>
              <a:t>occurred</a:t>
            </a:r>
            <a:endParaRPr lang="en-US" altLang="zh-CN" sz="2400" dirty="0">
              <a:ea typeface="MS PGothic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ea typeface="MS PGothic" charset="0"/>
              </a:rPr>
              <a:t>Again</a:t>
            </a:r>
            <a:r>
              <a:rPr lang="en-US" altLang="zh-CN" sz="2800" i="1" dirty="0">
                <a:ea typeface="MS PGothic" charset="0"/>
              </a:rPr>
              <a:t>, small changes </a:t>
            </a:r>
            <a:r>
              <a:rPr lang="en-US" altLang="zh-CN" sz="2800" dirty="0">
                <a:ea typeface="MS PGothic" charset="0"/>
              </a:rPr>
              <a:t>in the order of statements can result in good or bad behavior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FB2F81F-A459-4941-B068-78D9D073E44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Implementing the Lock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3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Deadlock </a:t>
            </a:r>
            <a:r>
              <a:rPr lang="en-US" altLang="zh-CN" i="1" dirty="0">
                <a:ea typeface="MS PGothic" charset="0"/>
              </a:rPr>
              <a:t>wait-for</a:t>
            </a:r>
            <a:r>
              <a:rPr lang="en-US" altLang="zh-CN" dirty="0">
                <a:ea typeface="MS PGothic" charset="0"/>
              </a:rPr>
              <a:t> Graph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121B9A1-7F52-9B4B-B9C0-94622C804C8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0313"/>
            <a:ext cx="84582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4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Deadlock </a:t>
            </a:r>
            <a:r>
              <a:rPr lang="en-US" altLang="zh-CN" dirty="0" smtClean="0">
                <a:ea typeface="MS PGothic" charset="0"/>
              </a:rPr>
              <a:t>Theory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MS PGothic" charset="0"/>
              </a:rPr>
              <a:t>Four necessary and sufficient conditions for </a:t>
            </a:r>
            <a:r>
              <a:rPr lang="en-US" altLang="zh-CN" sz="2800" dirty="0" smtClean="0">
                <a:ea typeface="MS PGothic" charset="0"/>
              </a:rPr>
              <a:t>deadlock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MS PGothic" charset="0"/>
            </a:endParaRPr>
          </a:p>
          <a:p>
            <a:pPr eaLnBrk="1" hangingPunct="1"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800" dirty="0">
                <a:ea typeface="MS PGothic" charset="0"/>
              </a:rPr>
              <a:t>Limited access</a:t>
            </a:r>
          </a:p>
          <a:p>
            <a:pPr marL="914400" lvl="1" indent="-457200" eaLnBrk="1" hangingPunct="1">
              <a:spcBef>
                <a:spcPct val="0"/>
              </a:spcBef>
            </a:pPr>
            <a:r>
              <a:rPr lang="en-US" altLang="zh-CN" sz="2400" dirty="0">
                <a:ea typeface="MS PGothic" charset="0"/>
              </a:rPr>
              <a:t>Resource can only be shared with finite users. </a:t>
            </a:r>
          </a:p>
          <a:p>
            <a:pPr eaLnBrk="1" hangingPunct="1"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800" dirty="0">
                <a:ea typeface="MS PGothic" charset="0"/>
              </a:rPr>
              <a:t>No preemption </a:t>
            </a:r>
          </a:p>
          <a:p>
            <a:pPr marL="914400" lvl="1" indent="-457200" eaLnBrk="1" hangingPunct="1">
              <a:spcBef>
                <a:spcPct val="0"/>
              </a:spcBef>
            </a:pPr>
            <a:r>
              <a:rPr lang="en-US" altLang="zh-CN" sz="2400" dirty="0">
                <a:ea typeface="MS PGothic" charset="0"/>
              </a:rPr>
              <a:t>O</a:t>
            </a:r>
            <a:r>
              <a:rPr lang="en-US" altLang="zh-CN" sz="2400" dirty="0" smtClean="0">
                <a:ea typeface="MS PGothic" charset="0"/>
              </a:rPr>
              <a:t>nce </a:t>
            </a:r>
            <a:r>
              <a:rPr lang="en-US" altLang="zh-CN" sz="2400" dirty="0">
                <a:ea typeface="MS PGothic" charset="0"/>
              </a:rPr>
              <a:t>resource granted, cannot be taken away. </a:t>
            </a:r>
          </a:p>
          <a:p>
            <a:pPr eaLnBrk="1" hangingPunct="1"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800" dirty="0">
                <a:ea typeface="MS PGothic" charset="0"/>
              </a:rPr>
              <a:t>Multiple independent requests (hold and wait)</a:t>
            </a:r>
          </a:p>
          <a:p>
            <a:pPr marL="914400" lvl="1" indent="-457200" eaLnBrk="1" hangingPunct="1">
              <a:spcBef>
                <a:spcPct val="0"/>
              </a:spcBef>
            </a:pPr>
            <a:r>
              <a:rPr lang="en-US" altLang="zh-CN" sz="2400" dirty="0">
                <a:ea typeface="MS PGothic" charset="0"/>
              </a:rPr>
              <a:t>D</a:t>
            </a:r>
            <a:r>
              <a:rPr lang="en-US" altLang="zh-CN" sz="2400" dirty="0" smtClean="0">
                <a:ea typeface="MS PGothic" charset="0"/>
              </a:rPr>
              <a:t>on’t </a:t>
            </a:r>
            <a:r>
              <a:rPr lang="en-US" altLang="zh-CN" sz="2400" dirty="0">
                <a:ea typeface="MS PGothic" charset="0"/>
              </a:rPr>
              <a:t>ask all at once (wait for next resource while holding current one) </a:t>
            </a:r>
          </a:p>
          <a:p>
            <a:pPr eaLnBrk="1" hangingPunct="1"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800" dirty="0">
                <a:ea typeface="MS PGothic" charset="0"/>
              </a:rPr>
              <a:t>Cycle in wait for graph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2A26980-9EBE-4643-BCFA-64B5729A88C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Deadlock &amp; </a:t>
            </a:r>
            <a:r>
              <a:rPr lang="en-US" altLang="zh-CN" dirty="0" smtClean="0">
                <a:ea typeface="MS PGothic" charset="0"/>
              </a:rPr>
              <a:t>Making </a:t>
            </a:r>
            <a:r>
              <a:rPr lang="en-US" altLang="zh-CN" dirty="0">
                <a:ea typeface="MS PGothic" charset="0"/>
              </a:rPr>
              <a:t>P</a:t>
            </a:r>
            <a:r>
              <a:rPr lang="en-US" altLang="zh-CN" dirty="0" smtClean="0">
                <a:ea typeface="MS PGothic" charset="0"/>
              </a:rPr>
              <a:t>rogress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MS PGothic" charset="0"/>
              </a:rPr>
              <a:t>Inevitable if using locks in concurrency</a:t>
            </a:r>
          </a:p>
          <a:p>
            <a:pPr lvl="1"/>
            <a:r>
              <a:rPr lang="en-US" altLang="zh-CN" dirty="0">
                <a:ea typeface="MS PGothic" charset="0"/>
              </a:rPr>
              <a:t>1. Waiting for one another</a:t>
            </a:r>
          </a:p>
          <a:p>
            <a:pPr lvl="1"/>
            <a:r>
              <a:rPr lang="en-US" altLang="zh-CN" dirty="0">
                <a:ea typeface="MS PGothic" charset="0"/>
              </a:rPr>
              <a:t>2. Waiting for a lock by some deadlocked one</a:t>
            </a:r>
          </a:p>
          <a:p>
            <a:pPr lvl="1"/>
            <a:r>
              <a:rPr lang="en-US" altLang="zh-CN" dirty="0">
                <a:ea typeface="MS PGothic" charset="0"/>
              </a:rPr>
              <a:t>Correctness arguments ensures correctness, but no progress</a:t>
            </a:r>
          </a:p>
          <a:p>
            <a:r>
              <a:rPr lang="en-US" altLang="zh-CN" dirty="0">
                <a:ea typeface="MS PGothic" charset="0"/>
              </a:rPr>
              <a:t>Methods</a:t>
            </a:r>
          </a:p>
          <a:p>
            <a:pPr lvl="1"/>
            <a:r>
              <a:rPr lang="en-US" altLang="zh-CN" dirty="0">
                <a:ea typeface="MS PGothic" charset="0"/>
              </a:rPr>
              <a:t>Pessimistic ones: take a priori action to prevent</a:t>
            </a:r>
          </a:p>
          <a:p>
            <a:pPr lvl="1"/>
            <a:r>
              <a:rPr lang="en-US" altLang="zh-CN" dirty="0">
                <a:ea typeface="MS PGothic" charset="0"/>
              </a:rPr>
              <a:t>Optimistic ones: detect deadlocks then fix up</a:t>
            </a:r>
          </a:p>
          <a:p>
            <a:pPr lvl="2"/>
            <a:endParaRPr lang="zh-CN" altLang="en-US" dirty="0">
              <a:ea typeface="MS PGothic" charset="0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EAC959C-EDCE-E749-8854-62DD4CFD99BE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Methods for </a:t>
            </a:r>
            <a:r>
              <a:rPr lang="en-US" altLang="zh-CN" dirty="0" smtClean="0">
                <a:ea typeface="MS PGothic" charset="0"/>
              </a:rPr>
              <a:t>Solving Deadlock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MS PGothic" charset="0"/>
              </a:rPr>
              <a:t>Lock ordering (pessimistic)</a:t>
            </a:r>
          </a:p>
          <a:p>
            <a:pPr lvl="1"/>
            <a:r>
              <a:rPr lang="en-US" altLang="zh-CN" dirty="0">
                <a:ea typeface="MS PGothic" charset="0"/>
              </a:rPr>
              <a:t>Number the locks uniquely</a:t>
            </a:r>
          </a:p>
          <a:p>
            <a:pPr lvl="1"/>
            <a:r>
              <a:rPr lang="en-US" altLang="zh-CN" dirty="0">
                <a:ea typeface="MS PGothic" charset="0"/>
              </a:rPr>
              <a:t>Require transactions acquire locks in order</a:t>
            </a:r>
          </a:p>
          <a:p>
            <a:pPr lvl="1"/>
            <a:r>
              <a:rPr lang="en-US" altLang="zh-CN" dirty="0">
                <a:ea typeface="MS PGothic" charset="0"/>
              </a:rPr>
              <a:t>Problem: some app may not predict all of the locks they need before acquiring the first </a:t>
            </a:r>
            <a:r>
              <a:rPr lang="en-US" altLang="zh-CN" dirty="0" smtClean="0">
                <a:ea typeface="MS PGothic" charset="0"/>
              </a:rPr>
              <a:t>one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C4DF6D57-FB23-8B4A-9885-1809A319B8B9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Methods for </a:t>
            </a:r>
            <a:r>
              <a:rPr lang="en-US" altLang="zh-CN" dirty="0" smtClean="0">
                <a:ea typeface="MS PGothic" charset="0"/>
              </a:rPr>
              <a:t>Solving Deadlock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ea typeface="MS PGothic" charset="0"/>
              </a:rPr>
              <a:t>Backing </a:t>
            </a:r>
            <a:r>
              <a:rPr lang="en-US" altLang="zh-CN" sz="3600" dirty="0">
                <a:ea typeface="MS PGothic" charset="0"/>
              </a:rPr>
              <a:t>out (optimistic)</a:t>
            </a:r>
          </a:p>
          <a:p>
            <a:pPr lvl="1"/>
            <a:r>
              <a:rPr lang="en-US" altLang="zh-CN" dirty="0">
                <a:ea typeface="MS PGothic" charset="0"/>
              </a:rPr>
              <a:t>Allow acquire locks in any order</a:t>
            </a:r>
          </a:p>
          <a:p>
            <a:pPr lvl="1"/>
            <a:r>
              <a:rPr lang="en-US" altLang="zh-CN" dirty="0">
                <a:ea typeface="MS PGothic" charset="0"/>
              </a:rPr>
              <a:t>If it encounters an already-acquired lock with an number lower than one it has previously acquired itself, then</a:t>
            </a:r>
          </a:p>
          <a:p>
            <a:pPr lvl="2"/>
            <a:r>
              <a:rPr lang="en-US" altLang="zh-CN" sz="2000" dirty="0">
                <a:ea typeface="MS PGothic" charset="0"/>
              </a:rPr>
              <a:t>UNDO: Back up to release its higher-numbered locks</a:t>
            </a:r>
          </a:p>
          <a:p>
            <a:pPr lvl="2"/>
            <a:r>
              <a:rPr lang="en-US" altLang="zh-CN" sz="2000" dirty="0">
                <a:ea typeface="MS PGothic" charset="0"/>
              </a:rPr>
              <a:t>Wait for the lower-numbered lock and REDO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C4DF6D57-FB23-8B4A-9885-1809A319B8B9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Methods for </a:t>
            </a:r>
            <a:r>
              <a:rPr lang="en-US" altLang="zh-CN" dirty="0" smtClean="0">
                <a:ea typeface="MS PGothic" charset="0"/>
              </a:rPr>
              <a:t>Solving </a:t>
            </a:r>
            <a:r>
              <a:rPr lang="en-US" altLang="zh-CN" dirty="0">
                <a:ea typeface="MS PGothic" charset="0"/>
              </a:rPr>
              <a:t>D</a:t>
            </a:r>
            <a:r>
              <a:rPr lang="en-US" altLang="zh-CN" dirty="0" smtClean="0">
                <a:ea typeface="MS PGothic" charset="0"/>
              </a:rPr>
              <a:t>eadlock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MS PGothic" charset="0"/>
              </a:rPr>
              <a:t>Timer expiration (optimistic)</a:t>
            </a:r>
          </a:p>
          <a:p>
            <a:pPr lvl="1"/>
            <a:r>
              <a:rPr lang="en-US" altLang="zh-CN" dirty="0">
                <a:ea typeface="MS PGothic" charset="0"/>
              </a:rPr>
              <a:t>Set a timer at </a:t>
            </a:r>
            <a:r>
              <a:rPr lang="en-US" altLang="zh-CN" dirty="0" err="1">
                <a:ea typeface="MS PGothic" charset="0"/>
              </a:rPr>
              <a:t>begin_transaction</a:t>
            </a:r>
            <a:r>
              <a:rPr lang="en-US" altLang="zh-CN" dirty="0">
                <a:ea typeface="MS PGothic" charset="0"/>
              </a:rPr>
              <a:t>, abort if timeout</a:t>
            </a:r>
          </a:p>
          <a:p>
            <a:pPr lvl="1"/>
            <a:r>
              <a:rPr lang="en-US" altLang="zh-CN" dirty="0">
                <a:ea typeface="MS PGothic" charset="0"/>
              </a:rPr>
              <a:t>If still no progress, another one may abort</a:t>
            </a:r>
          </a:p>
          <a:p>
            <a:pPr lvl="1"/>
            <a:r>
              <a:rPr lang="en-US" altLang="zh-CN" dirty="0">
                <a:ea typeface="MS PGothic" charset="0"/>
              </a:rPr>
              <a:t>Problem: how to chose the interval</a:t>
            </a:r>
            <a:r>
              <a:rPr lang="en-US" altLang="zh-CN" dirty="0" smtClean="0">
                <a:ea typeface="MS PGothic" charset="0"/>
              </a:rPr>
              <a:t>?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40AD695-8CBA-824D-97B7-22D2A0F10D47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35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Methods for </a:t>
            </a:r>
            <a:r>
              <a:rPr lang="en-US" altLang="zh-CN" dirty="0" smtClean="0">
                <a:ea typeface="MS PGothic" charset="0"/>
              </a:rPr>
              <a:t>Solving </a:t>
            </a:r>
            <a:r>
              <a:rPr lang="en-US" altLang="zh-CN" dirty="0">
                <a:ea typeface="MS PGothic" charset="0"/>
              </a:rPr>
              <a:t>D</a:t>
            </a:r>
            <a:r>
              <a:rPr lang="en-US" altLang="zh-CN" dirty="0" smtClean="0">
                <a:ea typeface="MS PGothic" charset="0"/>
              </a:rPr>
              <a:t>eadlock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ea typeface="MS PGothic" charset="0"/>
              </a:rPr>
              <a:t>Cycle </a:t>
            </a:r>
            <a:r>
              <a:rPr lang="en-US" altLang="zh-CN" sz="3600" dirty="0">
                <a:ea typeface="MS PGothic" charset="0"/>
              </a:rPr>
              <a:t>detection (optimistic)</a:t>
            </a:r>
          </a:p>
          <a:p>
            <a:pPr lvl="1"/>
            <a:r>
              <a:rPr lang="en-US" altLang="zh-CN" dirty="0">
                <a:ea typeface="MS PGothic" charset="0"/>
              </a:rPr>
              <a:t>Maintain a wait-for-graph in the lock manager</a:t>
            </a:r>
          </a:p>
          <a:p>
            <a:pPr lvl="2"/>
            <a:r>
              <a:rPr lang="en-US" altLang="zh-CN" sz="2000" dirty="0">
                <a:ea typeface="MS PGothic" charset="0"/>
              </a:rPr>
              <a:t>Shows owner and waiting ones</a:t>
            </a:r>
          </a:p>
          <a:p>
            <a:pPr lvl="2"/>
            <a:r>
              <a:rPr lang="en-US" altLang="zh-CN" sz="2000" dirty="0">
                <a:ea typeface="MS PGothic" charset="0"/>
              </a:rPr>
              <a:t>Check when transaction tries to acquire a lock</a:t>
            </a:r>
          </a:p>
          <a:p>
            <a:pPr lvl="1"/>
            <a:r>
              <a:rPr lang="en-US" altLang="zh-CN" dirty="0">
                <a:ea typeface="MS PGothic" charset="0"/>
              </a:rPr>
              <a:t>Prevent cycle (deadlock)</a:t>
            </a:r>
          </a:p>
          <a:p>
            <a:pPr lvl="2"/>
            <a:r>
              <a:rPr lang="en-US" altLang="zh-CN" sz="2000" dirty="0">
                <a:ea typeface="MS PGothic" charset="0"/>
              </a:rPr>
              <a:t>Select some cycle member to be a victim 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40AD695-8CBA-824D-97B7-22D2A0F10D47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Approach 4: Fine-grained </a:t>
            </a:r>
            <a:r>
              <a:rPr kumimoji="1" lang="en-US" altLang="zh-CN" sz="2400" dirty="0" smtClean="0"/>
              <a:t>Locking </a:t>
            </a:r>
            <a:r>
              <a:rPr kumimoji="1" lang="en-US" altLang="zh-CN" sz="2400" dirty="0"/>
              <a:t>+ </a:t>
            </a:r>
            <a:r>
              <a:rPr kumimoji="1" lang="en-US" altLang="zh-CN" sz="2400" dirty="0" smtClean="0"/>
              <a:t>Solving Deadlock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754760" cy="41162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move(dir1, dir2, filename):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if </a:t>
            </a:r>
            <a:r>
              <a:rPr kumimoji="1" lang="en-US" altLang="zh-CN" dirty="0">
                <a:latin typeface="Consolas" panose="020B0609020204030204" pitchFamily="49" charset="0"/>
              </a:rPr>
              <a:t>dir1.inum &lt; dir2.inum: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acquire</a:t>
            </a:r>
            <a:r>
              <a:rPr kumimoji="1" lang="en-US" altLang="zh-CN" dirty="0">
                <a:latin typeface="Consolas" panose="020B0609020204030204" pitchFamily="49" charset="0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acquire(</a:t>
            </a:r>
            <a:r>
              <a:rPr kumimoji="1" lang="en-US" altLang="zh-CN" dirty="0" smtClean="0">
                <a:solidFill>
                  <a:srgbClr val="0096FF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else</a:t>
            </a:r>
            <a:r>
              <a:rPr kumimoji="1" lang="en-US" altLang="zh-CN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acquire</a:t>
            </a:r>
            <a:r>
              <a:rPr kumimoji="1" lang="en-US" altLang="zh-CN" dirty="0">
                <a:latin typeface="Consolas" panose="020B0609020204030204" pitchFamily="49" charset="0"/>
              </a:rPr>
              <a:t>(</a:t>
            </a:r>
            <a:r>
              <a:rPr kumimoji="1" lang="en-US" altLang="zh-CN" dirty="0">
                <a:solidFill>
                  <a:srgbClr val="4F81BD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 panose="020B0609020204030204" pitchFamily="49" charset="0"/>
              </a:rPr>
              <a:t>      </a:t>
            </a:r>
            <a:r>
              <a:rPr kumimoji="1" lang="zh-CN" altLang="en-US" dirty="0" smtClean="0">
                <a:latin typeface="Consolas" panose="020B0609020204030204" pitchFamily="49" charset="0"/>
              </a:rPr>
              <a:t>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acquire(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unlink</a:t>
            </a:r>
            <a:r>
              <a:rPr kumimoji="1" lang="en-US" altLang="zh-CN" dirty="0">
                <a:latin typeface="Consolas" panose="020B0609020204030204" pitchFamily="49" charset="0"/>
              </a:rPr>
              <a:t>(dir1, filename)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link</a:t>
            </a:r>
            <a:r>
              <a:rPr kumimoji="1" lang="en-US" altLang="zh-CN" dirty="0">
                <a:latin typeface="Consolas" panose="020B0609020204030204" pitchFamily="49" charset="0"/>
              </a:rPr>
              <a:t>(dir2, filename)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onsolas" panose="020B0609020204030204" pitchFamily="49" charset="0"/>
              </a:rPr>
              <a:t>          release(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dir1.lock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</a:rPr>
              <a:t>release(</a:t>
            </a:r>
            <a:r>
              <a:rPr kumimoji="1" lang="en-US" altLang="zh-CN" dirty="0">
                <a:solidFill>
                  <a:srgbClr val="4F81BD"/>
                </a:solidFill>
                <a:latin typeface="Consolas" panose="020B0609020204030204" pitchFamily="49" charset="0"/>
              </a:rPr>
              <a:t>dir2.lock</a:t>
            </a:r>
            <a:r>
              <a:rPr kumimoji="1" lang="en-US" altLang="zh-CN" dirty="0">
                <a:latin typeface="Consolas" panose="020B0609020204030204" pitchFamily="49" charset="0"/>
              </a:rPr>
              <a:t>)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67944" y="1333501"/>
            <a:ext cx="4618856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dir.inum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is the </a:t>
            </a:r>
            <a:r>
              <a:rPr kumimoji="1"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inumber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</a:p>
          <a:p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Requires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global </a:t>
            </a:r>
            <a:r>
              <a:rPr kumimoji="1"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reasoning about all </a:t>
            </a:r>
            <a:r>
              <a:rPr kumimoji="1" lang="en-US" altLang="zh-CN" sz="2400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locks</a:t>
            </a:r>
            <a:endParaRPr kumimoji="1" lang="en-US" altLang="zh-CN" sz="24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Need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 way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ensure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locks are acquired in the same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order</a:t>
            </a:r>
          </a:p>
          <a:p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Aka.,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ordered</a:t>
            </a: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locking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218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err="1">
                <a:ea typeface="MS PGothic" charset="0"/>
              </a:rPr>
              <a:t>Livelock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305800" cy="3683000"/>
          </a:xfrm>
        </p:spPr>
        <p:txBody>
          <a:bodyPr/>
          <a:lstStyle/>
          <a:p>
            <a:r>
              <a:rPr lang="en-US" altLang="zh-CN" sz="2800" dirty="0">
                <a:ea typeface="MS PGothic" charset="0"/>
              </a:rPr>
              <a:t>An interaction among a group of </a:t>
            </a:r>
            <a:r>
              <a:rPr lang="en-US" altLang="zh-CN" sz="2800" dirty="0" smtClean="0">
                <a:ea typeface="MS PGothic" charset="0"/>
              </a:rPr>
              <a:t>threads </a:t>
            </a:r>
            <a:endParaRPr lang="en-US" altLang="zh-CN" sz="2800" dirty="0">
              <a:ea typeface="MS PGothic" charset="0"/>
            </a:endParaRPr>
          </a:p>
          <a:p>
            <a:pPr lvl="1"/>
            <a:r>
              <a:rPr lang="en-US" altLang="zh-CN" sz="2400" dirty="0" smtClean="0">
                <a:ea typeface="MS PGothic" charset="0"/>
              </a:rPr>
              <a:t>Each </a:t>
            </a:r>
            <a:r>
              <a:rPr lang="en-US" altLang="zh-CN" sz="2400" dirty="0">
                <a:ea typeface="MS PGothic" charset="0"/>
              </a:rPr>
              <a:t>thread is repeatedly performing some operations </a:t>
            </a:r>
            <a:endParaRPr lang="en-US" altLang="zh-CN" sz="2400" dirty="0" smtClean="0">
              <a:ea typeface="MS PGothic" charset="0"/>
            </a:endParaRPr>
          </a:p>
          <a:p>
            <a:pPr lvl="2"/>
            <a:r>
              <a:rPr lang="en-US" altLang="zh-CN" sz="2000" dirty="0" smtClean="0">
                <a:ea typeface="MS PGothic" charset="0"/>
              </a:rPr>
              <a:t>E.g., context saving/restoring</a:t>
            </a:r>
            <a:endParaRPr lang="en-US" altLang="zh-CN" sz="2000" dirty="0">
              <a:ea typeface="MS PGothic" charset="0"/>
            </a:endParaRPr>
          </a:p>
          <a:p>
            <a:pPr lvl="1"/>
            <a:r>
              <a:rPr lang="en-US" altLang="zh-CN" sz="2400" dirty="0">
                <a:ea typeface="MS PGothic" charset="0"/>
              </a:rPr>
              <a:t>B</a:t>
            </a:r>
            <a:r>
              <a:rPr lang="en-US" altLang="zh-CN" sz="2400" dirty="0" smtClean="0">
                <a:ea typeface="MS PGothic" charset="0"/>
              </a:rPr>
              <a:t>ut </a:t>
            </a:r>
            <a:r>
              <a:rPr lang="en-US" altLang="zh-CN" sz="2400" dirty="0">
                <a:ea typeface="MS PGothic" charset="0"/>
              </a:rPr>
              <a:t>never able to complete the whole sequence of </a:t>
            </a:r>
            <a:r>
              <a:rPr lang="en-US" altLang="zh-CN" sz="2400" dirty="0" smtClean="0">
                <a:ea typeface="MS PGothic" charset="0"/>
              </a:rPr>
              <a:t>operations</a:t>
            </a:r>
          </a:p>
          <a:p>
            <a:pPr lvl="2"/>
            <a:r>
              <a:rPr lang="en-US" altLang="zh-CN" sz="2000" dirty="0" smtClean="0">
                <a:ea typeface="MS PGothic" charset="0"/>
              </a:rPr>
              <a:t>E.g., process the network packets</a:t>
            </a:r>
            <a:endParaRPr lang="en-US" altLang="zh-CN" sz="2000" dirty="0">
              <a:ea typeface="MS PGothic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9D5762A-6A25-1344-8ECE-16FD4F4E8D4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One-writer Principle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If each variable has only one </a:t>
            </a:r>
            <a:r>
              <a:rPr kumimoji="1" lang="en-US" altLang="zh-CN" dirty="0" smtClean="0"/>
              <a:t>writer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 smtClean="0"/>
              <a:t>oordination </a:t>
            </a:r>
            <a:r>
              <a:rPr kumimoji="1" lang="en-US" altLang="zh-CN" dirty="0"/>
              <a:t>becomes easier</a:t>
            </a:r>
          </a:p>
          <a:p>
            <a:pPr lvl="1"/>
            <a:r>
              <a:rPr kumimoji="1" lang="en-US" altLang="zh-CN" dirty="0"/>
              <a:t>Concurrency and read-only data is easy </a:t>
            </a:r>
          </a:p>
          <a:p>
            <a:pPr lvl="1"/>
            <a:r>
              <a:rPr kumimoji="1" lang="en-US" altLang="zh-CN" dirty="0"/>
              <a:t>Guide: Make as much data as you can have only a single writer </a:t>
            </a:r>
          </a:p>
          <a:p>
            <a:r>
              <a:rPr kumimoji="1" lang="en-US" altLang="zh-CN" dirty="0"/>
              <a:t>Privatization: Make data private to a thread </a:t>
            </a:r>
          </a:p>
          <a:p>
            <a:pPr lvl="2"/>
            <a:r>
              <a:rPr kumimoji="1" lang="en-US" altLang="zh-CN" dirty="0"/>
              <a:t>Allocate on thread stack </a:t>
            </a:r>
          </a:p>
          <a:p>
            <a:pPr lvl="2"/>
            <a:r>
              <a:rPr kumimoji="1" lang="en-US" altLang="zh-CN" dirty="0"/>
              <a:t>Array indexed by </a:t>
            </a:r>
            <a:r>
              <a:rPr kumimoji="1" lang="en-US" altLang="zh-CN" dirty="0" err="1"/>
              <a:t>thread_id</a:t>
            </a:r>
            <a:r>
              <a:rPr kumimoji="1" lang="en-US" altLang="zh-CN" dirty="0"/>
              <a:t>() </a:t>
            </a:r>
          </a:p>
          <a:p>
            <a:pPr lvl="3"/>
            <a:r>
              <a:rPr kumimoji="1" lang="en-US" altLang="zh-CN" dirty="0"/>
              <a:t>E.g. </a:t>
            </a:r>
            <a:r>
              <a:rPr kumimoji="1" lang="en-US" altLang="zh-CN" dirty="0" err="1"/>
              <a:t>privateData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thread_id</a:t>
            </a:r>
            <a:r>
              <a:rPr kumimoji="1" lang="en-US" altLang="zh-CN" dirty="0"/>
              <a:t>()]... </a:t>
            </a:r>
          </a:p>
          <a:p>
            <a:r>
              <a:rPr kumimoji="1" lang="en-US" altLang="zh-CN" dirty="0"/>
              <a:t>Focus locking scheme on data shared read/write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 Implementation (Incorrect)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sz="1800" dirty="0" smtClean="0">
                <a:latin typeface="Consolas" panose="020B0609020204030204" pitchFamily="49" charset="0"/>
              </a:rPr>
              <a:t> lock </a:t>
            </a:r>
            <a:r>
              <a:rPr lang="en-US" altLang="zh-CN" sz="1800" dirty="0" smtClean="0">
                <a:latin typeface="Consolas" panose="020B0609020204030204" pitchFamily="49" charset="0"/>
              </a:rPr>
              <a:t>{ </a:t>
            </a:r>
            <a:r>
              <a:rPr lang="en-US" altLang="zh-CN" sz="1800" dirty="0">
                <a:latin typeface="Consolas" panose="020B0609020204030204" pitchFamily="49" charset="0"/>
              </a:rPr>
              <a:t>integer </a:t>
            </a:r>
            <a:r>
              <a:rPr lang="en-US" altLang="zh-CN" sz="1800" dirty="0" smtClean="0">
                <a:latin typeface="Consolas" panose="020B0609020204030204" pitchFamily="49" charset="0"/>
              </a:rPr>
              <a:t>state</a:t>
            </a:r>
            <a:r>
              <a:rPr lang="en-US" altLang="zh-CN" sz="1800" dirty="0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void </a:t>
            </a:r>
            <a:r>
              <a:rPr lang="en-US" altLang="zh-CN" sz="1800" b="1" dirty="0" smtClean="0">
                <a:solidFill>
                  <a:srgbClr val="0096FF"/>
                </a:solidFill>
                <a:latin typeface="Consolas" panose="020B0609020204030204" pitchFamily="49" charset="0"/>
              </a:rPr>
              <a:t>acquire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(lock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refrerence</a:t>
            </a:r>
            <a:r>
              <a:rPr lang="en-US" altLang="zh-CN" sz="1800" dirty="0" smtClean="0">
                <a:latin typeface="Consolas" panose="020B0609020204030204" pitchFamily="49" charset="0"/>
              </a:rPr>
              <a:t> L)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while </a:t>
            </a:r>
            <a:r>
              <a:rPr lang="en-US" altLang="zh-CN" sz="1800" dirty="0" err="1">
                <a:latin typeface="Consolas" panose="020B0609020204030204" pitchFamily="49" charset="0"/>
              </a:rPr>
              <a:t>L.state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== </a:t>
            </a:r>
            <a:r>
              <a:rPr lang="en-US" altLang="zh-CN" sz="1800" dirty="0" smtClean="0">
                <a:latin typeface="Consolas" panose="020B0609020204030204" pitchFamily="49" charset="0"/>
              </a:rPr>
              <a:t>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smtClean="0">
                <a:latin typeface="Consolas" panose="020B0609020204030204" pitchFamily="49" charset="0"/>
              </a:rPr>
              <a:t>;              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spin until L is UNLOCKED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L.state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= LOCKED</a:t>
            </a:r>
            <a:r>
              <a:rPr lang="en-US" altLang="zh-CN" sz="1800" dirty="0" smtClean="0">
                <a:latin typeface="Consolas" panose="020B0609020204030204" pitchFamily="49" charset="0"/>
              </a:rPr>
              <a:t>; 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the while test failed, got the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lock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void </a:t>
            </a:r>
            <a:r>
              <a:rPr lang="en-US" altLang="zh-CN" sz="1800" b="1" dirty="0" smtClean="0">
                <a:solidFill>
                  <a:srgbClr val="0096FF"/>
                </a:solidFill>
                <a:latin typeface="Consolas" panose="020B0609020204030204" pitchFamily="49" charset="0"/>
              </a:rPr>
              <a:t>release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(lock reference L</a:t>
            </a:r>
            <a:r>
              <a:rPr lang="en-US" altLang="zh-CN" sz="1800" dirty="0" smtClean="0">
                <a:latin typeface="Consolas" panose="020B0609020204030204" pitchFamily="49" charset="0"/>
              </a:rPr>
              <a:t>)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L.state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= UNLOCKED;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 text book: Chap-5.2</a:t>
            </a:r>
          </a:p>
          <a:p>
            <a:r>
              <a:rPr lang="en-US" altLang="zh-CN" dirty="0" smtClean="0"/>
              <a:t>3-easy-pieces: Chap-28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73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Race Condition Still Exists!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F82739A-D1EA-8446-BBCB-7D794A709DDA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" y="1524000"/>
            <a:ext cx="84486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1" y="4009629"/>
            <a:ext cx="58464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Operation-1: Read L to check if its state is LOCKED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Operation-2: Write L to change its state to LOCKED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6462100" y="4279635"/>
            <a:ext cx="144016" cy="594090"/>
          </a:xfrm>
          <a:prstGeom prst="rightBrace">
            <a:avLst>
              <a:gd name="adj1" fmla="val 4720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2240" y="4332794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atomic!</a:t>
            </a:r>
            <a:endParaRPr lang="zh-CN" altLang="en-US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76256" y="1273326"/>
            <a:ext cx="0" cy="1656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8108" y="863230"/>
            <a:ext cx="3297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 and B both have the Lock!</a:t>
            </a:r>
            <a:endParaRPr lang="zh-CN" altLang="en-US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9" name="肘形连接符 8"/>
          <p:cNvCxnSpPr>
            <a:stCxn id="4" idx="2"/>
          </p:cNvCxnSpPr>
          <p:nvPr/>
        </p:nvCxnSpPr>
        <p:spPr>
          <a:xfrm rot="16200000" flipH="1">
            <a:off x="7215232" y="4995469"/>
            <a:ext cx="525132" cy="2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84168" y="5240047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Need another lock?</a:t>
            </a:r>
            <a:endParaRPr lang="zh-CN" altLang="en-US" sz="20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Primitives to Implement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solution</a:t>
            </a:r>
          </a:p>
          <a:p>
            <a:pPr lvl="1"/>
            <a:r>
              <a:rPr lang="en-US" altLang="zh-CN" dirty="0" smtClean="0"/>
              <a:t>Using load and store instructions only</a:t>
            </a:r>
          </a:p>
          <a:p>
            <a:pPr lvl="1"/>
            <a:r>
              <a:rPr lang="en-US" altLang="zh-CN" dirty="0">
                <a:ea typeface="MS PGothic" charset="0"/>
              </a:rPr>
              <a:t>Dekker’s &amp; Peterson’s Algorithms</a:t>
            </a:r>
            <a:endParaRPr lang="zh-CN" altLang="en-US" dirty="0"/>
          </a:p>
          <a:p>
            <a:r>
              <a:rPr lang="en-US" altLang="zh-CN" dirty="0" smtClean="0"/>
              <a:t>Hardware atomic instruction</a:t>
            </a:r>
          </a:p>
          <a:p>
            <a:pPr lvl="1"/>
            <a:r>
              <a:rPr lang="en-US" altLang="zh-CN" dirty="0" smtClean="0"/>
              <a:t>RSM: read-set-memory</a:t>
            </a:r>
          </a:p>
          <a:p>
            <a:pPr lvl="1"/>
            <a:r>
              <a:rPr lang="en-US" altLang="zh-CN" dirty="0" smtClean="0"/>
              <a:t>Test-and-set, Compare-and-swap</a:t>
            </a:r>
          </a:p>
          <a:p>
            <a:pPr lvl="1"/>
            <a:r>
              <a:rPr lang="en-US" altLang="zh-CN" dirty="0"/>
              <a:t>Load-linked </a:t>
            </a:r>
            <a:r>
              <a:rPr lang="en-US" altLang="zh-CN" dirty="0" smtClean="0"/>
              <a:t>+ Store-conditional, Fetch-and-add</a:t>
            </a:r>
          </a:p>
        </p:txBody>
      </p:sp>
    </p:spTree>
    <p:extLst>
      <p:ext uri="{BB962C8B-B14F-4D97-AF65-F5344CB8AC3E}">
        <p14:creationId xmlns:p14="http://schemas.microsoft.com/office/powerpoint/2010/main" val="28753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MS PGothic" charset="0"/>
              </a:rPr>
              <a:t>Peterson’s </a:t>
            </a:r>
            <a:r>
              <a:rPr lang="en-US" altLang="zh-CN" dirty="0">
                <a:ea typeface="MS PGothic" charset="0"/>
              </a:rPr>
              <a:t>Algorithms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219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flag[2</a:t>
            </a:r>
            <a:r>
              <a:rPr lang="en-US" altLang="zh-CN" dirty="0" smtClean="0">
                <a:latin typeface="Consolas" panose="020B0609020204030204" pitchFamily="49" charset="0"/>
              </a:rPr>
              <a:t>];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assume two threads on two CPUs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turn;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flag[0</a:t>
            </a:r>
            <a:r>
              <a:rPr lang="en-US" altLang="zh-CN" dirty="0">
                <a:latin typeface="Consolas" panose="020B0609020204030204" pitchFamily="49" charset="0"/>
              </a:rPr>
              <a:t>] = flag[1] 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1-&gt;thread wants to grab lock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turn </a:t>
            </a:r>
            <a:r>
              <a:rPr lang="en-US" altLang="zh-CN" dirty="0">
                <a:latin typeface="Consolas" panose="020B0609020204030204" pitchFamily="49" charset="0"/>
              </a:rPr>
              <a:t>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whose turn? (thread 0 or 1?)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flag[self</a:t>
            </a:r>
            <a:r>
              <a:rPr lang="en-US" altLang="zh-CN" dirty="0">
                <a:latin typeface="Consolas" panose="020B0609020204030204" pitchFamily="49" charset="0"/>
              </a:rPr>
              <a:t>] = 1;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self: thread ID of caller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turn </a:t>
            </a:r>
            <a:r>
              <a:rPr lang="en-US" altLang="zh-CN" dirty="0">
                <a:latin typeface="Consolas" panose="020B0609020204030204" pitchFamily="49" charset="0"/>
              </a:rPr>
              <a:t>= 1 - self;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make it other thread’s turn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while </a:t>
            </a:r>
            <a:r>
              <a:rPr lang="en-US" altLang="zh-CN" dirty="0">
                <a:latin typeface="Consolas" panose="020B0609020204030204" pitchFamily="49" charset="0"/>
              </a:rPr>
              <a:t>((flag[1-self] == 1) &amp;&amp; (turn == 1 - self))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    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flag[self</a:t>
            </a:r>
            <a:r>
              <a:rPr lang="en-US" altLang="zh-CN" dirty="0">
                <a:latin typeface="Consolas" panose="020B0609020204030204" pitchFamily="49" charset="0"/>
              </a:rPr>
              <a:t>] = 0;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simply undo your intent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Peterson’s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</a:p>
          <a:p>
            <a:pPr lvl="1"/>
            <a:r>
              <a:rPr lang="en-US" altLang="zh-CN" dirty="0" smtClean="0"/>
              <a:t>Assume loads and stores are atomic with respect to each other, which was true on early hardware</a:t>
            </a:r>
          </a:p>
          <a:p>
            <a:pPr lvl="1"/>
            <a:r>
              <a:rPr lang="en-US" altLang="zh-CN" dirty="0" smtClean="0"/>
              <a:t>Does not hold on today’s hardware, which has</a:t>
            </a:r>
            <a:r>
              <a:rPr lang="en-US" altLang="zh-CN" dirty="0" smtClean="0">
                <a:solidFill>
                  <a:srgbClr val="0096FF"/>
                </a:solidFill>
              </a:rPr>
              <a:t> relaxed memory consistency models</a:t>
            </a:r>
          </a:p>
          <a:p>
            <a:r>
              <a:rPr lang="en-US" altLang="zh-CN" dirty="0" smtClean="0"/>
              <a:t>So, </a:t>
            </a:r>
            <a:r>
              <a:rPr lang="en-US" altLang="zh-CN" dirty="0" smtClean="0">
                <a:solidFill>
                  <a:srgbClr val="FF0000"/>
                </a:solidFill>
              </a:rPr>
              <a:t>not used any more</a:t>
            </a:r>
          </a:p>
          <a:p>
            <a:pPr lvl="1"/>
            <a:r>
              <a:rPr lang="en-US" altLang="zh-CN" dirty="0" smtClean="0"/>
              <a:t>Using a little </a:t>
            </a:r>
            <a:r>
              <a:rPr lang="en-US" altLang="zh-CN" dirty="0" smtClean="0">
                <a:solidFill>
                  <a:srgbClr val="0096FF"/>
                </a:solidFill>
              </a:rPr>
              <a:t>hardware support </a:t>
            </a:r>
            <a:r>
              <a:rPr lang="en-US" altLang="zh-CN" dirty="0" smtClean="0"/>
              <a:t>is much easier</a:t>
            </a:r>
          </a:p>
        </p:txBody>
      </p:sp>
    </p:spTree>
    <p:extLst>
      <p:ext uri="{BB962C8B-B14F-4D97-AF65-F5344CB8AC3E}">
        <p14:creationId xmlns:p14="http://schemas.microsoft.com/office/powerpoint/2010/main" val="214373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Test-and-set 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1167517"/>
          </a:xfrm>
        </p:spPr>
        <p:txBody>
          <a:bodyPr/>
          <a:lstStyle/>
          <a:p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/>
              <a:t>Burroughs B5000 in the early 1960’s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857500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2 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old =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; // fetch old value at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3 </a:t>
            </a:r>
            <a:r>
              <a:rPr lang="en-US" altLang="zh-CN" dirty="0" smtClean="0">
                <a:latin typeface="Consolas" panose="020B0609020204030204" pitchFamily="49" charset="0"/>
              </a:rPr>
              <a:t>   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 = new; // store ’new’ into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4 </a:t>
            </a:r>
            <a:r>
              <a:rPr lang="en-US" altLang="zh-CN" dirty="0" smtClean="0">
                <a:latin typeface="Consolas" panose="020B0609020204030204" pitchFamily="49" charset="0"/>
              </a:rPr>
              <a:t>    return </a:t>
            </a:r>
            <a:r>
              <a:rPr lang="en-US" altLang="zh-CN" dirty="0">
                <a:latin typeface="Consolas" panose="020B0609020204030204" pitchFamily="49" charset="0"/>
              </a:rPr>
              <a:t>old; // return the old value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5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4376</TotalTime>
  <Words>2012</Words>
  <Application>Microsoft Office PowerPoint</Application>
  <PresentationFormat>全屏显示(16:10)</PresentationFormat>
  <Paragraphs>358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Adobe 楷体 Std R</vt:lpstr>
      <vt:lpstr>MS PGothic</vt:lpstr>
      <vt:lpstr>MS PGothic</vt:lpstr>
      <vt:lpstr>等线</vt:lpstr>
      <vt:lpstr>等线</vt:lpstr>
      <vt:lpstr>宋体</vt:lpstr>
      <vt:lpstr>Arial</vt:lpstr>
      <vt:lpstr>Calibri</vt:lpstr>
      <vt:lpstr>Consolas</vt:lpstr>
      <vt:lpstr>Myriad Pro Light SemiCond</vt:lpstr>
      <vt:lpstr>Times New Roman</vt:lpstr>
      <vt:lpstr>Office 主题​​</vt:lpstr>
      <vt:lpstr>Lock</vt:lpstr>
      <vt:lpstr>Virtualization: C/S on a Single Machine</vt:lpstr>
      <vt:lpstr>Implementing the Lock</vt:lpstr>
      <vt:lpstr>Lock Implementation (Incorrect)</vt:lpstr>
      <vt:lpstr>Race Condition Still Exists!</vt:lpstr>
      <vt:lpstr>Primitives to Implement Lock</vt:lpstr>
      <vt:lpstr>Peterson’s Algorithms</vt:lpstr>
      <vt:lpstr>Peterson’s Algorithms</vt:lpstr>
      <vt:lpstr>Test-and-set Instruction</vt:lpstr>
      <vt:lpstr>Spin Lock using Test-and-set</vt:lpstr>
      <vt:lpstr>Compare-and-swap</vt:lpstr>
      <vt:lpstr>Spin Lock using Compare-and-swap</vt:lpstr>
      <vt:lpstr>Load-linked and Store-conditional</vt:lpstr>
      <vt:lpstr>Using LL/SC to Build a Lock</vt:lpstr>
      <vt:lpstr>Fetch-and-add Instruction</vt:lpstr>
      <vt:lpstr>Using Fetch-and-add for Ticket Lock</vt:lpstr>
      <vt:lpstr>Bootstrapping</vt:lpstr>
      <vt:lpstr>Bootstrapping (In the case of ACQUIRE)</vt:lpstr>
      <vt:lpstr>Assumptions </vt:lpstr>
      <vt:lpstr>The Bus Arbiter Problem</vt:lpstr>
      <vt:lpstr>Lock Performance </vt:lpstr>
      <vt:lpstr>Lock Granularity</vt:lpstr>
      <vt:lpstr>Lock Granularity</vt:lpstr>
      <vt:lpstr>Example: Locks for File System</vt:lpstr>
      <vt:lpstr>Approach 1: Coarse-grained Locking</vt:lpstr>
      <vt:lpstr>Approach 2: Fine-grained Locking</vt:lpstr>
      <vt:lpstr>Approach 3: Fine-grained Locking + Holding Both Locks</vt:lpstr>
      <vt:lpstr>Deadlock</vt:lpstr>
      <vt:lpstr>Deadlock</vt:lpstr>
      <vt:lpstr>Deadlock wait-for Graph</vt:lpstr>
      <vt:lpstr>Deadlock Theory</vt:lpstr>
      <vt:lpstr>Deadlock &amp; Making Progress</vt:lpstr>
      <vt:lpstr>Methods for Solving Deadlock</vt:lpstr>
      <vt:lpstr>Methods for Solving Deadlock</vt:lpstr>
      <vt:lpstr>Methods for Solving Deadlock</vt:lpstr>
      <vt:lpstr>Methods for Solving Deadlock</vt:lpstr>
      <vt:lpstr>Approach 4: Fine-grained Locking + Solving Deadlock</vt:lpstr>
      <vt:lpstr>Livelock</vt:lpstr>
      <vt:lpstr>One-writer Principle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Xia Yubin</cp:lastModifiedBy>
  <cp:revision>127</cp:revision>
  <cp:lastPrinted>2016-06-13T07:55:34Z</cp:lastPrinted>
  <dcterms:created xsi:type="dcterms:W3CDTF">2017-05-12T06:55:38Z</dcterms:created>
  <dcterms:modified xsi:type="dcterms:W3CDTF">2017-10-20T01:35:45Z</dcterms:modified>
</cp:coreProperties>
</file>