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56" r:id="rId2"/>
    <p:sldId id="296" r:id="rId3"/>
    <p:sldId id="354" r:id="rId4"/>
    <p:sldId id="364" r:id="rId5"/>
    <p:sldId id="365" r:id="rId6"/>
    <p:sldId id="313" r:id="rId7"/>
    <p:sldId id="314" r:id="rId8"/>
    <p:sldId id="315" r:id="rId9"/>
    <p:sldId id="374" r:id="rId10"/>
    <p:sldId id="375" r:id="rId11"/>
    <p:sldId id="377" r:id="rId12"/>
    <p:sldId id="378" r:id="rId13"/>
    <p:sldId id="379" r:id="rId14"/>
    <p:sldId id="380" r:id="rId15"/>
    <p:sldId id="381" r:id="rId16"/>
    <p:sldId id="322" r:id="rId17"/>
    <p:sldId id="323" r:id="rId18"/>
    <p:sldId id="324" r:id="rId19"/>
    <p:sldId id="325" r:id="rId20"/>
    <p:sldId id="326" r:id="rId21"/>
    <p:sldId id="327" r:id="rId22"/>
    <p:sldId id="328" r:id="rId23"/>
    <p:sldId id="329" r:id="rId24"/>
    <p:sldId id="382" r:id="rId25"/>
    <p:sldId id="384" r:id="rId26"/>
    <p:sldId id="383" r:id="rId27"/>
    <p:sldId id="355" r:id="rId28"/>
    <p:sldId id="394" r:id="rId29"/>
    <p:sldId id="385" r:id="rId30"/>
    <p:sldId id="386" r:id="rId31"/>
    <p:sldId id="387" r:id="rId32"/>
    <p:sldId id="389" r:id="rId33"/>
    <p:sldId id="390" r:id="rId34"/>
    <p:sldId id="391" r:id="rId35"/>
    <p:sldId id="392" r:id="rId36"/>
    <p:sldId id="393" r:id="rId37"/>
    <p:sldId id="396" r:id="rId38"/>
    <p:sldId id="397" r:id="rId39"/>
    <p:sldId id="398" r:id="rId40"/>
    <p:sldId id="399" r:id="rId41"/>
    <p:sldId id="400" r:id="rId42"/>
    <p:sldId id="401" r:id="rId43"/>
    <p:sldId id="402" r:id="rId44"/>
    <p:sldId id="403" r:id="rId45"/>
    <p:sldId id="404" r:id="rId46"/>
    <p:sldId id="405" r:id="rId47"/>
    <p:sldId id="406" r:id="rId48"/>
    <p:sldId id="407" r:id="rId49"/>
    <p:sldId id="408" r:id="rId50"/>
    <p:sldId id="409" r:id="rId51"/>
    <p:sldId id="410" r:id="rId52"/>
    <p:sldId id="411" r:id="rId53"/>
    <p:sldId id="412" r:id="rId54"/>
    <p:sldId id="413" r:id="rId55"/>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FF"/>
    <a:srgbClr val="FF2600"/>
    <a:srgbClr val="1F3551"/>
    <a:srgbClr val="403152"/>
    <a:srgbClr val="604A7B"/>
    <a:srgbClr val="2C4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1" autoAdjust="0"/>
    <p:restoredTop sz="83173" autoAdjust="0"/>
  </p:normalViewPr>
  <p:slideViewPr>
    <p:cSldViewPr>
      <p:cViewPr varScale="1">
        <p:scale>
          <a:sx n="145" d="100"/>
          <a:sy n="145" d="100"/>
        </p:scale>
        <p:origin x="1116" y="92"/>
      </p:cViewPr>
      <p:guideLst>
        <p:guide orient="horz" pos="180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t>2018/10/17</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t>‹#›</a:t>
            </a:fld>
            <a:endParaRPr kumimoji="1" lang="zh-CN" altLang="en-US"/>
          </a:p>
        </p:txBody>
      </p:sp>
    </p:spTree>
    <p:extLst>
      <p:ext uri="{BB962C8B-B14F-4D97-AF65-F5344CB8AC3E}">
        <p14:creationId xmlns:p14="http://schemas.microsoft.com/office/powerpoint/2010/main" val="355519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t>2018/10/17</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t>‹#›</a:t>
            </a:fld>
            <a:endParaRPr lang="zh-CN" altLang="en-US"/>
          </a:p>
        </p:txBody>
      </p:sp>
    </p:spTree>
    <p:extLst>
      <p:ext uri="{BB962C8B-B14F-4D97-AF65-F5344CB8AC3E}">
        <p14:creationId xmlns:p14="http://schemas.microsoft.com/office/powerpoint/2010/main" val="243026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12</a:t>
            </a:fld>
            <a:endParaRPr lang="zh-CN" altLang="en-US"/>
          </a:p>
        </p:txBody>
      </p:sp>
    </p:spTree>
    <p:extLst>
      <p:ext uri="{BB962C8B-B14F-4D97-AF65-F5344CB8AC3E}">
        <p14:creationId xmlns:p14="http://schemas.microsoft.com/office/powerpoint/2010/main" val="3804382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 will first acquire the lock for M.  Concurrently, suppose B acquires</a:t>
            </a:r>
          </a:p>
          <a:p>
            <a:r>
              <a:rPr kumimoji="1" lang="en-US" altLang="zh-CN" dirty="0" smtClean="0"/>
              <a:t>its first lock, which is for N.  Now, A needs to acquire a lock for N,</a:t>
            </a:r>
          </a:p>
          <a:p>
            <a:r>
              <a:rPr kumimoji="1" lang="en-US" altLang="zh-CN" dirty="0" smtClean="0"/>
              <a:t>and B needs to acquire a lock for M.  But they can't!  The other CPU</a:t>
            </a:r>
          </a:p>
          <a:p>
            <a:r>
              <a:rPr kumimoji="1" lang="en-US" altLang="zh-CN" dirty="0" smtClean="0"/>
              <a:t>holds the lock, and won't release it.</a:t>
            </a:r>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14</a:t>
            </a:fld>
            <a:endParaRPr lang="zh-CN" altLang="en-US"/>
          </a:p>
        </p:txBody>
      </p:sp>
    </p:spTree>
    <p:extLst>
      <p:ext uri="{BB962C8B-B14F-4D97-AF65-F5344CB8AC3E}">
        <p14:creationId xmlns:p14="http://schemas.microsoft.com/office/powerpoint/2010/main" val="3300226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33</a:t>
            </a:fld>
            <a:endParaRPr lang="zh-CN" altLang="en-US"/>
          </a:p>
        </p:txBody>
      </p:sp>
    </p:spTree>
    <p:extLst>
      <p:ext uri="{BB962C8B-B14F-4D97-AF65-F5344CB8AC3E}">
        <p14:creationId xmlns:p14="http://schemas.microsoft.com/office/powerpoint/2010/main" val="928700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38</a:t>
            </a:fld>
            <a:endParaRPr lang="zh-CN" altLang="en-US"/>
          </a:p>
        </p:txBody>
      </p:sp>
    </p:spTree>
    <p:extLst>
      <p:ext uri="{BB962C8B-B14F-4D97-AF65-F5344CB8AC3E}">
        <p14:creationId xmlns:p14="http://schemas.microsoft.com/office/powerpoint/2010/main" val="1238545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Question-1: where</a:t>
            </a:r>
            <a:r>
              <a:rPr kumimoji="1" lang="en-US" altLang="zh-CN" baseline="0" dirty="0" smtClean="0"/>
              <a:t> is the point of context switch?</a:t>
            </a:r>
          </a:p>
          <a:p>
            <a:r>
              <a:rPr kumimoji="1" lang="en-US" altLang="zh-CN" dirty="0" smtClean="0"/>
              <a:t>Question-2: why not save the PC of a thread?</a:t>
            </a:r>
            <a:endParaRPr kumimoji="1" lang="zh-CN" altLang="en-US" dirty="0"/>
          </a:p>
        </p:txBody>
      </p:sp>
      <p:sp>
        <p:nvSpPr>
          <p:cNvPr id="4" name="幻灯片编号占位符 3"/>
          <p:cNvSpPr>
            <a:spLocks noGrp="1"/>
          </p:cNvSpPr>
          <p:nvPr>
            <p:ph type="sldNum" sz="quarter" idx="10"/>
          </p:nvPr>
        </p:nvSpPr>
        <p:spPr/>
        <p:txBody>
          <a:bodyPr/>
          <a:lstStyle/>
          <a:p>
            <a:fld id="{CF5B8B3F-0F45-4AAD-B4A8-B1F7D58CB493}" type="slidenum">
              <a:rPr lang="zh-CN" altLang="en-US" smtClean="0"/>
              <a:t>39</a:t>
            </a:fld>
            <a:endParaRPr lang="zh-CN" altLang="en-US"/>
          </a:p>
        </p:txBody>
      </p:sp>
    </p:spTree>
    <p:extLst>
      <p:ext uri="{BB962C8B-B14F-4D97-AF65-F5344CB8AC3E}">
        <p14:creationId xmlns:p14="http://schemas.microsoft.com/office/powerpoint/2010/main" val="1280706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47</a:t>
            </a:fld>
            <a:endParaRPr lang="zh-CN" altLang="en-US"/>
          </a:p>
        </p:txBody>
      </p:sp>
    </p:spTree>
    <p:extLst>
      <p:ext uri="{BB962C8B-B14F-4D97-AF65-F5344CB8AC3E}">
        <p14:creationId xmlns:p14="http://schemas.microsoft.com/office/powerpoint/2010/main" val="302925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Answer:</a:t>
            </a:r>
            <a:r>
              <a:rPr lang="en-US" altLang="zh-CN" baseline="0" dirty="0" smtClean="0"/>
              <a:t> when create a new thread, the stack of the thread must be initialized to include YIELD(), and push the return address to the middle of YIELD(),  so that when after return, the new thread will first release the lock, just as the previous slide. Then return again to the </a:t>
            </a:r>
            <a:r>
              <a:rPr lang="en-US" altLang="zh-CN" baseline="0" dirty="0" err="1" smtClean="0"/>
              <a:t>start_procedure</a:t>
            </a:r>
            <a:r>
              <a:rPr lang="en-US" altLang="zh-CN" baseline="0" dirty="0" smtClean="0"/>
              <a:t> (by pushing the address to the stack too). </a:t>
            </a:r>
            <a:endParaRPr lang="zh-CN" altLang="en-US" dirty="0"/>
          </a:p>
        </p:txBody>
      </p:sp>
      <p:sp>
        <p:nvSpPr>
          <p:cNvPr id="4" name="灯片编号占位符 3"/>
          <p:cNvSpPr>
            <a:spLocks noGrp="1"/>
          </p:cNvSpPr>
          <p:nvPr>
            <p:ph type="sldNum" sz="quarter" idx="10"/>
          </p:nvPr>
        </p:nvSpPr>
        <p:spPr/>
        <p:txBody>
          <a:bodyPr/>
          <a:lstStyle/>
          <a:p>
            <a:fld id="{3A84A077-83E9-49A7-9F59-234D78BD6949}" type="slidenum">
              <a:rPr lang="zh-CN" altLang="en-US" smtClean="0"/>
              <a:t>54</a:t>
            </a:fld>
            <a:endParaRPr lang="zh-CN" altLang="en-US"/>
          </a:p>
        </p:txBody>
      </p:sp>
    </p:spTree>
    <p:extLst>
      <p:ext uri="{BB962C8B-B14F-4D97-AF65-F5344CB8AC3E}">
        <p14:creationId xmlns:p14="http://schemas.microsoft.com/office/powerpoint/2010/main" val="2826643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6"/>
            <a:ext cx="7772400" cy="1225021"/>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2018/10/17</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1461422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p>
            <a:fld id="{66A7A40B-EA42-4A59-BDB5-85EFA65BC5FC}" type="datetimeFigureOut">
              <a:rPr lang="zh-CN" altLang="en-US" smtClean="0"/>
              <a:t>2018/10/17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050845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7"/>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7"/>
            <a:ext cx="6019800" cy="4876271"/>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p>
            <a:fld id="{66A7A40B-EA42-4A59-BDB5-85EFA65BC5FC}" type="datetimeFigureOut">
              <a:rPr lang="zh-CN" altLang="en-US" smtClean="0"/>
              <a:t>2018/10/17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956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229600" cy="900442"/>
          </a:xfrm>
        </p:spPr>
        <p:txBody>
          <a:bodyPr/>
          <a:lstStyle>
            <a:lvl1pPr>
              <a:defRPr>
                <a:latin typeface="DengXian" charset="0"/>
                <a:ea typeface="DengXian" charset="0"/>
                <a:cs typeface="DengXian"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lnSpc>
                <a:spcPct val="120000"/>
              </a:lnSpc>
              <a:defRPr sz="2600" b="0" i="0">
                <a:latin typeface="DengXian" charset="0"/>
                <a:ea typeface="DengXian" charset="0"/>
                <a:cs typeface="DengXian" charset="0"/>
              </a:defRPr>
            </a:lvl1pPr>
            <a:lvl2pPr>
              <a:lnSpc>
                <a:spcPct val="120000"/>
              </a:lnSpc>
              <a:defRPr sz="2400" b="0" i="0">
                <a:latin typeface="DengXian" charset="0"/>
                <a:ea typeface="DengXian" charset="0"/>
                <a:cs typeface="DengXian" charset="0"/>
              </a:defRPr>
            </a:lvl2pPr>
            <a:lvl3pPr>
              <a:lnSpc>
                <a:spcPct val="120000"/>
              </a:lnSpc>
              <a:defRPr sz="2000" b="0" i="0">
                <a:latin typeface="DengXian" charset="0"/>
                <a:ea typeface="DengXian" charset="0"/>
                <a:cs typeface="DengXian" charset="0"/>
              </a:defRPr>
            </a:lvl3pPr>
            <a:lvl4pPr>
              <a:lnSpc>
                <a:spcPct val="120000"/>
              </a:lnSpc>
              <a:defRPr sz="1800" b="0" i="0">
                <a:latin typeface="DengXian" charset="0"/>
                <a:ea typeface="DengXian" charset="0"/>
                <a:cs typeface="DengXian" charset="0"/>
              </a:defRPr>
            </a:lvl4pPr>
            <a:lvl5pPr>
              <a:lnSpc>
                <a:spcPct val="120000"/>
              </a:lnSpc>
              <a:defRPr sz="1800" b="0" i="0">
                <a:latin typeface="DengXian" charset="0"/>
                <a:ea typeface="DengXian" charset="0"/>
                <a:cs typeface="DengXian" charset="0"/>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dirty="0"/>
          </a:p>
        </p:txBody>
      </p:sp>
      <p:sp>
        <p:nvSpPr>
          <p:cNvPr id="4" name="日期占位符 3"/>
          <p:cNvSpPr>
            <a:spLocks noGrp="1"/>
          </p:cNvSpPr>
          <p:nvPr>
            <p:ph type="dt" sz="half" idx="10"/>
          </p:nvPr>
        </p:nvSpPr>
        <p:spPr/>
        <p:txBody>
          <a:bodyPr/>
          <a:lstStyle/>
          <a:p>
            <a:fld id="{66A7A40B-EA42-4A59-BDB5-85EFA65BC5FC}" type="datetimeFigureOut">
              <a:rPr lang="zh-CN" altLang="en-US" smtClean="0"/>
              <a:t>2018/10/17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57077" y="457235"/>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95601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0"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6A7A40B-EA42-4A59-BDB5-85EFA65BC5FC}" type="datetimeFigureOut">
              <a:rPr lang="zh-CN" altLang="en-US" smtClean="0"/>
              <a:t>2018/10/17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36512" y="3793604"/>
            <a:ext cx="179512"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46946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4"/>
          <p:cNvSpPr>
            <a:spLocks noGrp="1"/>
          </p:cNvSpPr>
          <p:nvPr>
            <p:ph type="dt" sz="half" idx="10"/>
          </p:nvPr>
        </p:nvSpPr>
        <p:spPr/>
        <p:txBody>
          <a:bodyPr/>
          <a:lstStyle/>
          <a:p>
            <a:fld id="{66A7A40B-EA42-4A59-BDB5-85EFA65BC5FC}" type="datetimeFigureOut">
              <a:rPr lang="zh-CN" altLang="en-US" smtClean="0"/>
              <a:t>2018/10/17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98371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9"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6"/>
          <p:cNvSpPr>
            <a:spLocks noGrp="1"/>
          </p:cNvSpPr>
          <p:nvPr>
            <p:ph type="dt" sz="half" idx="10"/>
          </p:nvPr>
        </p:nvSpPr>
        <p:spPr/>
        <p:txBody>
          <a:bodyPr/>
          <a:lstStyle/>
          <a:p>
            <a:fld id="{66A7A40B-EA42-4A59-BDB5-85EFA65BC5FC}" type="datetimeFigureOut">
              <a:rPr lang="zh-CN" altLang="en-US" smtClean="0"/>
              <a:t>2018/10/17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7419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6A7A40B-EA42-4A59-BDB5-85EFA65BC5FC}" type="datetimeFigureOut">
              <a:rPr lang="zh-CN" altLang="en-US" smtClean="0"/>
              <a:t>2018/10/17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72082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A7A40B-EA42-4A59-BDB5-85EFA65BC5FC}" type="datetimeFigureOut">
              <a:rPr lang="zh-CN" altLang="en-US" smtClean="0"/>
              <a:t>2018/10/17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225342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27541"/>
            <a:ext cx="3008313" cy="968376"/>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4"/>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4" y="1195919"/>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2018/10/17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96685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zh-CN" altLang="en-US"/>
          </a:p>
        </p:txBody>
      </p:sp>
      <p:sp>
        <p:nvSpPr>
          <p:cNvPr id="4" name="文本占位符 3"/>
          <p:cNvSpPr>
            <a:spLocks noGrp="1"/>
          </p:cNvSpPr>
          <p:nvPr>
            <p:ph type="body" sz="half" idx="2"/>
          </p:nvPr>
        </p:nvSpPr>
        <p:spPr>
          <a:xfrm>
            <a:off x="1792288" y="4472783"/>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6A7A40B-EA42-4A59-BDB5-85EFA65BC5FC}" type="datetimeFigureOut">
              <a:rPr lang="zh-CN" altLang="en-US" smtClean="0"/>
              <a:t>2018/10/17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46021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fld id="{66A7A40B-EA42-4A59-BDB5-85EFA65BC5FC}" type="datetimeFigureOut">
              <a:rPr lang="zh-CN" altLang="en-US" smtClean="0"/>
              <a:pPr/>
              <a:t>2018/10/17</a:t>
            </a:fld>
            <a:endParaRPr lang="zh-CN" altLang="en-US" dirty="0"/>
          </a:p>
        </p:txBody>
      </p:sp>
      <p:sp>
        <p:nvSpPr>
          <p:cNvPr id="5" name="页脚占位符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389090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spcBef>
          <a:spcPct val="0"/>
        </a:spcBef>
        <a:buNone/>
        <a:defRPr sz="3600" kern="1200">
          <a:solidFill>
            <a:schemeClr val="tx1">
              <a:lumMod val="75000"/>
              <a:lumOff val="25000"/>
            </a:schemeClr>
          </a:solidFill>
          <a:latin typeface="DengXian" charset="0"/>
          <a:ea typeface="DengXian" charset="0"/>
          <a:cs typeface="DengXian" charset="0"/>
        </a:defRPr>
      </a:lvl1pPr>
    </p:titleStyle>
    <p:bodyStyle>
      <a:lvl1pPr marL="342900" indent="-342900" algn="l" defTabSz="914400" rtl="0" eaLnBrk="1" latinLnBrk="0" hangingPunct="1">
        <a:lnSpc>
          <a:spcPct val="120000"/>
        </a:lnSpc>
        <a:spcBef>
          <a:spcPts val="1200"/>
        </a:spcBef>
        <a:buFont typeface="Arial" pitchFamily="34" charset="0"/>
        <a:buChar char="•"/>
        <a:defRPr sz="2600" b="0" kern="1200">
          <a:solidFill>
            <a:schemeClr val="tx1">
              <a:lumMod val="75000"/>
              <a:lumOff val="25000"/>
            </a:schemeClr>
          </a:solidFill>
          <a:latin typeface="DengXian" charset="0"/>
          <a:ea typeface="DengXian" charset="0"/>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DengXian" charset="0"/>
          <a:ea typeface="DengXian" charset="0"/>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DengXian" charset="0"/>
          <a:ea typeface="DengXian" charset="0"/>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DengXian" charset="0"/>
          <a:ea typeface="DengXian" charset="0"/>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822" y="0"/>
            <a:ext cx="9162764" cy="37215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ctrTitle"/>
          </p:nvPr>
        </p:nvSpPr>
        <p:spPr>
          <a:xfrm>
            <a:off x="683568" y="2497460"/>
            <a:ext cx="7772400" cy="1225021"/>
          </a:xfrm>
        </p:spPr>
        <p:txBody>
          <a:bodyPr>
            <a:normAutofit/>
          </a:bodyPr>
          <a:lstStyle/>
          <a:p>
            <a:r>
              <a:rPr kumimoji="1" lang="en-US" altLang="zh-CN" sz="4400" dirty="0" smtClean="0">
                <a:solidFill>
                  <a:schemeClr val="bg1"/>
                </a:solidFill>
              </a:rPr>
              <a:t>Lock</a:t>
            </a:r>
            <a:endParaRPr kumimoji="1" lang="zh-CN" altLang="en-US" sz="4400" dirty="0">
              <a:solidFill>
                <a:schemeClr val="bg1"/>
              </a:solidFill>
            </a:endParaRPr>
          </a:p>
        </p:txBody>
      </p:sp>
      <p:sp>
        <p:nvSpPr>
          <p:cNvPr id="17" name="副标题 2"/>
          <p:cNvSpPr>
            <a:spLocks noGrp="1"/>
          </p:cNvSpPr>
          <p:nvPr>
            <p:ph type="subTitle" idx="1"/>
          </p:nvPr>
        </p:nvSpPr>
        <p:spPr>
          <a:xfrm>
            <a:off x="467544" y="252559"/>
            <a:ext cx="7416824" cy="504056"/>
          </a:xfrm>
        </p:spPr>
        <p:txBody>
          <a:bodyPr>
            <a:normAutofit/>
          </a:bodyPr>
          <a:lstStyle/>
          <a:p>
            <a:pPr algn="l"/>
            <a:r>
              <a:rPr lang="en-US" altLang="zh-CN" sz="1600" dirty="0">
                <a:solidFill>
                  <a:schemeClr val="bg1"/>
                </a:solidFill>
              </a:rPr>
              <a:t>Computer</a:t>
            </a:r>
            <a:r>
              <a:rPr lang="zh-CN" altLang="en-US" sz="1600" dirty="0">
                <a:solidFill>
                  <a:schemeClr val="bg1"/>
                </a:solidFill>
              </a:rPr>
              <a:t> </a:t>
            </a:r>
            <a:r>
              <a:rPr lang="en-US" altLang="zh-CN" sz="1600" dirty="0">
                <a:solidFill>
                  <a:schemeClr val="bg1"/>
                </a:solidFill>
              </a:rPr>
              <a:t>System</a:t>
            </a:r>
            <a:r>
              <a:rPr lang="zh-CN" altLang="en-US" sz="1600" dirty="0">
                <a:solidFill>
                  <a:schemeClr val="bg1"/>
                </a:solidFill>
              </a:rPr>
              <a:t> </a:t>
            </a:r>
            <a:r>
              <a:rPr lang="en-US" altLang="zh-CN" sz="1600" dirty="0">
                <a:solidFill>
                  <a:schemeClr val="bg1"/>
                </a:solidFill>
              </a:rPr>
              <a:t>Engineering,</a:t>
            </a:r>
            <a:r>
              <a:rPr lang="zh-CN" altLang="en-US" sz="1600" dirty="0">
                <a:solidFill>
                  <a:schemeClr val="bg1"/>
                </a:solidFill>
              </a:rPr>
              <a:t> </a:t>
            </a:r>
            <a:r>
              <a:rPr lang="en-US" altLang="zh-CN" sz="1600" dirty="0">
                <a:solidFill>
                  <a:schemeClr val="bg1"/>
                </a:solidFill>
              </a:rPr>
              <a:t>Fall</a:t>
            </a:r>
            <a:r>
              <a:rPr lang="zh-CN" altLang="en-US" sz="1600" dirty="0">
                <a:solidFill>
                  <a:schemeClr val="bg1"/>
                </a:solidFill>
              </a:rPr>
              <a:t> </a:t>
            </a:r>
            <a:r>
              <a:rPr lang="en-US" altLang="zh-CN" sz="1600" dirty="0" smtClean="0">
                <a:solidFill>
                  <a:schemeClr val="bg1"/>
                </a:solidFill>
              </a:rPr>
              <a:t>2018.</a:t>
            </a:r>
            <a:r>
              <a:rPr lang="zh-CN" altLang="en-US" sz="1600" dirty="0" smtClean="0">
                <a:solidFill>
                  <a:schemeClr val="bg1"/>
                </a:solidFill>
              </a:rPr>
              <a:t> </a:t>
            </a:r>
            <a:r>
              <a:rPr lang="en-US" altLang="zh-CN" sz="1600" dirty="0">
                <a:solidFill>
                  <a:schemeClr val="bg1"/>
                </a:solidFill>
              </a:rPr>
              <a:t>(IPADS,</a:t>
            </a:r>
            <a:r>
              <a:rPr lang="zh-CN" altLang="en-US" sz="1600" dirty="0">
                <a:solidFill>
                  <a:schemeClr val="bg1"/>
                </a:solidFill>
              </a:rPr>
              <a:t> </a:t>
            </a:r>
            <a:r>
              <a:rPr lang="en-US" altLang="zh-CN" sz="1600" dirty="0">
                <a:solidFill>
                  <a:schemeClr val="bg1"/>
                </a:solidFill>
              </a:rPr>
              <a:t>SJTU)</a:t>
            </a:r>
            <a:endParaRPr lang="zh-CN" altLang="en-US" sz="1600" dirty="0">
              <a:solidFill>
                <a:schemeClr val="bg1"/>
              </a:solidFill>
            </a:endParaRPr>
          </a:p>
        </p:txBody>
      </p:sp>
      <p:pic>
        <p:nvPicPr>
          <p:cNvPr id="1030" name="Picture 6" descr="http://korean.onlinesjtu.com/%E6%A0%A1%E5%BE%BD%E7%B3%BB%E5%88%97/%E7%BC%A9%E5%B0%8F%E7%89%88/%E8%93%9D%E8%89%B2%E7%B3%BB%20%E5%B0%8F%E5%B0%BA%E5%AF%B8%E6%A0%A1%E5%BE%BD%E5%B1%95%E5%BC%80%E5%BC%8F%20(10mm%E4%BB%A5%E4%B8%8B%E4%BD%BF%E7%94%A8)%20%5b%E8%BD%AC%E6%8D%A2%5d.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7277871" y="252559"/>
            <a:ext cx="1465253" cy="38534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标题 4"/>
          <p:cNvSpPr txBox="1">
            <a:spLocks/>
          </p:cNvSpPr>
          <p:nvPr/>
        </p:nvSpPr>
        <p:spPr>
          <a:xfrm>
            <a:off x="683568" y="3720711"/>
            <a:ext cx="7772400" cy="86498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a:solidFill>
                  <a:schemeClr val="tx1"/>
                </a:solidFill>
                <a:latin typeface="微软雅黑 Light" panose="020B0502040204020203" pitchFamily="34" charset="-122"/>
                <a:ea typeface="微软雅黑 Light" panose="020B0502040204020203" pitchFamily="34" charset="-122"/>
                <a:cs typeface="+mj-cs"/>
              </a:defRPr>
            </a:lvl1pPr>
          </a:lstStyle>
          <a:p>
            <a:endParaRPr kumimoji="1" lang="zh-CN" altLang="en-US" sz="2800" dirty="0">
              <a:solidFill>
                <a:schemeClr val="accent4">
                  <a:lumMod val="50000"/>
                </a:schemeClr>
              </a:solidFill>
              <a:latin typeface="DengXian" charset="0"/>
              <a:ea typeface="DengXian" charset="0"/>
              <a:cs typeface="DengXian" charset="0"/>
            </a:endParaRPr>
          </a:p>
        </p:txBody>
      </p:sp>
      <p:sp>
        <p:nvSpPr>
          <p:cNvPr id="2" name="矩形 1"/>
          <p:cNvSpPr/>
          <p:nvPr/>
        </p:nvSpPr>
        <p:spPr>
          <a:xfrm>
            <a:off x="683567" y="3892766"/>
            <a:ext cx="7920881" cy="523220"/>
          </a:xfrm>
          <a:prstGeom prst="rect">
            <a:avLst/>
          </a:prstGeom>
        </p:spPr>
        <p:txBody>
          <a:bodyPr wrap="square">
            <a:spAutoFit/>
          </a:bodyPr>
          <a:lstStyle/>
          <a:p>
            <a:r>
              <a:rPr lang="en-US" altLang="zh-CN" sz="2800" dirty="0" smtClean="0">
                <a:solidFill>
                  <a:schemeClr val="accent1"/>
                </a:solidFill>
                <a:latin typeface="DengXian" charset="0"/>
                <a:ea typeface="DengXian" charset="0"/>
                <a:cs typeface="DengXian" charset="0"/>
              </a:rPr>
              <a:t>Before-or-after</a:t>
            </a:r>
            <a:endParaRPr lang="en-US" altLang="zh-CN" sz="2800" dirty="0">
              <a:solidFill>
                <a:schemeClr val="accent1"/>
              </a:solidFill>
              <a:latin typeface="DengXian" charset="0"/>
              <a:ea typeface="DengXian" charset="0"/>
              <a:cs typeface="DengXian" charset="0"/>
            </a:endParaRPr>
          </a:p>
        </p:txBody>
      </p:sp>
      <p:sp>
        <p:nvSpPr>
          <p:cNvPr id="9" name="矩形 8"/>
          <p:cNvSpPr/>
          <p:nvPr/>
        </p:nvSpPr>
        <p:spPr>
          <a:xfrm>
            <a:off x="683567" y="4801779"/>
            <a:ext cx="7920881" cy="400110"/>
          </a:xfrm>
          <a:prstGeom prst="rect">
            <a:avLst/>
          </a:prstGeom>
        </p:spPr>
        <p:txBody>
          <a:bodyPr wrap="square">
            <a:spAutoFit/>
          </a:bodyPr>
          <a:lstStyle/>
          <a:p>
            <a:r>
              <a:rPr lang="en-US" altLang="zh-CN" sz="2000" dirty="0" smtClean="0">
                <a:solidFill>
                  <a:schemeClr val="accent1"/>
                </a:solidFill>
                <a:latin typeface="DengXian" charset="0"/>
                <a:ea typeface="DengXian" charset="0"/>
                <a:cs typeface="DengXian" charset="0"/>
              </a:rPr>
              <a:t>Yubin Xia</a:t>
            </a:r>
            <a:endParaRPr lang="en-US" altLang="zh-CN" sz="2000" dirty="0">
              <a:solidFill>
                <a:schemeClr val="accent1"/>
              </a:solidFill>
              <a:latin typeface="DengXian" charset="0"/>
              <a:ea typeface="DengXian" charset="0"/>
              <a:cs typeface="DengXian" charset="0"/>
            </a:endParaRPr>
          </a:p>
        </p:txBody>
      </p:sp>
    </p:spTree>
    <p:extLst>
      <p:ext uri="{BB962C8B-B14F-4D97-AF65-F5344CB8AC3E}">
        <p14:creationId xmlns:p14="http://schemas.microsoft.com/office/powerpoint/2010/main" val="2588494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Lock Granularity</a:t>
            </a:r>
            <a:endParaRPr lang="zh-CN" altLang="en-US" dirty="0"/>
          </a:p>
        </p:txBody>
      </p:sp>
      <p:sp>
        <p:nvSpPr>
          <p:cNvPr id="3" name="内容占位符 2"/>
          <p:cNvSpPr>
            <a:spLocks noGrp="1"/>
          </p:cNvSpPr>
          <p:nvPr>
            <p:ph idx="1"/>
          </p:nvPr>
        </p:nvSpPr>
        <p:spPr/>
        <p:txBody>
          <a:bodyPr>
            <a:normAutofit fontScale="92500"/>
          </a:bodyPr>
          <a:lstStyle/>
          <a:p>
            <a:r>
              <a:rPr lang="en-US" altLang="zh-CN" dirty="0"/>
              <a:t>Course-grain – Few locks protecting more data </a:t>
            </a:r>
          </a:p>
          <a:p>
            <a:pPr lvl="1"/>
            <a:r>
              <a:rPr lang="en-US" altLang="zh-CN" dirty="0"/>
              <a:t>+ Simpler, easier to reason about </a:t>
            </a:r>
          </a:p>
          <a:p>
            <a:pPr lvl="1"/>
            <a:r>
              <a:rPr lang="en-US" altLang="zh-CN" dirty="0"/>
              <a:t>- Less concurrency </a:t>
            </a:r>
          </a:p>
          <a:p>
            <a:r>
              <a:rPr lang="en-US" altLang="zh-CN" dirty="0"/>
              <a:t>Fine-grain – Many locks protecting smaller pieces of data </a:t>
            </a:r>
          </a:p>
          <a:p>
            <a:pPr lvl="1"/>
            <a:r>
              <a:rPr lang="en-US" altLang="zh-CN" dirty="0"/>
              <a:t>+ High amount of concurrency </a:t>
            </a:r>
          </a:p>
          <a:p>
            <a:pPr lvl="1"/>
            <a:r>
              <a:rPr lang="en-US" altLang="zh-CN" dirty="0"/>
              <a:t>- More complex </a:t>
            </a:r>
          </a:p>
          <a:p>
            <a:pPr lvl="1"/>
            <a:r>
              <a:rPr lang="en-US" altLang="zh-CN" dirty="0"/>
              <a:t>- Overhead for locks </a:t>
            </a:r>
          </a:p>
          <a:p>
            <a:endParaRPr lang="zh-CN" altLang="en-US" dirty="0"/>
          </a:p>
        </p:txBody>
      </p:sp>
    </p:spTree>
    <p:extLst>
      <p:ext uri="{BB962C8B-B14F-4D97-AF65-F5344CB8AC3E}">
        <p14:creationId xmlns:p14="http://schemas.microsoft.com/office/powerpoint/2010/main" val="557258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Example: Locks for File System</a:t>
            </a:r>
            <a:endParaRPr kumimoji="1" lang="zh-CN" altLang="en-US" dirty="0"/>
          </a:p>
        </p:txBody>
      </p:sp>
      <p:sp>
        <p:nvSpPr>
          <p:cNvPr id="3" name="内容占位符 2"/>
          <p:cNvSpPr>
            <a:spLocks noGrp="1"/>
          </p:cNvSpPr>
          <p:nvPr>
            <p:ph idx="1"/>
          </p:nvPr>
        </p:nvSpPr>
        <p:spPr>
          <a:xfrm>
            <a:off x="457200" y="1333500"/>
            <a:ext cx="8229600" cy="4188295"/>
          </a:xfrm>
        </p:spPr>
        <p:txBody>
          <a:bodyPr>
            <a:normAutofit fontScale="92500" lnSpcReduction="20000"/>
          </a:bodyPr>
          <a:lstStyle/>
          <a:p>
            <a:r>
              <a:rPr kumimoji="1" lang="en-US" altLang="zh-CN" sz="2800" dirty="0" smtClean="0"/>
              <a:t>Consider a file system that has a move() function</a:t>
            </a:r>
          </a:p>
          <a:p>
            <a:pPr lvl="1"/>
            <a:r>
              <a:rPr kumimoji="1" lang="en-US" altLang="zh-CN" sz="2400" dirty="0" smtClean="0"/>
              <a:t>Move a file from one directory to another</a:t>
            </a:r>
          </a:p>
          <a:p>
            <a:pPr lvl="1"/>
            <a:r>
              <a:rPr kumimoji="1" lang="en-US" altLang="zh-CN" sz="2400" b="1" dirty="0" smtClean="0"/>
              <a:t>Step-1</a:t>
            </a:r>
            <a:r>
              <a:rPr kumimoji="1" lang="en-US" altLang="zh-CN" sz="2400" dirty="0" smtClean="0"/>
              <a:t>: removing the file from directory 1</a:t>
            </a:r>
          </a:p>
          <a:p>
            <a:pPr lvl="2"/>
            <a:r>
              <a:rPr kumimoji="1" lang="en-US" altLang="zh-CN" sz="2000" dirty="0" smtClean="0"/>
              <a:t>unlink from directory 1</a:t>
            </a:r>
          </a:p>
          <a:p>
            <a:pPr lvl="1"/>
            <a:r>
              <a:rPr kumimoji="1" lang="en-US" altLang="zh-CN" sz="2400" b="1" dirty="0" smtClean="0"/>
              <a:t>Step-2</a:t>
            </a:r>
            <a:r>
              <a:rPr kumimoji="1" lang="en-US" altLang="zh-CN" sz="2400" dirty="0" smtClean="0"/>
              <a:t>: Place the file in directory</a:t>
            </a:r>
          </a:p>
          <a:p>
            <a:pPr lvl="2"/>
            <a:r>
              <a:rPr kumimoji="1" lang="en-US" altLang="zh-CN" sz="2000" dirty="0" smtClean="0"/>
              <a:t>link to directory 2</a:t>
            </a:r>
          </a:p>
          <a:p>
            <a:pPr lvl="2"/>
            <a:endParaRPr kumimoji="1" lang="en-US" altLang="zh-CN" sz="2000" dirty="0" smtClean="0"/>
          </a:p>
          <a:p>
            <a:pPr marL="400050" lvl="1" indent="0">
              <a:buNone/>
            </a:pPr>
            <a:r>
              <a:rPr kumimoji="1" lang="en-US" altLang="zh-CN" sz="2600" dirty="0" smtClean="0"/>
              <a:t>move(dir1, dir2, filename)</a:t>
            </a:r>
          </a:p>
          <a:p>
            <a:pPr marL="400050" lvl="1" indent="0">
              <a:buNone/>
            </a:pPr>
            <a:r>
              <a:rPr kumimoji="1" lang="en-US" altLang="zh-CN" sz="2600" dirty="0"/>
              <a:t> </a:t>
            </a:r>
            <a:r>
              <a:rPr kumimoji="1" lang="en-US" altLang="zh-CN" sz="2600" dirty="0" smtClean="0"/>
              <a:t>   unlink(dir1, filename)</a:t>
            </a:r>
          </a:p>
          <a:p>
            <a:pPr marL="400050" lvl="1" indent="0">
              <a:buNone/>
            </a:pPr>
            <a:r>
              <a:rPr kumimoji="1" lang="en-US" altLang="zh-CN" sz="2600" dirty="0"/>
              <a:t> </a:t>
            </a:r>
            <a:r>
              <a:rPr kumimoji="1" lang="en-US" altLang="zh-CN" sz="2600" dirty="0" smtClean="0"/>
              <a:t>   link(dir2, filename)</a:t>
            </a:r>
            <a:endParaRPr kumimoji="1" lang="zh-CN" altLang="en-US" sz="2600" dirty="0"/>
          </a:p>
        </p:txBody>
      </p:sp>
    </p:spTree>
    <p:extLst>
      <p:ext uri="{BB962C8B-B14F-4D97-AF65-F5344CB8AC3E}">
        <p14:creationId xmlns:p14="http://schemas.microsoft.com/office/powerpoint/2010/main" val="2292027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Approach 1: Coarse-grained Locking</a:t>
            </a:r>
            <a:endParaRPr kumimoji="1" lang="zh-CN" altLang="en-US" dirty="0"/>
          </a:p>
        </p:txBody>
      </p:sp>
      <p:sp>
        <p:nvSpPr>
          <p:cNvPr id="3" name="内容占位符 2"/>
          <p:cNvSpPr>
            <a:spLocks noGrp="1"/>
          </p:cNvSpPr>
          <p:nvPr>
            <p:ph idx="1"/>
          </p:nvPr>
        </p:nvSpPr>
        <p:spPr>
          <a:xfrm>
            <a:off x="457200" y="1333501"/>
            <a:ext cx="4474840" cy="3771636"/>
          </a:xfrm>
        </p:spPr>
        <p:txBody>
          <a:bodyPr>
            <a:normAutofit/>
          </a:bodyPr>
          <a:lstStyle/>
          <a:p>
            <a:pPr marL="0" indent="0">
              <a:buNone/>
            </a:pPr>
            <a:r>
              <a:rPr kumimoji="1" lang="en-US" altLang="zh-CN" sz="2000" dirty="0">
                <a:latin typeface="Consolas" panose="020B0609020204030204" pitchFamily="49" charset="0"/>
              </a:rPr>
              <a:t> move(dir1, dir2, filename):</a:t>
            </a:r>
          </a:p>
          <a:p>
            <a:pPr marL="0" indent="0">
              <a:buNone/>
            </a:pPr>
            <a:r>
              <a:rPr kumimoji="1" lang="en-US" altLang="zh-CN" sz="2000" dirty="0">
                <a:latin typeface="Consolas" panose="020B0609020204030204" pitchFamily="49" charset="0"/>
              </a:rPr>
              <a:t>    </a:t>
            </a:r>
            <a:r>
              <a:rPr kumimoji="1" lang="en-US" altLang="zh-CN" sz="2000" dirty="0">
                <a:solidFill>
                  <a:srgbClr val="0096FF"/>
                </a:solidFill>
                <a:latin typeface="Consolas" panose="020B0609020204030204" pitchFamily="49" charset="0"/>
              </a:rPr>
              <a:t>acquire(</a:t>
            </a:r>
            <a:r>
              <a:rPr kumimoji="1" lang="en-US" altLang="zh-CN" sz="2000" dirty="0" err="1">
                <a:solidFill>
                  <a:srgbClr val="0096FF"/>
                </a:solidFill>
                <a:latin typeface="Consolas" panose="020B0609020204030204" pitchFamily="49" charset="0"/>
              </a:rPr>
              <a:t>fs_lock</a:t>
            </a:r>
            <a:r>
              <a:rPr kumimoji="1" lang="en-US" altLang="zh-CN" sz="2000" dirty="0">
                <a:latin typeface="Consolas" panose="020B0609020204030204" pitchFamily="49" charset="0"/>
              </a:rPr>
              <a:t>)</a:t>
            </a:r>
          </a:p>
          <a:p>
            <a:pPr marL="0" indent="0">
              <a:buNone/>
            </a:pPr>
            <a:r>
              <a:rPr kumimoji="1" lang="en-US" altLang="zh-CN" sz="2000" dirty="0">
                <a:latin typeface="Consolas" panose="020B0609020204030204" pitchFamily="49" charset="0"/>
              </a:rPr>
              <a:t>    unlink(dir1, filename)</a:t>
            </a:r>
          </a:p>
          <a:p>
            <a:pPr marL="0" indent="0">
              <a:buNone/>
            </a:pPr>
            <a:r>
              <a:rPr kumimoji="1" lang="en-US" altLang="zh-CN" sz="2000" dirty="0">
                <a:latin typeface="Consolas" panose="020B0609020204030204" pitchFamily="49" charset="0"/>
              </a:rPr>
              <a:t>    link(dir2, filename)</a:t>
            </a:r>
          </a:p>
          <a:p>
            <a:pPr marL="0" indent="0">
              <a:buNone/>
            </a:pPr>
            <a:r>
              <a:rPr kumimoji="1" lang="en-US" altLang="zh-CN" sz="2000" dirty="0">
                <a:latin typeface="Consolas" panose="020B0609020204030204" pitchFamily="49" charset="0"/>
              </a:rPr>
              <a:t>    </a:t>
            </a:r>
            <a:r>
              <a:rPr kumimoji="1" lang="en-US" altLang="zh-CN" sz="2000" dirty="0">
                <a:solidFill>
                  <a:srgbClr val="0096FF"/>
                </a:solidFill>
                <a:latin typeface="Consolas" panose="020B0609020204030204" pitchFamily="49" charset="0"/>
              </a:rPr>
              <a:t>release(</a:t>
            </a:r>
            <a:r>
              <a:rPr kumimoji="1" lang="en-US" altLang="zh-CN" sz="2000" dirty="0" err="1">
                <a:solidFill>
                  <a:srgbClr val="0096FF"/>
                </a:solidFill>
                <a:latin typeface="Consolas" panose="020B0609020204030204" pitchFamily="49" charset="0"/>
              </a:rPr>
              <a:t>fs_lock</a:t>
            </a:r>
            <a:r>
              <a:rPr kumimoji="1" lang="en-US" altLang="zh-CN" sz="2000" dirty="0">
                <a:latin typeface="Consolas" panose="020B0609020204030204" pitchFamily="49" charset="0"/>
              </a:rPr>
              <a:t>)</a:t>
            </a:r>
            <a:endParaRPr kumimoji="1" lang="zh-CN" altLang="en-US" sz="2000" dirty="0">
              <a:latin typeface="Consolas" panose="020B0609020204030204" pitchFamily="49" charset="0"/>
            </a:endParaRPr>
          </a:p>
        </p:txBody>
      </p:sp>
      <p:sp>
        <p:nvSpPr>
          <p:cNvPr id="4" name="矩形 3"/>
          <p:cNvSpPr/>
          <p:nvPr/>
        </p:nvSpPr>
        <p:spPr>
          <a:xfrm>
            <a:off x="4826578" y="4520799"/>
            <a:ext cx="3384376" cy="830997"/>
          </a:xfrm>
          <a:prstGeom prst="rect">
            <a:avLst/>
          </a:prstGeom>
          <a:ln>
            <a:solidFill>
              <a:srgbClr val="4F81BD"/>
            </a:solidFill>
          </a:ln>
        </p:spPr>
        <p:txBody>
          <a:bodyPr wrap="square">
            <a:spAutoFit/>
          </a:bodyPr>
          <a:lstStyle/>
          <a:p>
            <a:r>
              <a:rPr lang="en-US" altLang="zh-CN" sz="2400" dirty="0" smtClean="0">
                <a:solidFill>
                  <a:schemeClr val="tx1">
                    <a:lumMod val="85000"/>
                    <a:lumOff val="15000"/>
                  </a:schemeClr>
                </a:solidFill>
                <a:latin typeface="等线" panose="02010600030101010101" pitchFamily="2" charset="-122"/>
                <a:ea typeface="等线" panose="02010600030101010101" pitchFamily="2" charset="-122"/>
                <a:cs typeface="Myriad Pro Light SemiCond"/>
              </a:rPr>
              <a:t>move</a:t>
            </a:r>
            <a:r>
              <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rPr>
              <a:t>(dir1, dir2, file1.txt)</a:t>
            </a:r>
          </a:p>
          <a:p>
            <a:r>
              <a:rPr lang="en-US" altLang="zh-CN" sz="2400" dirty="0" smtClean="0">
                <a:solidFill>
                  <a:schemeClr val="tx1">
                    <a:lumMod val="85000"/>
                    <a:lumOff val="15000"/>
                  </a:schemeClr>
                </a:solidFill>
                <a:latin typeface="等线" panose="02010600030101010101" pitchFamily="2" charset="-122"/>
                <a:ea typeface="等线" panose="02010600030101010101" pitchFamily="2" charset="-122"/>
                <a:cs typeface="Myriad Pro Light SemiCond"/>
              </a:rPr>
              <a:t>move</a:t>
            </a:r>
            <a:r>
              <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rPr>
              <a:t>(dir3, dir4, file2.txt)</a:t>
            </a:r>
            <a:endParaRPr lang="zh-CN" altLang="en-US"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endParaRPr>
          </a:p>
        </p:txBody>
      </p:sp>
      <p:sp>
        <p:nvSpPr>
          <p:cNvPr id="5" name="矩形 4"/>
          <p:cNvSpPr/>
          <p:nvPr/>
        </p:nvSpPr>
        <p:spPr>
          <a:xfrm>
            <a:off x="4572000" y="4009628"/>
            <a:ext cx="4320480" cy="461665"/>
          </a:xfrm>
          <a:prstGeom prst="rect">
            <a:avLst/>
          </a:prstGeom>
        </p:spPr>
        <p:txBody>
          <a:bodyPr wrap="square">
            <a:spAutoFit/>
          </a:bodyPr>
          <a:lstStyle/>
          <a:p>
            <a:pPr algn="ctr"/>
            <a:r>
              <a:rPr lang="en-US" altLang="zh-CN" sz="2400" dirty="0" smtClean="0">
                <a:solidFill>
                  <a:schemeClr val="tx1">
                    <a:lumMod val="85000"/>
                    <a:lumOff val="15000"/>
                  </a:schemeClr>
                </a:solidFill>
                <a:latin typeface="等线" panose="02010600030101010101" pitchFamily="2" charset="-122"/>
                <a:ea typeface="等线" panose="02010600030101010101" pitchFamily="2" charset="-122"/>
                <a:cs typeface="Myriad Pro Light SemiCond"/>
              </a:rPr>
              <a:t>Forbid</a:t>
            </a:r>
            <a:r>
              <a:rPr lang="zh-CN" altLang="en-US" sz="2400" dirty="0" smtClean="0">
                <a:solidFill>
                  <a:schemeClr val="tx1">
                    <a:lumMod val="85000"/>
                    <a:lumOff val="15000"/>
                  </a:schemeClr>
                </a:solidFill>
                <a:latin typeface="等线" panose="02010600030101010101" pitchFamily="2" charset="-122"/>
                <a:ea typeface="等线" panose="02010600030101010101" pitchFamily="2" charset="-122"/>
                <a:cs typeface="Myriad Pro Light SemiCond"/>
              </a:rPr>
              <a:t> </a:t>
            </a:r>
            <a:r>
              <a:rPr lang="en-US" altLang="zh-CN" sz="2400" dirty="0" smtClean="0">
                <a:solidFill>
                  <a:schemeClr val="tx1">
                    <a:lumMod val="85000"/>
                    <a:lumOff val="15000"/>
                  </a:schemeClr>
                </a:solidFill>
                <a:latin typeface="等线" panose="02010600030101010101" pitchFamily="2" charset="-122"/>
                <a:ea typeface="等线" panose="02010600030101010101" pitchFamily="2" charset="-122"/>
                <a:cs typeface="Myriad Pro Light SemiCond"/>
              </a:rPr>
              <a:t>possible</a:t>
            </a:r>
            <a:r>
              <a:rPr lang="zh-CN" altLang="en-US" sz="2400" dirty="0" smtClean="0">
                <a:solidFill>
                  <a:schemeClr val="tx1">
                    <a:lumMod val="85000"/>
                    <a:lumOff val="15000"/>
                  </a:schemeClr>
                </a:solidFill>
                <a:latin typeface="等线" panose="02010600030101010101" pitchFamily="2" charset="-122"/>
                <a:ea typeface="等线" panose="02010600030101010101" pitchFamily="2" charset="-122"/>
                <a:cs typeface="Myriad Pro Light SemiCond"/>
              </a:rPr>
              <a:t> </a:t>
            </a:r>
            <a:r>
              <a:rPr lang="en-US" altLang="zh-CN" sz="2400" dirty="0" smtClean="0">
                <a:solidFill>
                  <a:schemeClr val="tx1">
                    <a:lumMod val="85000"/>
                    <a:lumOff val="15000"/>
                  </a:schemeClr>
                </a:solidFill>
                <a:latin typeface="等线" panose="02010600030101010101" pitchFamily="2" charset="-122"/>
                <a:ea typeface="等线" panose="02010600030101010101" pitchFamily="2" charset="-122"/>
                <a:cs typeface="Myriad Pro Light SemiCond"/>
              </a:rPr>
              <a:t>concurrency</a:t>
            </a:r>
            <a:r>
              <a:rPr lang="en-US" altLang="zh-CN"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rPr>
              <a:t>:</a:t>
            </a:r>
            <a:endParaRPr lang="zh-CN" altLang="en-US"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endParaRPr>
          </a:p>
        </p:txBody>
      </p:sp>
      <p:sp>
        <p:nvSpPr>
          <p:cNvPr id="6" name="矩形 5"/>
          <p:cNvSpPr/>
          <p:nvPr/>
        </p:nvSpPr>
        <p:spPr>
          <a:xfrm>
            <a:off x="4716016" y="1840927"/>
            <a:ext cx="4320480" cy="461665"/>
          </a:xfrm>
          <a:prstGeom prst="rect">
            <a:avLst/>
          </a:prstGeom>
        </p:spPr>
        <p:txBody>
          <a:bodyPr wrap="square">
            <a:spAutoFit/>
          </a:bodyPr>
          <a:lstStyle/>
          <a:p>
            <a:pPr algn="ctr"/>
            <a:r>
              <a:rPr lang="en-US" altLang="zh-CN" sz="2400" dirty="0" err="1" smtClean="0">
                <a:solidFill>
                  <a:srgbClr val="0096FF"/>
                </a:solidFill>
                <a:latin typeface="等线" panose="02010600030101010101" pitchFamily="2" charset="-122"/>
                <a:ea typeface="等线" panose="02010600030101010101" pitchFamily="2" charset="-122"/>
                <a:cs typeface="Myriad Pro Light SemiCond"/>
              </a:rPr>
              <a:t>fs_lock</a:t>
            </a:r>
            <a:r>
              <a:rPr lang="en-US" altLang="zh-CN" sz="2400" dirty="0" smtClean="0">
                <a:solidFill>
                  <a:schemeClr val="tx1">
                    <a:lumMod val="85000"/>
                    <a:lumOff val="15000"/>
                  </a:schemeClr>
                </a:solidFill>
                <a:latin typeface="等线" panose="02010600030101010101" pitchFamily="2" charset="-122"/>
                <a:ea typeface="等线" panose="02010600030101010101" pitchFamily="2" charset="-122"/>
                <a:cs typeface="Myriad Pro Light SemiCond"/>
              </a:rPr>
              <a:t>: one lock per file system</a:t>
            </a:r>
            <a:endParaRPr lang="zh-CN" altLang="en-US" sz="2400" dirty="0">
              <a:solidFill>
                <a:schemeClr val="tx1">
                  <a:lumMod val="85000"/>
                  <a:lumOff val="15000"/>
                </a:schemeClr>
              </a:solidFill>
              <a:latin typeface="等线" panose="02010600030101010101" pitchFamily="2" charset="-122"/>
              <a:ea typeface="等线" panose="02010600030101010101" pitchFamily="2" charset="-122"/>
              <a:cs typeface="Myriad Pro Light SemiCond"/>
            </a:endParaRPr>
          </a:p>
        </p:txBody>
      </p:sp>
    </p:spTree>
    <p:extLst>
      <p:ext uri="{BB962C8B-B14F-4D97-AF65-F5344CB8AC3E}">
        <p14:creationId xmlns:p14="http://schemas.microsoft.com/office/powerpoint/2010/main" val="2262274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Approach 2: Fine-grained Locking</a:t>
            </a:r>
            <a:endParaRPr kumimoji="1"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kumimoji="1" lang="en-US" altLang="zh-CN" dirty="0">
                <a:latin typeface="Consolas" panose="020B0609020204030204" pitchFamily="49" charset="0"/>
              </a:rPr>
              <a:t> move(dir1, dir2, filename):</a:t>
            </a:r>
          </a:p>
          <a:p>
            <a:pPr marL="0" indent="0">
              <a:buNone/>
            </a:pPr>
            <a:r>
              <a:rPr kumimoji="1" lang="en-US" altLang="zh-CN" dirty="0">
                <a:latin typeface="Consolas" panose="020B0609020204030204" pitchFamily="49" charset="0"/>
              </a:rPr>
              <a:t>    acquire(</a:t>
            </a:r>
            <a:r>
              <a:rPr kumimoji="1" lang="en-US" altLang="zh-CN" dirty="0">
                <a:solidFill>
                  <a:srgbClr val="FF0000"/>
                </a:solidFill>
                <a:latin typeface="Consolas" panose="020B0609020204030204" pitchFamily="49" charset="0"/>
              </a:rPr>
              <a:t>dir1.lock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unlink(dir1, filename)</a:t>
            </a:r>
          </a:p>
          <a:p>
            <a:pPr marL="0" indent="0">
              <a:buNone/>
            </a:pPr>
            <a:r>
              <a:rPr kumimoji="1" lang="en-US" altLang="zh-CN" dirty="0">
                <a:latin typeface="Consolas" panose="020B0609020204030204" pitchFamily="49" charset="0"/>
              </a:rPr>
              <a:t> </a:t>
            </a:r>
            <a:r>
              <a:rPr kumimoji="1" lang="en-US" altLang="zh-CN" dirty="0" smtClean="0">
                <a:latin typeface="Consolas" panose="020B0609020204030204" pitchFamily="49" charset="0"/>
              </a:rPr>
              <a:t>   release(</a:t>
            </a:r>
            <a:r>
              <a:rPr kumimoji="1" lang="en-US" altLang="zh-CN" dirty="0" smtClean="0">
                <a:solidFill>
                  <a:srgbClr val="FF0000"/>
                </a:solidFill>
                <a:latin typeface="Consolas" panose="020B0609020204030204" pitchFamily="49" charset="0"/>
              </a:rPr>
              <a:t>dir1.lock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a:t>
            </a:r>
            <a:r>
              <a:rPr kumimoji="1" lang="en-US" altLang="zh-CN" dirty="0" smtClean="0">
                <a:latin typeface="Consolas" panose="020B0609020204030204" pitchFamily="49" charset="0"/>
              </a:rPr>
              <a:t>   acquire(</a:t>
            </a:r>
            <a:r>
              <a:rPr kumimoji="1" lang="en-US" altLang="zh-CN" dirty="0">
                <a:solidFill>
                  <a:srgbClr val="0096FF"/>
                </a:solidFill>
                <a:latin typeface="Consolas" panose="020B0609020204030204" pitchFamily="49" charset="0"/>
              </a:rPr>
              <a:t>dir2.lock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link(dir2, filename)</a:t>
            </a:r>
          </a:p>
          <a:p>
            <a:pPr marL="0" indent="0">
              <a:buNone/>
            </a:pPr>
            <a:r>
              <a:rPr kumimoji="1" lang="en-US" altLang="zh-CN" dirty="0">
                <a:latin typeface="Consolas" panose="020B0609020204030204" pitchFamily="49" charset="0"/>
              </a:rPr>
              <a:t>    release(</a:t>
            </a:r>
            <a:r>
              <a:rPr kumimoji="1" lang="en-US" altLang="zh-CN" dirty="0">
                <a:solidFill>
                  <a:srgbClr val="0096FF"/>
                </a:solidFill>
                <a:latin typeface="Consolas" panose="020B0609020204030204" pitchFamily="49" charset="0"/>
              </a:rPr>
              <a:t>dir2.lock</a:t>
            </a:r>
            <a:r>
              <a:rPr kumimoji="1" lang="en-US" altLang="zh-CN" dirty="0">
                <a:latin typeface="Consolas" panose="020B0609020204030204" pitchFamily="49" charset="0"/>
              </a:rPr>
              <a:t>)</a:t>
            </a:r>
            <a:endParaRPr kumimoji="1" lang="zh-CN" altLang="en-US" dirty="0">
              <a:latin typeface="Consolas" panose="020B0609020204030204" pitchFamily="49" charset="0"/>
            </a:endParaRPr>
          </a:p>
        </p:txBody>
      </p:sp>
      <p:cxnSp>
        <p:nvCxnSpPr>
          <p:cNvPr id="5" name="直线箭头连接符 4"/>
          <p:cNvCxnSpPr/>
          <p:nvPr/>
        </p:nvCxnSpPr>
        <p:spPr>
          <a:xfrm flipH="1">
            <a:off x="4788024" y="3433564"/>
            <a:ext cx="648072" cy="0"/>
          </a:xfrm>
          <a:prstGeom prst="straightConnector1">
            <a:avLst/>
          </a:prstGeom>
          <a:ln>
            <a:solidFill>
              <a:srgbClr val="0096FF"/>
            </a:solidFill>
            <a:tailEnd type="arrow"/>
          </a:ln>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5508104" y="3217540"/>
            <a:ext cx="2952328" cy="461665"/>
          </a:xfrm>
          <a:prstGeom prst="rect">
            <a:avLst/>
          </a:prstGeom>
        </p:spPr>
        <p:txBody>
          <a:bodyPr wrap="square">
            <a:spAutoFit/>
          </a:bodyPr>
          <a:lstStyle/>
          <a:p>
            <a:r>
              <a:rPr lang="en-US" altLang="zh-CN" sz="2400" b="1" dirty="0" smtClean="0">
                <a:solidFill>
                  <a:srgbClr val="0096FF"/>
                </a:solidFill>
                <a:latin typeface="等线" panose="02010600030101010101" pitchFamily="2" charset="-122"/>
                <a:ea typeface="等线" panose="02010600030101010101" pitchFamily="2" charset="-122"/>
                <a:cs typeface="Myriad Pro Light SemiCond"/>
              </a:rPr>
              <a:t>Where is the file?</a:t>
            </a:r>
            <a:endParaRPr lang="zh-CN" altLang="en-US" sz="2400" b="1" dirty="0">
              <a:solidFill>
                <a:srgbClr val="0096FF"/>
              </a:solidFill>
              <a:latin typeface="等线" panose="02010600030101010101" pitchFamily="2" charset="-122"/>
              <a:ea typeface="等线" panose="02010600030101010101" pitchFamily="2" charset="-122"/>
              <a:cs typeface="Myriad Pro Light SemiCond"/>
            </a:endParaRPr>
          </a:p>
        </p:txBody>
      </p:sp>
    </p:spTree>
    <p:extLst>
      <p:ext uri="{BB962C8B-B14F-4D97-AF65-F5344CB8AC3E}">
        <p14:creationId xmlns:p14="http://schemas.microsoft.com/office/powerpoint/2010/main" val="386186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400" dirty="0"/>
              <a:t>Approach 3: Fine-grained </a:t>
            </a:r>
            <a:r>
              <a:rPr kumimoji="1" lang="en-US" altLang="zh-CN" sz="2400" dirty="0" smtClean="0"/>
              <a:t>Locking </a:t>
            </a:r>
            <a:r>
              <a:rPr kumimoji="1" lang="en-US" altLang="zh-CN" sz="2400" dirty="0"/>
              <a:t>+ </a:t>
            </a:r>
            <a:r>
              <a:rPr kumimoji="1" lang="en-US" altLang="zh-CN" sz="2400" dirty="0" smtClean="0"/>
              <a:t>Holding Both Locks</a:t>
            </a:r>
            <a:endParaRPr kumimoji="1" lang="zh-CN" altLang="en-US" sz="2400" dirty="0"/>
          </a:p>
        </p:txBody>
      </p:sp>
      <p:sp>
        <p:nvSpPr>
          <p:cNvPr id="3" name="内容占位符 2"/>
          <p:cNvSpPr>
            <a:spLocks noGrp="1"/>
          </p:cNvSpPr>
          <p:nvPr>
            <p:ph idx="1"/>
          </p:nvPr>
        </p:nvSpPr>
        <p:spPr>
          <a:xfrm>
            <a:off x="457200" y="1333501"/>
            <a:ext cx="4474840" cy="3771636"/>
          </a:xfrm>
        </p:spPr>
        <p:txBody>
          <a:bodyPr>
            <a:normAutofit/>
          </a:bodyPr>
          <a:lstStyle/>
          <a:p>
            <a:pPr marL="0" indent="0">
              <a:buNone/>
            </a:pPr>
            <a:r>
              <a:rPr kumimoji="1" lang="en-US" altLang="zh-CN" sz="2000" dirty="0">
                <a:latin typeface="Consolas" panose="020B0609020204030204" pitchFamily="49" charset="0"/>
              </a:rPr>
              <a:t> move(dir1, dir2, filename):</a:t>
            </a:r>
          </a:p>
          <a:p>
            <a:pPr marL="0" indent="0">
              <a:buNone/>
            </a:pPr>
            <a:r>
              <a:rPr kumimoji="1" lang="en-US" altLang="zh-CN" sz="2000" dirty="0">
                <a:latin typeface="Consolas" panose="020B0609020204030204" pitchFamily="49" charset="0"/>
              </a:rPr>
              <a:t>    acquire(</a:t>
            </a:r>
            <a:r>
              <a:rPr kumimoji="1" lang="en-US" altLang="zh-CN" sz="2000" dirty="0">
                <a:solidFill>
                  <a:srgbClr val="FF0000"/>
                </a:solidFill>
                <a:latin typeface="Consolas" panose="020B0609020204030204" pitchFamily="49" charset="0"/>
              </a:rPr>
              <a:t>dir1.lock</a:t>
            </a:r>
            <a:r>
              <a:rPr kumimoji="1" lang="en-US" altLang="zh-CN" sz="2000" dirty="0">
                <a:latin typeface="Consolas" panose="020B0609020204030204" pitchFamily="49" charset="0"/>
              </a:rPr>
              <a:t>)</a:t>
            </a:r>
          </a:p>
          <a:p>
            <a:pPr marL="0" indent="0">
              <a:buNone/>
            </a:pPr>
            <a:r>
              <a:rPr kumimoji="1" lang="en-US" altLang="zh-CN" sz="2000" dirty="0">
                <a:latin typeface="Consolas" panose="020B0609020204030204" pitchFamily="49" charset="0"/>
              </a:rPr>
              <a:t>	acquire(</a:t>
            </a:r>
            <a:r>
              <a:rPr kumimoji="1" lang="en-US" altLang="zh-CN" sz="2000" dirty="0">
                <a:solidFill>
                  <a:srgbClr val="4F81BD"/>
                </a:solidFill>
                <a:latin typeface="Consolas" panose="020B0609020204030204" pitchFamily="49" charset="0"/>
              </a:rPr>
              <a:t>dir2.lock</a:t>
            </a:r>
            <a:r>
              <a:rPr kumimoji="1" lang="en-US" altLang="zh-CN" sz="2000" dirty="0">
                <a:latin typeface="Consolas" panose="020B0609020204030204" pitchFamily="49" charset="0"/>
              </a:rPr>
              <a:t>)</a:t>
            </a:r>
          </a:p>
          <a:p>
            <a:pPr marL="0" indent="0">
              <a:buNone/>
            </a:pPr>
            <a:r>
              <a:rPr kumimoji="1" lang="en-US" altLang="zh-CN" sz="2000" dirty="0">
                <a:latin typeface="Consolas" panose="020B0609020204030204" pitchFamily="49" charset="0"/>
              </a:rPr>
              <a:t>    unlink(dir1, filename)</a:t>
            </a:r>
          </a:p>
          <a:p>
            <a:pPr marL="0" indent="0">
              <a:buNone/>
            </a:pPr>
            <a:r>
              <a:rPr kumimoji="1" lang="en-US" altLang="zh-CN" sz="2000" dirty="0">
                <a:latin typeface="Consolas" panose="020B0609020204030204" pitchFamily="49" charset="0"/>
              </a:rPr>
              <a:t>    link(dir2, filename)</a:t>
            </a:r>
          </a:p>
          <a:p>
            <a:pPr marL="0" indent="0">
              <a:buNone/>
            </a:pPr>
            <a:r>
              <a:rPr kumimoji="1" lang="en-US" altLang="zh-CN" sz="2000" dirty="0">
                <a:latin typeface="Consolas" panose="020B0609020204030204" pitchFamily="49" charset="0"/>
              </a:rPr>
              <a:t>	release(</a:t>
            </a:r>
            <a:r>
              <a:rPr kumimoji="1" lang="en-US" altLang="zh-CN" sz="2000" dirty="0">
                <a:solidFill>
                  <a:srgbClr val="FF0000"/>
                </a:solidFill>
                <a:latin typeface="Consolas" panose="020B0609020204030204" pitchFamily="49" charset="0"/>
              </a:rPr>
              <a:t>dir1.lock</a:t>
            </a:r>
            <a:r>
              <a:rPr kumimoji="1" lang="en-US" altLang="zh-CN" sz="2000" dirty="0">
                <a:latin typeface="Consolas" panose="020B0609020204030204" pitchFamily="49" charset="0"/>
              </a:rPr>
              <a:t>)</a:t>
            </a:r>
          </a:p>
          <a:p>
            <a:pPr marL="0" indent="0">
              <a:buNone/>
            </a:pPr>
            <a:r>
              <a:rPr kumimoji="1" lang="en-US" altLang="zh-CN" sz="2000" dirty="0">
                <a:latin typeface="Consolas" panose="020B0609020204030204" pitchFamily="49" charset="0"/>
              </a:rPr>
              <a:t>    release(</a:t>
            </a:r>
            <a:r>
              <a:rPr kumimoji="1" lang="en-US" altLang="zh-CN" sz="2000" dirty="0">
                <a:solidFill>
                  <a:srgbClr val="0096FF"/>
                </a:solidFill>
                <a:latin typeface="Consolas" panose="020B0609020204030204" pitchFamily="49" charset="0"/>
              </a:rPr>
              <a:t>dir2.lock</a:t>
            </a:r>
            <a:r>
              <a:rPr kumimoji="1" lang="en-US" altLang="zh-CN" sz="2000" dirty="0">
                <a:latin typeface="Consolas" panose="020B0609020204030204" pitchFamily="49" charset="0"/>
              </a:rPr>
              <a:t>)</a:t>
            </a:r>
            <a:endParaRPr kumimoji="1" lang="zh-CN" altLang="en-US" sz="2000" dirty="0">
              <a:latin typeface="Consolas" panose="020B0609020204030204" pitchFamily="49" charset="0"/>
            </a:endParaRPr>
          </a:p>
        </p:txBody>
      </p:sp>
      <p:sp>
        <p:nvSpPr>
          <p:cNvPr id="4" name="矩形 3"/>
          <p:cNvSpPr/>
          <p:nvPr/>
        </p:nvSpPr>
        <p:spPr>
          <a:xfrm>
            <a:off x="4386347" y="4492331"/>
            <a:ext cx="4680520" cy="646331"/>
          </a:xfrm>
          <a:prstGeom prst="rect">
            <a:avLst/>
          </a:prstGeom>
          <a:ln>
            <a:solidFill>
              <a:srgbClr val="4F81BD"/>
            </a:solidFill>
          </a:ln>
        </p:spPr>
        <p:txBody>
          <a:bodyPr wrap="square">
            <a:spAutoFit/>
          </a:bodyPr>
          <a:lstStyle/>
          <a:p>
            <a:r>
              <a:rPr lang="en-US" altLang="zh-CN" dirty="0">
                <a:solidFill>
                  <a:schemeClr val="tx1">
                    <a:lumMod val="75000"/>
                    <a:lumOff val="25000"/>
                  </a:schemeClr>
                </a:solidFill>
                <a:latin typeface="等线" panose="02010600030101010101" pitchFamily="2" charset="-122"/>
                <a:ea typeface="等线" panose="02010600030101010101" pitchFamily="2" charset="-122"/>
                <a:cs typeface="Myriad Pro Light SemiCond"/>
              </a:rPr>
              <a:t> A: move(M, N, file1.txt)</a:t>
            </a:r>
          </a:p>
          <a:p>
            <a:r>
              <a:rPr lang="en-US" altLang="zh-CN" dirty="0">
                <a:solidFill>
                  <a:schemeClr val="tx1">
                    <a:lumMod val="75000"/>
                    <a:lumOff val="25000"/>
                  </a:schemeClr>
                </a:solidFill>
                <a:latin typeface="等线" panose="02010600030101010101" pitchFamily="2" charset="-122"/>
                <a:ea typeface="等线" panose="02010600030101010101" pitchFamily="2" charset="-122"/>
                <a:cs typeface="Myriad Pro Light SemiCond"/>
              </a:rPr>
              <a:t> </a:t>
            </a:r>
            <a:r>
              <a:rPr lang="en-US" altLang="zh-CN" dirty="0" smtClean="0">
                <a:solidFill>
                  <a:schemeClr val="tx1">
                    <a:lumMod val="75000"/>
                    <a:lumOff val="25000"/>
                  </a:schemeClr>
                </a:solidFill>
                <a:latin typeface="等线" panose="02010600030101010101" pitchFamily="2" charset="-122"/>
                <a:ea typeface="等线" panose="02010600030101010101" pitchFamily="2" charset="-122"/>
                <a:cs typeface="Myriad Pro Light SemiCond"/>
              </a:rPr>
              <a:t>B</a:t>
            </a:r>
            <a:r>
              <a:rPr lang="en-US" altLang="zh-CN" dirty="0">
                <a:solidFill>
                  <a:schemeClr val="tx1">
                    <a:lumMod val="75000"/>
                    <a:lumOff val="25000"/>
                  </a:schemeClr>
                </a:solidFill>
                <a:latin typeface="等线" panose="02010600030101010101" pitchFamily="2" charset="-122"/>
                <a:ea typeface="等线" panose="02010600030101010101" pitchFamily="2" charset="-122"/>
                <a:cs typeface="Myriad Pro Light SemiCond"/>
              </a:rPr>
              <a:t>: move(N, M, file2.txt) // </a:t>
            </a:r>
            <a:r>
              <a:rPr lang="en-US" altLang="zh-CN" dirty="0" smtClean="0">
                <a:solidFill>
                  <a:schemeClr val="tx1">
                    <a:lumMod val="75000"/>
                    <a:lumOff val="25000"/>
                  </a:schemeClr>
                </a:solidFill>
                <a:latin typeface="等线" panose="02010600030101010101" pitchFamily="2" charset="-122"/>
                <a:ea typeface="等线" panose="02010600030101010101" pitchFamily="2" charset="-122"/>
                <a:cs typeface="Myriad Pro Light SemiCond"/>
              </a:rPr>
              <a:t>M </a:t>
            </a:r>
            <a:r>
              <a:rPr lang="en-US" altLang="zh-CN" dirty="0">
                <a:solidFill>
                  <a:schemeClr val="tx1">
                    <a:lumMod val="75000"/>
                    <a:lumOff val="25000"/>
                  </a:schemeClr>
                </a:solidFill>
                <a:latin typeface="等线" panose="02010600030101010101" pitchFamily="2" charset="-122"/>
                <a:ea typeface="等线" panose="02010600030101010101" pitchFamily="2" charset="-122"/>
                <a:cs typeface="Myriad Pro Light SemiCond"/>
              </a:rPr>
              <a:t>and N swapped</a:t>
            </a:r>
            <a:endParaRPr lang="zh-CN" altLang="en-US" dirty="0">
              <a:solidFill>
                <a:schemeClr val="tx1">
                  <a:lumMod val="75000"/>
                  <a:lumOff val="25000"/>
                </a:schemeClr>
              </a:solidFill>
              <a:latin typeface="等线" panose="02010600030101010101" pitchFamily="2" charset="-122"/>
              <a:ea typeface="等线" panose="02010600030101010101" pitchFamily="2" charset="-122"/>
              <a:cs typeface="Myriad Pro Light SemiCond"/>
            </a:endParaRPr>
          </a:p>
        </p:txBody>
      </p:sp>
      <p:sp>
        <p:nvSpPr>
          <p:cNvPr id="5" name="矩形 4"/>
          <p:cNvSpPr/>
          <p:nvPr/>
        </p:nvSpPr>
        <p:spPr>
          <a:xfrm>
            <a:off x="4566367" y="5161756"/>
            <a:ext cx="4320480" cy="461665"/>
          </a:xfrm>
          <a:prstGeom prst="rect">
            <a:avLst/>
          </a:prstGeom>
        </p:spPr>
        <p:txBody>
          <a:bodyPr wrap="square">
            <a:spAutoFit/>
          </a:bodyPr>
          <a:lstStyle/>
          <a:p>
            <a:pPr algn="ctr"/>
            <a:r>
              <a:rPr lang="en-US" altLang="zh-CN" sz="2400" b="1" dirty="0" smtClean="0">
                <a:solidFill>
                  <a:srgbClr val="FF0000"/>
                </a:solidFill>
                <a:latin typeface="等线" panose="02010600030101010101" pitchFamily="2" charset="-122"/>
                <a:ea typeface="等线" panose="02010600030101010101" pitchFamily="2" charset="-122"/>
                <a:cs typeface="Myriad Pro Light SemiCond"/>
              </a:rPr>
              <a:t>Deadlock!</a:t>
            </a:r>
            <a:endParaRPr lang="zh-CN" altLang="en-US" sz="2400" b="1" dirty="0">
              <a:solidFill>
                <a:srgbClr val="FF0000"/>
              </a:solidFill>
              <a:latin typeface="等线" panose="02010600030101010101" pitchFamily="2" charset="-122"/>
              <a:ea typeface="等线" panose="02010600030101010101" pitchFamily="2" charset="-122"/>
              <a:cs typeface="Myriad Pro Light SemiCond"/>
            </a:endParaRPr>
          </a:p>
        </p:txBody>
      </p:sp>
    </p:spTree>
    <p:extLst>
      <p:ext uri="{BB962C8B-B14F-4D97-AF65-F5344CB8AC3E}">
        <p14:creationId xmlns:p14="http://schemas.microsoft.com/office/powerpoint/2010/main" val="428099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11560" y="3722022"/>
            <a:ext cx="7772400" cy="1135063"/>
          </a:xfrm>
        </p:spPr>
        <p:txBody>
          <a:bodyPr/>
          <a:lstStyle/>
          <a:p>
            <a:r>
              <a:rPr kumimoji="1" lang="en-US" altLang="zh-CN" dirty="0" smtClean="0"/>
              <a:t>Deadlock</a:t>
            </a:r>
            <a:endParaRPr kumimoji="1" lang="zh-CN" altLang="en-US" dirty="0"/>
          </a:p>
        </p:txBody>
      </p:sp>
      <p:sp>
        <p:nvSpPr>
          <p:cNvPr id="6" name="文本占位符 5"/>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15</a:t>
            </a:fld>
            <a:endParaRPr lang="zh-CN" altLang="en-US"/>
          </a:p>
        </p:txBody>
      </p:sp>
      <p:pic>
        <p:nvPicPr>
          <p:cNvPr id="8" name="图片 7" descr="deadlock.jpg"/>
          <p:cNvPicPr>
            <a:picLocks noChangeAspect="1"/>
          </p:cNvPicPr>
          <p:nvPr/>
        </p:nvPicPr>
        <p:blipFill rotWithShape="1">
          <a:blip r:embed="rId2">
            <a:extLst>
              <a:ext uri="{28A0092B-C50C-407E-A947-70E740481C1C}">
                <a14:useLocalDpi xmlns:a14="http://schemas.microsoft.com/office/drawing/2010/main" val="0"/>
              </a:ext>
            </a:extLst>
          </a:blip>
          <a:srcRect t="19273" b="16594"/>
          <a:stretch/>
        </p:blipFill>
        <p:spPr>
          <a:xfrm>
            <a:off x="706806" y="487587"/>
            <a:ext cx="7989639" cy="3202514"/>
          </a:xfrm>
          <a:prstGeom prst="rect">
            <a:avLst/>
          </a:prstGeom>
        </p:spPr>
      </p:pic>
    </p:spTree>
    <p:extLst>
      <p:ext uri="{BB962C8B-B14F-4D97-AF65-F5344CB8AC3E}">
        <p14:creationId xmlns:p14="http://schemas.microsoft.com/office/powerpoint/2010/main" val="10525698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normAutofit/>
          </a:bodyPr>
          <a:lstStyle/>
          <a:p>
            <a:pPr eaLnBrk="1" hangingPunct="1">
              <a:lnSpc>
                <a:spcPct val="90000"/>
              </a:lnSpc>
              <a:spcBef>
                <a:spcPct val="10000"/>
              </a:spcBef>
            </a:pPr>
            <a:r>
              <a:rPr lang="en-US" altLang="zh-CN" dirty="0">
                <a:ea typeface="MS PGothic" charset="0"/>
              </a:rPr>
              <a:t>Deadlock</a:t>
            </a:r>
          </a:p>
        </p:txBody>
      </p:sp>
      <p:sp>
        <p:nvSpPr>
          <p:cNvPr id="37891" name="Content Placeholder 2"/>
          <p:cNvSpPr>
            <a:spLocks noGrp="1"/>
          </p:cNvSpPr>
          <p:nvPr>
            <p:ph idx="1"/>
          </p:nvPr>
        </p:nvSpPr>
        <p:spPr>
          <a:xfrm>
            <a:off x="457200" y="1206500"/>
            <a:ext cx="8305800" cy="3683000"/>
          </a:xfrm>
        </p:spPr>
        <p:txBody>
          <a:bodyPr/>
          <a:lstStyle/>
          <a:p>
            <a:pPr>
              <a:lnSpc>
                <a:spcPct val="120000"/>
              </a:lnSpc>
            </a:pPr>
            <a:r>
              <a:rPr lang="en-US" altLang="zh-CN" sz="2800" dirty="0">
                <a:ea typeface="MS PGothic" charset="0"/>
              </a:rPr>
              <a:t>If we had modified the code so that both threads acquire the locks in the same order </a:t>
            </a:r>
          </a:p>
          <a:p>
            <a:pPr lvl="1">
              <a:lnSpc>
                <a:spcPct val="120000"/>
              </a:lnSpc>
            </a:pPr>
            <a:r>
              <a:rPr lang="en-US" altLang="zh-CN" sz="2400" dirty="0">
                <a:ea typeface="MS PGothic" charset="0"/>
              </a:rPr>
              <a:t>(</a:t>
            </a:r>
            <a:r>
              <a:rPr lang="en-US" altLang="zh-CN" sz="2400" i="1" dirty="0">
                <a:ea typeface="MS PGothic" charset="0"/>
              </a:rPr>
              <a:t>L1 </a:t>
            </a:r>
            <a:r>
              <a:rPr lang="en-US" altLang="zh-CN" sz="2400" dirty="0">
                <a:ea typeface="MS PGothic" charset="0"/>
              </a:rPr>
              <a:t>and then </a:t>
            </a:r>
            <a:r>
              <a:rPr lang="en-US" altLang="zh-CN" sz="2400" i="1" dirty="0">
                <a:ea typeface="MS PGothic" charset="0"/>
              </a:rPr>
              <a:t>L2, or vice versa</a:t>
            </a:r>
            <a:r>
              <a:rPr lang="en-US" altLang="zh-CN" sz="2400" i="1" dirty="0" smtClean="0">
                <a:ea typeface="MS PGothic" charset="0"/>
              </a:rPr>
              <a:t>) </a:t>
            </a:r>
            <a:endParaRPr lang="en-US" altLang="zh-CN" sz="2400" i="1" dirty="0">
              <a:ea typeface="MS PGothic" charset="0"/>
            </a:endParaRPr>
          </a:p>
          <a:p>
            <a:pPr lvl="1">
              <a:lnSpc>
                <a:spcPct val="120000"/>
              </a:lnSpc>
            </a:pPr>
            <a:r>
              <a:rPr lang="en-US" altLang="zh-CN" sz="2400" dirty="0" smtClean="0">
                <a:ea typeface="MS PGothic" charset="0"/>
              </a:rPr>
              <a:t>No </a:t>
            </a:r>
            <a:r>
              <a:rPr lang="en-US" altLang="zh-CN" sz="2400" dirty="0">
                <a:ea typeface="MS PGothic" charset="0"/>
              </a:rPr>
              <a:t>deadlock could have </a:t>
            </a:r>
            <a:r>
              <a:rPr lang="en-US" altLang="zh-CN" sz="2400" dirty="0" smtClean="0">
                <a:ea typeface="MS PGothic" charset="0"/>
              </a:rPr>
              <a:t>occurred</a:t>
            </a:r>
            <a:endParaRPr lang="en-US" altLang="zh-CN" sz="2400" dirty="0">
              <a:ea typeface="MS PGothic" charset="0"/>
            </a:endParaRPr>
          </a:p>
          <a:p>
            <a:pPr>
              <a:lnSpc>
                <a:spcPct val="120000"/>
              </a:lnSpc>
            </a:pPr>
            <a:r>
              <a:rPr lang="en-US" altLang="zh-CN" sz="2800" dirty="0" smtClean="0">
                <a:ea typeface="MS PGothic" charset="0"/>
              </a:rPr>
              <a:t>Again</a:t>
            </a:r>
            <a:r>
              <a:rPr lang="en-US" altLang="zh-CN" sz="2800" i="1" dirty="0">
                <a:ea typeface="MS PGothic" charset="0"/>
              </a:rPr>
              <a:t>, small changes </a:t>
            </a:r>
            <a:r>
              <a:rPr lang="en-US" altLang="zh-CN" sz="2800" dirty="0">
                <a:ea typeface="MS PGothic" charset="0"/>
              </a:rPr>
              <a:t>in the order of statements can result in good or bad behavior</a:t>
            </a:r>
            <a:endParaRPr lang="en-US" altLang="zh-CN" dirty="0">
              <a:ea typeface="MS PGothic" charset="0"/>
            </a:endParaRPr>
          </a:p>
        </p:txBody>
      </p:sp>
      <p:sp>
        <p:nvSpPr>
          <p:cNvPr id="37892"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3FB2F81F-A459-4941-B068-78D9D073E44A}" type="slidenum">
              <a:rPr lang="zh-CN" altLang="en-US" sz="1400" b="0">
                <a:latin typeface="Calibri" charset="0"/>
                <a:ea typeface="Adobe 楷体 Std R" charset="0"/>
                <a:cs typeface="Adobe 楷体 Std R" charset="0"/>
              </a:rPr>
              <a:pPr/>
              <a:t>16</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28042449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pPr eaLnBrk="1" hangingPunct="1">
              <a:lnSpc>
                <a:spcPct val="90000"/>
              </a:lnSpc>
              <a:spcBef>
                <a:spcPct val="10000"/>
              </a:spcBef>
            </a:pPr>
            <a:r>
              <a:rPr lang="en-US" altLang="zh-CN" dirty="0">
                <a:ea typeface="MS PGothic" charset="0"/>
              </a:rPr>
              <a:t>Deadlock </a:t>
            </a:r>
            <a:r>
              <a:rPr lang="en-US" altLang="zh-CN" i="1" dirty="0">
                <a:ea typeface="MS PGothic" charset="0"/>
              </a:rPr>
              <a:t>wait-for</a:t>
            </a:r>
            <a:r>
              <a:rPr lang="en-US" altLang="zh-CN" dirty="0">
                <a:ea typeface="MS PGothic" charset="0"/>
              </a:rPr>
              <a:t> Graph</a:t>
            </a:r>
          </a:p>
        </p:txBody>
      </p:sp>
      <p:sp>
        <p:nvSpPr>
          <p:cNvPr id="38915"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E121B9A1-7F52-9B4B-B9C0-94622C804C88}" type="slidenum">
              <a:rPr lang="zh-CN" altLang="en-US" sz="1400" b="0">
                <a:latin typeface="Calibri" charset="0"/>
                <a:ea typeface="Adobe 楷体 Std R" charset="0"/>
                <a:cs typeface="Adobe 楷体 Std R" charset="0"/>
              </a:rPr>
              <a:pPr/>
              <a:t>17</a:t>
            </a:fld>
            <a:endParaRPr lang="en-US" altLang="zh-CN" sz="1400" b="0">
              <a:latin typeface="Calibri" charset="0"/>
              <a:ea typeface="Adobe 楷体 Std R" charset="0"/>
              <a:cs typeface="Adobe 楷体 Std R" charset="0"/>
            </a:endParaRPr>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30313"/>
            <a:ext cx="8458200" cy="3024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734805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ormAutofit/>
          </a:bodyPr>
          <a:lstStyle/>
          <a:p>
            <a:pPr eaLnBrk="1" hangingPunct="1">
              <a:lnSpc>
                <a:spcPct val="90000"/>
              </a:lnSpc>
              <a:spcBef>
                <a:spcPct val="10000"/>
              </a:spcBef>
            </a:pPr>
            <a:r>
              <a:rPr lang="en-US" altLang="zh-CN" dirty="0">
                <a:ea typeface="MS PGothic" charset="0"/>
              </a:rPr>
              <a:t>Deadlock </a:t>
            </a:r>
            <a:r>
              <a:rPr lang="en-US" altLang="zh-CN" dirty="0" smtClean="0">
                <a:ea typeface="MS PGothic" charset="0"/>
              </a:rPr>
              <a:t>Theory</a:t>
            </a:r>
            <a:endParaRPr lang="en-US" altLang="zh-CN" dirty="0">
              <a:ea typeface="MS PGothic" charset="0"/>
            </a:endParaRPr>
          </a:p>
        </p:txBody>
      </p:sp>
      <p:sp>
        <p:nvSpPr>
          <p:cNvPr id="3075" name="Content Placeholder 2"/>
          <p:cNvSpPr>
            <a:spLocks noGrp="1"/>
          </p:cNvSpPr>
          <p:nvPr>
            <p:ph idx="1"/>
          </p:nvPr>
        </p:nvSpPr>
        <p:spPr>
          <a:xfrm>
            <a:off x="457200" y="1206500"/>
            <a:ext cx="8305800" cy="3683000"/>
          </a:xfrm>
        </p:spPr>
        <p:txBody>
          <a:bodyPr>
            <a:normAutofit fontScale="85000" lnSpcReduction="20000"/>
          </a:bodyPr>
          <a:lstStyle/>
          <a:p>
            <a:pPr eaLnBrk="1" hangingPunct="1">
              <a:spcBef>
                <a:spcPct val="0"/>
              </a:spcBef>
              <a:buFontTx/>
              <a:buNone/>
            </a:pPr>
            <a:r>
              <a:rPr lang="en-US" altLang="zh-CN" sz="2800" dirty="0">
                <a:ea typeface="MS PGothic" charset="0"/>
              </a:rPr>
              <a:t>Four necessary and sufficient conditions for </a:t>
            </a:r>
            <a:r>
              <a:rPr lang="en-US" altLang="zh-CN" sz="2800" dirty="0" smtClean="0">
                <a:ea typeface="MS PGothic" charset="0"/>
              </a:rPr>
              <a:t>deadlock</a:t>
            </a:r>
          </a:p>
          <a:p>
            <a:pPr eaLnBrk="1" hangingPunct="1">
              <a:spcBef>
                <a:spcPct val="0"/>
              </a:spcBef>
              <a:buFontTx/>
              <a:buNone/>
            </a:pPr>
            <a:endParaRPr lang="en-US" altLang="zh-CN" sz="2800" dirty="0">
              <a:ea typeface="MS PGothic" charset="0"/>
            </a:endParaRPr>
          </a:p>
          <a:p>
            <a:pPr eaLnBrk="1" hangingPunct="1">
              <a:spcBef>
                <a:spcPct val="0"/>
              </a:spcBef>
              <a:buFont typeface="Calibri" charset="0"/>
              <a:buAutoNum type="arabicPeriod"/>
            </a:pPr>
            <a:r>
              <a:rPr lang="en-US" altLang="zh-CN" sz="2800" dirty="0">
                <a:ea typeface="MS PGothic" charset="0"/>
              </a:rPr>
              <a:t>Limited access</a:t>
            </a:r>
          </a:p>
          <a:p>
            <a:pPr marL="914400" lvl="1" indent="-457200" eaLnBrk="1" hangingPunct="1">
              <a:spcBef>
                <a:spcPct val="0"/>
              </a:spcBef>
            </a:pPr>
            <a:r>
              <a:rPr lang="en-US" altLang="zh-CN" sz="2400" dirty="0">
                <a:ea typeface="MS PGothic" charset="0"/>
              </a:rPr>
              <a:t>Resource can only be shared with finite users. </a:t>
            </a:r>
          </a:p>
          <a:p>
            <a:pPr eaLnBrk="1" hangingPunct="1">
              <a:spcBef>
                <a:spcPct val="0"/>
              </a:spcBef>
              <a:buFont typeface="Calibri" charset="0"/>
              <a:buAutoNum type="arabicPeriod"/>
            </a:pPr>
            <a:r>
              <a:rPr lang="en-US" altLang="zh-CN" sz="2800" dirty="0">
                <a:ea typeface="MS PGothic" charset="0"/>
              </a:rPr>
              <a:t>No preemption </a:t>
            </a:r>
          </a:p>
          <a:p>
            <a:pPr marL="914400" lvl="1" indent="-457200" eaLnBrk="1" hangingPunct="1">
              <a:spcBef>
                <a:spcPct val="0"/>
              </a:spcBef>
            </a:pPr>
            <a:r>
              <a:rPr lang="en-US" altLang="zh-CN" sz="2400" dirty="0">
                <a:ea typeface="MS PGothic" charset="0"/>
              </a:rPr>
              <a:t>O</a:t>
            </a:r>
            <a:r>
              <a:rPr lang="en-US" altLang="zh-CN" sz="2400" dirty="0" smtClean="0">
                <a:ea typeface="MS PGothic" charset="0"/>
              </a:rPr>
              <a:t>nce </a:t>
            </a:r>
            <a:r>
              <a:rPr lang="en-US" altLang="zh-CN" sz="2400" dirty="0">
                <a:ea typeface="MS PGothic" charset="0"/>
              </a:rPr>
              <a:t>resource granted, cannot be taken away. </a:t>
            </a:r>
          </a:p>
          <a:p>
            <a:pPr eaLnBrk="1" hangingPunct="1">
              <a:spcBef>
                <a:spcPct val="0"/>
              </a:spcBef>
              <a:buFont typeface="Calibri" charset="0"/>
              <a:buAutoNum type="arabicPeriod"/>
            </a:pPr>
            <a:r>
              <a:rPr lang="en-US" altLang="zh-CN" sz="2800" dirty="0">
                <a:ea typeface="MS PGothic" charset="0"/>
              </a:rPr>
              <a:t>Multiple independent requests (hold and wait)</a:t>
            </a:r>
          </a:p>
          <a:p>
            <a:pPr marL="914400" lvl="1" indent="-457200" eaLnBrk="1" hangingPunct="1">
              <a:spcBef>
                <a:spcPct val="0"/>
              </a:spcBef>
            </a:pPr>
            <a:r>
              <a:rPr lang="en-US" altLang="zh-CN" sz="2400" dirty="0">
                <a:ea typeface="MS PGothic" charset="0"/>
              </a:rPr>
              <a:t>D</a:t>
            </a:r>
            <a:r>
              <a:rPr lang="en-US" altLang="zh-CN" sz="2400" dirty="0" smtClean="0">
                <a:ea typeface="MS PGothic" charset="0"/>
              </a:rPr>
              <a:t>on’t </a:t>
            </a:r>
            <a:r>
              <a:rPr lang="en-US" altLang="zh-CN" sz="2400" dirty="0">
                <a:ea typeface="MS PGothic" charset="0"/>
              </a:rPr>
              <a:t>ask all at once (wait for next resource while holding current one) </a:t>
            </a:r>
          </a:p>
          <a:p>
            <a:pPr eaLnBrk="1" hangingPunct="1">
              <a:spcBef>
                <a:spcPct val="0"/>
              </a:spcBef>
              <a:buFont typeface="Calibri" charset="0"/>
              <a:buAutoNum type="arabicPeriod"/>
            </a:pPr>
            <a:r>
              <a:rPr lang="en-US" altLang="zh-CN" sz="2800" dirty="0">
                <a:ea typeface="MS PGothic" charset="0"/>
              </a:rPr>
              <a:t>Cycle in wait for graph</a:t>
            </a:r>
            <a:endParaRPr lang="en-US" altLang="zh-CN" dirty="0">
              <a:ea typeface="MS PGothic" charset="0"/>
            </a:endParaRPr>
          </a:p>
        </p:txBody>
      </p:sp>
      <p:sp>
        <p:nvSpPr>
          <p:cNvPr id="40964"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C2A26980-9EBE-4643-BCFA-64B5729A88CA}" type="slidenum">
              <a:rPr lang="zh-CN" altLang="en-US" sz="1400" b="0">
                <a:latin typeface="Calibri" charset="0"/>
                <a:ea typeface="Adobe 楷体 Std R" charset="0"/>
                <a:cs typeface="Adobe 楷体 Std R" charset="0"/>
              </a:rPr>
              <a:pPr/>
              <a:t>18</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2364283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normAutofit/>
          </a:bodyPr>
          <a:lstStyle/>
          <a:p>
            <a:pPr>
              <a:lnSpc>
                <a:spcPct val="90000"/>
              </a:lnSpc>
              <a:spcBef>
                <a:spcPct val="10000"/>
              </a:spcBef>
            </a:pPr>
            <a:r>
              <a:rPr lang="en-US" altLang="zh-CN" dirty="0">
                <a:ea typeface="MS PGothic" charset="0"/>
              </a:rPr>
              <a:t>Deadlock &amp; </a:t>
            </a:r>
            <a:r>
              <a:rPr lang="en-US" altLang="zh-CN" dirty="0" smtClean="0">
                <a:ea typeface="MS PGothic" charset="0"/>
              </a:rPr>
              <a:t>Making </a:t>
            </a:r>
            <a:r>
              <a:rPr lang="en-US" altLang="zh-CN" dirty="0">
                <a:ea typeface="MS PGothic" charset="0"/>
              </a:rPr>
              <a:t>P</a:t>
            </a:r>
            <a:r>
              <a:rPr lang="en-US" altLang="zh-CN" dirty="0" smtClean="0">
                <a:ea typeface="MS PGothic" charset="0"/>
              </a:rPr>
              <a:t>rogress</a:t>
            </a:r>
            <a:endParaRPr lang="zh-CN" altLang="en-US" dirty="0">
              <a:ea typeface="MS PGothic" charset="0"/>
            </a:endParaRPr>
          </a:p>
        </p:txBody>
      </p:sp>
      <p:sp>
        <p:nvSpPr>
          <p:cNvPr id="22530" name="内容占位符 2"/>
          <p:cNvSpPr>
            <a:spLocks noGrp="1"/>
          </p:cNvSpPr>
          <p:nvPr>
            <p:ph idx="1"/>
          </p:nvPr>
        </p:nvSpPr>
        <p:spPr/>
        <p:txBody>
          <a:bodyPr>
            <a:normAutofit fontScale="92500"/>
          </a:bodyPr>
          <a:lstStyle/>
          <a:p>
            <a:r>
              <a:rPr lang="en-US" altLang="zh-CN" dirty="0">
                <a:ea typeface="MS PGothic" charset="0"/>
              </a:rPr>
              <a:t>Inevitable if using locks in concurrency</a:t>
            </a:r>
          </a:p>
          <a:p>
            <a:pPr lvl="1"/>
            <a:r>
              <a:rPr lang="en-US" altLang="zh-CN" dirty="0">
                <a:ea typeface="MS PGothic" charset="0"/>
              </a:rPr>
              <a:t>1. Waiting for one another</a:t>
            </a:r>
          </a:p>
          <a:p>
            <a:pPr lvl="1"/>
            <a:r>
              <a:rPr lang="en-US" altLang="zh-CN" dirty="0">
                <a:ea typeface="MS PGothic" charset="0"/>
              </a:rPr>
              <a:t>2. Waiting for a lock by some deadlocked one</a:t>
            </a:r>
          </a:p>
          <a:p>
            <a:pPr lvl="1"/>
            <a:r>
              <a:rPr lang="en-US" altLang="zh-CN" dirty="0">
                <a:ea typeface="MS PGothic" charset="0"/>
              </a:rPr>
              <a:t>Correctness arguments ensures correctness, but no progress</a:t>
            </a:r>
          </a:p>
          <a:p>
            <a:r>
              <a:rPr lang="en-US" altLang="zh-CN" dirty="0">
                <a:ea typeface="MS PGothic" charset="0"/>
              </a:rPr>
              <a:t>Methods</a:t>
            </a:r>
          </a:p>
          <a:p>
            <a:pPr lvl="1"/>
            <a:r>
              <a:rPr lang="en-US" altLang="zh-CN" dirty="0">
                <a:ea typeface="MS PGothic" charset="0"/>
              </a:rPr>
              <a:t>Pessimistic ones: take a priori action to prevent</a:t>
            </a:r>
          </a:p>
          <a:p>
            <a:pPr lvl="1"/>
            <a:r>
              <a:rPr lang="en-US" altLang="zh-CN" dirty="0">
                <a:ea typeface="MS PGothic" charset="0"/>
              </a:rPr>
              <a:t>Optimistic ones: detect deadlocks then fix up</a:t>
            </a:r>
          </a:p>
          <a:p>
            <a:pPr lvl="2"/>
            <a:endParaRPr lang="zh-CN" altLang="en-US" dirty="0">
              <a:ea typeface="MS PGothic" charset="0"/>
            </a:endParaRPr>
          </a:p>
        </p:txBody>
      </p:sp>
      <p:sp>
        <p:nvSpPr>
          <p:cNvPr id="22531"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FEAC959C-EDCE-E749-8854-62DD4CFD99BE}" type="slidenum">
              <a:rPr lang="zh-CN" altLang="en-US" sz="1167" b="0">
                <a:latin typeface="Calibri" charset="0"/>
                <a:ea typeface="Adobe 楷体 Std R" charset="0"/>
                <a:cs typeface="Adobe 楷体 Std R" charset="0"/>
              </a:rPr>
              <a:pPr/>
              <a:t>19</a:t>
            </a:fld>
            <a:endParaRPr lang="en-US" altLang="zh-CN" sz="1167" b="0">
              <a:latin typeface="Calibri" charset="0"/>
              <a:ea typeface="Adobe 楷体 Std R" charset="0"/>
              <a:cs typeface="Adobe 楷体 Std R" charset="0"/>
            </a:endParaRPr>
          </a:p>
        </p:txBody>
      </p:sp>
    </p:spTree>
    <p:extLst>
      <p:ext uri="{BB962C8B-B14F-4D97-AF65-F5344CB8AC3E}">
        <p14:creationId xmlns:p14="http://schemas.microsoft.com/office/powerpoint/2010/main" val="4252486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Virtualization: C/S on a Single Machine</a:t>
            </a:r>
            <a:endParaRPr lang="zh-CN" altLang="en-US" dirty="0"/>
          </a:p>
        </p:txBody>
      </p:sp>
      <p:sp>
        <p:nvSpPr>
          <p:cNvPr id="4" name="矩形 3"/>
          <p:cNvSpPr/>
          <p:nvPr/>
        </p:nvSpPr>
        <p:spPr>
          <a:xfrm>
            <a:off x="107504" y="1326168"/>
            <a:ext cx="8856984" cy="400110"/>
          </a:xfrm>
          <a:prstGeom prst="rect">
            <a:avLst/>
          </a:prstGeom>
        </p:spPr>
        <p:txBody>
          <a:bodyPr wrap="square">
            <a:spAutoFit/>
          </a:bodyPr>
          <a:lstStyle/>
          <a:p>
            <a:pPr algn="ctr"/>
            <a:r>
              <a:rPr lang="en-US" altLang="zh-CN" sz="2000" b="1" dirty="0">
                <a:solidFill>
                  <a:srgbClr val="000000"/>
                </a:solidFill>
                <a:latin typeface="DengXian" charset="0"/>
                <a:ea typeface="DengXian" charset="0"/>
                <a:cs typeface="DengXian" charset="0"/>
              </a:rPr>
              <a:t>in order to enforce modularity + build an effective operating </a:t>
            </a:r>
            <a:r>
              <a:rPr lang="en-US" altLang="zh-CN" sz="2000" b="1" dirty="0" smtClean="0">
                <a:solidFill>
                  <a:srgbClr val="000000"/>
                </a:solidFill>
                <a:latin typeface="DengXian" charset="0"/>
                <a:ea typeface="DengXian" charset="0"/>
                <a:cs typeface="DengXian" charset="0"/>
              </a:rPr>
              <a:t>system</a:t>
            </a:r>
            <a:endParaRPr lang="zh-CN" altLang="en-US" sz="2000" b="1" dirty="0">
              <a:latin typeface="DengXian" charset="0"/>
              <a:ea typeface="DengXian" charset="0"/>
              <a:cs typeface="DengXian" charset="0"/>
            </a:endParaRPr>
          </a:p>
        </p:txBody>
      </p:sp>
      <p:sp>
        <p:nvSpPr>
          <p:cNvPr id="5" name="矩形 4"/>
          <p:cNvSpPr/>
          <p:nvPr/>
        </p:nvSpPr>
        <p:spPr>
          <a:xfrm>
            <a:off x="457200" y="2118836"/>
            <a:ext cx="4546848" cy="707886"/>
          </a:xfrm>
          <a:prstGeom prst="rect">
            <a:avLst/>
          </a:prstGeom>
        </p:spPr>
        <p:txBody>
          <a:bodyPr wrap="square">
            <a:spAutoFit/>
          </a:bodyPr>
          <a:lstStyle/>
          <a:p>
            <a:r>
              <a:rPr lang="en-US" altLang="zh-CN" sz="2000" dirty="0" smtClean="0">
                <a:solidFill>
                  <a:srgbClr val="000000"/>
                </a:solidFill>
                <a:latin typeface="DengXian" charset="0"/>
                <a:ea typeface="DengXian" charset="0"/>
                <a:cs typeface="DengXian" charset="0"/>
              </a:rPr>
              <a:t>programs </a:t>
            </a:r>
            <a:r>
              <a:rPr lang="en-US" altLang="zh-CN" sz="2000" dirty="0">
                <a:solidFill>
                  <a:srgbClr val="000000"/>
                </a:solidFill>
                <a:latin typeface="DengXian" charset="0"/>
                <a:ea typeface="DengXian" charset="0"/>
                <a:cs typeface="DengXian" charset="0"/>
              </a:rPr>
              <a:t>shouldn’t be able to refer </a:t>
            </a:r>
            <a:r>
              <a:rPr lang="en-US" altLang="zh-CN" sz="2000" dirty="0" smtClean="0">
                <a:solidFill>
                  <a:srgbClr val="000000"/>
                </a:solidFill>
                <a:latin typeface="DengXian" charset="0"/>
                <a:ea typeface="DengXian" charset="0"/>
                <a:cs typeface="DengXian" charset="0"/>
              </a:rPr>
              <a:t>to </a:t>
            </a:r>
          </a:p>
          <a:p>
            <a:r>
              <a:rPr lang="en-US" altLang="zh-CN" sz="2000" dirty="0" smtClean="0">
                <a:solidFill>
                  <a:srgbClr val="000000"/>
                </a:solidFill>
                <a:latin typeface="DengXian" charset="0"/>
                <a:ea typeface="DengXian" charset="0"/>
                <a:cs typeface="DengXian" charset="0"/>
              </a:rPr>
              <a:t>(and </a:t>
            </a:r>
            <a:r>
              <a:rPr lang="en-US" altLang="zh-CN" sz="2000" dirty="0">
                <a:solidFill>
                  <a:srgbClr val="000000"/>
                </a:solidFill>
                <a:latin typeface="DengXian" charset="0"/>
                <a:ea typeface="DengXian" charset="0"/>
                <a:cs typeface="DengXian" charset="0"/>
              </a:rPr>
              <a:t>corrupt) each others’ </a:t>
            </a:r>
            <a:r>
              <a:rPr lang="en-US" altLang="zh-CN" sz="2000" b="1" dirty="0" smtClean="0">
                <a:solidFill>
                  <a:srgbClr val="0096FF"/>
                </a:solidFill>
                <a:latin typeface="DengXian" charset="0"/>
                <a:ea typeface="DengXian" charset="0"/>
                <a:cs typeface="DengXian" charset="0"/>
              </a:rPr>
              <a:t>memory</a:t>
            </a:r>
            <a:endParaRPr lang="zh-CN" altLang="en-US" sz="2000" b="1" dirty="0">
              <a:solidFill>
                <a:srgbClr val="0096FF"/>
              </a:solidFill>
              <a:latin typeface="DengXian" charset="0"/>
              <a:ea typeface="DengXian" charset="0"/>
              <a:cs typeface="DengXian" charset="0"/>
            </a:endParaRPr>
          </a:p>
        </p:txBody>
      </p:sp>
      <p:sp>
        <p:nvSpPr>
          <p:cNvPr id="6" name="矩形 5"/>
          <p:cNvSpPr/>
          <p:nvPr/>
        </p:nvSpPr>
        <p:spPr>
          <a:xfrm>
            <a:off x="457200" y="3219281"/>
            <a:ext cx="4546848" cy="707886"/>
          </a:xfrm>
          <a:prstGeom prst="rect">
            <a:avLst/>
          </a:prstGeom>
        </p:spPr>
        <p:txBody>
          <a:bodyPr wrap="square">
            <a:spAutoFit/>
          </a:bodyPr>
          <a:lstStyle/>
          <a:p>
            <a:r>
              <a:rPr lang="en-US" altLang="zh-CN" sz="2000" dirty="0">
                <a:solidFill>
                  <a:srgbClr val="000000"/>
                </a:solidFill>
                <a:latin typeface="DengXian" charset="0"/>
                <a:ea typeface="DengXian" charset="0"/>
                <a:cs typeface="DengXian" charset="0"/>
              </a:rPr>
              <a:t>programs should be able to</a:t>
            </a:r>
          </a:p>
          <a:p>
            <a:r>
              <a:rPr lang="en-US" altLang="zh-CN" sz="2000" b="1" dirty="0">
                <a:solidFill>
                  <a:srgbClr val="0096FF"/>
                </a:solidFill>
                <a:latin typeface="DengXian" charset="0"/>
                <a:ea typeface="DengXian" charset="0"/>
                <a:cs typeface="DengXian" charset="0"/>
              </a:rPr>
              <a:t>communicate</a:t>
            </a:r>
            <a:endParaRPr lang="zh-CN" altLang="en-US" sz="2000" b="1" dirty="0">
              <a:solidFill>
                <a:srgbClr val="0096FF"/>
              </a:solidFill>
              <a:latin typeface="DengXian" charset="0"/>
              <a:ea typeface="DengXian" charset="0"/>
              <a:cs typeface="DengXian" charset="0"/>
            </a:endParaRPr>
          </a:p>
        </p:txBody>
      </p:sp>
      <p:sp>
        <p:nvSpPr>
          <p:cNvPr id="7" name="矩形 6"/>
          <p:cNvSpPr/>
          <p:nvPr/>
        </p:nvSpPr>
        <p:spPr>
          <a:xfrm>
            <a:off x="457200" y="4319726"/>
            <a:ext cx="4546848" cy="1015663"/>
          </a:xfrm>
          <a:prstGeom prst="rect">
            <a:avLst/>
          </a:prstGeom>
        </p:spPr>
        <p:txBody>
          <a:bodyPr wrap="square">
            <a:spAutoFit/>
          </a:bodyPr>
          <a:lstStyle/>
          <a:p>
            <a:r>
              <a:rPr lang="en-US" altLang="zh-CN" sz="2000" dirty="0">
                <a:solidFill>
                  <a:srgbClr val="000000"/>
                </a:solidFill>
                <a:latin typeface="DengXian" charset="0"/>
                <a:ea typeface="DengXian" charset="0"/>
                <a:cs typeface="DengXian" charset="0"/>
              </a:rPr>
              <a:t>programs should be able to </a:t>
            </a:r>
            <a:r>
              <a:rPr lang="en-US" altLang="zh-CN" sz="2000" b="1" dirty="0">
                <a:solidFill>
                  <a:srgbClr val="0096FF"/>
                </a:solidFill>
                <a:latin typeface="DengXian" charset="0"/>
                <a:ea typeface="DengXian" charset="0"/>
                <a:cs typeface="DengXian" charset="0"/>
              </a:rPr>
              <a:t>share a</a:t>
            </a:r>
          </a:p>
          <a:p>
            <a:r>
              <a:rPr lang="en-US" altLang="zh-CN" sz="2000" b="1" dirty="0">
                <a:solidFill>
                  <a:srgbClr val="0096FF"/>
                </a:solidFill>
                <a:latin typeface="DengXian" charset="0"/>
                <a:ea typeface="DengXian" charset="0"/>
                <a:cs typeface="DengXian" charset="0"/>
              </a:rPr>
              <a:t>CPU</a:t>
            </a:r>
            <a:r>
              <a:rPr lang="en-US" altLang="zh-CN" sz="2000" dirty="0">
                <a:solidFill>
                  <a:srgbClr val="000000"/>
                </a:solidFill>
                <a:latin typeface="DengXian" charset="0"/>
                <a:ea typeface="DengXian" charset="0"/>
                <a:cs typeface="DengXian" charset="0"/>
              </a:rPr>
              <a:t> without one program halting the</a:t>
            </a:r>
          </a:p>
          <a:p>
            <a:r>
              <a:rPr lang="en-US" altLang="zh-CN" sz="2000" dirty="0">
                <a:solidFill>
                  <a:srgbClr val="000000"/>
                </a:solidFill>
                <a:latin typeface="DengXian" charset="0"/>
                <a:ea typeface="DengXian" charset="0"/>
                <a:cs typeface="DengXian" charset="0"/>
              </a:rPr>
              <a:t>progress of the other</a:t>
            </a:r>
            <a:endParaRPr lang="zh-CN" altLang="en-US" sz="2000" dirty="0">
              <a:latin typeface="DengXian" charset="0"/>
              <a:ea typeface="DengXian" charset="0"/>
              <a:cs typeface="DengXian" charset="0"/>
            </a:endParaRPr>
          </a:p>
        </p:txBody>
      </p:sp>
      <p:sp>
        <p:nvSpPr>
          <p:cNvPr id="8" name="矩形 7"/>
          <p:cNvSpPr/>
          <p:nvPr/>
        </p:nvSpPr>
        <p:spPr>
          <a:xfrm>
            <a:off x="6084168" y="2251819"/>
            <a:ext cx="2602186" cy="400110"/>
          </a:xfrm>
          <a:prstGeom prst="rect">
            <a:avLst/>
          </a:prstGeom>
        </p:spPr>
        <p:txBody>
          <a:bodyPr wrap="square">
            <a:spAutoFit/>
          </a:bodyPr>
          <a:lstStyle/>
          <a:p>
            <a:r>
              <a:rPr lang="en-US" altLang="zh-CN" sz="2000" dirty="0">
                <a:solidFill>
                  <a:srgbClr val="000000"/>
                </a:solidFill>
                <a:latin typeface="DengXian" charset="0"/>
                <a:ea typeface="DengXian" charset="0"/>
                <a:cs typeface="DengXian" charset="0"/>
              </a:rPr>
              <a:t>Virtual memory</a:t>
            </a:r>
            <a:endParaRPr lang="zh-CN" altLang="en-US" sz="2000" dirty="0">
              <a:solidFill>
                <a:srgbClr val="000000"/>
              </a:solidFill>
              <a:latin typeface="DengXian" charset="0"/>
              <a:ea typeface="DengXian" charset="0"/>
              <a:cs typeface="DengXian" charset="0"/>
            </a:endParaRPr>
          </a:p>
        </p:txBody>
      </p:sp>
      <p:sp>
        <p:nvSpPr>
          <p:cNvPr id="9" name="矩形 8"/>
          <p:cNvSpPr/>
          <p:nvPr/>
        </p:nvSpPr>
        <p:spPr>
          <a:xfrm>
            <a:off x="6084168" y="3286645"/>
            <a:ext cx="2602186" cy="1015663"/>
          </a:xfrm>
          <a:prstGeom prst="rect">
            <a:avLst/>
          </a:prstGeom>
          <a:ln>
            <a:solidFill>
              <a:srgbClr val="C00000"/>
            </a:solidFill>
          </a:ln>
        </p:spPr>
        <p:txBody>
          <a:bodyPr wrap="square">
            <a:spAutoFit/>
          </a:bodyPr>
          <a:lstStyle/>
          <a:p>
            <a:r>
              <a:rPr lang="en-US" altLang="zh-CN" sz="2000" b="1" dirty="0">
                <a:solidFill>
                  <a:srgbClr val="C00000"/>
                </a:solidFill>
                <a:latin typeface="DengXian" charset="0"/>
                <a:ea typeface="DengXian" charset="0"/>
                <a:cs typeface="DengXian" charset="0"/>
              </a:rPr>
              <a:t>Bounded </a:t>
            </a:r>
            <a:r>
              <a:rPr lang="en-US" altLang="zh-CN" sz="2000" b="1" dirty="0" smtClean="0">
                <a:solidFill>
                  <a:srgbClr val="C00000"/>
                </a:solidFill>
                <a:latin typeface="DengXian" charset="0"/>
                <a:ea typeface="DengXian" charset="0"/>
                <a:cs typeface="DengXian" charset="0"/>
              </a:rPr>
              <a:t>buffer </a:t>
            </a:r>
            <a:r>
              <a:rPr lang="en-US" altLang="zh-CN" sz="2000" dirty="0" smtClean="0">
                <a:solidFill>
                  <a:srgbClr val="000000"/>
                </a:solidFill>
                <a:latin typeface="DengXian" charset="0"/>
                <a:ea typeface="DengXian" charset="0"/>
                <a:cs typeface="DengXian" charset="0"/>
              </a:rPr>
              <a:t>(virtualize </a:t>
            </a:r>
            <a:r>
              <a:rPr lang="en-US" altLang="zh-CN" sz="2000" dirty="0">
                <a:solidFill>
                  <a:srgbClr val="000000"/>
                </a:solidFill>
                <a:latin typeface="DengXian" charset="0"/>
                <a:ea typeface="DengXian" charset="0"/>
                <a:cs typeface="DengXian" charset="0"/>
              </a:rPr>
              <a:t>communication links)</a:t>
            </a:r>
          </a:p>
        </p:txBody>
      </p:sp>
      <p:sp>
        <p:nvSpPr>
          <p:cNvPr id="10" name="矩形 9"/>
          <p:cNvSpPr/>
          <p:nvPr/>
        </p:nvSpPr>
        <p:spPr>
          <a:xfrm>
            <a:off x="6084168" y="4546783"/>
            <a:ext cx="2602186" cy="707886"/>
          </a:xfrm>
          <a:prstGeom prst="rect">
            <a:avLst/>
          </a:prstGeom>
        </p:spPr>
        <p:txBody>
          <a:bodyPr wrap="square">
            <a:spAutoFit/>
          </a:bodyPr>
          <a:lstStyle/>
          <a:p>
            <a:r>
              <a:rPr lang="en-US" altLang="zh-CN" sz="2000" dirty="0" smtClean="0">
                <a:solidFill>
                  <a:srgbClr val="000000"/>
                </a:solidFill>
                <a:latin typeface="DengXian" charset="0"/>
                <a:ea typeface="DengXian" charset="0"/>
                <a:cs typeface="DengXian" charset="0"/>
              </a:rPr>
              <a:t>Assume one program per CPU (for today)</a:t>
            </a:r>
            <a:endParaRPr lang="zh-CN" altLang="en-US" sz="2000" dirty="0">
              <a:latin typeface="DengXian" charset="0"/>
              <a:ea typeface="DengXian" charset="0"/>
              <a:cs typeface="DengXian" charset="0"/>
            </a:endParaRPr>
          </a:p>
        </p:txBody>
      </p:sp>
      <p:pic>
        <p:nvPicPr>
          <p:cNvPr id="11" name="图片 10"/>
          <p:cNvPicPr>
            <a:picLocks noChangeAspect="1"/>
          </p:cNvPicPr>
          <p:nvPr/>
        </p:nvPicPr>
        <p:blipFill>
          <a:blip r:embed="rId2"/>
          <a:stretch>
            <a:fillRect/>
          </a:stretch>
        </p:blipFill>
        <p:spPr>
          <a:xfrm>
            <a:off x="5004048" y="2350247"/>
            <a:ext cx="809625" cy="390525"/>
          </a:xfrm>
          <a:prstGeom prst="rect">
            <a:avLst/>
          </a:prstGeom>
        </p:spPr>
      </p:pic>
      <p:pic>
        <p:nvPicPr>
          <p:cNvPr id="12" name="图片 11"/>
          <p:cNvPicPr>
            <a:picLocks noChangeAspect="1"/>
          </p:cNvPicPr>
          <p:nvPr/>
        </p:nvPicPr>
        <p:blipFill>
          <a:blip r:embed="rId2"/>
          <a:stretch>
            <a:fillRect/>
          </a:stretch>
        </p:blipFill>
        <p:spPr>
          <a:xfrm>
            <a:off x="5004048" y="3599215"/>
            <a:ext cx="809625" cy="390525"/>
          </a:xfrm>
          <a:prstGeom prst="rect">
            <a:avLst/>
          </a:prstGeom>
        </p:spPr>
      </p:pic>
      <p:pic>
        <p:nvPicPr>
          <p:cNvPr id="13" name="图片 12"/>
          <p:cNvPicPr>
            <a:picLocks noChangeAspect="1"/>
          </p:cNvPicPr>
          <p:nvPr/>
        </p:nvPicPr>
        <p:blipFill>
          <a:blip r:embed="rId2"/>
          <a:stretch>
            <a:fillRect/>
          </a:stretch>
        </p:blipFill>
        <p:spPr>
          <a:xfrm>
            <a:off x="5004048" y="4767018"/>
            <a:ext cx="809625" cy="390525"/>
          </a:xfrm>
          <a:prstGeom prst="rect">
            <a:avLst/>
          </a:prstGeom>
        </p:spPr>
      </p:pic>
    </p:spTree>
    <p:extLst>
      <p:ext uri="{BB962C8B-B14F-4D97-AF65-F5344CB8AC3E}">
        <p14:creationId xmlns:p14="http://schemas.microsoft.com/office/powerpoint/2010/main" val="3988270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a:normAutofit/>
          </a:bodyPr>
          <a:lstStyle/>
          <a:p>
            <a:pPr>
              <a:lnSpc>
                <a:spcPct val="90000"/>
              </a:lnSpc>
              <a:spcBef>
                <a:spcPct val="10000"/>
              </a:spcBef>
            </a:pPr>
            <a:r>
              <a:rPr lang="en-US" altLang="zh-CN" dirty="0">
                <a:ea typeface="MS PGothic" charset="0"/>
              </a:rPr>
              <a:t>Methods for </a:t>
            </a:r>
            <a:r>
              <a:rPr lang="en-US" altLang="zh-CN" dirty="0" smtClean="0">
                <a:ea typeface="MS PGothic" charset="0"/>
              </a:rPr>
              <a:t>Solving Deadlock</a:t>
            </a:r>
            <a:endParaRPr lang="zh-CN" altLang="en-US" dirty="0">
              <a:ea typeface="MS PGothic" charset="0"/>
            </a:endParaRPr>
          </a:p>
        </p:txBody>
      </p:sp>
      <p:sp>
        <p:nvSpPr>
          <p:cNvPr id="23554" name="内容占位符 2"/>
          <p:cNvSpPr>
            <a:spLocks noGrp="1"/>
          </p:cNvSpPr>
          <p:nvPr>
            <p:ph idx="1"/>
          </p:nvPr>
        </p:nvSpPr>
        <p:spPr/>
        <p:txBody>
          <a:bodyPr>
            <a:normAutofit/>
          </a:bodyPr>
          <a:lstStyle/>
          <a:p>
            <a:r>
              <a:rPr lang="en-US" altLang="zh-CN" sz="3600" dirty="0">
                <a:ea typeface="MS PGothic" charset="0"/>
              </a:rPr>
              <a:t>Lock ordering (pessimistic)</a:t>
            </a:r>
          </a:p>
          <a:p>
            <a:pPr lvl="1"/>
            <a:r>
              <a:rPr lang="en-US" altLang="zh-CN" dirty="0">
                <a:ea typeface="MS PGothic" charset="0"/>
              </a:rPr>
              <a:t>Number the locks uniquely</a:t>
            </a:r>
          </a:p>
          <a:p>
            <a:pPr lvl="1"/>
            <a:r>
              <a:rPr lang="en-US" altLang="zh-CN" dirty="0">
                <a:ea typeface="MS PGothic" charset="0"/>
              </a:rPr>
              <a:t>Require transactions acquire locks in order</a:t>
            </a:r>
          </a:p>
          <a:p>
            <a:pPr lvl="1"/>
            <a:r>
              <a:rPr lang="en-US" altLang="zh-CN" dirty="0">
                <a:ea typeface="MS PGothic" charset="0"/>
              </a:rPr>
              <a:t>Problem: some app may not predict all of the locks they need before acquiring the first </a:t>
            </a:r>
            <a:r>
              <a:rPr lang="en-US" altLang="zh-CN" dirty="0" smtClean="0">
                <a:ea typeface="MS PGothic" charset="0"/>
              </a:rPr>
              <a:t>one</a:t>
            </a:r>
            <a:endParaRPr lang="en-US" altLang="zh-CN" dirty="0">
              <a:ea typeface="MS PGothic" charset="0"/>
            </a:endParaRPr>
          </a:p>
        </p:txBody>
      </p:sp>
      <p:sp>
        <p:nvSpPr>
          <p:cNvPr id="23555"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C4DF6D57-FB23-8B4A-9885-1809A319B8B9}" type="slidenum">
              <a:rPr lang="zh-CN" altLang="en-US" sz="1167" b="0">
                <a:latin typeface="Calibri" charset="0"/>
                <a:ea typeface="Adobe 楷体 Std R" charset="0"/>
                <a:cs typeface="Adobe 楷体 Std R" charset="0"/>
              </a:rPr>
              <a:pPr/>
              <a:t>20</a:t>
            </a:fld>
            <a:endParaRPr lang="en-US" altLang="zh-CN" sz="1167" b="0">
              <a:latin typeface="Calibri" charset="0"/>
              <a:ea typeface="Adobe 楷体 Std R" charset="0"/>
              <a:cs typeface="Adobe 楷体 Std R" charset="0"/>
            </a:endParaRPr>
          </a:p>
        </p:txBody>
      </p:sp>
    </p:spTree>
    <p:extLst>
      <p:ext uri="{BB962C8B-B14F-4D97-AF65-F5344CB8AC3E}">
        <p14:creationId xmlns:p14="http://schemas.microsoft.com/office/powerpoint/2010/main" val="31834703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a:normAutofit/>
          </a:bodyPr>
          <a:lstStyle/>
          <a:p>
            <a:pPr>
              <a:lnSpc>
                <a:spcPct val="90000"/>
              </a:lnSpc>
              <a:spcBef>
                <a:spcPct val="10000"/>
              </a:spcBef>
            </a:pPr>
            <a:r>
              <a:rPr lang="en-US" altLang="zh-CN" dirty="0">
                <a:ea typeface="MS PGothic" charset="0"/>
              </a:rPr>
              <a:t>Methods for </a:t>
            </a:r>
            <a:r>
              <a:rPr lang="en-US" altLang="zh-CN" dirty="0" smtClean="0">
                <a:ea typeface="MS PGothic" charset="0"/>
              </a:rPr>
              <a:t>Solving Deadlock</a:t>
            </a:r>
            <a:endParaRPr lang="zh-CN" altLang="en-US" dirty="0">
              <a:ea typeface="MS PGothic" charset="0"/>
            </a:endParaRPr>
          </a:p>
        </p:txBody>
      </p:sp>
      <p:sp>
        <p:nvSpPr>
          <p:cNvPr id="23554" name="内容占位符 2"/>
          <p:cNvSpPr>
            <a:spLocks noGrp="1"/>
          </p:cNvSpPr>
          <p:nvPr>
            <p:ph idx="1"/>
          </p:nvPr>
        </p:nvSpPr>
        <p:spPr/>
        <p:txBody>
          <a:bodyPr>
            <a:normAutofit/>
          </a:bodyPr>
          <a:lstStyle/>
          <a:p>
            <a:r>
              <a:rPr lang="en-US" altLang="zh-CN" sz="3600" dirty="0" smtClean="0">
                <a:ea typeface="MS PGothic" charset="0"/>
              </a:rPr>
              <a:t>Backing </a:t>
            </a:r>
            <a:r>
              <a:rPr lang="en-US" altLang="zh-CN" sz="3600" dirty="0">
                <a:ea typeface="MS PGothic" charset="0"/>
              </a:rPr>
              <a:t>out (optimistic)</a:t>
            </a:r>
          </a:p>
          <a:p>
            <a:pPr lvl="1"/>
            <a:r>
              <a:rPr lang="en-US" altLang="zh-CN" dirty="0">
                <a:ea typeface="MS PGothic" charset="0"/>
              </a:rPr>
              <a:t>Allow </a:t>
            </a:r>
            <a:r>
              <a:rPr lang="en-US" altLang="zh-CN" dirty="0" smtClean="0">
                <a:ea typeface="MS PGothic" charset="0"/>
              </a:rPr>
              <a:t>acquiring </a:t>
            </a:r>
            <a:r>
              <a:rPr lang="en-US" altLang="zh-CN" dirty="0">
                <a:ea typeface="MS PGothic" charset="0"/>
              </a:rPr>
              <a:t>locks in any order</a:t>
            </a:r>
          </a:p>
          <a:p>
            <a:pPr lvl="1"/>
            <a:r>
              <a:rPr lang="en-US" altLang="zh-CN" dirty="0">
                <a:ea typeface="MS PGothic" charset="0"/>
              </a:rPr>
              <a:t>If it encounters an already-acquired lock with an number lower than one it has previously acquired itself, then</a:t>
            </a:r>
          </a:p>
          <a:p>
            <a:pPr lvl="2"/>
            <a:r>
              <a:rPr lang="en-US" altLang="zh-CN" sz="2000" dirty="0">
                <a:ea typeface="MS PGothic" charset="0"/>
              </a:rPr>
              <a:t>UNDO: Back up to release its higher-numbered locks</a:t>
            </a:r>
          </a:p>
          <a:p>
            <a:pPr lvl="2"/>
            <a:r>
              <a:rPr lang="en-US" altLang="zh-CN" sz="2000" dirty="0">
                <a:ea typeface="MS PGothic" charset="0"/>
              </a:rPr>
              <a:t>Wait for the lower-numbered lock and REDO</a:t>
            </a:r>
            <a:endParaRPr lang="zh-CN" altLang="en-US" sz="2000" dirty="0">
              <a:ea typeface="MS PGothic" charset="0"/>
            </a:endParaRPr>
          </a:p>
        </p:txBody>
      </p:sp>
      <p:sp>
        <p:nvSpPr>
          <p:cNvPr id="23555"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C4DF6D57-FB23-8B4A-9885-1809A319B8B9}" type="slidenum">
              <a:rPr lang="zh-CN" altLang="en-US" sz="1167" b="0">
                <a:latin typeface="Calibri" charset="0"/>
                <a:ea typeface="Adobe 楷体 Std R" charset="0"/>
                <a:cs typeface="Adobe 楷体 Std R" charset="0"/>
              </a:rPr>
              <a:pPr/>
              <a:t>21</a:t>
            </a:fld>
            <a:endParaRPr lang="en-US" altLang="zh-CN" sz="1167" b="0">
              <a:latin typeface="Calibri" charset="0"/>
              <a:ea typeface="Adobe 楷体 Std R" charset="0"/>
              <a:cs typeface="Adobe 楷体 Std R" charset="0"/>
            </a:endParaRPr>
          </a:p>
        </p:txBody>
      </p:sp>
    </p:spTree>
    <p:extLst>
      <p:ext uri="{BB962C8B-B14F-4D97-AF65-F5344CB8AC3E}">
        <p14:creationId xmlns:p14="http://schemas.microsoft.com/office/powerpoint/2010/main" val="26487984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normAutofit/>
          </a:bodyPr>
          <a:lstStyle/>
          <a:p>
            <a:pPr>
              <a:lnSpc>
                <a:spcPct val="90000"/>
              </a:lnSpc>
              <a:spcBef>
                <a:spcPct val="10000"/>
              </a:spcBef>
            </a:pPr>
            <a:r>
              <a:rPr lang="en-US" altLang="zh-CN" dirty="0">
                <a:ea typeface="MS PGothic" charset="0"/>
              </a:rPr>
              <a:t>Methods for </a:t>
            </a:r>
            <a:r>
              <a:rPr lang="en-US" altLang="zh-CN" dirty="0" smtClean="0">
                <a:ea typeface="MS PGothic" charset="0"/>
              </a:rPr>
              <a:t>Solving </a:t>
            </a:r>
            <a:r>
              <a:rPr lang="en-US" altLang="zh-CN" dirty="0">
                <a:ea typeface="MS PGothic" charset="0"/>
              </a:rPr>
              <a:t>D</a:t>
            </a:r>
            <a:r>
              <a:rPr lang="en-US" altLang="zh-CN" dirty="0" smtClean="0">
                <a:ea typeface="MS PGothic" charset="0"/>
              </a:rPr>
              <a:t>eadlock</a:t>
            </a:r>
            <a:endParaRPr lang="zh-CN" altLang="en-US" dirty="0">
              <a:ea typeface="MS PGothic" charset="0"/>
            </a:endParaRPr>
          </a:p>
        </p:txBody>
      </p:sp>
      <p:sp>
        <p:nvSpPr>
          <p:cNvPr id="24578" name="内容占位符 2"/>
          <p:cNvSpPr>
            <a:spLocks noGrp="1"/>
          </p:cNvSpPr>
          <p:nvPr>
            <p:ph idx="1"/>
          </p:nvPr>
        </p:nvSpPr>
        <p:spPr/>
        <p:txBody>
          <a:bodyPr>
            <a:normAutofit/>
          </a:bodyPr>
          <a:lstStyle/>
          <a:p>
            <a:r>
              <a:rPr lang="en-US" altLang="zh-CN" sz="3600" dirty="0">
                <a:ea typeface="MS PGothic" charset="0"/>
              </a:rPr>
              <a:t>Timer expiration (optimistic)</a:t>
            </a:r>
          </a:p>
          <a:p>
            <a:pPr lvl="1"/>
            <a:r>
              <a:rPr lang="en-US" altLang="zh-CN" dirty="0">
                <a:ea typeface="MS PGothic" charset="0"/>
              </a:rPr>
              <a:t>Set a timer at </a:t>
            </a:r>
            <a:r>
              <a:rPr lang="en-US" altLang="zh-CN" dirty="0" err="1">
                <a:ea typeface="MS PGothic" charset="0"/>
              </a:rPr>
              <a:t>begin_transaction</a:t>
            </a:r>
            <a:r>
              <a:rPr lang="en-US" altLang="zh-CN" dirty="0">
                <a:ea typeface="MS PGothic" charset="0"/>
              </a:rPr>
              <a:t>, abort if timeout</a:t>
            </a:r>
          </a:p>
          <a:p>
            <a:pPr lvl="1"/>
            <a:r>
              <a:rPr lang="en-US" altLang="zh-CN" dirty="0">
                <a:ea typeface="MS PGothic" charset="0"/>
              </a:rPr>
              <a:t>If still no progress, another one may abort</a:t>
            </a:r>
          </a:p>
          <a:p>
            <a:pPr lvl="1"/>
            <a:r>
              <a:rPr lang="en-US" altLang="zh-CN" dirty="0">
                <a:ea typeface="MS PGothic" charset="0"/>
              </a:rPr>
              <a:t>Problem: how to chose the interval</a:t>
            </a:r>
            <a:r>
              <a:rPr lang="en-US" altLang="zh-CN" dirty="0" smtClean="0">
                <a:ea typeface="MS PGothic" charset="0"/>
              </a:rPr>
              <a:t>?</a:t>
            </a:r>
            <a:endParaRPr lang="en-US" altLang="zh-CN" dirty="0">
              <a:ea typeface="MS PGothic" charset="0"/>
            </a:endParaRPr>
          </a:p>
        </p:txBody>
      </p:sp>
      <p:sp>
        <p:nvSpPr>
          <p:cNvPr id="24579"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440AD695-8CBA-824D-97B7-22D2A0F10D47}" type="slidenum">
              <a:rPr lang="zh-CN" altLang="en-US" sz="1167" b="0">
                <a:latin typeface="Calibri" charset="0"/>
                <a:ea typeface="Adobe 楷体 Std R" charset="0"/>
                <a:cs typeface="Adobe 楷体 Std R" charset="0"/>
              </a:rPr>
              <a:pPr/>
              <a:t>22</a:t>
            </a:fld>
            <a:endParaRPr lang="en-US" altLang="zh-CN" sz="1167" b="0">
              <a:latin typeface="Calibri" charset="0"/>
              <a:ea typeface="Adobe 楷体 Std R" charset="0"/>
              <a:cs typeface="Adobe 楷体 Std R" charset="0"/>
            </a:endParaRPr>
          </a:p>
        </p:txBody>
      </p:sp>
    </p:spTree>
    <p:extLst>
      <p:ext uri="{BB962C8B-B14F-4D97-AF65-F5344CB8AC3E}">
        <p14:creationId xmlns:p14="http://schemas.microsoft.com/office/powerpoint/2010/main" val="42621756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normAutofit/>
          </a:bodyPr>
          <a:lstStyle/>
          <a:p>
            <a:pPr>
              <a:lnSpc>
                <a:spcPct val="90000"/>
              </a:lnSpc>
              <a:spcBef>
                <a:spcPct val="10000"/>
              </a:spcBef>
            </a:pPr>
            <a:r>
              <a:rPr lang="en-US" altLang="zh-CN" dirty="0">
                <a:ea typeface="MS PGothic" charset="0"/>
              </a:rPr>
              <a:t>Methods for </a:t>
            </a:r>
            <a:r>
              <a:rPr lang="en-US" altLang="zh-CN" dirty="0" smtClean="0">
                <a:ea typeface="MS PGothic" charset="0"/>
              </a:rPr>
              <a:t>Solving </a:t>
            </a:r>
            <a:r>
              <a:rPr lang="en-US" altLang="zh-CN" dirty="0">
                <a:ea typeface="MS PGothic" charset="0"/>
              </a:rPr>
              <a:t>D</a:t>
            </a:r>
            <a:r>
              <a:rPr lang="en-US" altLang="zh-CN" dirty="0" smtClean="0">
                <a:ea typeface="MS PGothic" charset="0"/>
              </a:rPr>
              <a:t>eadlock</a:t>
            </a:r>
            <a:endParaRPr lang="zh-CN" altLang="en-US" dirty="0">
              <a:ea typeface="MS PGothic" charset="0"/>
            </a:endParaRPr>
          </a:p>
        </p:txBody>
      </p:sp>
      <p:sp>
        <p:nvSpPr>
          <p:cNvPr id="24578" name="内容占位符 2"/>
          <p:cNvSpPr>
            <a:spLocks noGrp="1"/>
          </p:cNvSpPr>
          <p:nvPr>
            <p:ph idx="1"/>
          </p:nvPr>
        </p:nvSpPr>
        <p:spPr/>
        <p:txBody>
          <a:bodyPr>
            <a:normAutofit/>
          </a:bodyPr>
          <a:lstStyle/>
          <a:p>
            <a:r>
              <a:rPr lang="en-US" altLang="zh-CN" sz="3600" dirty="0" smtClean="0">
                <a:ea typeface="MS PGothic" charset="0"/>
              </a:rPr>
              <a:t>Cycle </a:t>
            </a:r>
            <a:r>
              <a:rPr lang="en-US" altLang="zh-CN" sz="3600" dirty="0">
                <a:ea typeface="MS PGothic" charset="0"/>
              </a:rPr>
              <a:t>detection (optimistic)</a:t>
            </a:r>
          </a:p>
          <a:p>
            <a:pPr lvl="1"/>
            <a:r>
              <a:rPr lang="en-US" altLang="zh-CN" dirty="0">
                <a:ea typeface="MS PGothic" charset="0"/>
              </a:rPr>
              <a:t>Maintain a wait-for-graph in the lock manager</a:t>
            </a:r>
          </a:p>
          <a:p>
            <a:pPr lvl="2"/>
            <a:r>
              <a:rPr lang="en-US" altLang="zh-CN" sz="2000" dirty="0">
                <a:ea typeface="MS PGothic" charset="0"/>
              </a:rPr>
              <a:t>Shows owner and waiting ones</a:t>
            </a:r>
          </a:p>
          <a:p>
            <a:pPr lvl="2"/>
            <a:r>
              <a:rPr lang="en-US" altLang="zh-CN" sz="2000" dirty="0">
                <a:ea typeface="MS PGothic" charset="0"/>
              </a:rPr>
              <a:t>Check when transaction tries to acquire a lock</a:t>
            </a:r>
          </a:p>
          <a:p>
            <a:pPr lvl="1"/>
            <a:r>
              <a:rPr lang="en-US" altLang="zh-CN" dirty="0">
                <a:ea typeface="MS PGothic" charset="0"/>
              </a:rPr>
              <a:t>Prevent cycle (deadlock)</a:t>
            </a:r>
          </a:p>
          <a:p>
            <a:pPr lvl="2"/>
            <a:r>
              <a:rPr lang="en-US" altLang="zh-CN" sz="2000" dirty="0">
                <a:ea typeface="MS PGothic" charset="0"/>
              </a:rPr>
              <a:t>Select some cycle member to be a victim </a:t>
            </a:r>
            <a:endParaRPr lang="zh-CN" altLang="en-US" sz="2000" dirty="0">
              <a:ea typeface="MS PGothic" charset="0"/>
            </a:endParaRPr>
          </a:p>
        </p:txBody>
      </p:sp>
      <p:sp>
        <p:nvSpPr>
          <p:cNvPr id="24579"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440AD695-8CBA-824D-97B7-22D2A0F10D47}" type="slidenum">
              <a:rPr lang="zh-CN" altLang="en-US" sz="1167" b="0">
                <a:latin typeface="Calibri" charset="0"/>
                <a:ea typeface="Adobe 楷体 Std R" charset="0"/>
                <a:cs typeface="Adobe 楷体 Std R" charset="0"/>
              </a:rPr>
              <a:pPr/>
              <a:t>23</a:t>
            </a:fld>
            <a:endParaRPr lang="en-US" altLang="zh-CN" sz="1167" b="0">
              <a:latin typeface="Calibri" charset="0"/>
              <a:ea typeface="Adobe 楷体 Std R" charset="0"/>
              <a:cs typeface="Adobe 楷体 Std R" charset="0"/>
            </a:endParaRPr>
          </a:p>
        </p:txBody>
      </p:sp>
    </p:spTree>
    <p:extLst>
      <p:ext uri="{BB962C8B-B14F-4D97-AF65-F5344CB8AC3E}">
        <p14:creationId xmlns:p14="http://schemas.microsoft.com/office/powerpoint/2010/main" val="28733991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400" dirty="0"/>
              <a:t>Approach 4: Fine-grained </a:t>
            </a:r>
            <a:r>
              <a:rPr kumimoji="1" lang="en-US" altLang="zh-CN" sz="2400" dirty="0" smtClean="0"/>
              <a:t>Locking </a:t>
            </a:r>
            <a:r>
              <a:rPr kumimoji="1" lang="en-US" altLang="zh-CN" sz="2400" dirty="0"/>
              <a:t>+ </a:t>
            </a:r>
            <a:r>
              <a:rPr kumimoji="1" lang="en-US" altLang="zh-CN" sz="2400" dirty="0" smtClean="0"/>
              <a:t>Solving Deadlock</a:t>
            </a:r>
            <a:endParaRPr kumimoji="1" lang="zh-CN" altLang="en-US" sz="2400" dirty="0"/>
          </a:p>
        </p:txBody>
      </p:sp>
      <p:sp>
        <p:nvSpPr>
          <p:cNvPr id="3" name="内容占位符 2"/>
          <p:cNvSpPr>
            <a:spLocks noGrp="1"/>
          </p:cNvSpPr>
          <p:nvPr>
            <p:ph idx="1"/>
          </p:nvPr>
        </p:nvSpPr>
        <p:spPr>
          <a:xfrm>
            <a:off x="457200" y="1333500"/>
            <a:ext cx="3754760" cy="4116287"/>
          </a:xfrm>
        </p:spPr>
        <p:txBody>
          <a:bodyPr>
            <a:normAutofit fontScale="55000" lnSpcReduction="20000"/>
          </a:bodyPr>
          <a:lstStyle/>
          <a:p>
            <a:pPr marL="0" indent="0">
              <a:buNone/>
            </a:pPr>
            <a:r>
              <a:rPr kumimoji="1" lang="en-US" altLang="zh-CN" dirty="0">
                <a:latin typeface="Consolas" panose="020B0609020204030204" pitchFamily="49" charset="0"/>
              </a:rPr>
              <a:t> move(dir1, dir2, filename):</a:t>
            </a:r>
          </a:p>
          <a:p>
            <a:pPr marL="0" indent="0">
              <a:buNone/>
            </a:pPr>
            <a:r>
              <a:rPr kumimoji="1" lang="en-US" altLang="zh-CN" dirty="0">
                <a:latin typeface="Consolas" panose="020B0609020204030204" pitchFamily="49" charset="0"/>
              </a:rPr>
              <a:t> </a:t>
            </a:r>
            <a:r>
              <a:rPr kumimoji="1" lang="en-US" altLang="zh-CN" dirty="0" smtClean="0">
                <a:latin typeface="Consolas" panose="020B0609020204030204" pitchFamily="49" charset="0"/>
              </a:rPr>
              <a:t>   </a:t>
            </a:r>
            <a:r>
              <a:rPr kumimoji="1" lang="zh-CN" altLang="en-US" dirty="0" smtClean="0">
                <a:latin typeface="Consolas" panose="020B0609020204030204" pitchFamily="49" charset="0"/>
              </a:rPr>
              <a:t>  </a:t>
            </a:r>
            <a:r>
              <a:rPr kumimoji="1" lang="en-US" altLang="zh-CN" dirty="0" smtClean="0">
                <a:latin typeface="Consolas" panose="020B0609020204030204" pitchFamily="49" charset="0"/>
              </a:rPr>
              <a:t>if </a:t>
            </a:r>
            <a:r>
              <a:rPr kumimoji="1" lang="en-US" altLang="zh-CN" dirty="0">
                <a:latin typeface="Consolas" panose="020B0609020204030204" pitchFamily="49" charset="0"/>
              </a:rPr>
              <a:t>dir1.inum &lt; dir2.inum:</a:t>
            </a:r>
          </a:p>
          <a:p>
            <a:pPr marL="0" indent="0">
              <a:buNone/>
            </a:pPr>
            <a:r>
              <a:rPr kumimoji="1" lang="en-US" altLang="zh-CN" dirty="0">
                <a:latin typeface="Consolas" panose="020B0609020204030204" pitchFamily="49" charset="0"/>
              </a:rPr>
              <a:t>      </a:t>
            </a:r>
            <a:r>
              <a:rPr kumimoji="1" lang="zh-CN" altLang="en-US" dirty="0" smtClean="0">
                <a:latin typeface="Consolas" panose="020B0609020204030204" pitchFamily="49" charset="0"/>
              </a:rPr>
              <a:t>    </a:t>
            </a:r>
            <a:r>
              <a:rPr kumimoji="1" lang="en-US" altLang="zh-CN" dirty="0" smtClean="0">
                <a:latin typeface="Consolas" panose="020B0609020204030204" pitchFamily="49" charset="0"/>
              </a:rPr>
              <a:t>acquire</a:t>
            </a:r>
            <a:r>
              <a:rPr kumimoji="1" lang="en-US" altLang="zh-CN" dirty="0">
                <a:latin typeface="Consolas" panose="020B0609020204030204" pitchFamily="49" charset="0"/>
              </a:rPr>
              <a:t>(</a:t>
            </a:r>
            <a:r>
              <a:rPr kumimoji="1" lang="en-US" altLang="zh-CN" dirty="0">
                <a:solidFill>
                  <a:srgbClr val="FF0000"/>
                </a:solidFill>
                <a:latin typeface="Consolas" panose="020B0609020204030204" pitchFamily="49" charset="0"/>
              </a:rPr>
              <a:t>dir1.lock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a:t>
            </a:r>
            <a:r>
              <a:rPr kumimoji="1" lang="zh-CN" altLang="en-US" dirty="0" smtClean="0">
                <a:latin typeface="Consolas" panose="020B0609020204030204" pitchFamily="49" charset="0"/>
              </a:rPr>
              <a:t> </a:t>
            </a:r>
            <a:r>
              <a:rPr kumimoji="1" lang="en-US" altLang="zh-CN" dirty="0" smtClean="0">
                <a:latin typeface="Consolas" panose="020B0609020204030204" pitchFamily="49" charset="0"/>
              </a:rPr>
              <a:t> </a:t>
            </a:r>
            <a:r>
              <a:rPr kumimoji="1" lang="zh-CN" altLang="en-US" dirty="0" smtClean="0">
                <a:latin typeface="Consolas" panose="020B0609020204030204" pitchFamily="49" charset="0"/>
              </a:rPr>
              <a:t>   </a:t>
            </a:r>
            <a:r>
              <a:rPr kumimoji="1" lang="en-US" altLang="zh-CN" dirty="0" smtClean="0">
                <a:latin typeface="Consolas" panose="020B0609020204030204" pitchFamily="49" charset="0"/>
              </a:rPr>
              <a:t>acquire(</a:t>
            </a:r>
            <a:r>
              <a:rPr kumimoji="1" lang="en-US" altLang="zh-CN" dirty="0" smtClean="0">
                <a:solidFill>
                  <a:srgbClr val="0096FF"/>
                </a:solidFill>
                <a:latin typeface="Consolas" panose="020B0609020204030204" pitchFamily="49" charset="0"/>
              </a:rPr>
              <a:t>dir2.lock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a:t>
            </a:r>
            <a:r>
              <a:rPr kumimoji="1" lang="zh-CN" altLang="en-US" dirty="0" smtClean="0">
                <a:latin typeface="Consolas" panose="020B0609020204030204" pitchFamily="49" charset="0"/>
              </a:rPr>
              <a:t>  </a:t>
            </a:r>
            <a:r>
              <a:rPr kumimoji="1" lang="en-US" altLang="zh-CN" dirty="0" smtClean="0">
                <a:latin typeface="Consolas" panose="020B0609020204030204" pitchFamily="49" charset="0"/>
              </a:rPr>
              <a:t>else</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a:t>
            </a:r>
            <a:r>
              <a:rPr kumimoji="1" lang="zh-CN" altLang="en-US" dirty="0" smtClean="0">
                <a:latin typeface="Consolas" panose="020B0609020204030204" pitchFamily="49" charset="0"/>
              </a:rPr>
              <a:t>    </a:t>
            </a:r>
            <a:r>
              <a:rPr kumimoji="1" lang="en-US" altLang="zh-CN" dirty="0" smtClean="0">
                <a:latin typeface="Consolas" panose="020B0609020204030204" pitchFamily="49" charset="0"/>
              </a:rPr>
              <a:t>acquire</a:t>
            </a:r>
            <a:r>
              <a:rPr kumimoji="1" lang="en-US" altLang="zh-CN" dirty="0">
                <a:latin typeface="Consolas" panose="020B0609020204030204" pitchFamily="49" charset="0"/>
              </a:rPr>
              <a:t>(</a:t>
            </a:r>
            <a:r>
              <a:rPr kumimoji="1" lang="en-US" altLang="zh-CN" dirty="0">
                <a:solidFill>
                  <a:srgbClr val="4F81BD"/>
                </a:solidFill>
                <a:latin typeface="Consolas" panose="020B0609020204030204" pitchFamily="49" charset="0"/>
              </a:rPr>
              <a:t>dir2.lock</a:t>
            </a:r>
            <a:r>
              <a:rPr kumimoji="1" lang="en-US" altLang="zh-CN" dirty="0" smtClean="0">
                <a:latin typeface="Consolas" panose="020B0609020204030204" pitchFamily="49" charset="0"/>
              </a:rPr>
              <a:t>)</a:t>
            </a:r>
          </a:p>
          <a:p>
            <a:pPr marL="0" indent="0">
              <a:buNone/>
            </a:pPr>
            <a:r>
              <a:rPr kumimoji="1" lang="en-US" altLang="zh-CN" dirty="0" smtClean="0">
                <a:latin typeface="Consolas" panose="020B0609020204030204" pitchFamily="49" charset="0"/>
              </a:rPr>
              <a:t>      </a:t>
            </a:r>
            <a:r>
              <a:rPr kumimoji="1" lang="zh-CN" altLang="en-US" dirty="0" smtClean="0">
                <a:latin typeface="Consolas" panose="020B0609020204030204" pitchFamily="49" charset="0"/>
              </a:rPr>
              <a:t>  </a:t>
            </a:r>
            <a:r>
              <a:rPr kumimoji="1" lang="en-US" altLang="zh-CN" dirty="0" smtClean="0">
                <a:latin typeface="Consolas" panose="020B0609020204030204" pitchFamily="49" charset="0"/>
              </a:rPr>
              <a:t>  acquire(</a:t>
            </a:r>
            <a:r>
              <a:rPr kumimoji="1" lang="en-US" altLang="zh-CN" dirty="0" smtClean="0">
                <a:solidFill>
                  <a:srgbClr val="FF0000"/>
                </a:solidFill>
                <a:latin typeface="Consolas" panose="020B0609020204030204" pitchFamily="49" charset="0"/>
              </a:rPr>
              <a:t>dir1.lock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a:t>
            </a:r>
            <a:r>
              <a:rPr kumimoji="1" lang="en-US" altLang="zh-CN" dirty="0" smtClean="0">
                <a:latin typeface="Consolas" panose="020B0609020204030204" pitchFamily="49" charset="0"/>
              </a:rPr>
              <a:t>  unlink</a:t>
            </a:r>
            <a:r>
              <a:rPr kumimoji="1" lang="en-US" altLang="zh-CN" dirty="0">
                <a:latin typeface="Consolas" panose="020B0609020204030204" pitchFamily="49" charset="0"/>
              </a:rPr>
              <a:t>(dir1, filename)</a:t>
            </a:r>
          </a:p>
          <a:p>
            <a:pPr marL="0" indent="0">
              <a:buNone/>
            </a:pPr>
            <a:r>
              <a:rPr kumimoji="1" lang="en-US" altLang="zh-CN" dirty="0">
                <a:latin typeface="Consolas" panose="020B0609020204030204" pitchFamily="49" charset="0"/>
              </a:rPr>
              <a:t>    </a:t>
            </a:r>
            <a:r>
              <a:rPr kumimoji="1" lang="en-US" altLang="zh-CN" dirty="0" smtClean="0">
                <a:latin typeface="Consolas" panose="020B0609020204030204" pitchFamily="49" charset="0"/>
              </a:rPr>
              <a:t>  link</a:t>
            </a:r>
            <a:r>
              <a:rPr kumimoji="1" lang="en-US" altLang="zh-CN" dirty="0">
                <a:latin typeface="Consolas" panose="020B0609020204030204" pitchFamily="49" charset="0"/>
              </a:rPr>
              <a:t>(dir2, filename)</a:t>
            </a:r>
          </a:p>
          <a:p>
            <a:pPr marL="0" indent="0">
              <a:buNone/>
            </a:pPr>
            <a:r>
              <a:rPr kumimoji="1" lang="en-US" altLang="zh-CN" dirty="0" smtClean="0">
                <a:latin typeface="Consolas" panose="020B0609020204030204" pitchFamily="49" charset="0"/>
              </a:rPr>
              <a:t>          release(</a:t>
            </a:r>
            <a:r>
              <a:rPr kumimoji="1" lang="en-US" altLang="zh-CN" dirty="0" smtClean="0">
                <a:solidFill>
                  <a:srgbClr val="FF0000"/>
                </a:solidFill>
                <a:latin typeface="Consolas" panose="020B0609020204030204" pitchFamily="49" charset="0"/>
              </a:rPr>
              <a:t>dir1.lock</a:t>
            </a:r>
            <a:r>
              <a:rPr kumimoji="1" lang="en-US" altLang="zh-CN" dirty="0">
                <a:latin typeface="Consolas" panose="020B0609020204030204" pitchFamily="49" charset="0"/>
              </a:rPr>
              <a:t>)</a:t>
            </a:r>
          </a:p>
          <a:p>
            <a:pPr marL="0" indent="0">
              <a:buNone/>
            </a:pPr>
            <a:r>
              <a:rPr kumimoji="1" lang="en-US" altLang="zh-CN" dirty="0">
                <a:latin typeface="Consolas" panose="020B0609020204030204" pitchFamily="49" charset="0"/>
              </a:rPr>
              <a:t>   </a:t>
            </a:r>
            <a:r>
              <a:rPr kumimoji="1" lang="en-US" altLang="zh-CN" dirty="0" smtClean="0">
                <a:latin typeface="Consolas" panose="020B0609020204030204" pitchFamily="49" charset="0"/>
              </a:rPr>
              <a:t>   </a:t>
            </a:r>
            <a:r>
              <a:rPr kumimoji="1" lang="en-US" altLang="zh-CN" dirty="0">
                <a:latin typeface="Consolas" panose="020B0609020204030204" pitchFamily="49" charset="0"/>
              </a:rPr>
              <a:t>release(</a:t>
            </a:r>
            <a:r>
              <a:rPr kumimoji="1" lang="en-US" altLang="zh-CN" dirty="0">
                <a:solidFill>
                  <a:srgbClr val="4F81BD"/>
                </a:solidFill>
                <a:latin typeface="Consolas" panose="020B0609020204030204" pitchFamily="49" charset="0"/>
              </a:rPr>
              <a:t>dir2.lock</a:t>
            </a:r>
            <a:r>
              <a:rPr kumimoji="1" lang="en-US" altLang="zh-CN" dirty="0">
                <a:latin typeface="Consolas" panose="020B0609020204030204" pitchFamily="49" charset="0"/>
              </a:rPr>
              <a:t>)</a:t>
            </a:r>
            <a:endParaRPr kumimoji="1" lang="zh-CN" altLang="en-US" dirty="0">
              <a:latin typeface="Consolas" panose="020B0609020204030204" pitchFamily="49" charset="0"/>
            </a:endParaRPr>
          </a:p>
        </p:txBody>
      </p:sp>
      <p:sp>
        <p:nvSpPr>
          <p:cNvPr id="5" name="内容占位符 2"/>
          <p:cNvSpPr txBox="1">
            <a:spLocks/>
          </p:cNvSpPr>
          <p:nvPr/>
        </p:nvSpPr>
        <p:spPr>
          <a:xfrm>
            <a:off x="4067944" y="1333501"/>
            <a:ext cx="4618856" cy="37716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b="0" i="0" kern="1200">
                <a:solidFill>
                  <a:schemeClr val="tx1"/>
                </a:solidFill>
                <a:latin typeface="Myriad Pro Light SemiCond"/>
                <a:ea typeface="楷体"/>
                <a:cs typeface="Myriad Pro Light SemiCond"/>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Myriad Pro Light SemiCond"/>
                <a:ea typeface="楷体"/>
                <a:cs typeface="Myriad Pro Light SemiCond"/>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Myriad Pro Light SemiCond"/>
                <a:ea typeface="楷体"/>
                <a:cs typeface="Myriad Pro Light SemiCond"/>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Myriad Pro Light SemiCond"/>
                <a:ea typeface="楷体"/>
                <a:cs typeface="Myriad Pro Light SemiCon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zh-CN" sz="2400" dirty="0">
                <a:solidFill>
                  <a:schemeClr val="tx1">
                    <a:lumMod val="75000"/>
                    <a:lumOff val="25000"/>
                  </a:schemeClr>
                </a:solidFill>
                <a:latin typeface="等线" panose="02010600030101010101" pitchFamily="2" charset="-122"/>
                <a:ea typeface="等线" panose="02010600030101010101" pitchFamily="2" charset="-122"/>
              </a:rPr>
              <a:t>Need a way to</a:t>
            </a:r>
            <a:r>
              <a:rPr kumimoji="1" lang="zh-CN" altLang="en-US" sz="2400" dirty="0">
                <a:solidFill>
                  <a:schemeClr val="tx1">
                    <a:lumMod val="75000"/>
                    <a:lumOff val="25000"/>
                  </a:schemeClr>
                </a:solidFill>
                <a:latin typeface="等线" panose="02010600030101010101" pitchFamily="2" charset="-122"/>
                <a:ea typeface="等线" panose="02010600030101010101" pitchFamily="2" charset="-122"/>
              </a:rPr>
              <a:t> </a:t>
            </a:r>
            <a:r>
              <a:rPr kumimoji="1" lang="en-US" altLang="zh-CN" sz="2400" dirty="0">
                <a:solidFill>
                  <a:schemeClr val="tx1">
                    <a:lumMod val="75000"/>
                    <a:lumOff val="25000"/>
                  </a:schemeClr>
                </a:solidFill>
                <a:latin typeface="等线" panose="02010600030101010101" pitchFamily="2" charset="-122"/>
                <a:ea typeface="等线" panose="02010600030101010101" pitchFamily="2" charset="-122"/>
              </a:rPr>
              <a:t>ensure locks are acquired in the same order</a:t>
            </a:r>
          </a:p>
          <a:p>
            <a:pPr lvl="1"/>
            <a:r>
              <a:rPr kumimoji="1" lang="en-US" altLang="zh-CN" sz="2000" dirty="0">
                <a:solidFill>
                  <a:schemeClr val="tx1">
                    <a:lumMod val="75000"/>
                    <a:lumOff val="25000"/>
                  </a:schemeClr>
                </a:solidFill>
                <a:latin typeface="等线" panose="02010600030101010101" pitchFamily="2" charset="-122"/>
                <a:ea typeface="等线" panose="02010600030101010101" pitchFamily="2" charset="-122"/>
              </a:rPr>
              <a:t>Aka.,</a:t>
            </a:r>
            <a:r>
              <a:rPr kumimoji="1" lang="zh-CN" altLang="en-US" sz="2000" dirty="0">
                <a:solidFill>
                  <a:schemeClr val="tx1">
                    <a:lumMod val="75000"/>
                    <a:lumOff val="25000"/>
                  </a:schemeClr>
                </a:solidFill>
                <a:latin typeface="等线" panose="02010600030101010101" pitchFamily="2" charset="-122"/>
                <a:ea typeface="等线" panose="02010600030101010101" pitchFamily="2" charset="-122"/>
              </a:rPr>
              <a:t> </a:t>
            </a:r>
            <a:r>
              <a:rPr kumimoji="1" lang="en-US" altLang="zh-CN" sz="2000" dirty="0">
                <a:solidFill>
                  <a:schemeClr val="tx1">
                    <a:lumMod val="75000"/>
                    <a:lumOff val="25000"/>
                  </a:schemeClr>
                </a:solidFill>
                <a:latin typeface="等线" panose="02010600030101010101" pitchFamily="2" charset="-122"/>
                <a:ea typeface="等线" panose="02010600030101010101" pitchFamily="2" charset="-122"/>
              </a:rPr>
              <a:t>ordered</a:t>
            </a:r>
            <a:r>
              <a:rPr kumimoji="1" lang="zh-CN" altLang="en-US" sz="2000" dirty="0">
                <a:solidFill>
                  <a:schemeClr val="tx1">
                    <a:lumMod val="75000"/>
                    <a:lumOff val="25000"/>
                  </a:schemeClr>
                </a:solidFill>
                <a:latin typeface="等线" panose="02010600030101010101" pitchFamily="2" charset="-122"/>
                <a:ea typeface="等线" panose="02010600030101010101" pitchFamily="2" charset="-122"/>
              </a:rPr>
              <a:t> </a:t>
            </a:r>
            <a:r>
              <a:rPr kumimoji="1" lang="en-US" altLang="zh-CN" sz="2000" dirty="0">
                <a:solidFill>
                  <a:schemeClr val="tx1">
                    <a:lumMod val="75000"/>
                    <a:lumOff val="25000"/>
                  </a:schemeClr>
                </a:solidFill>
                <a:latin typeface="等线" panose="02010600030101010101" pitchFamily="2" charset="-122"/>
                <a:ea typeface="等线" panose="02010600030101010101" pitchFamily="2" charset="-122"/>
              </a:rPr>
              <a:t>locking</a:t>
            </a:r>
            <a:endParaRPr kumimoji="1" lang="zh-CN" altLang="en-US" sz="2000" dirty="0">
              <a:solidFill>
                <a:schemeClr val="tx1">
                  <a:lumMod val="75000"/>
                  <a:lumOff val="25000"/>
                </a:schemeClr>
              </a:solidFill>
              <a:latin typeface="等线" panose="02010600030101010101" pitchFamily="2" charset="-122"/>
              <a:ea typeface="等线" panose="02010600030101010101" pitchFamily="2" charset="-122"/>
            </a:endParaRPr>
          </a:p>
          <a:p>
            <a:pPr lvl="1"/>
            <a:r>
              <a:rPr kumimoji="1" lang="en-US" altLang="zh-CN" sz="2000" dirty="0" err="1" smtClean="0">
                <a:solidFill>
                  <a:schemeClr val="tx1">
                    <a:lumMod val="75000"/>
                    <a:lumOff val="25000"/>
                  </a:schemeClr>
                </a:solidFill>
                <a:latin typeface="等线" panose="02010600030101010101" pitchFamily="2" charset="-122"/>
                <a:ea typeface="等线" panose="02010600030101010101" pitchFamily="2" charset="-122"/>
              </a:rPr>
              <a:t>dir.inum</a:t>
            </a:r>
            <a:r>
              <a:rPr kumimoji="1" lang="en-US" altLang="zh-CN" sz="2000" dirty="0" smtClean="0">
                <a:solidFill>
                  <a:schemeClr val="tx1">
                    <a:lumMod val="75000"/>
                    <a:lumOff val="25000"/>
                  </a:schemeClr>
                </a:solidFill>
                <a:latin typeface="等线" panose="02010600030101010101" pitchFamily="2" charset="-122"/>
                <a:ea typeface="等线" panose="02010600030101010101" pitchFamily="2" charset="-122"/>
              </a:rPr>
              <a:t> </a:t>
            </a:r>
            <a:r>
              <a:rPr kumimoji="1" lang="en-US" altLang="zh-CN" sz="2000" dirty="0">
                <a:solidFill>
                  <a:schemeClr val="tx1">
                    <a:lumMod val="75000"/>
                    <a:lumOff val="25000"/>
                  </a:schemeClr>
                </a:solidFill>
                <a:latin typeface="等线" panose="02010600030101010101" pitchFamily="2" charset="-122"/>
                <a:ea typeface="等线" panose="02010600030101010101" pitchFamily="2" charset="-122"/>
              </a:rPr>
              <a:t>is the </a:t>
            </a:r>
            <a:r>
              <a:rPr kumimoji="1" lang="en-US" altLang="zh-CN" sz="2000" dirty="0" err="1" smtClean="0">
                <a:solidFill>
                  <a:schemeClr val="tx1">
                    <a:lumMod val="75000"/>
                    <a:lumOff val="25000"/>
                  </a:schemeClr>
                </a:solidFill>
                <a:latin typeface="等线" panose="02010600030101010101" pitchFamily="2" charset="-122"/>
                <a:ea typeface="等线" panose="02010600030101010101" pitchFamily="2" charset="-122"/>
              </a:rPr>
              <a:t>inode</a:t>
            </a:r>
            <a:r>
              <a:rPr kumimoji="1" lang="en-US" altLang="zh-CN" sz="2000" dirty="0" smtClean="0">
                <a:solidFill>
                  <a:schemeClr val="tx1">
                    <a:lumMod val="75000"/>
                    <a:lumOff val="25000"/>
                  </a:schemeClr>
                </a:solidFill>
                <a:latin typeface="等线" panose="02010600030101010101" pitchFamily="2" charset="-122"/>
                <a:ea typeface="等线" panose="02010600030101010101" pitchFamily="2" charset="-122"/>
              </a:rPr>
              <a:t> number </a:t>
            </a:r>
            <a:r>
              <a:rPr kumimoji="1" lang="en-US" altLang="zh-CN" sz="2000" dirty="0">
                <a:solidFill>
                  <a:schemeClr val="tx1">
                    <a:lumMod val="75000"/>
                    <a:lumOff val="25000"/>
                  </a:schemeClr>
                </a:solidFill>
                <a:latin typeface="等线" panose="02010600030101010101" pitchFamily="2" charset="-122"/>
                <a:ea typeface="等线" panose="02010600030101010101" pitchFamily="2" charset="-122"/>
              </a:rPr>
              <a:t>of a </a:t>
            </a:r>
            <a:r>
              <a:rPr kumimoji="1" lang="en-US" altLang="zh-CN" sz="2000" dirty="0" smtClean="0">
                <a:solidFill>
                  <a:schemeClr val="tx1">
                    <a:lumMod val="75000"/>
                    <a:lumOff val="25000"/>
                  </a:schemeClr>
                </a:solidFill>
                <a:latin typeface="等线" panose="02010600030101010101" pitchFamily="2" charset="-122"/>
                <a:ea typeface="等线" panose="02010600030101010101" pitchFamily="2" charset="-122"/>
              </a:rPr>
              <a:t>directory</a:t>
            </a:r>
          </a:p>
          <a:p>
            <a:r>
              <a:rPr kumimoji="1" lang="en-US" altLang="zh-CN" sz="2400" dirty="0" smtClean="0">
                <a:solidFill>
                  <a:schemeClr val="tx1">
                    <a:lumMod val="75000"/>
                    <a:lumOff val="25000"/>
                  </a:schemeClr>
                </a:solidFill>
                <a:latin typeface="等线" panose="02010600030101010101" pitchFamily="2" charset="-122"/>
                <a:ea typeface="等线" panose="02010600030101010101" pitchFamily="2" charset="-122"/>
              </a:rPr>
              <a:t>Requires</a:t>
            </a:r>
            <a:r>
              <a:rPr kumimoji="1" lang="zh-CN" altLang="en-US" sz="2400" dirty="0" smtClean="0">
                <a:solidFill>
                  <a:schemeClr val="tx1">
                    <a:lumMod val="75000"/>
                    <a:lumOff val="25000"/>
                  </a:schemeClr>
                </a:solidFill>
                <a:latin typeface="等线" panose="02010600030101010101" pitchFamily="2" charset="-122"/>
                <a:ea typeface="等线" panose="02010600030101010101" pitchFamily="2" charset="-122"/>
              </a:rPr>
              <a:t> </a:t>
            </a:r>
            <a:r>
              <a:rPr kumimoji="1" lang="en-US" altLang="zh-CN" sz="2400" dirty="0" smtClean="0">
                <a:solidFill>
                  <a:srgbClr val="0096FF"/>
                </a:solidFill>
                <a:latin typeface="等线" panose="02010600030101010101" pitchFamily="2" charset="-122"/>
                <a:ea typeface="等线" panose="02010600030101010101" pitchFamily="2" charset="-122"/>
              </a:rPr>
              <a:t>global </a:t>
            </a:r>
            <a:r>
              <a:rPr kumimoji="1" lang="en-US" altLang="zh-CN" sz="2400" dirty="0">
                <a:solidFill>
                  <a:srgbClr val="0096FF"/>
                </a:solidFill>
                <a:latin typeface="等线" panose="02010600030101010101" pitchFamily="2" charset="-122"/>
                <a:ea typeface="等线" panose="02010600030101010101" pitchFamily="2" charset="-122"/>
              </a:rPr>
              <a:t>reasoning about all </a:t>
            </a:r>
            <a:r>
              <a:rPr kumimoji="1" lang="en-US" altLang="zh-CN" sz="2400" dirty="0" smtClean="0">
                <a:solidFill>
                  <a:srgbClr val="0096FF"/>
                </a:solidFill>
                <a:latin typeface="等线" panose="02010600030101010101" pitchFamily="2" charset="-122"/>
                <a:ea typeface="等线" panose="02010600030101010101" pitchFamily="2" charset="-122"/>
              </a:rPr>
              <a:t>locks</a:t>
            </a:r>
            <a:endParaRPr kumimoji="1" lang="en-US" altLang="zh-CN" sz="2400" dirty="0">
              <a:solidFill>
                <a:srgbClr val="0096FF"/>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566218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normAutofit/>
          </a:bodyPr>
          <a:lstStyle/>
          <a:p>
            <a:pPr eaLnBrk="1" hangingPunct="1">
              <a:lnSpc>
                <a:spcPct val="90000"/>
              </a:lnSpc>
              <a:spcBef>
                <a:spcPct val="10000"/>
              </a:spcBef>
            </a:pPr>
            <a:r>
              <a:rPr lang="en-US" altLang="zh-CN" dirty="0" err="1">
                <a:ea typeface="MS PGothic" charset="0"/>
              </a:rPr>
              <a:t>Livelock</a:t>
            </a:r>
            <a:endParaRPr lang="en-US" altLang="zh-CN" dirty="0">
              <a:ea typeface="MS PGothic" charset="0"/>
            </a:endParaRPr>
          </a:p>
        </p:txBody>
      </p:sp>
      <p:sp>
        <p:nvSpPr>
          <p:cNvPr id="41987" name="Content Placeholder 2"/>
          <p:cNvSpPr>
            <a:spLocks noGrp="1"/>
          </p:cNvSpPr>
          <p:nvPr>
            <p:ph idx="1"/>
          </p:nvPr>
        </p:nvSpPr>
        <p:spPr>
          <a:xfrm>
            <a:off x="457200" y="1206500"/>
            <a:ext cx="8305800" cy="3683000"/>
          </a:xfrm>
        </p:spPr>
        <p:txBody>
          <a:bodyPr/>
          <a:lstStyle/>
          <a:p>
            <a:r>
              <a:rPr lang="en-US" altLang="zh-CN" sz="2800" dirty="0">
                <a:ea typeface="MS PGothic" charset="0"/>
              </a:rPr>
              <a:t>An interaction among a group of </a:t>
            </a:r>
            <a:r>
              <a:rPr lang="en-US" altLang="zh-CN" sz="2800" dirty="0" smtClean="0">
                <a:ea typeface="MS PGothic" charset="0"/>
              </a:rPr>
              <a:t>threads </a:t>
            </a:r>
            <a:endParaRPr lang="en-US" altLang="zh-CN" sz="2800" dirty="0">
              <a:ea typeface="MS PGothic" charset="0"/>
            </a:endParaRPr>
          </a:p>
          <a:p>
            <a:pPr lvl="1"/>
            <a:r>
              <a:rPr lang="en-US" altLang="zh-CN" sz="2400" dirty="0" smtClean="0">
                <a:ea typeface="MS PGothic" charset="0"/>
              </a:rPr>
              <a:t>Each </a:t>
            </a:r>
            <a:r>
              <a:rPr lang="en-US" altLang="zh-CN" sz="2400" dirty="0">
                <a:ea typeface="MS PGothic" charset="0"/>
              </a:rPr>
              <a:t>thread is repeatedly performing some operations </a:t>
            </a:r>
            <a:endParaRPr lang="en-US" altLang="zh-CN" sz="2400" dirty="0" smtClean="0">
              <a:ea typeface="MS PGothic" charset="0"/>
            </a:endParaRPr>
          </a:p>
          <a:p>
            <a:pPr lvl="2"/>
            <a:r>
              <a:rPr lang="en-US" altLang="zh-CN" sz="2000" dirty="0" smtClean="0">
                <a:ea typeface="MS PGothic" charset="0"/>
              </a:rPr>
              <a:t>E.g., context saving/restoring</a:t>
            </a:r>
            <a:endParaRPr lang="en-US" altLang="zh-CN" sz="2000" dirty="0">
              <a:ea typeface="MS PGothic" charset="0"/>
            </a:endParaRPr>
          </a:p>
          <a:p>
            <a:pPr lvl="1"/>
            <a:r>
              <a:rPr lang="en-US" altLang="zh-CN" sz="2400" dirty="0">
                <a:ea typeface="MS PGothic" charset="0"/>
              </a:rPr>
              <a:t>B</a:t>
            </a:r>
            <a:r>
              <a:rPr lang="en-US" altLang="zh-CN" sz="2400" dirty="0" smtClean="0">
                <a:ea typeface="MS PGothic" charset="0"/>
              </a:rPr>
              <a:t>ut </a:t>
            </a:r>
            <a:r>
              <a:rPr lang="en-US" altLang="zh-CN" sz="2400" dirty="0">
                <a:ea typeface="MS PGothic" charset="0"/>
              </a:rPr>
              <a:t>never able to complete the whole sequence of </a:t>
            </a:r>
            <a:r>
              <a:rPr lang="en-US" altLang="zh-CN" sz="2400" dirty="0" smtClean="0">
                <a:ea typeface="MS PGothic" charset="0"/>
              </a:rPr>
              <a:t>operations</a:t>
            </a:r>
          </a:p>
          <a:p>
            <a:pPr lvl="2"/>
            <a:r>
              <a:rPr lang="en-US" altLang="zh-CN" sz="2000" dirty="0" smtClean="0">
                <a:ea typeface="MS PGothic" charset="0"/>
              </a:rPr>
              <a:t>E.g., process the network packets</a:t>
            </a:r>
            <a:endParaRPr lang="en-US" altLang="zh-CN" sz="2000" dirty="0">
              <a:ea typeface="MS PGothic" charset="0"/>
            </a:endParaRPr>
          </a:p>
        </p:txBody>
      </p:sp>
      <p:sp>
        <p:nvSpPr>
          <p:cNvPr id="41988"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E9D5762A-6A25-1344-8ECE-16FD4F4E8D45}" type="slidenum">
              <a:rPr lang="zh-CN" altLang="en-US" sz="1400" b="0">
                <a:latin typeface="Calibri" charset="0"/>
                <a:ea typeface="Adobe 楷体 Std R" charset="0"/>
                <a:cs typeface="Adobe 楷体 Std R" charset="0"/>
              </a:rPr>
              <a:pPr/>
              <a:t>25</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24500944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charset="0"/>
              </a:rPr>
              <a:t>One-writer Principle</a:t>
            </a:r>
            <a:endParaRPr kumimoji="1" lang="zh-CN" altLang="en-US" dirty="0"/>
          </a:p>
        </p:txBody>
      </p:sp>
      <p:sp>
        <p:nvSpPr>
          <p:cNvPr id="3" name="内容占位符 2"/>
          <p:cNvSpPr>
            <a:spLocks noGrp="1"/>
          </p:cNvSpPr>
          <p:nvPr>
            <p:ph idx="1"/>
          </p:nvPr>
        </p:nvSpPr>
        <p:spPr/>
        <p:txBody>
          <a:bodyPr>
            <a:normAutofit fontScale="85000" lnSpcReduction="10000"/>
          </a:bodyPr>
          <a:lstStyle/>
          <a:p>
            <a:r>
              <a:rPr kumimoji="1" lang="en-US" altLang="zh-CN" dirty="0"/>
              <a:t>If each variable has only one </a:t>
            </a:r>
            <a:r>
              <a:rPr kumimoji="1" lang="en-US" altLang="zh-CN" dirty="0" smtClean="0"/>
              <a:t>writer</a:t>
            </a:r>
          </a:p>
          <a:p>
            <a:pPr lvl="1"/>
            <a:r>
              <a:rPr kumimoji="1" lang="en-US" altLang="zh-CN" dirty="0"/>
              <a:t>C</a:t>
            </a:r>
            <a:r>
              <a:rPr kumimoji="1" lang="en-US" altLang="zh-CN" dirty="0" smtClean="0"/>
              <a:t>oordination </a:t>
            </a:r>
            <a:r>
              <a:rPr kumimoji="1" lang="en-US" altLang="zh-CN" dirty="0"/>
              <a:t>becomes easier</a:t>
            </a:r>
          </a:p>
          <a:p>
            <a:pPr lvl="1"/>
            <a:r>
              <a:rPr kumimoji="1" lang="en-US" altLang="zh-CN" dirty="0"/>
              <a:t>Concurrency and read-only data is easy </a:t>
            </a:r>
          </a:p>
          <a:p>
            <a:pPr lvl="1"/>
            <a:r>
              <a:rPr kumimoji="1" lang="en-US" altLang="zh-CN" dirty="0"/>
              <a:t>Guide: Make as much data as you can have only a single writer </a:t>
            </a:r>
          </a:p>
          <a:p>
            <a:r>
              <a:rPr kumimoji="1" lang="en-US" altLang="zh-CN" dirty="0"/>
              <a:t>Privatization: Make data private to a thread </a:t>
            </a:r>
          </a:p>
          <a:p>
            <a:pPr lvl="2"/>
            <a:r>
              <a:rPr kumimoji="1" lang="en-US" altLang="zh-CN" dirty="0"/>
              <a:t>Allocate on thread stack </a:t>
            </a:r>
          </a:p>
          <a:p>
            <a:pPr lvl="2"/>
            <a:r>
              <a:rPr kumimoji="1" lang="en-US" altLang="zh-CN" dirty="0"/>
              <a:t>Array indexed by </a:t>
            </a:r>
            <a:r>
              <a:rPr kumimoji="1" lang="en-US" altLang="zh-CN" dirty="0" err="1"/>
              <a:t>thread_id</a:t>
            </a:r>
            <a:r>
              <a:rPr kumimoji="1" lang="en-US" altLang="zh-CN" dirty="0"/>
              <a:t>() </a:t>
            </a:r>
          </a:p>
          <a:p>
            <a:pPr lvl="3"/>
            <a:r>
              <a:rPr kumimoji="1" lang="en-US" altLang="zh-CN" dirty="0"/>
              <a:t>E.g. </a:t>
            </a:r>
            <a:r>
              <a:rPr kumimoji="1" lang="en-US" altLang="zh-CN" dirty="0" err="1"/>
              <a:t>privateData</a:t>
            </a:r>
            <a:r>
              <a:rPr kumimoji="1" lang="en-US" altLang="zh-CN" dirty="0"/>
              <a:t>[</a:t>
            </a:r>
            <a:r>
              <a:rPr kumimoji="1" lang="en-US" altLang="zh-CN" dirty="0" err="1"/>
              <a:t>thread_id</a:t>
            </a:r>
            <a:r>
              <a:rPr kumimoji="1" lang="en-US" altLang="zh-CN" dirty="0"/>
              <a:t>()]... </a:t>
            </a:r>
          </a:p>
          <a:p>
            <a:r>
              <a:rPr kumimoji="1" lang="en-US" altLang="zh-CN" dirty="0"/>
              <a:t>Focus locking scheme on data shared read/write </a:t>
            </a:r>
          </a:p>
          <a:p>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26</a:t>
            </a:fld>
            <a:endParaRPr lang="zh-CN" altLang="en-US"/>
          </a:p>
        </p:txBody>
      </p:sp>
    </p:spTree>
    <p:extLst>
      <p:ext uri="{BB962C8B-B14F-4D97-AF65-F5344CB8AC3E}">
        <p14:creationId xmlns:p14="http://schemas.microsoft.com/office/powerpoint/2010/main" val="2965532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a:t>
            </a:r>
            <a:endParaRPr lang="zh-CN" altLang="en-US" dirty="0"/>
          </a:p>
        </p:txBody>
      </p:sp>
      <p:sp>
        <p:nvSpPr>
          <p:cNvPr id="3" name="内容占位符 2"/>
          <p:cNvSpPr>
            <a:spLocks noGrp="1"/>
          </p:cNvSpPr>
          <p:nvPr>
            <p:ph idx="1"/>
          </p:nvPr>
        </p:nvSpPr>
        <p:spPr/>
        <p:txBody>
          <a:bodyPr/>
          <a:lstStyle/>
          <a:p>
            <a:r>
              <a:rPr lang="en-US" altLang="zh-CN" dirty="0" smtClean="0"/>
              <a:t>Our text book: Chap-5.2</a:t>
            </a:r>
          </a:p>
          <a:p>
            <a:r>
              <a:rPr lang="en-US" altLang="zh-CN" dirty="0" smtClean="0"/>
              <a:t>3-easy-pieces: Chap-28</a:t>
            </a:r>
            <a:endParaRPr lang="zh-CN" altLang="en-US" dirty="0"/>
          </a:p>
        </p:txBody>
      </p:sp>
    </p:spTree>
    <p:extLst>
      <p:ext uri="{BB962C8B-B14F-4D97-AF65-F5344CB8AC3E}">
        <p14:creationId xmlns:p14="http://schemas.microsoft.com/office/powerpoint/2010/main" val="1021734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Thread &amp; Lock with </a:t>
            </a:r>
            <a:r>
              <a:rPr lang="en-US" altLang="zh-CN" i="1" dirty="0"/>
              <a:t>yield</a:t>
            </a:r>
            <a:r>
              <a:rPr lang="en-US" altLang="zh-CN" i="1" dirty="0" smtClean="0"/>
              <a:t>()</a:t>
            </a:r>
            <a:endParaRPr lang="zh-CN" altLang="en-US" i="1"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68354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Virtualization: C/S on a Single Machine</a:t>
            </a:r>
            <a:endParaRPr lang="zh-CN" altLang="en-US" dirty="0"/>
          </a:p>
        </p:txBody>
      </p:sp>
      <p:sp>
        <p:nvSpPr>
          <p:cNvPr id="4" name="矩形 3"/>
          <p:cNvSpPr/>
          <p:nvPr/>
        </p:nvSpPr>
        <p:spPr>
          <a:xfrm>
            <a:off x="107504" y="1326168"/>
            <a:ext cx="8856984" cy="400110"/>
          </a:xfrm>
          <a:prstGeom prst="rect">
            <a:avLst/>
          </a:prstGeom>
        </p:spPr>
        <p:txBody>
          <a:bodyPr wrap="square">
            <a:spAutoFit/>
          </a:bodyPr>
          <a:lstStyle/>
          <a:p>
            <a:pPr algn="ctr"/>
            <a:r>
              <a:rPr lang="en-US" altLang="zh-CN" sz="2000" b="1" dirty="0">
                <a:solidFill>
                  <a:srgbClr val="000000"/>
                </a:solidFill>
                <a:latin typeface="DengXian" charset="0"/>
                <a:ea typeface="DengXian" charset="0"/>
                <a:cs typeface="DengXian" charset="0"/>
              </a:rPr>
              <a:t>in order to enforce modularity + build an effective operating </a:t>
            </a:r>
            <a:r>
              <a:rPr lang="en-US" altLang="zh-CN" sz="2000" b="1" dirty="0" smtClean="0">
                <a:solidFill>
                  <a:srgbClr val="000000"/>
                </a:solidFill>
                <a:latin typeface="DengXian" charset="0"/>
                <a:ea typeface="DengXian" charset="0"/>
                <a:cs typeface="DengXian" charset="0"/>
              </a:rPr>
              <a:t>system</a:t>
            </a:r>
            <a:endParaRPr lang="zh-CN" altLang="en-US" sz="2000" b="1" dirty="0">
              <a:latin typeface="DengXian" charset="0"/>
              <a:ea typeface="DengXian" charset="0"/>
              <a:cs typeface="DengXian" charset="0"/>
            </a:endParaRPr>
          </a:p>
        </p:txBody>
      </p:sp>
      <p:sp>
        <p:nvSpPr>
          <p:cNvPr id="5" name="矩形 4"/>
          <p:cNvSpPr/>
          <p:nvPr/>
        </p:nvSpPr>
        <p:spPr>
          <a:xfrm>
            <a:off x="457200" y="2118836"/>
            <a:ext cx="4546848" cy="707886"/>
          </a:xfrm>
          <a:prstGeom prst="rect">
            <a:avLst/>
          </a:prstGeom>
        </p:spPr>
        <p:txBody>
          <a:bodyPr wrap="square">
            <a:spAutoFit/>
          </a:bodyPr>
          <a:lstStyle/>
          <a:p>
            <a:r>
              <a:rPr lang="en-US" altLang="zh-CN" sz="2000" dirty="0" smtClean="0">
                <a:solidFill>
                  <a:srgbClr val="000000"/>
                </a:solidFill>
                <a:latin typeface="DengXian" charset="0"/>
                <a:ea typeface="DengXian" charset="0"/>
                <a:cs typeface="DengXian" charset="0"/>
              </a:rPr>
              <a:t>programs </a:t>
            </a:r>
            <a:r>
              <a:rPr lang="en-US" altLang="zh-CN" sz="2000" dirty="0">
                <a:solidFill>
                  <a:srgbClr val="000000"/>
                </a:solidFill>
                <a:latin typeface="DengXian" charset="0"/>
                <a:ea typeface="DengXian" charset="0"/>
                <a:cs typeface="DengXian" charset="0"/>
              </a:rPr>
              <a:t>shouldn’t be able to refer </a:t>
            </a:r>
            <a:r>
              <a:rPr lang="en-US" altLang="zh-CN" sz="2000" dirty="0" smtClean="0">
                <a:solidFill>
                  <a:srgbClr val="000000"/>
                </a:solidFill>
                <a:latin typeface="DengXian" charset="0"/>
                <a:ea typeface="DengXian" charset="0"/>
                <a:cs typeface="DengXian" charset="0"/>
              </a:rPr>
              <a:t>to </a:t>
            </a:r>
          </a:p>
          <a:p>
            <a:r>
              <a:rPr lang="en-US" altLang="zh-CN" sz="2000" dirty="0" smtClean="0">
                <a:solidFill>
                  <a:srgbClr val="000000"/>
                </a:solidFill>
                <a:latin typeface="DengXian" charset="0"/>
                <a:ea typeface="DengXian" charset="0"/>
                <a:cs typeface="DengXian" charset="0"/>
              </a:rPr>
              <a:t>(and </a:t>
            </a:r>
            <a:r>
              <a:rPr lang="en-US" altLang="zh-CN" sz="2000" dirty="0">
                <a:solidFill>
                  <a:srgbClr val="000000"/>
                </a:solidFill>
                <a:latin typeface="DengXian" charset="0"/>
                <a:ea typeface="DengXian" charset="0"/>
                <a:cs typeface="DengXian" charset="0"/>
              </a:rPr>
              <a:t>corrupt) each others’ </a:t>
            </a:r>
            <a:r>
              <a:rPr lang="en-US" altLang="zh-CN" sz="2000" b="1" dirty="0" smtClean="0">
                <a:solidFill>
                  <a:srgbClr val="0096FF"/>
                </a:solidFill>
                <a:latin typeface="DengXian" charset="0"/>
                <a:ea typeface="DengXian" charset="0"/>
                <a:cs typeface="DengXian" charset="0"/>
              </a:rPr>
              <a:t>memory</a:t>
            </a:r>
            <a:endParaRPr lang="zh-CN" altLang="en-US" sz="2000" b="1" dirty="0">
              <a:solidFill>
                <a:srgbClr val="0096FF"/>
              </a:solidFill>
              <a:latin typeface="DengXian" charset="0"/>
              <a:ea typeface="DengXian" charset="0"/>
              <a:cs typeface="DengXian" charset="0"/>
            </a:endParaRPr>
          </a:p>
        </p:txBody>
      </p:sp>
      <p:sp>
        <p:nvSpPr>
          <p:cNvPr id="6" name="矩形 5"/>
          <p:cNvSpPr/>
          <p:nvPr/>
        </p:nvSpPr>
        <p:spPr>
          <a:xfrm>
            <a:off x="457200" y="3219281"/>
            <a:ext cx="4546848" cy="707886"/>
          </a:xfrm>
          <a:prstGeom prst="rect">
            <a:avLst/>
          </a:prstGeom>
        </p:spPr>
        <p:txBody>
          <a:bodyPr wrap="square">
            <a:spAutoFit/>
          </a:bodyPr>
          <a:lstStyle/>
          <a:p>
            <a:r>
              <a:rPr lang="en-US" altLang="zh-CN" sz="2000" dirty="0">
                <a:solidFill>
                  <a:srgbClr val="000000"/>
                </a:solidFill>
                <a:latin typeface="DengXian" charset="0"/>
                <a:ea typeface="DengXian" charset="0"/>
                <a:cs typeface="DengXian" charset="0"/>
              </a:rPr>
              <a:t>programs should be able to</a:t>
            </a:r>
          </a:p>
          <a:p>
            <a:r>
              <a:rPr lang="en-US" altLang="zh-CN" sz="2000" b="1" dirty="0">
                <a:solidFill>
                  <a:srgbClr val="0096FF"/>
                </a:solidFill>
                <a:latin typeface="DengXian" charset="0"/>
                <a:ea typeface="DengXian" charset="0"/>
                <a:cs typeface="DengXian" charset="0"/>
              </a:rPr>
              <a:t>communicate</a:t>
            </a:r>
            <a:endParaRPr lang="zh-CN" altLang="en-US" sz="2000" b="1" dirty="0">
              <a:solidFill>
                <a:srgbClr val="0096FF"/>
              </a:solidFill>
              <a:latin typeface="DengXian" charset="0"/>
              <a:ea typeface="DengXian" charset="0"/>
              <a:cs typeface="DengXian" charset="0"/>
            </a:endParaRPr>
          </a:p>
        </p:txBody>
      </p:sp>
      <p:sp>
        <p:nvSpPr>
          <p:cNvPr id="7" name="矩形 6"/>
          <p:cNvSpPr/>
          <p:nvPr/>
        </p:nvSpPr>
        <p:spPr>
          <a:xfrm>
            <a:off x="457200" y="4319726"/>
            <a:ext cx="4546848" cy="1015663"/>
          </a:xfrm>
          <a:prstGeom prst="rect">
            <a:avLst/>
          </a:prstGeom>
        </p:spPr>
        <p:txBody>
          <a:bodyPr wrap="square">
            <a:spAutoFit/>
          </a:bodyPr>
          <a:lstStyle/>
          <a:p>
            <a:r>
              <a:rPr lang="en-US" altLang="zh-CN" sz="2000" dirty="0">
                <a:solidFill>
                  <a:srgbClr val="000000"/>
                </a:solidFill>
                <a:latin typeface="DengXian" charset="0"/>
                <a:ea typeface="DengXian" charset="0"/>
                <a:cs typeface="DengXian" charset="0"/>
              </a:rPr>
              <a:t>programs should be able to </a:t>
            </a:r>
            <a:r>
              <a:rPr lang="en-US" altLang="zh-CN" sz="2000" b="1" dirty="0">
                <a:solidFill>
                  <a:srgbClr val="0096FF"/>
                </a:solidFill>
                <a:latin typeface="DengXian" charset="0"/>
                <a:ea typeface="DengXian" charset="0"/>
                <a:cs typeface="DengXian" charset="0"/>
              </a:rPr>
              <a:t>share a</a:t>
            </a:r>
          </a:p>
          <a:p>
            <a:r>
              <a:rPr lang="en-US" altLang="zh-CN" sz="2000" b="1" dirty="0">
                <a:solidFill>
                  <a:srgbClr val="0096FF"/>
                </a:solidFill>
                <a:latin typeface="DengXian" charset="0"/>
                <a:ea typeface="DengXian" charset="0"/>
                <a:cs typeface="DengXian" charset="0"/>
              </a:rPr>
              <a:t>CPU</a:t>
            </a:r>
            <a:r>
              <a:rPr lang="en-US" altLang="zh-CN" sz="2000" dirty="0">
                <a:solidFill>
                  <a:srgbClr val="000000"/>
                </a:solidFill>
                <a:latin typeface="DengXian" charset="0"/>
                <a:ea typeface="DengXian" charset="0"/>
                <a:cs typeface="DengXian" charset="0"/>
              </a:rPr>
              <a:t> without one program halting the</a:t>
            </a:r>
          </a:p>
          <a:p>
            <a:r>
              <a:rPr lang="en-US" altLang="zh-CN" sz="2000" dirty="0">
                <a:solidFill>
                  <a:srgbClr val="000000"/>
                </a:solidFill>
                <a:latin typeface="DengXian" charset="0"/>
                <a:ea typeface="DengXian" charset="0"/>
                <a:cs typeface="DengXian" charset="0"/>
              </a:rPr>
              <a:t>progress of the other</a:t>
            </a:r>
            <a:endParaRPr lang="zh-CN" altLang="en-US" sz="2000" dirty="0">
              <a:latin typeface="DengXian" charset="0"/>
              <a:ea typeface="DengXian" charset="0"/>
              <a:cs typeface="DengXian" charset="0"/>
            </a:endParaRPr>
          </a:p>
        </p:txBody>
      </p:sp>
      <p:sp>
        <p:nvSpPr>
          <p:cNvPr id="8" name="矩形 7"/>
          <p:cNvSpPr/>
          <p:nvPr/>
        </p:nvSpPr>
        <p:spPr>
          <a:xfrm>
            <a:off x="6084168" y="2251819"/>
            <a:ext cx="2602186" cy="400110"/>
          </a:xfrm>
          <a:prstGeom prst="rect">
            <a:avLst/>
          </a:prstGeom>
        </p:spPr>
        <p:txBody>
          <a:bodyPr wrap="square">
            <a:spAutoFit/>
          </a:bodyPr>
          <a:lstStyle/>
          <a:p>
            <a:r>
              <a:rPr lang="en-US" altLang="zh-CN" sz="2000" dirty="0">
                <a:solidFill>
                  <a:srgbClr val="000000"/>
                </a:solidFill>
                <a:latin typeface="DengXian" charset="0"/>
                <a:ea typeface="DengXian" charset="0"/>
                <a:cs typeface="DengXian" charset="0"/>
              </a:rPr>
              <a:t>Virtual memory</a:t>
            </a:r>
            <a:endParaRPr lang="zh-CN" altLang="en-US" sz="2000" dirty="0">
              <a:solidFill>
                <a:srgbClr val="000000"/>
              </a:solidFill>
              <a:latin typeface="DengXian" charset="0"/>
              <a:ea typeface="DengXian" charset="0"/>
              <a:cs typeface="DengXian" charset="0"/>
            </a:endParaRPr>
          </a:p>
        </p:txBody>
      </p:sp>
      <p:sp>
        <p:nvSpPr>
          <p:cNvPr id="9" name="矩形 8"/>
          <p:cNvSpPr/>
          <p:nvPr/>
        </p:nvSpPr>
        <p:spPr>
          <a:xfrm>
            <a:off x="6084168" y="3286645"/>
            <a:ext cx="2602186" cy="1015663"/>
          </a:xfrm>
          <a:prstGeom prst="rect">
            <a:avLst/>
          </a:prstGeom>
          <a:ln>
            <a:noFill/>
          </a:ln>
        </p:spPr>
        <p:txBody>
          <a:bodyPr wrap="square">
            <a:spAutoFit/>
          </a:bodyPr>
          <a:lstStyle/>
          <a:p>
            <a:r>
              <a:rPr lang="en-US" altLang="zh-CN" sz="2000" dirty="0">
                <a:solidFill>
                  <a:srgbClr val="000000"/>
                </a:solidFill>
                <a:latin typeface="DengXian" charset="0"/>
                <a:ea typeface="DengXian" charset="0"/>
                <a:cs typeface="DengXian" charset="0"/>
              </a:rPr>
              <a:t>Bounded buffer (virtualize communication links)</a:t>
            </a:r>
          </a:p>
        </p:txBody>
      </p:sp>
      <p:sp>
        <p:nvSpPr>
          <p:cNvPr id="10" name="矩形 9"/>
          <p:cNvSpPr/>
          <p:nvPr/>
        </p:nvSpPr>
        <p:spPr>
          <a:xfrm>
            <a:off x="6084168" y="4546783"/>
            <a:ext cx="2736304" cy="707886"/>
          </a:xfrm>
          <a:prstGeom prst="rect">
            <a:avLst/>
          </a:prstGeom>
          <a:solidFill>
            <a:schemeClr val="accent2">
              <a:lumMod val="20000"/>
              <a:lumOff val="80000"/>
            </a:schemeClr>
          </a:solidFill>
          <a:ln>
            <a:noFill/>
          </a:ln>
        </p:spPr>
        <p:txBody>
          <a:bodyPr wrap="square">
            <a:spAutoFit/>
          </a:bodyPr>
          <a:lstStyle/>
          <a:p>
            <a:r>
              <a:rPr lang="en-US" altLang="zh-CN" sz="2000" dirty="0">
                <a:solidFill>
                  <a:srgbClr val="FF0000"/>
                </a:solidFill>
                <a:latin typeface="DengXian" charset="0"/>
                <a:ea typeface="DengXian" charset="0"/>
                <a:cs typeface="DengXian" charset="0"/>
              </a:rPr>
              <a:t>Thread</a:t>
            </a:r>
            <a:r>
              <a:rPr lang="en-US" altLang="zh-CN" sz="2000" dirty="0">
                <a:solidFill>
                  <a:srgbClr val="000000"/>
                </a:solidFill>
                <a:latin typeface="DengXian" charset="0"/>
                <a:ea typeface="DengXian" charset="0"/>
                <a:cs typeface="DengXian" charset="0"/>
              </a:rPr>
              <a:t> for multiplexing the processor</a:t>
            </a:r>
          </a:p>
        </p:txBody>
      </p:sp>
      <p:pic>
        <p:nvPicPr>
          <p:cNvPr id="11" name="图片 10"/>
          <p:cNvPicPr>
            <a:picLocks noChangeAspect="1"/>
          </p:cNvPicPr>
          <p:nvPr/>
        </p:nvPicPr>
        <p:blipFill>
          <a:blip r:embed="rId2"/>
          <a:stretch>
            <a:fillRect/>
          </a:stretch>
        </p:blipFill>
        <p:spPr>
          <a:xfrm>
            <a:off x="5004048" y="2350247"/>
            <a:ext cx="809625" cy="390525"/>
          </a:xfrm>
          <a:prstGeom prst="rect">
            <a:avLst/>
          </a:prstGeom>
        </p:spPr>
      </p:pic>
      <p:pic>
        <p:nvPicPr>
          <p:cNvPr id="12" name="图片 11"/>
          <p:cNvPicPr>
            <a:picLocks noChangeAspect="1"/>
          </p:cNvPicPr>
          <p:nvPr/>
        </p:nvPicPr>
        <p:blipFill>
          <a:blip r:embed="rId2"/>
          <a:stretch>
            <a:fillRect/>
          </a:stretch>
        </p:blipFill>
        <p:spPr>
          <a:xfrm>
            <a:off x="5004048" y="3599215"/>
            <a:ext cx="809625" cy="390525"/>
          </a:xfrm>
          <a:prstGeom prst="rect">
            <a:avLst/>
          </a:prstGeom>
        </p:spPr>
      </p:pic>
      <p:pic>
        <p:nvPicPr>
          <p:cNvPr id="13" name="图片 12"/>
          <p:cNvPicPr>
            <a:picLocks noChangeAspect="1"/>
          </p:cNvPicPr>
          <p:nvPr/>
        </p:nvPicPr>
        <p:blipFill>
          <a:blip r:embed="rId2"/>
          <a:stretch>
            <a:fillRect/>
          </a:stretch>
        </p:blipFill>
        <p:spPr>
          <a:xfrm>
            <a:off x="5004048" y="4767018"/>
            <a:ext cx="809625" cy="390525"/>
          </a:xfrm>
          <a:prstGeom prst="rect">
            <a:avLst/>
          </a:prstGeom>
        </p:spPr>
      </p:pic>
    </p:spTree>
    <p:extLst>
      <p:ext uri="{BB962C8B-B14F-4D97-AF65-F5344CB8AC3E}">
        <p14:creationId xmlns:p14="http://schemas.microsoft.com/office/powerpoint/2010/main" val="1115903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Review: Primitives </a:t>
            </a:r>
            <a:r>
              <a:rPr lang="en-US" altLang="zh-CN" dirty="0" smtClean="0"/>
              <a:t>to Implement Lock</a:t>
            </a:r>
            <a:endParaRPr lang="zh-CN" altLang="en-US" dirty="0"/>
          </a:p>
        </p:txBody>
      </p:sp>
      <p:sp>
        <p:nvSpPr>
          <p:cNvPr id="3" name="内容占位符 2"/>
          <p:cNvSpPr>
            <a:spLocks noGrp="1"/>
          </p:cNvSpPr>
          <p:nvPr>
            <p:ph idx="1"/>
          </p:nvPr>
        </p:nvSpPr>
        <p:spPr/>
        <p:txBody>
          <a:bodyPr/>
          <a:lstStyle/>
          <a:p>
            <a:r>
              <a:rPr lang="en-US" altLang="zh-CN" dirty="0"/>
              <a:t>Hardware atomic instruction</a:t>
            </a:r>
          </a:p>
          <a:p>
            <a:pPr lvl="1"/>
            <a:r>
              <a:rPr lang="en-US" altLang="zh-CN" dirty="0"/>
              <a:t>RSM: read-set-memory</a:t>
            </a:r>
          </a:p>
          <a:p>
            <a:pPr lvl="1"/>
            <a:r>
              <a:rPr lang="en-US" altLang="zh-CN" dirty="0"/>
              <a:t>Test-and-set, Compare-and-swap</a:t>
            </a:r>
          </a:p>
          <a:p>
            <a:pPr lvl="1"/>
            <a:r>
              <a:rPr lang="en-US" altLang="zh-CN" dirty="0"/>
              <a:t>Load-linked + Store-conditional, Fetch-and-add</a:t>
            </a:r>
          </a:p>
          <a:p>
            <a:r>
              <a:rPr lang="en-US" altLang="zh-CN" dirty="0" smtClean="0"/>
              <a:t>Software </a:t>
            </a:r>
            <a:r>
              <a:rPr lang="en-US" altLang="zh-CN" dirty="0"/>
              <a:t>solution</a:t>
            </a:r>
          </a:p>
          <a:p>
            <a:pPr lvl="1"/>
            <a:r>
              <a:rPr lang="en-US" altLang="zh-CN" dirty="0" smtClean="0"/>
              <a:t>Using load and store instructions only</a:t>
            </a:r>
          </a:p>
          <a:p>
            <a:pPr lvl="1"/>
            <a:r>
              <a:rPr lang="en-US" altLang="zh-CN" dirty="0">
                <a:ea typeface="MS PGothic" charset="0"/>
              </a:rPr>
              <a:t>Dekker’s &amp; Peterson’s </a:t>
            </a:r>
            <a:r>
              <a:rPr lang="en-US" altLang="zh-CN" dirty="0" smtClean="0">
                <a:ea typeface="MS PGothic" charset="0"/>
              </a:rPr>
              <a:t>Algorithms</a:t>
            </a:r>
            <a:endParaRPr lang="zh-CN" altLang="en-US" dirty="0"/>
          </a:p>
        </p:txBody>
      </p:sp>
    </p:spTree>
    <p:extLst>
      <p:ext uri="{BB962C8B-B14F-4D97-AF65-F5344CB8AC3E}">
        <p14:creationId xmlns:p14="http://schemas.microsoft.com/office/powerpoint/2010/main" val="2875371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Threads = Virtual Processor</a:t>
            </a:r>
            <a:endParaRPr lang="zh-CN" altLang="en-US" dirty="0"/>
          </a:p>
        </p:txBody>
      </p:sp>
      <p:sp>
        <p:nvSpPr>
          <p:cNvPr id="3" name="内容占位符 2"/>
          <p:cNvSpPr>
            <a:spLocks noGrp="1"/>
          </p:cNvSpPr>
          <p:nvPr>
            <p:ph idx="1"/>
          </p:nvPr>
        </p:nvSpPr>
        <p:spPr/>
        <p:txBody>
          <a:bodyPr>
            <a:normAutofit/>
          </a:bodyPr>
          <a:lstStyle/>
          <a:p>
            <a:r>
              <a:rPr lang="en-US" altLang="zh-CN" dirty="0" smtClean="0"/>
              <a:t>API</a:t>
            </a:r>
          </a:p>
          <a:p>
            <a:pPr lvl="1"/>
            <a:r>
              <a:rPr lang="en-US" altLang="zh-CN" dirty="0" smtClean="0"/>
              <a:t>suspend</a:t>
            </a:r>
            <a:r>
              <a:rPr lang="en-US" altLang="zh-CN" dirty="0"/>
              <a:t>(), resume()</a:t>
            </a:r>
          </a:p>
          <a:p>
            <a:r>
              <a:rPr lang="en-US" altLang="zh-CN" dirty="0" smtClean="0"/>
              <a:t>Need </a:t>
            </a:r>
            <a:r>
              <a:rPr lang="en-US" altLang="zh-CN" dirty="0"/>
              <a:t>to capture </a:t>
            </a:r>
            <a:r>
              <a:rPr lang="en-US" altLang="zh-CN" b="1" dirty="0">
                <a:solidFill>
                  <a:srgbClr val="0096FF"/>
                </a:solidFill>
              </a:rPr>
              <a:t>program's </a:t>
            </a:r>
            <a:r>
              <a:rPr lang="en-US" altLang="zh-CN" b="1" dirty="0" smtClean="0">
                <a:solidFill>
                  <a:srgbClr val="0096FF"/>
                </a:solidFill>
              </a:rPr>
              <a:t>state</a:t>
            </a:r>
          </a:p>
          <a:p>
            <a:pPr lvl="1"/>
            <a:r>
              <a:rPr lang="en-US" altLang="zh-CN" dirty="0" smtClean="0"/>
              <a:t>Value </a:t>
            </a:r>
            <a:r>
              <a:rPr lang="en-US" altLang="zh-CN" dirty="0"/>
              <a:t>of all registers, all </a:t>
            </a:r>
            <a:r>
              <a:rPr lang="en-US" altLang="zh-CN" dirty="0" smtClean="0"/>
              <a:t>of its </a:t>
            </a:r>
            <a:r>
              <a:rPr lang="en-US" altLang="zh-CN" dirty="0"/>
              <a:t>memory</a:t>
            </a:r>
          </a:p>
          <a:p>
            <a:r>
              <a:rPr lang="en-US" altLang="zh-CN" dirty="0" smtClean="0"/>
              <a:t>Big </a:t>
            </a:r>
            <a:r>
              <a:rPr lang="en-US" altLang="zh-CN" dirty="0"/>
              <a:t>question: </a:t>
            </a:r>
            <a:r>
              <a:rPr lang="en-US" altLang="zh-CN" dirty="0">
                <a:solidFill>
                  <a:srgbClr val="C00000"/>
                </a:solidFill>
              </a:rPr>
              <a:t>when to suspend/resume a thread</a:t>
            </a:r>
            <a:r>
              <a:rPr lang="en-US" altLang="zh-CN" dirty="0"/>
              <a:t>?</a:t>
            </a:r>
            <a:endParaRPr lang="zh-CN" altLang="en-US" dirty="0"/>
          </a:p>
        </p:txBody>
      </p:sp>
    </p:spTree>
    <p:extLst>
      <p:ext uri="{BB962C8B-B14F-4D97-AF65-F5344CB8AC3E}">
        <p14:creationId xmlns:p14="http://schemas.microsoft.com/office/powerpoint/2010/main" val="31752108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a:t>
            </a:r>
            <a:r>
              <a:rPr lang="en-US" altLang="zh-CN" sz="3200" dirty="0" smtClean="0">
                <a:solidFill>
                  <a:srgbClr val="0096FF"/>
                </a:solidFill>
                <a:latin typeface="Consolas" panose="020B0609020204030204" pitchFamily="49" charset="0"/>
              </a:rPr>
              <a:t>yield()</a:t>
            </a:r>
            <a:r>
              <a:rPr lang="en-US" altLang="zh-CN" dirty="0" smtClean="0"/>
              <a:t> System Call</a:t>
            </a:r>
            <a:endParaRPr lang="zh-CN" altLang="en-US" dirty="0"/>
          </a:p>
        </p:txBody>
      </p:sp>
      <p:sp>
        <p:nvSpPr>
          <p:cNvPr id="3" name="内容占位符 2"/>
          <p:cNvSpPr>
            <a:spLocks noGrp="1"/>
          </p:cNvSpPr>
          <p:nvPr>
            <p:ph idx="1"/>
          </p:nvPr>
        </p:nvSpPr>
        <p:spPr/>
        <p:txBody>
          <a:bodyPr>
            <a:normAutofit/>
          </a:bodyPr>
          <a:lstStyle/>
          <a:p>
            <a:r>
              <a:rPr lang="en-US" altLang="zh-CN" sz="2000" dirty="0" smtClean="0"/>
              <a:t>Why yield()? Current thread </a:t>
            </a:r>
            <a:r>
              <a:rPr lang="en-US" altLang="zh-CN" sz="2000" dirty="0"/>
              <a:t>is </a:t>
            </a:r>
            <a:r>
              <a:rPr lang="en-US" altLang="zh-CN" sz="2000" dirty="0">
                <a:solidFill>
                  <a:srgbClr val="C00000"/>
                </a:solidFill>
              </a:rPr>
              <a:t>waiting</a:t>
            </a:r>
            <a:r>
              <a:rPr lang="en-US" altLang="zh-CN" sz="2000" dirty="0"/>
              <a:t> for an event</a:t>
            </a:r>
          </a:p>
          <a:p>
            <a:r>
              <a:rPr lang="en-US" altLang="zh-CN" sz="2000" dirty="0" smtClean="0"/>
              <a:t>Implementation of yield()</a:t>
            </a:r>
          </a:p>
          <a:p>
            <a:pPr marL="800100" lvl="1" indent="-342900">
              <a:buFont typeface="+mj-lt"/>
              <a:buAutoNum type="arabicPeriod"/>
            </a:pPr>
            <a:r>
              <a:rPr lang="en-US" altLang="zh-CN" sz="1800" dirty="0" smtClean="0">
                <a:solidFill>
                  <a:srgbClr val="0096FF"/>
                </a:solidFill>
              </a:rPr>
              <a:t>Suspends </a:t>
            </a:r>
            <a:r>
              <a:rPr lang="en-US" altLang="zh-CN" sz="1800" dirty="0">
                <a:solidFill>
                  <a:srgbClr val="0096FF"/>
                </a:solidFill>
              </a:rPr>
              <a:t>running </a:t>
            </a:r>
            <a:r>
              <a:rPr lang="en-US" altLang="zh-CN" sz="1800" dirty="0" smtClean="0">
                <a:solidFill>
                  <a:srgbClr val="0096FF"/>
                </a:solidFill>
              </a:rPr>
              <a:t>thread</a:t>
            </a:r>
            <a:r>
              <a:rPr lang="en-US" altLang="zh-CN" sz="1800" dirty="0" smtClean="0"/>
              <a:t>: </a:t>
            </a:r>
            <a:r>
              <a:rPr lang="en-US" altLang="zh-CN" sz="1800" dirty="0"/>
              <a:t>save stack pointer and page-table register</a:t>
            </a:r>
            <a:endParaRPr lang="en-US" altLang="zh-CN" sz="1800" dirty="0" smtClean="0"/>
          </a:p>
          <a:p>
            <a:pPr marL="800100" lvl="1" indent="-342900">
              <a:buFont typeface="+mj-lt"/>
              <a:buAutoNum type="arabicPeriod"/>
            </a:pPr>
            <a:r>
              <a:rPr lang="en-US" altLang="zh-CN" sz="1800" dirty="0" smtClean="0">
                <a:solidFill>
                  <a:srgbClr val="0096FF"/>
                </a:solidFill>
              </a:rPr>
              <a:t>Chooses new thread</a:t>
            </a:r>
            <a:r>
              <a:rPr lang="en-US" altLang="zh-CN" sz="1800" dirty="0" smtClean="0"/>
              <a:t>: </a:t>
            </a:r>
            <a:r>
              <a:rPr lang="en-US" altLang="zh-CN" sz="1800" dirty="0"/>
              <a:t>round-robin fashion until we hit a RUNNABLE thread (perhaps the one that just called yield)</a:t>
            </a:r>
            <a:endParaRPr lang="en-US" altLang="zh-CN" sz="1800" dirty="0" smtClean="0"/>
          </a:p>
          <a:p>
            <a:pPr marL="800100" lvl="1" indent="-342900">
              <a:buFont typeface="+mj-lt"/>
              <a:buAutoNum type="arabicPeriod"/>
            </a:pPr>
            <a:r>
              <a:rPr lang="en-US" altLang="zh-CN" sz="1800" dirty="0" smtClean="0">
                <a:solidFill>
                  <a:srgbClr val="0096FF"/>
                </a:solidFill>
              </a:rPr>
              <a:t>Resumes thread to run</a:t>
            </a:r>
            <a:r>
              <a:rPr lang="en-US" altLang="zh-CN" sz="1800" dirty="0" smtClean="0"/>
              <a:t>: </a:t>
            </a:r>
            <a:r>
              <a:rPr lang="en-US" altLang="zh-CN" sz="1800" dirty="0"/>
              <a:t>reload state all of this happens as an atomic action</a:t>
            </a:r>
          </a:p>
          <a:p>
            <a:r>
              <a:rPr lang="en-US" altLang="zh-CN" sz="2000" dirty="0" smtClean="0"/>
              <a:t>Data structures</a:t>
            </a:r>
          </a:p>
          <a:p>
            <a:pPr lvl="1"/>
            <a:r>
              <a:rPr lang="en-US" altLang="zh-CN" sz="1800" dirty="0" smtClean="0"/>
              <a:t>threads </a:t>
            </a:r>
            <a:r>
              <a:rPr lang="en-US" altLang="zh-CN" sz="1800" dirty="0"/>
              <a:t>table, CPUs table, </a:t>
            </a:r>
            <a:r>
              <a:rPr lang="en-US" altLang="zh-CN" sz="1800" dirty="0" err="1" smtClean="0"/>
              <a:t>t_lock</a:t>
            </a:r>
            <a:endParaRPr lang="en-US" altLang="zh-CN" sz="1800" dirty="0"/>
          </a:p>
        </p:txBody>
      </p:sp>
    </p:spTree>
    <p:extLst>
      <p:ext uri="{BB962C8B-B14F-4D97-AF65-F5344CB8AC3E}">
        <p14:creationId xmlns:p14="http://schemas.microsoft.com/office/powerpoint/2010/main" val="28076681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409228"/>
            <a:ext cx="4572000" cy="1502976"/>
          </a:xfrm>
          <a:prstGeom prst="rect">
            <a:avLst/>
          </a:prstGeom>
        </p:spPr>
        <p:txBody>
          <a:bodyPr>
            <a:spAutoFit/>
          </a:bodyPr>
          <a:lstStyle/>
          <a:p>
            <a:pPr>
              <a:lnSpc>
                <a:spcPts val="2200"/>
              </a:lnSpc>
            </a:pPr>
            <a:r>
              <a:rPr lang="en-US" altLang="zh-CN" sz="1600" b="1" dirty="0">
                <a:latin typeface="Consolas" panose="020B0609020204030204" pitchFamily="49" charset="0"/>
                <a:cs typeface="Consolas" panose="020B0609020204030204" pitchFamily="49" charset="0"/>
              </a:rPr>
              <a:t>y</a:t>
            </a:r>
            <a:r>
              <a:rPr lang="en-US" altLang="zh-CN" sz="1600" b="1" dirty="0" smtClean="0">
                <a:latin typeface="Consolas" panose="020B0609020204030204" pitchFamily="49" charset="0"/>
                <a:cs typeface="Consolas" panose="020B0609020204030204" pitchFamily="49" charset="0"/>
              </a:rPr>
              <a:t>ield():</a:t>
            </a:r>
            <a:endParaRPr lang="en-US" altLang="zh-CN" sz="1600" dirty="0" smtClean="0">
              <a:latin typeface="Consolas" panose="020B0609020204030204" pitchFamily="49" charset="0"/>
              <a:cs typeface="Consolas" panose="020B0609020204030204" pitchFamily="49" charset="0"/>
            </a:endParaRPr>
          </a:p>
          <a:p>
            <a:pPr>
              <a:lnSpc>
                <a:spcPts val="2200"/>
              </a:lnSpc>
            </a:pPr>
            <a:r>
              <a:rPr lang="en-US" altLang="zh-CN" sz="1600" dirty="0" smtClean="0">
                <a:solidFill>
                  <a:schemeClr val="accent3">
                    <a:lumMod val="50000"/>
                  </a:schemeClr>
                </a:solidFill>
                <a:latin typeface="Consolas" panose="020B0609020204030204" pitchFamily="49" charset="0"/>
                <a:cs typeface="Consolas" panose="020B0609020204030204" pitchFamily="49" charset="0"/>
              </a:rPr>
              <a:t>  // Suspend the running thread</a:t>
            </a:r>
            <a:endParaRPr lang="en-US" altLang="zh-CN" sz="1600" dirty="0">
              <a:solidFill>
                <a:schemeClr val="accent3">
                  <a:lumMod val="50000"/>
                </a:schemeClr>
              </a:solidFill>
              <a:latin typeface="Consolas" panose="020B0609020204030204" pitchFamily="49" charset="0"/>
              <a:cs typeface="Consolas" panose="020B0609020204030204" pitchFamily="49" charset="0"/>
            </a:endParaRPr>
          </a:p>
          <a:p>
            <a:pPr>
              <a:lnSpc>
                <a:spcPts val="2200"/>
              </a:lnSpc>
            </a:pPr>
            <a:r>
              <a:rPr lang="en-US" altLang="zh-CN" sz="1600" dirty="0" smtClean="0">
                <a:latin typeface="Consolas" panose="020B0609020204030204" pitchFamily="49" charset="0"/>
                <a:cs typeface="Consolas" panose="020B0609020204030204" pitchFamily="49" charset="0"/>
              </a:rPr>
              <a:t>  </a:t>
            </a:r>
            <a:r>
              <a:rPr lang="en-US" altLang="zh-CN" sz="1600" dirty="0" smtClean="0">
                <a:solidFill>
                  <a:schemeClr val="accent3">
                    <a:lumMod val="50000"/>
                  </a:schemeClr>
                </a:solidFill>
                <a:latin typeface="Consolas" panose="020B0609020204030204" pitchFamily="49" charset="0"/>
                <a:cs typeface="Consolas" panose="020B0609020204030204" pitchFamily="49" charset="0"/>
              </a:rPr>
              <a:t>// Choose a new thread</a:t>
            </a:r>
            <a:endParaRPr lang="en-US" altLang="zh-CN" sz="1600" dirty="0">
              <a:solidFill>
                <a:schemeClr val="accent3">
                  <a:lumMod val="50000"/>
                </a:schemeClr>
              </a:solidFill>
              <a:latin typeface="Consolas" panose="020B0609020204030204" pitchFamily="49" charset="0"/>
              <a:cs typeface="Consolas" panose="020B0609020204030204" pitchFamily="49" charset="0"/>
            </a:endParaRPr>
          </a:p>
          <a:p>
            <a:pPr>
              <a:lnSpc>
                <a:spcPts val="2200"/>
              </a:lnSpc>
            </a:pPr>
            <a:r>
              <a:rPr lang="en-US" altLang="zh-CN" sz="1600" dirty="0" smtClean="0">
                <a:latin typeface="Consolas" panose="020B0609020204030204" pitchFamily="49" charset="0"/>
                <a:cs typeface="Consolas" panose="020B0609020204030204" pitchFamily="49" charset="0"/>
              </a:rPr>
              <a:t>  </a:t>
            </a:r>
            <a:r>
              <a:rPr lang="en-US" altLang="zh-CN" sz="1600" dirty="0" smtClean="0">
                <a:solidFill>
                  <a:schemeClr val="accent3">
                    <a:lumMod val="50000"/>
                  </a:schemeClr>
                </a:solidFill>
                <a:latin typeface="Consolas" panose="020B0609020204030204" pitchFamily="49" charset="0"/>
                <a:cs typeface="Consolas" panose="020B0609020204030204" pitchFamily="49" charset="0"/>
              </a:rPr>
              <a:t>// Resume the new thread</a:t>
            </a:r>
          </a:p>
          <a:p>
            <a:pPr>
              <a:lnSpc>
                <a:spcPts val="2200"/>
              </a:lnSpc>
            </a:pPr>
            <a:r>
              <a:rPr lang="en-US" altLang="zh-CN" sz="1600" dirty="0" smtClean="0">
                <a:latin typeface="Consolas" panose="020B0609020204030204" pitchFamily="49" charset="0"/>
                <a:cs typeface="Consolas" panose="020B0609020204030204" pitchFamily="49" charset="0"/>
              </a:rPr>
              <a:t>  </a:t>
            </a:r>
            <a:endParaRPr lang="en-US" altLang="zh-CN" sz="1600" dirty="0">
              <a:latin typeface="Consolas" panose="020B0609020204030204" pitchFamily="49" charset="0"/>
              <a:cs typeface="Consolas" panose="020B0609020204030204" pitchFamily="49" charset="0"/>
            </a:endParaRPr>
          </a:p>
        </p:txBody>
      </p:sp>
      <p:sp>
        <p:nvSpPr>
          <p:cNvPr id="11" name="标题 1"/>
          <p:cNvSpPr>
            <a:spLocks noGrp="1"/>
          </p:cNvSpPr>
          <p:nvPr>
            <p:ph type="title"/>
          </p:nvPr>
        </p:nvSpPr>
        <p:spPr>
          <a:xfrm>
            <a:off x="5327576" y="228866"/>
            <a:ext cx="3359224" cy="952500"/>
          </a:xfrm>
        </p:spPr>
        <p:txBody>
          <a:bodyPr>
            <a:noAutofit/>
          </a:bodyPr>
          <a:lstStyle/>
          <a:p>
            <a:r>
              <a:rPr lang="en-US" altLang="zh-CN" sz="3200" dirty="0" smtClean="0"/>
              <a:t>YIELD() Implementation</a:t>
            </a:r>
            <a:endParaRPr lang="zh-CN" altLang="en-US" sz="3200" dirty="0"/>
          </a:p>
        </p:txBody>
      </p:sp>
    </p:spTree>
    <p:extLst>
      <p:ext uri="{BB962C8B-B14F-4D97-AF65-F5344CB8AC3E}">
        <p14:creationId xmlns:p14="http://schemas.microsoft.com/office/powerpoint/2010/main" val="24314808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409228"/>
            <a:ext cx="4572000" cy="3195747"/>
          </a:xfrm>
          <a:prstGeom prst="rect">
            <a:avLst/>
          </a:prstGeom>
        </p:spPr>
        <p:txBody>
          <a:bodyPr>
            <a:spAutoFit/>
          </a:bodyPr>
          <a:lstStyle/>
          <a:p>
            <a:pPr>
              <a:lnSpc>
                <a:spcPts val="2200"/>
              </a:lnSpc>
            </a:pPr>
            <a:r>
              <a:rPr lang="en-US" altLang="zh-CN" sz="1600" b="1" dirty="0">
                <a:latin typeface="Consolas" panose="020B0609020204030204" pitchFamily="49" charset="0"/>
                <a:cs typeface="Consolas" panose="020B0609020204030204" pitchFamily="49" charset="0"/>
              </a:rPr>
              <a:t>y</a:t>
            </a:r>
            <a:r>
              <a:rPr lang="en-US" altLang="zh-CN" sz="1600" b="1" dirty="0" smtClean="0">
                <a:latin typeface="Consolas" panose="020B0609020204030204" pitchFamily="49" charset="0"/>
                <a:cs typeface="Consolas" panose="020B0609020204030204" pitchFamily="49" charset="0"/>
              </a:rPr>
              <a:t>ield():</a:t>
            </a:r>
          </a:p>
          <a:p>
            <a:pPr>
              <a:lnSpc>
                <a:spcPts val="2200"/>
              </a:lnSpc>
            </a:pPr>
            <a:r>
              <a:rPr lang="en-US" altLang="zh-CN" sz="1600" dirty="0" smtClean="0">
                <a:latin typeface="Consolas" panose="020B0609020204030204" pitchFamily="49" charset="0"/>
                <a:cs typeface="Consolas" panose="020B0609020204030204" pitchFamily="49" charset="0"/>
              </a:rPr>
              <a:t>  acquire(</a:t>
            </a:r>
            <a:r>
              <a:rPr lang="en-US" altLang="zh-CN" sz="1600" b="1" dirty="0" err="1" smtClean="0">
                <a:solidFill>
                  <a:srgbClr val="7030A0"/>
                </a:solidFill>
                <a:latin typeface="Consolas" panose="020B0609020204030204" pitchFamily="49" charset="0"/>
                <a:cs typeface="Consolas" panose="020B0609020204030204" pitchFamily="49" charset="0"/>
              </a:rPr>
              <a:t>t_lock</a:t>
            </a:r>
            <a:r>
              <a:rPr lang="en-US" altLang="zh-CN" sz="1600" dirty="0" smtClean="0">
                <a:latin typeface="Consolas" panose="020B0609020204030204" pitchFamily="49" charset="0"/>
                <a:cs typeface="Consolas" panose="020B0609020204030204" pitchFamily="49" charset="0"/>
              </a:rPr>
              <a:t>)</a:t>
            </a:r>
          </a:p>
          <a:p>
            <a:pPr>
              <a:lnSpc>
                <a:spcPts val="2200"/>
              </a:lnSpc>
            </a:pPr>
            <a:endParaRPr lang="en-US" altLang="zh-CN" sz="1600" dirty="0" smtClean="0">
              <a:latin typeface="Consolas" panose="020B0609020204030204" pitchFamily="49" charset="0"/>
              <a:cs typeface="Consolas" panose="020B0609020204030204" pitchFamily="49" charset="0"/>
            </a:endParaRPr>
          </a:p>
          <a:p>
            <a:pPr>
              <a:lnSpc>
                <a:spcPts val="2200"/>
              </a:lnSpc>
            </a:pPr>
            <a:r>
              <a:rPr lang="en-US" altLang="zh-CN" sz="1600" dirty="0" smtClean="0">
                <a:latin typeface="Consolas" panose="020B0609020204030204" pitchFamily="49" charset="0"/>
                <a:cs typeface="Consolas" panose="020B0609020204030204" pitchFamily="49" charset="0"/>
              </a:rPr>
              <a:t>  id = </a:t>
            </a:r>
            <a:r>
              <a:rPr lang="en-US" altLang="zh-CN" sz="1600" i="1" dirty="0" smtClean="0">
                <a:latin typeface="Consolas" panose="020B0609020204030204" pitchFamily="49" charset="0"/>
                <a:cs typeface="Consolas" panose="020B0609020204030204" pitchFamily="49" charset="0"/>
              </a:rPr>
              <a:t>id of current thread</a:t>
            </a:r>
          </a:p>
          <a:p>
            <a:pPr>
              <a:lnSpc>
                <a:spcPts val="2200"/>
              </a:lnSpc>
            </a:pPr>
            <a:r>
              <a:rPr lang="en-US" altLang="zh-CN" sz="1600" dirty="0">
                <a:latin typeface="Consolas" panose="020B0609020204030204" pitchFamily="49" charset="0"/>
                <a:cs typeface="Consolas" panose="020B0609020204030204" pitchFamily="49" charset="0"/>
              </a:rPr>
              <a:t> </a:t>
            </a:r>
            <a:r>
              <a:rPr lang="en-US" altLang="zh-CN" sz="1600" dirty="0" smtClean="0">
                <a:latin typeface="Consolas" panose="020B0609020204030204" pitchFamily="49" charset="0"/>
                <a:cs typeface="Consolas" panose="020B0609020204030204" pitchFamily="49" charset="0"/>
              </a:rPr>
              <a:t> </a:t>
            </a:r>
            <a:r>
              <a:rPr lang="en-US" altLang="zh-CN" sz="1600" dirty="0" smtClean="0">
                <a:solidFill>
                  <a:srgbClr val="FF0000"/>
                </a:solidFill>
                <a:latin typeface="Consolas" panose="020B0609020204030204" pitchFamily="49" charset="0"/>
                <a:cs typeface="Consolas" panose="020B0609020204030204" pitchFamily="49" charset="0"/>
              </a:rPr>
              <a:t>threads</a:t>
            </a:r>
            <a:r>
              <a:rPr lang="en-US" altLang="zh-CN" sz="1600" dirty="0" smtClean="0">
                <a:latin typeface="Consolas" panose="020B0609020204030204" pitchFamily="49" charset="0"/>
                <a:cs typeface="Consolas" panose="020B0609020204030204" pitchFamily="49" charset="0"/>
              </a:rPr>
              <a:t>[id].state = RUNNABLE</a:t>
            </a:r>
          </a:p>
          <a:p>
            <a:pPr>
              <a:lnSpc>
                <a:spcPts val="2200"/>
              </a:lnSpc>
            </a:pPr>
            <a:r>
              <a:rPr lang="en-US" altLang="zh-CN" sz="1600" dirty="0">
                <a:latin typeface="Consolas" panose="020B0609020204030204" pitchFamily="49" charset="0"/>
                <a:cs typeface="Consolas" panose="020B0609020204030204" pitchFamily="49" charset="0"/>
              </a:rPr>
              <a:t> </a:t>
            </a:r>
            <a:r>
              <a:rPr lang="en-US" altLang="zh-CN" sz="1600" dirty="0" smtClean="0">
                <a:latin typeface="Consolas" panose="020B0609020204030204" pitchFamily="49" charset="0"/>
                <a:cs typeface="Consolas" panose="020B0609020204030204" pitchFamily="49" charset="0"/>
              </a:rPr>
              <a:t> </a:t>
            </a:r>
            <a:r>
              <a:rPr lang="en-US" altLang="zh-CN" sz="1600" dirty="0">
                <a:solidFill>
                  <a:srgbClr val="FF0000"/>
                </a:solidFill>
                <a:latin typeface="Consolas" panose="020B0609020204030204" pitchFamily="49" charset="0"/>
                <a:cs typeface="Consolas" panose="020B0609020204030204" pitchFamily="49" charset="0"/>
              </a:rPr>
              <a:t>threads</a:t>
            </a:r>
            <a:r>
              <a:rPr lang="en-US" altLang="zh-CN" sz="1600" dirty="0" smtClean="0">
                <a:latin typeface="Consolas" panose="020B0609020204030204" pitchFamily="49" charset="0"/>
                <a:cs typeface="Consolas" panose="020B0609020204030204" pitchFamily="49" charset="0"/>
              </a:rPr>
              <a:t>[id].</a:t>
            </a:r>
            <a:r>
              <a:rPr lang="en-US" altLang="zh-CN" sz="1600" dirty="0" err="1" smtClean="0">
                <a:latin typeface="Consolas" panose="020B0609020204030204" pitchFamily="49" charset="0"/>
                <a:cs typeface="Consolas" panose="020B0609020204030204" pitchFamily="49" charset="0"/>
              </a:rPr>
              <a:t>sp</a:t>
            </a:r>
            <a:r>
              <a:rPr lang="en-US" altLang="zh-CN" sz="1600" dirty="0" smtClean="0">
                <a:latin typeface="Consolas" panose="020B0609020204030204" pitchFamily="49" charset="0"/>
                <a:cs typeface="Consolas" panose="020B0609020204030204" pitchFamily="49" charset="0"/>
              </a:rPr>
              <a:t> = SP</a:t>
            </a:r>
          </a:p>
          <a:p>
            <a:pPr>
              <a:lnSpc>
                <a:spcPts val="2200"/>
              </a:lnSpc>
            </a:pPr>
            <a:endParaRPr lang="en-US" altLang="zh-CN" sz="1600" dirty="0">
              <a:latin typeface="Consolas" panose="020B0609020204030204" pitchFamily="49" charset="0"/>
              <a:cs typeface="Consolas" panose="020B0609020204030204" pitchFamily="49" charset="0"/>
            </a:endParaRPr>
          </a:p>
          <a:p>
            <a:pPr>
              <a:lnSpc>
                <a:spcPts val="2200"/>
              </a:lnSpc>
            </a:pPr>
            <a:r>
              <a:rPr lang="en-US" altLang="zh-CN" sz="1600" dirty="0" smtClean="0">
                <a:latin typeface="Consolas" panose="020B0609020204030204" pitchFamily="49" charset="0"/>
                <a:cs typeface="Consolas" panose="020B0609020204030204" pitchFamily="49" charset="0"/>
              </a:rPr>
              <a:t>  </a:t>
            </a:r>
            <a:r>
              <a:rPr lang="en-US" altLang="zh-CN" sz="1600" dirty="0" smtClean="0">
                <a:solidFill>
                  <a:schemeClr val="accent3">
                    <a:lumMod val="50000"/>
                  </a:schemeClr>
                </a:solidFill>
                <a:latin typeface="Consolas" panose="020B0609020204030204" pitchFamily="49" charset="0"/>
                <a:cs typeface="Consolas" panose="020B0609020204030204" pitchFamily="49" charset="0"/>
              </a:rPr>
              <a:t>// Choose a new thread</a:t>
            </a:r>
            <a:endParaRPr lang="en-US" altLang="zh-CN" sz="1600" dirty="0">
              <a:solidFill>
                <a:schemeClr val="accent3">
                  <a:lumMod val="50000"/>
                </a:schemeClr>
              </a:solidFill>
              <a:latin typeface="Consolas" panose="020B0609020204030204" pitchFamily="49" charset="0"/>
              <a:cs typeface="Consolas" panose="020B0609020204030204" pitchFamily="49" charset="0"/>
            </a:endParaRPr>
          </a:p>
          <a:p>
            <a:pPr>
              <a:lnSpc>
                <a:spcPts val="2200"/>
              </a:lnSpc>
            </a:pPr>
            <a:r>
              <a:rPr lang="en-US" altLang="zh-CN" sz="1600" dirty="0" smtClean="0">
                <a:latin typeface="Consolas" panose="020B0609020204030204" pitchFamily="49" charset="0"/>
                <a:cs typeface="Consolas" panose="020B0609020204030204" pitchFamily="49" charset="0"/>
              </a:rPr>
              <a:t>  </a:t>
            </a:r>
            <a:r>
              <a:rPr lang="en-US" altLang="zh-CN" sz="1600" dirty="0" smtClean="0">
                <a:solidFill>
                  <a:schemeClr val="accent3">
                    <a:lumMod val="50000"/>
                  </a:schemeClr>
                </a:solidFill>
                <a:latin typeface="Consolas" panose="020B0609020204030204" pitchFamily="49" charset="0"/>
                <a:cs typeface="Consolas" panose="020B0609020204030204" pitchFamily="49" charset="0"/>
              </a:rPr>
              <a:t>// Resume the new thread</a:t>
            </a:r>
          </a:p>
          <a:p>
            <a:pPr>
              <a:lnSpc>
                <a:spcPts val="2200"/>
              </a:lnSpc>
            </a:pPr>
            <a:r>
              <a:rPr lang="en-US" altLang="zh-CN" sz="1600" dirty="0" smtClean="0">
                <a:latin typeface="Consolas" panose="020B0609020204030204" pitchFamily="49" charset="0"/>
                <a:cs typeface="Consolas" panose="020B0609020204030204" pitchFamily="49" charset="0"/>
              </a:rPr>
              <a:t>  </a:t>
            </a:r>
            <a:endParaRPr lang="en-US" altLang="zh-CN" sz="1600" dirty="0">
              <a:latin typeface="Consolas" panose="020B0609020204030204" pitchFamily="49" charset="0"/>
              <a:cs typeface="Consolas" panose="020B0609020204030204" pitchFamily="49" charset="0"/>
            </a:endParaRPr>
          </a:p>
          <a:p>
            <a:pPr>
              <a:lnSpc>
                <a:spcPts val="2200"/>
              </a:lnSpc>
            </a:pPr>
            <a:r>
              <a:rPr lang="en-US" altLang="zh-CN" sz="1600" dirty="0" smtClean="0">
                <a:latin typeface="Consolas" panose="020B0609020204030204" pitchFamily="49" charset="0"/>
                <a:cs typeface="Consolas" panose="020B0609020204030204" pitchFamily="49" charset="0"/>
              </a:rPr>
              <a:t>  release(</a:t>
            </a:r>
            <a:r>
              <a:rPr lang="en-US" altLang="zh-CN" sz="1600" b="1" dirty="0" err="1">
                <a:solidFill>
                  <a:srgbClr val="7030A0"/>
                </a:solidFill>
                <a:latin typeface="Consolas" panose="020B0609020204030204" pitchFamily="49" charset="0"/>
                <a:cs typeface="Consolas" panose="020B0609020204030204" pitchFamily="49" charset="0"/>
              </a:rPr>
              <a:t>t_lock</a:t>
            </a:r>
            <a:r>
              <a:rPr lang="en-US" altLang="zh-CN" sz="1600" dirty="0" smtClean="0">
                <a:latin typeface="Consolas" panose="020B0609020204030204" pitchFamily="49" charset="0"/>
                <a:cs typeface="Consolas" panose="020B0609020204030204" pitchFamily="49" charset="0"/>
              </a:rPr>
              <a:t>)</a:t>
            </a:r>
            <a:endParaRPr lang="en-US" altLang="zh-CN" sz="1600" dirty="0">
              <a:latin typeface="Consolas" panose="020B0609020204030204" pitchFamily="49" charset="0"/>
              <a:cs typeface="Consolas" panose="020B0609020204030204" pitchFamily="49" charset="0"/>
            </a:endParaRPr>
          </a:p>
        </p:txBody>
      </p:sp>
      <p:sp>
        <p:nvSpPr>
          <p:cNvPr id="5" name="右大括号 4"/>
          <p:cNvSpPr/>
          <p:nvPr/>
        </p:nvSpPr>
        <p:spPr>
          <a:xfrm>
            <a:off x="5494733" y="1345332"/>
            <a:ext cx="144016" cy="864096"/>
          </a:xfrm>
          <a:prstGeom prst="rightBrace">
            <a:avLst>
              <a:gd name="adj1" fmla="val 59393"/>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5854773" y="1491089"/>
            <a:ext cx="1957587" cy="646331"/>
          </a:xfrm>
          <a:prstGeom prst="rect">
            <a:avLst/>
          </a:prstGeom>
        </p:spPr>
        <p:txBody>
          <a:bodyPr wrap="none">
            <a:spAutoFit/>
          </a:bodyPr>
          <a:lstStyle/>
          <a:p>
            <a:r>
              <a:rPr lang="en-US" altLang="zh-CN" dirty="0" smtClean="0">
                <a:solidFill>
                  <a:schemeClr val="accent3">
                    <a:lumMod val="50000"/>
                  </a:schemeClr>
                </a:solidFill>
                <a:latin typeface="Consolas" panose="020B0609020204030204" pitchFamily="49" charset="0"/>
                <a:cs typeface="Consolas" panose="020B0609020204030204" pitchFamily="49" charset="0"/>
              </a:rPr>
              <a:t>Suspend</a:t>
            </a:r>
          </a:p>
          <a:p>
            <a:r>
              <a:rPr lang="en-US" altLang="zh-CN" dirty="0" smtClean="0">
                <a:solidFill>
                  <a:schemeClr val="accent3">
                    <a:lumMod val="50000"/>
                  </a:schemeClr>
                </a:solidFill>
                <a:latin typeface="Consolas" panose="020B0609020204030204" pitchFamily="49" charset="0"/>
                <a:cs typeface="Consolas" panose="020B0609020204030204" pitchFamily="49" charset="0"/>
              </a:rPr>
              <a:t>running </a:t>
            </a:r>
            <a:r>
              <a:rPr lang="en-US" altLang="zh-CN" dirty="0">
                <a:solidFill>
                  <a:schemeClr val="accent3">
                    <a:lumMod val="50000"/>
                  </a:schemeClr>
                </a:solidFill>
                <a:latin typeface="Consolas" panose="020B0609020204030204" pitchFamily="49" charset="0"/>
                <a:cs typeface="Consolas" panose="020B0609020204030204" pitchFamily="49" charset="0"/>
              </a:rPr>
              <a:t>thread</a:t>
            </a:r>
            <a:endParaRPr lang="zh-CN" altLang="en-US" dirty="0">
              <a:solidFill>
                <a:schemeClr val="accent3">
                  <a:lumMod val="50000"/>
                </a:schemeClr>
              </a:solidFill>
            </a:endParaRPr>
          </a:p>
        </p:txBody>
      </p:sp>
      <p:sp>
        <p:nvSpPr>
          <p:cNvPr id="11" name="标题 1"/>
          <p:cNvSpPr>
            <a:spLocks noGrp="1"/>
          </p:cNvSpPr>
          <p:nvPr>
            <p:ph type="title"/>
          </p:nvPr>
        </p:nvSpPr>
        <p:spPr>
          <a:xfrm>
            <a:off x="5327576" y="228866"/>
            <a:ext cx="3359224" cy="952500"/>
          </a:xfrm>
        </p:spPr>
        <p:txBody>
          <a:bodyPr>
            <a:noAutofit/>
          </a:bodyPr>
          <a:lstStyle/>
          <a:p>
            <a:r>
              <a:rPr lang="en-US" altLang="zh-CN" sz="3200" dirty="0" smtClean="0"/>
              <a:t>YIELD() Implementation</a:t>
            </a:r>
            <a:endParaRPr lang="zh-CN" altLang="en-US" sz="3200" dirty="0"/>
          </a:p>
        </p:txBody>
      </p:sp>
      <p:sp>
        <p:nvSpPr>
          <p:cNvPr id="2" name="矩形 1"/>
          <p:cNvSpPr/>
          <p:nvPr/>
        </p:nvSpPr>
        <p:spPr>
          <a:xfrm>
            <a:off x="4294312" y="4297660"/>
            <a:ext cx="4392488" cy="584775"/>
          </a:xfrm>
          <a:prstGeom prst="rect">
            <a:avLst/>
          </a:prstGeom>
          <a:solidFill>
            <a:schemeClr val="accent2">
              <a:lumMod val="20000"/>
              <a:lumOff val="80000"/>
            </a:schemeClr>
          </a:solidFill>
        </p:spPr>
        <p:txBody>
          <a:bodyPr wrap="square">
            <a:spAutoFit/>
          </a:bodyPr>
          <a:lstStyle/>
          <a:p>
            <a:r>
              <a:rPr lang="en-US" altLang="zh-CN" sz="1600" dirty="0" smtClean="0">
                <a:latin typeface="等线" panose="02010600030101010101" pitchFamily="2" charset="-122"/>
                <a:ea typeface="等线" panose="02010600030101010101" pitchFamily="2" charset="-122"/>
              </a:rPr>
              <a:t>A table contains </a:t>
            </a:r>
            <a:r>
              <a:rPr lang="en-US" altLang="zh-CN" sz="1600" dirty="0">
                <a:latin typeface="等线" panose="02010600030101010101" pitchFamily="2" charset="-122"/>
                <a:ea typeface="等线" panose="02010600030101010101" pitchFamily="2" charset="-122"/>
              </a:rPr>
              <a:t>a list of all the </a:t>
            </a:r>
            <a:r>
              <a:rPr lang="en-US" altLang="zh-CN" sz="1600" dirty="0" smtClean="0">
                <a:latin typeface="等线" panose="02010600030101010101" pitchFamily="2" charset="-122"/>
                <a:ea typeface="等线" panose="02010600030101010101" pitchFamily="2" charset="-122"/>
              </a:rPr>
              <a:t>current </a:t>
            </a:r>
            <a:r>
              <a:rPr lang="en-US" altLang="zh-CN" sz="1600" dirty="0">
                <a:latin typeface="等线" panose="02010600030101010101" pitchFamily="2" charset="-122"/>
                <a:ea typeface="等线" panose="02010600030101010101" pitchFamily="2" charset="-122"/>
              </a:rPr>
              <a:t>threads and some </a:t>
            </a:r>
            <a:r>
              <a:rPr lang="en-US" altLang="zh-CN" sz="1600" dirty="0" smtClean="0">
                <a:latin typeface="等线" panose="02010600030101010101" pitchFamily="2" charset="-122"/>
                <a:ea typeface="等线" panose="02010600030101010101" pitchFamily="2" charset="-122"/>
              </a:rPr>
              <a:t>info about them, one per system</a:t>
            </a:r>
            <a:endParaRPr lang="en-US" altLang="zh-CN" sz="1600" dirty="0">
              <a:latin typeface="等线" panose="02010600030101010101" pitchFamily="2" charset="-122"/>
              <a:ea typeface="等线" panose="02010600030101010101" pitchFamily="2" charset="-122"/>
            </a:endParaRPr>
          </a:p>
        </p:txBody>
      </p:sp>
      <p:sp>
        <p:nvSpPr>
          <p:cNvPr id="3" name="矩形 2"/>
          <p:cNvSpPr/>
          <p:nvPr/>
        </p:nvSpPr>
        <p:spPr>
          <a:xfrm>
            <a:off x="3324175" y="4463162"/>
            <a:ext cx="970137" cy="338554"/>
          </a:xfrm>
          <a:prstGeom prst="rect">
            <a:avLst/>
          </a:prstGeom>
        </p:spPr>
        <p:txBody>
          <a:bodyPr wrap="none">
            <a:spAutoFit/>
          </a:bodyPr>
          <a:lstStyle/>
          <a:p>
            <a:r>
              <a:rPr lang="en-US" altLang="zh-CN" sz="1600" b="1" dirty="0">
                <a:solidFill>
                  <a:srgbClr val="FF0000"/>
                </a:solidFill>
                <a:latin typeface="Consolas" panose="020B0609020204030204" pitchFamily="49" charset="0"/>
                <a:cs typeface="Consolas" panose="020B0609020204030204" pitchFamily="49" charset="0"/>
              </a:rPr>
              <a:t>threads</a:t>
            </a:r>
            <a:endParaRPr lang="zh-CN" altLang="en-US" sz="1600" b="1" dirty="0">
              <a:solidFill>
                <a:srgbClr val="FF0000"/>
              </a:solidFill>
              <a:latin typeface="Consolas" panose="020B0609020204030204" pitchFamily="49" charset="0"/>
              <a:cs typeface="Consolas" panose="020B0609020204030204" pitchFamily="49" charset="0"/>
            </a:endParaRPr>
          </a:p>
        </p:txBody>
      </p:sp>
      <p:sp>
        <p:nvSpPr>
          <p:cNvPr id="8" name="矩形 7"/>
          <p:cNvSpPr/>
          <p:nvPr/>
        </p:nvSpPr>
        <p:spPr>
          <a:xfrm>
            <a:off x="3435388" y="4993026"/>
            <a:ext cx="857927" cy="338554"/>
          </a:xfrm>
          <a:prstGeom prst="rect">
            <a:avLst/>
          </a:prstGeom>
        </p:spPr>
        <p:txBody>
          <a:bodyPr wrap="none">
            <a:spAutoFit/>
          </a:bodyPr>
          <a:lstStyle/>
          <a:p>
            <a:r>
              <a:rPr lang="en-US" altLang="zh-CN" sz="1600" b="1" dirty="0" err="1" smtClean="0">
                <a:solidFill>
                  <a:srgbClr val="7030A0"/>
                </a:solidFill>
                <a:latin typeface="Consolas" panose="020B0609020204030204" pitchFamily="49" charset="0"/>
                <a:cs typeface="Consolas" panose="020B0609020204030204" pitchFamily="49" charset="0"/>
              </a:rPr>
              <a:t>t_lock</a:t>
            </a:r>
            <a:endParaRPr lang="zh-CN" altLang="en-US" sz="1600" b="1" dirty="0">
              <a:solidFill>
                <a:srgbClr val="7030A0"/>
              </a:solidFill>
              <a:latin typeface="Consolas" panose="020B0609020204030204" pitchFamily="49" charset="0"/>
              <a:cs typeface="Consolas" panose="020B0609020204030204" pitchFamily="49" charset="0"/>
            </a:endParaRPr>
          </a:p>
        </p:txBody>
      </p:sp>
      <p:sp>
        <p:nvSpPr>
          <p:cNvPr id="9" name="矩形 8"/>
          <p:cNvSpPr/>
          <p:nvPr/>
        </p:nvSpPr>
        <p:spPr>
          <a:xfrm>
            <a:off x="4294312" y="5002556"/>
            <a:ext cx="4392488" cy="338554"/>
          </a:xfrm>
          <a:prstGeom prst="rect">
            <a:avLst/>
          </a:prstGeom>
          <a:solidFill>
            <a:schemeClr val="accent2">
              <a:lumMod val="20000"/>
              <a:lumOff val="80000"/>
            </a:schemeClr>
          </a:solidFill>
        </p:spPr>
        <p:txBody>
          <a:bodyPr wrap="square">
            <a:spAutoFit/>
          </a:bodyPr>
          <a:lstStyle/>
          <a:p>
            <a:r>
              <a:rPr lang="en-US" altLang="zh-CN" sz="1600" dirty="0" smtClean="0">
                <a:latin typeface="等线" panose="02010600030101010101" pitchFamily="2" charset="-122"/>
                <a:ea typeface="等线" panose="02010600030101010101" pitchFamily="2" charset="-122"/>
              </a:rPr>
              <a:t>A lock protect the thread table (at least for now)</a:t>
            </a:r>
            <a:endParaRPr lang="en-US" altLang="zh-CN" sz="16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64892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409228"/>
            <a:ext cx="4572000" cy="3195747"/>
          </a:xfrm>
          <a:prstGeom prst="rect">
            <a:avLst/>
          </a:prstGeom>
        </p:spPr>
        <p:txBody>
          <a:bodyPr>
            <a:spAutoFit/>
          </a:bodyPr>
          <a:lstStyle/>
          <a:p>
            <a:pPr>
              <a:lnSpc>
                <a:spcPts val="2200"/>
              </a:lnSpc>
            </a:pPr>
            <a:r>
              <a:rPr lang="en-US" altLang="zh-CN" sz="1600" b="1" dirty="0">
                <a:latin typeface="Consolas" panose="020B0609020204030204" pitchFamily="49" charset="0"/>
                <a:cs typeface="Consolas" panose="020B0609020204030204" pitchFamily="49" charset="0"/>
              </a:rPr>
              <a:t>y</a:t>
            </a:r>
            <a:r>
              <a:rPr lang="en-US" altLang="zh-CN" sz="1600" b="1" dirty="0" smtClean="0">
                <a:latin typeface="Consolas" panose="020B0609020204030204" pitchFamily="49" charset="0"/>
                <a:cs typeface="Consolas" panose="020B0609020204030204" pitchFamily="49" charset="0"/>
              </a:rPr>
              <a:t>ield():</a:t>
            </a:r>
          </a:p>
          <a:p>
            <a:pPr>
              <a:lnSpc>
                <a:spcPts val="2200"/>
              </a:lnSpc>
            </a:pPr>
            <a:r>
              <a:rPr lang="en-US" altLang="zh-CN" sz="1600" dirty="0" smtClean="0">
                <a:latin typeface="Consolas" panose="020B0609020204030204" pitchFamily="49" charset="0"/>
                <a:cs typeface="Consolas" panose="020B0609020204030204" pitchFamily="49" charset="0"/>
              </a:rPr>
              <a:t>  acquire(</a:t>
            </a:r>
            <a:r>
              <a:rPr lang="en-US" altLang="zh-CN" sz="1600" b="1" dirty="0" err="1" smtClean="0">
                <a:solidFill>
                  <a:srgbClr val="7030A0"/>
                </a:solidFill>
                <a:latin typeface="Consolas" panose="020B0609020204030204" pitchFamily="49" charset="0"/>
                <a:cs typeface="Consolas" panose="020B0609020204030204" pitchFamily="49" charset="0"/>
              </a:rPr>
              <a:t>t_lock</a:t>
            </a:r>
            <a:r>
              <a:rPr lang="en-US" altLang="zh-CN" sz="1600" dirty="0" smtClean="0">
                <a:latin typeface="Consolas" panose="020B0609020204030204" pitchFamily="49" charset="0"/>
                <a:cs typeface="Consolas" panose="020B0609020204030204" pitchFamily="49" charset="0"/>
              </a:rPr>
              <a:t>)</a:t>
            </a:r>
          </a:p>
          <a:p>
            <a:pPr>
              <a:lnSpc>
                <a:spcPts val="2200"/>
              </a:lnSpc>
            </a:pPr>
            <a:endParaRPr lang="en-US" altLang="zh-CN" sz="1600" dirty="0" smtClean="0">
              <a:latin typeface="Consolas" panose="020B0609020204030204" pitchFamily="49" charset="0"/>
              <a:cs typeface="Consolas" panose="020B0609020204030204" pitchFamily="49" charset="0"/>
            </a:endParaRPr>
          </a:p>
          <a:p>
            <a:pPr>
              <a:lnSpc>
                <a:spcPts val="2200"/>
              </a:lnSpc>
            </a:pPr>
            <a:r>
              <a:rPr lang="en-US" altLang="zh-CN" sz="1600" dirty="0" smtClean="0">
                <a:latin typeface="Consolas" panose="020B0609020204030204" pitchFamily="49" charset="0"/>
                <a:cs typeface="Consolas" panose="020B0609020204030204" pitchFamily="49" charset="0"/>
              </a:rPr>
              <a:t>  </a:t>
            </a:r>
            <a:r>
              <a:rPr lang="en-US" altLang="zh-CN" sz="1600" dirty="0">
                <a:latin typeface="Consolas" panose="020B0609020204030204" pitchFamily="49" charset="0"/>
                <a:cs typeface="Consolas" panose="020B0609020204030204" pitchFamily="49" charset="0"/>
              </a:rPr>
              <a:t>id = </a:t>
            </a:r>
            <a:r>
              <a:rPr lang="en-US" altLang="zh-CN" sz="1600" b="1" dirty="0" err="1">
                <a:solidFill>
                  <a:schemeClr val="tx2">
                    <a:lumMod val="60000"/>
                    <a:lumOff val="40000"/>
                  </a:schemeClr>
                </a:solidFill>
                <a:latin typeface="Consolas" panose="020B0609020204030204" pitchFamily="49" charset="0"/>
                <a:cs typeface="Consolas" panose="020B0609020204030204" pitchFamily="49" charset="0"/>
              </a:rPr>
              <a:t>cpus</a:t>
            </a:r>
            <a:r>
              <a:rPr lang="en-US" altLang="zh-CN" sz="1600" dirty="0">
                <a:latin typeface="Consolas" panose="020B0609020204030204" pitchFamily="49" charset="0"/>
                <a:cs typeface="Consolas" panose="020B0609020204030204" pitchFamily="49" charset="0"/>
              </a:rPr>
              <a:t>[CPU].</a:t>
            </a:r>
            <a:r>
              <a:rPr lang="en-US" altLang="zh-CN" sz="1600" dirty="0" smtClean="0">
                <a:latin typeface="Consolas" panose="020B0609020204030204" pitchFamily="49" charset="0"/>
                <a:cs typeface="Consolas" panose="020B0609020204030204" pitchFamily="49" charset="0"/>
              </a:rPr>
              <a:t>thread</a:t>
            </a:r>
            <a:endParaRPr lang="en-US" altLang="zh-CN" sz="1600" dirty="0">
              <a:latin typeface="Consolas" panose="020B0609020204030204" pitchFamily="49" charset="0"/>
              <a:cs typeface="Consolas" panose="020B0609020204030204" pitchFamily="49" charset="0"/>
            </a:endParaRPr>
          </a:p>
          <a:p>
            <a:pPr>
              <a:lnSpc>
                <a:spcPts val="2200"/>
              </a:lnSpc>
            </a:pPr>
            <a:r>
              <a:rPr lang="en-US" altLang="zh-CN" sz="1600" dirty="0" smtClean="0">
                <a:solidFill>
                  <a:srgbClr val="FF0000"/>
                </a:solidFill>
                <a:latin typeface="Consolas" panose="020B0609020204030204" pitchFamily="49" charset="0"/>
                <a:cs typeface="Consolas" panose="020B0609020204030204" pitchFamily="49" charset="0"/>
              </a:rPr>
              <a:t>  threads</a:t>
            </a:r>
            <a:r>
              <a:rPr lang="en-US" altLang="zh-CN" sz="1600" dirty="0" smtClean="0">
                <a:latin typeface="Consolas" panose="020B0609020204030204" pitchFamily="49" charset="0"/>
                <a:cs typeface="Consolas" panose="020B0609020204030204" pitchFamily="49" charset="0"/>
              </a:rPr>
              <a:t>[id].state = RUNNABLE</a:t>
            </a:r>
          </a:p>
          <a:p>
            <a:pPr>
              <a:lnSpc>
                <a:spcPts val="2200"/>
              </a:lnSpc>
            </a:pPr>
            <a:r>
              <a:rPr lang="en-US" altLang="zh-CN" sz="1600" dirty="0">
                <a:latin typeface="Consolas" panose="020B0609020204030204" pitchFamily="49" charset="0"/>
                <a:cs typeface="Consolas" panose="020B0609020204030204" pitchFamily="49" charset="0"/>
              </a:rPr>
              <a:t> </a:t>
            </a:r>
            <a:r>
              <a:rPr lang="en-US" altLang="zh-CN" sz="1600" dirty="0" smtClean="0">
                <a:latin typeface="Consolas" panose="020B0609020204030204" pitchFamily="49" charset="0"/>
                <a:cs typeface="Consolas" panose="020B0609020204030204" pitchFamily="49" charset="0"/>
              </a:rPr>
              <a:t> </a:t>
            </a:r>
            <a:r>
              <a:rPr lang="en-US" altLang="zh-CN" sz="1600" dirty="0">
                <a:solidFill>
                  <a:srgbClr val="FF0000"/>
                </a:solidFill>
                <a:latin typeface="Consolas" panose="020B0609020204030204" pitchFamily="49" charset="0"/>
                <a:cs typeface="Consolas" panose="020B0609020204030204" pitchFamily="49" charset="0"/>
              </a:rPr>
              <a:t>threads</a:t>
            </a:r>
            <a:r>
              <a:rPr lang="en-US" altLang="zh-CN" sz="1600" dirty="0" smtClean="0">
                <a:latin typeface="Consolas" panose="020B0609020204030204" pitchFamily="49" charset="0"/>
                <a:cs typeface="Consolas" panose="020B0609020204030204" pitchFamily="49" charset="0"/>
              </a:rPr>
              <a:t>[id].</a:t>
            </a:r>
            <a:r>
              <a:rPr lang="en-US" altLang="zh-CN" sz="1600" dirty="0" err="1" smtClean="0">
                <a:latin typeface="Consolas" panose="020B0609020204030204" pitchFamily="49" charset="0"/>
                <a:cs typeface="Consolas" panose="020B0609020204030204" pitchFamily="49" charset="0"/>
              </a:rPr>
              <a:t>sp</a:t>
            </a:r>
            <a:r>
              <a:rPr lang="en-US" altLang="zh-CN" sz="1600" dirty="0" smtClean="0">
                <a:latin typeface="Consolas" panose="020B0609020204030204" pitchFamily="49" charset="0"/>
                <a:cs typeface="Consolas" panose="020B0609020204030204" pitchFamily="49" charset="0"/>
              </a:rPr>
              <a:t> = SP</a:t>
            </a:r>
          </a:p>
          <a:p>
            <a:pPr>
              <a:lnSpc>
                <a:spcPts val="2200"/>
              </a:lnSpc>
            </a:pPr>
            <a:endParaRPr lang="en-US" altLang="zh-CN" sz="1600" dirty="0">
              <a:latin typeface="Consolas" panose="020B0609020204030204" pitchFamily="49" charset="0"/>
              <a:cs typeface="Consolas" panose="020B0609020204030204" pitchFamily="49" charset="0"/>
            </a:endParaRPr>
          </a:p>
          <a:p>
            <a:pPr>
              <a:lnSpc>
                <a:spcPts val="2200"/>
              </a:lnSpc>
            </a:pPr>
            <a:r>
              <a:rPr lang="en-US" altLang="zh-CN" sz="1600" dirty="0" smtClean="0">
                <a:latin typeface="Consolas" panose="020B0609020204030204" pitchFamily="49" charset="0"/>
                <a:cs typeface="Consolas" panose="020B0609020204030204" pitchFamily="49" charset="0"/>
              </a:rPr>
              <a:t>  </a:t>
            </a:r>
            <a:r>
              <a:rPr lang="en-US" altLang="zh-CN" sz="1600" dirty="0" smtClean="0">
                <a:solidFill>
                  <a:schemeClr val="accent3">
                    <a:lumMod val="50000"/>
                  </a:schemeClr>
                </a:solidFill>
                <a:latin typeface="Consolas" panose="020B0609020204030204" pitchFamily="49" charset="0"/>
                <a:cs typeface="Consolas" panose="020B0609020204030204" pitchFamily="49" charset="0"/>
              </a:rPr>
              <a:t>// Choose a new thread</a:t>
            </a:r>
            <a:endParaRPr lang="en-US" altLang="zh-CN" sz="1600" dirty="0">
              <a:solidFill>
                <a:schemeClr val="accent3">
                  <a:lumMod val="50000"/>
                </a:schemeClr>
              </a:solidFill>
              <a:latin typeface="Consolas" panose="020B0609020204030204" pitchFamily="49" charset="0"/>
              <a:cs typeface="Consolas" panose="020B0609020204030204" pitchFamily="49" charset="0"/>
            </a:endParaRPr>
          </a:p>
          <a:p>
            <a:pPr>
              <a:lnSpc>
                <a:spcPts val="2200"/>
              </a:lnSpc>
            </a:pPr>
            <a:r>
              <a:rPr lang="en-US" altLang="zh-CN" sz="1600" dirty="0" smtClean="0">
                <a:latin typeface="Consolas" panose="020B0609020204030204" pitchFamily="49" charset="0"/>
                <a:cs typeface="Consolas" panose="020B0609020204030204" pitchFamily="49" charset="0"/>
              </a:rPr>
              <a:t>  </a:t>
            </a:r>
            <a:r>
              <a:rPr lang="en-US" altLang="zh-CN" sz="1600" dirty="0" smtClean="0">
                <a:solidFill>
                  <a:schemeClr val="accent3">
                    <a:lumMod val="50000"/>
                  </a:schemeClr>
                </a:solidFill>
                <a:latin typeface="Consolas" panose="020B0609020204030204" pitchFamily="49" charset="0"/>
                <a:cs typeface="Consolas" panose="020B0609020204030204" pitchFamily="49" charset="0"/>
              </a:rPr>
              <a:t>// Resume the new thread</a:t>
            </a:r>
          </a:p>
          <a:p>
            <a:pPr>
              <a:lnSpc>
                <a:spcPts val="2200"/>
              </a:lnSpc>
            </a:pPr>
            <a:r>
              <a:rPr lang="en-US" altLang="zh-CN" sz="1600" dirty="0" smtClean="0">
                <a:latin typeface="Consolas" panose="020B0609020204030204" pitchFamily="49" charset="0"/>
                <a:cs typeface="Consolas" panose="020B0609020204030204" pitchFamily="49" charset="0"/>
              </a:rPr>
              <a:t>  </a:t>
            </a:r>
            <a:endParaRPr lang="en-US" altLang="zh-CN" sz="1600" dirty="0">
              <a:latin typeface="Consolas" panose="020B0609020204030204" pitchFamily="49" charset="0"/>
              <a:cs typeface="Consolas" panose="020B0609020204030204" pitchFamily="49" charset="0"/>
            </a:endParaRPr>
          </a:p>
          <a:p>
            <a:pPr>
              <a:lnSpc>
                <a:spcPts val="2200"/>
              </a:lnSpc>
            </a:pPr>
            <a:r>
              <a:rPr lang="en-US" altLang="zh-CN" sz="1600" dirty="0" smtClean="0">
                <a:latin typeface="Consolas" panose="020B0609020204030204" pitchFamily="49" charset="0"/>
                <a:cs typeface="Consolas" panose="020B0609020204030204" pitchFamily="49" charset="0"/>
              </a:rPr>
              <a:t>  release(</a:t>
            </a:r>
            <a:r>
              <a:rPr lang="en-US" altLang="zh-CN" sz="1600" b="1" dirty="0" err="1">
                <a:solidFill>
                  <a:srgbClr val="7030A0"/>
                </a:solidFill>
                <a:latin typeface="Consolas" panose="020B0609020204030204" pitchFamily="49" charset="0"/>
                <a:cs typeface="Consolas" panose="020B0609020204030204" pitchFamily="49" charset="0"/>
              </a:rPr>
              <a:t>t_lock</a:t>
            </a:r>
            <a:r>
              <a:rPr lang="en-US" altLang="zh-CN" sz="1600" dirty="0" smtClean="0">
                <a:latin typeface="Consolas" panose="020B0609020204030204" pitchFamily="49" charset="0"/>
                <a:cs typeface="Consolas" panose="020B0609020204030204" pitchFamily="49" charset="0"/>
              </a:rPr>
              <a:t>)</a:t>
            </a:r>
            <a:endParaRPr lang="en-US" altLang="zh-CN" sz="1600" dirty="0">
              <a:latin typeface="Consolas" panose="020B0609020204030204" pitchFamily="49" charset="0"/>
              <a:cs typeface="Consolas" panose="020B0609020204030204" pitchFamily="49" charset="0"/>
            </a:endParaRPr>
          </a:p>
        </p:txBody>
      </p:sp>
      <p:sp>
        <p:nvSpPr>
          <p:cNvPr id="5" name="右大括号 4"/>
          <p:cNvSpPr/>
          <p:nvPr/>
        </p:nvSpPr>
        <p:spPr>
          <a:xfrm>
            <a:off x="5494733" y="1345332"/>
            <a:ext cx="144016" cy="864096"/>
          </a:xfrm>
          <a:prstGeom prst="rightBrace">
            <a:avLst>
              <a:gd name="adj1" fmla="val 59393"/>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5854773" y="1491089"/>
            <a:ext cx="1957587" cy="646331"/>
          </a:xfrm>
          <a:prstGeom prst="rect">
            <a:avLst/>
          </a:prstGeom>
        </p:spPr>
        <p:txBody>
          <a:bodyPr wrap="none">
            <a:spAutoFit/>
          </a:bodyPr>
          <a:lstStyle/>
          <a:p>
            <a:r>
              <a:rPr lang="en-US" altLang="zh-CN" dirty="0" smtClean="0">
                <a:solidFill>
                  <a:schemeClr val="accent3">
                    <a:lumMod val="50000"/>
                  </a:schemeClr>
                </a:solidFill>
                <a:latin typeface="Consolas" panose="020B0609020204030204" pitchFamily="49" charset="0"/>
                <a:cs typeface="Consolas" panose="020B0609020204030204" pitchFamily="49" charset="0"/>
              </a:rPr>
              <a:t>Suspend</a:t>
            </a:r>
          </a:p>
          <a:p>
            <a:r>
              <a:rPr lang="en-US" altLang="zh-CN" dirty="0" smtClean="0">
                <a:solidFill>
                  <a:schemeClr val="accent3">
                    <a:lumMod val="50000"/>
                  </a:schemeClr>
                </a:solidFill>
                <a:latin typeface="Consolas" panose="020B0609020204030204" pitchFamily="49" charset="0"/>
                <a:cs typeface="Consolas" panose="020B0609020204030204" pitchFamily="49" charset="0"/>
              </a:rPr>
              <a:t>running </a:t>
            </a:r>
            <a:r>
              <a:rPr lang="en-US" altLang="zh-CN" dirty="0">
                <a:solidFill>
                  <a:schemeClr val="accent3">
                    <a:lumMod val="50000"/>
                  </a:schemeClr>
                </a:solidFill>
                <a:latin typeface="Consolas" panose="020B0609020204030204" pitchFamily="49" charset="0"/>
                <a:cs typeface="Consolas" panose="020B0609020204030204" pitchFamily="49" charset="0"/>
              </a:rPr>
              <a:t>thread</a:t>
            </a:r>
            <a:endParaRPr lang="zh-CN" altLang="en-US" dirty="0">
              <a:solidFill>
                <a:schemeClr val="accent3">
                  <a:lumMod val="50000"/>
                </a:schemeClr>
              </a:solidFill>
            </a:endParaRPr>
          </a:p>
        </p:txBody>
      </p:sp>
      <p:sp>
        <p:nvSpPr>
          <p:cNvPr id="11" name="标题 1"/>
          <p:cNvSpPr>
            <a:spLocks noGrp="1"/>
          </p:cNvSpPr>
          <p:nvPr>
            <p:ph type="title"/>
          </p:nvPr>
        </p:nvSpPr>
        <p:spPr>
          <a:xfrm>
            <a:off x="5327576" y="228866"/>
            <a:ext cx="3359224" cy="952500"/>
          </a:xfrm>
        </p:spPr>
        <p:txBody>
          <a:bodyPr>
            <a:noAutofit/>
          </a:bodyPr>
          <a:lstStyle/>
          <a:p>
            <a:r>
              <a:rPr lang="en-US" altLang="zh-CN" sz="3200" dirty="0" smtClean="0"/>
              <a:t>YIELD() Implementation</a:t>
            </a:r>
            <a:endParaRPr lang="zh-CN" altLang="en-US" sz="3200" dirty="0"/>
          </a:p>
        </p:txBody>
      </p:sp>
      <p:sp>
        <p:nvSpPr>
          <p:cNvPr id="7" name="矩形 6"/>
          <p:cNvSpPr/>
          <p:nvPr/>
        </p:nvSpPr>
        <p:spPr>
          <a:xfrm>
            <a:off x="4294312" y="4297660"/>
            <a:ext cx="4598168" cy="584775"/>
          </a:xfrm>
          <a:prstGeom prst="rect">
            <a:avLst/>
          </a:prstGeom>
          <a:solidFill>
            <a:schemeClr val="accent2">
              <a:lumMod val="20000"/>
              <a:lumOff val="80000"/>
            </a:schemeClr>
          </a:solidFill>
        </p:spPr>
        <p:txBody>
          <a:bodyPr wrap="square">
            <a:spAutoFit/>
          </a:bodyPr>
          <a:lstStyle/>
          <a:p>
            <a:r>
              <a:rPr lang="en-US" altLang="zh-CN" sz="1600" dirty="0" smtClean="0">
                <a:latin typeface="等线" panose="02010600030101010101" pitchFamily="2" charset="-122"/>
                <a:ea typeface="等线" panose="02010600030101010101" pitchFamily="2" charset="-122"/>
              </a:rPr>
              <a:t>A table contains </a:t>
            </a:r>
            <a:r>
              <a:rPr lang="en-US" altLang="zh-CN" sz="1600" dirty="0">
                <a:latin typeface="等线" panose="02010600030101010101" pitchFamily="2" charset="-122"/>
                <a:ea typeface="等线" panose="02010600030101010101" pitchFamily="2" charset="-122"/>
              </a:rPr>
              <a:t>a list of all CPUs and the ID of </a:t>
            </a:r>
            <a:r>
              <a:rPr lang="en-US" altLang="zh-CN" sz="1600" dirty="0" smtClean="0">
                <a:latin typeface="等线" panose="02010600030101010101" pitchFamily="2" charset="-122"/>
                <a:ea typeface="等线" panose="02010600030101010101" pitchFamily="2" charset="-122"/>
              </a:rPr>
              <a:t>the thread </a:t>
            </a:r>
            <a:r>
              <a:rPr lang="en-US" altLang="zh-CN" sz="1600" dirty="0">
                <a:latin typeface="等线" panose="02010600030101010101" pitchFamily="2" charset="-122"/>
                <a:ea typeface="等线" panose="02010600030101010101" pitchFamily="2" charset="-122"/>
              </a:rPr>
              <a:t>currently running on </a:t>
            </a:r>
            <a:r>
              <a:rPr lang="en-US" altLang="zh-CN" sz="1600" dirty="0" smtClean="0">
                <a:latin typeface="等线" panose="02010600030101010101" pitchFamily="2" charset="-122"/>
                <a:ea typeface="等线" panose="02010600030101010101" pitchFamily="2" charset="-122"/>
              </a:rPr>
              <a:t>them, one per CPU</a:t>
            </a:r>
            <a:endParaRPr lang="en-US" altLang="zh-CN" sz="1600" dirty="0">
              <a:latin typeface="等线" panose="02010600030101010101" pitchFamily="2" charset="-122"/>
              <a:ea typeface="等线" panose="02010600030101010101" pitchFamily="2" charset="-122"/>
            </a:endParaRPr>
          </a:p>
        </p:txBody>
      </p:sp>
      <p:sp>
        <p:nvSpPr>
          <p:cNvPr id="8" name="矩形 7"/>
          <p:cNvSpPr/>
          <p:nvPr/>
        </p:nvSpPr>
        <p:spPr>
          <a:xfrm>
            <a:off x="3635896" y="4441676"/>
            <a:ext cx="633507" cy="338554"/>
          </a:xfrm>
          <a:prstGeom prst="rect">
            <a:avLst/>
          </a:prstGeom>
        </p:spPr>
        <p:txBody>
          <a:bodyPr wrap="none">
            <a:spAutoFit/>
          </a:bodyPr>
          <a:lstStyle/>
          <a:p>
            <a:r>
              <a:rPr lang="en-US" altLang="zh-CN" sz="1600" b="1" dirty="0" err="1" smtClean="0">
                <a:solidFill>
                  <a:schemeClr val="tx2">
                    <a:lumMod val="60000"/>
                    <a:lumOff val="40000"/>
                  </a:schemeClr>
                </a:solidFill>
                <a:latin typeface="Consolas" panose="020B0609020204030204" pitchFamily="49" charset="0"/>
                <a:cs typeface="Consolas" panose="020B0609020204030204" pitchFamily="49" charset="0"/>
              </a:rPr>
              <a:t>cpus</a:t>
            </a:r>
            <a:endParaRPr lang="zh-CN" altLang="en-US" sz="1600" b="1" dirty="0">
              <a:solidFill>
                <a:schemeClr val="tx2">
                  <a:lumMod val="60000"/>
                  <a:lumOff val="40000"/>
                </a:schemeClr>
              </a:solidFill>
              <a:latin typeface="Consolas" panose="020B0609020204030204" pitchFamily="49" charset="0"/>
              <a:cs typeface="Consolas" panose="020B0609020204030204" pitchFamily="49" charset="0"/>
            </a:endParaRPr>
          </a:p>
        </p:txBody>
      </p:sp>
      <p:sp>
        <p:nvSpPr>
          <p:cNvPr id="2" name="矩形 1"/>
          <p:cNvSpPr/>
          <p:nvPr/>
        </p:nvSpPr>
        <p:spPr>
          <a:xfrm>
            <a:off x="4294312" y="5089748"/>
            <a:ext cx="3353803" cy="338554"/>
          </a:xfrm>
          <a:prstGeom prst="rect">
            <a:avLst/>
          </a:prstGeom>
        </p:spPr>
        <p:txBody>
          <a:bodyPr wrap="none">
            <a:spAutoFit/>
          </a:bodyPr>
          <a:lstStyle/>
          <a:p>
            <a:r>
              <a:rPr lang="en-US" altLang="zh-CN" sz="1600" i="1" dirty="0" smtClean="0">
                <a:latin typeface="等线" panose="02010600030101010101" pitchFamily="2" charset="-122"/>
                <a:ea typeface="等线" panose="02010600030101010101" pitchFamily="2" charset="-122"/>
              </a:rPr>
              <a:t>Question: why no </a:t>
            </a:r>
            <a:r>
              <a:rPr lang="en-US" altLang="zh-CN" sz="1600" i="1" dirty="0" err="1" smtClean="0">
                <a:latin typeface="等线" panose="02010600030101010101" pitchFamily="2" charset="-122"/>
                <a:ea typeface="等线" panose="02010600030101010101" pitchFamily="2" charset="-122"/>
              </a:rPr>
              <a:t>cpu_lock</a:t>
            </a:r>
            <a:r>
              <a:rPr lang="en-US" altLang="zh-CN" sz="1600" i="1" dirty="0" smtClean="0">
                <a:latin typeface="等线" panose="02010600030101010101" pitchFamily="2" charset="-122"/>
                <a:ea typeface="等线" panose="02010600030101010101" pitchFamily="2" charset="-122"/>
              </a:rPr>
              <a:t> needed?</a:t>
            </a:r>
            <a:endParaRPr lang="zh-CN" altLang="en-US" sz="1600" i="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926024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409228"/>
            <a:ext cx="4572000" cy="4042132"/>
          </a:xfrm>
          <a:prstGeom prst="rect">
            <a:avLst/>
          </a:prstGeom>
        </p:spPr>
        <p:txBody>
          <a:bodyPr>
            <a:spAutoFit/>
          </a:bodyPr>
          <a:lstStyle/>
          <a:p>
            <a:pPr>
              <a:lnSpc>
                <a:spcPts val="2200"/>
              </a:lnSpc>
            </a:pPr>
            <a:r>
              <a:rPr lang="en-US" altLang="zh-CN" sz="1600" b="1" dirty="0">
                <a:latin typeface="Consolas" panose="020B0609020204030204" pitchFamily="49" charset="0"/>
                <a:cs typeface="Consolas" panose="020B0609020204030204" pitchFamily="49" charset="0"/>
              </a:rPr>
              <a:t>y</a:t>
            </a:r>
            <a:r>
              <a:rPr lang="en-US" altLang="zh-CN" sz="1600" b="1" dirty="0" smtClean="0">
                <a:latin typeface="Consolas" panose="020B0609020204030204" pitchFamily="49" charset="0"/>
                <a:cs typeface="Consolas" panose="020B0609020204030204" pitchFamily="49" charset="0"/>
              </a:rPr>
              <a:t>ield():</a:t>
            </a:r>
          </a:p>
          <a:p>
            <a:pPr>
              <a:lnSpc>
                <a:spcPts val="2200"/>
              </a:lnSpc>
            </a:pPr>
            <a:r>
              <a:rPr lang="en-US" altLang="zh-CN" sz="1600" dirty="0" smtClean="0">
                <a:latin typeface="Consolas" panose="020B0609020204030204" pitchFamily="49" charset="0"/>
                <a:cs typeface="Consolas" panose="020B0609020204030204" pitchFamily="49" charset="0"/>
              </a:rPr>
              <a:t>  acquire(</a:t>
            </a:r>
            <a:r>
              <a:rPr lang="en-US" altLang="zh-CN" sz="1600" b="1" dirty="0" err="1" smtClean="0">
                <a:solidFill>
                  <a:srgbClr val="7030A0"/>
                </a:solidFill>
                <a:latin typeface="Consolas" panose="020B0609020204030204" pitchFamily="49" charset="0"/>
                <a:cs typeface="Consolas" panose="020B0609020204030204" pitchFamily="49" charset="0"/>
              </a:rPr>
              <a:t>t_lock</a:t>
            </a:r>
            <a:r>
              <a:rPr lang="en-US" altLang="zh-CN" sz="1600" dirty="0" smtClean="0">
                <a:latin typeface="Consolas" panose="020B0609020204030204" pitchFamily="49" charset="0"/>
                <a:cs typeface="Consolas" panose="020B0609020204030204" pitchFamily="49" charset="0"/>
              </a:rPr>
              <a:t>)</a:t>
            </a:r>
          </a:p>
          <a:p>
            <a:pPr>
              <a:lnSpc>
                <a:spcPts val="2200"/>
              </a:lnSpc>
            </a:pPr>
            <a:endParaRPr lang="en-US" altLang="zh-CN" sz="1600" dirty="0" smtClean="0">
              <a:latin typeface="Consolas" panose="020B0609020204030204" pitchFamily="49" charset="0"/>
              <a:cs typeface="Consolas" panose="020B0609020204030204" pitchFamily="49" charset="0"/>
            </a:endParaRPr>
          </a:p>
          <a:p>
            <a:pPr>
              <a:lnSpc>
                <a:spcPts val="2200"/>
              </a:lnSpc>
            </a:pPr>
            <a:r>
              <a:rPr lang="en-US" altLang="zh-CN" sz="1600" dirty="0" smtClean="0">
                <a:latin typeface="Consolas" panose="020B0609020204030204" pitchFamily="49" charset="0"/>
                <a:cs typeface="Consolas" panose="020B0609020204030204" pitchFamily="49" charset="0"/>
              </a:rPr>
              <a:t>  id = </a:t>
            </a:r>
            <a:r>
              <a:rPr lang="en-US" altLang="zh-CN" sz="1600" b="1" dirty="0" err="1" smtClean="0">
                <a:solidFill>
                  <a:schemeClr val="tx2">
                    <a:lumMod val="60000"/>
                    <a:lumOff val="40000"/>
                  </a:schemeClr>
                </a:solidFill>
                <a:latin typeface="Consolas" panose="020B0609020204030204" pitchFamily="49" charset="0"/>
                <a:cs typeface="Consolas" panose="020B0609020204030204" pitchFamily="49" charset="0"/>
              </a:rPr>
              <a:t>cpus</a:t>
            </a:r>
            <a:r>
              <a:rPr lang="en-US" altLang="zh-CN" sz="1600" dirty="0" smtClean="0">
                <a:latin typeface="Consolas" panose="020B0609020204030204" pitchFamily="49" charset="0"/>
                <a:cs typeface="Consolas" panose="020B0609020204030204" pitchFamily="49" charset="0"/>
              </a:rPr>
              <a:t>[CPU].thread</a:t>
            </a:r>
          </a:p>
          <a:p>
            <a:pPr>
              <a:lnSpc>
                <a:spcPts val="2200"/>
              </a:lnSpc>
            </a:pPr>
            <a:r>
              <a:rPr lang="en-US" altLang="zh-CN" sz="1600" dirty="0">
                <a:latin typeface="Consolas" panose="020B0609020204030204" pitchFamily="49" charset="0"/>
                <a:cs typeface="Consolas" panose="020B0609020204030204" pitchFamily="49" charset="0"/>
              </a:rPr>
              <a:t> </a:t>
            </a:r>
            <a:r>
              <a:rPr lang="en-US" altLang="zh-CN" sz="1600" dirty="0" smtClean="0">
                <a:latin typeface="Consolas" panose="020B0609020204030204" pitchFamily="49" charset="0"/>
                <a:cs typeface="Consolas" panose="020B0609020204030204" pitchFamily="49" charset="0"/>
              </a:rPr>
              <a:t> </a:t>
            </a:r>
            <a:r>
              <a:rPr lang="en-US" altLang="zh-CN" sz="1600" dirty="0" smtClean="0">
                <a:solidFill>
                  <a:srgbClr val="FF0000"/>
                </a:solidFill>
                <a:latin typeface="Consolas" panose="020B0609020204030204" pitchFamily="49" charset="0"/>
                <a:cs typeface="Consolas" panose="020B0609020204030204" pitchFamily="49" charset="0"/>
              </a:rPr>
              <a:t>threads</a:t>
            </a:r>
            <a:r>
              <a:rPr lang="en-US" altLang="zh-CN" sz="1600" dirty="0" smtClean="0">
                <a:latin typeface="Consolas" panose="020B0609020204030204" pitchFamily="49" charset="0"/>
                <a:cs typeface="Consolas" panose="020B0609020204030204" pitchFamily="49" charset="0"/>
              </a:rPr>
              <a:t>[id].state = RUNNABLE</a:t>
            </a:r>
          </a:p>
          <a:p>
            <a:pPr>
              <a:lnSpc>
                <a:spcPts val="2200"/>
              </a:lnSpc>
            </a:pPr>
            <a:r>
              <a:rPr lang="en-US" altLang="zh-CN" sz="1600" dirty="0">
                <a:latin typeface="Consolas" panose="020B0609020204030204" pitchFamily="49" charset="0"/>
                <a:cs typeface="Consolas" panose="020B0609020204030204" pitchFamily="49" charset="0"/>
              </a:rPr>
              <a:t> </a:t>
            </a:r>
            <a:r>
              <a:rPr lang="en-US" altLang="zh-CN" sz="1600" dirty="0" smtClean="0">
                <a:latin typeface="Consolas" panose="020B0609020204030204" pitchFamily="49" charset="0"/>
                <a:cs typeface="Consolas" panose="020B0609020204030204" pitchFamily="49" charset="0"/>
              </a:rPr>
              <a:t> </a:t>
            </a:r>
            <a:r>
              <a:rPr lang="en-US" altLang="zh-CN" sz="1600" dirty="0">
                <a:solidFill>
                  <a:srgbClr val="FF0000"/>
                </a:solidFill>
                <a:latin typeface="Consolas" panose="020B0609020204030204" pitchFamily="49" charset="0"/>
                <a:cs typeface="Consolas" panose="020B0609020204030204" pitchFamily="49" charset="0"/>
              </a:rPr>
              <a:t>threads</a:t>
            </a:r>
            <a:r>
              <a:rPr lang="en-US" altLang="zh-CN" sz="1600" dirty="0" smtClean="0">
                <a:latin typeface="Consolas" panose="020B0609020204030204" pitchFamily="49" charset="0"/>
                <a:cs typeface="Consolas" panose="020B0609020204030204" pitchFamily="49" charset="0"/>
              </a:rPr>
              <a:t>[id].</a:t>
            </a:r>
            <a:r>
              <a:rPr lang="en-US" altLang="zh-CN" sz="1600" dirty="0" err="1" smtClean="0">
                <a:latin typeface="Consolas" panose="020B0609020204030204" pitchFamily="49" charset="0"/>
                <a:cs typeface="Consolas" panose="020B0609020204030204" pitchFamily="49" charset="0"/>
              </a:rPr>
              <a:t>sp</a:t>
            </a:r>
            <a:r>
              <a:rPr lang="en-US" altLang="zh-CN" sz="1600" dirty="0" smtClean="0">
                <a:latin typeface="Consolas" panose="020B0609020204030204" pitchFamily="49" charset="0"/>
                <a:cs typeface="Consolas" panose="020B0609020204030204" pitchFamily="49" charset="0"/>
              </a:rPr>
              <a:t> = SP</a:t>
            </a:r>
          </a:p>
          <a:p>
            <a:pPr>
              <a:lnSpc>
                <a:spcPts val="2200"/>
              </a:lnSpc>
            </a:pPr>
            <a:endParaRPr lang="en-US" altLang="zh-CN" sz="1600" dirty="0">
              <a:latin typeface="Consolas" panose="020B0609020204030204" pitchFamily="49" charset="0"/>
              <a:cs typeface="Consolas" panose="020B0609020204030204" pitchFamily="49" charset="0"/>
            </a:endParaRPr>
          </a:p>
          <a:p>
            <a:pPr>
              <a:lnSpc>
                <a:spcPts val="2200"/>
              </a:lnSpc>
            </a:pPr>
            <a:r>
              <a:rPr lang="en-US" altLang="zh-CN" sz="1600" dirty="0" smtClean="0">
                <a:latin typeface="Consolas" panose="020B0609020204030204" pitchFamily="49" charset="0"/>
                <a:cs typeface="Consolas" panose="020B0609020204030204" pitchFamily="49" charset="0"/>
              </a:rPr>
              <a:t>  do:</a:t>
            </a:r>
          </a:p>
          <a:p>
            <a:pPr>
              <a:lnSpc>
                <a:spcPts val="2200"/>
              </a:lnSpc>
            </a:pPr>
            <a:r>
              <a:rPr lang="en-US" altLang="zh-CN" sz="1600" dirty="0">
                <a:latin typeface="Consolas" panose="020B0609020204030204" pitchFamily="49" charset="0"/>
                <a:cs typeface="Consolas" panose="020B0609020204030204" pitchFamily="49" charset="0"/>
              </a:rPr>
              <a:t> </a:t>
            </a:r>
            <a:r>
              <a:rPr lang="en-US" altLang="zh-CN" sz="1600" dirty="0" smtClean="0">
                <a:latin typeface="Consolas" panose="020B0609020204030204" pitchFamily="49" charset="0"/>
                <a:cs typeface="Consolas" panose="020B0609020204030204" pitchFamily="49" charset="0"/>
              </a:rPr>
              <a:t>   id = (id + 1) mod N</a:t>
            </a:r>
          </a:p>
          <a:p>
            <a:pPr>
              <a:lnSpc>
                <a:spcPts val="2200"/>
              </a:lnSpc>
            </a:pPr>
            <a:r>
              <a:rPr lang="en-US" altLang="zh-CN" sz="1600" dirty="0">
                <a:latin typeface="Consolas" panose="020B0609020204030204" pitchFamily="49" charset="0"/>
                <a:cs typeface="Consolas" panose="020B0609020204030204" pitchFamily="49" charset="0"/>
              </a:rPr>
              <a:t> </a:t>
            </a:r>
            <a:r>
              <a:rPr lang="en-US" altLang="zh-CN" sz="1600" dirty="0" smtClean="0">
                <a:latin typeface="Consolas" panose="020B0609020204030204" pitchFamily="49" charset="0"/>
                <a:cs typeface="Consolas" panose="020B0609020204030204" pitchFamily="49" charset="0"/>
              </a:rPr>
              <a:t> while </a:t>
            </a:r>
            <a:r>
              <a:rPr lang="en-US" altLang="zh-CN" sz="1600" dirty="0">
                <a:solidFill>
                  <a:srgbClr val="FF0000"/>
                </a:solidFill>
                <a:latin typeface="Consolas" panose="020B0609020204030204" pitchFamily="49" charset="0"/>
                <a:cs typeface="Consolas" panose="020B0609020204030204" pitchFamily="49" charset="0"/>
              </a:rPr>
              <a:t>threads</a:t>
            </a:r>
            <a:r>
              <a:rPr lang="en-US" altLang="zh-CN" sz="1600" dirty="0" smtClean="0">
                <a:latin typeface="Consolas" panose="020B0609020204030204" pitchFamily="49" charset="0"/>
                <a:cs typeface="Consolas" panose="020B0609020204030204" pitchFamily="49" charset="0"/>
              </a:rPr>
              <a:t>[id].state != RUNNABLE</a:t>
            </a:r>
          </a:p>
          <a:p>
            <a:pPr>
              <a:lnSpc>
                <a:spcPts val="2200"/>
              </a:lnSpc>
            </a:pPr>
            <a:endParaRPr lang="en-US" altLang="zh-CN" sz="1600" dirty="0">
              <a:latin typeface="Consolas" panose="020B0609020204030204" pitchFamily="49" charset="0"/>
              <a:cs typeface="Consolas" panose="020B0609020204030204" pitchFamily="49" charset="0"/>
            </a:endParaRPr>
          </a:p>
          <a:p>
            <a:pPr>
              <a:lnSpc>
                <a:spcPts val="2200"/>
              </a:lnSpc>
            </a:pPr>
            <a:r>
              <a:rPr lang="en-US" altLang="zh-CN" sz="1600" dirty="0" smtClean="0">
                <a:latin typeface="Consolas" panose="020B0609020204030204" pitchFamily="49" charset="0"/>
                <a:cs typeface="Consolas" panose="020B0609020204030204" pitchFamily="49" charset="0"/>
              </a:rPr>
              <a:t>  </a:t>
            </a:r>
            <a:r>
              <a:rPr lang="en-US" altLang="zh-CN" sz="1600" dirty="0" smtClean="0">
                <a:solidFill>
                  <a:schemeClr val="accent3">
                    <a:lumMod val="50000"/>
                  </a:schemeClr>
                </a:solidFill>
                <a:latin typeface="Consolas" panose="020B0609020204030204" pitchFamily="49" charset="0"/>
                <a:cs typeface="Consolas" panose="020B0609020204030204" pitchFamily="49" charset="0"/>
              </a:rPr>
              <a:t>// Resume new thread</a:t>
            </a:r>
          </a:p>
          <a:p>
            <a:pPr>
              <a:lnSpc>
                <a:spcPts val="2200"/>
              </a:lnSpc>
            </a:pPr>
            <a:r>
              <a:rPr lang="en-US" altLang="zh-CN" sz="1600" dirty="0" smtClean="0">
                <a:latin typeface="Consolas" panose="020B0609020204030204" pitchFamily="49" charset="0"/>
                <a:cs typeface="Consolas" panose="020B0609020204030204" pitchFamily="49" charset="0"/>
              </a:rPr>
              <a:t>  </a:t>
            </a:r>
            <a:endParaRPr lang="en-US" altLang="zh-CN" sz="1600" dirty="0">
              <a:latin typeface="Consolas" panose="020B0609020204030204" pitchFamily="49" charset="0"/>
              <a:cs typeface="Consolas" panose="020B0609020204030204" pitchFamily="49" charset="0"/>
            </a:endParaRPr>
          </a:p>
          <a:p>
            <a:pPr>
              <a:lnSpc>
                <a:spcPts val="2200"/>
              </a:lnSpc>
            </a:pPr>
            <a:r>
              <a:rPr lang="en-US" altLang="zh-CN" sz="1600" dirty="0" smtClean="0">
                <a:latin typeface="Consolas" panose="020B0609020204030204" pitchFamily="49" charset="0"/>
                <a:cs typeface="Consolas" panose="020B0609020204030204" pitchFamily="49" charset="0"/>
              </a:rPr>
              <a:t>  release(</a:t>
            </a:r>
            <a:r>
              <a:rPr lang="en-US" altLang="zh-CN" sz="1600" b="1" dirty="0" err="1">
                <a:solidFill>
                  <a:srgbClr val="7030A0"/>
                </a:solidFill>
                <a:latin typeface="Consolas" panose="020B0609020204030204" pitchFamily="49" charset="0"/>
                <a:cs typeface="Consolas" panose="020B0609020204030204" pitchFamily="49" charset="0"/>
              </a:rPr>
              <a:t>t_lock</a:t>
            </a:r>
            <a:r>
              <a:rPr lang="en-US" altLang="zh-CN" sz="1600" dirty="0" smtClean="0">
                <a:latin typeface="Consolas" panose="020B0609020204030204" pitchFamily="49" charset="0"/>
                <a:cs typeface="Consolas" panose="020B0609020204030204" pitchFamily="49" charset="0"/>
              </a:rPr>
              <a:t>)</a:t>
            </a:r>
            <a:endParaRPr lang="en-US" altLang="zh-CN" sz="1600" dirty="0">
              <a:latin typeface="Consolas" panose="020B0609020204030204" pitchFamily="49" charset="0"/>
              <a:cs typeface="Consolas" panose="020B0609020204030204" pitchFamily="49" charset="0"/>
            </a:endParaRPr>
          </a:p>
        </p:txBody>
      </p:sp>
      <p:sp>
        <p:nvSpPr>
          <p:cNvPr id="5" name="右大括号 4"/>
          <p:cNvSpPr/>
          <p:nvPr/>
        </p:nvSpPr>
        <p:spPr>
          <a:xfrm>
            <a:off x="5494733" y="1345332"/>
            <a:ext cx="144016" cy="864096"/>
          </a:xfrm>
          <a:prstGeom prst="rightBrace">
            <a:avLst>
              <a:gd name="adj1" fmla="val 59393"/>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5854773" y="1491089"/>
            <a:ext cx="1957587" cy="646331"/>
          </a:xfrm>
          <a:prstGeom prst="rect">
            <a:avLst/>
          </a:prstGeom>
        </p:spPr>
        <p:txBody>
          <a:bodyPr wrap="none">
            <a:spAutoFit/>
          </a:bodyPr>
          <a:lstStyle/>
          <a:p>
            <a:r>
              <a:rPr lang="en-US" altLang="zh-CN" dirty="0" smtClean="0">
                <a:solidFill>
                  <a:schemeClr val="accent3">
                    <a:lumMod val="50000"/>
                  </a:schemeClr>
                </a:solidFill>
                <a:latin typeface="Consolas" panose="020B0609020204030204" pitchFamily="49" charset="0"/>
                <a:cs typeface="Consolas" panose="020B0609020204030204" pitchFamily="49" charset="0"/>
              </a:rPr>
              <a:t>Suspend</a:t>
            </a:r>
          </a:p>
          <a:p>
            <a:r>
              <a:rPr lang="en-US" altLang="zh-CN" dirty="0" smtClean="0">
                <a:solidFill>
                  <a:schemeClr val="accent3">
                    <a:lumMod val="50000"/>
                  </a:schemeClr>
                </a:solidFill>
                <a:latin typeface="Consolas" panose="020B0609020204030204" pitchFamily="49" charset="0"/>
                <a:cs typeface="Consolas" panose="020B0609020204030204" pitchFamily="49" charset="0"/>
              </a:rPr>
              <a:t>running </a:t>
            </a:r>
            <a:r>
              <a:rPr lang="en-US" altLang="zh-CN" dirty="0">
                <a:solidFill>
                  <a:schemeClr val="accent3">
                    <a:lumMod val="50000"/>
                  </a:schemeClr>
                </a:solidFill>
                <a:latin typeface="Consolas" panose="020B0609020204030204" pitchFamily="49" charset="0"/>
                <a:cs typeface="Consolas" panose="020B0609020204030204" pitchFamily="49" charset="0"/>
              </a:rPr>
              <a:t>thread</a:t>
            </a:r>
            <a:endParaRPr lang="zh-CN" altLang="en-US" dirty="0">
              <a:solidFill>
                <a:schemeClr val="accent3">
                  <a:lumMod val="50000"/>
                </a:schemeClr>
              </a:solidFill>
            </a:endParaRPr>
          </a:p>
        </p:txBody>
      </p:sp>
      <p:sp>
        <p:nvSpPr>
          <p:cNvPr id="7" name="右大括号 6"/>
          <p:cNvSpPr/>
          <p:nvPr/>
        </p:nvSpPr>
        <p:spPr>
          <a:xfrm>
            <a:off x="5494733" y="2569468"/>
            <a:ext cx="144016" cy="676911"/>
          </a:xfrm>
          <a:prstGeom prst="rightBrace">
            <a:avLst>
              <a:gd name="adj1" fmla="val 59393"/>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p:nvSpPr>
        <p:spPr>
          <a:xfrm>
            <a:off x="5854773" y="2598307"/>
            <a:ext cx="1451038" cy="646331"/>
          </a:xfrm>
          <a:prstGeom prst="rect">
            <a:avLst/>
          </a:prstGeom>
        </p:spPr>
        <p:txBody>
          <a:bodyPr wrap="none">
            <a:spAutoFit/>
          </a:bodyPr>
          <a:lstStyle/>
          <a:p>
            <a:r>
              <a:rPr lang="en-US" altLang="zh-CN" dirty="0" smtClean="0">
                <a:solidFill>
                  <a:schemeClr val="accent3">
                    <a:lumMod val="50000"/>
                  </a:schemeClr>
                </a:solidFill>
                <a:latin typeface="Consolas" panose="020B0609020204030204" pitchFamily="49" charset="0"/>
                <a:cs typeface="Consolas" panose="020B0609020204030204" pitchFamily="49" charset="0"/>
              </a:rPr>
              <a:t>Choose new</a:t>
            </a:r>
          </a:p>
          <a:p>
            <a:r>
              <a:rPr lang="en-US" altLang="zh-CN" dirty="0" smtClean="0">
                <a:solidFill>
                  <a:schemeClr val="accent3">
                    <a:lumMod val="50000"/>
                  </a:schemeClr>
                </a:solidFill>
                <a:latin typeface="Consolas" panose="020B0609020204030204" pitchFamily="49" charset="0"/>
                <a:cs typeface="Consolas" panose="020B0609020204030204" pitchFamily="49" charset="0"/>
              </a:rPr>
              <a:t>thread</a:t>
            </a:r>
            <a:endParaRPr lang="zh-CN" altLang="en-US" dirty="0">
              <a:solidFill>
                <a:schemeClr val="accent3">
                  <a:lumMod val="50000"/>
                </a:schemeClr>
              </a:solidFill>
            </a:endParaRPr>
          </a:p>
        </p:txBody>
      </p:sp>
      <p:sp>
        <p:nvSpPr>
          <p:cNvPr id="11" name="标题 1"/>
          <p:cNvSpPr>
            <a:spLocks noGrp="1"/>
          </p:cNvSpPr>
          <p:nvPr>
            <p:ph type="title"/>
          </p:nvPr>
        </p:nvSpPr>
        <p:spPr>
          <a:xfrm>
            <a:off x="5327576" y="228866"/>
            <a:ext cx="3359224" cy="952500"/>
          </a:xfrm>
        </p:spPr>
        <p:txBody>
          <a:bodyPr>
            <a:noAutofit/>
          </a:bodyPr>
          <a:lstStyle/>
          <a:p>
            <a:r>
              <a:rPr lang="en-US" altLang="zh-CN" sz="3200" dirty="0" smtClean="0"/>
              <a:t>YIELD() Implementation</a:t>
            </a:r>
            <a:endParaRPr lang="zh-CN" altLang="en-US" sz="3200" dirty="0"/>
          </a:p>
        </p:txBody>
      </p:sp>
      <p:sp>
        <p:nvSpPr>
          <p:cNvPr id="9" name="矩形 8"/>
          <p:cNvSpPr/>
          <p:nvPr/>
        </p:nvSpPr>
        <p:spPr>
          <a:xfrm>
            <a:off x="3995936" y="4912247"/>
            <a:ext cx="4814192" cy="338554"/>
          </a:xfrm>
          <a:prstGeom prst="rect">
            <a:avLst/>
          </a:prstGeom>
          <a:solidFill>
            <a:schemeClr val="accent2">
              <a:lumMod val="20000"/>
              <a:lumOff val="80000"/>
            </a:schemeClr>
          </a:solidFill>
        </p:spPr>
        <p:txBody>
          <a:bodyPr wrap="square">
            <a:spAutoFit/>
          </a:bodyPr>
          <a:lstStyle/>
          <a:p>
            <a:r>
              <a:rPr lang="en-US" altLang="zh-CN" sz="1600" dirty="0" smtClean="0">
                <a:latin typeface="等线" panose="02010600030101010101" pitchFamily="2" charset="-122"/>
                <a:ea typeface="等线" panose="02010600030101010101" pitchFamily="2" charset="-122"/>
              </a:rPr>
              <a:t>The state could be </a:t>
            </a:r>
            <a:r>
              <a:rPr lang="en-US" altLang="zh-CN" sz="1600" b="1" dirty="0" smtClean="0">
                <a:latin typeface="等线" panose="02010600030101010101" pitchFamily="2" charset="-122"/>
                <a:ea typeface="等线" panose="02010600030101010101" pitchFamily="2" charset="-122"/>
              </a:rPr>
              <a:t>RUNNING</a:t>
            </a:r>
            <a:r>
              <a:rPr lang="en-US" altLang="zh-CN" sz="1600" dirty="0" smtClean="0">
                <a:latin typeface="等线" panose="02010600030101010101" pitchFamily="2" charset="-122"/>
                <a:ea typeface="等线" panose="02010600030101010101" pitchFamily="2" charset="-122"/>
              </a:rPr>
              <a:t>, </a:t>
            </a:r>
            <a:r>
              <a:rPr lang="en-US" altLang="zh-CN" sz="1600" b="1" dirty="0" smtClean="0">
                <a:latin typeface="等线" panose="02010600030101010101" pitchFamily="2" charset="-122"/>
                <a:ea typeface="等线" panose="02010600030101010101" pitchFamily="2" charset="-122"/>
              </a:rPr>
              <a:t>RUNNABLE</a:t>
            </a:r>
            <a:r>
              <a:rPr lang="en-US" altLang="zh-CN" sz="1600" dirty="0" smtClean="0">
                <a:latin typeface="等线" panose="02010600030101010101" pitchFamily="2" charset="-122"/>
                <a:ea typeface="等线" panose="02010600030101010101" pitchFamily="2" charset="-122"/>
              </a:rPr>
              <a:t> (for now)</a:t>
            </a:r>
            <a:endParaRPr lang="en-US" altLang="zh-CN" sz="16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569882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409228"/>
            <a:ext cx="4572000" cy="4606389"/>
          </a:xfrm>
          <a:prstGeom prst="rect">
            <a:avLst/>
          </a:prstGeom>
        </p:spPr>
        <p:txBody>
          <a:bodyPr>
            <a:spAutoFit/>
          </a:bodyPr>
          <a:lstStyle/>
          <a:p>
            <a:pPr>
              <a:lnSpc>
                <a:spcPts val="2200"/>
              </a:lnSpc>
            </a:pPr>
            <a:r>
              <a:rPr lang="en-US" altLang="zh-CN" sz="1600" b="1" dirty="0">
                <a:latin typeface="Consolas" panose="020B0609020204030204" pitchFamily="49" charset="0"/>
                <a:cs typeface="Consolas" panose="020B0609020204030204" pitchFamily="49" charset="0"/>
              </a:rPr>
              <a:t>y</a:t>
            </a:r>
            <a:r>
              <a:rPr lang="en-US" altLang="zh-CN" sz="1600" b="1" dirty="0" smtClean="0">
                <a:latin typeface="Consolas" panose="020B0609020204030204" pitchFamily="49" charset="0"/>
                <a:cs typeface="Consolas" panose="020B0609020204030204" pitchFamily="49" charset="0"/>
              </a:rPr>
              <a:t>ield():</a:t>
            </a:r>
          </a:p>
          <a:p>
            <a:pPr>
              <a:lnSpc>
                <a:spcPts val="2200"/>
              </a:lnSpc>
            </a:pPr>
            <a:r>
              <a:rPr lang="en-US" altLang="zh-CN" sz="1600" dirty="0" smtClean="0">
                <a:latin typeface="Consolas" panose="020B0609020204030204" pitchFamily="49" charset="0"/>
                <a:cs typeface="Consolas" panose="020B0609020204030204" pitchFamily="49" charset="0"/>
              </a:rPr>
              <a:t>  acquire(</a:t>
            </a:r>
            <a:r>
              <a:rPr lang="en-US" altLang="zh-CN" sz="1600" b="1" dirty="0" err="1" smtClean="0">
                <a:solidFill>
                  <a:srgbClr val="7030A0"/>
                </a:solidFill>
                <a:latin typeface="Consolas" panose="020B0609020204030204" pitchFamily="49" charset="0"/>
                <a:cs typeface="Consolas" panose="020B0609020204030204" pitchFamily="49" charset="0"/>
              </a:rPr>
              <a:t>t_lock</a:t>
            </a:r>
            <a:r>
              <a:rPr lang="en-US" altLang="zh-CN" sz="1600" dirty="0" smtClean="0">
                <a:latin typeface="Consolas" panose="020B0609020204030204" pitchFamily="49" charset="0"/>
                <a:cs typeface="Consolas" panose="020B0609020204030204" pitchFamily="49" charset="0"/>
              </a:rPr>
              <a:t>)</a:t>
            </a:r>
          </a:p>
          <a:p>
            <a:pPr>
              <a:lnSpc>
                <a:spcPts val="2200"/>
              </a:lnSpc>
            </a:pPr>
            <a:endParaRPr lang="en-US" altLang="zh-CN" sz="1600" dirty="0" smtClean="0">
              <a:latin typeface="Consolas" panose="020B0609020204030204" pitchFamily="49" charset="0"/>
              <a:cs typeface="Consolas" panose="020B0609020204030204" pitchFamily="49" charset="0"/>
            </a:endParaRPr>
          </a:p>
          <a:p>
            <a:pPr>
              <a:lnSpc>
                <a:spcPts val="2200"/>
              </a:lnSpc>
            </a:pPr>
            <a:r>
              <a:rPr lang="en-US" altLang="zh-CN" sz="1600" dirty="0" smtClean="0">
                <a:latin typeface="Consolas" panose="020B0609020204030204" pitchFamily="49" charset="0"/>
                <a:cs typeface="Consolas" panose="020B0609020204030204" pitchFamily="49" charset="0"/>
              </a:rPr>
              <a:t>  id = </a:t>
            </a:r>
            <a:r>
              <a:rPr lang="en-US" altLang="zh-CN" sz="1600" b="1" dirty="0" err="1" smtClean="0">
                <a:solidFill>
                  <a:schemeClr val="tx2">
                    <a:lumMod val="60000"/>
                    <a:lumOff val="40000"/>
                  </a:schemeClr>
                </a:solidFill>
                <a:latin typeface="Consolas" panose="020B0609020204030204" pitchFamily="49" charset="0"/>
                <a:cs typeface="Consolas" panose="020B0609020204030204" pitchFamily="49" charset="0"/>
              </a:rPr>
              <a:t>cpus</a:t>
            </a:r>
            <a:r>
              <a:rPr lang="en-US" altLang="zh-CN" sz="1600" dirty="0" smtClean="0">
                <a:latin typeface="Consolas" panose="020B0609020204030204" pitchFamily="49" charset="0"/>
                <a:cs typeface="Consolas" panose="020B0609020204030204" pitchFamily="49" charset="0"/>
              </a:rPr>
              <a:t>[CPU].thread</a:t>
            </a:r>
          </a:p>
          <a:p>
            <a:pPr>
              <a:lnSpc>
                <a:spcPts val="2200"/>
              </a:lnSpc>
            </a:pPr>
            <a:r>
              <a:rPr lang="en-US" altLang="zh-CN" sz="1600" dirty="0">
                <a:latin typeface="Consolas" panose="020B0609020204030204" pitchFamily="49" charset="0"/>
                <a:cs typeface="Consolas" panose="020B0609020204030204" pitchFamily="49" charset="0"/>
              </a:rPr>
              <a:t> </a:t>
            </a:r>
            <a:r>
              <a:rPr lang="en-US" altLang="zh-CN" sz="1600" dirty="0" smtClean="0">
                <a:latin typeface="Consolas" panose="020B0609020204030204" pitchFamily="49" charset="0"/>
                <a:cs typeface="Consolas" panose="020B0609020204030204" pitchFamily="49" charset="0"/>
              </a:rPr>
              <a:t> </a:t>
            </a:r>
            <a:r>
              <a:rPr lang="en-US" altLang="zh-CN" sz="1600" dirty="0" smtClean="0">
                <a:solidFill>
                  <a:srgbClr val="FF0000"/>
                </a:solidFill>
                <a:latin typeface="Consolas" panose="020B0609020204030204" pitchFamily="49" charset="0"/>
                <a:cs typeface="Consolas" panose="020B0609020204030204" pitchFamily="49" charset="0"/>
              </a:rPr>
              <a:t>threads</a:t>
            </a:r>
            <a:r>
              <a:rPr lang="en-US" altLang="zh-CN" sz="1600" dirty="0" smtClean="0">
                <a:latin typeface="Consolas" panose="020B0609020204030204" pitchFamily="49" charset="0"/>
                <a:cs typeface="Consolas" panose="020B0609020204030204" pitchFamily="49" charset="0"/>
              </a:rPr>
              <a:t>[id].state = RUNNABLE</a:t>
            </a:r>
          </a:p>
          <a:p>
            <a:pPr>
              <a:lnSpc>
                <a:spcPts val="2200"/>
              </a:lnSpc>
            </a:pPr>
            <a:r>
              <a:rPr lang="en-US" altLang="zh-CN" sz="1600" dirty="0">
                <a:latin typeface="Consolas" panose="020B0609020204030204" pitchFamily="49" charset="0"/>
                <a:cs typeface="Consolas" panose="020B0609020204030204" pitchFamily="49" charset="0"/>
              </a:rPr>
              <a:t> </a:t>
            </a:r>
            <a:r>
              <a:rPr lang="en-US" altLang="zh-CN" sz="1600" dirty="0" smtClean="0">
                <a:latin typeface="Consolas" panose="020B0609020204030204" pitchFamily="49" charset="0"/>
                <a:cs typeface="Consolas" panose="020B0609020204030204" pitchFamily="49" charset="0"/>
              </a:rPr>
              <a:t> </a:t>
            </a:r>
            <a:r>
              <a:rPr lang="en-US" altLang="zh-CN" sz="1600" dirty="0">
                <a:solidFill>
                  <a:srgbClr val="FF0000"/>
                </a:solidFill>
                <a:latin typeface="Consolas" panose="020B0609020204030204" pitchFamily="49" charset="0"/>
                <a:cs typeface="Consolas" panose="020B0609020204030204" pitchFamily="49" charset="0"/>
              </a:rPr>
              <a:t>threads</a:t>
            </a:r>
            <a:r>
              <a:rPr lang="en-US" altLang="zh-CN" sz="1600" dirty="0" smtClean="0">
                <a:latin typeface="Consolas" panose="020B0609020204030204" pitchFamily="49" charset="0"/>
                <a:cs typeface="Consolas" panose="020B0609020204030204" pitchFamily="49" charset="0"/>
              </a:rPr>
              <a:t>[id].</a:t>
            </a:r>
            <a:r>
              <a:rPr lang="en-US" altLang="zh-CN" sz="1600" dirty="0" err="1" smtClean="0">
                <a:latin typeface="Consolas" panose="020B0609020204030204" pitchFamily="49" charset="0"/>
                <a:cs typeface="Consolas" panose="020B0609020204030204" pitchFamily="49" charset="0"/>
              </a:rPr>
              <a:t>sp</a:t>
            </a:r>
            <a:r>
              <a:rPr lang="en-US" altLang="zh-CN" sz="1600" dirty="0" smtClean="0">
                <a:latin typeface="Consolas" panose="020B0609020204030204" pitchFamily="49" charset="0"/>
                <a:cs typeface="Consolas" panose="020B0609020204030204" pitchFamily="49" charset="0"/>
              </a:rPr>
              <a:t> = SP</a:t>
            </a:r>
          </a:p>
          <a:p>
            <a:pPr>
              <a:lnSpc>
                <a:spcPts val="2200"/>
              </a:lnSpc>
            </a:pPr>
            <a:endParaRPr lang="en-US" altLang="zh-CN" sz="1600" dirty="0">
              <a:latin typeface="Consolas" panose="020B0609020204030204" pitchFamily="49" charset="0"/>
              <a:cs typeface="Consolas" panose="020B0609020204030204" pitchFamily="49" charset="0"/>
            </a:endParaRPr>
          </a:p>
          <a:p>
            <a:pPr>
              <a:lnSpc>
                <a:spcPts val="2200"/>
              </a:lnSpc>
            </a:pPr>
            <a:r>
              <a:rPr lang="en-US" altLang="zh-CN" sz="1600" dirty="0" smtClean="0">
                <a:latin typeface="Consolas" panose="020B0609020204030204" pitchFamily="49" charset="0"/>
                <a:cs typeface="Consolas" panose="020B0609020204030204" pitchFamily="49" charset="0"/>
              </a:rPr>
              <a:t>  do:</a:t>
            </a:r>
          </a:p>
          <a:p>
            <a:pPr>
              <a:lnSpc>
                <a:spcPts val="2200"/>
              </a:lnSpc>
            </a:pPr>
            <a:r>
              <a:rPr lang="en-US" altLang="zh-CN" sz="1600" dirty="0">
                <a:latin typeface="Consolas" panose="020B0609020204030204" pitchFamily="49" charset="0"/>
                <a:cs typeface="Consolas" panose="020B0609020204030204" pitchFamily="49" charset="0"/>
              </a:rPr>
              <a:t> </a:t>
            </a:r>
            <a:r>
              <a:rPr lang="en-US" altLang="zh-CN" sz="1600" dirty="0" smtClean="0">
                <a:latin typeface="Consolas" panose="020B0609020204030204" pitchFamily="49" charset="0"/>
                <a:cs typeface="Consolas" panose="020B0609020204030204" pitchFamily="49" charset="0"/>
              </a:rPr>
              <a:t>   id = (id + 1) mod N</a:t>
            </a:r>
          </a:p>
          <a:p>
            <a:pPr>
              <a:lnSpc>
                <a:spcPts val="2200"/>
              </a:lnSpc>
            </a:pPr>
            <a:r>
              <a:rPr lang="en-US" altLang="zh-CN" sz="1600" dirty="0">
                <a:latin typeface="Consolas" panose="020B0609020204030204" pitchFamily="49" charset="0"/>
                <a:cs typeface="Consolas" panose="020B0609020204030204" pitchFamily="49" charset="0"/>
              </a:rPr>
              <a:t> </a:t>
            </a:r>
            <a:r>
              <a:rPr lang="en-US" altLang="zh-CN" sz="1600" dirty="0" smtClean="0">
                <a:latin typeface="Consolas" panose="020B0609020204030204" pitchFamily="49" charset="0"/>
                <a:cs typeface="Consolas" panose="020B0609020204030204" pitchFamily="49" charset="0"/>
              </a:rPr>
              <a:t> while </a:t>
            </a:r>
            <a:r>
              <a:rPr lang="en-US" altLang="zh-CN" sz="1600" dirty="0">
                <a:solidFill>
                  <a:srgbClr val="FF0000"/>
                </a:solidFill>
                <a:latin typeface="Consolas" panose="020B0609020204030204" pitchFamily="49" charset="0"/>
                <a:cs typeface="Consolas" panose="020B0609020204030204" pitchFamily="49" charset="0"/>
              </a:rPr>
              <a:t>threads</a:t>
            </a:r>
            <a:r>
              <a:rPr lang="en-US" altLang="zh-CN" sz="1600" dirty="0" smtClean="0">
                <a:latin typeface="Consolas" panose="020B0609020204030204" pitchFamily="49" charset="0"/>
                <a:cs typeface="Consolas" panose="020B0609020204030204" pitchFamily="49" charset="0"/>
              </a:rPr>
              <a:t>[id].state != RUNNABLE</a:t>
            </a:r>
          </a:p>
          <a:p>
            <a:pPr>
              <a:lnSpc>
                <a:spcPts val="2200"/>
              </a:lnSpc>
            </a:pPr>
            <a:endParaRPr lang="en-US" altLang="zh-CN" sz="1600" dirty="0">
              <a:latin typeface="Consolas" panose="020B0609020204030204" pitchFamily="49" charset="0"/>
              <a:cs typeface="Consolas" panose="020B0609020204030204" pitchFamily="49" charset="0"/>
            </a:endParaRPr>
          </a:p>
          <a:p>
            <a:pPr>
              <a:lnSpc>
                <a:spcPts val="2200"/>
              </a:lnSpc>
            </a:pPr>
            <a:r>
              <a:rPr lang="en-US" altLang="zh-CN" sz="1600" dirty="0" smtClean="0">
                <a:latin typeface="Consolas" panose="020B0609020204030204" pitchFamily="49" charset="0"/>
                <a:cs typeface="Consolas" panose="020B0609020204030204" pitchFamily="49" charset="0"/>
              </a:rPr>
              <a:t>  SP = </a:t>
            </a:r>
            <a:r>
              <a:rPr lang="en-US" altLang="zh-CN" sz="1600" dirty="0">
                <a:solidFill>
                  <a:srgbClr val="FF0000"/>
                </a:solidFill>
                <a:latin typeface="Consolas" panose="020B0609020204030204" pitchFamily="49" charset="0"/>
                <a:cs typeface="Consolas" panose="020B0609020204030204" pitchFamily="49" charset="0"/>
              </a:rPr>
              <a:t>threads</a:t>
            </a:r>
            <a:r>
              <a:rPr lang="en-US" altLang="zh-CN" sz="1600" dirty="0" smtClean="0">
                <a:latin typeface="Consolas" panose="020B0609020204030204" pitchFamily="49" charset="0"/>
                <a:cs typeface="Consolas" panose="020B0609020204030204" pitchFamily="49" charset="0"/>
              </a:rPr>
              <a:t>[id].</a:t>
            </a:r>
            <a:r>
              <a:rPr lang="en-US" altLang="zh-CN" sz="1600" dirty="0" err="1" smtClean="0">
                <a:latin typeface="Consolas" panose="020B0609020204030204" pitchFamily="49" charset="0"/>
                <a:cs typeface="Consolas" panose="020B0609020204030204" pitchFamily="49" charset="0"/>
              </a:rPr>
              <a:t>sp</a:t>
            </a:r>
            <a:endParaRPr lang="en-US" altLang="zh-CN" sz="1600" dirty="0" smtClean="0">
              <a:latin typeface="Consolas" panose="020B0609020204030204" pitchFamily="49" charset="0"/>
              <a:cs typeface="Consolas" panose="020B0609020204030204" pitchFamily="49" charset="0"/>
            </a:endParaRPr>
          </a:p>
          <a:p>
            <a:pPr>
              <a:lnSpc>
                <a:spcPts val="2200"/>
              </a:lnSpc>
            </a:pPr>
            <a:r>
              <a:rPr lang="en-US" altLang="zh-CN" sz="1600" dirty="0" smtClean="0">
                <a:solidFill>
                  <a:srgbClr val="FF0000"/>
                </a:solidFill>
                <a:latin typeface="Consolas" panose="020B0609020204030204" pitchFamily="49" charset="0"/>
                <a:cs typeface="Consolas" panose="020B0609020204030204" pitchFamily="49" charset="0"/>
              </a:rPr>
              <a:t>  threads</a:t>
            </a:r>
            <a:r>
              <a:rPr lang="en-US" altLang="zh-CN" sz="1600" dirty="0" smtClean="0">
                <a:latin typeface="Consolas" panose="020B0609020204030204" pitchFamily="49" charset="0"/>
                <a:cs typeface="Consolas" panose="020B0609020204030204" pitchFamily="49" charset="0"/>
              </a:rPr>
              <a:t>[id].state = RUNNING</a:t>
            </a:r>
          </a:p>
          <a:p>
            <a:pPr>
              <a:lnSpc>
                <a:spcPts val="2200"/>
              </a:lnSpc>
            </a:pPr>
            <a:r>
              <a:rPr lang="en-US" altLang="zh-CN" sz="1600" dirty="0">
                <a:latin typeface="Consolas" panose="020B0609020204030204" pitchFamily="49" charset="0"/>
                <a:cs typeface="Consolas" panose="020B0609020204030204" pitchFamily="49" charset="0"/>
              </a:rPr>
              <a:t> </a:t>
            </a:r>
            <a:r>
              <a:rPr lang="en-US" altLang="zh-CN" sz="1600" dirty="0" smtClean="0">
                <a:latin typeface="Consolas" panose="020B0609020204030204" pitchFamily="49" charset="0"/>
                <a:cs typeface="Consolas" panose="020B0609020204030204" pitchFamily="49" charset="0"/>
              </a:rPr>
              <a:t> </a:t>
            </a:r>
            <a:r>
              <a:rPr lang="en-US" altLang="zh-CN" sz="1600" b="1" dirty="0" err="1" smtClean="0">
                <a:solidFill>
                  <a:schemeClr val="tx2">
                    <a:lumMod val="60000"/>
                    <a:lumOff val="40000"/>
                  </a:schemeClr>
                </a:solidFill>
                <a:latin typeface="Consolas" panose="020B0609020204030204" pitchFamily="49" charset="0"/>
                <a:cs typeface="Consolas" panose="020B0609020204030204" pitchFamily="49" charset="0"/>
              </a:rPr>
              <a:t>cpus</a:t>
            </a:r>
            <a:r>
              <a:rPr lang="en-US" altLang="zh-CN" sz="1600" dirty="0" smtClean="0">
                <a:latin typeface="Consolas" panose="020B0609020204030204" pitchFamily="49" charset="0"/>
                <a:cs typeface="Consolas" panose="020B0609020204030204" pitchFamily="49" charset="0"/>
              </a:rPr>
              <a:t>[CPU].thread = id</a:t>
            </a:r>
          </a:p>
          <a:p>
            <a:pPr>
              <a:lnSpc>
                <a:spcPts val="2200"/>
              </a:lnSpc>
            </a:pPr>
            <a:r>
              <a:rPr lang="en-US" altLang="zh-CN" sz="1600" dirty="0" smtClean="0">
                <a:latin typeface="Consolas" panose="020B0609020204030204" pitchFamily="49" charset="0"/>
                <a:cs typeface="Consolas" panose="020B0609020204030204" pitchFamily="49" charset="0"/>
              </a:rPr>
              <a:t>  </a:t>
            </a:r>
            <a:endParaRPr lang="en-US" altLang="zh-CN" sz="1600" dirty="0">
              <a:latin typeface="Consolas" panose="020B0609020204030204" pitchFamily="49" charset="0"/>
              <a:cs typeface="Consolas" panose="020B0609020204030204" pitchFamily="49" charset="0"/>
            </a:endParaRPr>
          </a:p>
          <a:p>
            <a:pPr>
              <a:lnSpc>
                <a:spcPts val="2200"/>
              </a:lnSpc>
            </a:pPr>
            <a:r>
              <a:rPr lang="en-US" altLang="zh-CN" sz="1600" dirty="0" smtClean="0">
                <a:latin typeface="Consolas" panose="020B0609020204030204" pitchFamily="49" charset="0"/>
                <a:cs typeface="Consolas" panose="020B0609020204030204" pitchFamily="49" charset="0"/>
              </a:rPr>
              <a:t>  release(</a:t>
            </a:r>
            <a:r>
              <a:rPr lang="en-US" altLang="zh-CN" sz="1600" b="1" dirty="0" err="1">
                <a:solidFill>
                  <a:srgbClr val="7030A0"/>
                </a:solidFill>
                <a:latin typeface="Consolas" panose="020B0609020204030204" pitchFamily="49" charset="0"/>
                <a:cs typeface="Consolas" panose="020B0609020204030204" pitchFamily="49" charset="0"/>
              </a:rPr>
              <a:t>t_lock</a:t>
            </a:r>
            <a:r>
              <a:rPr lang="en-US" altLang="zh-CN" sz="1600" dirty="0" smtClean="0">
                <a:latin typeface="Consolas" panose="020B0609020204030204" pitchFamily="49" charset="0"/>
                <a:cs typeface="Consolas" panose="020B0609020204030204" pitchFamily="49" charset="0"/>
              </a:rPr>
              <a:t>)</a:t>
            </a:r>
            <a:endParaRPr lang="en-US" altLang="zh-CN" sz="1600" dirty="0">
              <a:latin typeface="Consolas" panose="020B0609020204030204" pitchFamily="49" charset="0"/>
              <a:cs typeface="Consolas" panose="020B0609020204030204" pitchFamily="49" charset="0"/>
            </a:endParaRPr>
          </a:p>
        </p:txBody>
      </p:sp>
      <p:sp>
        <p:nvSpPr>
          <p:cNvPr id="5" name="右大括号 4"/>
          <p:cNvSpPr/>
          <p:nvPr/>
        </p:nvSpPr>
        <p:spPr>
          <a:xfrm>
            <a:off x="5494733" y="1345332"/>
            <a:ext cx="144016" cy="864096"/>
          </a:xfrm>
          <a:prstGeom prst="rightBrace">
            <a:avLst>
              <a:gd name="adj1" fmla="val 59393"/>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5854773" y="1491089"/>
            <a:ext cx="1957587" cy="646331"/>
          </a:xfrm>
          <a:prstGeom prst="rect">
            <a:avLst/>
          </a:prstGeom>
        </p:spPr>
        <p:txBody>
          <a:bodyPr wrap="none">
            <a:spAutoFit/>
          </a:bodyPr>
          <a:lstStyle/>
          <a:p>
            <a:r>
              <a:rPr lang="en-US" altLang="zh-CN" dirty="0" smtClean="0">
                <a:solidFill>
                  <a:schemeClr val="accent3">
                    <a:lumMod val="50000"/>
                  </a:schemeClr>
                </a:solidFill>
                <a:latin typeface="Consolas" panose="020B0609020204030204" pitchFamily="49" charset="0"/>
                <a:cs typeface="Consolas" panose="020B0609020204030204" pitchFamily="49" charset="0"/>
              </a:rPr>
              <a:t>Suspend</a:t>
            </a:r>
          </a:p>
          <a:p>
            <a:r>
              <a:rPr lang="en-US" altLang="zh-CN" dirty="0" smtClean="0">
                <a:solidFill>
                  <a:schemeClr val="accent3">
                    <a:lumMod val="50000"/>
                  </a:schemeClr>
                </a:solidFill>
                <a:latin typeface="Consolas" panose="020B0609020204030204" pitchFamily="49" charset="0"/>
                <a:cs typeface="Consolas" panose="020B0609020204030204" pitchFamily="49" charset="0"/>
              </a:rPr>
              <a:t>running </a:t>
            </a:r>
            <a:r>
              <a:rPr lang="en-US" altLang="zh-CN" dirty="0">
                <a:solidFill>
                  <a:schemeClr val="accent3">
                    <a:lumMod val="50000"/>
                  </a:schemeClr>
                </a:solidFill>
                <a:latin typeface="Consolas" panose="020B0609020204030204" pitchFamily="49" charset="0"/>
                <a:cs typeface="Consolas" panose="020B0609020204030204" pitchFamily="49" charset="0"/>
              </a:rPr>
              <a:t>thread</a:t>
            </a:r>
            <a:endParaRPr lang="zh-CN" altLang="en-US" dirty="0">
              <a:solidFill>
                <a:schemeClr val="accent3">
                  <a:lumMod val="50000"/>
                </a:schemeClr>
              </a:solidFill>
            </a:endParaRPr>
          </a:p>
        </p:txBody>
      </p:sp>
      <p:sp>
        <p:nvSpPr>
          <p:cNvPr id="7" name="右大括号 6"/>
          <p:cNvSpPr/>
          <p:nvPr/>
        </p:nvSpPr>
        <p:spPr>
          <a:xfrm>
            <a:off x="5494733" y="2569468"/>
            <a:ext cx="144016" cy="676911"/>
          </a:xfrm>
          <a:prstGeom prst="rightBrace">
            <a:avLst>
              <a:gd name="adj1" fmla="val 59393"/>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p:nvSpPr>
        <p:spPr>
          <a:xfrm>
            <a:off x="5854773" y="2598307"/>
            <a:ext cx="1451038" cy="646331"/>
          </a:xfrm>
          <a:prstGeom prst="rect">
            <a:avLst/>
          </a:prstGeom>
        </p:spPr>
        <p:txBody>
          <a:bodyPr wrap="none">
            <a:spAutoFit/>
          </a:bodyPr>
          <a:lstStyle/>
          <a:p>
            <a:r>
              <a:rPr lang="en-US" altLang="zh-CN" dirty="0" smtClean="0">
                <a:solidFill>
                  <a:schemeClr val="accent3">
                    <a:lumMod val="50000"/>
                  </a:schemeClr>
                </a:solidFill>
                <a:latin typeface="Consolas" panose="020B0609020204030204" pitchFamily="49" charset="0"/>
                <a:cs typeface="Consolas" panose="020B0609020204030204" pitchFamily="49" charset="0"/>
              </a:rPr>
              <a:t>Choose new</a:t>
            </a:r>
          </a:p>
          <a:p>
            <a:r>
              <a:rPr lang="en-US" altLang="zh-CN" dirty="0" smtClean="0">
                <a:solidFill>
                  <a:schemeClr val="accent3">
                    <a:lumMod val="50000"/>
                  </a:schemeClr>
                </a:solidFill>
                <a:latin typeface="Consolas" panose="020B0609020204030204" pitchFamily="49" charset="0"/>
                <a:cs typeface="Consolas" panose="020B0609020204030204" pitchFamily="49" charset="0"/>
              </a:rPr>
              <a:t>thread</a:t>
            </a:r>
            <a:endParaRPr lang="zh-CN" altLang="en-US" dirty="0">
              <a:solidFill>
                <a:schemeClr val="accent3">
                  <a:lumMod val="50000"/>
                </a:schemeClr>
              </a:solidFill>
            </a:endParaRPr>
          </a:p>
        </p:txBody>
      </p:sp>
      <p:sp>
        <p:nvSpPr>
          <p:cNvPr id="9" name="右大括号 8"/>
          <p:cNvSpPr/>
          <p:nvPr/>
        </p:nvSpPr>
        <p:spPr>
          <a:xfrm>
            <a:off x="5494733" y="3649588"/>
            <a:ext cx="144016" cy="862355"/>
          </a:xfrm>
          <a:prstGeom prst="rightBrace">
            <a:avLst>
              <a:gd name="adj1" fmla="val 59393"/>
              <a:gd name="adj2" fmla="val 50000"/>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p:nvSpPr>
        <p:spPr>
          <a:xfrm>
            <a:off x="5854773" y="3721596"/>
            <a:ext cx="1451038" cy="646331"/>
          </a:xfrm>
          <a:prstGeom prst="rect">
            <a:avLst/>
          </a:prstGeom>
        </p:spPr>
        <p:txBody>
          <a:bodyPr wrap="none">
            <a:spAutoFit/>
          </a:bodyPr>
          <a:lstStyle/>
          <a:p>
            <a:r>
              <a:rPr lang="en-US" altLang="zh-CN" dirty="0" smtClean="0">
                <a:solidFill>
                  <a:schemeClr val="accent3">
                    <a:lumMod val="50000"/>
                  </a:schemeClr>
                </a:solidFill>
                <a:latin typeface="Consolas" panose="020B0609020204030204" pitchFamily="49" charset="0"/>
                <a:cs typeface="Consolas" panose="020B0609020204030204" pitchFamily="49" charset="0"/>
              </a:rPr>
              <a:t>Resume new</a:t>
            </a:r>
          </a:p>
          <a:p>
            <a:r>
              <a:rPr lang="en-US" altLang="zh-CN" dirty="0" smtClean="0">
                <a:solidFill>
                  <a:schemeClr val="accent3">
                    <a:lumMod val="50000"/>
                  </a:schemeClr>
                </a:solidFill>
                <a:latin typeface="Consolas" panose="020B0609020204030204" pitchFamily="49" charset="0"/>
                <a:cs typeface="Consolas" panose="020B0609020204030204" pitchFamily="49" charset="0"/>
              </a:rPr>
              <a:t>thread</a:t>
            </a:r>
            <a:endParaRPr lang="zh-CN" altLang="en-US" dirty="0">
              <a:solidFill>
                <a:schemeClr val="accent3">
                  <a:lumMod val="50000"/>
                </a:schemeClr>
              </a:solidFill>
            </a:endParaRPr>
          </a:p>
        </p:txBody>
      </p:sp>
      <p:sp>
        <p:nvSpPr>
          <p:cNvPr id="11" name="标题 1"/>
          <p:cNvSpPr>
            <a:spLocks noGrp="1"/>
          </p:cNvSpPr>
          <p:nvPr>
            <p:ph type="title"/>
          </p:nvPr>
        </p:nvSpPr>
        <p:spPr>
          <a:xfrm>
            <a:off x="5327576" y="228866"/>
            <a:ext cx="3359224" cy="952500"/>
          </a:xfrm>
        </p:spPr>
        <p:txBody>
          <a:bodyPr>
            <a:noAutofit/>
          </a:bodyPr>
          <a:lstStyle/>
          <a:p>
            <a:r>
              <a:rPr lang="en-US" altLang="zh-CN" sz="3200" dirty="0" smtClean="0"/>
              <a:t>YIELD() Implementation</a:t>
            </a:r>
            <a:endParaRPr lang="zh-CN" altLang="en-US" sz="3200" dirty="0"/>
          </a:p>
        </p:txBody>
      </p:sp>
      <p:sp>
        <p:nvSpPr>
          <p:cNvPr id="12" name="矩形 11"/>
          <p:cNvSpPr/>
          <p:nvPr/>
        </p:nvSpPr>
        <p:spPr>
          <a:xfrm>
            <a:off x="3041576" y="4694873"/>
            <a:ext cx="5842992" cy="800219"/>
          </a:xfrm>
          <a:prstGeom prst="rect">
            <a:avLst/>
          </a:prstGeom>
          <a:solidFill>
            <a:schemeClr val="accent2">
              <a:lumMod val="20000"/>
              <a:lumOff val="80000"/>
            </a:schemeClr>
          </a:solidFill>
        </p:spPr>
        <p:txBody>
          <a:bodyPr wrap="square">
            <a:spAutoFit/>
          </a:bodyPr>
          <a:lstStyle/>
          <a:p>
            <a:r>
              <a:rPr lang="en-US" altLang="zh-CN" sz="1400" b="1" dirty="0" err="1" smtClean="0">
                <a:latin typeface="等线" panose="02010600030101010101" pitchFamily="2" charset="-122"/>
                <a:ea typeface="等线" panose="02010600030101010101" pitchFamily="2" charset="-122"/>
                <a:cs typeface="Consolas" panose="020B0609020204030204" pitchFamily="49" charset="0"/>
              </a:rPr>
              <a:t>t_lock</a:t>
            </a:r>
            <a:endParaRPr lang="en-US" altLang="zh-CN" sz="1600" b="1" dirty="0">
              <a:latin typeface="等线" panose="02010600030101010101" pitchFamily="2" charset="-122"/>
              <a:ea typeface="等线" panose="02010600030101010101" pitchFamily="2" charset="-122"/>
              <a:cs typeface="Consolas" panose="020B0609020204030204" pitchFamily="49" charset="0"/>
            </a:endParaRPr>
          </a:p>
          <a:p>
            <a:pPr marL="342900" indent="-342900">
              <a:buAutoNum type="arabicPeriod"/>
            </a:pPr>
            <a:r>
              <a:rPr lang="en-US" altLang="zh-CN" sz="1600" dirty="0" smtClean="0">
                <a:latin typeface="等线" panose="02010600030101010101" pitchFamily="2" charset="-122"/>
                <a:ea typeface="等线" panose="02010600030101010101" pitchFamily="2" charset="-122"/>
              </a:rPr>
              <a:t>Atomically set </a:t>
            </a:r>
            <a:r>
              <a:rPr lang="en-US" altLang="zh-CN" sz="1600" b="1" dirty="0" smtClean="0">
                <a:latin typeface="等线" panose="02010600030101010101" pitchFamily="2" charset="-122"/>
                <a:ea typeface="等线" panose="02010600030101010101" pitchFamily="2" charset="-122"/>
              </a:rPr>
              <a:t>threads[].state</a:t>
            </a:r>
            <a:r>
              <a:rPr lang="en-US" altLang="zh-CN" sz="1600" dirty="0" smtClean="0">
                <a:latin typeface="等线" panose="02010600030101010101" pitchFamily="2" charset="-122"/>
                <a:ea typeface="等线" panose="02010600030101010101" pitchFamily="2" charset="-122"/>
              </a:rPr>
              <a:t> and </a:t>
            </a:r>
            <a:r>
              <a:rPr lang="en-US" altLang="zh-CN" sz="1600" b="1" dirty="0" smtClean="0">
                <a:latin typeface="等线" panose="02010600030101010101" pitchFamily="2" charset="-122"/>
                <a:ea typeface="等线" panose="02010600030101010101" pitchFamily="2" charset="-122"/>
              </a:rPr>
              <a:t>.</a:t>
            </a:r>
            <a:r>
              <a:rPr lang="en-US" altLang="zh-CN" sz="1600" b="1" dirty="0" err="1" smtClean="0">
                <a:latin typeface="等线" panose="02010600030101010101" pitchFamily="2" charset="-122"/>
                <a:ea typeface="等线" panose="02010600030101010101" pitchFamily="2" charset="-122"/>
              </a:rPr>
              <a:t>sp</a:t>
            </a:r>
            <a:endParaRPr lang="en-US" altLang="zh-CN" sz="1600" b="1" dirty="0" smtClean="0">
              <a:latin typeface="等线" panose="02010600030101010101" pitchFamily="2" charset="-122"/>
              <a:ea typeface="等线" panose="02010600030101010101" pitchFamily="2" charset="-122"/>
            </a:endParaRPr>
          </a:p>
          <a:p>
            <a:pPr marL="342900" indent="-342900">
              <a:buAutoNum type="arabicPeriod"/>
            </a:pPr>
            <a:r>
              <a:rPr lang="en-US" altLang="zh-CN" sz="1600" dirty="0" smtClean="0">
                <a:latin typeface="等线" panose="02010600030101010101" pitchFamily="2" charset="-122"/>
                <a:ea typeface="等线" panose="02010600030101010101" pitchFamily="2" charset="-122"/>
              </a:rPr>
              <a:t>Atomically find a </a:t>
            </a:r>
            <a:r>
              <a:rPr lang="en-US" altLang="zh-CN" sz="1600" b="1" dirty="0" smtClean="0">
                <a:latin typeface="等线" panose="02010600030101010101" pitchFamily="2" charset="-122"/>
                <a:ea typeface="等线" panose="02010600030101010101" pitchFamily="2" charset="-122"/>
              </a:rPr>
              <a:t>RUNNABLE</a:t>
            </a:r>
            <a:r>
              <a:rPr lang="en-US" altLang="zh-CN" sz="1600" dirty="0" smtClean="0">
                <a:latin typeface="等线" panose="02010600030101010101" pitchFamily="2" charset="-122"/>
                <a:ea typeface="等线" panose="02010600030101010101" pitchFamily="2" charset="-122"/>
              </a:rPr>
              <a:t> thread and mark it </a:t>
            </a:r>
            <a:r>
              <a:rPr lang="en-US" altLang="zh-CN" sz="1600" b="1" dirty="0" smtClean="0">
                <a:latin typeface="等线" panose="02010600030101010101" pitchFamily="2" charset="-122"/>
                <a:ea typeface="等线" panose="02010600030101010101" pitchFamily="2" charset="-122"/>
              </a:rPr>
              <a:t>RUNNING</a:t>
            </a:r>
            <a:endParaRPr lang="en-US" altLang="zh-CN" sz="1600" b="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738205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Context Switch</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939713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Thread Layer and Processor Layer</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A thread runs in thread layer</a:t>
            </a:r>
          </a:p>
          <a:p>
            <a:r>
              <a:rPr lang="en-US" altLang="zh-CN" dirty="0" smtClean="0"/>
              <a:t>A thread calls YIELD, enters processor layer</a:t>
            </a:r>
          </a:p>
          <a:p>
            <a:r>
              <a:rPr lang="en-US" altLang="zh-CN" dirty="0" smtClean="0"/>
              <a:t>Saves the state of the running thread</a:t>
            </a:r>
          </a:p>
          <a:p>
            <a:pPr lvl="1"/>
            <a:r>
              <a:rPr lang="en-US" altLang="zh-CN" dirty="0" smtClean="0"/>
              <a:t>General purpose </a:t>
            </a:r>
            <a:r>
              <a:rPr lang="en-US" altLang="zh-CN" dirty="0" err="1" smtClean="0"/>
              <a:t>regs</a:t>
            </a:r>
            <a:r>
              <a:rPr lang="en-US" altLang="zh-CN" dirty="0" smtClean="0"/>
              <a:t> + PC + SP + CR3</a:t>
            </a:r>
          </a:p>
          <a:p>
            <a:r>
              <a:rPr lang="en-US" altLang="zh-CN" dirty="0" smtClean="0"/>
              <a:t>Chose another runnable thread</a:t>
            </a:r>
          </a:p>
          <a:p>
            <a:r>
              <a:rPr lang="en-US" altLang="zh-CN" dirty="0" smtClean="0"/>
              <a:t>Exit the processor layer and enter thread layer</a:t>
            </a:r>
          </a:p>
          <a:p>
            <a:r>
              <a:rPr lang="en-US" altLang="zh-CN" dirty="0" smtClean="0"/>
              <a:t>The new thread runs in thread layer</a:t>
            </a:r>
          </a:p>
          <a:p>
            <a:endParaRPr lang="zh-CN" altLang="en-US" dirty="0"/>
          </a:p>
        </p:txBody>
      </p:sp>
    </p:spTree>
    <p:extLst>
      <p:ext uri="{BB962C8B-B14F-4D97-AF65-F5344CB8AC3E}">
        <p14:creationId xmlns:p14="http://schemas.microsoft.com/office/powerpoint/2010/main" val="31292092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8107FB38-4DA8-4D40-A1B7-468F17DAFC82}" type="slidenum">
              <a:rPr lang="zh-CN" altLang="en-US" smtClean="0"/>
              <a:t>39</a:t>
            </a:fld>
            <a:endParaRPr lang="zh-CN" altLang="en-US"/>
          </a:p>
        </p:txBody>
      </p:sp>
      <p:pic>
        <p:nvPicPr>
          <p:cNvPr id="5" name="图片 4"/>
          <p:cNvPicPr>
            <a:picLocks noChangeAspect="1"/>
          </p:cNvPicPr>
          <p:nvPr/>
        </p:nvPicPr>
        <p:blipFill>
          <a:blip r:embed="rId3"/>
          <a:stretch>
            <a:fillRect/>
          </a:stretch>
        </p:blipFill>
        <p:spPr>
          <a:xfrm>
            <a:off x="4692013" y="1297327"/>
            <a:ext cx="3428597" cy="2040227"/>
          </a:xfrm>
          <a:prstGeom prst="rect">
            <a:avLst/>
          </a:prstGeom>
          <a:solidFill>
            <a:srgbClr val="000000"/>
          </a:solidFill>
          <a:ln>
            <a:solidFill>
              <a:schemeClr val="tx1"/>
            </a:solidFill>
          </a:ln>
        </p:spPr>
      </p:pic>
      <p:pic>
        <p:nvPicPr>
          <p:cNvPr id="6" name="图片 5"/>
          <p:cNvPicPr>
            <a:picLocks noChangeAspect="1"/>
          </p:cNvPicPr>
          <p:nvPr/>
        </p:nvPicPr>
        <p:blipFill>
          <a:blip r:embed="rId4"/>
          <a:stretch>
            <a:fillRect/>
          </a:stretch>
        </p:blipFill>
        <p:spPr>
          <a:xfrm>
            <a:off x="1091613" y="157201"/>
            <a:ext cx="3420380" cy="1021574"/>
          </a:xfrm>
          <a:prstGeom prst="rect">
            <a:avLst/>
          </a:prstGeom>
          <a:solidFill>
            <a:srgbClr val="000000"/>
          </a:solidFill>
          <a:ln>
            <a:solidFill>
              <a:schemeClr val="tx1"/>
            </a:solidFill>
          </a:ln>
        </p:spPr>
      </p:pic>
      <p:pic>
        <p:nvPicPr>
          <p:cNvPr id="7" name="图片 6"/>
          <p:cNvPicPr>
            <a:picLocks noChangeAspect="1"/>
          </p:cNvPicPr>
          <p:nvPr/>
        </p:nvPicPr>
        <p:blipFill>
          <a:blip r:embed="rId5"/>
          <a:stretch>
            <a:fillRect/>
          </a:stretch>
        </p:blipFill>
        <p:spPr>
          <a:xfrm>
            <a:off x="1091613" y="1297327"/>
            <a:ext cx="3420380" cy="1041970"/>
          </a:xfrm>
          <a:prstGeom prst="rect">
            <a:avLst/>
          </a:prstGeom>
          <a:solidFill>
            <a:srgbClr val="000000"/>
          </a:solidFill>
          <a:ln>
            <a:solidFill>
              <a:schemeClr val="tx1"/>
            </a:solidFill>
          </a:ln>
        </p:spPr>
      </p:pic>
      <p:pic>
        <p:nvPicPr>
          <p:cNvPr id="8" name="图片 7"/>
          <p:cNvPicPr>
            <a:picLocks noChangeAspect="1"/>
          </p:cNvPicPr>
          <p:nvPr/>
        </p:nvPicPr>
        <p:blipFill>
          <a:blip r:embed="rId6"/>
          <a:stretch>
            <a:fillRect/>
          </a:stretch>
        </p:blipFill>
        <p:spPr>
          <a:xfrm>
            <a:off x="1091613" y="2737487"/>
            <a:ext cx="3420380" cy="617040"/>
          </a:xfrm>
          <a:prstGeom prst="rect">
            <a:avLst/>
          </a:prstGeom>
          <a:solidFill>
            <a:srgbClr val="000000"/>
          </a:solidFill>
          <a:ln>
            <a:solidFill>
              <a:schemeClr val="tx1"/>
            </a:solidFill>
          </a:ln>
        </p:spPr>
      </p:pic>
      <p:sp>
        <p:nvSpPr>
          <p:cNvPr id="9" name="矩形 8"/>
          <p:cNvSpPr/>
          <p:nvPr/>
        </p:nvSpPr>
        <p:spPr>
          <a:xfrm>
            <a:off x="2183096" y="3809864"/>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10" name="矩形 9"/>
          <p:cNvSpPr/>
          <p:nvPr/>
        </p:nvSpPr>
        <p:spPr>
          <a:xfrm>
            <a:off x="2858263" y="3809864"/>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11" name="矩形 10"/>
          <p:cNvSpPr/>
          <p:nvPr/>
        </p:nvSpPr>
        <p:spPr>
          <a:xfrm>
            <a:off x="2978277" y="3809864"/>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a:p>
        </p:txBody>
      </p:sp>
      <p:sp>
        <p:nvSpPr>
          <p:cNvPr id="12" name="矩形 11"/>
          <p:cNvSpPr/>
          <p:nvPr/>
        </p:nvSpPr>
        <p:spPr>
          <a:xfrm>
            <a:off x="3633613" y="3809864"/>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a:p>
        </p:txBody>
      </p:sp>
      <p:sp>
        <p:nvSpPr>
          <p:cNvPr id="13" name="矩形 12"/>
          <p:cNvSpPr/>
          <p:nvPr/>
        </p:nvSpPr>
        <p:spPr>
          <a:xfrm>
            <a:off x="5587556" y="3809864"/>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14" name="矩形 13"/>
          <p:cNvSpPr/>
          <p:nvPr/>
        </p:nvSpPr>
        <p:spPr>
          <a:xfrm>
            <a:off x="6254405" y="3809864"/>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15" name="矩形 14"/>
          <p:cNvSpPr/>
          <p:nvPr/>
        </p:nvSpPr>
        <p:spPr>
          <a:xfrm>
            <a:off x="6914478" y="3809864"/>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16" name="矩形 15"/>
          <p:cNvSpPr/>
          <p:nvPr/>
        </p:nvSpPr>
        <p:spPr>
          <a:xfrm>
            <a:off x="7034492" y="3809864"/>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17" name="矩形 16"/>
          <p:cNvSpPr/>
          <p:nvPr/>
        </p:nvSpPr>
        <p:spPr>
          <a:xfrm>
            <a:off x="7694565" y="3809864"/>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18" name="矩形 17"/>
          <p:cNvSpPr/>
          <p:nvPr/>
        </p:nvSpPr>
        <p:spPr>
          <a:xfrm>
            <a:off x="4934258" y="3809864"/>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p>
        </p:txBody>
      </p:sp>
      <p:sp>
        <p:nvSpPr>
          <p:cNvPr id="19" name="矩形 18"/>
          <p:cNvSpPr/>
          <p:nvPr/>
        </p:nvSpPr>
        <p:spPr>
          <a:xfrm>
            <a:off x="852258" y="3820554"/>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t>App</a:t>
            </a:r>
            <a:endParaRPr kumimoji="1" lang="zh-CN" altLang="en-US" sz="1333" dirty="0"/>
          </a:p>
        </p:txBody>
      </p:sp>
      <p:sp>
        <p:nvSpPr>
          <p:cNvPr id="20" name="矩形 19"/>
          <p:cNvSpPr/>
          <p:nvPr/>
        </p:nvSpPr>
        <p:spPr>
          <a:xfrm>
            <a:off x="1512332" y="3809864"/>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21" name="矩形 20"/>
          <p:cNvSpPr/>
          <p:nvPr/>
        </p:nvSpPr>
        <p:spPr>
          <a:xfrm>
            <a:off x="851587" y="4349923"/>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t>YIELD</a:t>
            </a:r>
            <a:endParaRPr kumimoji="1" lang="zh-CN" altLang="en-US" sz="1333" dirty="0"/>
          </a:p>
        </p:txBody>
      </p:sp>
      <p:sp>
        <p:nvSpPr>
          <p:cNvPr id="22" name="矩形 21"/>
          <p:cNvSpPr/>
          <p:nvPr/>
        </p:nvSpPr>
        <p:spPr>
          <a:xfrm>
            <a:off x="1514028" y="4349923"/>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23" name="矩形 22"/>
          <p:cNvSpPr/>
          <p:nvPr/>
        </p:nvSpPr>
        <p:spPr>
          <a:xfrm>
            <a:off x="2180877" y="4349923"/>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24" name="矩形 23"/>
          <p:cNvSpPr/>
          <p:nvPr/>
        </p:nvSpPr>
        <p:spPr>
          <a:xfrm>
            <a:off x="2856045" y="4349923"/>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25" name="矩形 24"/>
          <p:cNvSpPr/>
          <p:nvPr/>
        </p:nvSpPr>
        <p:spPr>
          <a:xfrm>
            <a:off x="1514028" y="4657700"/>
            <a:ext cx="600067" cy="30003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ENTER</a:t>
            </a:r>
            <a:endParaRPr kumimoji="1" lang="zh-CN" altLang="en-US" sz="1200" dirty="0"/>
          </a:p>
        </p:txBody>
      </p:sp>
      <p:sp>
        <p:nvSpPr>
          <p:cNvPr id="26" name="矩形 25"/>
          <p:cNvSpPr/>
          <p:nvPr/>
        </p:nvSpPr>
        <p:spPr>
          <a:xfrm>
            <a:off x="2180877" y="4657700"/>
            <a:ext cx="600067" cy="30003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27" name="矩形 26"/>
          <p:cNvSpPr/>
          <p:nvPr/>
        </p:nvSpPr>
        <p:spPr>
          <a:xfrm>
            <a:off x="2180877" y="4957734"/>
            <a:ext cx="600067" cy="30003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b="1" dirty="0"/>
              <a:t>SCHED</a:t>
            </a:r>
            <a:endParaRPr kumimoji="1" lang="zh-CN" altLang="en-US" sz="1167" b="1" dirty="0"/>
          </a:p>
        </p:txBody>
      </p:sp>
      <p:sp>
        <p:nvSpPr>
          <p:cNvPr id="28" name="矩形 27"/>
          <p:cNvSpPr/>
          <p:nvPr/>
        </p:nvSpPr>
        <p:spPr>
          <a:xfrm>
            <a:off x="851587" y="3449824"/>
            <a:ext cx="619080" cy="323165"/>
          </a:xfrm>
          <a:prstGeom prst="rect">
            <a:avLst/>
          </a:prstGeom>
        </p:spPr>
        <p:txBody>
          <a:bodyPr wrap="none">
            <a:spAutoFit/>
          </a:bodyPr>
          <a:lstStyle/>
          <a:p>
            <a:r>
              <a:rPr kumimoji="1" lang="en-US" altLang="zh-CN" sz="1500" dirty="0"/>
              <a:t>YIELD</a:t>
            </a:r>
            <a:endParaRPr lang="zh-CN" altLang="en-US" sz="1500" dirty="0"/>
          </a:p>
        </p:txBody>
      </p:sp>
      <p:sp>
        <p:nvSpPr>
          <p:cNvPr id="29" name="矩形 28"/>
          <p:cNvSpPr/>
          <p:nvPr/>
        </p:nvSpPr>
        <p:spPr>
          <a:xfrm>
            <a:off x="1514029" y="3457567"/>
            <a:ext cx="694421" cy="323165"/>
          </a:xfrm>
          <a:prstGeom prst="rect">
            <a:avLst/>
          </a:prstGeom>
        </p:spPr>
        <p:txBody>
          <a:bodyPr wrap="none">
            <a:spAutoFit/>
          </a:bodyPr>
          <a:lstStyle/>
          <a:p>
            <a:r>
              <a:rPr kumimoji="1" lang="en-US" altLang="zh-CN" sz="1500" dirty="0"/>
              <a:t>ENTER</a:t>
            </a:r>
            <a:endParaRPr lang="zh-CN" altLang="en-US" sz="1500" dirty="0"/>
          </a:p>
        </p:txBody>
      </p:sp>
      <p:sp>
        <p:nvSpPr>
          <p:cNvPr id="30" name="矩形 29"/>
          <p:cNvSpPr/>
          <p:nvPr/>
        </p:nvSpPr>
        <p:spPr>
          <a:xfrm>
            <a:off x="2180877" y="3457567"/>
            <a:ext cx="708848" cy="323165"/>
          </a:xfrm>
          <a:prstGeom prst="rect">
            <a:avLst/>
          </a:prstGeom>
        </p:spPr>
        <p:txBody>
          <a:bodyPr wrap="none">
            <a:spAutoFit/>
          </a:bodyPr>
          <a:lstStyle/>
          <a:p>
            <a:r>
              <a:rPr kumimoji="1" lang="en-US" altLang="zh-CN" sz="1500" dirty="0"/>
              <a:t>SCHED</a:t>
            </a:r>
            <a:endParaRPr lang="zh-CN" altLang="en-US" sz="1500" dirty="0"/>
          </a:p>
        </p:txBody>
      </p:sp>
      <p:sp>
        <p:nvSpPr>
          <p:cNvPr id="31" name="矩形 30"/>
          <p:cNvSpPr/>
          <p:nvPr/>
        </p:nvSpPr>
        <p:spPr>
          <a:xfrm>
            <a:off x="2891814" y="3457567"/>
            <a:ext cx="519694" cy="323165"/>
          </a:xfrm>
          <a:prstGeom prst="rect">
            <a:avLst/>
          </a:prstGeom>
        </p:spPr>
        <p:txBody>
          <a:bodyPr wrap="none">
            <a:spAutoFit/>
          </a:bodyPr>
          <a:lstStyle/>
          <a:p>
            <a:r>
              <a:rPr kumimoji="1" lang="en-US" altLang="zh-CN" sz="1500" dirty="0"/>
              <a:t>EXIT</a:t>
            </a:r>
            <a:endParaRPr lang="zh-CN" altLang="en-US" sz="1500" dirty="0"/>
          </a:p>
        </p:txBody>
      </p:sp>
      <p:sp>
        <p:nvSpPr>
          <p:cNvPr id="32" name="矩形 31"/>
          <p:cNvSpPr/>
          <p:nvPr/>
        </p:nvSpPr>
        <p:spPr>
          <a:xfrm>
            <a:off x="2856045" y="4657700"/>
            <a:ext cx="600067" cy="30003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33" name="矩形 32"/>
          <p:cNvSpPr/>
          <p:nvPr/>
        </p:nvSpPr>
        <p:spPr>
          <a:xfrm>
            <a:off x="2856045" y="4957734"/>
            <a:ext cx="600067" cy="30003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34" name="矩形 33"/>
          <p:cNvSpPr/>
          <p:nvPr/>
        </p:nvSpPr>
        <p:spPr>
          <a:xfrm>
            <a:off x="2856045" y="5257767"/>
            <a:ext cx="600067" cy="30003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t>EXIT</a:t>
            </a:r>
            <a:endParaRPr kumimoji="1" lang="zh-CN" altLang="en-US" sz="1333" dirty="0"/>
          </a:p>
        </p:txBody>
      </p:sp>
      <p:sp>
        <p:nvSpPr>
          <p:cNvPr id="35" name="右箭头 34"/>
          <p:cNvSpPr/>
          <p:nvPr/>
        </p:nvSpPr>
        <p:spPr>
          <a:xfrm>
            <a:off x="1213995" y="4837720"/>
            <a:ext cx="240027" cy="240027"/>
          </a:xfrm>
          <a:prstGeom prst="right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36" name="矩形 35"/>
          <p:cNvSpPr/>
          <p:nvPr/>
        </p:nvSpPr>
        <p:spPr>
          <a:xfrm>
            <a:off x="731573" y="4771631"/>
            <a:ext cx="574196" cy="348878"/>
          </a:xfrm>
          <a:prstGeom prst="rect">
            <a:avLst/>
          </a:prstGeom>
        </p:spPr>
        <p:txBody>
          <a:bodyPr wrap="none">
            <a:spAutoFit/>
          </a:bodyPr>
          <a:lstStyle/>
          <a:p>
            <a:r>
              <a:rPr kumimoji="1" lang="en-US" altLang="zh-CN" sz="1667" b="1" dirty="0">
                <a:solidFill>
                  <a:schemeClr val="accent1"/>
                </a:solidFill>
              </a:rPr>
              <a:t>SP-1</a:t>
            </a:r>
            <a:endParaRPr lang="zh-CN" altLang="en-US" sz="1667" b="1" dirty="0">
              <a:solidFill>
                <a:schemeClr val="accent1"/>
              </a:solidFill>
            </a:endParaRPr>
          </a:p>
        </p:txBody>
      </p:sp>
      <p:sp>
        <p:nvSpPr>
          <p:cNvPr id="37" name="矩形 36"/>
          <p:cNvSpPr/>
          <p:nvPr/>
        </p:nvSpPr>
        <p:spPr>
          <a:xfrm>
            <a:off x="2976058" y="4349923"/>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a:p>
        </p:txBody>
      </p:sp>
      <p:sp>
        <p:nvSpPr>
          <p:cNvPr id="38" name="矩形 37"/>
          <p:cNvSpPr/>
          <p:nvPr/>
        </p:nvSpPr>
        <p:spPr>
          <a:xfrm>
            <a:off x="2976058" y="4657700"/>
            <a:ext cx="600067" cy="30003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ENTER</a:t>
            </a:r>
            <a:endParaRPr kumimoji="1" lang="zh-CN" altLang="en-US" sz="1167" dirty="0"/>
          </a:p>
        </p:txBody>
      </p:sp>
      <p:sp>
        <p:nvSpPr>
          <p:cNvPr id="39" name="右箭头 38"/>
          <p:cNvSpPr/>
          <p:nvPr/>
        </p:nvSpPr>
        <p:spPr>
          <a:xfrm rot="10800000">
            <a:off x="3611894" y="4837720"/>
            <a:ext cx="240027" cy="240027"/>
          </a:xfrm>
          <a:prstGeom prst="rightArrow">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a:p>
        </p:txBody>
      </p:sp>
      <p:sp>
        <p:nvSpPr>
          <p:cNvPr id="40" name="矩形 39"/>
          <p:cNvSpPr/>
          <p:nvPr/>
        </p:nvSpPr>
        <p:spPr>
          <a:xfrm>
            <a:off x="3800343" y="4777713"/>
            <a:ext cx="574196" cy="348878"/>
          </a:xfrm>
          <a:prstGeom prst="rect">
            <a:avLst/>
          </a:prstGeom>
        </p:spPr>
        <p:txBody>
          <a:bodyPr wrap="none">
            <a:spAutoFit/>
          </a:bodyPr>
          <a:lstStyle/>
          <a:p>
            <a:r>
              <a:rPr kumimoji="1" lang="en-US" altLang="zh-CN" sz="1667" b="1" dirty="0">
                <a:solidFill>
                  <a:schemeClr val="accent2"/>
                </a:solidFill>
              </a:rPr>
              <a:t>SP-2</a:t>
            </a:r>
            <a:endParaRPr lang="zh-CN" altLang="en-US" sz="1667" b="1" dirty="0">
              <a:solidFill>
                <a:schemeClr val="accent2"/>
              </a:solidFill>
            </a:endParaRPr>
          </a:p>
        </p:txBody>
      </p:sp>
      <p:sp>
        <p:nvSpPr>
          <p:cNvPr id="41" name="矩形 40"/>
          <p:cNvSpPr/>
          <p:nvPr/>
        </p:nvSpPr>
        <p:spPr>
          <a:xfrm>
            <a:off x="3631395" y="4349923"/>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YIELD</a:t>
            </a:r>
            <a:endParaRPr kumimoji="1" lang="zh-CN" altLang="en-US" sz="1167" dirty="0"/>
          </a:p>
        </p:txBody>
      </p:sp>
      <p:sp>
        <p:nvSpPr>
          <p:cNvPr id="42" name="矩形 41"/>
          <p:cNvSpPr/>
          <p:nvPr/>
        </p:nvSpPr>
        <p:spPr>
          <a:xfrm>
            <a:off x="3631395" y="3457567"/>
            <a:ext cx="619080" cy="323165"/>
          </a:xfrm>
          <a:prstGeom prst="rect">
            <a:avLst/>
          </a:prstGeom>
        </p:spPr>
        <p:txBody>
          <a:bodyPr wrap="none">
            <a:spAutoFit/>
          </a:bodyPr>
          <a:lstStyle/>
          <a:p>
            <a:r>
              <a:rPr kumimoji="1" lang="en-US" altLang="zh-CN" sz="1500" dirty="0"/>
              <a:t>YIELD</a:t>
            </a:r>
            <a:endParaRPr lang="zh-CN" altLang="en-US" sz="1500" dirty="0"/>
          </a:p>
        </p:txBody>
      </p:sp>
      <p:sp>
        <p:nvSpPr>
          <p:cNvPr id="43" name="矩形 42"/>
          <p:cNvSpPr/>
          <p:nvPr/>
        </p:nvSpPr>
        <p:spPr>
          <a:xfrm>
            <a:off x="5585337" y="4349923"/>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44" name="矩形 43"/>
          <p:cNvSpPr/>
          <p:nvPr/>
        </p:nvSpPr>
        <p:spPr>
          <a:xfrm>
            <a:off x="6252187" y="4349923"/>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45" name="矩形 44"/>
          <p:cNvSpPr/>
          <p:nvPr/>
        </p:nvSpPr>
        <p:spPr>
          <a:xfrm>
            <a:off x="6912260" y="4349923"/>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46" name="矩形 45"/>
          <p:cNvSpPr/>
          <p:nvPr/>
        </p:nvSpPr>
        <p:spPr>
          <a:xfrm>
            <a:off x="5585337" y="4657700"/>
            <a:ext cx="600067" cy="30003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ENTER</a:t>
            </a:r>
            <a:endParaRPr kumimoji="1" lang="zh-CN" altLang="en-US" sz="1200" dirty="0"/>
          </a:p>
        </p:txBody>
      </p:sp>
      <p:sp>
        <p:nvSpPr>
          <p:cNvPr id="47" name="矩形 46"/>
          <p:cNvSpPr/>
          <p:nvPr/>
        </p:nvSpPr>
        <p:spPr>
          <a:xfrm>
            <a:off x="6252187" y="4657700"/>
            <a:ext cx="600067" cy="30003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48" name="矩形 47"/>
          <p:cNvSpPr/>
          <p:nvPr/>
        </p:nvSpPr>
        <p:spPr>
          <a:xfrm>
            <a:off x="6252187" y="4957734"/>
            <a:ext cx="600067" cy="30003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b="1" dirty="0"/>
              <a:t>SCHED</a:t>
            </a:r>
            <a:endParaRPr kumimoji="1" lang="zh-CN" altLang="en-US" sz="1167" b="1" dirty="0"/>
          </a:p>
        </p:txBody>
      </p:sp>
      <p:sp>
        <p:nvSpPr>
          <p:cNvPr id="49" name="矩形 48"/>
          <p:cNvSpPr/>
          <p:nvPr/>
        </p:nvSpPr>
        <p:spPr>
          <a:xfrm>
            <a:off x="5585338" y="3457567"/>
            <a:ext cx="694421" cy="323165"/>
          </a:xfrm>
          <a:prstGeom prst="rect">
            <a:avLst/>
          </a:prstGeom>
        </p:spPr>
        <p:txBody>
          <a:bodyPr wrap="none">
            <a:spAutoFit/>
          </a:bodyPr>
          <a:lstStyle/>
          <a:p>
            <a:r>
              <a:rPr kumimoji="1" lang="en-US" altLang="zh-CN" sz="1500" dirty="0"/>
              <a:t>ENTER</a:t>
            </a:r>
            <a:endParaRPr lang="zh-CN" altLang="en-US" sz="1500" dirty="0"/>
          </a:p>
        </p:txBody>
      </p:sp>
      <p:sp>
        <p:nvSpPr>
          <p:cNvPr id="50" name="矩形 49"/>
          <p:cNvSpPr/>
          <p:nvPr/>
        </p:nvSpPr>
        <p:spPr>
          <a:xfrm>
            <a:off x="6252187" y="3457567"/>
            <a:ext cx="708848" cy="323165"/>
          </a:xfrm>
          <a:prstGeom prst="rect">
            <a:avLst/>
          </a:prstGeom>
        </p:spPr>
        <p:txBody>
          <a:bodyPr wrap="none">
            <a:spAutoFit/>
          </a:bodyPr>
          <a:lstStyle/>
          <a:p>
            <a:r>
              <a:rPr kumimoji="1" lang="en-US" altLang="zh-CN" sz="1500" dirty="0"/>
              <a:t>SCHED</a:t>
            </a:r>
            <a:endParaRPr lang="zh-CN" altLang="en-US" sz="1500" dirty="0"/>
          </a:p>
        </p:txBody>
      </p:sp>
      <p:sp>
        <p:nvSpPr>
          <p:cNvPr id="51" name="矩形 50"/>
          <p:cNvSpPr/>
          <p:nvPr/>
        </p:nvSpPr>
        <p:spPr>
          <a:xfrm>
            <a:off x="6972267" y="3457567"/>
            <a:ext cx="519694" cy="323165"/>
          </a:xfrm>
          <a:prstGeom prst="rect">
            <a:avLst/>
          </a:prstGeom>
        </p:spPr>
        <p:txBody>
          <a:bodyPr wrap="none">
            <a:spAutoFit/>
          </a:bodyPr>
          <a:lstStyle/>
          <a:p>
            <a:r>
              <a:rPr kumimoji="1" lang="en-US" altLang="zh-CN" sz="1500" dirty="0"/>
              <a:t>EXIT</a:t>
            </a:r>
            <a:endParaRPr lang="zh-CN" altLang="en-US" sz="1500" dirty="0"/>
          </a:p>
        </p:txBody>
      </p:sp>
      <p:sp>
        <p:nvSpPr>
          <p:cNvPr id="52" name="矩形 51"/>
          <p:cNvSpPr/>
          <p:nvPr/>
        </p:nvSpPr>
        <p:spPr>
          <a:xfrm>
            <a:off x="6912260" y="4657700"/>
            <a:ext cx="600067" cy="30003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53" name="矩形 52"/>
          <p:cNvSpPr/>
          <p:nvPr/>
        </p:nvSpPr>
        <p:spPr>
          <a:xfrm>
            <a:off x="6912260" y="4957734"/>
            <a:ext cx="600067" cy="30003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54" name="矩形 53"/>
          <p:cNvSpPr/>
          <p:nvPr/>
        </p:nvSpPr>
        <p:spPr>
          <a:xfrm>
            <a:off x="6912260" y="5257767"/>
            <a:ext cx="600067" cy="30003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t>EXIT</a:t>
            </a:r>
            <a:endParaRPr kumimoji="1" lang="zh-CN" altLang="en-US" sz="1333" dirty="0"/>
          </a:p>
        </p:txBody>
      </p:sp>
      <p:sp>
        <p:nvSpPr>
          <p:cNvPr id="55" name="矩形 54"/>
          <p:cNvSpPr/>
          <p:nvPr/>
        </p:nvSpPr>
        <p:spPr>
          <a:xfrm>
            <a:off x="7032273" y="4349923"/>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56" name="矩形 55"/>
          <p:cNvSpPr/>
          <p:nvPr/>
        </p:nvSpPr>
        <p:spPr>
          <a:xfrm>
            <a:off x="7032273" y="4657700"/>
            <a:ext cx="600067" cy="30003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ENTER</a:t>
            </a:r>
            <a:endParaRPr kumimoji="1" lang="zh-CN" altLang="en-US" sz="1200" dirty="0"/>
          </a:p>
        </p:txBody>
      </p:sp>
      <p:sp>
        <p:nvSpPr>
          <p:cNvPr id="57" name="矩形 56"/>
          <p:cNvSpPr/>
          <p:nvPr/>
        </p:nvSpPr>
        <p:spPr>
          <a:xfrm>
            <a:off x="7692347" y="4349923"/>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t>YIELD</a:t>
            </a:r>
            <a:endParaRPr kumimoji="1" lang="zh-CN" altLang="en-US" sz="1333" dirty="0"/>
          </a:p>
        </p:txBody>
      </p:sp>
      <p:sp>
        <p:nvSpPr>
          <p:cNvPr id="58" name="矩形 57"/>
          <p:cNvSpPr/>
          <p:nvPr/>
        </p:nvSpPr>
        <p:spPr>
          <a:xfrm>
            <a:off x="7692347" y="3449824"/>
            <a:ext cx="619080" cy="323165"/>
          </a:xfrm>
          <a:prstGeom prst="rect">
            <a:avLst/>
          </a:prstGeom>
        </p:spPr>
        <p:txBody>
          <a:bodyPr wrap="none">
            <a:spAutoFit/>
          </a:bodyPr>
          <a:lstStyle/>
          <a:p>
            <a:r>
              <a:rPr kumimoji="1" lang="en-US" altLang="zh-CN" sz="1500" dirty="0"/>
              <a:t>YIELD</a:t>
            </a:r>
            <a:endParaRPr lang="zh-CN" altLang="en-US" sz="1500" dirty="0"/>
          </a:p>
        </p:txBody>
      </p:sp>
      <p:sp>
        <p:nvSpPr>
          <p:cNvPr id="59" name="右箭头 58"/>
          <p:cNvSpPr/>
          <p:nvPr/>
        </p:nvSpPr>
        <p:spPr>
          <a:xfrm rot="10800000">
            <a:off x="7681549" y="4837720"/>
            <a:ext cx="240027" cy="240027"/>
          </a:xfrm>
          <a:prstGeom prst="right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60" name="矩形 59"/>
          <p:cNvSpPr/>
          <p:nvPr/>
        </p:nvSpPr>
        <p:spPr>
          <a:xfrm>
            <a:off x="7869998" y="4777713"/>
            <a:ext cx="574196" cy="348878"/>
          </a:xfrm>
          <a:prstGeom prst="rect">
            <a:avLst/>
          </a:prstGeom>
        </p:spPr>
        <p:txBody>
          <a:bodyPr wrap="none">
            <a:spAutoFit/>
          </a:bodyPr>
          <a:lstStyle/>
          <a:p>
            <a:r>
              <a:rPr kumimoji="1" lang="en-US" altLang="zh-CN" sz="1667" b="1" dirty="0">
                <a:solidFill>
                  <a:schemeClr val="accent1"/>
                </a:solidFill>
              </a:rPr>
              <a:t>SP-1</a:t>
            </a:r>
            <a:endParaRPr kumimoji="1" lang="zh-CN" altLang="en-US" sz="1667" b="1" dirty="0">
              <a:solidFill>
                <a:schemeClr val="accent1"/>
              </a:solidFill>
            </a:endParaRPr>
          </a:p>
        </p:txBody>
      </p:sp>
      <p:sp>
        <p:nvSpPr>
          <p:cNvPr id="61" name="矩形 60"/>
          <p:cNvSpPr/>
          <p:nvPr/>
        </p:nvSpPr>
        <p:spPr>
          <a:xfrm>
            <a:off x="4932040" y="4349923"/>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t>YIELD</a:t>
            </a:r>
            <a:endParaRPr kumimoji="1" lang="zh-CN" altLang="en-US" sz="1333" dirty="0"/>
          </a:p>
        </p:txBody>
      </p:sp>
      <p:sp>
        <p:nvSpPr>
          <p:cNvPr id="62" name="矩形 61"/>
          <p:cNvSpPr/>
          <p:nvPr/>
        </p:nvSpPr>
        <p:spPr>
          <a:xfrm>
            <a:off x="4932040" y="3457567"/>
            <a:ext cx="619080" cy="323165"/>
          </a:xfrm>
          <a:prstGeom prst="rect">
            <a:avLst/>
          </a:prstGeom>
        </p:spPr>
        <p:txBody>
          <a:bodyPr wrap="none">
            <a:spAutoFit/>
          </a:bodyPr>
          <a:lstStyle/>
          <a:p>
            <a:r>
              <a:rPr kumimoji="1" lang="en-US" altLang="zh-CN" sz="1500" dirty="0"/>
              <a:t>YIELD</a:t>
            </a:r>
            <a:endParaRPr lang="zh-CN" altLang="en-US" sz="1500" dirty="0"/>
          </a:p>
        </p:txBody>
      </p:sp>
      <p:sp>
        <p:nvSpPr>
          <p:cNvPr id="63" name="右箭头 62"/>
          <p:cNvSpPr/>
          <p:nvPr/>
        </p:nvSpPr>
        <p:spPr>
          <a:xfrm>
            <a:off x="5292080" y="4837720"/>
            <a:ext cx="240027" cy="240027"/>
          </a:xfrm>
          <a:prstGeom prst="rightArrow">
            <a:avLst/>
          </a:prstGeom>
          <a:solidFill>
            <a:srgbClr val="C050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64" name="矩形 63"/>
          <p:cNvSpPr/>
          <p:nvPr/>
        </p:nvSpPr>
        <p:spPr>
          <a:xfrm>
            <a:off x="4752020" y="4771631"/>
            <a:ext cx="574196" cy="348878"/>
          </a:xfrm>
          <a:prstGeom prst="rect">
            <a:avLst/>
          </a:prstGeom>
        </p:spPr>
        <p:txBody>
          <a:bodyPr wrap="none">
            <a:spAutoFit/>
          </a:bodyPr>
          <a:lstStyle/>
          <a:p>
            <a:r>
              <a:rPr kumimoji="1" lang="en-US" altLang="zh-CN" sz="1667" b="1" dirty="0">
                <a:solidFill>
                  <a:schemeClr val="accent2"/>
                </a:solidFill>
              </a:rPr>
              <a:t>SP-2</a:t>
            </a:r>
            <a:endParaRPr kumimoji="1" lang="zh-CN" altLang="en-US" sz="1667" b="1" dirty="0">
              <a:solidFill>
                <a:schemeClr val="accent2"/>
              </a:solidFill>
            </a:endParaRPr>
          </a:p>
        </p:txBody>
      </p:sp>
      <p:sp>
        <p:nvSpPr>
          <p:cNvPr id="65" name="矩形 64"/>
          <p:cNvSpPr/>
          <p:nvPr/>
        </p:nvSpPr>
        <p:spPr>
          <a:xfrm>
            <a:off x="1511660" y="3809863"/>
            <a:ext cx="600067" cy="1140127"/>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66" name="矩形 65"/>
          <p:cNvSpPr/>
          <p:nvPr/>
        </p:nvSpPr>
        <p:spPr>
          <a:xfrm>
            <a:off x="7032273" y="3809863"/>
            <a:ext cx="600067" cy="1140127"/>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67" name="矩形 66"/>
          <p:cNvSpPr/>
          <p:nvPr/>
        </p:nvSpPr>
        <p:spPr>
          <a:xfrm>
            <a:off x="4271967" y="3809864"/>
            <a:ext cx="300033"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APP</a:t>
            </a:r>
            <a:endParaRPr kumimoji="1" lang="zh-CN" altLang="en-US" sz="1167" dirty="0"/>
          </a:p>
        </p:txBody>
      </p:sp>
      <p:sp>
        <p:nvSpPr>
          <p:cNvPr id="68" name="矩形 67"/>
          <p:cNvSpPr/>
          <p:nvPr/>
        </p:nvSpPr>
        <p:spPr>
          <a:xfrm>
            <a:off x="4604073" y="3809864"/>
            <a:ext cx="300033"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APP</a:t>
            </a:r>
            <a:endParaRPr kumimoji="1" lang="zh-CN" altLang="en-US" sz="1167" dirty="0"/>
          </a:p>
        </p:txBody>
      </p:sp>
      <p:sp>
        <p:nvSpPr>
          <p:cNvPr id="69" name="标题 1"/>
          <p:cNvSpPr>
            <a:spLocks noGrp="1"/>
          </p:cNvSpPr>
          <p:nvPr>
            <p:ph type="title"/>
          </p:nvPr>
        </p:nvSpPr>
        <p:spPr>
          <a:xfrm>
            <a:off x="4863413" y="120853"/>
            <a:ext cx="3308987" cy="648415"/>
          </a:xfrm>
        </p:spPr>
        <p:txBody>
          <a:bodyPr>
            <a:normAutofit/>
          </a:bodyPr>
          <a:lstStyle/>
          <a:p>
            <a:pPr algn="r"/>
            <a:r>
              <a:rPr kumimoji="1" lang="en-US" altLang="zh-CN" sz="3600" dirty="0"/>
              <a:t>Context Switch</a:t>
            </a:r>
            <a:endParaRPr kumimoji="1" lang="zh-CN" altLang="en-US" sz="3600" dirty="0"/>
          </a:p>
        </p:txBody>
      </p:sp>
      <p:sp>
        <p:nvSpPr>
          <p:cNvPr id="70" name="右箭头 69"/>
          <p:cNvSpPr/>
          <p:nvPr/>
        </p:nvSpPr>
        <p:spPr>
          <a:xfrm>
            <a:off x="1031607" y="554730"/>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71" name="右箭头 70"/>
          <p:cNvSpPr/>
          <p:nvPr/>
        </p:nvSpPr>
        <p:spPr>
          <a:xfrm>
            <a:off x="1031607" y="1657367"/>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72" name="右箭头 71"/>
          <p:cNvSpPr/>
          <p:nvPr/>
        </p:nvSpPr>
        <p:spPr>
          <a:xfrm>
            <a:off x="1031607" y="1897393"/>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73" name="右箭头 72"/>
          <p:cNvSpPr/>
          <p:nvPr/>
        </p:nvSpPr>
        <p:spPr>
          <a:xfrm>
            <a:off x="4632007" y="2857500"/>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74" name="右箭头 73"/>
          <p:cNvSpPr/>
          <p:nvPr/>
        </p:nvSpPr>
        <p:spPr>
          <a:xfrm>
            <a:off x="1031607" y="2906248"/>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75" name="右箭头 74"/>
          <p:cNvSpPr/>
          <p:nvPr/>
        </p:nvSpPr>
        <p:spPr>
          <a:xfrm>
            <a:off x="1031607" y="3108785"/>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76" name="右箭头 75"/>
          <p:cNvSpPr/>
          <p:nvPr/>
        </p:nvSpPr>
        <p:spPr>
          <a:xfrm>
            <a:off x="1031607" y="948545"/>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Tree>
    <p:extLst>
      <p:ext uri="{BB962C8B-B14F-4D97-AF65-F5344CB8AC3E}">
        <p14:creationId xmlns:p14="http://schemas.microsoft.com/office/powerpoint/2010/main" val="329513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fade">
                                      <p:cBhvr>
                                        <p:cTn id="18" dur="500"/>
                                        <p:tgtEl>
                                          <p:spTgt spid="7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70"/>
                                        </p:tgtEl>
                                      </p:cBhvr>
                                    </p:animEffect>
                                    <p:set>
                                      <p:cBhvr>
                                        <p:cTn id="37" dur="1" fill="hold">
                                          <p:stCondLst>
                                            <p:cond delay="499"/>
                                          </p:stCondLst>
                                        </p:cTn>
                                        <p:tgtEl>
                                          <p:spTgt spid="70"/>
                                        </p:tgtEl>
                                        <p:attrNameLst>
                                          <p:attrName>style.visibility</p:attrName>
                                        </p:attrNameLst>
                                      </p:cBhvr>
                                      <p:to>
                                        <p:strVal val="hidden"/>
                                      </p:to>
                                    </p:se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fade">
                                      <p:cBhvr>
                                        <p:cTn id="41" dur="500"/>
                                        <p:tgtEl>
                                          <p:spTgt spid="7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fade">
                                      <p:cBhvr>
                                        <p:cTn id="46" dur="500"/>
                                        <p:tgtEl>
                                          <p:spTgt spid="6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71"/>
                                        </p:tgtEl>
                                      </p:cBhvr>
                                    </p:animEffect>
                                    <p:set>
                                      <p:cBhvr>
                                        <p:cTn id="57" dur="1" fill="hold">
                                          <p:stCondLst>
                                            <p:cond delay="499"/>
                                          </p:stCondLst>
                                        </p:cTn>
                                        <p:tgtEl>
                                          <p:spTgt spid="71"/>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fade">
                                      <p:cBhvr>
                                        <p:cTn id="61" dur="500"/>
                                        <p:tgtEl>
                                          <p:spTgt spid="7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500"/>
                                        <p:tgtEl>
                                          <p:spTgt spid="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500"/>
                                        <p:tgtEl>
                                          <p:spTgt spid="2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500"/>
                                        <p:tgtEl>
                                          <p:spTgt spid="72"/>
                                        </p:tgtEl>
                                      </p:cBhvr>
                                    </p:animEffect>
                                    <p:set>
                                      <p:cBhvr>
                                        <p:cTn id="83" dur="1" fill="hold">
                                          <p:stCondLst>
                                            <p:cond delay="499"/>
                                          </p:stCondLst>
                                        </p:cTn>
                                        <p:tgtEl>
                                          <p:spTgt spid="72"/>
                                        </p:tgtEl>
                                        <p:attrNameLst>
                                          <p:attrName>style.visibility</p:attrName>
                                        </p:attrNameLst>
                                      </p:cBhvr>
                                      <p:to>
                                        <p:strVal val="hidden"/>
                                      </p:to>
                                    </p:set>
                                  </p:childTnLst>
                                </p:cTn>
                              </p:par>
                            </p:childTnLst>
                          </p:cTn>
                        </p:par>
                        <p:par>
                          <p:cTn id="84" fill="hold">
                            <p:stCondLst>
                              <p:cond delay="500"/>
                            </p:stCondLst>
                            <p:childTnLst>
                              <p:par>
                                <p:cTn id="85" presetID="10" presetClass="entr" presetSubtype="0" fill="hold" grpId="0" nodeType="afterEffect">
                                  <p:stCondLst>
                                    <p:cond delay="0"/>
                                  </p:stCondLst>
                                  <p:childTnLst>
                                    <p:set>
                                      <p:cBhvr>
                                        <p:cTn id="86" dur="1" fill="hold">
                                          <p:stCondLst>
                                            <p:cond delay="0"/>
                                          </p:stCondLst>
                                        </p:cTn>
                                        <p:tgtEl>
                                          <p:spTgt spid="73"/>
                                        </p:tgtEl>
                                        <p:attrNameLst>
                                          <p:attrName>style.visibility</p:attrName>
                                        </p:attrNameLst>
                                      </p:cBhvr>
                                      <p:to>
                                        <p:strVal val="visible"/>
                                      </p:to>
                                    </p:set>
                                    <p:animEffect transition="in" filter="fade">
                                      <p:cBhvr>
                                        <p:cTn id="87" dur="500"/>
                                        <p:tgtEl>
                                          <p:spTgt spid="7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fade">
                                      <p:cBhvr>
                                        <p:cTn id="95" dur="500"/>
                                        <p:tgtEl>
                                          <p:spTgt spid="10"/>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4"/>
                                        </p:tgtEl>
                                        <p:attrNameLst>
                                          <p:attrName>style.visibility</p:attrName>
                                        </p:attrNameLst>
                                      </p:cBhvr>
                                      <p:to>
                                        <p:strVal val="visible"/>
                                      </p:to>
                                    </p:set>
                                    <p:animEffect transition="in" filter="fade">
                                      <p:cBhvr>
                                        <p:cTn id="98" dur="500"/>
                                        <p:tgtEl>
                                          <p:spTgt spid="24"/>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fade">
                                      <p:cBhvr>
                                        <p:cTn id="101" dur="500"/>
                                        <p:tgtEl>
                                          <p:spTgt spid="3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fade">
                                      <p:cBhvr>
                                        <p:cTn id="104" dur="500"/>
                                        <p:tgtEl>
                                          <p:spTgt spid="3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4"/>
                                        </p:tgtEl>
                                        <p:attrNameLst>
                                          <p:attrName>style.visibility</p:attrName>
                                        </p:attrNameLst>
                                      </p:cBhvr>
                                      <p:to>
                                        <p:strVal val="visible"/>
                                      </p:to>
                                    </p:set>
                                    <p:animEffect transition="in" filter="fade">
                                      <p:cBhvr>
                                        <p:cTn id="107" dur="500"/>
                                        <p:tgtEl>
                                          <p:spTgt spid="3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73"/>
                                        </p:tgtEl>
                                      </p:cBhvr>
                                    </p:animEffect>
                                    <p:set>
                                      <p:cBhvr>
                                        <p:cTn id="112" dur="1" fill="hold">
                                          <p:stCondLst>
                                            <p:cond delay="499"/>
                                          </p:stCondLst>
                                        </p:cTn>
                                        <p:tgtEl>
                                          <p:spTgt spid="73"/>
                                        </p:tgtEl>
                                        <p:attrNameLst>
                                          <p:attrName>style.visibility</p:attrName>
                                        </p:attrNameLst>
                                      </p:cBhvr>
                                      <p:to>
                                        <p:strVal val="hidden"/>
                                      </p:to>
                                    </p:set>
                                  </p:childTnLst>
                                </p:cTn>
                              </p:par>
                            </p:childTnLst>
                          </p:cTn>
                        </p:par>
                        <p:par>
                          <p:cTn id="113" fill="hold">
                            <p:stCondLst>
                              <p:cond delay="500"/>
                            </p:stCondLst>
                            <p:childTnLst>
                              <p:par>
                                <p:cTn id="114" presetID="10" presetClass="entr" presetSubtype="0" fill="hold" grpId="0" nodeType="afterEffect">
                                  <p:stCondLst>
                                    <p:cond delay="0"/>
                                  </p:stCondLst>
                                  <p:childTnLst>
                                    <p:set>
                                      <p:cBhvr>
                                        <p:cTn id="115" dur="1" fill="hold">
                                          <p:stCondLst>
                                            <p:cond delay="0"/>
                                          </p:stCondLst>
                                        </p:cTn>
                                        <p:tgtEl>
                                          <p:spTgt spid="74"/>
                                        </p:tgtEl>
                                        <p:attrNameLst>
                                          <p:attrName>style.visibility</p:attrName>
                                        </p:attrNameLst>
                                      </p:cBhvr>
                                      <p:to>
                                        <p:strVal val="visible"/>
                                      </p:to>
                                    </p:set>
                                    <p:animEffect transition="in" filter="fade">
                                      <p:cBhvr>
                                        <p:cTn id="116" dur="500"/>
                                        <p:tgtEl>
                                          <p:spTgt spid="74"/>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fade">
                                      <p:cBhvr>
                                        <p:cTn id="124" dur="500"/>
                                        <p:tgtEl>
                                          <p:spTgt spid="37"/>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fade">
                                      <p:cBhvr>
                                        <p:cTn id="127" dur="500"/>
                                        <p:tgtEl>
                                          <p:spTgt spid="38"/>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39"/>
                                        </p:tgtEl>
                                        <p:attrNameLst>
                                          <p:attrName>style.visibility</p:attrName>
                                        </p:attrNameLst>
                                      </p:cBhvr>
                                      <p:to>
                                        <p:strVal val="visible"/>
                                      </p:to>
                                    </p:set>
                                    <p:animEffect transition="in" filter="fade">
                                      <p:cBhvr>
                                        <p:cTn id="130" dur="500"/>
                                        <p:tgtEl>
                                          <p:spTgt spid="39"/>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40"/>
                                        </p:tgtEl>
                                        <p:attrNameLst>
                                          <p:attrName>style.visibility</p:attrName>
                                        </p:attrNameLst>
                                      </p:cBhvr>
                                      <p:to>
                                        <p:strVal val="visible"/>
                                      </p:to>
                                    </p:set>
                                    <p:animEffect transition="in" filter="fade">
                                      <p:cBhvr>
                                        <p:cTn id="133" dur="500"/>
                                        <p:tgtEl>
                                          <p:spTgt spid="40"/>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xit" presetSubtype="0" fill="hold" grpId="1" nodeType="clickEffect">
                                  <p:stCondLst>
                                    <p:cond delay="0"/>
                                  </p:stCondLst>
                                  <p:childTnLst>
                                    <p:animEffect transition="out" filter="fade">
                                      <p:cBhvr>
                                        <p:cTn id="137" dur="500"/>
                                        <p:tgtEl>
                                          <p:spTgt spid="74"/>
                                        </p:tgtEl>
                                      </p:cBhvr>
                                    </p:animEffect>
                                    <p:set>
                                      <p:cBhvr>
                                        <p:cTn id="138" dur="1" fill="hold">
                                          <p:stCondLst>
                                            <p:cond delay="499"/>
                                          </p:stCondLst>
                                        </p:cTn>
                                        <p:tgtEl>
                                          <p:spTgt spid="74"/>
                                        </p:tgtEl>
                                        <p:attrNameLst>
                                          <p:attrName>style.visibility</p:attrName>
                                        </p:attrNameLst>
                                      </p:cBhvr>
                                      <p:to>
                                        <p:strVal val="hidden"/>
                                      </p:to>
                                    </p:set>
                                  </p:childTnLst>
                                </p:cTn>
                              </p:par>
                            </p:childTnLst>
                          </p:cTn>
                        </p:par>
                        <p:par>
                          <p:cTn id="139" fill="hold">
                            <p:stCondLst>
                              <p:cond delay="500"/>
                            </p:stCondLst>
                            <p:childTnLst>
                              <p:par>
                                <p:cTn id="140" presetID="10" presetClass="entr" presetSubtype="0" fill="hold" grpId="0" nodeType="afterEffect">
                                  <p:stCondLst>
                                    <p:cond delay="0"/>
                                  </p:stCondLst>
                                  <p:childTnLst>
                                    <p:set>
                                      <p:cBhvr>
                                        <p:cTn id="141" dur="1" fill="hold">
                                          <p:stCondLst>
                                            <p:cond delay="0"/>
                                          </p:stCondLst>
                                        </p:cTn>
                                        <p:tgtEl>
                                          <p:spTgt spid="75"/>
                                        </p:tgtEl>
                                        <p:attrNameLst>
                                          <p:attrName>style.visibility</p:attrName>
                                        </p:attrNameLst>
                                      </p:cBhvr>
                                      <p:to>
                                        <p:strVal val="visible"/>
                                      </p:to>
                                    </p:set>
                                    <p:animEffect transition="in" filter="fade">
                                      <p:cBhvr>
                                        <p:cTn id="142" dur="500"/>
                                        <p:tgtEl>
                                          <p:spTgt spid="75"/>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42"/>
                                        </p:tgtEl>
                                        <p:attrNameLst>
                                          <p:attrName>style.visibility</p:attrName>
                                        </p:attrNameLst>
                                      </p:cBhvr>
                                      <p:to>
                                        <p:strVal val="visible"/>
                                      </p:to>
                                    </p:set>
                                    <p:animEffect transition="in" filter="fade">
                                      <p:cBhvr>
                                        <p:cTn id="147" dur="500"/>
                                        <p:tgtEl>
                                          <p:spTgt spid="42"/>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12"/>
                                        </p:tgtEl>
                                        <p:attrNameLst>
                                          <p:attrName>style.visibility</p:attrName>
                                        </p:attrNameLst>
                                      </p:cBhvr>
                                      <p:to>
                                        <p:strVal val="visible"/>
                                      </p:to>
                                    </p:set>
                                    <p:animEffect transition="in" filter="fade">
                                      <p:cBhvr>
                                        <p:cTn id="150" dur="500"/>
                                        <p:tgtEl>
                                          <p:spTgt spid="12"/>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41"/>
                                        </p:tgtEl>
                                        <p:attrNameLst>
                                          <p:attrName>style.visibility</p:attrName>
                                        </p:attrNameLst>
                                      </p:cBhvr>
                                      <p:to>
                                        <p:strVal val="visible"/>
                                      </p:to>
                                    </p:set>
                                    <p:animEffect transition="in" filter="fade">
                                      <p:cBhvr>
                                        <p:cTn id="153" dur="500"/>
                                        <p:tgtEl>
                                          <p:spTgt spid="41"/>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75"/>
                                        </p:tgtEl>
                                      </p:cBhvr>
                                    </p:animEffect>
                                    <p:set>
                                      <p:cBhvr>
                                        <p:cTn id="158" dur="1" fill="hold">
                                          <p:stCondLst>
                                            <p:cond delay="499"/>
                                          </p:stCondLst>
                                        </p:cTn>
                                        <p:tgtEl>
                                          <p:spTgt spid="75"/>
                                        </p:tgtEl>
                                        <p:attrNameLst>
                                          <p:attrName>style.visibility</p:attrName>
                                        </p:attrNameLst>
                                      </p:cBhvr>
                                      <p:to>
                                        <p:strVal val="hidden"/>
                                      </p:to>
                                    </p:set>
                                  </p:childTnLst>
                                </p:cTn>
                              </p:par>
                            </p:childTnLst>
                          </p:cTn>
                        </p:par>
                        <p:par>
                          <p:cTn id="159" fill="hold">
                            <p:stCondLst>
                              <p:cond delay="500"/>
                            </p:stCondLst>
                            <p:childTnLst>
                              <p:par>
                                <p:cTn id="160" presetID="10" presetClass="entr" presetSubtype="0" fill="hold" grpId="0" nodeType="afterEffect">
                                  <p:stCondLst>
                                    <p:cond delay="0"/>
                                  </p:stCondLst>
                                  <p:childTnLst>
                                    <p:set>
                                      <p:cBhvr>
                                        <p:cTn id="161" dur="1" fill="hold">
                                          <p:stCondLst>
                                            <p:cond delay="0"/>
                                          </p:stCondLst>
                                        </p:cTn>
                                        <p:tgtEl>
                                          <p:spTgt spid="76"/>
                                        </p:tgtEl>
                                        <p:attrNameLst>
                                          <p:attrName>style.visibility</p:attrName>
                                        </p:attrNameLst>
                                      </p:cBhvr>
                                      <p:to>
                                        <p:strVal val="visible"/>
                                      </p:to>
                                    </p:set>
                                    <p:animEffect transition="in" filter="fade">
                                      <p:cBhvr>
                                        <p:cTn id="162" dur="500"/>
                                        <p:tgtEl>
                                          <p:spTgt spid="76"/>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67"/>
                                        </p:tgtEl>
                                        <p:attrNameLst>
                                          <p:attrName>style.visibility</p:attrName>
                                        </p:attrNameLst>
                                      </p:cBhvr>
                                      <p:to>
                                        <p:strVal val="visible"/>
                                      </p:to>
                                    </p:set>
                                    <p:animEffect transition="in" filter="fade">
                                      <p:cBhvr>
                                        <p:cTn id="167" dur="500"/>
                                        <p:tgtEl>
                                          <p:spTgt spid="67"/>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xit" presetSubtype="0" fill="hold" grpId="1" nodeType="clickEffect">
                                  <p:stCondLst>
                                    <p:cond delay="0"/>
                                  </p:stCondLst>
                                  <p:childTnLst>
                                    <p:animEffect transition="out" filter="fade">
                                      <p:cBhvr>
                                        <p:cTn id="171" dur="500"/>
                                        <p:tgtEl>
                                          <p:spTgt spid="76"/>
                                        </p:tgtEl>
                                      </p:cBhvr>
                                    </p:animEffect>
                                    <p:set>
                                      <p:cBhvr>
                                        <p:cTn id="172" dur="1" fill="hold">
                                          <p:stCondLst>
                                            <p:cond delay="499"/>
                                          </p:stCondLst>
                                        </p:cTn>
                                        <p:tgtEl>
                                          <p:spTgt spid="76"/>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68"/>
                                        </p:tgtEl>
                                        <p:attrNameLst>
                                          <p:attrName>style.visibility</p:attrName>
                                        </p:attrNameLst>
                                      </p:cBhvr>
                                      <p:to>
                                        <p:strVal val="visible"/>
                                      </p:to>
                                    </p:set>
                                    <p:animEffect transition="in" filter="fade">
                                      <p:cBhvr>
                                        <p:cTn id="177" dur="500"/>
                                        <p:tgtEl>
                                          <p:spTgt spid="68"/>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62"/>
                                        </p:tgtEl>
                                        <p:attrNameLst>
                                          <p:attrName>style.visibility</p:attrName>
                                        </p:attrNameLst>
                                      </p:cBhvr>
                                      <p:to>
                                        <p:strVal val="visible"/>
                                      </p:to>
                                    </p:set>
                                    <p:animEffect transition="in" filter="fade">
                                      <p:cBhvr>
                                        <p:cTn id="182" dur="500"/>
                                        <p:tgtEl>
                                          <p:spTgt spid="62"/>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18"/>
                                        </p:tgtEl>
                                        <p:attrNameLst>
                                          <p:attrName>style.visibility</p:attrName>
                                        </p:attrNameLst>
                                      </p:cBhvr>
                                      <p:to>
                                        <p:strVal val="visible"/>
                                      </p:to>
                                    </p:set>
                                    <p:animEffect transition="in" filter="fade">
                                      <p:cBhvr>
                                        <p:cTn id="185" dur="500"/>
                                        <p:tgtEl>
                                          <p:spTgt spid="18"/>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500"/>
                                        <p:tgtEl>
                                          <p:spTgt spid="61"/>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2" nodeType="clickEffect">
                                  <p:stCondLst>
                                    <p:cond delay="0"/>
                                  </p:stCondLst>
                                  <p:childTnLst>
                                    <p:set>
                                      <p:cBhvr>
                                        <p:cTn id="192" dur="1" fill="hold">
                                          <p:stCondLst>
                                            <p:cond delay="0"/>
                                          </p:stCondLst>
                                        </p:cTn>
                                        <p:tgtEl>
                                          <p:spTgt spid="70"/>
                                        </p:tgtEl>
                                        <p:attrNameLst>
                                          <p:attrName>style.visibility</p:attrName>
                                        </p:attrNameLst>
                                      </p:cBhvr>
                                      <p:to>
                                        <p:strVal val="visible"/>
                                      </p:to>
                                    </p:set>
                                    <p:animEffect transition="in" filter="fade">
                                      <p:cBhvr>
                                        <p:cTn id="193" dur="500"/>
                                        <p:tgtEl>
                                          <p:spTgt spid="70"/>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49"/>
                                        </p:tgtEl>
                                        <p:attrNameLst>
                                          <p:attrName>style.visibility</p:attrName>
                                        </p:attrNameLst>
                                      </p:cBhvr>
                                      <p:to>
                                        <p:strVal val="visible"/>
                                      </p:to>
                                    </p:set>
                                    <p:animEffect transition="in" filter="fade">
                                      <p:cBhvr>
                                        <p:cTn id="198" dur="500"/>
                                        <p:tgtEl>
                                          <p:spTgt spid="49"/>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13"/>
                                        </p:tgtEl>
                                        <p:attrNameLst>
                                          <p:attrName>style.visibility</p:attrName>
                                        </p:attrNameLst>
                                      </p:cBhvr>
                                      <p:to>
                                        <p:strVal val="visible"/>
                                      </p:to>
                                    </p:set>
                                    <p:animEffect transition="in" filter="fade">
                                      <p:cBhvr>
                                        <p:cTn id="201" dur="500"/>
                                        <p:tgtEl>
                                          <p:spTgt spid="13"/>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43"/>
                                        </p:tgtEl>
                                        <p:attrNameLst>
                                          <p:attrName>style.visibility</p:attrName>
                                        </p:attrNameLst>
                                      </p:cBhvr>
                                      <p:to>
                                        <p:strVal val="visible"/>
                                      </p:to>
                                    </p:set>
                                    <p:animEffect transition="in" filter="fade">
                                      <p:cBhvr>
                                        <p:cTn id="204" dur="500"/>
                                        <p:tgtEl>
                                          <p:spTgt spid="43"/>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46"/>
                                        </p:tgtEl>
                                        <p:attrNameLst>
                                          <p:attrName>style.visibility</p:attrName>
                                        </p:attrNameLst>
                                      </p:cBhvr>
                                      <p:to>
                                        <p:strVal val="visible"/>
                                      </p:to>
                                    </p:set>
                                    <p:animEffect transition="in" filter="fade">
                                      <p:cBhvr>
                                        <p:cTn id="207" dur="500"/>
                                        <p:tgtEl>
                                          <p:spTgt spid="46"/>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xit" presetSubtype="0" fill="hold" grpId="3" nodeType="clickEffect">
                                  <p:stCondLst>
                                    <p:cond delay="0"/>
                                  </p:stCondLst>
                                  <p:childTnLst>
                                    <p:animEffect transition="out" filter="fade">
                                      <p:cBhvr>
                                        <p:cTn id="211" dur="500"/>
                                        <p:tgtEl>
                                          <p:spTgt spid="70"/>
                                        </p:tgtEl>
                                      </p:cBhvr>
                                    </p:animEffect>
                                    <p:set>
                                      <p:cBhvr>
                                        <p:cTn id="212" dur="1" fill="hold">
                                          <p:stCondLst>
                                            <p:cond delay="499"/>
                                          </p:stCondLst>
                                        </p:cTn>
                                        <p:tgtEl>
                                          <p:spTgt spid="70"/>
                                        </p:tgtEl>
                                        <p:attrNameLst>
                                          <p:attrName>style.visibility</p:attrName>
                                        </p:attrNameLst>
                                      </p:cBhvr>
                                      <p:to>
                                        <p:strVal val="hidden"/>
                                      </p:to>
                                    </p:set>
                                  </p:childTnLst>
                                </p:cTn>
                              </p:par>
                            </p:childTnLst>
                          </p:cTn>
                        </p:par>
                        <p:par>
                          <p:cTn id="213" fill="hold">
                            <p:stCondLst>
                              <p:cond delay="500"/>
                            </p:stCondLst>
                            <p:childTnLst>
                              <p:par>
                                <p:cTn id="214" presetID="10" presetClass="entr" presetSubtype="0" fill="hold" grpId="2" nodeType="afterEffect">
                                  <p:stCondLst>
                                    <p:cond delay="0"/>
                                  </p:stCondLst>
                                  <p:childTnLst>
                                    <p:set>
                                      <p:cBhvr>
                                        <p:cTn id="215" dur="1" fill="hold">
                                          <p:stCondLst>
                                            <p:cond delay="0"/>
                                          </p:stCondLst>
                                        </p:cTn>
                                        <p:tgtEl>
                                          <p:spTgt spid="71"/>
                                        </p:tgtEl>
                                        <p:attrNameLst>
                                          <p:attrName>style.visibility</p:attrName>
                                        </p:attrNameLst>
                                      </p:cBhvr>
                                      <p:to>
                                        <p:strVal val="visible"/>
                                      </p:to>
                                    </p:set>
                                    <p:animEffect transition="in" filter="fade">
                                      <p:cBhvr>
                                        <p:cTn id="216" dur="500"/>
                                        <p:tgtEl>
                                          <p:spTgt spid="71"/>
                                        </p:tgtEl>
                                      </p:cBhvr>
                                    </p:animEffec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grpId="0" nodeType="clickEffect">
                                  <p:stCondLst>
                                    <p:cond delay="0"/>
                                  </p:stCondLst>
                                  <p:childTnLst>
                                    <p:set>
                                      <p:cBhvr>
                                        <p:cTn id="220" dur="1" fill="hold">
                                          <p:stCondLst>
                                            <p:cond delay="0"/>
                                          </p:stCondLst>
                                        </p:cTn>
                                        <p:tgtEl>
                                          <p:spTgt spid="64"/>
                                        </p:tgtEl>
                                        <p:attrNameLst>
                                          <p:attrName>style.visibility</p:attrName>
                                        </p:attrNameLst>
                                      </p:cBhvr>
                                      <p:to>
                                        <p:strVal val="visible"/>
                                      </p:to>
                                    </p:set>
                                    <p:animEffect transition="in" filter="fade">
                                      <p:cBhvr>
                                        <p:cTn id="221" dur="500"/>
                                        <p:tgtEl>
                                          <p:spTgt spid="64"/>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63"/>
                                        </p:tgtEl>
                                        <p:attrNameLst>
                                          <p:attrName>style.visibility</p:attrName>
                                        </p:attrNameLst>
                                      </p:cBhvr>
                                      <p:to>
                                        <p:strVal val="visible"/>
                                      </p:to>
                                    </p:set>
                                    <p:animEffect transition="in" filter="fade">
                                      <p:cBhvr>
                                        <p:cTn id="224" dur="500"/>
                                        <p:tgtEl>
                                          <p:spTgt spid="63"/>
                                        </p:tgtEl>
                                      </p:cBhvr>
                                    </p:animEffect>
                                  </p:childTnLst>
                                </p:cTn>
                              </p:par>
                            </p:childTnLst>
                          </p:cTn>
                        </p:par>
                      </p:childTnLst>
                    </p:cTn>
                  </p:par>
                  <p:par>
                    <p:cTn id="225" fill="hold">
                      <p:stCondLst>
                        <p:cond delay="indefinite"/>
                      </p:stCondLst>
                      <p:childTnLst>
                        <p:par>
                          <p:cTn id="226" fill="hold">
                            <p:stCondLst>
                              <p:cond delay="0"/>
                            </p:stCondLst>
                            <p:childTnLst>
                              <p:par>
                                <p:cTn id="227" presetID="10" presetClass="exit" presetSubtype="0" fill="hold" grpId="3" nodeType="clickEffect">
                                  <p:stCondLst>
                                    <p:cond delay="0"/>
                                  </p:stCondLst>
                                  <p:childTnLst>
                                    <p:animEffect transition="out" filter="fade">
                                      <p:cBhvr>
                                        <p:cTn id="228" dur="500"/>
                                        <p:tgtEl>
                                          <p:spTgt spid="71"/>
                                        </p:tgtEl>
                                      </p:cBhvr>
                                    </p:animEffect>
                                    <p:set>
                                      <p:cBhvr>
                                        <p:cTn id="229" dur="1" fill="hold">
                                          <p:stCondLst>
                                            <p:cond delay="499"/>
                                          </p:stCondLst>
                                        </p:cTn>
                                        <p:tgtEl>
                                          <p:spTgt spid="71"/>
                                        </p:tgtEl>
                                        <p:attrNameLst>
                                          <p:attrName>style.visibility</p:attrName>
                                        </p:attrNameLst>
                                      </p:cBhvr>
                                      <p:to>
                                        <p:strVal val="hidden"/>
                                      </p:to>
                                    </p:set>
                                  </p:childTnLst>
                                </p:cTn>
                              </p:par>
                            </p:childTnLst>
                          </p:cTn>
                        </p:par>
                        <p:par>
                          <p:cTn id="230" fill="hold">
                            <p:stCondLst>
                              <p:cond delay="500"/>
                            </p:stCondLst>
                            <p:childTnLst>
                              <p:par>
                                <p:cTn id="231" presetID="10" presetClass="entr" presetSubtype="0" fill="hold" grpId="2" nodeType="afterEffect">
                                  <p:stCondLst>
                                    <p:cond delay="0"/>
                                  </p:stCondLst>
                                  <p:childTnLst>
                                    <p:set>
                                      <p:cBhvr>
                                        <p:cTn id="232" dur="1" fill="hold">
                                          <p:stCondLst>
                                            <p:cond delay="0"/>
                                          </p:stCondLst>
                                        </p:cTn>
                                        <p:tgtEl>
                                          <p:spTgt spid="72"/>
                                        </p:tgtEl>
                                        <p:attrNameLst>
                                          <p:attrName>style.visibility</p:attrName>
                                        </p:attrNameLst>
                                      </p:cBhvr>
                                      <p:to>
                                        <p:strVal val="visible"/>
                                      </p:to>
                                    </p:set>
                                    <p:animEffect transition="in" filter="fade">
                                      <p:cBhvr>
                                        <p:cTn id="233" dur="500"/>
                                        <p:tgtEl>
                                          <p:spTgt spid="72"/>
                                        </p:tgtEl>
                                      </p:cBhvr>
                                    </p:animEffect>
                                  </p:childTnLst>
                                </p:cTn>
                              </p:par>
                            </p:childTnLst>
                          </p:cTn>
                        </p:par>
                      </p:childTnLst>
                    </p:cTn>
                  </p:par>
                  <p:par>
                    <p:cTn id="234" fill="hold">
                      <p:stCondLst>
                        <p:cond delay="indefinite"/>
                      </p:stCondLst>
                      <p:childTnLst>
                        <p:par>
                          <p:cTn id="235" fill="hold">
                            <p:stCondLst>
                              <p:cond delay="0"/>
                            </p:stCondLst>
                            <p:childTnLst>
                              <p:par>
                                <p:cTn id="236" presetID="10" presetClass="entr" presetSubtype="0" fill="hold" grpId="0" nodeType="clickEffect">
                                  <p:stCondLst>
                                    <p:cond delay="0"/>
                                  </p:stCondLst>
                                  <p:childTnLst>
                                    <p:set>
                                      <p:cBhvr>
                                        <p:cTn id="237" dur="1" fill="hold">
                                          <p:stCondLst>
                                            <p:cond delay="0"/>
                                          </p:stCondLst>
                                        </p:cTn>
                                        <p:tgtEl>
                                          <p:spTgt spid="50"/>
                                        </p:tgtEl>
                                        <p:attrNameLst>
                                          <p:attrName>style.visibility</p:attrName>
                                        </p:attrNameLst>
                                      </p:cBhvr>
                                      <p:to>
                                        <p:strVal val="visible"/>
                                      </p:to>
                                    </p:set>
                                    <p:animEffect transition="in" filter="fade">
                                      <p:cBhvr>
                                        <p:cTn id="238" dur="500"/>
                                        <p:tgtEl>
                                          <p:spTgt spid="50"/>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4"/>
                                        </p:tgtEl>
                                        <p:attrNameLst>
                                          <p:attrName>style.visibility</p:attrName>
                                        </p:attrNameLst>
                                      </p:cBhvr>
                                      <p:to>
                                        <p:strVal val="visible"/>
                                      </p:to>
                                    </p:set>
                                    <p:animEffect transition="in" filter="fade">
                                      <p:cBhvr>
                                        <p:cTn id="241" dur="500"/>
                                        <p:tgtEl>
                                          <p:spTgt spid="14"/>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44"/>
                                        </p:tgtEl>
                                        <p:attrNameLst>
                                          <p:attrName>style.visibility</p:attrName>
                                        </p:attrNameLst>
                                      </p:cBhvr>
                                      <p:to>
                                        <p:strVal val="visible"/>
                                      </p:to>
                                    </p:set>
                                    <p:animEffect transition="in" filter="fade">
                                      <p:cBhvr>
                                        <p:cTn id="244" dur="500"/>
                                        <p:tgtEl>
                                          <p:spTgt spid="44"/>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47"/>
                                        </p:tgtEl>
                                        <p:attrNameLst>
                                          <p:attrName>style.visibility</p:attrName>
                                        </p:attrNameLst>
                                      </p:cBhvr>
                                      <p:to>
                                        <p:strVal val="visible"/>
                                      </p:to>
                                    </p:set>
                                    <p:animEffect transition="in" filter="fade">
                                      <p:cBhvr>
                                        <p:cTn id="247" dur="500"/>
                                        <p:tgtEl>
                                          <p:spTgt spid="47"/>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48"/>
                                        </p:tgtEl>
                                        <p:attrNameLst>
                                          <p:attrName>style.visibility</p:attrName>
                                        </p:attrNameLst>
                                      </p:cBhvr>
                                      <p:to>
                                        <p:strVal val="visible"/>
                                      </p:to>
                                    </p:set>
                                    <p:animEffect transition="in" filter="fade">
                                      <p:cBhvr>
                                        <p:cTn id="250" dur="500"/>
                                        <p:tgtEl>
                                          <p:spTgt spid="48"/>
                                        </p:tgtEl>
                                      </p:cBhvr>
                                    </p:animEffect>
                                  </p:childTnLst>
                                </p:cTn>
                              </p:par>
                            </p:childTnLst>
                          </p:cTn>
                        </p:par>
                      </p:childTnLst>
                    </p:cTn>
                  </p:par>
                  <p:par>
                    <p:cTn id="251" fill="hold">
                      <p:stCondLst>
                        <p:cond delay="indefinite"/>
                      </p:stCondLst>
                      <p:childTnLst>
                        <p:par>
                          <p:cTn id="252" fill="hold">
                            <p:stCondLst>
                              <p:cond delay="0"/>
                            </p:stCondLst>
                            <p:childTnLst>
                              <p:par>
                                <p:cTn id="253" presetID="10" presetClass="exit" presetSubtype="0" fill="hold" grpId="3" nodeType="clickEffect">
                                  <p:stCondLst>
                                    <p:cond delay="0"/>
                                  </p:stCondLst>
                                  <p:childTnLst>
                                    <p:animEffect transition="out" filter="fade">
                                      <p:cBhvr>
                                        <p:cTn id="254" dur="500"/>
                                        <p:tgtEl>
                                          <p:spTgt spid="72"/>
                                        </p:tgtEl>
                                      </p:cBhvr>
                                    </p:animEffect>
                                    <p:set>
                                      <p:cBhvr>
                                        <p:cTn id="255" dur="1" fill="hold">
                                          <p:stCondLst>
                                            <p:cond delay="499"/>
                                          </p:stCondLst>
                                        </p:cTn>
                                        <p:tgtEl>
                                          <p:spTgt spid="72"/>
                                        </p:tgtEl>
                                        <p:attrNameLst>
                                          <p:attrName>style.visibility</p:attrName>
                                        </p:attrNameLst>
                                      </p:cBhvr>
                                      <p:to>
                                        <p:strVal val="hidden"/>
                                      </p:to>
                                    </p:set>
                                  </p:childTnLst>
                                </p:cTn>
                              </p:par>
                            </p:childTnLst>
                          </p:cTn>
                        </p:par>
                        <p:par>
                          <p:cTn id="256" fill="hold">
                            <p:stCondLst>
                              <p:cond delay="500"/>
                            </p:stCondLst>
                            <p:childTnLst>
                              <p:par>
                                <p:cTn id="257" presetID="10" presetClass="entr" presetSubtype="0" fill="hold" grpId="2" nodeType="afterEffect">
                                  <p:stCondLst>
                                    <p:cond delay="0"/>
                                  </p:stCondLst>
                                  <p:childTnLst>
                                    <p:set>
                                      <p:cBhvr>
                                        <p:cTn id="258" dur="1" fill="hold">
                                          <p:stCondLst>
                                            <p:cond delay="0"/>
                                          </p:stCondLst>
                                        </p:cTn>
                                        <p:tgtEl>
                                          <p:spTgt spid="73"/>
                                        </p:tgtEl>
                                        <p:attrNameLst>
                                          <p:attrName>style.visibility</p:attrName>
                                        </p:attrNameLst>
                                      </p:cBhvr>
                                      <p:to>
                                        <p:strVal val="visible"/>
                                      </p:to>
                                    </p:set>
                                    <p:animEffect transition="in" filter="fade">
                                      <p:cBhvr>
                                        <p:cTn id="259" dur="500"/>
                                        <p:tgtEl>
                                          <p:spTgt spid="73"/>
                                        </p:tgtEl>
                                      </p:cBhvr>
                                    </p:animEffect>
                                  </p:childTnLst>
                                </p:cTn>
                              </p:par>
                            </p:childTnLst>
                          </p:cTn>
                        </p:par>
                      </p:childTnLst>
                    </p:cTn>
                  </p:par>
                  <p:par>
                    <p:cTn id="260" fill="hold">
                      <p:stCondLst>
                        <p:cond delay="indefinite"/>
                      </p:stCondLst>
                      <p:childTnLst>
                        <p:par>
                          <p:cTn id="261" fill="hold">
                            <p:stCondLst>
                              <p:cond delay="0"/>
                            </p:stCondLst>
                            <p:childTnLst>
                              <p:par>
                                <p:cTn id="262" presetID="10" presetClass="entr" presetSubtype="0" fill="hold" grpId="0" nodeType="clickEffect">
                                  <p:stCondLst>
                                    <p:cond delay="0"/>
                                  </p:stCondLst>
                                  <p:childTnLst>
                                    <p:set>
                                      <p:cBhvr>
                                        <p:cTn id="263" dur="1" fill="hold">
                                          <p:stCondLst>
                                            <p:cond delay="0"/>
                                          </p:stCondLst>
                                        </p:cTn>
                                        <p:tgtEl>
                                          <p:spTgt spid="15"/>
                                        </p:tgtEl>
                                        <p:attrNameLst>
                                          <p:attrName>style.visibility</p:attrName>
                                        </p:attrNameLst>
                                      </p:cBhvr>
                                      <p:to>
                                        <p:strVal val="visible"/>
                                      </p:to>
                                    </p:set>
                                    <p:animEffect transition="in" filter="fade">
                                      <p:cBhvr>
                                        <p:cTn id="264" dur="500"/>
                                        <p:tgtEl>
                                          <p:spTgt spid="15"/>
                                        </p:tgtEl>
                                      </p:cBhvr>
                                    </p:animEffect>
                                  </p:childTnLst>
                                </p:cTn>
                              </p:par>
                              <p:par>
                                <p:cTn id="265" presetID="10" presetClass="entr" presetSubtype="0" fill="hold" grpId="0" nodeType="withEffect">
                                  <p:stCondLst>
                                    <p:cond delay="0"/>
                                  </p:stCondLst>
                                  <p:childTnLst>
                                    <p:set>
                                      <p:cBhvr>
                                        <p:cTn id="266" dur="1" fill="hold">
                                          <p:stCondLst>
                                            <p:cond delay="0"/>
                                          </p:stCondLst>
                                        </p:cTn>
                                        <p:tgtEl>
                                          <p:spTgt spid="45"/>
                                        </p:tgtEl>
                                        <p:attrNameLst>
                                          <p:attrName>style.visibility</p:attrName>
                                        </p:attrNameLst>
                                      </p:cBhvr>
                                      <p:to>
                                        <p:strVal val="visible"/>
                                      </p:to>
                                    </p:set>
                                    <p:animEffect transition="in" filter="fade">
                                      <p:cBhvr>
                                        <p:cTn id="267" dur="500"/>
                                        <p:tgtEl>
                                          <p:spTgt spid="45"/>
                                        </p:tgtEl>
                                      </p:cBhvr>
                                    </p:animEffect>
                                  </p:childTnLst>
                                </p:cTn>
                              </p:par>
                              <p:par>
                                <p:cTn id="268" presetID="10" presetClass="entr" presetSubtype="0" fill="hold" grpId="0" nodeType="withEffect">
                                  <p:stCondLst>
                                    <p:cond delay="0"/>
                                  </p:stCondLst>
                                  <p:childTnLst>
                                    <p:set>
                                      <p:cBhvr>
                                        <p:cTn id="269" dur="1" fill="hold">
                                          <p:stCondLst>
                                            <p:cond delay="0"/>
                                          </p:stCondLst>
                                        </p:cTn>
                                        <p:tgtEl>
                                          <p:spTgt spid="52"/>
                                        </p:tgtEl>
                                        <p:attrNameLst>
                                          <p:attrName>style.visibility</p:attrName>
                                        </p:attrNameLst>
                                      </p:cBhvr>
                                      <p:to>
                                        <p:strVal val="visible"/>
                                      </p:to>
                                    </p:set>
                                    <p:animEffect transition="in" filter="fade">
                                      <p:cBhvr>
                                        <p:cTn id="270" dur="500"/>
                                        <p:tgtEl>
                                          <p:spTgt spid="52"/>
                                        </p:tgtEl>
                                      </p:cBhvr>
                                    </p:animEffect>
                                  </p:childTnLst>
                                </p:cTn>
                              </p:par>
                              <p:par>
                                <p:cTn id="271" presetID="10" presetClass="entr" presetSubtype="0" fill="hold" grpId="0" nodeType="withEffect">
                                  <p:stCondLst>
                                    <p:cond delay="0"/>
                                  </p:stCondLst>
                                  <p:childTnLst>
                                    <p:set>
                                      <p:cBhvr>
                                        <p:cTn id="272" dur="1" fill="hold">
                                          <p:stCondLst>
                                            <p:cond delay="0"/>
                                          </p:stCondLst>
                                        </p:cTn>
                                        <p:tgtEl>
                                          <p:spTgt spid="53"/>
                                        </p:tgtEl>
                                        <p:attrNameLst>
                                          <p:attrName>style.visibility</p:attrName>
                                        </p:attrNameLst>
                                      </p:cBhvr>
                                      <p:to>
                                        <p:strVal val="visible"/>
                                      </p:to>
                                    </p:set>
                                    <p:animEffect transition="in" filter="fade">
                                      <p:cBhvr>
                                        <p:cTn id="273" dur="500"/>
                                        <p:tgtEl>
                                          <p:spTgt spid="53"/>
                                        </p:tgtEl>
                                      </p:cBhvr>
                                    </p:animEffect>
                                  </p:childTnLst>
                                </p:cTn>
                              </p:par>
                              <p:par>
                                <p:cTn id="274" presetID="10" presetClass="entr" presetSubtype="0" fill="hold" grpId="0" nodeType="withEffect">
                                  <p:stCondLst>
                                    <p:cond delay="0"/>
                                  </p:stCondLst>
                                  <p:childTnLst>
                                    <p:set>
                                      <p:cBhvr>
                                        <p:cTn id="275" dur="1" fill="hold">
                                          <p:stCondLst>
                                            <p:cond delay="0"/>
                                          </p:stCondLst>
                                        </p:cTn>
                                        <p:tgtEl>
                                          <p:spTgt spid="54"/>
                                        </p:tgtEl>
                                        <p:attrNameLst>
                                          <p:attrName>style.visibility</p:attrName>
                                        </p:attrNameLst>
                                      </p:cBhvr>
                                      <p:to>
                                        <p:strVal val="visible"/>
                                      </p:to>
                                    </p:set>
                                    <p:animEffect transition="in" filter="fade">
                                      <p:cBhvr>
                                        <p:cTn id="276" dur="500"/>
                                        <p:tgtEl>
                                          <p:spTgt spid="54"/>
                                        </p:tgtEl>
                                      </p:cBhvr>
                                    </p:animEffect>
                                  </p:childTnLst>
                                </p:cTn>
                              </p:par>
                              <p:par>
                                <p:cTn id="277" presetID="10" presetClass="entr" presetSubtype="0" fill="hold" grpId="0" nodeType="withEffect">
                                  <p:stCondLst>
                                    <p:cond delay="0"/>
                                  </p:stCondLst>
                                  <p:childTnLst>
                                    <p:set>
                                      <p:cBhvr>
                                        <p:cTn id="278" dur="1" fill="hold">
                                          <p:stCondLst>
                                            <p:cond delay="0"/>
                                          </p:stCondLst>
                                        </p:cTn>
                                        <p:tgtEl>
                                          <p:spTgt spid="51"/>
                                        </p:tgtEl>
                                        <p:attrNameLst>
                                          <p:attrName>style.visibility</p:attrName>
                                        </p:attrNameLst>
                                      </p:cBhvr>
                                      <p:to>
                                        <p:strVal val="visible"/>
                                      </p:to>
                                    </p:set>
                                    <p:animEffect transition="in" filter="fade">
                                      <p:cBhvr>
                                        <p:cTn id="279" dur="500"/>
                                        <p:tgtEl>
                                          <p:spTgt spid="51"/>
                                        </p:tgtEl>
                                      </p:cBhvr>
                                    </p:animEffect>
                                  </p:childTnLst>
                                </p:cTn>
                              </p:par>
                            </p:childTnLst>
                          </p:cTn>
                        </p:par>
                      </p:childTnLst>
                    </p:cTn>
                  </p:par>
                  <p:par>
                    <p:cTn id="280" fill="hold">
                      <p:stCondLst>
                        <p:cond delay="indefinite"/>
                      </p:stCondLst>
                      <p:childTnLst>
                        <p:par>
                          <p:cTn id="281" fill="hold">
                            <p:stCondLst>
                              <p:cond delay="0"/>
                            </p:stCondLst>
                            <p:childTnLst>
                              <p:par>
                                <p:cTn id="282" presetID="10" presetClass="exit" presetSubtype="0" fill="hold" grpId="3" nodeType="clickEffect">
                                  <p:stCondLst>
                                    <p:cond delay="0"/>
                                  </p:stCondLst>
                                  <p:childTnLst>
                                    <p:animEffect transition="out" filter="fade">
                                      <p:cBhvr>
                                        <p:cTn id="283" dur="500"/>
                                        <p:tgtEl>
                                          <p:spTgt spid="73"/>
                                        </p:tgtEl>
                                      </p:cBhvr>
                                    </p:animEffect>
                                    <p:set>
                                      <p:cBhvr>
                                        <p:cTn id="284" dur="1" fill="hold">
                                          <p:stCondLst>
                                            <p:cond delay="499"/>
                                          </p:stCondLst>
                                        </p:cTn>
                                        <p:tgtEl>
                                          <p:spTgt spid="73"/>
                                        </p:tgtEl>
                                        <p:attrNameLst>
                                          <p:attrName>style.visibility</p:attrName>
                                        </p:attrNameLst>
                                      </p:cBhvr>
                                      <p:to>
                                        <p:strVal val="hidden"/>
                                      </p:to>
                                    </p:set>
                                  </p:childTnLst>
                                </p:cTn>
                              </p:par>
                            </p:childTnLst>
                          </p:cTn>
                        </p:par>
                        <p:par>
                          <p:cTn id="285" fill="hold">
                            <p:stCondLst>
                              <p:cond delay="500"/>
                            </p:stCondLst>
                            <p:childTnLst>
                              <p:par>
                                <p:cTn id="286" presetID="10" presetClass="entr" presetSubtype="0" fill="hold" grpId="2" nodeType="afterEffect">
                                  <p:stCondLst>
                                    <p:cond delay="0"/>
                                  </p:stCondLst>
                                  <p:childTnLst>
                                    <p:set>
                                      <p:cBhvr>
                                        <p:cTn id="287" dur="1" fill="hold">
                                          <p:stCondLst>
                                            <p:cond delay="0"/>
                                          </p:stCondLst>
                                        </p:cTn>
                                        <p:tgtEl>
                                          <p:spTgt spid="74"/>
                                        </p:tgtEl>
                                        <p:attrNameLst>
                                          <p:attrName>style.visibility</p:attrName>
                                        </p:attrNameLst>
                                      </p:cBhvr>
                                      <p:to>
                                        <p:strVal val="visible"/>
                                      </p:to>
                                    </p:set>
                                    <p:animEffect transition="in" filter="fade">
                                      <p:cBhvr>
                                        <p:cTn id="288" dur="500"/>
                                        <p:tgtEl>
                                          <p:spTgt spid="74"/>
                                        </p:tgtEl>
                                      </p:cBhvr>
                                    </p:animEffect>
                                  </p:childTnLst>
                                </p:cTn>
                              </p:par>
                            </p:childTnLst>
                          </p:cTn>
                        </p:par>
                      </p:childTnLst>
                    </p:cTn>
                  </p:par>
                  <p:par>
                    <p:cTn id="289" fill="hold">
                      <p:stCondLst>
                        <p:cond delay="indefinite"/>
                      </p:stCondLst>
                      <p:childTnLst>
                        <p:par>
                          <p:cTn id="290" fill="hold">
                            <p:stCondLst>
                              <p:cond delay="0"/>
                            </p:stCondLst>
                            <p:childTnLst>
                              <p:par>
                                <p:cTn id="291" presetID="10" presetClass="entr" presetSubtype="0" fill="hold" grpId="0" nodeType="clickEffect">
                                  <p:stCondLst>
                                    <p:cond delay="0"/>
                                  </p:stCondLst>
                                  <p:childTnLst>
                                    <p:set>
                                      <p:cBhvr>
                                        <p:cTn id="292" dur="1" fill="hold">
                                          <p:stCondLst>
                                            <p:cond delay="0"/>
                                          </p:stCondLst>
                                        </p:cTn>
                                        <p:tgtEl>
                                          <p:spTgt spid="55"/>
                                        </p:tgtEl>
                                        <p:attrNameLst>
                                          <p:attrName>style.visibility</p:attrName>
                                        </p:attrNameLst>
                                      </p:cBhvr>
                                      <p:to>
                                        <p:strVal val="visible"/>
                                      </p:to>
                                    </p:set>
                                    <p:animEffect transition="in" filter="fade">
                                      <p:cBhvr>
                                        <p:cTn id="293" dur="500"/>
                                        <p:tgtEl>
                                          <p:spTgt spid="55"/>
                                        </p:tgtEl>
                                      </p:cBhvr>
                                    </p:animEffect>
                                  </p:childTnLst>
                                </p:cTn>
                              </p:par>
                              <p:par>
                                <p:cTn id="294" presetID="10" presetClass="entr" presetSubtype="0" fill="hold" grpId="0" nodeType="withEffect">
                                  <p:stCondLst>
                                    <p:cond delay="0"/>
                                  </p:stCondLst>
                                  <p:childTnLst>
                                    <p:set>
                                      <p:cBhvr>
                                        <p:cTn id="295" dur="1" fill="hold">
                                          <p:stCondLst>
                                            <p:cond delay="0"/>
                                          </p:stCondLst>
                                        </p:cTn>
                                        <p:tgtEl>
                                          <p:spTgt spid="56"/>
                                        </p:tgtEl>
                                        <p:attrNameLst>
                                          <p:attrName>style.visibility</p:attrName>
                                        </p:attrNameLst>
                                      </p:cBhvr>
                                      <p:to>
                                        <p:strVal val="visible"/>
                                      </p:to>
                                    </p:set>
                                    <p:animEffect transition="in" filter="fade">
                                      <p:cBhvr>
                                        <p:cTn id="296" dur="500"/>
                                        <p:tgtEl>
                                          <p:spTgt spid="56"/>
                                        </p:tgtEl>
                                      </p:cBhvr>
                                    </p:animEffect>
                                  </p:childTnLst>
                                </p:cTn>
                              </p:par>
                              <p:par>
                                <p:cTn id="297" presetID="10" presetClass="entr" presetSubtype="0" fill="hold" grpId="0" nodeType="withEffect">
                                  <p:stCondLst>
                                    <p:cond delay="0"/>
                                  </p:stCondLst>
                                  <p:childTnLst>
                                    <p:set>
                                      <p:cBhvr>
                                        <p:cTn id="298" dur="1" fill="hold">
                                          <p:stCondLst>
                                            <p:cond delay="0"/>
                                          </p:stCondLst>
                                        </p:cTn>
                                        <p:tgtEl>
                                          <p:spTgt spid="66"/>
                                        </p:tgtEl>
                                        <p:attrNameLst>
                                          <p:attrName>style.visibility</p:attrName>
                                        </p:attrNameLst>
                                      </p:cBhvr>
                                      <p:to>
                                        <p:strVal val="visible"/>
                                      </p:to>
                                    </p:set>
                                    <p:animEffect transition="in" filter="fade">
                                      <p:cBhvr>
                                        <p:cTn id="299" dur="500"/>
                                        <p:tgtEl>
                                          <p:spTgt spid="66"/>
                                        </p:tgtEl>
                                      </p:cBhvr>
                                    </p:animEffect>
                                  </p:childTnLst>
                                </p:cTn>
                              </p:par>
                              <p:par>
                                <p:cTn id="300" presetID="10" presetClass="entr" presetSubtype="0" fill="hold" grpId="0" nodeType="withEffect">
                                  <p:stCondLst>
                                    <p:cond delay="0"/>
                                  </p:stCondLst>
                                  <p:childTnLst>
                                    <p:set>
                                      <p:cBhvr>
                                        <p:cTn id="301" dur="1" fill="hold">
                                          <p:stCondLst>
                                            <p:cond delay="0"/>
                                          </p:stCondLst>
                                        </p:cTn>
                                        <p:tgtEl>
                                          <p:spTgt spid="16"/>
                                        </p:tgtEl>
                                        <p:attrNameLst>
                                          <p:attrName>style.visibility</p:attrName>
                                        </p:attrNameLst>
                                      </p:cBhvr>
                                      <p:to>
                                        <p:strVal val="visible"/>
                                      </p:to>
                                    </p:set>
                                    <p:animEffect transition="in" filter="fade">
                                      <p:cBhvr>
                                        <p:cTn id="302" dur="500"/>
                                        <p:tgtEl>
                                          <p:spTgt spid="16"/>
                                        </p:tgtEl>
                                      </p:cBhvr>
                                    </p:animEffect>
                                  </p:childTnLst>
                                </p:cTn>
                              </p:par>
                              <p:par>
                                <p:cTn id="303" presetID="10" presetClass="entr" presetSubtype="0" fill="hold" grpId="0" nodeType="withEffect">
                                  <p:stCondLst>
                                    <p:cond delay="0"/>
                                  </p:stCondLst>
                                  <p:childTnLst>
                                    <p:set>
                                      <p:cBhvr>
                                        <p:cTn id="304" dur="1" fill="hold">
                                          <p:stCondLst>
                                            <p:cond delay="0"/>
                                          </p:stCondLst>
                                        </p:cTn>
                                        <p:tgtEl>
                                          <p:spTgt spid="59"/>
                                        </p:tgtEl>
                                        <p:attrNameLst>
                                          <p:attrName>style.visibility</p:attrName>
                                        </p:attrNameLst>
                                      </p:cBhvr>
                                      <p:to>
                                        <p:strVal val="visible"/>
                                      </p:to>
                                    </p:set>
                                    <p:animEffect transition="in" filter="fade">
                                      <p:cBhvr>
                                        <p:cTn id="305" dur="500"/>
                                        <p:tgtEl>
                                          <p:spTgt spid="59"/>
                                        </p:tgtEl>
                                      </p:cBhvr>
                                    </p:animEffect>
                                  </p:childTnLst>
                                </p:cTn>
                              </p:par>
                              <p:par>
                                <p:cTn id="306" presetID="10" presetClass="entr" presetSubtype="0" fill="hold" grpId="0" nodeType="withEffect">
                                  <p:stCondLst>
                                    <p:cond delay="0"/>
                                  </p:stCondLst>
                                  <p:childTnLst>
                                    <p:set>
                                      <p:cBhvr>
                                        <p:cTn id="307" dur="1" fill="hold">
                                          <p:stCondLst>
                                            <p:cond delay="0"/>
                                          </p:stCondLst>
                                        </p:cTn>
                                        <p:tgtEl>
                                          <p:spTgt spid="60"/>
                                        </p:tgtEl>
                                        <p:attrNameLst>
                                          <p:attrName>style.visibility</p:attrName>
                                        </p:attrNameLst>
                                      </p:cBhvr>
                                      <p:to>
                                        <p:strVal val="visible"/>
                                      </p:to>
                                    </p:set>
                                    <p:animEffect transition="in" filter="fade">
                                      <p:cBhvr>
                                        <p:cTn id="308" dur="500"/>
                                        <p:tgtEl>
                                          <p:spTgt spid="60"/>
                                        </p:tgtEl>
                                      </p:cBhvr>
                                    </p:animEffect>
                                  </p:childTnLst>
                                </p:cTn>
                              </p:par>
                            </p:childTnLst>
                          </p:cTn>
                        </p:par>
                      </p:childTnLst>
                    </p:cTn>
                  </p:par>
                  <p:par>
                    <p:cTn id="309" fill="hold">
                      <p:stCondLst>
                        <p:cond delay="indefinite"/>
                      </p:stCondLst>
                      <p:childTnLst>
                        <p:par>
                          <p:cTn id="310" fill="hold">
                            <p:stCondLst>
                              <p:cond delay="0"/>
                            </p:stCondLst>
                            <p:childTnLst>
                              <p:par>
                                <p:cTn id="311" presetID="10" presetClass="exit" presetSubtype="0" fill="hold" grpId="3" nodeType="clickEffect">
                                  <p:stCondLst>
                                    <p:cond delay="0"/>
                                  </p:stCondLst>
                                  <p:childTnLst>
                                    <p:animEffect transition="out" filter="fade">
                                      <p:cBhvr>
                                        <p:cTn id="312" dur="500"/>
                                        <p:tgtEl>
                                          <p:spTgt spid="74"/>
                                        </p:tgtEl>
                                      </p:cBhvr>
                                    </p:animEffect>
                                    <p:set>
                                      <p:cBhvr>
                                        <p:cTn id="313" dur="1" fill="hold">
                                          <p:stCondLst>
                                            <p:cond delay="499"/>
                                          </p:stCondLst>
                                        </p:cTn>
                                        <p:tgtEl>
                                          <p:spTgt spid="74"/>
                                        </p:tgtEl>
                                        <p:attrNameLst>
                                          <p:attrName>style.visibility</p:attrName>
                                        </p:attrNameLst>
                                      </p:cBhvr>
                                      <p:to>
                                        <p:strVal val="hidden"/>
                                      </p:to>
                                    </p:set>
                                  </p:childTnLst>
                                </p:cTn>
                              </p:par>
                            </p:childTnLst>
                          </p:cTn>
                        </p:par>
                        <p:par>
                          <p:cTn id="314" fill="hold">
                            <p:stCondLst>
                              <p:cond delay="500"/>
                            </p:stCondLst>
                            <p:childTnLst>
                              <p:par>
                                <p:cTn id="315" presetID="10" presetClass="entr" presetSubtype="0" fill="hold" grpId="2" nodeType="afterEffect">
                                  <p:stCondLst>
                                    <p:cond delay="0"/>
                                  </p:stCondLst>
                                  <p:childTnLst>
                                    <p:set>
                                      <p:cBhvr>
                                        <p:cTn id="316" dur="1" fill="hold">
                                          <p:stCondLst>
                                            <p:cond delay="0"/>
                                          </p:stCondLst>
                                        </p:cTn>
                                        <p:tgtEl>
                                          <p:spTgt spid="75"/>
                                        </p:tgtEl>
                                        <p:attrNameLst>
                                          <p:attrName>style.visibility</p:attrName>
                                        </p:attrNameLst>
                                      </p:cBhvr>
                                      <p:to>
                                        <p:strVal val="visible"/>
                                      </p:to>
                                    </p:set>
                                    <p:animEffect transition="in" filter="fade">
                                      <p:cBhvr>
                                        <p:cTn id="317" dur="500"/>
                                        <p:tgtEl>
                                          <p:spTgt spid="75"/>
                                        </p:tgtEl>
                                      </p:cBhvr>
                                    </p:animEffect>
                                  </p:childTnLst>
                                </p:cTn>
                              </p:par>
                            </p:childTnLst>
                          </p:cTn>
                        </p:par>
                      </p:childTnLst>
                    </p:cTn>
                  </p:par>
                  <p:par>
                    <p:cTn id="318" fill="hold">
                      <p:stCondLst>
                        <p:cond delay="indefinite"/>
                      </p:stCondLst>
                      <p:childTnLst>
                        <p:par>
                          <p:cTn id="319" fill="hold">
                            <p:stCondLst>
                              <p:cond delay="0"/>
                            </p:stCondLst>
                            <p:childTnLst>
                              <p:par>
                                <p:cTn id="320" presetID="10" presetClass="entr" presetSubtype="0" fill="hold" grpId="0" nodeType="clickEffect">
                                  <p:stCondLst>
                                    <p:cond delay="0"/>
                                  </p:stCondLst>
                                  <p:childTnLst>
                                    <p:set>
                                      <p:cBhvr>
                                        <p:cTn id="321" dur="1" fill="hold">
                                          <p:stCondLst>
                                            <p:cond delay="0"/>
                                          </p:stCondLst>
                                        </p:cTn>
                                        <p:tgtEl>
                                          <p:spTgt spid="58"/>
                                        </p:tgtEl>
                                        <p:attrNameLst>
                                          <p:attrName>style.visibility</p:attrName>
                                        </p:attrNameLst>
                                      </p:cBhvr>
                                      <p:to>
                                        <p:strVal val="visible"/>
                                      </p:to>
                                    </p:set>
                                    <p:animEffect transition="in" filter="fade">
                                      <p:cBhvr>
                                        <p:cTn id="322" dur="500"/>
                                        <p:tgtEl>
                                          <p:spTgt spid="58"/>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7"/>
                                        </p:tgtEl>
                                        <p:attrNameLst>
                                          <p:attrName>style.visibility</p:attrName>
                                        </p:attrNameLst>
                                      </p:cBhvr>
                                      <p:to>
                                        <p:strVal val="visible"/>
                                      </p:to>
                                    </p:set>
                                    <p:animEffect transition="in" filter="fade">
                                      <p:cBhvr>
                                        <p:cTn id="325" dur="500"/>
                                        <p:tgtEl>
                                          <p:spTgt spid="17"/>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57"/>
                                        </p:tgtEl>
                                        <p:attrNameLst>
                                          <p:attrName>style.visibility</p:attrName>
                                        </p:attrNameLst>
                                      </p:cBhvr>
                                      <p:to>
                                        <p:strVal val="visible"/>
                                      </p:to>
                                    </p:set>
                                    <p:animEffect transition="in" filter="fade">
                                      <p:cBhvr>
                                        <p:cTn id="328" dur="500"/>
                                        <p:tgtEl>
                                          <p:spTgt spid="57"/>
                                        </p:tgtEl>
                                      </p:cBhvr>
                                    </p:animEffect>
                                  </p:childTnLst>
                                </p:cTn>
                              </p:par>
                            </p:childTnLst>
                          </p:cTn>
                        </p:par>
                      </p:childTnLst>
                    </p:cTn>
                  </p:par>
                  <p:par>
                    <p:cTn id="329" fill="hold">
                      <p:stCondLst>
                        <p:cond delay="indefinite"/>
                      </p:stCondLst>
                      <p:childTnLst>
                        <p:par>
                          <p:cTn id="330" fill="hold">
                            <p:stCondLst>
                              <p:cond delay="0"/>
                            </p:stCondLst>
                            <p:childTnLst>
                              <p:par>
                                <p:cTn id="331" presetID="10" presetClass="exit" presetSubtype="0" fill="hold" grpId="3" nodeType="clickEffect">
                                  <p:stCondLst>
                                    <p:cond delay="0"/>
                                  </p:stCondLst>
                                  <p:childTnLst>
                                    <p:animEffect transition="out" filter="fade">
                                      <p:cBhvr>
                                        <p:cTn id="332" dur="500"/>
                                        <p:tgtEl>
                                          <p:spTgt spid="75"/>
                                        </p:tgtEl>
                                      </p:cBhvr>
                                    </p:animEffect>
                                    <p:set>
                                      <p:cBhvr>
                                        <p:cTn id="333" dur="1" fill="hold">
                                          <p:stCondLst>
                                            <p:cond delay="499"/>
                                          </p:stCondLst>
                                        </p:cTn>
                                        <p:tgtEl>
                                          <p:spTgt spid="75"/>
                                        </p:tgtEl>
                                        <p:attrNameLst>
                                          <p:attrName>style.visibility</p:attrName>
                                        </p:attrNameLst>
                                      </p:cBhvr>
                                      <p:to>
                                        <p:strVal val="hidden"/>
                                      </p:to>
                                    </p:set>
                                  </p:childTnLst>
                                </p:cTn>
                              </p:par>
                            </p:childTnLst>
                          </p:cTn>
                        </p:par>
                        <p:par>
                          <p:cTn id="334" fill="hold">
                            <p:stCondLst>
                              <p:cond delay="500"/>
                            </p:stCondLst>
                            <p:childTnLst>
                              <p:par>
                                <p:cTn id="335" presetID="10" presetClass="entr" presetSubtype="0" fill="hold" grpId="2" nodeType="afterEffect">
                                  <p:stCondLst>
                                    <p:cond delay="0"/>
                                  </p:stCondLst>
                                  <p:childTnLst>
                                    <p:set>
                                      <p:cBhvr>
                                        <p:cTn id="336" dur="1" fill="hold">
                                          <p:stCondLst>
                                            <p:cond delay="0"/>
                                          </p:stCondLst>
                                        </p:cTn>
                                        <p:tgtEl>
                                          <p:spTgt spid="76"/>
                                        </p:tgtEl>
                                        <p:attrNameLst>
                                          <p:attrName>style.visibility</p:attrName>
                                        </p:attrNameLst>
                                      </p:cBhvr>
                                      <p:to>
                                        <p:strVal val="visible"/>
                                      </p:to>
                                    </p:set>
                                    <p:animEffect transition="in" filter="fade">
                                      <p:cBhvr>
                                        <p:cTn id="33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p:bldP spid="29" grpId="0"/>
      <p:bldP spid="30" grpId="0"/>
      <p:bldP spid="31" grpId="0"/>
      <p:bldP spid="32" grpId="0" animBg="1"/>
      <p:bldP spid="33" grpId="0" animBg="1"/>
      <p:bldP spid="34" grpId="0" animBg="1"/>
      <p:bldP spid="35" grpId="0" animBg="1"/>
      <p:bldP spid="36" grpId="0"/>
      <p:bldP spid="37" grpId="0" animBg="1"/>
      <p:bldP spid="38" grpId="0" animBg="1"/>
      <p:bldP spid="39" grpId="0" animBg="1"/>
      <p:bldP spid="40" grpId="0"/>
      <p:bldP spid="41" grpId="0" animBg="1"/>
      <p:bldP spid="42" grpId="0"/>
      <p:bldP spid="43" grpId="0" animBg="1"/>
      <p:bldP spid="44" grpId="0" animBg="1"/>
      <p:bldP spid="45" grpId="0" animBg="1"/>
      <p:bldP spid="46" grpId="0" animBg="1"/>
      <p:bldP spid="47" grpId="0" animBg="1"/>
      <p:bldP spid="48" grpId="0" animBg="1"/>
      <p:bldP spid="49" grpId="0"/>
      <p:bldP spid="50" grpId="0"/>
      <p:bldP spid="51" grpId="0"/>
      <p:bldP spid="52" grpId="0" animBg="1"/>
      <p:bldP spid="53" grpId="0" animBg="1"/>
      <p:bldP spid="54" grpId="0" animBg="1"/>
      <p:bldP spid="55" grpId="0" animBg="1"/>
      <p:bldP spid="56" grpId="0" animBg="1"/>
      <p:bldP spid="57" grpId="0" animBg="1"/>
      <p:bldP spid="58" grpId="0"/>
      <p:bldP spid="59" grpId="0" animBg="1"/>
      <p:bldP spid="60" grpId="0"/>
      <p:bldP spid="61" grpId="0" animBg="1"/>
      <p:bldP spid="62" grpId="0"/>
      <p:bldP spid="63" grpId="0" animBg="1"/>
      <p:bldP spid="64" grpId="0"/>
      <p:bldP spid="65" grpId="0" animBg="1"/>
      <p:bldP spid="66" grpId="0" animBg="1"/>
      <p:bldP spid="67" grpId="0" animBg="1"/>
      <p:bldP spid="68" grpId="0" animBg="1"/>
      <p:bldP spid="70" grpId="0" animBg="1"/>
      <p:bldP spid="70" grpId="1" animBg="1"/>
      <p:bldP spid="70" grpId="2" animBg="1"/>
      <p:bldP spid="70" grpId="3" animBg="1"/>
      <p:bldP spid="71" grpId="0" animBg="1"/>
      <p:bldP spid="71" grpId="1" animBg="1"/>
      <p:bldP spid="71" grpId="2" animBg="1"/>
      <p:bldP spid="71" grpId="3" animBg="1"/>
      <p:bldP spid="72" grpId="0" animBg="1"/>
      <p:bldP spid="72" grpId="1" animBg="1"/>
      <p:bldP spid="72" grpId="2" animBg="1"/>
      <p:bldP spid="72" grpId="3" animBg="1"/>
      <p:bldP spid="73" grpId="0" animBg="1"/>
      <p:bldP spid="73" grpId="1" animBg="1"/>
      <p:bldP spid="73" grpId="2" animBg="1"/>
      <p:bldP spid="73" grpId="3" animBg="1"/>
      <p:bldP spid="74" grpId="0" animBg="1"/>
      <p:bldP spid="74" grpId="1" animBg="1"/>
      <p:bldP spid="74" grpId="2" animBg="1"/>
      <p:bldP spid="74" grpId="3" animBg="1"/>
      <p:bldP spid="75" grpId="0" animBg="1"/>
      <p:bldP spid="75" grpId="1" animBg="1"/>
      <p:bldP spid="75" grpId="2" animBg="1"/>
      <p:bldP spid="75" grpId="3" animBg="1"/>
      <p:bldP spid="76" grpId="0" animBg="1"/>
      <p:bldP spid="76" grpId="1" animBg="1"/>
      <p:bldP spid="76"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MS PGothic" charset="0"/>
              </a:rPr>
              <a:t>Peterson’s </a:t>
            </a:r>
            <a:r>
              <a:rPr lang="en-US" altLang="zh-CN" dirty="0">
                <a:ea typeface="MS PGothic" charset="0"/>
              </a:rPr>
              <a:t>Algorithms</a:t>
            </a:r>
            <a:endParaRPr lang="zh-CN" altLang="en-US" dirty="0"/>
          </a:p>
        </p:txBody>
      </p:sp>
      <p:sp>
        <p:nvSpPr>
          <p:cNvPr id="4" name="矩形 3"/>
          <p:cNvSpPr/>
          <p:nvPr/>
        </p:nvSpPr>
        <p:spPr>
          <a:xfrm>
            <a:off x="457200" y="1345332"/>
            <a:ext cx="8219256" cy="4247317"/>
          </a:xfrm>
          <a:prstGeom prst="rect">
            <a:avLst/>
          </a:prstGeom>
        </p:spPr>
        <p:txBody>
          <a:bodyPr wrap="square">
            <a:spAutoFit/>
          </a:bodyPr>
          <a:lstStyle/>
          <a:p>
            <a:r>
              <a:rPr lang="en-US" altLang="zh-CN" dirty="0" err="1">
                <a:latin typeface="Consolas" panose="020B0609020204030204" pitchFamily="49" charset="0"/>
              </a:rPr>
              <a:t>int</a:t>
            </a:r>
            <a:r>
              <a:rPr lang="en-US" altLang="zh-CN" dirty="0">
                <a:latin typeface="Consolas" panose="020B0609020204030204" pitchFamily="49" charset="0"/>
              </a:rPr>
              <a:t> flag[2</a:t>
            </a:r>
            <a:r>
              <a:rPr lang="en-US" altLang="zh-CN" dirty="0" smtClean="0">
                <a:latin typeface="Consolas" panose="020B0609020204030204" pitchFamily="49" charset="0"/>
              </a:rPr>
              <a:t>]; </a:t>
            </a:r>
            <a:r>
              <a:rPr lang="en-US" altLang="zh-CN" dirty="0">
                <a:solidFill>
                  <a:schemeClr val="accent3">
                    <a:lumMod val="75000"/>
                  </a:schemeClr>
                </a:solidFill>
                <a:latin typeface="Consolas" panose="020B0609020204030204" pitchFamily="49" charset="0"/>
              </a:rPr>
              <a:t>// </a:t>
            </a:r>
            <a:r>
              <a:rPr lang="en-US" altLang="zh-CN" dirty="0" smtClean="0">
                <a:solidFill>
                  <a:schemeClr val="accent3">
                    <a:lumMod val="75000"/>
                  </a:schemeClr>
                </a:solidFill>
                <a:latin typeface="Consolas" panose="020B0609020204030204" pitchFamily="49" charset="0"/>
              </a:rPr>
              <a:t>assume two threads on two CPUs</a:t>
            </a:r>
            <a:endParaRPr lang="en-US" altLang="zh-CN" dirty="0">
              <a:solidFill>
                <a:schemeClr val="accent3">
                  <a:lumMod val="75000"/>
                </a:schemeClr>
              </a:solidFill>
              <a:latin typeface="Consolas" panose="020B0609020204030204" pitchFamily="49" charset="0"/>
            </a:endParaRPr>
          </a:p>
          <a:p>
            <a:r>
              <a:rPr lang="en-US" altLang="zh-CN" dirty="0" err="1" smtClean="0">
                <a:latin typeface="Consolas" panose="020B0609020204030204" pitchFamily="49" charset="0"/>
              </a:rPr>
              <a:t>int</a:t>
            </a:r>
            <a:r>
              <a:rPr lang="en-US" altLang="zh-CN" dirty="0" smtClean="0">
                <a:latin typeface="Consolas" panose="020B0609020204030204" pitchFamily="49" charset="0"/>
              </a:rPr>
              <a:t> </a:t>
            </a:r>
            <a:r>
              <a:rPr lang="en-US" altLang="zh-CN" dirty="0">
                <a:latin typeface="Consolas" panose="020B0609020204030204" pitchFamily="49" charset="0"/>
              </a:rPr>
              <a:t>turn;</a:t>
            </a:r>
          </a:p>
          <a:p>
            <a:r>
              <a:rPr lang="en-US" altLang="zh-CN" dirty="0">
                <a:latin typeface="Consolas" panose="020B0609020204030204" pitchFamily="49" charset="0"/>
              </a:rPr>
              <a:t>void </a:t>
            </a:r>
            <a:r>
              <a:rPr lang="en-US" altLang="zh-CN" b="1" dirty="0" err="1">
                <a:solidFill>
                  <a:srgbClr val="0096FF"/>
                </a:solidFill>
                <a:latin typeface="Consolas" panose="020B0609020204030204" pitchFamily="49" charset="0"/>
              </a:rPr>
              <a:t>init</a:t>
            </a:r>
            <a:r>
              <a:rPr lang="en-US" altLang="zh-CN" dirty="0">
                <a:latin typeface="Consolas" panose="020B0609020204030204" pitchFamily="49" charset="0"/>
              </a:rPr>
              <a:t>() {</a:t>
            </a:r>
          </a:p>
          <a:p>
            <a:r>
              <a:rPr lang="en-US" altLang="zh-CN" dirty="0" smtClean="0">
                <a:latin typeface="Consolas" panose="020B0609020204030204" pitchFamily="49" charset="0"/>
              </a:rPr>
              <a:t>    flag[0</a:t>
            </a:r>
            <a:r>
              <a:rPr lang="en-US" altLang="zh-CN" dirty="0">
                <a:latin typeface="Consolas" panose="020B0609020204030204" pitchFamily="49" charset="0"/>
              </a:rPr>
              <a:t>] = flag[1] = 0; </a:t>
            </a:r>
            <a:r>
              <a:rPr lang="en-US" altLang="zh-CN" dirty="0">
                <a:solidFill>
                  <a:schemeClr val="accent3">
                    <a:lumMod val="75000"/>
                  </a:schemeClr>
                </a:solidFill>
                <a:latin typeface="Consolas" panose="020B0609020204030204" pitchFamily="49" charset="0"/>
              </a:rPr>
              <a:t>// 1-&gt;thread wants to grab lock</a:t>
            </a:r>
          </a:p>
          <a:p>
            <a:r>
              <a:rPr lang="en-US" altLang="zh-CN" dirty="0" smtClean="0">
                <a:latin typeface="Consolas" panose="020B0609020204030204" pitchFamily="49" charset="0"/>
              </a:rPr>
              <a:t>    turn </a:t>
            </a:r>
            <a:r>
              <a:rPr lang="en-US" altLang="zh-CN" dirty="0">
                <a:latin typeface="Consolas" panose="020B0609020204030204" pitchFamily="49" charset="0"/>
              </a:rPr>
              <a:t>= 0; </a:t>
            </a:r>
            <a:r>
              <a:rPr lang="en-US" altLang="zh-CN" dirty="0">
                <a:solidFill>
                  <a:schemeClr val="accent3">
                    <a:lumMod val="75000"/>
                  </a:schemeClr>
                </a:solidFill>
                <a:latin typeface="Consolas" panose="020B0609020204030204" pitchFamily="49" charset="0"/>
              </a:rPr>
              <a:t>// whose turn? (thread 0 or 1?)</a:t>
            </a:r>
          </a:p>
          <a:p>
            <a:r>
              <a:rPr lang="en-US" altLang="zh-CN" dirty="0">
                <a:latin typeface="Consolas" panose="020B0609020204030204" pitchFamily="49" charset="0"/>
              </a:rPr>
              <a:t>}</a:t>
            </a:r>
          </a:p>
          <a:p>
            <a:r>
              <a:rPr lang="en-US" altLang="zh-CN" dirty="0">
                <a:latin typeface="Consolas" panose="020B0609020204030204" pitchFamily="49" charset="0"/>
              </a:rPr>
              <a:t>void </a:t>
            </a:r>
            <a:r>
              <a:rPr lang="en-US" altLang="zh-CN" b="1" dirty="0">
                <a:solidFill>
                  <a:srgbClr val="0096FF"/>
                </a:solidFill>
                <a:latin typeface="Consolas" panose="020B0609020204030204" pitchFamily="49" charset="0"/>
              </a:rPr>
              <a:t>lock</a:t>
            </a:r>
            <a:r>
              <a:rPr lang="en-US" altLang="zh-CN" dirty="0">
                <a:latin typeface="Consolas" panose="020B0609020204030204" pitchFamily="49" charset="0"/>
              </a:rPr>
              <a:t>() {</a:t>
            </a:r>
          </a:p>
          <a:p>
            <a:r>
              <a:rPr lang="en-US" altLang="zh-CN" dirty="0" smtClean="0">
                <a:latin typeface="Consolas" panose="020B0609020204030204" pitchFamily="49" charset="0"/>
              </a:rPr>
              <a:t>    flag[self</a:t>
            </a:r>
            <a:r>
              <a:rPr lang="en-US" altLang="zh-CN" dirty="0">
                <a:latin typeface="Consolas" panose="020B0609020204030204" pitchFamily="49" charset="0"/>
              </a:rPr>
              <a:t>] = 1; </a:t>
            </a:r>
            <a:r>
              <a:rPr lang="en-US" altLang="zh-CN" dirty="0">
                <a:solidFill>
                  <a:schemeClr val="accent3">
                    <a:lumMod val="75000"/>
                  </a:schemeClr>
                </a:solidFill>
                <a:latin typeface="Consolas" panose="020B0609020204030204" pitchFamily="49" charset="0"/>
              </a:rPr>
              <a:t>// self: thread ID of caller</a:t>
            </a:r>
          </a:p>
          <a:p>
            <a:r>
              <a:rPr lang="en-US" altLang="zh-CN" dirty="0" smtClean="0">
                <a:latin typeface="Consolas" panose="020B0609020204030204" pitchFamily="49" charset="0"/>
              </a:rPr>
              <a:t>    turn </a:t>
            </a:r>
            <a:r>
              <a:rPr lang="en-US" altLang="zh-CN" dirty="0">
                <a:latin typeface="Consolas" panose="020B0609020204030204" pitchFamily="49" charset="0"/>
              </a:rPr>
              <a:t>= 1 - self; </a:t>
            </a:r>
            <a:r>
              <a:rPr lang="en-US" altLang="zh-CN" dirty="0">
                <a:solidFill>
                  <a:schemeClr val="accent3">
                    <a:lumMod val="75000"/>
                  </a:schemeClr>
                </a:solidFill>
                <a:latin typeface="Consolas" panose="020B0609020204030204" pitchFamily="49" charset="0"/>
              </a:rPr>
              <a:t>// make it other thread’s turn</a:t>
            </a:r>
          </a:p>
          <a:p>
            <a:r>
              <a:rPr lang="en-US" altLang="zh-CN" dirty="0" smtClean="0">
                <a:latin typeface="Consolas" panose="020B0609020204030204" pitchFamily="49" charset="0"/>
              </a:rPr>
              <a:t>    while </a:t>
            </a:r>
            <a:r>
              <a:rPr lang="en-US" altLang="zh-CN" dirty="0">
                <a:latin typeface="Consolas" panose="020B0609020204030204" pitchFamily="49" charset="0"/>
              </a:rPr>
              <a:t>((flag[1-self] == 1) &amp;&amp; (turn == 1 - self))</a:t>
            </a:r>
          </a:p>
          <a:p>
            <a:r>
              <a:rPr lang="en-US" altLang="zh-CN" dirty="0" smtClean="0">
                <a:latin typeface="Consolas" panose="020B0609020204030204" pitchFamily="49" charset="0"/>
              </a:rPr>
              <a:t>        ; </a:t>
            </a:r>
            <a:r>
              <a:rPr lang="en-US" altLang="zh-CN" dirty="0">
                <a:solidFill>
                  <a:schemeClr val="accent3">
                    <a:lumMod val="75000"/>
                  </a:schemeClr>
                </a:solidFill>
                <a:latin typeface="Consolas" panose="020B0609020204030204" pitchFamily="49" charset="0"/>
              </a:rPr>
              <a:t>// spin-wait</a:t>
            </a:r>
          </a:p>
          <a:p>
            <a:r>
              <a:rPr lang="en-US" altLang="zh-CN" dirty="0">
                <a:latin typeface="Consolas" panose="020B0609020204030204" pitchFamily="49" charset="0"/>
              </a:rPr>
              <a:t>}</a:t>
            </a:r>
          </a:p>
          <a:p>
            <a:r>
              <a:rPr lang="en-US" altLang="zh-CN" dirty="0">
                <a:latin typeface="Consolas" panose="020B0609020204030204" pitchFamily="49" charset="0"/>
              </a:rPr>
              <a:t>void </a:t>
            </a:r>
            <a:r>
              <a:rPr lang="en-US" altLang="zh-CN" b="1" dirty="0">
                <a:solidFill>
                  <a:srgbClr val="0096FF"/>
                </a:solidFill>
                <a:latin typeface="Consolas" panose="020B0609020204030204" pitchFamily="49" charset="0"/>
              </a:rPr>
              <a:t>unlock</a:t>
            </a:r>
            <a:r>
              <a:rPr lang="en-US" altLang="zh-CN" dirty="0">
                <a:latin typeface="Consolas" panose="020B0609020204030204" pitchFamily="49" charset="0"/>
              </a:rPr>
              <a:t>() {</a:t>
            </a:r>
          </a:p>
          <a:p>
            <a:r>
              <a:rPr lang="en-US" altLang="zh-CN" dirty="0" smtClean="0">
                <a:latin typeface="Consolas" panose="020B0609020204030204" pitchFamily="49" charset="0"/>
              </a:rPr>
              <a:t>    flag[self</a:t>
            </a:r>
            <a:r>
              <a:rPr lang="en-US" altLang="zh-CN" dirty="0">
                <a:latin typeface="Consolas" panose="020B0609020204030204" pitchFamily="49" charset="0"/>
              </a:rPr>
              <a:t>] = 0; </a:t>
            </a:r>
            <a:r>
              <a:rPr lang="en-US" altLang="zh-CN" dirty="0">
                <a:solidFill>
                  <a:schemeClr val="accent3">
                    <a:lumMod val="75000"/>
                  </a:schemeClr>
                </a:solidFill>
                <a:latin typeface="Consolas" panose="020B0609020204030204" pitchFamily="49" charset="0"/>
              </a:rPr>
              <a:t>// simply undo your intent</a:t>
            </a:r>
          </a:p>
          <a:p>
            <a:r>
              <a:rPr lang="en-US" altLang="zh-CN" dirty="0">
                <a:latin typeface="Consolas" panose="020B0609020204030204" pitchFamily="49" charset="0"/>
              </a:rPr>
              <a:t>}</a:t>
            </a:r>
            <a:endParaRPr lang="zh-CN" altLang="en-US" sz="4800" dirty="0">
              <a:latin typeface="Consolas" panose="020B0609020204030204" pitchFamily="49" charset="0"/>
            </a:endParaRPr>
          </a:p>
        </p:txBody>
      </p:sp>
    </p:spTree>
    <p:extLst>
      <p:ext uri="{BB962C8B-B14F-4D97-AF65-F5344CB8AC3E}">
        <p14:creationId xmlns:p14="http://schemas.microsoft.com/office/powerpoint/2010/main" val="1722780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Creating a Thread</a:t>
            </a:r>
            <a:endParaRPr kumimoji="1" lang="zh-CN" altLang="en-US" dirty="0"/>
          </a:p>
        </p:txBody>
      </p:sp>
      <p:sp>
        <p:nvSpPr>
          <p:cNvPr id="3" name="内容占位符 2"/>
          <p:cNvSpPr>
            <a:spLocks noGrp="1"/>
          </p:cNvSpPr>
          <p:nvPr>
            <p:ph idx="1"/>
          </p:nvPr>
        </p:nvSpPr>
        <p:spPr/>
        <p:txBody>
          <a:bodyPr>
            <a:normAutofit/>
          </a:bodyPr>
          <a:lstStyle/>
          <a:p>
            <a:r>
              <a:rPr kumimoji="1" lang="en-US" altLang="zh-CN" sz="2333" dirty="0"/>
              <a:t>ALLOCATE_THREAD</a:t>
            </a:r>
          </a:p>
          <a:p>
            <a:pPr lvl="1"/>
            <a:r>
              <a:rPr kumimoji="1" lang="en-US" altLang="zh-CN" sz="2000" dirty="0"/>
              <a:t>Allocate a new stack</a:t>
            </a:r>
          </a:p>
          <a:p>
            <a:pPr lvl="1"/>
            <a:r>
              <a:rPr kumimoji="1" lang="en-US" altLang="zh-CN" sz="2000" dirty="0"/>
              <a:t>Push address of </a:t>
            </a:r>
            <a:r>
              <a:rPr kumimoji="1" lang="en-US" altLang="zh-CN" sz="2000" i="1" dirty="0"/>
              <a:t>EXIT_THREAD()</a:t>
            </a:r>
            <a:r>
              <a:rPr kumimoji="1" lang="en-US" altLang="zh-CN" sz="2000" dirty="0"/>
              <a:t> as return address</a:t>
            </a:r>
          </a:p>
          <a:p>
            <a:pPr lvl="1"/>
            <a:r>
              <a:rPr kumimoji="1" lang="en-US" altLang="zh-CN" sz="2000" dirty="0"/>
              <a:t>Push address of </a:t>
            </a:r>
            <a:r>
              <a:rPr kumimoji="1" lang="en-US" altLang="zh-CN" sz="2000" i="1" dirty="0" err="1"/>
              <a:t>starting_procedure</a:t>
            </a:r>
            <a:r>
              <a:rPr kumimoji="1" lang="en-US" altLang="zh-CN" sz="2000" dirty="0"/>
              <a:t> as return address</a:t>
            </a:r>
          </a:p>
          <a:p>
            <a:pPr lvl="2"/>
            <a:r>
              <a:rPr kumimoji="1" lang="en-US" altLang="zh-CN" sz="1667" i="1" dirty="0" err="1"/>
              <a:t>starting_procedure</a:t>
            </a:r>
            <a:r>
              <a:rPr kumimoji="1" lang="en-US" altLang="zh-CN" sz="1667" dirty="0"/>
              <a:t> is the start address of a thread</a:t>
            </a:r>
          </a:p>
          <a:p>
            <a:pPr lvl="1"/>
            <a:r>
              <a:rPr kumimoji="1" lang="en-US" altLang="zh-CN" sz="2000" dirty="0"/>
              <a:t>Initialize an entry in </a:t>
            </a:r>
            <a:r>
              <a:rPr kumimoji="1" lang="en-US" altLang="zh-CN" sz="2000" i="1" dirty="0" err="1"/>
              <a:t>thread_table</a:t>
            </a:r>
            <a:endParaRPr kumimoji="1" lang="en-US" altLang="zh-CN" sz="2000" i="1" dirty="0"/>
          </a:p>
          <a:p>
            <a:pPr lvl="1"/>
            <a:r>
              <a:rPr kumimoji="1" lang="en-US" altLang="zh-CN" sz="2000" dirty="0"/>
              <a:t>Set state to RUNNABLE</a:t>
            </a:r>
            <a:endParaRPr kumimoji="1" lang="zh-CN" altLang="en-US" sz="20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40</a:t>
            </a:fld>
            <a:endParaRPr lang="zh-CN" altLang="en-US"/>
          </a:p>
        </p:txBody>
      </p:sp>
      <p:sp>
        <p:nvSpPr>
          <p:cNvPr id="7" name="矩形 6"/>
          <p:cNvSpPr/>
          <p:nvPr/>
        </p:nvSpPr>
        <p:spPr>
          <a:xfrm>
            <a:off x="3491880" y="4986165"/>
            <a:ext cx="1680187" cy="323165"/>
          </a:xfrm>
          <a:prstGeom prst="rect">
            <a:avLst/>
          </a:prstGeom>
          <a:ln>
            <a:solidFill>
              <a:schemeClr val="tx1"/>
            </a:solidFill>
          </a:ln>
        </p:spPr>
        <p:txBody>
          <a:bodyPr wrap="square">
            <a:spAutoFit/>
          </a:bodyPr>
          <a:lstStyle/>
          <a:p>
            <a:pPr algn="ctr"/>
            <a:r>
              <a:rPr kumimoji="1" lang="en-US" altLang="zh-CN" sz="1500" dirty="0" err="1"/>
              <a:t>starting_procedure</a:t>
            </a:r>
            <a:endParaRPr kumimoji="1" lang="en-US" altLang="zh-CN" sz="1500" dirty="0"/>
          </a:p>
        </p:txBody>
      </p:sp>
      <p:sp>
        <p:nvSpPr>
          <p:cNvPr id="8" name="矩形 7"/>
          <p:cNvSpPr/>
          <p:nvPr/>
        </p:nvSpPr>
        <p:spPr>
          <a:xfrm>
            <a:off x="3491880" y="4678389"/>
            <a:ext cx="1680187" cy="323165"/>
          </a:xfrm>
          <a:prstGeom prst="rect">
            <a:avLst/>
          </a:prstGeom>
          <a:ln>
            <a:solidFill>
              <a:schemeClr val="tx1"/>
            </a:solidFill>
          </a:ln>
        </p:spPr>
        <p:txBody>
          <a:bodyPr wrap="square">
            <a:spAutoFit/>
          </a:bodyPr>
          <a:lstStyle/>
          <a:p>
            <a:pPr algn="ctr"/>
            <a:r>
              <a:rPr kumimoji="1" lang="en-US" altLang="zh-CN" sz="1500" dirty="0"/>
              <a:t>EXIT_THREAD</a:t>
            </a:r>
          </a:p>
        </p:txBody>
      </p:sp>
      <p:cxnSp>
        <p:nvCxnSpPr>
          <p:cNvPr id="10" name="直线箭头连接符 9"/>
          <p:cNvCxnSpPr/>
          <p:nvPr/>
        </p:nvCxnSpPr>
        <p:spPr>
          <a:xfrm>
            <a:off x="5412093" y="4626125"/>
            <a:ext cx="0" cy="72008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1" name="矩形 10"/>
          <p:cNvSpPr/>
          <p:nvPr/>
        </p:nvSpPr>
        <p:spPr>
          <a:xfrm>
            <a:off x="3551887" y="4318349"/>
            <a:ext cx="1524648" cy="323165"/>
          </a:xfrm>
          <a:prstGeom prst="rect">
            <a:avLst/>
          </a:prstGeom>
        </p:spPr>
        <p:txBody>
          <a:bodyPr wrap="none">
            <a:spAutoFit/>
          </a:bodyPr>
          <a:lstStyle/>
          <a:p>
            <a:r>
              <a:rPr kumimoji="1" lang="en-US" altLang="zh-CN" sz="1500" dirty="0"/>
              <a:t>Stack of a Thread</a:t>
            </a:r>
            <a:endParaRPr lang="zh-CN" altLang="en-US" sz="1500" dirty="0"/>
          </a:p>
        </p:txBody>
      </p:sp>
    </p:spTree>
    <p:extLst>
      <p:ext uri="{BB962C8B-B14F-4D97-AF65-F5344CB8AC3E}">
        <p14:creationId xmlns:p14="http://schemas.microsoft.com/office/powerpoint/2010/main" val="34929717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Start the Scheduler</a:t>
            </a:r>
            <a:endParaRPr lang="zh-CN" altLang="en-US" dirty="0"/>
          </a:p>
        </p:txBody>
      </p:sp>
      <p:sp>
        <p:nvSpPr>
          <p:cNvPr id="3" name="内容占位符 2"/>
          <p:cNvSpPr>
            <a:spLocks noGrp="1"/>
          </p:cNvSpPr>
          <p:nvPr>
            <p:ph idx="1"/>
          </p:nvPr>
        </p:nvSpPr>
        <p:spPr/>
        <p:txBody>
          <a:bodyPr/>
          <a:lstStyle/>
          <a:p>
            <a:r>
              <a:rPr lang="en-US" altLang="zh-CN" dirty="0"/>
              <a:t>Processor Thread</a:t>
            </a:r>
          </a:p>
          <a:p>
            <a:pPr lvl="1"/>
            <a:r>
              <a:rPr lang="en-US" altLang="zh-CN" dirty="0"/>
              <a:t>Create a separate thread for each processor first</a:t>
            </a:r>
          </a:p>
          <a:p>
            <a:pPr lvl="1"/>
            <a:r>
              <a:rPr lang="en-US" altLang="zh-CN" dirty="0"/>
              <a:t>Its stack is not used for most of the time</a:t>
            </a:r>
          </a:p>
          <a:p>
            <a:pPr lvl="2"/>
            <a:r>
              <a:rPr lang="en-US" altLang="zh-CN" dirty="0"/>
              <a:t>Only used when running scheduler()</a:t>
            </a:r>
          </a:p>
          <a:p>
            <a:endParaRPr lang="zh-CN" altLang="en-US" dirty="0"/>
          </a:p>
        </p:txBody>
      </p:sp>
    </p:spTree>
    <p:extLst>
      <p:ext uri="{BB962C8B-B14F-4D97-AF65-F5344CB8AC3E}">
        <p14:creationId xmlns:p14="http://schemas.microsoft.com/office/powerpoint/2010/main" val="33948140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8107FB38-4DA8-4D40-A1B7-468F17DAFC82}" type="slidenum">
              <a:rPr lang="zh-CN" altLang="en-US" smtClean="0"/>
              <a:t>42</a:t>
            </a:fld>
            <a:endParaRPr lang="zh-CN" altLang="en-US"/>
          </a:p>
        </p:txBody>
      </p:sp>
      <p:pic>
        <p:nvPicPr>
          <p:cNvPr id="27" name="图片 26"/>
          <p:cNvPicPr>
            <a:picLocks noChangeAspect="1"/>
          </p:cNvPicPr>
          <p:nvPr/>
        </p:nvPicPr>
        <p:blipFill rotWithShape="1">
          <a:blip r:embed="rId2"/>
          <a:srcRect l="9304" r="18850"/>
          <a:stretch/>
        </p:blipFill>
        <p:spPr>
          <a:xfrm>
            <a:off x="4416189" y="1237320"/>
            <a:ext cx="3752883" cy="2350571"/>
          </a:xfrm>
          <a:prstGeom prst="rect">
            <a:avLst/>
          </a:prstGeom>
          <a:ln>
            <a:solidFill>
              <a:srgbClr val="000000"/>
            </a:solidFill>
          </a:ln>
        </p:spPr>
      </p:pic>
      <p:pic>
        <p:nvPicPr>
          <p:cNvPr id="29" name="图片 28"/>
          <p:cNvPicPr>
            <a:picLocks noChangeAspect="1"/>
          </p:cNvPicPr>
          <p:nvPr/>
        </p:nvPicPr>
        <p:blipFill rotWithShape="1">
          <a:blip r:embed="rId3"/>
          <a:srcRect t="56146"/>
          <a:stretch/>
        </p:blipFill>
        <p:spPr>
          <a:xfrm>
            <a:off x="911594" y="2968140"/>
            <a:ext cx="3378948" cy="789460"/>
          </a:xfrm>
          <a:prstGeom prst="rect">
            <a:avLst/>
          </a:prstGeom>
          <a:ln>
            <a:solidFill>
              <a:srgbClr val="000000"/>
            </a:solidFill>
          </a:ln>
        </p:spPr>
      </p:pic>
      <p:sp>
        <p:nvSpPr>
          <p:cNvPr id="30" name="标题 1"/>
          <p:cNvSpPr txBox="1">
            <a:spLocks/>
          </p:cNvSpPr>
          <p:nvPr/>
        </p:nvSpPr>
        <p:spPr>
          <a:xfrm>
            <a:off x="3935929" y="13184"/>
            <a:ext cx="4956551" cy="1260140"/>
          </a:xfrm>
          <a:prstGeom prst="rect">
            <a:avLst/>
          </a:prstGeom>
        </p:spPr>
        <p:txBody>
          <a:bodyPr vert="horz" lIns="76200" tIns="38100" rIns="76200" bIns="38100" rtlCol="0" anchor="ctr">
            <a:normAutofit/>
          </a:bodyPr>
          <a:lstStyle>
            <a:lvl1pPr algn="l" defTabSz="914400" rtl="0" eaLnBrk="1" latinLnBrk="0" hangingPunct="1">
              <a:spcBef>
                <a:spcPct val="0"/>
              </a:spcBef>
              <a:buNone/>
              <a:defRPr sz="4000" b="1" kern="1200">
                <a:solidFill>
                  <a:schemeClr val="tx1"/>
                </a:solidFill>
                <a:latin typeface="+mj-lt"/>
                <a:ea typeface="+mj-ea"/>
                <a:cs typeface="Calibri" pitchFamily="34" charset="0"/>
              </a:defRPr>
            </a:lvl1pPr>
          </a:lstStyle>
          <a:p>
            <a:pPr algn="r"/>
            <a:r>
              <a:rPr kumimoji="1" lang="en-US" altLang="zh-CN" sz="3200" b="0" dirty="0">
                <a:latin typeface="等线" panose="02010600030101010101" pitchFamily="2" charset="-122"/>
                <a:ea typeface="等线" panose="02010600030101010101" pitchFamily="2" charset="-122"/>
              </a:rPr>
              <a:t>RUN_PROCESSOR </a:t>
            </a:r>
            <a:endParaRPr kumimoji="1" lang="en-US" altLang="zh-CN" sz="3200" b="0" dirty="0" smtClean="0">
              <a:latin typeface="等线" panose="02010600030101010101" pitchFamily="2" charset="-122"/>
              <a:ea typeface="等线" panose="02010600030101010101" pitchFamily="2" charset="-122"/>
            </a:endParaRPr>
          </a:p>
          <a:p>
            <a:pPr algn="r"/>
            <a:r>
              <a:rPr kumimoji="1" lang="en-US" altLang="zh-CN" sz="3200" b="0" dirty="0" smtClean="0">
                <a:latin typeface="等线" panose="02010600030101010101" pitchFamily="2" charset="-122"/>
                <a:ea typeface="等线" panose="02010600030101010101" pitchFamily="2" charset="-122"/>
              </a:rPr>
              <a:t>&amp; </a:t>
            </a:r>
            <a:r>
              <a:rPr kumimoji="1" lang="en-US" altLang="zh-CN" sz="3200" b="0" dirty="0">
                <a:latin typeface="等线" panose="02010600030101010101" pitchFamily="2" charset="-122"/>
                <a:ea typeface="等线" panose="02010600030101010101" pitchFamily="2" charset="-122"/>
              </a:rPr>
              <a:t>Create Thread</a:t>
            </a:r>
            <a:endParaRPr kumimoji="1" lang="zh-CN" altLang="en-US" sz="3200" b="0" dirty="0">
              <a:latin typeface="等线" panose="02010600030101010101" pitchFamily="2" charset="-122"/>
              <a:ea typeface="等线" panose="02010600030101010101" pitchFamily="2" charset="-122"/>
            </a:endParaRPr>
          </a:p>
        </p:txBody>
      </p:sp>
      <p:pic>
        <p:nvPicPr>
          <p:cNvPr id="36" name="图片 35"/>
          <p:cNvPicPr>
            <a:picLocks noChangeAspect="1"/>
          </p:cNvPicPr>
          <p:nvPr/>
        </p:nvPicPr>
        <p:blipFill>
          <a:blip r:embed="rId4"/>
          <a:stretch>
            <a:fillRect/>
          </a:stretch>
        </p:blipFill>
        <p:spPr>
          <a:xfrm>
            <a:off x="922853" y="667257"/>
            <a:ext cx="3360374" cy="1290143"/>
          </a:xfrm>
          <a:prstGeom prst="rect">
            <a:avLst/>
          </a:prstGeom>
          <a:ln w="38100" cmpd="sng">
            <a:solidFill>
              <a:srgbClr val="C0504D"/>
            </a:solidFill>
          </a:ln>
        </p:spPr>
      </p:pic>
      <p:sp>
        <p:nvSpPr>
          <p:cNvPr id="37" name="矩形 36"/>
          <p:cNvSpPr/>
          <p:nvPr/>
        </p:nvSpPr>
        <p:spPr>
          <a:xfrm>
            <a:off x="3191847" y="4469937"/>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b="1"/>
          </a:p>
        </p:txBody>
      </p:sp>
      <p:sp>
        <p:nvSpPr>
          <p:cNvPr id="38" name="矩形 37"/>
          <p:cNvSpPr/>
          <p:nvPr/>
        </p:nvSpPr>
        <p:spPr>
          <a:xfrm>
            <a:off x="3189628" y="5017740"/>
            <a:ext cx="600067"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SCHED</a:t>
            </a:r>
            <a:endParaRPr kumimoji="1" lang="zh-CN" altLang="en-US" sz="1167" dirty="0"/>
          </a:p>
        </p:txBody>
      </p:sp>
      <p:sp>
        <p:nvSpPr>
          <p:cNvPr id="39" name="矩形 38"/>
          <p:cNvSpPr/>
          <p:nvPr/>
        </p:nvSpPr>
        <p:spPr>
          <a:xfrm>
            <a:off x="2411760" y="4469937"/>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MAIN</a:t>
            </a:r>
            <a:endParaRPr kumimoji="1" lang="zh-CN" altLang="en-US" sz="1167" dirty="0"/>
          </a:p>
        </p:txBody>
      </p:sp>
      <p:sp>
        <p:nvSpPr>
          <p:cNvPr id="40" name="矩形 39"/>
          <p:cNvSpPr/>
          <p:nvPr/>
        </p:nvSpPr>
        <p:spPr>
          <a:xfrm>
            <a:off x="3971933" y="4469937"/>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b="1"/>
          </a:p>
        </p:txBody>
      </p:sp>
      <p:sp>
        <p:nvSpPr>
          <p:cNvPr id="42" name="矩形 41"/>
          <p:cNvSpPr/>
          <p:nvPr/>
        </p:nvSpPr>
        <p:spPr>
          <a:xfrm>
            <a:off x="3969715" y="5009997"/>
            <a:ext cx="600067" cy="307777"/>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b="1" dirty="0"/>
          </a:p>
        </p:txBody>
      </p:sp>
      <p:sp>
        <p:nvSpPr>
          <p:cNvPr id="43" name="矩形 42"/>
          <p:cNvSpPr/>
          <p:nvPr/>
        </p:nvSpPr>
        <p:spPr>
          <a:xfrm>
            <a:off x="1631674" y="4162161"/>
            <a:ext cx="1562735" cy="323165"/>
          </a:xfrm>
          <a:prstGeom prst="rect">
            <a:avLst/>
          </a:prstGeom>
        </p:spPr>
        <p:txBody>
          <a:bodyPr wrap="none">
            <a:spAutoFit/>
          </a:bodyPr>
          <a:lstStyle/>
          <a:p>
            <a:r>
              <a:rPr kumimoji="1" lang="en-US" altLang="zh-CN" sz="1500" dirty="0"/>
              <a:t>RUN_PROCESSOR</a:t>
            </a:r>
            <a:endParaRPr lang="zh-CN" altLang="en-US" sz="1500" dirty="0"/>
          </a:p>
        </p:txBody>
      </p:sp>
      <p:sp>
        <p:nvSpPr>
          <p:cNvPr id="44" name="矩形 43"/>
          <p:cNvSpPr/>
          <p:nvPr/>
        </p:nvSpPr>
        <p:spPr>
          <a:xfrm>
            <a:off x="3969715" y="5317774"/>
            <a:ext cx="600067"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EXIT_P</a:t>
            </a:r>
            <a:endParaRPr kumimoji="1" lang="zh-CN" altLang="en-US" sz="1167" dirty="0"/>
          </a:p>
        </p:txBody>
      </p:sp>
      <p:sp>
        <p:nvSpPr>
          <p:cNvPr id="50" name="矩形 49"/>
          <p:cNvSpPr/>
          <p:nvPr/>
        </p:nvSpPr>
        <p:spPr>
          <a:xfrm>
            <a:off x="3911927" y="3877614"/>
            <a:ext cx="1440160" cy="323165"/>
          </a:xfrm>
          <a:prstGeom prst="rect">
            <a:avLst/>
          </a:prstGeom>
        </p:spPr>
        <p:txBody>
          <a:bodyPr wrap="square">
            <a:spAutoFit/>
          </a:bodyPr>
          <a:lstStyle/>
          <a:p>
            <a:r>
              <a:rPr kumimoji="1" lang="en-US" altLang="zh-CN" sz="1500" dirty="0"/>
              <a:t>Thread Create</a:t>
            </a:r>
            <a:endParaRPr lang="zh-CN" altLang="en-US" sz="1500" dirty="0"/>
          </a:p>
        </p:txBody>
      </p:sp>
      <p:sp>
        <p:nvSpPr>
          <p:cNvPr id="21" name="矩形 20"/>
          <p:cNvSpPr/>
          <p:nvPr/>
        </p:nvSpPr>
        <p:spPr>
          <a:xfrm>
            <a:off x="4509775" y="4169903"/>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EXIT_T</a:t>
            </a:r>
            <a:endParaRPr kumimoji="1" lang="zh-CN" altLang="en-US" sz="1167" dirty="0"/>
          </a:p>
        </p:txBody>
      </p:sp>
      <p:sp>
        <p:nvSpPr>
          <p:cNvPr id="41" name="矩形 40"/>
          <p:cNvSpPr/>
          <p:nvPr/>
        </p:nvSpPr>
        <p:spPr>
          <a:xfrm>
            <a:off x="4511993" y="4469937"/>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APP</a:t>
            </a:r>
            <a:endParaRPr kumimoji="1" lang="zh-CN" altLang="en-US" sz="1167" dirty="0"/>
          </a:p>
        </p:txBody>
      </p:sp>
    </p:spTree>
    <p:extLst>
      <p:ext uri="{BB962C8B-B14F-4D97-AF65-F5344CB8AC3E}">
        <p14:creationId xmlns:p14="http://schemas.microsoft.com/office/powerpoint/2010/main" val="37497692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Thread Exit</a:t>
            </a:r>
            <a:endParaRPr kumimoji="1" lang="zh-CN" altLang="en-US" dirty="0"/>
          </a:p>
        </p:txBody>
      </p:sp>
      <p:sp>
        <p:nvSpPr>
          <p:cNvPr id="3" name="内容占位符 2"/>
          <p:cNvSpPr>
            <a:spLocks noGrp="1"/>
          </p:cNvSpPr>
          <p:nvPr>
            <p:ph idx="1"/>
          </p:nvPr>
        </p:nvSpPr>
        <p:spPr/>
        <p:txBody>
          <a:bodyPr>
            <a:normAutofit/>
          </a:bodyPr>
          <a:lstStyle/>
          <a:p>
            <a:pPr>
              <a:buFontTx/>
              <a:buNone/>
            </a:pPr>
            <a:r>
              <a:rPr lang="en-US" altLang="zh-CN" sz="2000" dirty="0">
                <a:latin typeface="Times New Roman" charset="0"/>
                <a:ea typeface="MS PGothic" charset="0"/>
                <a:cs typeface="Times New Roman" charset="0"/>
              </a:rPr>
              <a:t>1 procedure EXIT_THREAD()</a:t>
            </a:r>
          </a:p>
          <a:p>
            <a:pPr>
              <a:buFontTx/>
              <a:buNone/>
            </a:pPr>
            <a:r>
              <a:rPr lang="en-US" altLang="zh-CN" sz="2000" dirty="0">
                <a:latin typeface="Times New Roman" charset="0"/>
                <a:ea typeface="MS PGothic" charset="0"/>
                <a:cs typeface="Times New Roman" charset="0"/>
              </a:rPr>
              <a:t>2 		ACQUIRE (</a:t>
            </a:r>
            <a:r>
              <a:rPr lang="en-US" altLang="zh-CN" sz="2000" i="1" dirty="0" err="1">
                <a:latin typeface="Times New Roman" charset="0"/>
                <a:ea typeface="MS PGothic" charset="0"/>
                <a:cs typeface="Times New Roman" charset="0"/>
              </a:rPr>
              <a:t>threadtable_lock</a:t>
            </a:r>
            <a:r>
              <a:rPr lang="en-US" altLang="zh-CN" sz="2000" dirty="0">
                <a:latin typeface="Times New Roman" charset="0"/>
                <a:ea typeface="MS PGothic" charset="0"/>
                <a:cs typeface="Times New Roman" charset="0"/>
              </a:rPr>
              <a:t>)</a:t>
            </a:r>
          </a:p>
          <a:p>
            <a:pPr>
              <a:buFontTx/>
              <a:buNone/>
            </a:pPr>
            <a:r>
              <a:rPr lang="en-US" altLang="zh-CN" sz="2000" dirty="0">
                <a:solidFill>
                  <a:schemeClr val="accent2"/>
                </a:solidFill>
                <a:latin typeface="Times New Roman" charset="0"/>
                <a:ea typeface="MS PGothic" charset="0"/>
                <a:cs typeface="Times New Roman" charset="0"/>
              </a:rPr>
              <a:t>3 		</a:t>
            </a:r>
            <a:r>
              <a:rPr lang="en-US" altLang="zh-CN" sz="2000" i="1" dirty="0" err="1">
                <a:solidFill>
                  <a:schemeClr val="accent2"/>
                </a:solidFill>
                <a:latin typeface="Times New Roman" charset="0"/>
                <a:ea typeface="MS PGothic" charset="0"/>
                <a:cs typeface="Times New Roman" charset="0"/>
              </a:rPr>
              <a:t>threadtable</a:t>
            </a:r>
            <a:r>
              <a:rPr lang="en-US" altLang="zh-CN" sz="2000" i="1" dirty="0">
                <a:solidFill>
                  <a:schemeClr val="accent2"/>
                </a:solidFill>
                <a:latin typeface="Times New Roman" charset="0"/>
                <a:ea typeface="MS PGothic" charset="0"/>
                <a:cs typeface="Times New Roman" charset="0"/>
              </a:rPr>
              <a:t>[</a:t>
            </a:r>
            <a:r>
              <a:rPr lang="en-US" altLang="zh-CN" sz="2000" i="1" dirty="0" err="1">
                <a:solidFill>
                  <a:schemeClr val="accent2"/>
                </a:solidFill>
                <a:latin typeface="Times New Roman" charset="0"/>
                <a:ea typeface="MS PGothic" charset="0"/>
                <a:cs typeface="Times New Roman" charset="0"/>
              </a:rPr>
              <a:t>tid</a:t>
            </a:r>
            <a:r>
              <a:rPr lang="en-US" altLang="zh-CN" sz="2000" i="1" dirty="0">
                <a:solidFill>
                  <a:schemeClr val="accent2"/>
                </a:solidFill>
                <a:latin typeface="Times New Roman" charset="0"/>
                <a:ea typeface="MS PGothic" charset="0"/>
                <a:cs typeface="Times New Roman" charset="0"/>
              </a:rPr>
              <a:t>].</a:t>
            </a:r>
            <a:r>
              <a:rPr lang="en-US" altLang="zh-CN" sz="2000" i="1" dirty="0" err="1">
                <a:solidFill>
                  <a:schemeClr val="accent2"/>
                </a:solidFill>
                <a:latin typeface="Times New Roman" charset="0"/>
                <a:ea typeface="MS PGothic" charset="0"/>
                <a:cs typeface="Times New Roman" charset="0"/>
              </a:rPr>
              <a:t>kill_or_continue</a:t>
            </a:r>
            <a:r>
              <a:rPr lang="en-US" altLang="zh-CN" sz="2000" i="1" dirty="0">
                <a:solidFill>
                  <a:schemeClr val="accent2"/>
                </a:solidFill>
                <a:latin typeface="Times New Roman" charset="0"/>
                <a:ea typeface="MS PGothic" charset="0"/>
                <a:cs typeface="Times New Roman" charset="0"/>
              </a:rPr>
              <a:t> </a:t>
            </a:r>
            <a:r>
              <a:rPr lang="en-US" altLang="zh-CN" sz="2000" dirty="0">
                <a:solidFill>
                  <a:schemeClr val="accent2"/>
                </a:solidFill>
                <a:latin typeface="Times New Roman" charset="0"/>
                <a:ea typeface="MS PGothic" charset="0"/>
                <a:cs typeface="Times New Roman" charset="0"/>
              </a:rPr>
              <a:t>← KILL</a:t>
            </a:r>
          </a:p>
          <a:p>
            <a:pPr>
              <a:buFontTx/>
              <a:buNone/>
            </a:pPr>
            <a:r>
              <a:rPr lang="en-US" altLang="zh-CN" sz="2000" dirty="0">
                <a:latin typeface="Times New Roman" charset="0"/>
                <a:ea typeface="MS PGothic" charset="0"/>
                <a:cs typeface="Times New Roman" charset="0"/>
              </a:rPr>
              <a:t>4 		ENTER_PROCESSOR_LAYER (GET_THREAD_ID (), CPUID)</a:t>
            </a:r>
            <a:endParaRPr lang="en-US" altLang="zh-CN" sz="1667" dirty="0">
              <a:latin typeface="Times New Roman" charset="0"/>
              <a:ea typeface="MS PGothic" charset="0"/>
              <a:cs typeface="Times New Roman" charset="0"/>
            </a:endParaRPr>
          </a:p>
          <a:p>
            <a:pPr marL="0" indent="0">
              <a:buNone/>
            </a:pPr>
            <a:endParaRPr kumimoji="1" lang="zh-CN" altLang="en-US" sz="2000"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43</a:t>
            </a:fld>
            <a:endParaRPr lang="zh-CN" altLang="en-US"/>
          </a:p>
        </p:txBody>
      </p:sp>
    </p:spTree>
    <p:extLst>
      <p:ext uri="{BB962C8B-B14F-4D97-AF65-F5344CB8AC3E}">
        <p14:creationId xmlns:p14="http://schemas.microsoft.com/office/powerpoint/2010/main" val="16957982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Destroy a Thread</a:t>
            </a:r>
            <a:endParaRPr kumimoji="1" lang="zh-CN" altLang="en-US" dirty="0"/>
          </a:p>
        </p:txBody>
      </p:sp>
      <p:sp>
        <p:nvSpPr>
          <p:cNvPr id="3" name="内容占位符 2"/>
          <p:cNvSpPr>
            <a:spLocks noGrp="1"/>
          </p:cNvSpPr>
          <p:nvPr>
            <p:ph idx="1"/>
          </p:nvPr>
        </p:nvSpPr>
        <p:spPr/>
        <p:txBody>
          <a:bodyPr/>
          <a:lstStyle/>
          <a:p>
            <a:r>
              <a:rPr kumimoji="1" lang="en-US" altLang="zh-CN" dirty="0" smtClean="0"/>
              <a:t>DESTROY_THREAD</a:t>
            </a:r>
          </a:p>
          <a:p>
            <a:pPr lvl="1"/>
            <a:r>
              <a:rPr kumimoji="1" lang="en-US" altLang="zh-CN" dirty="0" smtClean="0"/>
              <a:t>One thread kills another thread</a:t>
            </a:r>
          </a:p>
          <a:p>
            <a:pPr lvl="1"/>
            <a:r>
              <a:rPr kumimoji="1" lang="en-US" altLang="zh-CN" dirty="0" smtClean="0"/>
              <a:t>Problem: the target thread may be running, thus the calling thread cannot just free its resource</a:t>
            </a:r>
          </a:p>
          <a:p>
            <a:pPr lvl="1"/>
            <a:r>
              <a:rPr kumimoji="1" lang="en-US" altLang="zh-CN" dirty="0" smtClean="0"/>
              <a:t>Solution: </a:t>
            </a:r>
            <a:r>
              <a:rPr kumimoji="1" lang="en-US" altLang="zh-CN" dirty="0" err="1" smtClean="0"/>
              <a:t>asynchronization</a:t>
            </a:r>
            <a:r>
              <a:rPr kumimoji="1" lang="en-US" altLang="zh-CN" dirty="0" smtClean="0"/>
              <a:t>: set KILL and return</a:t>
            </a:r>
          </a:p>
          <a:p>
            <a:pPr lvl="2"/>
            <a:r>
              <a:rPr kumimoji="1" lang="en-US" altLang="zh-CN" dirty="0" smtClean="0"/>
              <a:t>Wait for the thread to be destroyed when SCHEDULER</a:t>
            </a:r>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44</a:t>
            </a:fld>
            <a:endParaRPr lang="zh-CN" altLang="en-US"/>
          </a:p>
        </p:txBody>
      </p:sp>
    </p:spTree>
    <p:extLst>
      <p:ext uri="{BB962C8B-B14F-4D97-AF65-F5344CB8AC3E}">
        <p14:creationId xmlns:p14="http://schemas.microsoft.com/office/powerpoint/2010/main" val="10025526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8107FB38-4DA8-4D40-A1B7-468F17DAFC82}" type="slidenum">
              <a:rPr lang="zh-CN" altLang="en-US" smtClean="0"/>
              <a:t>45</a:t>
            </a:fld>
            <a:endParaRPr lang="zh-CN" altLang="en-US"/>
          </a:p>
        </p:txBody>
      </p:sp>
      <p:pic>
        <p:nvPicPr>
          <p:cNvPr id="5" name="图片 4"/>
          <p:cNvPicPr>
            <a:picLocks noChangeAspect="1"/>
          </p:cNvPicPr>
          <p:nvPr/>
        </p:nvPicPr>
        <p:blipFill>
          <a:blip r:embed="rId2"/>
          <a:stretch>
            <a:fillRect/>
          </a:stretch>
        </p:blipFill>
        <p:spPr>
          <a:xfrm>
            <a:off x="911594" y="457234"/>
            <a:ext cx="3360373" cy="739518"/>
          </a:xfrm>
          <a:prstGeom prst="rect">
            <a:avLst/>
          </a:prstGeom>
          <a:solidFill>
            <a:schemeClr val="accent2"/>
          </a:solidFill>
          <a:ln w="28575" cmpd="sng">
            <a:solidFill>
              <a:schemeClr val="accent2"/>
            </a:solidFill>
          </a:ln>
        </p:spPr>
      </p:pic>
      <p:sp>
        <p:nvSpPr>
          <p:cNvPr id="6" name="矩形 5"/>
          <p:cNvSpPr/>
          <p:nvPr/>
        </p:nvSpPr>
        <p:spPr>
          <a:xfrm>
            <a:off x="1451653" y="4091024"/>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APP</a:t>
            </a:r>
            <a:endParaRPr kumimoji="1" lang="zh-CN" altLang="en-US" sz="1167" dirty="0"/>
          </a:p>
        </p:txBody>
      </p:sp>
      <p:sp>
        <p:nvSpPr>
          <p:cNvPr id="7" name="矩形 6"/>
          <p:cNvSpPr/>
          <p:nvPr/>
        </p:nvSpPr>
        <p:spPr>
          <a:xfrm>
            <a:off x="2231740" y="4091024"/>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p>
        </p:txBody>
      </p:sp>
      <p:sp>
        <p:nvSpPr>
          <p:cNvPr id="8" name="矩形 7"/>
          <p:cNvSpPr/>
          <p:nvPr/>
        </p:nvSpPr>
        <p:spPr>
          <a:xfrm>
            <a:off x="2231740" y="4631084"/>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EXIT_T</a:t>
            </a:r>
            <a:endParaRPr kumimoji="1" lang="zh-CN" altLang="en-US" sz="1167" dirty="0"/>
          </a:p>
        </p:txBody>
      </p:sp>
      <p:sp>
        <p:nvSpPr>
          <p:cNvPr id="9" name="矩形 8"/>
          <p:cNvSpPr/>
          <p:nvPr/>
        </p:nvSpPr>
        <p:spPr>
          <a:xfrm>
            <a:off x="3011827" y="4091024"/>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p>
        </p:txBody>
      </p:sp>
      <p:sp>
        <p:nvSpPr>
          <p:cNvPr id="10" name="矩形 9"/>
          <p:cNvSpPr/>
          <p:nvPr/>
        </p:nvSpPr>
        <p:spPr>
          <a:xfrm>
            <a:off x="3011827" y="4631084"/>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p>
        </p:txBody>
      </p:sp>
      <p:sp>
        <p:nvSpPr>
          <p:cNvPr id="11" name="矩形 10"/>
          <p:cNvSpPr/>
          <p:nvPr/>
        </p:nvSpPr>
        <p:spPr>
          <a:xfrm>
            <a:off x="3011827" y="4931117"/>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00" dirty="0"/>
              <a:t>ENTER_P</a:t>
            </a:r>
            <a:endParaRPr kumimoji="1" lang="zh-CN" altLang="en-US" sz="800" dirty="0"/>
          </a:p>
        </p:txBody>
      </p:sp>
      <p:sp>
        <p:nvSpPr>
          <p:cNvPr id="12" name="矩形 11"/>
          <p:cNvSpPr/>
          <p:nvPr/>
        </p:nvSpPr>
        <p:spPr>
          <a:xfrm>
            <a:off x="3554105" y="4091024"/>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b="1"/>
          </a:p>
        </p:txBody>
      </p:sp>
      <p:sp>
        <p:nvSpPr>
          <p:cNvPr id="13" name="矩形 12"/>
          <p:cNvSpPr/>
          <p:nvPr/>
        </p:nvSpPr>
        <p:spPr>
          <a:xfrm>
            <a:off x="3551887" y="4631084"/>
            <a:ext cx="600067" cy="307777"/>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b="1" dirty="0"/>
          </a:p>
        </p:txBody>
      </p:sp>
      <p:sp>
        <p:nvSpPr>
          <p:cNvPr id="14" name="矩形 13"/>
          <p:cNvSpPr/>
          <p:nvPr/>
        </p:nvSpPr>
        <p:spPr>
          <a:xfrm>
            <a:off x="3551887" y="4938861"/>
            <a:ext cx="600067"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EXIT_P</a:t>
            </a:r>
            <a:endParaRPr kumimoji="1" lang="zh-CN" altLang="en-US" sz="1167" dirty="0"/>
          </a:p>
        </p:txBody>
      </p:sp>
      <p:sp>
        <p:nvSpPr>
          <p:cNvPr id="15" name="矩形 14"/>
          <p:cNvSpPr/>
          <p:nvPr/>
        </p:nvSpPr>
        <p:spPr>
          <a:xfrm>
            <a:off x="4331973" y="4091024"/>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a:p>
        </p:txBody>
      </p:sp>
      <p:sp>
        <p:nvSpPr>
          <p:cNvPr id="16" name="矩形 15"/>
          <p:cNvSpPr/>
          <p:nvPr/>
        </p:nvSpPr>
        <p:spPr>
          <a:xfrm>
            <a:off x="4329755" y="4638828"/>
            <a:ext cx="600067"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SCHED</a:t>
            </a:r>
            <a:endParaRPr kumimoji="1" lang="zh-CN" altLang="en-US" sz="1167" dirty="0"/>
          </a:p>
        </p:txBody>
      </p:sp>
      <p:sp>
        <p:nvSpPr>
          <p:cNvPr id="17" name="矩形 16"/>
          <p:cNvSpPr/>
          <p:nvPr/>
        </p:nvSpPr>
        <p:spPr>
          <a:xfrm>
            <a:off x="2123728" y="3558708"/>
            <a:ext cx="883224" cy="553998"/>
          </a:xfrm>
          <a:prstGeom prst="rect">
            <a:avLst/>
          </a:prstGeom>
        </p:spPr>
        <p:txBody>
          <a:bodyPr wrap="square">
            <a:spAutoFit/>
          </a:bodyPr>
          <a:lstStyle/>
          <a:p>
            <a:r>
              <a:rPr kumimoji="1" lang="en-US" altLang="zh-CN" sz="1500" dirty="0"/>
              <a:t>Thread </a:t>
            </a:r>
          </a:p>
          <a:p>
            <a:r>
              <a:rPr kumimoji="1" lang="en-US" altLang="zh-CN" sz="1500" dirty="0"/>
              <a:t>Exit</a:t>
            </a:r>
            <a:endParaRPr lang="zh-CN" altLang="en-US" sz="1500" dirty="0"/>
          </a:p>
        </p:txBody>
      </p:sp>
      <p:sp>
        <p:nvSpPr>
          <p:cNvPr id="24" name="矩形 23"/>
          <p:cNvSpPr/>
          <p:nvPr/>
        </p:nvSpPr>
        <p:spPr>
          <a:xfrm>
            <a:off x="5112060" y="4091024"/>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b="1"/>
          </a:p>
        </p:txBody>
      </p:sp>
      <p:sp>
        <p:nvSpPr>
          <p:cNvPr id="25" name="矩形 24"/>
          <p:cNvSpPr/>
          <p:nvPr/>
        </p:nvSpPr>
        <p:spPr>
          <a:xfrm>
            <a:off x="5109842" y="4631084"/>
            <a:ext cx="600067" cy="307777"/>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b="1" dirty="0"/>
          </a:p>
        </p:txBody>
      </p:sp>
      <p:sp>
        <p:nvSpPr>
          <p:cNvPr id="26" name="矩形 25"/>
          <p:cNvSpPr/>
          <p:nvPr/>
        </p:nvSpPr>
        <p:spPr>
          <a:xfrm>
            <a:off x="5109842" y="4938861"/>
            <a:ext cx="600067"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EXIT_P</a:t>
            </a:r>
            <a:endParaRPr kumimoji="1" lang="zh-CN" altLang="en-US" sz="1167" dirty="0"/>
          </a:p>
        </p:txBody>
      </p:sp>
      <p:sp>
        <p:nvSpPr>
          <p:cNvPr id="18" name="矩形 17"/>
          <p:cNvSpPr/>
          <p:nvPr/>
        </p:nvSpPr>
        <p:spPr>
          <a:xfrm>
            <a:off x="5652120" y="4091024"/>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p>
        </p:txBody>
      </p:sp>
      <p:sp>
        <p:nvSpPr>
          <p:cNvPr id="19" name="矩形 18"/>
          <p:cNvSpPr/>
          <p:nvPr/>
        </p:nvSpPr>
        <p:spPr>
          <a:xfrm>
            <a:off x="5649902" y="4631084"/>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p>
        </p:txBody>
      </p:sp>
      <p:sp>
        <p:nvSpPr>
          <p:cNvPr id="20" name="矩形 19"/>
          <p:cNvSpPr/>
          <p:nvPr/>
        </p:nvSpPr>
        <p:spPr>
          <a:xfrm>
            <a:off x="6432207" y="4091024"/>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p>
        </p:txBody>
      </p:sp>
      <p:sp>
        <p:nvSpPr>
          <p:cNvPr id="21" name="矩形 20"/>
          <p:cNvSpPr/>
          <p:nvPr/>
        </p:nvSpPr>
        <p:spPr>
          <a:xfrm>
            <a:off x="5652120" y="4931117"/>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850" dirty="0"/>
              <a:t>ENTER_P</a:t>
            </a:r>
            <a:endParaRPr kumimoji="1" lang="zh-CN" altLang="en-US" sz="850" dirty="0"/>
          </a:p>
        </p:txBody>
      </p:sp>
      <p:sp>
        <p:nvSpPr>
          <p:cNvPr id="22" name="矩形 21"/>
          <p:cNvSpPr/>
          <p:nvPr/>
        </p:nvSpPr>
        <p:spPr>
          <a:xfrm>
            <a:off x="6432207" y="4631084"/>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YIELD</a:t>
            </a:r>
            <a:endParaRPr kumimoji="1" lang="zh-CN" altLang="en-US" sz="1167" dirty="0"/>
          </a:p>
        </p:txBody>
      </p:sp>
      <p:sp>
        <p:nvSpPr>
          <p:cNvPr id="23" name="矩形 22"/>
          <p:cNvSpPr/>
          <p:nvPr/>
        </p:nvSpPr>
        <p:spPr>
          <a:xfrm>
            <a:off x="7212293" y="4091024"/>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APP</a:t>
            </a:r>
            <a:endParaRPr kumimoji="1" lang="zh-CN" altLang="en-US" sz="1167" dirty="0"/>
          </a:p>
        </p:txBody>
      </p:sp>
      <p:pic>
        <p:nvPicPr>
          <p:cNvPr id="27" name="图片 26"/>
          <p:cNvPicPr>
            <a:picLocks noChangeAspect="1"/>
          </p:cNvPicPr>
          <p:nvPr/>
        </p:nvPicPr>
        <p:blipFill rotWithShape="1">
          <a:blip r:embed="rId3"/>
          <a:srcRect l="9304" r="18850"/>
          <a:stretch/>
        </p:blipFill>
        <p:spPr>
          <a:xfrm>
            <a:off x="4416189" y="1057300"/>
            <a:ext cx="3752883" cy="2400267"/>
          </a:xfrm>
          <a:prstGeom prst="rect">
            <a:avLst/>
          </a:prstGeom>
          <a:ln>
            <a:solidFill>
              <a:srgbClr val="000000"/>
            </a:solidFill>
          </a:ln>
        </p:spPr>
      </p:pic>
      <p:pic>
        <p:nvPicPr>
          <p:cNvPr id="28" name="图片 27"/>
          <p:cNvPicPr>
            <a:picLocks noChangeAspect="1"/>
          </p:cNvPicPr>
          <p:nvPr/>
        </p:nvPicPr>
        <p:blipFill rotWithShape="1">
          <a:blip r:embed="rId4"/>
          <a:srcRect b="49070"/>
          <a:stretch/>
        </p:blipFill>
        <p:spPr>
          <a:xfrm>
            <a:off x="911593" y="1297327"/>
            <a:ext cx="3378948" cy="916846"/>
          </a:xfrm>
          <a:prstGeom prst="rect">
            <a:avLst/>
          </a:prstGeom>
          <a:ln>
            <a:solidFill>
              <a:srgbClr val="000000"/>
            </a:solidFill>
          </a:ln>
        </p:spPr>
      </p:pic>
      <p:pic>
        <p:nvPicPr>
          <p:cNvPr id="29" name="图片 28"/>
          <p:cNvPicPr>
            <a:picLocks noChangeAspect="1"/>
          </p:cNvPicPr>
          <p:nvPr/>
        </p:nvPicPr>
        <p:blipFill rotWithShape="1">
          <a:blip r:embed="rId4"/>
          <a:srcRect t="56146"/>
          <a:stretch/>
        </p:blipFill>
        <p:spPr>
          <a:xfrm>
            <a:off x="911594" y="2658608"/>
            <a:ext cx="3378948" cy="789460"/>
          </a:xfrm>
          <a:prstGeom prst="rect">
            <a:avLst/>
          </a:prstGeom>
          <a:ln>
            <a:solidFill>
              <a:srgbClr val="000000"/>
            </a:solidFill>
          </a:ln>
        </p:spPr>
      </p:pic>
      <p:sp>
        <p:nvSpPr>
          <p:cNvPr id="30" name="标题 1"/>
          <p:cNvSpPr txBox="1">
            <a:spLocks/>
          </p:cNvSpPr>
          <p:nvPr/>
        </p:nvSpPr>
        <p:spPr>
          <a:xfrm>
            <a:off x="5004048" y="192861"/>
            <a:ext cx="3308987" cy="648415"/>
          </a:xfrm>
          <a:prstGeom prst="rect">
            <a:avLst/>
          </a:prstGeom>
        </p:spPr>
        <p:txBody>
          <a:bodyPr vert="horz" lIns="76200" tIns="38100" rIns="76200" bIns="38100" rtlCol="0" anchor="ctr">
            <a:noAutofit/>
          </a:bodyPr>
          <a:lstStyle>
            <a:lvl1pPr algn="l" defTabSz="914400" rtl="0" eaLnBrk="1" latinLnBrk="0" hangingPunct="1">
              <a:spcBef>
                <a:spcPct val="0"/>
              </a:spcBef>
              <a:buNone/>
              <a:defRPr sz="4000" b="1" kern="1200">
                <a:solidFill>
                  <a:schemeClr val="tx1"/>
                </a:solidFill>
                <a:latin typeface="+mj-lt"/>
                <a:ea typeface="+mj-ea"/>
                <a:cs typeface="Calibri" pitchFamily="34" charset="0"/>
              </a:defRPr>
            </a:lvl1pPr>
          </a:lstStyle>
          <a:p>
            <a:pPr algn="r"/>
            <a:r>
              <a:rPr kumimoji="1" lang="en-US" altLang="zh-CN" sz="4400" b="0" dirty="0">
                <a:latin typeface="等线" panose="02010600030101010101" pitchFamily="2" charset="-122"/>
                <a:ea typeface="等线" panose="02010600030101010101" pitchFamily="2" charset="-122"/>
              </a:rPr>
              <a:t>Thread Exit</a:t>
            </a:r>
            <a:endParaRPr kumimoji="1" lang="zh-CN" altLang="en-US" sz="4400" b="0" dirty="0">
              <a:latin typeface="等线" panose="02010600030101010101" pitchFamily="2" charset="-122"/>
              <a:ea typeface="等线" panose="02010600030101010101" pitchFamily="2" charset="-122"/>
            </a:endParaRPr>
          </a:p>
        </p:txBody>
      </p:sp>
      <p:sp>
        <p:nvSpPr>
          <p:cNvPr id="32" name="右箭头 31"/>
          <p:cNvSpPr/>
          <p:nvPr/>
        </p:nvSpPr>
        <p:spPr>
          <a:xfrm>
            <a:off x="2711793" y="5118881"/>
            <a:ext cx="240027" cy="240027"/>
          </a:xfrm>
          <a:prstGeom prst="rightArrow">
            <a:avLst/>
          </a:prstGeom>
          <a:solidFill>
            <a:srgbClr val="C050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33" name="右箭头 32"/>
          <p:cNvSpPr/>
          <p:nvPr/>
        </p:nvSpPr>
        <p:spPr>
          <a:xfrm rot="16200000">
            <a:off x="4031940" y="5317772"/>
            <a:ext cx="240027" cy="240027"/>
          </a:xfrm>
          <a:prstGeom prst="rightArrow">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34" name="右箭头 33"/>
          <p:cNvSpPr/>
          <p:nvPr/>
        </p:nvSpPr>
        <p:spPr>
          <a:xfrm rot="10800000">
            <a:off x="6312193" y="5118881"/>
            <a:ext cx="240027" cy="240027"/>
          </a:xfrm>
          <a:prstGeom prst="right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35" name="右箭头 34"/>
          <p:cNvSpPr/>
          <p:nvPr/>
        </p:nvSpPr>
        <p:spPr>
          <a:xfrm rot="16200000">
            <a:off x="4992047" y="5298901"/>
            <a:ext cx="240027" cy="240027"/>
          </a:xfrm>
          <a:prstGeom prst="rightArrow">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Tree>
    <p:extLst>
      <p:ext uri="{BB962C8B-B14F-4D97-AF65-F5344CB8AC3E}">
        <p14:creationId xmlns:p14="http://schemas.microsoft.com/office/powerpoint/2010/main" val="35313714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The New Scheduler()</a:t>
            </a:r>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46</a:t>
            </a:fld>
            <a:endParaRPr lang="zh-CN" altLang="en-US"/>
          </a:p>
        </p:txBody>
      </p:sp>
      <p:sp>
        <p:nvSpPr>
          <p:cNvPr id="5" name="Content Placeholder 2"/>
          <p:cNvSpPr>
            <a:spLocks noGrp="1"/>
          </p:cNvSpPr>
          <p:nvPr>
            <p:ph idx="1"/>
          </p:nvPr>
        </p:nvSpPr>
        <p:spPr>
          <a:xfrm>
            <a:off x="1000392" y="1177313"/>
            <a:ext cx="7748071" cy="4254500"/>
          </a:xfrm>
        </p:spPr>
        <p:txBody>
          <a:bodyPr>
            <a:normAutofit fontScale="92500"/>
          </a:bodyPr>
          <a:lstStyle/>
          <a:p>
            <a:pPr>
              <a:spcBef>
                <a:spcPts val="0"/>
              </a:spcBef>
              <a:buFontTx/>
              <a:buNone/>
            </a:pPr>
            <a:r>
              <a:rPr lang="en-US" altLang="zh-CN" sz="1667" dirty="0">
                <a:latin typeface="Consolas" panose="020B0609020204030204" pitchFamily="49" charset="0"/>
                <a:ea typeface="MS PGothic" charset="0"/>
                <a:cs typeface="Times New Roman" charset="0"/>
              </a:rPr>
              <a:t>16 </a:t>
            </a:r>
            <a:r>
              <a:rPr lang="en-US" altLang="zh-CN" sz="1667" b="1" dirty="0">
                <a:latin typeface="Consolas" panose="020B0609020204030204" pitchFamily="49" charset="0"/>
                <a:ea typeface="MS PGothic" charset="0"/>
                <a:cs typeface="Times New Roman" charset="0"/>
              </a:rPr>
              <a:t>procedure </a:t>
            </a:r>
            <a:r>
              <a:rPr lang="en-US" altLang="zh-CN" sz="1667" dirty="0">
                <a:latin typeface="Consolas" panose="020B0609020204030204" pitchFamily="49" charset="0"/>
                <a:ea typeface="MS PGothic" charset="0"/>
                <a:cs typeface="Times New Roman" charset="0"/>
              </a:rPr>
              <a:t>SCHEDULER</a:t>
            </a:r>
            <a:r>
              <a:rPr lang="en-US" altLang="zh-CN" sz="1667" b="1" dirty="0">
                <a:latin typeface="Consolas" panose="020B0609020204030204" pitchFamily="49" charset="0"/>
                <a:ea typeface="MS PGothic" charset="0"/>
                <a:cs typeface="Times New Roman" charset="0"/>
              </a:rPr>
              <a:t> ()</a:t>
            </a:r>
          </a:p>
          <a:p>
            <a:pPr>
              <a:spcBef>
                <a:spcPts val="0"/>
              </a:spcBef>
              <a:buFontTx/>
              <a:buNone/>
            </a:pPr>
            <a:r>
              <a:rPr lang="en-US" altLang="zh-CN" sz="1667" dirty="0">
                <a:latin typeface="Consolas" panose="020B0609020204030204" pitchFamily="49" charset="0"/>
                <a:ea typeface="MS PGothic" charset="0"/>
                <a:cs typeface="Times New Roman" charset="0"/>
              </a:rPr>
              <a:t>17 	    </a:t>
            </a:r>
            <a:r>
              <a:rPr lang="en-US" altLang="zh-CN" sz="1667" b="1" dirty="0">
                <a:latin typeface="Consolas" panose="020B0609020204030204" pitchFamily="49" charset="0"/>
                <a:ea typeface="MS PGothic" charset="0"/>
                <a:cs typeface="Times New Roman" charset="0"/>
              </a:rPr>
              <a:t>while </a:t>
            </a:r>
            <a:r>
              <a:rPr lang="en-US" altLang="zh-CN" sz="1667" i="1" dirty="0">
                <a:solidFill>
                  <a:srgbClr val="4F81BD"/>
                </a:solidFill>
                <a:latin typeface="Consolas" panose="020B0609020204030204" pitchFamily="49" charset="0"/>
                <a:ea typeface="MS PGothic" charset="0"/>
                <a:cs typeface="Times New Roman" charset="0"/>
              </a:rPr>
              <a:t>shutdown</a:t>
            </a:r>
            <a:r>
              <a:rPr lang="en-US" altLang="zh-CN" sz="1667" b="1" dirty="0">
                <a:solidFill>
                  <a:srgbClr val="4F81BD"/>
                </a:solidFill>
                <a:latin typeface="Consolas" panose="020B0609020204030204" pitchFamily="49" charset="0"/>
                <a:ea typeface="MS PGothic" charset="0"/>
                <a:cs typeface="Times New Roman" charset="0"/>
              </a:rPr>
              <a:t> </a:t>
            </a:r>
            <a:r>
              <a:rPr lang="en-US" altLang="zh-CN" sz="1667" b="1" dirty="0">
                <a:latin typeface="Consolas" panose="020B0609020204030204" pitchFamily="49" charset="0"/>
                <a:ea typeface="MS PGothic" charset="0"/>
                <a:cs typeface="Times New Roman" charset="0"/>
              </a:rPr>
              <a:t>= </a:t>
            </a:r>
            <a:r>
              <a:rPr lang="en-US" altLang="zh-CN" sz="1667" dirty="0">
                <a:latin typeface="Consolas" panose="020B0609020204030204" pitchFamily="49" charset="0"/>
                <a:ea typeface="MS PGothic" charset="0"/>
                <a:cs typeface="Times New Roman" charset="0"/>
              </a:rPr>
              <a:t>FALSE</a:t>
            </a:r>
            <a:r>
              <a:rPr lang="en-US" altLang="zh-CN" sz="1667" b="1" dirty="0">
                <a:latin typeface="Consolas" panose="020B0609020204030204" pitchFamily="49" charset="0"/>
                <a:ea typeface="MS PGothic" charset="0"/>
                <a:cs typeface="Times New Roman" charset="0"/>
              </a:rPr>
              <a:t> do</a:t>
            </a:r>
          </a:p>
          <a:p>
            <a:pPr>
              <a:spcBef>
                <a:spcPts val="0"/>
              </a:spcBef>
              <a:buFontTx/>
              <a:buNone/>
            </a:pPr>
            <a:r>
              <a:rPr lang="en-US" altLang="zh-CN" sz="1667" dirty="0">
                <a:solidFill>
                  <a:schemeClr val="accent1"/>
                </a:solidFill>
                <a:latin typeface="Consolas" panose="020B0609020204030204" pitchFamily="49" charset="0"/>
                <a:ea typeface="MS PGothic" charset="0"/>
                <a:cs typeface="Times New Roman" charset="0"/>
              </a:rPr>
              <a:t>18 		ACQUIRE (</a:t>
            </a:r>
            <a:r>
              <a:rPr lang="en-US" altLang="zh-CN" sz="1667" i="1" dirty="0" err="1">
                <a:solidFill>
                  <a:schemeClr val="accent1"/>
                </a:solidFill>
                <a:latin typeface="Consolas" panose="020B0609020204030204" pitchFamily="49" charset="0"/>
                <a:ea typeface="MS PGothic" charset="0"/>
                <a:cs typeface="Times New Roman" charset="0"/>
              </a:rPr>
              <a:t>threadtable_lock</a:t>
            </a:r>
            <a:r>
              <a:rPr lang="en-US" altLang="zh-CN" sz="1667" dirty="0">
                <a:solidFill>
                  <a:schemeClr val="accent1"/>
                </a:solidFill>
                <a:latin typeface="Consolas" panose="020B0609020204030204" pitchFamily="49" charset="0"/>
                <a:ea typeface="MS PGothic" charset="0"/>
                <a:cs typeface="Times New Roman" charset="0"/>
              </a:rPr>
              <a:t>)</a:t>
            </a:r>
          </a:p>
          <a:p>
            <a:pPr>
              <a:spcBef>
                <a:spcPts val="0"/>
              </a:spcBef>
              <a:buFontTx/>
              <a:buNone/>
            </a:pPr>
            <a:r>
              <a:rPr lang="en-US" altLang="zh-CN" sz="1667" dirty="0">
                <a:latin typeface="Consolas" panose="020B0609020204030204" pitchFamily="49" charset="0"/>
                <a:ea typeface="MS PGothic" charset="0"/>
                <a:cs typeface="Times New Roman" charset="0"/>
              </a:rPr>
              <a:t>19 		</a:t>
            </a:r>
            <a:r>
              <a:rPr lang="en-US" altLang="zh-CN" sz="1667" b="1" dirty="0">
                <a:latin typeface="Consolas" panose="020B0609020204030204" pitchFamily="49" charset="0"/>
                <a:ea typeface="MS PGothic" charset="0"/>
                <a:cs typeface="Times New Roman" charset="0"/>
              </a:rPr>
              <a:t>for </a:t>
            </a:r>
            <a:r>
              <a:rPr lang="en-US" altLang="zh-CN" sz="1667" i="1" dirty="0" err="1">
                <a:latin typeface="Consolas" panose="020B0609020204030204" pitchFamily="49" charset="0"/>
                <a:ea typeface="MS PGothic" charset="0"/>
                <a:cs typeface="Times New Roman" charset="0"/>
              </a:rPr>
              <a:t>i</a:t>
            </a:r>
            <a:r>
              <a:rPr lang="en-US" altLang="zh-CN" sz="1667" b="1" dirty="0">
                <a:latin typeface="Consolas" panose="020B0609020204030204" pitchFamily="49" charset="0"/>
                <a:ea typeface="MS PGothic" charset="0"/>
                <a:cs typeface="Times New Roman" charset="0"/>
              </a:rPr>
              <a:t> from </a:t>
            </a:r>
            <a:r>
              <a:rPr lang="en-US" altLang="zh-CN" sz="1667" dirty="0">
                <a:latin typeface="Consolas" panose="020B0609020204030204" pitchFamily="49" charset="0"/>
                <a:ea typeface="MS PGothic" charset="0"/>
                <a:cs typeface="Times New Roman" charset="0"/>
              </a:rPr>
              <a:t>0</a:t>
            </a:r>
            <a:r>
              <a:rPr lang="en-US" altLang="zh-CN" sz="1667" b="1" dirty="0">
                <a:latin typeface="Consolas" panose="020B0609020204030204" pitchFamily="49" charset="0"/>
                <a:ea typeface="MS PGothic" charset="0"/>
                <a:cs typeface="Times New Roman" charset="0"/>
              </a:rPr>
              <a:t> until </a:t>
            </a:r>
            <a:r>
              <a:rPr lang="en-US" altLang="zh-CN" sz="1667" dirty="0">
                <a:latin typeface="Consolas" panose="020B0609020204030204" pitchFamily="49" charset="0"/>
                <a:ea typeface="MS PGothic" charset="0"/>
                <a:cs typeface="Times New Roman" charset="0"/>
              </a:rPr>
              <a:t>7</a:t>
            </a:r>
            <a:r>
              <a:rPr lang="en-US" altLang="zh-CN" sz="1667" b="1" dirty="0">
                <a:latin typeface="Consolas" panose="020B0609020204030204" pitchFamily="49" charset="0"/>
                <a:ea typeface="MS PGothic" charset="0"/>
                <a:cs typeface="Times New Roman" charset="0"/>
              </a:rPr>
              <a:t> do</a:t>
            </a:r>
          </a:p>
          <a:p>
            <a:pPr>
              <a:spcBef>
                <a:spcPts val="0"/>
              </a:spcBef>
              <a:buFontTx/>
              <a:buNone/>
            </a:pPr>
            <a:r>
              <a:rPr lang="en-US" altLang="zh-CN" sz="1667" dirty="0">
                <a:latin typeface="Consolas" panose="020B0609020204030204" pitchFamily="49" charset="0"/>
                <a:ea typeface="MS PGothic" charset="0"/>
                <a:cs typeface="Times New Roman" charset="0"/>
              </a:rPr>
              <a:t>20 		    </a:t>
            </a:r>
            <a:r>
              <a:rPr lang="en-US" altLang="zh-CN" sz="1667" b="1" dirty="0">
                <a:latin typeface="Consolas" panose="020B0609020204030204" pitchFamily="49" charset="0"/>
                <a:ea typeface="MS PGothic" charset="0"/>
                <a:cs typeface="Times New Roman" charset="0"/>
              </a:rPr>
              <a:t>if </a:t>
            </a:r>
            <a:r>
              <a:rPr lang="en-US" altLang="zh-CN" sz="1667" dirty="0" err="1">
                <a:latin typeface="Consolas" panose="020B0609020204030204" pitchFamily="49" charset="0"/>
                <a:ea typeface="MS PGothic" charset="0"/>
                <a:cs typeface="Times New Roman" charset="0"/>
              </a:rPr>
              <a:t>t</a:t>
            </a:r>
            <a:r>
              <a:rPr lang="en-US" altLang="zh-CN" sz="1667" i="1" dirty="0" err="1">
                <a:latin typeface="Consolas" panose="020B0609020204030204" pitchFamily="49" charset="0"/>
                <a:ea typeface="MS PGothic" charset="0"/>
                <a:cs typeface="Times New Roman" charset="0"/>
              </a:rPr>
              <a:t>hreadtable</a:t>
            </a:r>
            <a:r>
              <a:rPr lang="en-US" altLang="zh-CN" sz="1667" dirty="0">
                <a:latin typeface="Consolas" panose="020B0609020204030204" pitchFamily="49" charset="0"/>
                <a:ea typeface="MS PGothic" charset="0"/>
                <a:cs typeface="Times New Roman" charset="0"/>
              </a:rPr>
              <a:t>[</a:t>
            </a:r>
            <a:r>
              <a:rPr lang="en-US" altLang="zh-CN" sz="1667" i="1" dirty="0" err="1">
                <a:latin typeface="Consolas" panose="020B0609020204030204" pitchFamily="49" charset="0"/>
                <a:ea typeface="MS PGothic" charset="0"/>
                <a:cs typeface="Times New Roman" charset="0"/>
              </a:rPr>
              <a:t>i</a:t>
            </a:r>
            <a:r>
              <a:rPr lang="en-US" altLang="zh-CN" sz="1667" dirty="0">
                <a:latin typeface="Consolas" panose="020B0609020204030204" pitchFamily="49" charset="0"/>
                <a:ea typeface="MS PGothic" charset="0"/>
                <a:cs typeface="Times New Roman" charset="0"/>
              </a:rPr>
              <a:t>].</a:t>
            </a:r>
            <a:r>
              <a:rPr lang="en-US" altLang="zh-CN" sz="1667" i="1" dirty="0">
                <a:latin typeface="Consolas" panose="020B0609020204030204" pitchFamily="49" charset="0"/>
                <a:ea typeface="MS PGothic" charset="0"/>
                <a:cs typeface="Times New Roman" charset="0"/>
              </a:rPr>
              <a:t>state</a:t>
            </a:r>
            <a:r>
              <a:rPr lang="en-US" altLang="zh-CN" sz="1667" b="1" dirty="0">
                <a:latin typeface="Consolas" panose="020B0609020204030204" pitchFamily="49" charset="0"/>
                <a:ea typeface="MS PGothic" charset="0"/>
                <a:cs typeface="Times New Roman" charset="0"/>
              </a:rPr>
              <a:t> = </a:t>
            </a:r>
            <a:r>
              <a:rPr lang="en-US" altLang="zh-CN" sz="1667" dirty="0">
                <a:latin typeface="Consolas" panose="020B0609020204030204" pitchFamily="49" charset="0"/>
                <a:ea typeface="MS PGothic" charset="0"/>
                <a:cs typeface="Times New Roman" charset="0"/>
              </a:rPr>
              <a:t>RUNNABLE </a:t>
            </a:r>
            <a:r>
              <a:rPr lang="en-US" altLang="zh-CN" sz="1667" b="1" dirty="0">
                <a:latin typeface="Consolas" panose="020B0609020204030204" pitchFamily="49" charset="0"/>
                <a:ea typeface="MS PGothic" charset="0"/>
                <a:cs typeface="Times New Roman" charset="0"/>
              </a:rPr>
              <a:t>then</a:t>
            </a:r>
          </a:p>
          <a:p>
            <a:pPr>
              <a:spcBef>
                <a:spcPts val="0"/>
              </a:spcBef>
              <a:buFontTx/>
              <a:buNone/>
            </a:pPr>
            <a:r>
              <a:rPr lang="en-US" altLang="zh-CN" sz="1667" dirty="0">
                <a:latin typeface="Consolas" panose="020B0609020204030204" pitchFamily="49" charset="0"/>
                <a:ea typeface="MS PGothic" charset="0"/>
                <a:cs typeface="Times New Roman" charset="0"/>
              </a:rPr>
              <a:t>21 			</a:t>
            </a:r>
            <a:r>
              <a:rPr lang="en-US" altLang="zh-CN" sz="1667" dirty="0" err="1">
                <a:latin typeface="Consolas" panose="020B0609020204030204" pitchFamily="49" charset="0"/>
                <a:ea typeface="MS PGothic" charset="0"/>
                <a:cs typeface="Times New Roman" charset="0"/>
              </a:rPr>
              <a:t>t</a:t>
            </a:r>
            <a:r>
              <a:rPr lang="en-US" altLang="zh-CN" sz="1667" i="1" dirty="0" err="1">
                <a:latin typeface="Consolas" panose="020B0609020204030204" pitchFamily="49" charset="0"/>
                <a:ea typeface="MS PGothic" charset="0"/>
                <a:cs typeface="Times New Roman" charset="0"/>
              </a:rPr>
              <a:t>hreadtable</a:t>
            </a:r>
            <a:r>
              <a:rPr lang="en-US" altLang="zh-CN" sz="1667" dirty="0">
                <a:latin typeface="Consolas" panose="020B0609020204030204" pitchFamily="49" charset="0"/>
                <a:ea typeface="MS PGothic" charset="0"/>
                <a:cs typeface="Times New Roman" charset="0"/>
              </a:rPr>
              <a:t>[</a:t>
            </a:r>
            <a:r>
              <a:rPr lang="en-US" altLang="zh-CN" sz="1667" i="1" dirty="0" err="1">
                <a:latin typeface="Consolas" panose="020B0609020204030204" pitchFamily="49" charset="0"/>
                <a:ea typeface="MS PGothic" charset="0"/>
                <a:cs typeface="Times New Roman" charset="0"/>
              </a:rPr>
              <a:t>i</a:t>
            </a:r>
            <a:r>
              <a:rPr lang="en-US" altLang="zh-CN" sz="1667" dirty="0">
                <a:latin typeface="Consolas" panose="020B0609020204030204" pitchFamily="49" charset="0"/>
                <a:ea typeface="MS PGothic" charset="0"/>
                <a:cs typeface="Times New Roman" charset="0"/>
              </a:rPr>
              <a:t>].</a:t>
            </a:r>
            <a:r>
              <a:rPr lang="en-US" altLang="zh-CN" sz="1667" i="1" dirty="0">
                <a:latin typeface="Consolas" panose="020B0609020204030204" pitchFamily="49" charset="0"/>
                <a:ea typeface="MS PGothic" charset="0"/>
                <a:cs typeface="Times New Roman" charset="0"/>
              </a:rPr>
              <a:t>state</a:t>
            </a:r>
            <a:r>
              <a:rPr lang="en-US" altLang="zh-CN" sz="1667" b="1" dirty="0">
                <a:latin typeface="Consolas" panose="020B0609020204030204" pitchFamily="49" charset="0"/>
                <a:ea typeface="MS PGothic" charset="0"/>
                <a:cs typeface="Times New Roman" charset="0"/>
              </a:rPr>
              <a:t> </a:t>
            </a:r>
            <a:r>
              <a:rPr lang="en-US" altLang="zh-CN" sz="1667" dirty="0">
                <a:latin typeface="Consolas" panose="020B0609020204030204" pitchFamily="49" charset="0"/>
                <a:ea typeface="MS PGothic" charset="0"/>
                <a:cs typeface="Times New Roman" charset="0"/>
              </a:rPr>
              <a:t>← RUNNING</a:t>
            </a:r>
          </a:p>
          <a:p>
            <a:pPr>
              <a:spcBef>
                <a:spcPts val="0"/>
              </a:spcBef>
              <a:buFontTx/>
              <a:buNone/>
            </a:pPr>
            <a:r>
              <a:rPr lang="en-US" altLang="zh-CN" sz="1667" dirty="0">
                <a:latin typeface="Consolas" panose="020B0609020204030204" pitchFamily="49" charset="0"/>
                <a:ea typeface="MS PGothic" charset="0"/>
                <a:cs typeface="Times New Roman" charset="0"/>
              </a:rPr>
              <a:t>22 			</a:t>
            </a:r>
            <a:r>
              <a:rPr lang="en-US" altLang="zh-CN" sz="1667" dirty="0" err="1">
                <a:latin typeface="Consolas" panose="020B0609020204030204" pitchFamily="49" charset="0"/>
                <a:ea typeface="MS PGothic" charset="0"/>
                <a:cs typeface="Times New Roman" charset="0"/>
              </a:rPr>
              <a:t>processor_table</a:t>
            </a:r>
            <a:r>
              <a:rPr lang="en-US" altLang="zh-CN" sz="1667" dirty="0">
                <a:latin typeface="Consolas" panose="020B0609020204030204" pitchFamily="49" charset="0"/>
                <a:ea typeface="MS PGothic" charset="0"/>
                <a:cs typeface="Times New Roman" charset="0"/>
              </a:rPr>
              <a:t>[CPUID].</a:t>
            </a:r>
            <a:r>
              <a:rPr lang="en-US" altLang="zh-CN" sz="1667" i="1" dirty="0" err="1">
                <a:latin typeface="Consolas" panose="020B0609020204030204" pitchFamily="49" charset="0"/>
                <a:ea typeface="MS PGothic" charset="0"/>
                <a:cs typeface="Times New Roman" charset="0"/>
              </a:rPr>
              <a:t>thread_id</a:t>
            </a:r>
            <a:r>
              <a:rPr lang="en-US" altLang="zh-CN" sz="1667" dirty="0">
                <a:latin typeface="Consolas" panose="020B0609020204030204" pitchFamily="49" charset="0"/>
                <a:ea typeface="MS PGothic" charset="0"/>
                <a:cs typeface="Times New Roman" charset="0"/>
              </a:rPr>
              <a:t> ← </a:t>
            </a:r>
            <a:r>
              <a:rPr lang="en-US" altLang="zh-CN" sz="1667" i="1" dirty="0" err="1">
                <a:latin typeface="Consolas" panose="020B0609020204030204" pitchFamily="49" charset="0"/>
                <a:ea typeface="MS PGothic" charset="0"/>
                <a:cs typeface="Times New Roman" charset="0"/>
              </a:rPr>
              <a:t>i</a:t>
            </a:r>
            <a:endParaRPr lang="en-US" altLang="zh-CN" sz="1667" i="1" dirty="0">
              <a:latin typeface="Consolas" panose="020B0609020204030204" pitchFamily="49" charset="0"/>
              <a:ea typeface="MS PGothic" charset="0"/>
              <a:cs typeface="Times New Roman" charset="0"/>
            </a:endParaRPr>
          </a:p>
          <a:p>
            <a:pPr>
              <a:spcBef>
                <a:spcPts val="0"/>
              </a:spcBef>
              <a:buFontTx/>
              <a:buNone/>
            </a:pPr>
            <a:r>
              <a:rPr lang="en-US" altLang="zh-CN" sz="1667" dirty="0">
                <a:latin typeface="Consolas" panose="020B0609020204030204" pitchFamily="49" charset="0"/>
                <a:ea typeface="MS PGothic" charset="0"/>
                <a:cs typeface="Times New Roman" charset="0"/>
              </a:rPr>
              <a:t>23 			EXIT_PROCESSOR_LAYER (CPUID, </a:t>
            </a:r>
            <a:r>
              <a:rPr lang="en-US" altLang="zh-CN" sz="1667" i="1" dirty="0" err="1">
                <a:latin typeface="Consolas" panose="020B0609020204030204" pitchFamily="49" charset="0"/>
                <a:ea typeface="MS PGothic" charset="0"/>
                <a:cs typeface="Times New Roman" charset="0"/>
              </a:rPr>
              <a:t>i</a:t>
            </a:r>
            <a:r>
              <a:rPr lang="en-US" altLang="zh-CN" sz="1667" dirty="0">
                <a:latin typeface="Consolas" panose="020B0609020204030204" pitchFamily="49" charset="0"/>
                <a:ea typeface="MS PGothic" charset="0"/>
                <a:cs typeface="Times New Roman" charset="0"/>
              </a:rPr>
              <a:t>)</a:t>
            </a:r>
          </a:p>
          <a:p>
            <a:pPr>
              <a:spcBef>
                <a:spcPts val="0"/>
              </a:spcBef>
              <a:buFontTx/>
              <a:buNone/>
            </a:pPr>
            <a:r>
              <a:rPr lang="en-US" altLang="zh-CN" sz="1667" dirty="0">
                <a:solidFill>
                  <a:srgbClr val="C0504D"/>
                </a:solidFill>
                <a:latin typeface="Consolas" panose="020B0609020204030204" pitchFamily="49" charset="0"/>
                <a:ea typeface="MS PGothic" charset="0"/>
                <a:cs typeface="Times New Roman" charset="0"/>
              </a:rPr>
              <a:t>24 			</a:t>
            </a:r>
            <a:r>
              <a:rPr lang="en-US" altLang="zh-CN" sz="1667" b="1" dirty="0">
                <a:solidFill>
                  <a:srgbClr val="C0504D"/>
                </a:solidFill>
                <a:latin typeface="Consolas" panose="020B0609020204030204" pitchFamily="49" charset="0"/>
                <a:ea typeface="MS PGothic" charset="0"/>
                <a:cs typeface="Times New Roman" charset="0"/>
              </a:rPr>
              <a:t>if </a:t>
            </a:r>
            <a:r>
              <a:rPr lang="en-US" altLang="zh-CN" sz="1667" i="1" dirty="0" err="1">
                <a:solidFill>
                  <a:srgbClr val="C0504D"/>
                </a:solidFill>
                <a:latin typeface="Consolas" panose="020B0609020204030204" pitchFamily="49" charset="0"/>
                <a:ea typeface="MS PGothic" charset="0"/>
                <a:cs typeface="Times New Roman" charset="0"/>
              </a:rPr>
              <a:t>threadtable</a:t>
            </a:r>
            <a:r>
              <a:rPr lang="en-US" altLang="zh-CN" sz="1667" i="1" dirty="0">
                <a:solidFill>
                  <a:srgbClr val="C0504D"/>
                </a:solidFill>
                <a:latin typeface="Consolas" panose="020B0609020204030204" pitchFamily="49" charset="0"/>
                <a:ea typeface="MS PGothic" charset="0"/>
                <a:cs typeface="Times New Roman" charset="0"/>
              </a:rPr>
              <a:t>[</a:t>
            </a:r>
            <a:r>
              <a:rPr lang="en-US" altLang="zh-CN" sz="1667" i="1" dirty="0" err="1">
                <a:solidFill>
                  <a:srgbClr val="C0504D"/>
                </a:solidFill>
                <a:latin typeface="Consolas" panose="020B0609020204030204" pitchFamily="49" charset="0"/>
                <a:ea typeface="MS PGothic" charset="0"/>
                <a:cs typeface="Times New Roman" charset="0"/>
              </a:rPr>
              <a:t>i</a:t>
            </a:r>
            <a:r>
              <a:rPr lang="en-US" altLang="zh-CN" sz="1667" i="1" dirty="0">
                <a:solidFill>
                  <a:srgbClr val="C0504D"/>
                </a:solidFill>
                <a:latin typeface="Consolas" panose="020B0609020204030204" pitchFamily="49" charset="0"/>
                <a:ea typeface="MS PGothic" charset="0"/>
                <a:cs typeface="Times New Roman" charset="0"/>
              </a:rPr>
              <a:t>].</a:t>
            </a:r>
            <a:r>
              <a:rPr lang="en-US" altLang="zh-CN" sz="1667" i="1" dirty="0" err="1">
                <a:solidFill>
                  <a:srgbClr val="C0504D"/>
                </a:solidFill>
                <a:latin typeface="Consolas" panose="020B0609020204030204" pitchFamily="49" charset="0"/>
                <a:ea typeface="MS PGothic" charset="0"/>
                <a:cs typeface="Times New Roman" charset="0"/>
              </a:rPr>
              <a:t>kill_or_continue</a:t>
            </a:r>
            <a:r>
              <a:rPr lang="en-US" altLang="zh-CN" sz="1667" i="1" dirty="0">
                <a:solidFill>
                  <a:srgbClr val="C0504D"/>
                </a:solidFill>
                <a:latin typeface="Consolas" panose="020B0609020204030204" pitchFamily="49" charset="0"/>
                <a:ea typeface="MS PGothic" charset="0"/>
                <a:cs typeface="Times New Roman" charset="0"/>
              </a:rPr>
              <a:t> </a:t>
            </a:r>
            <a:r>
              <a:rPr lang="en-US" altLang="zh-CN" sz="1667" dirty="0">
                <a:solidFill>
                  <a:srgbClr val="C0504D"/>
                </a:solidFill>
                <a:latin typeface="Consolas" panose="020B0609020204030204" pitchFamily="49" charset="0"/>
                <a:ea typeface="MS PGothic" charset="0"/>
                <a:cs typeface="Times New Roman" charset="0"/>
              </a:rPr>
              <a:t>= KILL </a:t>
            </a:r>
            <a:r>
              <a:rPr lang="en-US" altLang="zh-CN" sz="1667" b="1" dirty="0">
                <a:solidFill>
                  <a:srgbClr val="C0504D"/>
                </a:solidFill>
                <a:latin typeface="Consolas" panose="020B0609020204030204" pitchFamily="49" charset="0"/>
                <a:ea typeface="MS PGothic" charset="0"/>
                <a:cs typeface="Times New Roman" charset="0"/>
              </a:rPr>
              <a:t>then</a:t>
            </a:r>
          </a:p>
          <a:p>
            <a:pPr>
              <a:spcBef>
                <a:spcPts val="0"/>
              </a:spcBef>
              <a:buFontTx/>
              <a:buNone/>
            </a:pPr>
            <a:r>
              <a:rPr lang="en-US" altLang="zh-CN" sz="1667" dirty="0">
                <a:solidFill>
                  <a:srgbClr val="C0504D"/>
                </a:solidFill>
                <a:latin typeface="Consolas" panose="020B0609020204030204" pitchFamily="49" charset="0"/>
                <a:ea typeface="MS PGothic" charset="0"/>
                <a:cs typeface="Times New Roman" charset="0"/>
              </a:rPr>
              <a:t>25 				 </a:t>
            </a:r>
            <a:r>
              <a:rPr lang="en-US" altLang="zh-CN" sz="1667" dirty="0" err="1">
                <a:solidFill>
                  <a:srgbClr val="C0504D"/>
                </a:solidFill>
                <a:latin typeface="Consolas" panose="020B0609020204030204" pitchFamily="49" charset="0"/>
                <a:ea typeface="MS PGothic" charset="0"/>
                <a:cs typeface="Times New Roman" charset="0"/>
              </a:rPr>
              <a:t>t</a:t>
            </a:r>
            <a:r>
              <a:rPr lang="en-US" altLang="zh-CN" sz="1667" i="1" dirty="0" err="1">
                <a:solidFill>
                  <a:srgbClr val="C0504D"/>
                </a:solidFill>
                <a:latin typeface="Consolas" panose="020B0609020204030204" pitchFamily="49" charset="0"/>
                <a:ea typeface="MS PGothic" charset="0"/>
                <a:cs typeface="Times New Roman" charset="0"/>
              </a:rPr>
              <a:t>hreadtable</a:t>
            </a:r>
            <a:r>
              <a:rPr lang="en-US" altLang="zh-CN" sz="1667" dirty="0">
                <a:solidFill>
                  <a:srgbClr val="C0504D"/>
                </a:solidFill>
                <a:latin typeface="Consolas" panose="020B0609020204030204" pitchFamily="49" charset="0"/>
                <a:ea typeface="MS PGothic" charset="0"/>
                <a:cs typeface="Times New Roman" charset="0"/>
              </a:rPr>
              <a:t>[</a:t>
            </a:r>
            <a:r>
              <a:rPr lang="en-US" altLang="zh-CN" sz="1667" i="1" dirty="0" err="1">
                <a:solidFill>
                  <a:srgbClr val="C0504D"/>
                </a:solidFill>
                <a:latin typeface="Consolas" panose="020B0609020204030204" pitchFamily="49" charset="0"/>
                <a:ea typeface="MS PGothic" charset="0"/>
                <a:cs typeface="Times New Roman" charset="0"/>
              </a:rPr>
              <a:t>i</a:t>
            </a:r>
            <a:r>
              <a:rPr lang="en-US" altLang="zh-CN" sz="1667" dirty="0">
                <a:solidFill>
                  <a:srgbClr val="C0504D"/>
                </a:solidFill>
                <a:latin typeface="Consolas" panose="020B0609020204030204" pitchFamily="49" charset="0"/>
                <a:ea typeface="MS PGothic" charset="0"/>
                <a:cs typeface="Times New Roman" charset="0"/>
              </a:rPr>
              <a:t>].</a:t>
            </a:r>
            <a:r>
              <a:rPr lang="en-US" altLang="zh-CN" sz="1667" i="1" dirty="0">
                <a:solidFill>
                  <a:srgbClr val="C0504D"/>
                </a:solidFill>
                <a:latin typeface="Consolas" panose="020B0609020204030204" pitchFamily="49" charset="0"/>
                <a:ea typeface="MS PGothic" charset="0"/>
                <a:cs typeface="Times New Roman" charset="0"/>
              </a:rPr>
              <a:t>state</a:t>
            </a:r>
            <a:r>
              <a:rPr lang="en-US" altLang="zh-CN" sz="1667" dirty="0">
                <a:solidFill>
                  <a:srgbClr val="C0504D"/>
                </a:solidFill>
                <a:latin typeface="Consolas" panose="020B0609020204030204" pitchFamily="49" charset="0"/>
                <a:ea typeface="MS PGothic" charset="0"/>
                <a:cs typeface="Times New Roman" charset="0"/>
              </a:rPr>
              <a:t> ← FREE</a:t>
            </a:r>
          </a:p>
          <a:p>
            <a:pPr>
              <a:spcBef>
                <a:spcPts val="0"/>
              </a:spcBef>
              <a:buFontTx/>
              <a:buNone/>
            </a:pPr>
            <a:r>
              <a:rPr lang="en-US" altLang="zh-CN" sz="1667" dirty="0">
                <a:solidFill>
                  <a:srgbClr val="C0504D"/>
                </a:solidFill>
                <a:latin typeface="Consolas" panose="020B0609020204030204" pitchFamily="49" charset="0"/>
                <a:ea typeface="MS PGothic" charset="0"/>
                <a:cs typeface="Times New Roman" charset="0"/>
              </a:rPr>
              <a:t>26 				 DEALLOCATE(</a:t>
            </a:r>
            <a:r>
              <a:rPr lang="en-US" altLang="zh-CN" sz="1667" dirty="0" err="1">
                <a:solidFill>
                  <a:srgbClr val="C0504D"/>
                </a:solidFill>
                <a:latin typeface="Consolas" panose="020B0609020204030204" pitchFamily="49" charset="0"/>
                <a:ea typeface="MS PGothic" charset="0"/>
                <a:cs typeface="Times New Roman" charset="0"/>
              </a:rPr>
              <a:t>t</a:t>
            </a:r>
            <a:r>
              <a:rPr lang="en-US" altLang="zh-CN" sz="1667" i="1" dirty="0" err="1">
                <a:solidFill>
                  <a:srgbClr val="C0504D"/>
                </a:solidFill>
                <a:latin typeface="Consolas" panose="020B0609020204030204" pitchFamily="49" charset="0"/>
                <a:ea typeface="MS PGothic" charset="0"/>
                <a:cs typeface="Times New Roman" charset="0"/>
              </a:rPr>
              <a:t>hreadtable</a:t>
            </a:r>
            <a:r>
              <a:rPr lang="en-US" altLang="zh-CN" sz="1667" dirty="0">
                <a:solidFill>
                  <a:srgbClr val="C0504D"/>
                </a:solidFill>
                <a:latin typeface="Consolas" panose="020B0609020204030204" pitchFamily="49" charset="0"/>
                <a:ea typeface="MS PGothic" charset="0"/>
                <a:cs typeface="Times New Roman" charset="0"/>
              </a:rPr>
              <a:t>[</a:t>
            </a:r>
            <a:r>
              <a:rPr lang="en-US" altLang="zh-CN" sz="1667" i="1" dirty="0" err="1">
                <a:solidFill>
                  <a:srgbClr val="C0504D"/>
                </a:solidFill>
                <a:latin typeface="Consolas" panose="020B0609020204030204" pitchFamily="49" charset="0"/>
                <a:ea typeface="MS PGothic" charset="0"/>
                <a:cs typeface="Times New Roman" charset="0"/>
              </a:rPr>
              <a:t>i</a:t>
            </a:r>
            <a:r>
              <a:rPr lang="en-US" altLang="zh-CN" sz="1667" dirty="0">
                <a:solidFill>
                  <a:srgbClr val="C0504D"/>
                </a:solidFill>
                <a:latin typeface="Consolas" panose="020B0609020204030204" pitchFamily="49" charset="0"/>
                <a:ea typeface="MS PGothic" charset="0"/>
                <a:cs typeface="Times New Roman" charset="0"/>
              </a:rPr>
              <a:t>]. </a:t>
            </a:r>
            <a:r>
              <a:rPr lang="en-US" altLang="zh-CN" sz="1667" i="1" dirty="0">
                <a:solidFill>
                  <a:srgbClr val="C0504D"/>
                </a:solidFill>
                <a:latin typeface="Consolas" panose="020B0609020204030204" pitchFamily="49" charset="0"/>
                <a:ea typeface="MS PGothic" charset="0"/>
                <a:cs typeface="Times New Roman" charset="0"/>
              </a:rPr>
              <a:t>stack</a:t>
            </a:r>
            <a:r>
              <a:rPr lang="en-US" altLang="zh-CN" sz="1667" dirty="0">
                <a:solidFill>
                  <a:srgbClr val="C0504D"/>
                </a:solidFill>
                <a:latin typeface="Consolas" panose="020B0609020204030204" pitchFamily="49" charset="0"/>
                <a:ea typeface="MS PGothic" charset="0"/>
                <a:cs typeface="Times New Roman" charset="0"/>
              </a:rPr>
              <a:t>)</a:t>
            </a:r>
          </a:p>
          <a:p>
            <a:pPr>
              <a:spcBef>
                <a:spcPts val="0"/>
              </a:spcBef>
              <a:buFontTx/>
              <a:buNone/>
            </a:pPr>
            <a:r>
              <a:rPr lang="en-US" altLang="zh-CN" sz="1667" dirty="0">
                <a:solidFill>
                  <a:srgbClr val="C0504D"/>
                </a:solidFill>
                <a:latin typeface="Consolas" panose="020B0609020204030204" pitchFamily="49" charset="0"/>
                <a:ea typeface="MS PGothic" charset="0"/>
                <a:cs typeface="Times New Roman" charset="0"/>
              </a:rPr>
              <a:t>27 				 </a:t>
            </a:r>
            <a:r>
              <a:rPr lang="en-US" altLang="zh-CN" sz="1667" dirty="0" err="1">
                <a:solidFill>
                  <a:srgbClr val="C0504D"/>
                </a:solidFill>
                <a:latin typeface="Consolas" panose="020B0609020204030204" pitchFamily="49" charset="0"/>
                <a:ea typeface="MS PGothic" charset="0"/>
                <a:cs typeface="Times New Roman" charset="0"/>
              </a:rPr>
              <a:t>t</a:t>
            </a:r>
            <a:r>
              <a:rPr lang="en-US" altLang="zh-CN" sz="1667" i="1" dirty="0" err="1">
                <a:solidFill>
                  <a:srgbClr val="C0504D"/>
                </a:solidFill>
                <a:latin typeface="Consolas" panose="020B0609020204030204" pitchFamily="49" charset="0"/>
                <a:ea typeface="MS PGothic" charset="0"/>
                <a:cs typeface="Times New Roman" charset="0"/>
              </a:rPr>
              <a:t>hreadtable</a:t>
            </a:r>
            <a:r>
              <a:rPr lang="en-US" altLang="zh-CN" sz="1667" dirty="0">
                <a:solidFill>
                  <a:srgbClr val="C0504D"/>
                </a:solidFill>
                <a:latin typeface="Consolas" panose="020B0609020204030204" pitchFamily="49" charset="0"/>
                <a:ea typeface="MS PGothic" charset="0"/>
                <a:cs typeface="Times New Roman" charset="0"/>
              </a:rPr>
              <a:t>[</a:t>
            </a:r>
            <a:r>
              <a:rPr lang="en-US" altLang="zh-CN" sz="1667" i="1" dirty="0" err="1">
                <a:solidFill>
                  <a:srgbClr val="C0504D"/>
                </a:solidFill>
                <a:latin typeface="Consolas" panose="020B0609020204030204" pitchFamily="49" charset="0"/>
                <a:ea typeface="MS PGothic" charset="0"/>
                <a:cs typeface="Times New Roman" charset="0"/>
              </a:rPr>
              <a:t>i</a:t>
            </a:r>
            <a:r>
              <a:rPr lang="en-US" altLang="zh-CN" sz="1667" dirty="0">
                <a:solidFill>
                  <a:srgbClr val="C0504D"/>
                </a:solidFill>
                <a:latin typeface="Consolas" panose="020B0609020204030204" pitchFamily="49" charset="0"/>
                <a:ea typeface="MS PGothic" charset="0"/>
                <a:cs typeface="Times New Roman" charset="0"/>
              </a:rPr>
              <a:t>]. </a:t>
            </a:r>
            <a:r>
              <a:rPr lang="en-US" altLang="zh-CN" sz="1667" i="1" dirty="0" err="1">
                <a:solidFill>
                  <a:srgbClr val="C0504D"/>
                </a:solidFill>
                <a:latin typeface="Consolas" panose="020B0609020204030204" pitchFamily="49" charset="0"/>
                <a:ea typeface="MS PGothic" charset="0"/>
                <a:cs typeface="Times New Roman" charset="0"/>
              </a:rPr>
              <a:t>kill_or_continue</a:t>
            </a:r>
            <a:r>
              <a:rPr lang="en-US" altLang="zh-CN" sz="1667" dirty="0">
                <a:solidFill>
                  <a:srgbClr val="C0504D"/>
                </a:solidFill>
                <a:latin typeface="Consolas" panose="020B0609020204030204" pitchFamily="49" charset="0"/>
                <a:ea typeface="MS PGothic" charset="0"/>
                <a:cs typeface="Times New Roman" charset="0"/>
              </a:rPr>
              <a:t> = CONTINUE</a:t>
            </a:r>
          </a:p>
          <a:p>
            <a:pPr>
              <a:spcBef>
                <a:spcPts val="0"/>
              </a:spcBef>
              <a:buFontTx/>
              <a:buNone/>
            </a:pPr>
            <a:r>
              <a:rPr lang="en-US" altLang="zh-CN" sz="1667" dirty="0">
                <a:solidFill>
                  <a:srgbClr val="4F81BD"/>
                </a:solidFill>
                <a:latin typeface="Consolas" panose="020B0609020204030204" pitchFamily="49" charset="0"/>
                <a:ea typeface="MS PGothic" charset="0"/>
                <a:cs typeface="Times New Roman" charset="0"/>
              </a:rPr>
              <a:t>28 		RELEASE (</a:t>
            </a:r>
            <a:r>
              <a:rPr lang="en-US" altLang="zh-CN" sz="1667" i="1" dirty="0" err="1">
                <a:solidFill>
                  <a:srgbClr val="4F81BD"/>
                </a:solidFill>
                <a:latin typeface="Consolas" panose="020B0609020204030204" pitchFamily="49" charset="0"/>
                <a:ea typeface="MS PGothic" charset="0"/>
                <a:cs typeface="Times New Roman" charset="0"/>
              </a:rPr>
              <a:t>threadtable_lock</a:t>
            </a:r>
            <a:r>
              <a:rPr lang="en-US" altLang="zh-CN" sz="1667" dirty="0">
                <a:solidFill>
                  <a:srgbClr val="4F81BD"/>
                </a:solidFill>
                <a:latin typeface="Consolas" panose="020B0609020204030204" pitchFamily="49" charset="0"/>
                <a:ea typeface="MS PGothic" charset="0"/>
                <a:cs typeface="Times New Roman" charset="0"/>
              </a:rPr>
              <a:t>)</a:t>
            </a:r>
          </a:p>
          <a:p>
            <a:pPr>
              <a:spcBef>
                <a:spcPts val="0"/>
              </a:spcBef>
              <a:buFontTx/>
              <a:buNone/>
            </a:pPr>
            <a:r>
              <a:rPr lang="en-US" altLang="zh-CN" sz="1667" dirty="0">
                <a:latin typeface="Consolas" panose="020B0609020204030204" pitchFamily="49" charset="0"/>
                <a:ea typeface="MS PGothic" charset="0"/>
                <a:cs typeface="Times New Roman" charset="0"/>
              </a:rPr>
              <a:t>29     </a:t>
            </a:r>
            <a:r>
              <a:rPr lang="en-US" altLang="zh-CN" sz="1667" b="1" dirty="0">
                <a:latin typeface="Consolas" panose="020B0609020204030204" pitchFamily="49" charset="0"/>
                <a:ea typeface="MS PGothic" charset="0"/>
                <a:cs typeface="Times New Roman" charset="0"/>
              </a:rPr>
              <a:t>return 		</a:t>
            </a:r>
            <a:r>
              <a:rPr lang="en-US" altLang="zh-CN" sz="1667" dirty="0">
                <a:latin typeface="Consolas" panose="020B0609020204030204" pitchFamily="49" charset="0"/>
                <a:ea typeface="MS PGothic" charset="0"/>
                <a:cs typeface="Times New Roman" charset="0"/>
              </a:rPr>
              <a:t>// Go shut down this processor</a:t>
            </a:r>
          </a:p>
        </p:txBody>
      </p:sp>
    </p:spTree>
    <p:extLst>
      <p:ext uri="{BB962C8B-B14F-4D97-AF65-F5344CB8AC3E}">
        <p14:creationId xmlns:p14="http://schemas.microsoft.com/office/powerpoint/2010/main" val="30944322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8107FB38-4DA8-4D40-A1B7-468F17DAFC82}" type="slidenum">
              <a:rPr lang="zh-CN" altLang="en-US" smtClean="0"/>
              <a:t>47</a:t>
            </a:fld>
            <a:endParaRPr lang="zh-CN" altLang="en-US"/>
          </a:p>
        </p:txBody>
      </p:sp>
      <p:pic>
        <p:nvPicPr>
          <p:cNvPr id="5" name="图片 4"/>
          <p:cNvPicPr>
            <a:picLocks noChangeAspect="1"/>
          </p:cNvPicPr>
          <p:nvPr/>
        </p:nvPicPr>
        <p:blipFill rotWithShape="1">
          <a:blip r:embed="rId3"/>
          <a:srcRect l="9304" r="18850"/>
          <a:stretch/>
        </p:blipFill>
        <p:spPr>
          <a:xfrm>
            <a:off x="4451987" y="997294"/>
            <a:ext cx="3717084" cy="2328148"/>
          </a:xfrm>
          <a:prstGeom prst="rect">
            <a:avLst/>
          </a:prstGeom>
          <a:ln>
            <a:solidFill>
              <a:srgbClr val="000000"/>
            </a:solidFill>
          </a:ln>
        </p:spPr>
      </p:pic>
      <p:sp>
        <p:nvSpPr>
          <p:cNvPr id="6" name="矩形 5"/>
          <p:cNvSpPr/>
          <p:nvPr/>
        </p:nvSpPr>
        <p:spPr>
          <a:xfrm>
            <a:off x="2193787" y="3817607"/>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a:p>
        </p:txBody>
      </p:sp>
      <p:sp>
        <p:nvSpPr>
          <p:cNvPr id="7" name="矩形 6"/>
          <p:cNvSpPr/>
          <p:nvPr/>
        </p:nvSpPr>
        <p:spPr>
          <a:xfrm>
            <a:off x="2868954" y="3817607"/>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a:p>
        </p:txBody>
      </p:sp>
      <p:sp>
        <p:nvSpPr>
          <p:cNvPr id="8" name="矩形 7"/>
          <p:cNvSpPr/>
          <p:nvPr/>
        </p:nvSpPr>
        <p:spPr>
          <a:xfrm>
            <a:off x="2988967" y="3817607"/>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a:p>
        </p:txBody>
      </p:sp>
      <p:sp>
        <p:nvSpPr>
          <p:cNvPr id="9" name="矩形 8"/>
          <p:cNvSpPr/>
          <p:nvPr/>
        </p:nvSpPr>
        <p:spPr>
          <a:xfrm>
            <a:off x="3644304" y="3817607"/>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a:p>
        </p:txBody>
      </p:sp>
      <p:sp>
        <p:nvSpPr>
          <p:cNvPr id="10" name="矩形 9"/>
          <p:cNvSpPr/>
          <p:nvPr/>
        </p:nvSpPr>
        <p:spPr>
          <a:xfrm>
            <a:off x="7705256" y="3817607"/>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11" name="矩形 10"/>
          <p:cNvSpPr/>
          <p:nvPr/>
        </p:nvSpPr>
        <p:spPr>
          <a:xfrm>
            <a:off x="4944949" y="3817607"/>
            <a:ext cx="600067"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dirty="0"/>
          </a:p>
        </p:txBody>
      </p:sp>
      <p:sp>
        <p:nvSpPr>
          <p:cNvPr id="12" name="矩形 11"/>
          <p:cNvSpPr/>
          <p:nvPr/>
        </p:nvSpPr>
        <p:spPr>
          <a:xfrm>
            <a:off x="862949" y="3828297"/>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t>App</a:t>
            </a:r>
            <a:endParaRPr kumimoji="1" lang="zh-CN" altLang="en-US" sz="1333" dirty="0"/>
          </a:p>
        </p:txBody>
      </p:sp>
      <p:sp>
        <p:nvSpPr>
          <p:cNvPr id="13" name="矩形 12"/>
          <p:cNvSpPr/>
          <p:nvPr/>
        </p:nvSpPr>
        <p:spPr>
          <a:xfrm>
            <a:off x="1523023" y="3817607"/>
            <a:ext cx="528698"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14" name="矩形 13"/>
          <p:cNvSpPr/>
          <p:nvPr/>
        </p:nvSpPr>
        <p:spPr>
          <a:xfrm>
            <a:off x="862277" y="4357667"/>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t>YIELD</a:t>
            </a:r>
            <a:endParaRPr kumimoji="1" lang="zh-CN" altLang="en-US" sz="1333" dirty="0"/>
          </a:p>
        </p:txBody>
      </p:sp>
      <p:sp>
        <p:nvSpPr>
          <p:cNvPr id="15" name="矩形 14"/>
          <p:cNvSpPr/>
          <p:nvPr/>
        </p:nvSpPr>
        <p:spPr>
          <a:xfrm>
            <a:off x="1524719" y="4357667"/>
            <a:ext cx="528698"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16" name="矩形 15"/>
          <p:cNvSpPr/>
          <p:nvPr/>
        </p:nvSpPr>
        <p:spPr>
          <a:xfrm>
            <a:off x="2866736" y="4357667"/>
            <a:ext cx="600067" cy="307777"/>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dirty="0"/>
          </a:p>
        </p:txBody>
      </p:sp>
      <p:sp>
        <p:nvSpPr>
          <p:cNvPr id="17" name="矩形 16"/>
          <p:cNvSpPr/>
          <p:nvPr/>
        </p:nvSpPr>
        <p:spPr>
          <a:xfrm>
            <a:off x="1524719" y="4665444"/>
            <a:ext cx="528698" cy="30003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b="1" dirty="0"/>
              <a:t>ENTER</a:t>
            </a:r>
            <a:endParaRPr kumimoji="1" lang="zh-CN" altLang="en-US" sz="1000" b="1" dirty="0"/>
          </a:p>
        </p:txBody>
      </p:sp>
      <p:sp>
        <p:nvSpPr>
          <p:cNvPr id="18" name="矩形 17"/>
          <p:cNvSpPr/>
          <p:nvPr/>
        </p:nvSpPr>
        <p:spPr>
          <a:xfrm>
            <a:off x="2191568" y="4365410"/>
            <a:ext cx="600067"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SCHED</a:t>
            </a:r>
            <a:endParaRPr kumimoji="1" lang="zh-CN" altLang="en-US" sz="1167" dirty="0"/>
          </a:p>
        </p:txBody>
      </p:sp>
      <p:sp>
        <p:nvSpPr>
          <p:cNvPr id="19" name="矩形 18"/>
          <p:cNvSpPr/>
          <p:nvPr/>
        </p:nvSpPr>
        <p:spPr>
          <a:xfrm>
            <a:off x="862278" y="3457567"/>
            <a:ext cx="619080" cy="323165"/>
          </a:xfrm>
          <a:prstGeom prst="rect">
            <a:avLst/>
          </a:prstGeom>
        </p:spPr>
        <p:txBody>
          <a:bodyPr wrap="none">
            <a:spAutoFit/>
          </a:bodyPr>
          <a:lstStyle/>
          <a:p>
            <a:r>
              <a:rPr kumimoji="1" lang="en-US" altLang="zh-CN" sz="1500" dirty="0"/>
              <a:t>YIELD</a:t>
            </a:r>
            <a:endParaRPr lang="zh-CN" altLang="en-US" sz="1500" dirty="0"/>
          </a:p>
        </p:txBody>
      </p:sp>
      <p:sp>
        <p:nvSpPr>
          <p:cNvPr id="20" name="矩形 19"/>
          <p:cNvSpPr/>
          <p:nvPr/>
        </p:nvSpPr>
        <p:spPr>
          <a:xfrm>
            <a:off x="1524720" y="3465311"/>
            <a:ext cx="694421" cy="323165"/>
          </a:xfrm>
          <a:prstGeom prst="rect">
            <a:avLst/>
          </a:prstGeom>
        </p:spPr>
        <p:txBody>
          <a:bodyPr wrap="none">
            <a:spAutoFit/>
          </a:bodyPr>
          <a:lstStyle/>
          <a:p>
            <a:r>
              <a:rPr kumimoji="1" lang="en-US" altLang="zh-CN" sz="1500" dirty="0"/>
              <a:t>ENTER</a:t>
            </a:r>
            <a:endParaRPr lang="zh-CN" altLang="en-US" sz="1500" dirty="0"/>
          </a:p>
        </p:txBody>
      </p:sp>
      <p:sp>
        <p:nvSpPr>
          <p:cNvPr id="21" name="矩形 20"/>
          <p:cNvSpPr/>
          <p:nvPr/>
        </p:nvSpPr>
        <p:spPr>
          <a:xfrm>
            <a:off x="2191568" y="3465311"/>
            <a:ext cx="708848" cy="323165"/>
          </a:xfrm>
          <a:prstGeom prst="rect">
            <a:avLst/>
          </a:prstGeom>
        </p:spPr>
        <p:txBody>
          <a:bodyPr wrap="none">
            <a:spAutoFit/>
          </a:bodyPr>
          <a:lstStyle/>
          <a:p>
            <a:r>
              <a:rPr kumimoji="1" lang="en-US" altLang="zh-CN" sz="1500" dirty="0"/>
              <a:t>SCHED</a:t>
            </a:r>
            <a:endParaRPr lang="zh-CN" altLang="en-US" sz="1500" dirty="0"/>
          </a:p>
        </p:txBody>
      </p:sp>
      <p:sp>
        <p:nvSpPr>
          <p:cNvPr id="22" name="矩形 21"/>
          <p:cNvSpPr/>
          <p:nvPr/>
        </p:nvSpPr>
        <p:spPr>
          <a:xfrm>
            <a:off x="2902504" y="3465311"/>
            <a:ext cx="519694" cy="323165"/>
          </a:xfrm>
          <a:prstGeom prst="rect">
            <a:avLst/>
          </a:prstGeom>
        </p:spPr>
        <p:txBody>
          <a:bodyPr wrap="none">
            <a:spAutoFit/>
          </a:bodyPr>
          <a:lstStyle/>
          <a:p>
            <a:r>
              <a:rPr kumimoji="1" lang="en-US" altLang="zh-CN" sz="1500" dirty="0"/>
              <a:t>EXIT</a:t>
            </a:r>
            <a:endParaRPr lang="zh-CN" altLang="en-US" sz="1500" dirty="0"/>
          </a:p>
        </p:txBody>
      </p:sp>
      <p:sp>
        <p:nvSpPr>
          <p:cNvPr id="23" name="矩形 22"/>
          <p:cNvSpPr/>
          <p:nvPr/>
        </p:nvSpPr>
        <p:spPr>
          <a:xfrm>
            <a:off x="2866736" y="4665444"/>
            <a:ext cx="600067"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EXIT</a:t>
            </a:r>
            <a:endParaRPr kumimoji="1" lang="zh-CN" altLang="en-US" sz="1167" dirty="0"/>
          </a:p>
        </p:txBody>
      </p:sp>
      <p:sp>
        <p:nvSpPr>
          <p:cNvPr id="24" name="右箭头 23"/>
          <p:cNvSpPr/>
          <p:nvPr/>
        </p:nvSpPr>
        <p:spPr>
          <a:xfrm>
            <a:off x="1224686" y="4845463"/>
            <a:ext cx="240027" cy="240027"/>
          </a:xfrm>
          <a:prstGeom prst="right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25" name="矩形 24"/>
          <p:cNvSpPr/>
          <p:nvPr/>
        </p:nvSpPr>
        <p:spPr>
          <a:xfrm>
            <a:off x="742264" y="4779374"/>
            <a:ext cx="574196" cy="348878"/>
          </a:xfrm>
          <a:prstGeom prst="rect">
            <a:avLst/>
          </a:prstGeom>
        </p:spPr>
        <p:txBody>
          <a:bodyPr wrap="none">
            <a:spAutoFit/>
          </a:bodyPr>
          <a:lstStyle/>
          <a:p>
            <a:r>
              <a:rPr kumimoji="1" lang="en-US" altLang="zh-CN" sz="1667" b="1" dirty="0">
                <a:solidFill>
                  <a:schemeClr val="accent1"/>
                </a:solidFill>
              </a:rPr>
              <a:t>SP-1</a:t>
            </a:r>
            <a:endParaRPr lang="zh-CN" altLang="en-US" sz="1667" b="1" dirty="0">
              <a:solidFill>
                <a:schemeClr val="accent1"/>
              </a:solidFill>
            </a:endParaRPr>
          </a:p>
        </p:txBody>
      </p:sp>
      <p:sp>
        <p:nvSpPr>
          <p:cNvPr id="26" name="矩形 25"/>
          <p:cNvSpPr/>
          <p:nvPr/>
        </p:nvSpPr>
        <p:spPr>
          <a:xfrm>
            <a:off x="2986749" y="4357667"/>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a:p>
        </p:txBody>
      </p:sp>
      <p:sp>
        <p:nvSpPr>
          <p:cNvPr id="27" name="矩形 26"/>
          <p:cNvSpPr/>
          <p:nvPr/>
        </p:nvSpPr>
        <p:spPr>
          <a:xfrm>
            <a:off x="2986749" y="4665444"/>
            <a:ext cx="600067" cy="30003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ENTER</a:t>
            </a:r>
            <a:endParaRPr kumimoji="1" lang="zh-CN" altLang="en-US" sz="1167" dirty="0"/>
          </a:p>
        </p:txBody>
      </p:sp>
      <p:sp>
        <p:nvSpPr>
          <p:cNvPr id="28" name="右箭头 27"/>
          <p:cNvSpPr/>
          <p:nvPr/>
        </p:nvSpPr>
        <p:spPr>
          <a:xfrm rot="10800000">
            <a:off x="3622585" y="4845463"/>
            <a:ext cx="240027" cy="240027"/>
          </a:xfrm>
          <a:prstGeom prst="rightArrow">
            <a:avLst/>
          </a:prstGeom>
          <a:solidFill>
            <a:srgbClr val="C050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29" name="矩形 28"/>
          <p:cNvSpPr/>
          <p:nvPr/>
        </p:nvSpPr>
        <p:spPr>
          <a:xfrm>
            <a:off x="3811034" y="4785457"/>
            <a:ext cx="574196" cy="348878"/>
          </a:xfrm>
          <a:prstGeom prst="rect">
            <a:avLst/>
          </a:prstGeom>
        </p:spPr>
        <p:txBody>
          <a:bodyPr wrap="none">
            <a:spAutoFit/>
          </a:bodyPr>
          <a:lstStyle/>
          <a:p>
            <a:r>
              <a:rPr kumimoji="1" lang="en-US" altLang="zh-CN" sz="1667" b="1" dirty="0">
                <a:solidFill>
                  <a:schemeClr val="accent2"/>
                </a:solidFill>
              </a:rPr>
              <a:t>SP-2</a:t>
            </a:r>
            <a:endParaRPr lang="zh-CN" altLang="en-US" sz="1667" b="1" dirty="0">
              <a:solidFill>
                <a:schemeClr val="accent2"/>
              </a:solidFill>
            </a:endParaRPr>
          </a:p>
        </p:txBody>
      </p:sp>
      <p:sp>
        <p:nvSpPr>
          <p:cNvPr id="30" name="矩形 29"/>
          <p:cNvSpPr/>
          <p:nvPr/>
        </p:nvSpPr>
        <p:spPr>
          <a:xfrm>
            <a:off x="3642086" y="4357667"/>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YIELD</a:t>
            </a:r>
            <a:endParaRPr kumimoji="1" lang="zh-CN" altLang="en-US" sz="1167" dirty="0"/>
          </a:p>
        </p:txBody>
      </p:sp>
      <p:sp>
        <p:nvSpPr>
          <p:cNvPr id="31" name="矩形 30"/>
          <p:cNvSpPr/>
          <p:nvPr/>
        </p:nvSpPr>
        <p:spPr>
          <a:xfrm>
            <a:off x="3642086" y="3465311"/>
            <a:ext cx="619080" cy="323165"/>
          </a:xfrm>
          <a:prstGeom prst="rect">
            <a:avLst/>
          </a:prstGeom>
        </p:spPr>
        <p:txBody>
          <a:bodyPr wrap="none">
            <a:spAutoFit/>
          </a:bodyPr>
          <a:lstStyle/>
          <a:p>
            <a:r>
              <a:rPr kumimoji="1" lang="en-US" altLang="zh-CN" sz="1500" dirty="0"/>
              <a:t>YIELD</a:t>
            </a:r>
            <a:endParaRPr lang="zh-CN" altLang="en-US" sz="1500" dirty="0"/>
          </a:p>
        </p:txBody>
      </p:sp>
      <p:sp>
        <p:nvSpPr>
          <p:cNvPr id="32" name="矩形 31"/>
          <p:cNvSpPr/>
          <p:nvPr/>
        </p:nvSpPr>
        <p:spPr>
          <a:xfrm>
            <a:off x="5596029" y="3465311"/>
            <a:ext cx="694421" cy="323165"/>
          </a:xfrm>
          <a:prstGeom prst="rect">
            <a:avLst/>
          </a:prstGeom>
        </p:spPr>
        <p:txBody>
          <a:bodyPr wrap="none">
            <a:spAutoFit/>
          </a:bodyPr>
          <a:lstStyle/>
          <a:p>
            <a:r>
              <a:rPr kumimoji="1" lang="en-US" altLang="zh-CN" sz="1500" dirty="0"/>
              <a:t>ENTER</a:t>
            </a:r>
            <a:endParaRPr lang="zh-CN" altLang="en-US" sz="1500" dirty="0"/>
          </a:p>
        </p:txBody>
      </p:sp>
      <p:sp>
        <p:nvSpPr>
          <p:cNvPr id="33" name="矩形 32"/>
          <p:cNvSpPr/>
          <p:nvPr/>
        </p:nvSpPr>
        <p:spPr>
          <a:xfrm>
            <a:off x="6262877" y="3465311"/>
            <a:ext cx="708848" cy="323165"/>
          </a:xfrm>
          <a:prstGeom prst="rect">
            <a:avLst/>
          </a:prstGeom>
        </p:spPr>
        <p:txBody>
          <a:bodyPr wrap="none">
            <a:spAutoFit/>
          </a:bodyPr>
          <a:lstStyle/>
          <a:p>
            <a:r>
              <a:rPr kumimoji="1" lang="en-US" altLang="zh-CN" sz="1500" dirty="0"/>
              <a:t>SCHED</a:t>
            </a:r>
            <a:endParaRPr lang="zh-CN" altLang="en-US" sz="1500" dirty="0"/>
          </a:p>
        </p:txBody>
      </p:sp>
      <p:sp>
        <p:nvSpPr>
          <p:cNvPr id="34" name="矩形 33"/>
          <p:cNvSpPr/>
          <p:nvPr/>
        </p:nvSpPr>
        <p:spPr>
          <a:xfrm>
            <a:off x="6982958" y="3465311"/>
            <a:ext cx="519694" cy="323165"/>
          </a:xfrm>
          <a:prstGeom prst="rect">
            <a:avLst/>
          </a:prstGeom>
        </p:spPr>
        <p:txBody>
          <a:bodyPr wrap="none">
            <a:spAutoFit/>
          </a:bodyPr>
          <a:lstStyle/>
          <a:p>
            <a:r>
              <a:rPr kumimoji="1" lang="en-US" altLang="zh-CN" sz="1500" dirty="0"/>
              <a:t>EXIT</a:t>
            </a:r>
            <a:endParaRPr lang="zh-CN" altLang="en-US" sz="1500" dirty="0"/>
          </a:p>
        </p:txBody>
      </p:sp>
      <p:sp>
        <p:nvSpPr>
          <p:cNvPr id="35" name="矩形 34"/>
          <p:cNvSpPr/>
          <p:nvPr/>
        </p:nvSpPr>
        <p:spPr>
          <a:xfrm>
            <a:off x="7703037" y="4357667"/>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t>YIELD</a:t>
            </a:r>
            <a:endParaRPr kumimoji="1" lang="zh-CN" altLang="en-US" sz="1333" dirty="0"/>
          </a:p>
        </p:txBody>
      </p:sp>
      <p:sp>
        <p:nvSpPr>
          <p:cNvPr id="36" name="矩形 35"/>
          <p:cNvSpPr/>
          <p:nvPr/>
        </p:nvSpPr>
        <p:spPr>
          <a:xfrm>
            <a:off x="7703038" y="3457567"/>
            <a:ext cx="619080" cy="323165"/>
          </a:xfrm>
          <a:prstGeom prst="rect">
            <a:avLst/>
          </a:prstGeom>
        </p:spPr>
        <p:txBody>
          <a:bodyPr wrap="none">
            <a:spAutoFit/>
          </a:bodyPr>
          <a:lstStyle/>
          <a:p>
            <a:r>
              <a:rPr kumimoji="1" lang="en-US" altLang="zh-CN" sz="1500" dirty="0"/>
              <a:t>YIELD</a:t>
            </a:r>
            <a:endParaRPr lang="zh-CN" altLang="en-US" sz="1500" dirty="0"/>
          </a:p>
        </p:txBody>
      </p:sp>
      <p:sp>
        <p:nvSpPr>
          <p:cNvPr id="37" name="右箭头 36"/>
          <p:cNvSpPr/>
          <p:nvPr/>
        </p:nvSpPr>
        <p:spPr>
          <a:xfrm rot="10800000">
            <a:off x="7692240" y="4845463"/>
            <a:ext cx="240027" cy="240027"/>
          </a:xfrm>
          <a:prstGeom prst="rightArrow">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38" name="矩形 37"/>
          <p:cNvSpPr/>
          <p:nvPr/>
        </p:nvSpPr>
        <p:spPr>
          <a:xfrm>
            <a:off x="7880689" y="4785457"/>
            <a:ext cx="574196" cy="348878"/>
          </a:xfrm>
          <a:prstGeom prst="rect">
            <a:avLst/>
          </a:prstGeom>
        </p:spPr>
        <p:txBody>
          <a:bodyPr wrap="none">
            <a:spAutoFit/>
          </a:bodyPr>
          <a:lstStyle/>
          <a:p>
            <a:r>
              <a:rPr kumimoji="1" lang="en-US" altLang="zh-CN" sz="1667" b="1" dirty="0">
                <a:solidFill>
                  <a:schemeClr val="accent1"/>
                </a:solidFill>
              </a:rPr>
              <a:t>SP-1</a:t>
            </a:r>
            <a:endParaRPr kumimoji="1" lang="zh-CN" altLang="en-US" sz="1667" b="1" dirty="0">
              <a:solidFill>
                <a:schemeClr val="accent1"/>
              </a:solidFill>
            </a:endParaRPr>
          </a:p>
        </p:txBody>
      </p:sp>
      <p:sp>
        <p:nvSpPr>
          <p:cNvPr id="39" name="矩形 38"/>
          <p:cNvSpPr/>
          <p:nvPr/>
        </p:nvSpPr>
        <p:spPr>
          <a:xfrm>
            <a:off x="4942731" y="4357667"/>
            <a:ext cx="600067"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333" dirty="0"/>
              <a:t>YIELD</a:t>
            </a:r>
            <a:endParaRPr kumimoji="1" lang="zh-CN" altLang="en-US" sz="1333" dirty="0"/>
          </a:p>
        </p:txBody>
      </p:sp>
      <p:sp>
        <p:nvSpPr>
          <p:cNvPr id="40" name="矩形 39"/>
          <p:cNvSpPr/>
          <p:nvPr/>
        </p:nvSpPr>
        <p:spPr>
          <a:xfrm>
            <a:off x="4942731" y="3465311"/>
            <a:ext cx="619080" cy="323165"/>
          </a:xfrm>
          <a:prstGeom prst="rect">
            <a:avLst/>
          </a:prstGeom>
        </p:spPr>
        <p:txBody>
          <a:bodyPr wrap="none">
            <a:spAutoFit/>
          </a:bodyPr>
          <a:lstStyle/>
          <a:p>
            <a:r>
              <a:rPr kumimoji="1" lang="en-US" altLang="zh-CN" sz="1500" dirty="0"/>
              <a:t>YIELD</a:t>
            </a:r>
            <a:endParaRPr lang="zh-CN" altLang="en-US" sz="1500" dirty="0"/>
          </a:p>
        </p:txBody>
      </p:sp>
      <p:sp>
        <p:nvSpPr>
          <p:cNvPr id="41" name="右箭头 40"/>
          <p:cNvSpPr/>
          <p:nvPr/>
        </p:nvSpPr>
        <p:spPr>
          <a:xfrm>
            <a:off x="5302771" y="4845463"/>
            <a:ext cx="240027" cy="240027"/>
          </a:xfrm>
          <a:prstGeom prst="rightArrow">
            <a:avLst/>
          </a:prstGeom>
          <a:solidFill>
            <a:srgbClr val="C050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42" name="矩形 41"/>
          <p:cNvSpPr/>
          <p:nvPr/>
        </p:nvSpPr>
        <p:spPr>
          <a:xfrm>
            <a:off x="4762711" y="4779374"/>
            <a:ext cx="574196" cy="348878"/>
          </a:xfrm>
          <a:prstGeom prst="rect">
            <a:avLst/>
          </a:prstGeom>
        </p:spPr>
        <p:txBody>
          <a:bodyPr wrap="none">
            <a:spAutoFit/>
          </a:bodyPr>
          <a:lstStyle/>
          <a:p>
            <a:r>
              <a:rPr kumimoji="1" lang="en-US" altLang="zh-CN" sz="1667" b="1" dirty="0">
                <a:solidFill>
                  <a:schemeClr val="accent2"/>
                </a:solidFill>
              </a:rPr>
              <a:t>SP-2</a:t>
            </a:r>
            <a:endParaRPr kumimoji="1" lang="zh-CN" altLang="en-US" sz="1667" b="1" dirty="0">
              <a:solidFill>
                <a:schemeClr val="accent2"/>
              </a:solidFill>
            </a:endParaRPr>
          </a:p>
        </p:txBody>
      </p:sp>
      <p:sp>
        <p:nvSpPr>
          <p:cNvPr id="43" name="矩形 42"/>
          <p:cNvSpPr/>
          <p:nvPr/>
        </p:nvSpPr>
        <p:spPr>
          <a:xfrm>
            <a:off x="4282658" y="3817607"/>
            <a:ext cx="300033"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APP</a:t>
            </a:r>
            <a:endParaRPr kumimoji="1" lang="zh-CN" altLang="en-US" sz="1167" dirty="0"/>
          </a:p>
        </p:txBody>
      </p:sp>
      <p:sp>
        <p:nvSpPr>
          <p:cNvPr id="44" name="矩形 43"/>
          <p:cNvSpPr/>
          <p:nvPr/>
        </p:nvSpPr>
        <p:spPr>
          <a:xfrm>
            <a:off x="4614764" y="3817607"/>
            <a:ext cx="300033"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APP</a:t>
            </a:r>
            <a:endParaRPr kumimoji="1" lang="zh-CN" altLang="en-US" sz="1167" dirty="0"/>
          </a:p>
        </p:txBody>
      </p:sp>
      <p:sp>
        <p:nvSpPr>
          <p:cNvPr id="45" name="矩形 44"/>
          <p:cNvSpPr/>
          <p:nvPr/>
        </p:nvSpPr>
        <p:spPr>
          <a:xfrm>
            <a:off x="6262877" y="3825350"/>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a:p>
        </p:txBody>
      </p:sp>
      <p:sp>
        <p:nvSpPr>
          <p:cNvPr id="46" name="矩形 45"/>
          <p:cNvSpPr/>
          <p:nvPr/>
        </p:nvSpPr>
        <p:spPr>
          <a:xfrm>
            <a:off x="6938045" y="3825350"/>
            <a:ext cx="600067" cy="53711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167"/>
          </a:p>
        </p:txBody>
      </p:sp>
      <p:sp>
        <p:nvSpPr>
          <p:cNvPr id="47" name="矩形 46"/>
          <p:cNvSpPr/>
          <p:nvPr/>
        </p:nvSpPr>
        <p:spPr>
          <a:xfrm>
            <a:off x="7058058" y="3825350"/>
            <a:ext cx="600067" cy="53711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48" name="矩形 47"/>
          <p:cNvSpPr/>
          <p:nvPr/>
        </p:nvSpPr>
        <p:spPr>
          <a:xfrm>
            <a:off x="5592114" y="3825350"/>
            <a:ext cx="528698" cy="53711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49" name="矩形 48"/>
          <p:cNvSpPr/>
          <p:nvPr/>
        </p:nvSpPr>
        <p:spPr>
          <a:xfrm>
            <a:off x="5593810" y="4365410"/>
            <a:ext cx="528698" cy="307777"/>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50" name="矩形 49"/>
          <p:cNvSpPr/>
          <p:nvPr/>
        </p:nvSpPr>
        <p:spPr>
          <a:xfrm>
            <a:off x="6935827" y="4365410"/>
            <a:ext cx="600067" cy="307777"/>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SCHED</a:t>
            </a:r>
            <a:endParaRPr kumimoji="1" lang="zh-CN" altLang="en-US" sz="1167" dirty="0"/>
          </a:p>
        </p:txBody>
      </p:sp>
      <p:sp>
        <p:nvSpPr>
          <p:cNvPr id="51" name="矩形 50"/>
          <p:cNvSpPr/>
          <p:nvPr/>
        </p:nvSpPr>
        <p:spPr>
          <a:xfrm>
            <a:off x="5593810" y="4673187"/>
            <a:ext cx="528698" cy="300033"/>
          </a:xfrm>
          <a:prstGeom prst="rect">
            <a:avLst/>
          </a:prstGeom>
          <a:solidFill>
            <a:schemeClr val="accent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ENTER</a:t>
            </a:r>
            <a:endParaRPr kumimoji="1" lang="zh-CN" altLang="en-US" sz="1000" dirty="0"/>
          </a:p>
        </p:txBody>
      </p:sp>
      <p:sp>
        <p:nvSpPr>
          <p:cNvPr id="52" name="矩形 51"/>
          <p:cNvSpPr/>
          <p:nvPr/>
        </p:nvSpPr>
        <p:spPr>
          <a:xfrm>
            <a:off x="6260659" y="4373154"/>
            <a:ext cx="600067"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SCHED</a:t>
            </a:r>
            <a:endParaRPr kumimoji="1" lang="zh-CN" altLang="en-US" sz="1167" dirty="0"/>
          </a:p>
        </p:txBody>
      </p:sp>
      <p:sp>
        <p:nvSpPr>
          <p:cNvPr id="53" name="矩形 52"/>
          <p:cNvSpPr/>
          <p:nvPr/>
        </p:nvSpPr>
        <p:spPr>
          <a:xfrm>
            <a:off x="6935827" y="4673187"/>
            <a:ext cx="600067"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b="1" dirty="0"/>
              <a:t>EXIT</a:t>
            </a:r>
            <a:endParaRPr kumimoji="1" lang="zh-CN" altLang="en-US" sz="1167" b="1" dirty="0"/>
          </a:p>
        </p:txBody>
      </p:sp>
      <p:sp>
        <p:nvSpPr>
          <p:cNvPr id="54" name="矩形 53"/>
          <p:cNvSpPr/>
          <p:nvPr/>
        </p:nvSpPr>
        <p:spPr>
          <a:xfrm>
            <a:off x="7055840" y="4365410"/>
            <a:ext cx="600067" cy="307777"/>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55" name="矩形 54"/>
          <p:cNvSpPr/>
          <p:nvPr/>
        </p:nvSpPr>
        <p:spPr>
          <a:xfrm>
            <a:off x="7055840" y="4673187"/>
            <a:ext cx="600067" cy="300033"/>
          </a:xfrm>
          <a:prstGeom prst="rect">
            <a:avLst/>
          </a:prstGeom>
          <a:solidFill>
            <a:schemeClr val="accent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ENTER</a:t>
            </a:r>
            <a:endParaRPr kumimoji="1" lang="zh-CN" altLang="en-US" sz="1200" dirty="0"/>
          </a:p>
        </p:txBody>
      </p:sp>
      <p:sp>
        <p:nvSpPr>
          <p:cNvPr id="56" name="矩形 55"/>
          <p:cNvSpPr/>
          <p:nvPr/>
        </p:nvSpPr>
        <p:spPr>
          <a:xfrm>
            <a:off x="5690073" y="3833093"/>
            <a:ext cx="540060" cy="540060"/>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MAIN</a:t>
            </a:r>
            <a:endParaRPr kumimoji="1" lang="zh-CN" altLang="en-US" sz="1167" dirty="0"/>
          </a:p>
        </p:txBody>
      </p:sp>
      <p:sp>
        <p:nvSpPr>
          <p:cNvPr id="57" name="矩形 56"/>
          <p:cNvSpPr/>
          <p:nvPr/>
        </p:nvSpPr>
        <p:spPr>
          <a:xfrm>
            <a:off x="5690073" y="4373154"/>
            <a:ext cx="540060"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SCHED</a:t>
            </a:r>
            <a:endParaRPr kumimoji="1" lang="zh-CN" altLang="en-US" sz="1000" dirty="0"/>
          </a:p>
        </p:txBody>
      </p:sp>
      <p:sp>
        <p:nvSpPr>
          <p:cNvPr id="58" name="矩形 57"/>
          <p:cNvSpPr/>
          <p:nvPr/>
        </p:nvSpPr>
        <p:spPr>
          <a:xfrm>
            <a:off x="1511660" y="5284382"/>
            <a:ext cx="2209066" cy="348878"/>
          </a:xfrm>
          <a:prstGeom prst="rect">
            <a:avLst/>
          </a:prstGeom>
        </p:spPr>
        <p:txBody>
          <a:bodyPr wrap="none">
            <a:spAutoFit/>
          </a:bodyPr>
          <a:lstStyle/>
          <a:p>
            <a:r>
              <a:rPr kumimoji="1" lang="en-US" altLang="zh-CN" sz="1667" b="1" dirty="0"/>
              <a:t>SP of Processor Thread</a:t>
            </a:r>
            <a:endParaRPr lang="zh-CN" altLang="en-US" sz="1667" b="1" dirty="0"/>
          </a:p>
        </p:txBody>
      </p:sp>
      <p:sp>
        <p:nvSpPr>
          <p:cNvPr id="59" name="右箭头 58"/>
          <p:cNvSpPr/>
          <p:nvPr/>
        </p:nvSpPr>
        <p:spPr>
          <a:xfrm rot="16200000">
            <a:off x="2051720" y="5044355"/>
            <a:ext cx="240027" cy="240027"/>
          </a:xfrm>
          <a:prstGeom prst="rightArrow">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60" name="右箭头 59"/>
          <p:cNvSpPr/>
          <p:nvPr/>
        </p:nvSpPr>
        <p:spPr>
          <a:xfrm rot="16200000">
            <a:off x="2771800" y="5044355"/>
            <a:ext cx="240027" cy="240027"/>
          </a:xfrm>
          <a:prstGeom prst="rightArrow">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61" name="矩形 60"/>
          <p:cNvSpPr/>
          <p:nvPr/>
        </p:nvSpPr>
        <p:spPr>
          <a:xfrm>
            <a:off x="5568830" y="5284382"/>
            <a:ext cx="2209066" cy="348878"/>
          </a:xfrm>
          <a:prstGeom prst="rect">
            <a:avLst/>
          </a:prstGeom>
        </p:spPr>
        <p:txBody>
          <a:bodyPr wrap="none">
            <a:spAutoFit/>
          </a:bodyPr>
          <a:lstStyle/>
          <a:p>
            <a:r>
              <a:rPr kumimoji="1" lang="en-US" altLang="zh-CN" sz="1667" b="1" dirty="0"/>
              <a:t>SP of Processor Thread</a:t>
            </a:r>
            <a:endParaRPr lang="zh-CN" altLang="en-US" sz="1667" b="1" dirty="0"/>
          </a:p>
        </p:txBody>
      </p:sp>
      <p:sp>
        <p:nvSpPr>
          <p:cNvPr id="62" name="右箭头 61"/>
          <p:cNvSpPr/>
          <p:nvPr/>
        </p:nvSpPr>
        <p:spPr>
          <a:xfrm rot="16200000">
            <a:off x="6108890" y="5044355"/>
            <a:ext cx="240027" cy="240027"/>
          </a:xfrm>
          <a:prstGeom prst="rightArrow">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63" name="右箭头 62"/>
          <p:cNvSpPr/>
          <p:nvPr/>
        </p:nvSpPr>
        <p:spPr>
          <a:xfrm rot="16200000">
            <a:off x="6828970" y="5044355"/>
            <a:ext cx="240027" cy="240027"/>
          </a:xfrm>
          <a:prstGeom prst="rightArrow">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500"/>
          </a:p>
        </p:txBody>
      </p:sp>
      <p:sp>
        <p:nvSpPr>
          <p:cNvPr id="64" name="矩形 63"/>
          <p:cNvSpPr/>
          <p:nvPr/>
        </p:nvSpPr>
        <p:spPr>
          <a:xfrm>
            <a:off x="5690073" y="4673187"/>
            <a:ext cx="540060"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b="1" dirty="0"/>
              <a:t>EXIT</a:t>
            </a:r>
            <a:endParaRPr kumimoji="1" lang="zh-CN" altLang="en-US" sz="1167" b="1" dirty="0"/>
          </a:p>
        </p:txBody>
      </p:sp>
      <p:sp>
        <p:nvSpPr>
          <p:cNvPr id="65" name="矩形 64"/>
          <p:cNvSpPr/>
          <p:nvPr/>
        </p:nvSpPr>
        <p:spPr>
          <a:xfrm>
            <a:off x="1511660" y="3817607"/>
            <a:ext cx="540060" cy="1140127"/>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66" name="矩形 65"/>
          <p:cNvSpPr/>
          <p:nvPr/>
        </p:nvSpPr>
        <p:spPr>
          <a:xfrm>
            <a:off x="1620983" y="3825350"/>
            <a:ext cx="540060" cy="540060"/>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MAIN</a:t>
            </a:r>
            <a:endParaRPr kumimoji="1" lang="zh-CN" altLang="en-US" sz="1167" dirty="0"/>
          </a:p>
        </p:txBody>
      </p:sp>
      <p:sp>
        <p:nvSpPr>
          <p:cNvPr id="67" name="矩形 66"/>
          <p:cNvSpPr/>
          <p:nvPr/>
        </p:nvSpPr>
        <p:spPr>
          <a:xfrm>
            <a:off x="1620983" y="4365410"/>
            <a:ext cx="540060"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SCHED</a:t>
            </a:r>
            <a:endParaRPr kumimoji="1" lang="zh-CN" altLang="en-US" sz="1000" dirty="0"/>
          </a:p>
        </p:txBody>
      </p:sp>
      <p:sp>
        <p:nvSpPr>
          <p:cNvPr id="68" name="矩形 67"/>
          <p:cNvSpPr/>
          <p:nvPr/>
        </p:nvSpPr>
        <p:spPr>
          <a:xfrm>
            <a:off x="1620983" y="4665444"/>
            <a:ext cx="540060" cy="300033"/>
          </a:xfrm>
          <a:prstGeom prst="rect">
            <a:avLst/>
          </a:prstGeom>
          <a:solidFill>
            <a:schemeClr val="tx1">
              <a:lumMod val="65000"/>
              <a:lumOff val="3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167" dirty="0"/>
              <a:t>EXIT</a:t>
            </a:r>
            <a:endParaRPr kumimoji="1" lang="zh-CN" altLang="en-US" sz="1167" dirty="0"/>
          </a:p>
        </p:txBody>
      </p:sp>
      <p:sp>
        <p:nvSpPr>
          <p:cNvPr id="69" name="矩形 68"/>
          <p:cNvSpPr/>
          <p:nvPr/>
        </p:nvSpPr>
        <p:spPr>
          <a:xfrm>
            <a:off x="7069760" y="3828865"/>
            <a:ext cx="600067" cy="1140127"/>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pic>
        <p:nvPicPr>
          <p:cNvPr id="70" name="图片 69"/>
          <p:cNvPicPr>
            <a:picLocks noChangeAspect="1"/>
          </p:cNvPicPr>
          <p:nvPr/>
        </p:nvPicPr>
        <p:blipFill rotWithShape="1">
          <a:blip r:embed="rId4"/>
          <a:srcRect l="12873"/>
          <a:stretch/>
        </p:blipFill>
        <p:spPr>
          <a:xfrm>
            <a:off x="911593" y="157200"/>
            <a:ext cx="3381655" cy="960107"/>
          </a:xfrm>
          <a:prstGeom prst="rect">
            <a:avLst/>
          </a:prstGeom>
          <a:ln w="38100" cmpd="sng">
            <a:solidFill>
              <a:srgbClr val="C0504D"/>
            </a:solidFill>
          </a:ln>
        </p:spPr>
      </p:pic>
      <p:pic>
        <p:nvPicPr>
          <p:cNvPr id="71" name="图片 70"/>
          <p:cNvPicPr>
            <a:picLocks noChangeAspect="1"/>
          </p:cNvPicPr>
          <p:nvPr/>
        </p:nvPicPr>
        <p:blipFill rotWithShape="1">
          <a:blip r:embed="rId5"/>
          <a:srcRect b="49070"/>
          <a:stretch/>
        </p:blipFill>
        <p:spPr>
          <a:xfrm>
            <a:off x="911593" y="1237320"/>
            <a:ext cx="3378948" cy="916846"/>
          </a:xfrm>
          <a:prstGeom prst="rect">
            <a:avLst/>
          </a:prstGeom>
          <a:ln>
            <a:solidFill>
              <a:srgbClr val="000000"/>
            </a:solidFill>
          </a:ln>
        </p:spPr>
      </p:pic>
      <p:pic>
        <p:nvPicPr>
          <p:cNvPr id="72" name="图片 71"/>
          <p:cNvPicPr>
            <a:picLocks noChangeAspect="1"/>
          </p:cNvPicPr>
          <p:nvPr/>
        </p:nvPicPr>
        <p:blipFill rotWithShape="1">
          <a:blip r:embed="rId5"/>
          <a:srcRect t="56146"/>
          <a:stretch/>
        </p:blipFill>
        <p:spPr>
          <a:xfrm>
            <a:off x="911594" y="2548093"/>
            <a:ext cx="3378948" cy="789460"/>
          </a:xfrm>
          <a:prstGeom prst="rect">
            <a:avLst/>
          </a:prstGeom>
          <a:ln>
            <a:solidFill>
              <a:srgbClr val="000000"/>
            </a:solidFill>
          </a:ln>
        </p:spPr>
      </p:pic>
      <p:sp>
        <p:nvSpPr>
          <p:cNvPr id="73" name="标题 1"/>
          <p:cNvSpPr>
            <a:spLocks noGrp="1"/>
          </p:cNvSpPr>
          <p:nvPr>
            <p:ph type="title"/>
          </p:nvPr>
        </p:nvSpPr>
        <p:spPr>
          <a:xfrm>
            <a:off x="4863413" y="120853"/>
            <a:ext cx="3308987" cy="648415"/>
          </a:xfrm>
        </p:spPr>
        <p:txBody>
          <a:bodyPr>
            <a:noAutofit/>
          </a:bodyPr>
          <a:lstStyle/>
          <a:p>
            <a:pPr algn="r"/>
            <a:r>
              <a:rPr kumimoji="1" lang="en-US" altLang="zh-CN" dirty="0"/>
              <a:t>Context Switch</a:t>
            </a:r>
            <a:endParaRPr kumimoji="1" lang="zh-CN" altLang="en-US" dirty="0"/>
          </a:p>
        </p:txBody>
      </p:sp>
      <p:sp>
        <p:nvSpPr>
          <p:cNvPr id="76" name="右箭头 75"/>
          <p:cNvSpPr/>
          <p:nvPr/>
        </p:nvSpPr>
        <p:spPr>
          <a:xfrm>
            <a:off x="851587" y="554730"/>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77" name="右箭头 76"/>
          <p:cNvSpPr/>
          <p:nvPr/>
        </p:nvSpPr>
        <p:spPr>
          <a:xfrm>
            <a:off x="852127" y="1574843"/>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78" name="右箭头 77"/>
          <p:cNvSpPr/>
          <p:nvPr/>
        </p:nvSpPr>
        <p:spPr>
          <a:xfrm>
            <a:off x="852127" y="1766122"/>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79" name="右箭头 78"/>
          <p:cNvSpPr/>
          <p:nvPr/>
        </p:nvSpPr>
        <p:spPr>
          <a:xfrm>
            <a:off x="852127" y="1957400"/>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80" name="右箭头 79"/>
          <p:cNvSpPr/>
          <p:nvPr/>
        </p:nvSpPr>
        <p:spPr>
          <a:xfrm>
            <a:off x="5112060" y="2257433"/>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81" name="右箭头 80"/>
          <p:cNvSpPr/>
          <p:nvPr/>
        </p:nvSpPr>
        <p:spPr>
          <a:xfrm>
            <a:off x="851587" y="2748745"/>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82" name="右箭头 81"/>
          <p:cNvSpPr/>
          <p:nvPr/>
        </p:nvSpPr>
        <p:spPr>
          <a:xfrm>
            <a:off x="851587" y="2917507"/>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83" name="右箭头 82"/>
          <p:cNvSpPr/>
          <p:nvPr/>
        </p:nvSpPr>
        <p:spPr>
          <a:xfrm>
            <a:off x="851587" y="3097527"/>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84" name="右箭头 83"/>
          <p:cNvSpPr/>
          <p:nvPr/>
        </p:nvSpPr>
        <p:spPr>
          <a:xfrm>
            <a:off x="851587" y="914770"/>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
        <p:nvSpPr>
          <p:cNvPr id="85" name="右箭头 84"/>
          <p:cNvSpPr/>
          <p:nvPr/>
        </p:nvSpPr>
        <p:spPr>
          <a:xfrm>
            <a:off x="5112060" y="2137420"/>
            <a:ext cx="240027"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33"/>
          </a:p>
        </p:txBody>
      </p:sp>
    </p:spTree>
    <p:extLst>
      <p:ext uri="{BB962C8B-B14F-4D97-AF65-F5344CB8AC3E}">
        <p14:creationId xmlns:p14="http://schemas.microsoft.com/office/powerpoint/2010/main" val="355778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76"/>
                                        </p:tgtEl>
                                      </p:cBhvr>
                                    </p:animEffect>
                                    <p:set>
                                      <p:cBhvr>
                                        <p:cTn id="26" dur="1" fill="hold">
                                          <p:stCondLst>
                                            <p:cond delay="499"/>
                                          </p:stCondLst>
                                        </p:cTn>
                                        <p:tgtEl>
                                          <p:spTgt spid="76"/>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fade">
                                      <p:cBhvr>
                                        <p:cTn id="30" dur="500"/>
                                        <p:tgtEl>
                                          <p:spTgt spid="7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fade">
                                      <p:cBhvr>
                                        <p:cTn id="35" dur="500"/>
                                        <p:tgtEl>
                                          <p:spTgt spid="6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77"/>
                                        </p:tgtEl>
                                      </p:cBhvr>
                                    </p:animEffect>
                                    <p:set>
                                      <p:cBhvr>
                                        <p:cTn id="46" dur="1" fill="hold">
                                          <p:stCondLst>
                                            <p:cond delay="499"/>
                                          </p:stCondLst>
                                        </p:cTn>
                                        <p:tgtEl>
                                          <p:spTgt spid="77"/>
                                        </p:tgtEl>
                                        <p:attrNameLst>
                                          <p:attrName>style.visibility</p:attrName>
                                        </p:attrNameLst>
                                      </p:cBhvr>
                                      <p:to>
                                        <p:strVal val="hidden"/>
                                      </p:to>
                                    </p:se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fade">
                                      <p:cBhvr>
                                        <p:cTn id="50" dur="500"/>
                                        <p:tgtEl>
                                          <p:spTgt spid="7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fade">
                                      <p:cBhvr>
                                        <p:cTn id="58" dur="500"/>
                                        <p:tgtEl>
                                          <p:spTgt spid="6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fade">
                                      <p:cBhvr>
                                        <p:cTn id="61" dur="500"/>
                                        <p:tgtEl>
                                          <p:spTgt spid="6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fade">
                                      <p:cBhvr>
                                        <p:cTn id="64" dur="500"/>
                                        <p:tgtEl>
                                          <p:spTgt spid="5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500"/>
                                        <p:tgtEl>
                                          <p:spTgt spid="5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78"/>
                                        </p:tgtEl>
                                      </p:cBhvr>
                                    </p:animEffect>
                                    <p:set>
                                      <p:cBhvr>
                                        <p:cTn id="72" dur="1" fill="hold">
                                          <p:stCondLst>
                                            <p:cond delay="499"/>
                                          </p:stCondLst>
                                        </p:cTn>
                                        <p:tgtEl>
                                          <p:spTgt spid="78"/>
                                        </p:tgtEl>
                                        <p:attrNameLst>
                                          <p:attrName>style.visibility</p:attrName>
                                        </p:attrNameLst>
                                      </p:cBhvr>
                                      <p:to>
                                        <p:strVal val="hidden"/>
                                      </p:to>
                                    </p:set>
                                  </p:childTnLst>
                                </p:cTn>
                              </p:par>
                            </p:childTnLst>
                          </p:cTn>
                        </p:par>
                        <p:par>
                          <p:cTn id="73" fill="hold">
                            <p:stCondLst>
                              <p:cond delay="500"/>
                            </p:stCondLst>
                            <p:childTnLst>
                              <p:par>
                                <p:cTn id="74" presetID="10" presetClass="entr" presetSubtype="0" fill="hold" grpId="0" nodeType="afterEffect">
                                  <p:stCondLst>
                                    <p:cond delay="0"/>
                                  </p:stCondLst>
                                  <p:childTnLst>
                                    <p:set>
                                      <p:cBhvr>
                                        <p:cTn id="75" dur="1" fill="hold">
                                          <p:stCondLst>
                                            <p:cond delay="0"/>
                                          </p:stCondLst>
                                        </p:cTn>
                                        <p:tgtEl>
                                          <p:spTgt spid="79"/>
                                        </p:tgtEl>
                                        <p:attrNameLst>
                                          <p:attrName>style.visibility</p:attrName>
                                        </p:attrNameLst>
                                      </p:cBhvr>
                                      <p:to>
                                        <p:strVal val="visible"/>
                                      </p:to>
                                    </p:set>
                                    <p:animEffect transition="in" filter="fade">
                                      <p:cBhvr>
                                        <p:cTn id="76" dur="500"/>
                                        <p:tgtEl>
                                          <p:spTgt spid="79"/>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fade">
                                      <p:cBhvr>
                                        <p:cTn id="84" dur="500"/>
                                        <p:tgtEl>
                                          <p:spTgt spid="6"/>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79"/>
                                        </p:tgtEl>
                                      </p:cBhvr>
                                    </p:animEffect>
                                    <p:set>
                                      <p:cBhvr>
                                        <p:cTn id="92" dur="1" fill="hold">
                                          <p:stCondLst>
                                            <p:cond delay="499"/>
                                          </p:stCondLst>
                                        </p:cTn>
                                        <p:tgtEl>
                                          <p:spTgt spid="79"/>
                                        </p:tgtEl>
                                        <p:attrNameLst>
                                          <p:attrName>style.visibility</p:attrName>
                                        </p:attrNameLst>
                                      </p:cBhvr>
                                      <p:to>
                                        <p:strVal val="hidden"/>
                                      </p:to>
                                    </p:set>
                                  </p:childTnLst>
                                </p:cTn>
                              </p:par>
                            </p:childTnLst>
                          </p:cTn>
                        </p:par>
                        <p:par>
                          <p:cTn id="93" fill="hold">
                            <p:stCondLst>
                              <p:cond delay="500"/>
                            </p:stCondLst>
                            <p:childTnLst>
                              <p:par>
                                <p:cTn id="94" presetID="10" presetClass="entr" presetSubtype="0" fill="hold" grpId="0" nodeType="afterEffect">
                                  <p:stCondLst>
                                    <p:cond delay="0"/>
                                  </p:stCondLst>
                                  <p:childTnLst>
                                    <p:set>
                                      <p:cBhvr>
                                        <p:cTn id="95" dur="1" fill="hold">
                                          <p:stCondLst>
                                            <p:cond delay="0"/>
                                          </p:stCondLst>
                                        </p:cTn>
                                        <p:tgtEl>
                                          <p:spTgt spid="80"/>
                                        </p:tgtEl>
                                        <p:attrNameLst>
                                          <p:attrName>style.visibility</p:attrName>
                                        </p:attrNameLst>
                                      </p:cBhvr>
                                      <p:to>
                                        <p:strVal val="visible"/>
                                      </p:to>
                                    </p:set>
                                    <p:animEffect transition="in" filter="fade">
                                      <p:cBhvr>
                                        <p:cTn id="96" dur="500"/>
                                        <p:tgtEl>
                                          <p:spTgt spid="80"/>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grpId="1" nodeType="clickEffect">
                                  <p:stCondLst>
                                    <p:cond delay="0"/>
                                  </p:stCondLst>
                                  <p:childTnLst>
                                    <p:animEffect transition="out" filter="fade">
                                      <p:cBhvr>
                                        <p:cTn id="100" dur="500"/>
                                        <p:tgtEl>
                                          <p:spTgt spid="80"/>
                                        </p:tgtEl>
                                      </p:cBhvr>
                                    </p:animEffect>
                                    <p:set>
                                      <p:cBhvr>
                                        <p:cTn id="101" dur="1" fill="hold">
                                          <p:stCondLst>
                                            <p:cond delay="499"/>
                                          </p:stCondLst>
                                        </p:cTn>
                                        <p:tgtEl>
                                          <p:spTgt spid="80"/>
                                        </p:tgtEl>
                                        <p:attrNameLst>
                                          <p:attrName>style.visibility</p:attrName>
                                        </p:attrNameLst>
                                      </p:cBhvr>
                                      <p:to>
                                        <p:strVal val="hidden"/>
                                      </p:to>
                                    </p:set>
                                  </p:childTnLst>
                                </p:cTn>
                              </p:par>
                            </p:childTnLst>
                          </p:cTn>
                        </p:par>
                        <p:par>
                          <p:cTn id="102" fill="hold">
                            <p:stCondLst>
                              <p:cond delay="500"/>
                            </p:stCondLst>
                            <p:childTnLst>
                              <p:par>
                                <p:cTn id="103" presetID="10" presetClass="entr" presetSubtype="0" fill="hold" grpId="2" nodeType="afterEffect">
                                  <p:stCondLst>
                                    <p:cond delay="0"/>
                                  </p:stCondLst>
                                  <p:childTnLst>
                                    <p:set>
                                      <p:cBhvr>
                                        <p:cTn id="104" dur="1" fill="hold">
                                          <p:stCondLst>
                                            <p:cond delay="0"/>
                                          </p:stCondLst>
                                        </p:cTn>
                                        <p:tgtEl>
                                          <p:spTgt spid="85"/>
                                        </p:tgtEl>
                                        <p:attrNameLst>
                                          <p:attrName>style.visibility</p:attrName>
                                        </p:attrNameLst>
                                      </p:cBhvr>
                                      <p:to>
                                        <p:strVal val="visible"/>
                                      </p:to>
                                    </p:set>
                                    <p:animEffect transition="in" filter="fade">
                                      <p:cBhvr>
                                        <p:cTn id="105" dur="500"/>
                                        <p:tgtEl>
                                          <p:spTgt spid="85"/>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22"/>
                                        </p:tgtEl>
                                        <p:attrNameLst>
                                          <p:attrName>style.visibility</p:attrName>
                                        </p:attrNameLst>
                                      </p:cBhvr>
                                      <p:to>
                                        <p:strVal val="visible"/>
                                      </p:to>
                                    </p:set>
                                    <p:animEffect transition="in" filter="fade">
                                      <p:cBhvr>
                                        <p:cTn id="110" dur="500"/>
                                        <p:tgtEl>
                                          <p:spTgt spid="22"/>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animEffect transition="in" filter="fade">
                                      <p:cBhvr>
                                        <p:cTn id="113" dur="500"/>
                                        <p:tgtEl>
                                          <p:spTgt spid="7"/>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6"/>
                                        </p:tgtEl>
                                        <p:attrNameLst>
                                          <p:attrName>style.visibility</p:attrName>
                                        </p:attrNameLst>
                                      </p:cBhvr>
                                      <p:to>
                                        <p:strVal val="visible"/>
                                      </p:to>
                                    </p:set>
                                    <p:animEffect transition="in" filter="fade">
                                      <p:cBhvr>
                                        <p:cTn id="116" dur="500"/>
                                        <p:tgtEl>
                                          <p:spTgt spid="16"/>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23"/>
                                        </p:tgtEl>
                                        <p:attrNameLst>
                                          <p:attrName>style.visibility</p:attrName>
                                        </p:attrNameLst>
                                      </p:cBhvr>
                                      <p:to>
                                        <p:strVal val="visible"/>
                                      </p:to>
                                    </p:set>
                                    <p:animEffect transition="in" filter="fade">
                                      <p:cBhvr>
                                        <p:cTn id="119" dur="500"/>
                                        <p:tgtEl>
                                          <p:spTgt spid="23"/>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xit" presetSubtype="0" fill="hold" grpId="3" nodeType="clickEffect">
                                  <p:stCondLst>
                                    <p:cond delay="0"/>
                                  </p:stCondLst>
                                  <p:childTnLst>
                                    <p:animEffect transition="out" filter="fade">
                                      <p:cBhvr>
                                        <p:cTn id="123" dur="500"/>
                                        <p:tgtEl>
                                          <p:spTgt spid="85"/>
                                        </p:tgtEl>
                                      </p:cBhvr>
                                    </p:animEffect>
                                    <p:set>
                                      <p:cBhvr>
                                        <p:cTn id="124" dur="1" fill="hold">
                                          <p:stCondLst>
                                            <p:cond delay="499"/>
                                          </p:stCondLst>
                                        </p:cTn>
                                        <p:tgtEl>
                                          <p:spTgt spid="85"/>
                                        </p:tgtEl>
                                        <p:attrNameLst>
                                          <p:attrName>style.visibility</p:attrName>
                                        </p:attrNameLst>
                                      </p:cBhvr>
                                      <p:to>
                                        <p:strVal val="hidden"/>
                                      </p:to>
                                    </p:set>
                                  </p:childTnLst>
                                </p:cTn>
                              </p:par>
                            </p:childTnLst>
                          </p:cTn>
                        </p:par>
                        <p:par>
                          <p:cTn id="125" fill="hold">
                            <p:stCondLst>
                              <p:cond delay="500"/>
                            </p:stCondLst>
                            <p:childTnLst>
                              <p:par>
                                <p:cTn id="126" presetID="10" presetClass="entr" presetSubtype="0" fill="hold" grpId="0" nodeType="afterEffect">
                                  <p:stCondLst>
                                    <p:cond delay="0"/>
                                  </p:stCondLst>
                                  <p:childTnLst>
                                    <p:set>
                                      <p:cBhvr>
                                        <p:cTn id="127" dur="1" fill="hold">
                                          <p:stCondLst>
                                            <p:cond delay="0"/>
                                          </p:stCondLst>
                                        </p:cTn>
                                        <p:tgtEl>
                                          <p:spTgt spid="81"/>
                                        </p:tgtEl>
                                        <p:attrNameLst>
                                          <p:attrName>style.visibility</p:attrName>
                                        </p:attrNameLst>
                                      </p:cBhvr>
                                      <p:to>
                                        <p:strVal val="visible"/>
                                      </p:to>
                                    </p:set>
                                    <p:animEffect transition="in" filter="fade">
                                      <p:cBhvr>
                                        <p:cTn id="128" dur="500"/>
                                        <p:tgtEl>
                                          <p:spTgt spid="81"/>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60"/>
                                        </p:tgtEl>
                                        <p:attrNameLst>
                                          <p:attrName>style.visibility</p:attrName>
                                        </p:attrNameLst>
                                      </p:cBhvr>
                                      <p:to>
                                        <p:strVal val="visible"/>
                                      </p:to>
                                    </p:set>
                                    <p:animEffect transition="in" filter="fade">
                                      <p:cBhvr>
                                        <p:cTn id="133" dur="500"/>
                                        <p:tgtEl>
                                          <p:spTgt spid="60"/>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xit" presetSubtype="0" fill="hold" grpId="1" nodeType="clickEffect">
                                  <p:stCondLst>
                                    <p:cond delay="0"/>
                                  </p:stCondLst>
                                  <p:childTnLst>
                                    <p:animEffect transition="out" filter="fade">
                                      <p:cBhvr>
                                        <p:cTn id="137" dur="500"/>
                                        <p:tgtEl>
                                          <p:spTgt spid="81"/>
                                        </p:tgtEl>
                                      </p:cBhvr>
                                    </p:animEffect>
                                    <p:set>
                                      <p:cBhvr>
                                        <p:cTn id="138" dur="1" fill="hold">
                                          <p:stCondLst>
                                            <p:cond delay="499"/>
                                          </p:stCondLst>
                                        </p:cTn>
                                        <p:tgtEl>
                                          <p:spTgt spid="81"/>
                                        </p:tgtEl>
                                        <p:attrNameLst>
                                          <p:attrName>style.visibility</p:attrName>
                                        </p:attrNameLst>
                                      </p:cBhvr>
                                      <p:to>
                                        <p:strVal val="hidden"/>
                                      </p:to>
                                    </p:set>
                                  </p:childTnLst>
                                </p:cTn>
                              </p:par>
                            </p:childTnLst>
                          </p:cTn>
                        </p:par>
                        <p:par>
                          <p:cTn id="139" fill="hold">
                            <p:stCondLst>
                              <p:cond delay="500"/>
                            </p:stCondLst>
                            <p:childTnLst>
                              <p:par>
                                <p:cTn id="140" presetID="10" presetClass="entr" presetSubtype="0" fill="hold" grpId="0" nodeType="afterEffect">
                                  <p:stCondLst>
                                    <p:cond delay="0"/>
                                  </p:stCondLst>
                                  <p:childTnLst>
                                    <p:set>
                                      <p:cBhvr>
                                        <p:cTn id="141" dur="1" fill="hold">
                                          <p:stCondLst>
                                            <p:cond delay="0"/>
                                          </p:stCondLst>
                                        </p:cTn>
                                        <p:tgtEl>
                                          <p:spTgt spid="82"/>
                                        </p:tgtEl>
                                        <p:attrNameLst>
                                          <p:attrName>style.visibility</p:attrName>
                                        </p:attrNameLst>
                                      </p:cBhvr>
                                      <p:to>
                                        <p:strVal val="visible"/>
                                      </p:to>
                                    </p:set>
                                    <p:animEffect transition="in" filter="fade">
                                      <p:cBhvr>
                                        <p:cTn id="142" dur="500"/>
                                        <p:tgtEl>
                                          <p:spTgt spid="82"/>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8"/>
                                        </p:tgtEl>
                                        <p:attrNameLst>
                                          <p:attrName>style.visibility</p:attrName>
                                        </p:attrNameLst>
                                      </p:cBhvr>
                                      <p:to>
                                        <p:strVal val="visible"/>
                                      </p:to>
                                    </p:set>
                                    <p:animEffect transition="in" filter="fade">
                                      <p:cBhvr>
                                        <p:cTn id="147" dur="500"/>
                                        <p:tgtEl>
                                          <p:spTgt spid="8"/>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26"/>
                                        </p:tgtEl>
                                        <p:attrNameLst>
                                          <p:attrName>style.visibility</p:attrName>
                                        </p:attrNameLst>
                                      </p:cBhvr>
                                      <p:to>
                                        <p:strVal val="visible"/>
                                      </p:to>
                                    </p:set>
                                    <p:animEffect transition="in" filter="fade">
                                      <p:cBhvr>
                                        <p:cTn id="150" dur="500"/>
                                        <p:tgtEl>
                                          <p:spTgt spid="26"/>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27"/>
                                        </p:tgtEl>
                                        <p:attrNameLst>
                                          <p:attrName>style.visibility</p:attrName>
                                        </p:attrNameLst>
                                      </p:cBhvr>
                                      <p:to>
                                        <p:strVal val="visible"/>
                                      </p:to>
                                    </p:set>
                                    <p:animEffect transition="in" filter="fade">
                                      <p:cBhvr>
                                        <p:cTn id="153" dur="500"/>
                                        <p:tgtEl>
                                          <p:spTgt spid="27"/>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28"/>
                                        </p:tgtEl>
                                        <p:attrNameLst>
                                          <p:attrName>style.visibility</p:attrName>
                                        </p:attrNameLst>
                                      </p:cBhvr>
                                      <p:to>
                                        <p:strVal val="visible"/>
                                      </p:to>
                                    </p:set>
                                    <p:animEffect transition="in" filter="fade">
                                      <p:cBhvr>
                                        <p:cTn id="156" dur="500"/>
                                        <p:tgtEl>
                                          <p:spTgt spid="28"/>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9"/>
                                        </p:tgtEl>
                                        <p:attrNameLst>
                                          <p:attrName>style.visibility</p:attrName>
                                        </p:attrNameLst>
                                      </p:cBhvr>
                                      <p:to>
                                        <p:strVal val="visible"/>
                                      </p:to>
                                    </p:set>
                                    <p:animEffect transition="in" filter="fade">
                                      <p:cBhvr>
                                        <p:cTn id="159" dur="500"/>
                                        <p:tgtEl>
                                          <p:spTgt spid="29"/>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xit" presetSubtype="0" fill="hold" grpId="1" nodeType="clickEffect">
                                  <p:stCondLst>
                                    <p:cond delay="0"/>
                                  </p:stCondLst>
                                  <p:childTnLst>
                                    <p:animEffect transition="out" filter="fade">
                                      <p:cBhvr>
                                        <p:cTn id="163" dur="500"/>
                                        <p:tgtEl>
                                          <p:spTgt spid="82"/>
                                        </p:tgtEl>
                                      </p:cBhvr>
                                    </p:animEffect>
                                    <p:set>
                                      <p:cBhvr>
                                        <p:cTn id="164" dur="1" fill="hold">
                                          <p:stCondLst>
                                            <p:cond delay="499"/>
                                          </p:stCondLst>
                                        </p:cTn>
                                        <p:tgtEl>
                                          <p:spTgt spid="82"/>
                                        </p:tgtEl>
                                        <p:attrNameLst>
                                          <p:attrName>style.visibility</p:attrName>
                                        </p:attrNameLst>
                                      </p:cBhvr>
                                      <p:to>
                                        <p:strVal val="hidden"/>
                                      </p:to>
                                    </p:set>
                                  </p:childTnLst>
                                </p:cTn>
                              </p:par>
                            </p:childTnLst>
                          </p:cTn>
                        </p:par>
                        <p:par>
                          <p:cTn id="165" fill="hold">
                            <p:stCondLst>
                              <p:cond delay="500"/>
                            </p:stCondLst>
                            <p:childTnLst>
                              <p:par>
                                <p:cTn id="166" presetID="10" presetClass="entr" presetSubtype="0" fill="hold" grpId="0" nodeType="afterEffect">
                                  <p:stCondLst>
                                    <p:cond delay="0"/>
                                  </p:stCondLst>
                                  <p:childTnLst>
                                    <p:set>
                                      <p:cBhvr>
                                        <p:cTn id="167" dur="1" fill="hold">
                                          <p:stCondLst>
                                            <p:cond delay="0"/>
                                          </p:stCondLst>
                                        </p:cTn>
                                        <p:tgtEl>
                                          <p:spTgt spid="83"/>
                                        </p:tgtEl>
                                        <p:attrNameLst>
                                          <p:attrName>style.visibility</p:attrName>
                                        </p:attrNameLst>
                                      </p:cBhvr>
                                      <p:to>
                                        <p:strVal val="visible"/>
                                      </p:to>
                                    </p:set>
                                    <p:animEffect transition="in" filter="fade">
                                      <p:cBhvr>
                                        <p:cTn id="168" dur="500"/>
                                        <p:tgtEl>
                                          <p:spTgt spid="83"/>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31"/>
                                        </p:tgtEl>
                                        <p:attrNameLst>
                                          <p:attrName>style.visibility</p:attrName>
                                        </p:attrNameLst>
                                      </p:cBhvr>
                                      <p:to>
                                        <p:strVal val="visible"/>
                                      </p:to>
                                    </p:set>
                                    <p:animEffect transition="in" filter="fade">
                                      <p:cBhvr>
                                        <p:cTn id="173" dur="500"/>
                                        <p:tgtEl>
                                          <p:spTgt spid="31"/>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9"/>
                                        </p:tgtEl>
                                        <p:attrNameLst>
                                          <p:attrName>style.visibility</p:attrName>
                                        </p:attrNameLst>
                                      </p:cBhvr>
                                      <p:to>
                                        <p:strVal val="visible"/>
                                      </p:to>
                                    </p:set>
                                    <p:animEffect transition="in" filter="fade">
                                      <p:cBhvr>
                                        <p:cTn id="176" dur="500"/>
                                        <p:tgtEl>
                                          <p:spTgt spid="9"/>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30"/>
                                        </p:tgtEl>
                                        <p:attrNameLst>
                                          <p:attrName>style.visibility</p:attrName>
                                        </p:attrNameLst>
                                      </p:cBhvr>
                                      <p:to>
                                        <p:strVal val="visible"/>
                                      </p:to>
                                    </p:set>
                                    <p:animEffect transition="in" filter="fade">
                                      <p:cBhvr>
                                        <p:cTn id="179" dur="500"/>
                                        <p:tgtEl>
                                          <p:spTgt spid="30"/>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xit" presetSubtype="0" fill="hold" grpId="1" nodeType="clickEffect">
                                  <p:stCondLst>
                                    <p:cond delay="0"/>
                                  </p:stCondLst>
                                  <p:childTnLst>
                                    <p:animEffect transition="out" filter="fade">
                                      <p:cBhvr>
                                        <p:cTn id="183" dur="500"/>
                                        <p:tgtEl>
                                          <p:spTgt spid="83"/>
                                        </p:tgtEl>
                                      </p:cBhvr>
                                    </p:animEffect>
                                    <p:set>
                                      <p:cBhvr>
                                        <p:cTn id="184" dur="1" fill="hold">
                                          <p:stCondLst>
                                            <p:cond delay="499"/>
                                          </p:stCondLst>
                                        </p:cTn>
                                        <p:tgtEl>
                                          <p:spTgt spid="83"/>
                                        </p:tgtEl>
                                        <p:attrNameLst>
                                          <p:attrName>style.visibility</p:attrName>
                                        </p:attrNameLst>
                                      </p:cBhvr>
                                      <p:to>
                                        <p:strVal val="hidden"/>
                                      </p:to>
                                    </p:set>
                                  </p:childTnLst>
                                </p:cTn>
                              </p:par>
                            </p:childTnLst>
                          </p:cTn>
                        </p:par>
                        <p:par>
                          <p:cTn id="185" fill="hold">
                            <p:stCondLst>
                              <p:cond delay="500"/>
                            </p:stCondLst>
                            <p:childTnLst>
                              <p:par>
                                <p:cTn id="186" presetID="10" presetClass="entr" presetSubtype="0" fill="hold" grpId="0" nodeType="afterEffect">
                                  <p:stCondLst>
                                    <p:cond delay="0"/>
                                  </p:stCondLst>
                                  <p:childTnLst>
                                    <p:set>
                                      <p:cBhvr>
                                        <p:cTn id="187" dur="1" fill="hold">
                                          <p:stCondLst>
                                            <p:cond delay="0"/>
                                          </p:stCondLst>
                                        </p:cTn>
                                        <p:tgtEl>
                                          <p:spTgt spid="84"/>
                                        </p:tgtEl>
                                        <p:attrNameLst>
                                          <p:attrName>style.visibility</p:attrName>
                                        </p:attrNameLst>
                                      </p:cBhvr>
                                      <p:to>
                                        <p:strVal val="visible"/>
                                      </p:to>
                                    </p:set>
                                    <p:animEffect transition="in" filter="fade">
                                      <p:cBhvr>
                                        <p:cTn id="188" dur="500"/>
                                        <p:tgtEl>
                                          <p:spTgt spid="84"/>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43"/>
                                        </p:tgtEl>
                                        <p:attrNameLst>
                                          <p:attrName>style.visibility</p:attrName>
                                        </p:attrNameLst>
                                      </p:cBhvr>
                                      <p:to>
                                        <p:strVal val="visible"/>
                                      </p:to>
                                    </p:set>
                                    <p:animEffect transition="in" filter="fade">
                                      <p:cBhvr>
                                        <p:cTn id="193" dur="500"/>
                                        <p:tgtEl>
                                          <p:spTgt spid="43"/>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xit" presetSubtype="0" fill="hold" grpId="1" nodeType="clickEffect">
                                  <p:stCondLst>
                                    <p:cond delay="0"/>
                                  </p:stCondLst>
                                  <p:childTnLst>
                                    <p:animEffect transition="out" filter="fade">
                                      <p:cBhvr>
                                        <p:cTn id="197" dur="500"/>
                                        <p:tgtEl>
                                          <p:spTgt spid="84"/>
                                        </p:tgtEl>
                                      </p:cBhvr>
                                    </p:animEffect>
                                    <p:set>
                                      <p:cBhvr>
                                        <p:cTn id="198" dur="1" fill="hold">
                                          <p:stCondLst>
                                            <p:cond delay="499"/>
                                          </p:stCondLst>
                                        </p:cTn>
                                        <p:tgtEl>
                                          <p:spTgt spid="84"/>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0" presetClass="entr" presetSubtype="0" fill="hold" grpId="0" nodeType="clickEffect">
                                  <p:stCondLst>
                                    <p:cond delay="0"/>
                                  </p:stCondLst>
                                  <p:childTnLst>
                                    <p:set>
                                      <p:cBhvr>
                                        <p:cTn id="202" dur="1" fill="hold">
                                          <p:stCondLst>
                                            <p:cond delay="0"/>
                                          </p:stCondLst>
                                        </p:cTn>
                                        <p:tgtEl>
                                          <p:spTgt spid="44"/>
                                        </p:tgtEl>
                                        <p:attrNameLst>
                                          <p:attrName>style.visibility</p:attrName>
                                        </p:attrNameLst>
                                      </p:cBhvr>
                                      <p:to>
                                        <p:strVal val="visible"/>
                                      </p:to>
                                    </p:set>
                                    <p:animEffect transition="in" filter="fade">
                                      <p:cBhvr>
                                        <p:cTn id="203" dur="500"/>
                                        <p:tgtEl>
                                          <p:spTgt spid="44"/>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40"/>
                                        </p:tgtEl>
                                        <p:attrNameLst>
                                          <p:attrName>style.visibility</p:attrName>
                                        </p:attrNameLst>
                                      </p:cBhvr>
                                      <p:to>
                                        <p:strVal val="visible"/>
                                      </p:to>
                                    </p:set>
                                    <p:animEffect transition="in" filter="fade">
                                      <p:cBhvr>
                                        <p:cTn id="208" dur="500"/>
                                        <p:tgtEl>
                                          <p:spTgt spid="40"/>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1"/>
                                        </p:tgtEl>
                                        <p:attrNameLst>
                                          <p:attrName>style.visibility</p:attrName>
                                        </p:attrNameLst>
                                      </p:cBhvr>
                                      <p:to>
                                        <p:strVal val="visible"/>
                                      </p:to>
                                    </p:set>
                                    <p:animEffect transition="in" filter="fade">
                                      <p:cBhvr>
                                        <p:cTn id="211" dur="500"/>
                                        <p:tgtEl>
                                          <p:spTgt spid="11"/>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39"/>
                                        </p:tgtEl>
                                        <p:attrNameLst>
                                          <p:attrName>style.visibility</p:attrName>
                                        </p:attrNameLst>
                                      </p:cBhvr>
                                      <p:to>
                                        <p:strVal val="visible"/>
                                      </p:to>
                                    </p:set>
                                    <p:animEffect transition="in" filter="fade">
                                      <p:cBhvr>
                                        <p:cTn id="214" dur="500"/>
                                        <p:tgtEl>
                                          <p:spTgt spid="39"/>
                                        </p:tgtEl>
                                      </p:cBhvr>
                                    </p:animEffect>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grpId="2" nodeType="clickEffect">
                                  <p:stCondLst>
                                    <p:cond delay="0"/>
                                  </p:stCondLst>
                                  <p:childTnLst>
                                    <p:set>
                                      <p:cBhvr>
                                        <p:cTn id="218" dur="1" fill="hold">
                                          <p:stCondLst>
                                            <p:cond delay="0"/>
                                          </p:stCondLst>
                                        </p:cTn>
                                        <p:tgtEl>
                                          <p:spTgt spid="76"/>
                                        </p:tgtEl>
                                        <p:attrNameLst>
                                          <p:attrName>style.visibility</p:attrName>
                                        </p:attrNameLst>
                                      </p:cBhvr>
                                      <p:to>
                                        <p:strVal val="visible"/>
                                      </p:to>
                                    </p:set>
                                    <p:animEffect transition="in" filter="fade">
                                      <p:cBhvr>
                                        <p:cTn id="219" dur="500"/>
                                        <p:tgtEl>
                                          <p:spTgt spid="76"/>
                                        </p:tgtEl>
                                      </p:cBhvr>
                                    </p:animEffect>
                                  </p:childTnLst>
                                </p:cTn>
                              </p:par>
                            </p:childTnLst>
                          </p:cTn>
                        </p:par>
                      </p:childTnLst>
                    </p:cTn>
                  </p:par>
                  <p:par>
                    <p:cTn id="220" fill="hold">
                      <p:stCondLst>
                        <p:cond delay="indefinite"/>
                      </p:stCondLst>
                      <p:childTnLst>
                        <p:par>
                          <p:cTn id="221" fill="hold">
                            <p:stCondLst>
                              <p:cond delay="0"/>
                            </p:stCondLst>
                            <p:childTnLst>
                              <p:par>
                                <p:cTn id="222" presetID="10" presetClass="entr" presetSubtype="0" fill="hold" grpId="0" nodeType="clickEffect">
                                  <p:stCondLst>
                                    <p:cond delay="0"/>
                                  </p:stCondLst>
                                  <p:childTnLst>
                                    <p:set>
                                      <p:cBhvr>
                                        <p:cTn id="223" dur="1" fill="hold">
                                          <p:stCondLst>
                                            <p:cond delay="0"/>
                                          </p:stCondLst>
                                        </p:cTn>
                                        <p:tgtEl>
                                          <p:spTgt spid="32"/>
                                        </p:tgtEl>
                                        <p:attrNameLst>
                                          <p:attrName>style.visibility</p:attrName>
                                        </p:attrNameLst>
                                      </p:cBhvr>
                                      <p:to>
                                        <p:strVal val="visible"/>
                                      </p:to>
                                    </p:set>
                                    <p:animEffect transition="in" filter="fade">
                                      <p:cBhvr>
                                        <p:cTn id="224" dur="500"/>
                                        <p:tgtEl>
                                          <p:spTgt spid="32"/>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48"/>
                                        </p:tgtEl>
                                        <p:attrNameLst>
                                          <p:attrName>style.visibility</p:attrName>
                                        </p:attrNameLst>
                                      </p:cBhvr>
                                      <p:to>
                                        <p:strVal val="visible"/>
                                      </p:to>
                                    </p:set>
                                    <p:animEffect transition="in" filter="fade">
                                      <p:cBhvr>
                                        <p:cTn id="227" dur="500"/>
                                        <p:tgtEl>
                                          <p:spTgt spid="48"/>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49"/>
                                        </p:tgtEl>
                                        <p:attrNameLst>
                                          <p:attrName>style.visibility</p:attrName>
                                        </p:attrNameLst>
                                      </p:cBhvr>
                                      <p:to>
                                        <p:strVal val="visible"/>
                                      </p:to>
                                    </p:set>
                                    <p:animEffect transition="in" filter="fade">
                                      <p:cBhvr>
                                        <p:cTn id="230" dur="500"/>
                                        <p:tgtEl>
                                          <p:spTgt spid="49"/>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51"/>
                                        </p:tgtEl>
                                        <p:attrNameLst>
                                          <p:attrName>style.visibility</p:attrName>
                                        </p:attrNameLst>
                                      </p:cBhvr>
                                      <p:to>
                                        <p:strVal val="visible"/>
                                      </p:to>
                                    </p:set>
                                    <p:animEffect transition="in" filter="fade">
                                      <p:cBhvr>
                                        <p:cTn id="233" dur="500"/>
                                        <p:tgtEl>
                                          <p:spTgt spid="51"/>
                                        </p:tgtEl>
                                      </p:cBhvr>
                                    </p:animEffect>
                                  </p:childTnLst>
                                </p:cTn>
                              </p:par>
                            </p:childTnLst>
                          </p:cTn>
                        </p:par>
                      </p:childTnLst>
                    </p:cTn>
                  </p:par>
                  <p:par>
                    <p:cTn id="234" fill="hold">
                      <p:stCondLst>
                        <p:cond delay="indefinite"/>
                      </p:stCondLst>
                      <p:childTnLst>
                        <p:par>
                          <p:cTn id="235" fill="hold">
                            <p:stCondLst>
                              <p:cond delay="0"/>
                            </p:stCondLst>
                            <p:childTnLst>
                              <p:par>
                                <p:cTn id="236" presetID="10" presetClass="exit" presetSubtype="0" fill="hold" grpId="3" nodeType="clickEffect">
                                  <p:stCondLst>
                                    <p:cond delay="0"/>
                                  </p:stCondLst>
                                  <p:childTnLst>
                                    <p:animEffect transition="out" filter="fade">
                                      <p:cBhvr>
                                        <p:cTn id="237" dur="500"/>
                                        <p:tgtEl>
                                          <p:spTgt spid="76"/>
                                        </p:tgtEl>
                                      </p:cBhvr>
                                    </p:animEffect>
                                    <p:set>
                                      <p:cBhvr>
                                        <p:cTn id="238" dur="1" fill="hold">
                                          <p:stCondLst>
                                            <p:cond delay="499"/>
                                          </p:stCondLst>
                                        </p:cTn>
                                        <p:tgtEl>
                                          <p:spTgt spid="76"/>
                                        </p:tgtEl>
                                        <p:attrNameLst>
                                          <p:attrName>style.visibility</p:attrName>
                                        </p:attrNameLst>
                                      </p:cBhvr>
                                      <p:to>
                                        <p:strVal val="hidden"/>
                                      </p:to>
                                    </p:set>
                                  </p:childTnLst>
                                </p:cTn>
                              </p:par>
                            </p:childTnLst>
                          </p:cTn>
                        </p:par>
                        <p:par>
                          <p:cTn id="239" fill="hold">
                            <p:stCondLst>
                              <p:cond delay="500"/>
                            </p:stCondLst>
                            <p:childTnLst>
                              <p:par>
                                <p:cTn id="240" presetID="10" presetClass="entr" presetSubtype="0" fill="hold" grpId="2" nodeType="afterEffect">
                                  <p:stCondLst>
                                    <p:cond delay="0"/>
                                  </p:stCondLst>
                                  <p:childTnLst>
                                    <p:set>
                                      <p:cBhvr>
                                        <p:cTn id="241" dur="1" fill="hold">
                                          <p:stCondLst>
                                            <p:cond delay="0"/>
                                          </p:stCondLst>
                                        </p:cTn>
                                        <p:tgtEl>
                                          <p:spTgt spid="77"/>
                                        </p:tgtEl>
                                        <p:attrNameLst>
                                          <p:attrName>style.visibility</p:attrName>
                                        </p:attrNameLst>
                                      </p:cBhvr>
                                      <p:to>
                                        <p:strVal val="visible"/>
                                      </p:to>
                                    </p:set>
                                    <p:animEffect transition="in" filter="fade">
                                      <p:cBhvr>
                                        <p:cTn id="242" dur="500"/>
                                        <p:tgtEl>
                                          <p:spTgt spid="77"/>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grpId="0" nodeType="clickEffect">
                                  <p:stCondLst>
                                    <p:cond delay="0"/>
                                  </p:stCondLst>
                                  <p:childTnLst>
                                    <p:set>
                                      <p:cBhvr>
                                        <p:cTn id="246" dur="1" fill="hold">
                                          <p:stCondLst>
                                            <p:cond delay="0"/>
                                          </p:stCondLst>
                                        </p:cTn>
                                        <p:tgtEl>
                                          <p:spTgt spid="42"/>
                                        </p:tgtEl>
                                        <p:attrNameLst>
                                          <p:attrName>style.visibility</p:attrName>
                                        </p:attrNameLst>
                                      </p:cBhvr>
                                      <p:to>
                                        <p:strVal val="visible"/>
                                      </p:to>
                                    </p:set>
                                    <p:animEffect transition="in" filter="fade">
                                      <p:cBhvr>
                                        <p:cTn id="247" dur="500"/>
                                        <p:tgtEl>
                                          <p:spTgt spid="42"/>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41"/>
                                        </p:tgtEl>
                                        <p:attrNameLst>
                                          <p:attrName>style.visibility</p:attrName>
                                        </p:attrNameLst>
                                      </p:cBhvr>
                                      <p:to>
                                        <p:strVal val="visible"/>
                                      </p:to>
                                    </p:set>
                                    <p:animEffect transition="in" filter="fade">
                                      <p:cBhvr>
                                        <p:cTn id="250" dur="500"/>
                                        <p:tgtEl>
                                          <p:spTgt spid="41"/>
                                        </p:tgtEl>
                                      </p:cBhvr>
                                    </p:animEffect>
                                  </p:childTnLst>
                                </p:cTn>
                              </p:par>
                            </p:childTnLst>
                          </p:cTn>
                        </p:par>
                      </p:childTnLst>
                    </p:cTn>
                  </p:par>
                  <p:par>
                    <p:cTn id="251" fill="hold">
                      <p:stCondLst>
                        <p:cond delay="indefinite"/>
                      </p:stCondLst>
                      <p:childTnLst>
                        <p:par>
                          <p:cTn id="252" fill="hold">
                            <p:stCondLst>
                              <p:cond delay="0"/>
                            </p:stCondLst>
                            <p:childTnLst>
                              <p:par>
                                <p:cTn id="253" presetID="10" presetClass="exit" presetSubtype="0" fill="hold" grpId="3" nodeType="clickEffect">
                                  <p:stCondLst>
                                    <p:cond delay="0"/>
                                  </p:stCondLst>
                                  <p:childTnLst>
                                    <p:animEffect transition="out" filter="fade">
                                      <p:cBhvr>
                                        <p:cTn id="254" dur="500"/>
                                        <p:tgtEl>
                                          <p:spTgt spid="77"/>
                                        </p:tgtEl>
                                      </p:cBhvr>
                                    </p:animEffect>
                                    <p:set>
                                      <p:cBhvr>
                                        <p:cTn id="255" dur="1" fill="hold">
                                          <p:stCondLst>
                                            <p:cond delay="499"/>
                                          </p:stCondLst>
                                        </p:cTn>
                                        <p:tgtEl>
                                          <p:spTgt spid="77"/>
                                        </p:tgtEl>
                                        <p:attrNameLst>
                                          <p:attrName>style.visibility</p:attrName>
                                        </p:attrNameLst>
                                      </p:cBhvr>
                                      <p:to>
                                        <p:strVal val="hidden"/>
                                      </p:to>
                                    </p:set>
                                  </p:childTnLst>
                                </p:cTn>
                              </p:par>
                            </p:childTnLst>
                          </p:cTn>
                        </p:par>
                        <p:par>
                          <p:cTn id="256" fill="hold">
                            <p:stCondLst>
                              <p:cond delay="500"/>
                            </p:stCondLst>
                            <p:childTnLst>
                              <p:par>
                                <p:cTn id="257" presetID="10" presetClass="entr" presetSubtype="0" fill="hold" grpId="2" nodeType="afterEffect">
                                  <p:stCondLst>
                                    <p:cond delay="0"/>
                                  </p:stCondLst>
                                  <p:childTnLst>
                                    <p:set>
                                      <p:cBhvr>
                                        <p:cTn id="258" dur="1" fill="hold">
                                          <p:stCondLst>
                                            <p:cond delay="0"/>
                                          </p:stCondLst>
                                        </p:cTn>
                                        <p:tgtEl>
                                          <p:spTgt spid="78"/>
                                        </p:tgtEl>
                                        <p:attrNameLst>
                                          <p:attrName>style.visibility</p:attrName>
                                        </p:attrNameLst>
                                      </p:cBhvr>
                                      <p:to>
                                        <p:strVal val="visible"/>
                                      </p:to>
                                    </p:set>
                                    <p:animEffect transition="in" filter="fade">
                                      <p:cBhvr>
                                        <p:cTn id="259" dur="500"/>
                                        <p:tgtEl>
                                          <p:spTgt spid="78"/>
                                        </p:tgtEl>
                                      </p:cBhvr>
                                    </p:animEffect>
                                  </p:childTnLst>
                                </p:cTn>
                              </p:par>
                            </p:childTnLst>
                          </p:cTn>
                        </p:par>
                      </p:childTnLst>
                    </p:cTn>
                  </p:par>
                  <p:par>
                    <p:cTn id="260" fill="hold">
                      <p:stCondLst>
                        <p:cond delay="indefinite"/>
                      </p:stCondLst>
                      <p:childTnLst>
                        <p:par>
                          <p:cTn id="261" fill="hold">
                            <p:stCondLst>
                              <p:cond delay="0"/>
                            </p:stCondLst>
                            <p:childTnLst>
                              <p:par>
                                <p:cTn id="262" presetID="10" presetClass="entr" presetSubtype="0" fill="hold" grpId="1" nodeType="clickEffect">
                                  <p:stCondLst>
                                    <p:cond delay="0"/>
                                  </p:stCondLst>
                                  <p:childTnLst>
                                    <p:set>
                                      <p:cBhvr>
                                        <p:cTn id="263" dur="1" fill="hold">
                                          <p:stCondLst>
                                            <p:cond delay="0"/>
                                          </p:stCondLst>
                                        </p:cTn>
                                        <p:tgtEl>
                                          <p:spTgt spid="32"/>
                                        </p:tgtEl>
                                        <p:attrNameLst>
                                          <p:attrName>style.visibility</p:attrName>
                                        </p:attrNameLst>
                                      </p:cBhvr>
                                      <p:to>
                                        <p:strVal val="visible"/>
                                      </p:to>
                                    </p:set>
                                    <p:animEffect transition="in" filter="fade">
                                      <p:cBhvr>
                                        <p:cTn id="264" dur="500"/>
                                        <p:tgtEl>
                                          <p:spTgt spid="32"/>
                                        </p:tgtEl>
                                      </p:cBhvr>
                                    </p:animEffect>
                                  </p:childTnLst>
                                </p:cTn>
                              </p:par>
                              <p:par>
                                <p:cTn id="265" presetID="10" presetClass="entr" presetSubtype="0" fill="hold" grpId="0" nodeType="withEffect">
                                  <p:stCondLst>
                                    <p:cond delay="0"/>
                                  </p:stCondLst>
                                  <p:childTnLst>
                                    <p:set>
                                      <p:cBhvr>
                                        <p:cTn id="266" dur="1" fill="hold">
                                          <p:stCondLst>
                                            <p:cond delay="0"/>
                                          </p:stCondLst>
                                        </p:cTn>
                                        <p:tgtEl>
                                          <p:spTgt spid="56"/>
                                        </p:tgtEl>
                                        <p:attrNameLst>
                                          <p:attrName>style.visibility</p:attrName>
                                        </p:attrNameLst>
                                      </p:cBhvr>
                                      <p:to>
                                        <p:strVal val="visible"/>
                                      </p:to>
                                    </p:set>
                                    <p:animEffect transition="in" filter="fade">
                                      <p:cBhvr>
                                        <p:cTn id="267" dur="500"/>
                                        <p:tgtEl>
                                          <p:spTgt spid="56"/>
                                        </p:tgtEl>
                                      </p:cBhvr>
                                    </p:animEffect>
                                  </p:childTnLst>
                                </p:cTn>
                              </p:par>
                              <p:par>
                                <p:cTn id="268" presetID="10" presetClass="entr" presetSubtype="0" fill="hold" grpId="0" nodeType="withEffect">
                                  <p:stCondLst>
                                    <p:cond delay="0"/>
                                  </p:stCondLst>
                                  <p:childTnLst>
                                    <p:set>
                                      <p:cBhvr>
                                        <p:cTn id="269" dur="1" fill="hold">
                                          <p:stCondLst>
                                            <p:cond delay="0"/>
                                          </p:stCondLst>
                                        </p:cTn>
                                        <p:tgtEl>
                                          <p:spTgt spid="57"/>
                                        </p:tgtEl>
                                        <p:attrNameLst>
                                          <p:attrName>style.visibility</p:attrName>
                                        </p:attrNameLst>
                                      </p:cBhvr>
                                      <p:to>
                                        <p:strVal val="visible"/>
                                      </p:to>
                                    </p:set>
                                    <p:animEffect transition="in" filter="fade">
                                      <p:cBhvr>
                                        <p:cTn id="270" dur="500"/>
                                        <p:tgtEl>
                                          <p:spTgt spid="57"/>
                                        </p:tgtEl>
                                      </p:cBhvr>
                                    </p:animEffect>
                                  </p:childTnLst>
                                </p:cTn>
                              </p:par>
                              <p:par>
                                <p:cTn id="271" presetID="10" presetClass="entr" presetSubtype="0" fill="hold" grpId="0" nodeType="withEffect">
                                  <p:stCondLst>
                                    <p:cond delay="0"/>
                                  </p:stCondLst>
                                  <p:childTnLst>
                                    <p:set>
                                      <p:cBhvr>
                                        <p:cTn id="272" dur="1" fill="hold">
                                          <p:stCondLst>
                                            <p:cond delay="0"/>
                                          </p:stCondLst>
                                        </p:cTn>
                                        <p:tgtEl>
                                          <p:spTgt spid="64"/>
                                        </p:tgtEl>
                                        <p:attrNameLst>
                                          <p:attrName>style.visibility</p:attrName>
                                        </p:attrNameLst>
                                      </p:cBhvr>
                                      <p:to>
                                        <p:strVal val="visible"/>
                                      </p:to>
                                    </p:set>
                                    <p:animEffect transition="in" filter="fade">
                                      <p:cBhvr>
                                        <p:cTn id="273" dur="500"/>
                                        <p:tgtEl>
                                          <p:spTgt spid="64"/>
                                        </p:tgtEl>
                                      </p:cBhvr>
                                    </p:animEffect>
                                  </p:childTnLst>
                                </p:cTn>
                              </p:par>
                              <p:par>
                                <p:cTn id="274" presetID="10" presetClass="entr" presetSubtype="0" fill="hold" grpId="0" nodeType="withEffect">
                                  <p:stCondLst>
                                    <p:cond delay="0"/>
                                  </p:stCondLst>
                                  <p:childTnLst>
                                    <p:set>
                                      <p:cBhvr>
                                        <p:cTn id="275" dur="1" fill="hold">
                                          <p:stCondLst>
                                            <p:cond delay="0"/>
                                          </p:stCondLst>
                                        </p:cTn>
                                        <p:tgtEl>
                                          <p:spTgt spid="62"/>
                                        </p:tgtEl>
                                        <p:attrNameLst>
                                          <p:attrName>style.visibility</p:attrName>
                                        </p:attrNameLst>
                                      </p:cBhvr>
                                      <p:to>
                                        <p:strVal val="visible"/>
                                      </p:to>
                                    </p:set>
                                    <p:animEffect transition="in" filter="fade">
                                      <p:cBhvr>
                                        <p:cTn id="276" dur="500"/>
                                        <p:tgtEl>
                                          <p:spTgt spid="62"/>
                                        </p:tgtEl>
                                      </p:cBhvr>
                                    </p:animEffect>
                                  </p:childTnLst>
                                </p:cTn>
                              </p:par>
                              <p:par>
                                <p:cTn id="277" presetID="10" presetClass="entr" presetSubtype="0" fill="hold" grpId="0" nodeType="withEffect">
                                  <p:stCondLst>
                                    <p:cond delay="0"/>
                                  </p:stCondLst>
                                  <p:childTnLst>
                                    <p:set>
                                      <p:cBhvr>
                                        <p:cTn id="278" dur="1" fill="hold">
                                          <p:stCondLst>
                                            <p:cond delay="0"/>
                                          </p:stCondLst>
                                        </p:cTn>
                                        <p:tgtEl>
                                          <p:spTgt spid="61"/>
                                        </p:tgtEl>
                                        <p:attrNameLst>
                                          <p:attrName>style.visibility</p:attrName>
                                        </p:attrNameLst>
                                      </p:cBhvr>
                                      <p:to>
                                        <p:strVal val="visible"/>
                                      </p:to>
                                    </p:set>
                                    <p:animEffect transition="in" filter="fade">
                                      <p:cBhvr>
                                        <p:cTn id="279" dur="500"/>
                                        <p:tgtEl>
                                          <p:spTgt spid="61"/>
                                        </p:tgtEl>
                                      </p:cBhvr>
                                    </p:animEffect>
                                  </p:childTnLst>
                                </p:cTn>
                              </p:par>
                            </p:childTnLst>
                          </p:cTn>
                        </p:par>
                      </p:childTnLst>
                    </p:cTn>
                  </p:par>
                  <p:par>
                    <p:cTn id="280" fill="hold">
                      <p:stCondLst>
                        <p:cond delay="indefinite"/>
                      </p:stCondLst>
                      <p:childTnLst>
                        <p:par>
                          <p:cTn id="281" fill="hold">
                            <p:stCondLst>
                              <p:cond delay="0"/>
                            </p:stCondLst>
                            <p:childTnLst>
                              <p:par>
                                <p:cTn id="282" presetID="10" presetClass="exit" presetSubtype="0" fill="hold" grpId="3" nodeType="clickEffect">
                                  <p:stCondLst>
                                    <p:cond delay="0"/>
                                  </p:stCondLst>
                                  <p:childTnLst>
                                    <p:animEffect transition="out" filter="fade">
                                      <p:cBhvr>
                                        <p:cTn id="283" dur="500"/>
                                        <p:tgtEl>
                                          <p:spTgt spid="78"/>
                                        </p:tgtEl>
                                      </p:cBhvr>
                                    </p:animEffect>
                                    <p:set>
                                      <p:cBhvr>
                                        <p:cTn id="284" dur="1" fill="hold">
                                          <p:stCondLst>
                                            <p:cond delay="499"/>
                                          </p:stCondLst>
                                        </p:cTn>
                                        <p:tgtEl>
                                          <p:spTgt spid="78"/>
                                        </p:tgtEl>
                                        <p:attrNameLst>
                                          <p:attrName>style.visibility</p:attrName>
                                        </p:attrNameLst>
                                      </p:cBhvr>
                                      <p:to>
                                        <p:strVal val="hidden"/>
                                      </p:to>
                                    </p:set>
                                  </p:childTnLst>
                                </p:cTn>
                              </p:par>
                            </p:childTnLst>
                          </p:cTn>
                        </p:par>
                        <p:par>
                          <p:cTn id="285" fill="hold">
                            <p:stCondLst>
                              <p:cond delay="500"/>
                            </p:stCondLst>
                            <p:childTnLst>
                              <p:par>
                                <p:cTn id="286" presetID="10" presetClass="entr" presetSubtype="0" fill="hold" grpId="2" nodeType="afterEffect">
                                  <p:stCondLst>
                                    <p:cond delay="0"/>
                                  </p:stCondLst>
                                  <p:childTnLst>
                                    <p:set>
                                      <p:cBhvr>
                                        <p:cTn id="287" dur="1" fill="hold">
                                          <p:stCondLst>
                                            <p:cond delay="0"/>
                                          </p:stCondLst>
                                        </p:cTn>
                                        <p:tgtEl>
                                          <p:spTgt spid="79"/>
                                        </p:tgtEl>
                                        <p:attrNameLst>
                                          <p:attrName>style.visibility</p:attrName>
                                        </p:attrNameLst>
                                      </p:cBhvr>
                                      <p:to>
                                        <p:strVal val="visible"/>
                                      </p:to>
                                    </p:set>
                                    <p:animEffect transition="in" filter="fade">
                                      <p:cBhvr>
                                        <p:cTn id="288" dur="500"/>
                                        <p:tgtEl>
                                          <p:spTgt spid="79"/>
                                        </p:tgtEl>
                                      </p:cBhvr>
                                    </p:animEffect>
                                  </p:childTnLst>
                                </p:cTn>
                              </p:par>
                            </p:childTnLst>
                          </p:cTn>
                        </p:par>
                      </p:childTnLst>
                    </p:cTn>
                  </p:par>
                  <p:par>
                    <p:cTn id="289" fill="hold">
                      <p:stCondLst>
                        <p:cond delay="indefinite"/>
                      </p:stCondLst>
                      <p:childTnLst>
                        <p:par>
                          <p:cTn id="290" fill="hold">
                            <p:stCondLst>
                              <p:cond delay="0"/>
                            </p:stCondLst>
                            <p:childTnLst>
                              <p:par>
                                <p:cTn id="291" presetID="10" presetClass="entr" presetSubtype="0" fill="hold" grpId="0" nodeType="clickEffect">
                                  <p:stCondLst>
                                    <p:cond delay="0"/>
                                  </p:stCondLst>
                                  <p:childTnLst>
                                    <p:set>
                                      <p:cBhvr>
                                        <p:cTn id="292" dur="1" fill="hold">
                                          <p:stCondLst>
                                            <p:cond delay="0"/>
                                          </p:stCondLst>
                                        </p:cTn>
                                        <p:tgtEl>
                                          <p:spTgt spid="33"/>
                                        </p:tgtEl>
                                        <p:attrNameLst>
                                          <p:attrName>style.visibility</p:attrName>
                                        </p:attrNameLst>
                                      </p:cBhvr>
                                      <p:to>
                                        <p:strVal val="visible"/>
                                      </p:to>
                                    </p:set>
                                    <p:animEffect transition="in" filter="fade">
                                      <p:cBhvr>
                                        <p:cTn id="293" dur="500"/>
                                        <p:tgtEl>
                                          <p:spTgt spid="33"/>
                                        </p:tgtEl>
                                      </p:cBhvr>
                                    </p:animEffect>
                                  </p:childTnLst>
                                </p:cTn>
                              </p:par>
                              <p:par>
                                <p:cTn id="294" presetID="10" presetClass="entr" presetSubtype="0" fill="hold" grpId="0" nodeType="withEffect">
                                  <p:stCondLst>
                                    <p:cond delay="0"/>
                                  </p:stCondLst>
                                  <p:childTnLst>
                                    <p:set>
                                      <p:cBhvr>
                                        <p:cTn id="295" dur="1" fill="hold">
                                          <p:stCondLst>
                                            <p:cond delay="0"/>
                                          </p:stCondLst>
                                        </p:cTn>
                                        <p:tgtEl>
                                          <p:spTgt spid="45"/>
                                        </p:tgtEl>
                                        <p:attrNameLst>
                                          <p:attrName>style.visibility</p:attrName>
                                        </p:attrNameLst>
                                      </p:cBhvr>
                                      <p:to>
                                        <p:strVal val="visible"/>
                                      </p:to>
                                    </p:set>
                                    <p:animEffect transition="in" filter="fade">
                                      <p:cBhvr>
                                        <p:cTn id="296" dur="500"/>
                                        <p:tgtEl>
                                          <p:spTgt spid="45"/>
                                        </p:tgtEl>
                                      </p:cBhvr>
                                    </p:animEffect>
                                  </p:childTnLst>
                                </p:cTn>
                              </p:par>
                              <p:par>
                                <p:cTn id="297" presetID="10" presetClass="entr" presetSubtype="0" fill="hold" grpId="0" nodeType="withEffect">
                                  <p:stCondLst>
                                    <p:cond delay="0"/>
                                  </p:stCondLst>
                                  <p:childTnLst>
                                    <p:set>
                                      <p:cBhvr>
                                        <p:cTn id="298" dur="1" fill="hold">
                                          <p:stCondLst>
                                            <p:cond delay="0"/>
                                          </p:stCondLst>
                                        </p:cTn>
                                        <p:tgtEl>
                                          <p:spTgt spid="52"/>
                                        </p:tgtEl>
                                        <p:attrNameLst>
                                          <p:attrName>style.visibility</p:attrName>
                                        </p:attrNameLst>
                                      </p:cBhvr>
                                      <p:to>
                                        <p:strVal val="visible"/>
                                      </p:to>
                                    </p:set>
                                    <p:animEffect transition="in" filter="fade">
                                      <p:cBhvr>
                                        <p:cTn id="299" dur="500"/>
                                        <p:tgtEl>
                                          <p:spTgt spid="52"/>
                                        </p:tgtEl>
                                      </p:cBhvr>
                                    </p:animEffect>
                                  </p:childTnLst>
                                </p:cTn>
                              </p:par>
                            </p:childTnLst>
                          </p:cTn>
                        </p:par>
                      </p:childTnLst>
                    </p:cTn>
                  </p:par>
                  <p:par>
                    <p:cTn id="300" fill="hold">
                      <p:stCondLst>
                        <p:cond delay="indefinite"/>
                      </p:stCondLst>
                      <p:childTnLst>
                        <p:par>
                          <p:cTn id="301" fill="hold">
                            <p:stCondLst>
                              <p:cond delay="0"/>
                            </p:stCondLst>
                            <p:childTnLst>
                              <p:par>
                                <p:cTn id="302" presetID="10" presetClass="exit" presetSubtype="0" fill="hold" grpId="3" nodeType="clickEffect">
                                  <p:stCondLst>
                                    <p:cond delay="0"/>
                                  </p:stCondLst>
                                  <p:childTnLst>
                                    <p:animEffect transition="out" filter="fade">
                                      <p:cBhvr>
                                        <p:cTn id="303" dur="500"/>
                                        <p:tgtEl>
                                          <p:spTgt spid="79"/>
                                        </p:tgtEl>
                                      </p:cBhvr>
                                    </p:animEffect>
                                    <p:set>
                                      <p:cBhvr>
                                        <p:cTn id="304" dur="1" fill="hold">
                                          <p:stCondLst>
                                            <p:cond delay="499"/>
                                          </p:stCondLst>
                                        </p:cTn>
                                        <p:tgtEl>
                                          <p:spTgt spid="79"/>
                                        </p:tgtEl>
                                        <p:attrNameLst>
                                          <p:attrName>style.visibility</p:attrName>
                                        </p:attrNameLst>
                                      </p:cBhvr>
                                      <p:to>
                                        <p:strVal val="hidden"/>
                                      </p:to>
                                    </p:set>
                                  </p:childTnLst>
                                </p:cTn>
                              </p:par>
                            </p:childTnLst>
                          </p:cTn>
                        </p:par>
                        <p:par>
                          <p:cTn id="305" fill="hold">
                            <p:stCondLst>
                              <p:cond delay="500"/>
                            </p:stCondLst>
                            <p:childTnLst>
                              <p:par>
                                <p:cTn id="306" presetID="10" presetClass="entr" presetSubtype="0" fill="hold" grpId="2" nodeType="afterEffect">
                                  <p:stCondLst>
                                    <p:cond delay="0"/>
                                  </p:stCondLst>
                                  <p:childTnLst>
                                    <p:set>
                                      <p:cBhvr>
                                        <p:cTn id="307" dur="1" fill="hold">
                                          <p:stCondLst>
                                            <p:cond delay="0"/>
                                          </p:stCondLst>
                                        </p:cTn>
                                        <p:tgtEl>
                                          <p:spTgt spid="80"/>
                                        </p:tgtEl>
                                        <p:attrNameLst>
                                          <p:attrName>style.visibility</p:attrName>
                                        </p:attrNameLst>
                                      </p:cBhvr>
                                      <p:to>
                                        <p:strVal val="visible"/>
                                      </p:to>
                                    </p:set>
                                    <p:animEffect transition="in" filter="fade">
                                      <p:cBhvr>
                                        <p:cTn id="308" dur="500"/>
                                        <p:tgtEl>
                                          <p:spTgt spid="80"/>
                                        </p:tgtEl>
                                      </p:cBhvr>
                                    </p:animEffect>
                                  </p:childTnLst>
                                </p:cTn>
                              </p:par>
                            </p:childTnLst>
                          </p:cTn>
                        </p:par>
                      </p:childTnLst>
                    </p:cTn>
                  </p:par>
                  <p:par>
                    <p:cTn id="309" fill="hold">
                      <p:stCondLst>
                        <p:cond delay="indefinite"/>
                      </p:stCondLst>
                      <p:childTnLst>
                        <p:par>
                          <p:cTn id="310" fill="hold">
                            <p:stCondLst>
                              <p:cond delay="0"/>
                            </p:stCondLst>
                            <p:childTnLst>
                              <p:par>
                                <p:cTn id="311" presetID="10" presetClass="entr" presetSubtype="0" fill="hold" grpId="0" nodeType="clickEffect">
                                  <p:stCondLst>
                                    <p:cond delay="0"/>
                                  </p:stCondLst>
                                  <p:childTnLst>
                                    <p:set>
                                      <p:cBhvr>
                                        <p:cTn id="312" dur="1" fill="hold">
                                          <p:stCondLst>
                                            <p:cond delay="0"/>
                                          </p:stCondLst>
                                        </p:cTn>
                                        <p:tgtEl>
                                          <p:spTgt spid="46"/>
                                        </p:tgtEl>
                                        <p:attrNameLst>
                                          <p:attrName>style.visibility</p:attrName>
                                        </p:attrNameLst>
                                      </p:cBhvr>
                                      <p:to>
                                        <p:strVal val="visible"/>
                                      </p:to>
                                    </p:set>
                                    <p:animEffect transition="in" filter="fade">
                                      <p:cBhvr>
                                        <p:cTn id="313" dur="500"/>
                                        <p:tgtEl>
                                          <p:spTgt spid="46"/>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50"/>
                                        </p:tgtEl>
                                        <p:attrNameLst>
                                          <p:attrName>style.visibility</p:attrName>
                                        </p:attrNameLst>
                                      </p:cBhvr>
                                      <p:to>
                                        <p:strVal val="visible"/>
                                      </p:to>
                                    </p:set>
                                    <p:animEffect transition="in" filter="fade">
                                      <p:cBhvr>
                                        <p:cTn id="316" dur="500"/>
                                        <p:tgtEl>
                                          <p:spTgt spid="50"/>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53"/>
                                        </p:tgtEl>
                                        <p:attrNameLst>
                                          <p:attrName>style.visibility</p:attrName>
                                        </p:attrNameLst>
                                      </p:cBhvr>
                                      <p:to>
                                        <p:strVal val="visible"/>
                                      </p:to>
                                    </p:set>
                                    <p:animEffect transition="in" filter="fade">
                                      <p:cBhvr>
                                        <p:cTn id="319" dur="500"/>
                                        <p:tgtEl>
                                          <p:spTgt spid="53"/>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34"/>
                                        </p:tgtEl>
                                        <p:attrNameLst>
                                          <p:attrName>style.visibility</p:attrName>
                                        </p:attrNameLst>
                                      </p:cBhvr>
                                      <p:to>
                                        <p:strVal val="visible"/>
                                      </p:to>
                                    </p:set>
                                    <p:animEffect transition="in" filter="fade">
                                      <p:cBhvr>
                                        <p:cTn id="322" dur="500"/>
                                        <p:tgtEl>
                                          <p:spTgt spid="34"/>
                                        </p:tgtEl>
                                      </p:cBhvr>
                                    </p:animEffect>
                                  </p:childTnLst>
                                </p:cTn>
                              </p:par>
                            </p:childTnLst>
                          </p:cTn>
                        </p:par>
                      </p:childTnLst>
                    </p:cTn>
                  </p:par>
                  <p:par>
                    <p:cTn id="323" fill="hold">
                      <p:stCondLst>
                        <p:cond delay="indefinite"/>
                      </p:stCondLst>
                      <p:childTnLst>
                        <p:par>
                          <p:cTn id="324" fill="hold">
                            <p:stCondLst>
                              <p:cond delay="0"/>
                            </p:stCondLst>
                            <p:childTnLst>
                              <p:par>
                                <p:cTn id="325" presetID="10" presetClass="exit" presetSubtype="0" fill="hold" grpId="3" nodeType="clickEffect">
                                  <p:stCondLst>
                                    <p:cond delay="0"/>
                                  </p:stCondLst>
                                  <p:childTnLst>
                                    <p:animEffect transition="out" filter="fade">
                                      <p:cBhvr>
                                        <p:cTn id="326" dur="500"/>
                                        <p:tgtEl>
                                          <p:spTgt spid="80"/>
                                        </p:tgtEl>
                                      </p:cBhvr>
                                    </p:animEffect>
                                    <p:set>
                                      <p:cBhvr>
                                        <p:cTn id="327" dur="1" fill="hold">
                                          <p:stCondLst>
                                            <p:cond delay="499"/>
                                          </p:stCondLst>
                                        </p:cTn>
                                        <p:tgtEl>
                                          <p:spTgt spid="80"/>
                                        </p:tgtEl>
                                        <p:attrNameLst>
                                          <p:attrName>style.visibility</p:attrName>
                                        </p:attrNameLst>
                                      </p:cBhvr>
                                      <p:to>
                                        <p:strVal val="hidden"/>
                                      </p:to>
                                    </p:set>
                                  </p:childTnLst>
                                </p:cTn>
                              </p:par>
                            </p:childTnLst>
                          </p:cTn>
                        </p:par>
                        <p:par>
                          <p:cTn id="328" fill="hold">
                            <p:stCondLst>
                              <p:cond delay="500"/>
                            </p:stCondLst>
                            <p:childTnLst>
                              <p:par>
                                <p:cTn id="329" presetID="10" presetClass="entr" presetSubtype="0" fill="hold" grpId="2" nodeType="afterEffect">
                                  <p:stCondLst>
                                    <p:cond delay="0"/>
                                  </p:stCondLst>
                                  <p:childTnLst>
                                    <p:set>
                                      <p:cBhvr>
                                        <p:cTn id="330" dur="1" fill="hold">
                                          <p:stCondLst>
                                            <p:cond delay="0"/>
                                          </p:stCondLst>
                                        </p:cTn>
                                        <p:tgtEl>
                                          <p:spTgt spid="81"/>
                                        </p:tgtEl>
                                        <p:attrNameLst>
                                          <p:attrName>style.visibility</p:attrName>
                                        </p:attrNameLst>
                                      </p:cBhvr>
                                      <p:to>
                                        <p:strVal val="visible"/>
                                      </p:to>
                                    </p:set>
                                    <p:animEffect transition="in" filter="fade">
                                      <p:cBhvr>
                                        <p:cTn id="331" dur="500"/>
                                        <p:tgtEl>
                                          <p:spTgt spid="81"/>
                                        </p:tgtEl>
                                      </p:cBhvr>
                                    </p:animEffect>
                                  </p:childTnLst>
                                </p:cTn>
                              </p:par>
                            </p:childTnLst>
                          </p:cTn>
                        </p:par>
                      </p:childTnLst>
                    </p:cTn>
                  </p:par>
                  <p:par>
                    <p:cTn id="332" fill="hold">
                      <p:stCondLst>
                        <p:cond delay="indefinite"/>
                      </p:stCondLst>
                      <p:childTnLst>
                        <p:par>
                          <p:cTn id="333" fill="hold">
                            <p:stCondLst>
                              <p:cond delay="0"/>
                            </p:stCondLst>
                            <p:childTnLst>
                              <p:par>
                                <p:cTn id="334" presetID="10" presetClass="entr" presetSubtype="0" fill="hold" grpId="0" nodeType="clickEffect">
                                  <p:stCondLst>
                                    <p:cond delay="0"/>
                                  </p:stCondLst>
                                  <p:childTnLst>
                                    <p:set>
                                      <p:cBhvr>
                                        <p:cTn id="335" dur="1" fill="hold">
                                          <p:stCondLst>
                                            <p:cond delay="0"/>
                                          </p:stCondLst>
                                        </p:cTn>
                                        <p:tgtEl>
                                          <p:spTgt spid="63"/>
                                        </p:tgtEl>
                                        <p:attrNameLst>
                                          <p:attrName>style.visibility</p:attrName>
                                        </p:attrNameLst>
                                      </p:cBhvr>
                                      <p:to>
                                        <p:strVal val="visible"/>
                                      </p:to>
                                    </p:set>
                                    <p:animEffect transition="in" filter="fade">
                                      <p:cBhvr>
                                        <p:cTn id="336" dur="500"/>
                                        <p:tgtEl>
                                          <p:spTgt spid="63"/>
                                        </p:tgtEl>
                                      </p:cBhvr>
                                    </p:animEffect>
                                  </p:childTnLst>
                                </p:cTn>
                              </p:par>
                            </p:childTnLst>
                          </p:cTn>
                        </p:par>
                      </p:childTnLst>
                    </p:cTn>
                  </p:par>
                  <p:par>
                    <p:cTn id="337" fill="hold">
                      <p:stCondLst>
                        <p:cond delay="indefinite"/>
                      </p:stCondLst>
                      <p:childTnLst>
                        <p:par>
                          <p:cTn id="338" fill="hold">
                            <p:stCondLst>
                              <p:cond delay="0"/>
                            </p:stCondLst>
                            <p:childTnLst>
                              <p:par>
                                <p:cTn id="339" presetID="10" presetClass="exit" presetSubtype="0" fill="hold" grpId="3" nodeType="clickEffect">
                                  <p:stCondLst>
                                    <p:cond delay="0"/>
                                  </p:stCondLst>
                                  <p:childTnLst>
                                    <p:animEffect transition="out" filter="fade">
                                      <p:cBhvr>
                                        <p:cTn id="340" dur="500"/>
                                        <p:tgtEl>
                                          <p:spTgt spid="81"/>
                                        </p:tgtEl>
                                      </p:cBhvr>
                                    </p:animEffect>
                                    <p:set>
                                      <p:cBhvr>
                                        <p:cTn id="341" dur="1" fill="hold">
                                          <p:stCondLst>
                                            <p:cond delay="499"/>
                                          </p:stCondLst>
                                        </p:cTn>
                                        <p:tgtEl>
                                          <p:spTgt spid="81"/>
                                        </p:tgtEl>
                                        <p:attrNameLst>
                                          <p:attrName>style.visibility</p:attrName>
                                        </p:attrNameLst>
                                      </p:cBhvr>
                                      <p:to>
                                        <p:strVal val="hidden"/>
                                      </p:to>
                                    </p:set>
                                  </p:childTnLst>
                                </p:cTn>
                              </p:par>
                            </p:childTnLst>
                          </p:cTn>
                        </p:par>
                        <p:par>
                          <p:cTn id="342" fill="hold">
                            <p:stCondLst>
                              <p:cond delay="500"/>
                            </p:stCondLst>
                            <p:childTnLst>
                              <p:par>
                                <p:cTn id="343" presetID="10" presetClass="entr" presetSubtype="0" fill="hold" grpId="2" nodeType="afterEffect">
                                  <p:stCondLst>
                                    <p:cond delay="0"/>
                                  </p:stCondLst>
                                  <p:childTnLst>
                                    <p:set>
                                      <p:cBhvr>
                                        <p:cTn id="344" dur="1" fill="hold">
                                          <p:stCondLst>
                                            <p:cond delay="0"/>
                                          </p:stCondLst>
                                        </p:cTn>
                                        <p:tgtEl>
                                          <p:spTgt spid="82"/>
                                        </p:tgtEl>
                                        <p:attrNameLst>
                                          <p:attrName>style.visibility</p:attrName>
                                        </p:attrNameLst>
                                      </p:cBhvr>
                                      <p:to>
                                        <p:strVal val="visible"/>
                                      </p:to>
                                    </p:set>
                                    <p:animEffect transition="in" filter="fade">
                                      <p:cBhvr>
                                        <p:cTn id="345" dur="500"/>
                                        <p:tgtEl>
                                          <p:spTgt spid="82"/>
                                        </p:tgtEl>
                                      </p:cBhvr>
                                    </p:animEffect>
                                  </p:childTnLst>
                                </p:cTn>
                              </p:par>
                            </p:childTnLst>
                          </p:cTn>
                        </p:par>
                      </p:childTnLst>
                    </p:cTn>
                  </p:par>
                  <p:par>
                    <p:cTn id="346" fill="hold">
                      <p:stCondLst>
                        <p:cond delay="indefinite"/>
                      </p:stCondLst>
                      <p:childTnLst>
                        <p:par>
                          <p:cTn id="347" fill="hold">
                            <p:stCondLst>
                              <p:cond delay="0"/>
                            </p:stCondLst>
                            <p:childTnLst>
                              <p:par>
                                <p:cTn id="348" presetID="10" presetClass="entr" presetSubtype="0" fill="hold" grpId="0" nodeType="clickEffect">
                                  <p:stCondLst>
                                    <p:cond delay="0"/>
                                  </p:stCondLst>
                                  <p:childTnLst>
                                    <p:set>
                                      <p:cBhvr>
                                        <p:cTn id="349" dur="1" fill="hold">
                                          <p:stCondLst>
                                            <p:cond delay="0"/>
                                          </p:stCondLst>
                                        </p:cTn>
                                        <p:tgtEl>
                                          <p:spTgt spid="55"/>
                                        </p:tgtEl>
                                        <p:attrNameLst>
                                          <p:attrName>style.visibility</p:attrName>
                                        </p:attrNameLst>
                                      </p:cBhvr>
                                      <p:to>
                                        <p:strVal val="visible"/>
                                      </p:to>
                                    </p:set>
                                    <p:animEffect transition="in" filter="fade">
                                      <p:cBhvr>
                                        <p:cTn id="350" dur="500"/>
                                        <p:tgtEl>
                                          <p:spTgt spid="55"/>
                                        </p:tgtEl>
                                      </p:cBhvr>
                                    </p:animEffect>
                                  </p:childTnLst>
                                </p:cTn>
                              </p:par>
                              <p:par>
                                <p:cTn id="351" presetID="10" presetClass="entr" presetSubtype="0" fill="hold" grpId="0" nodeType="withEffect">
                                  <p:stCondLst>
                                    <p:cond delay="0"/>
                                  </p:stCondLst>
                                  <p:childTnLst>
                                    <p:set>
                                      <p:cBhvr>
                                        <p:cTn id="352" dur="1" fill="hold">
                                          <p:stCondLst>
                                            <p:cond delay="0"/>
                                          </p:stCondLst>
                                        </p:cTn>
                                        <p:tgtEl>
                                          <p:spTgt spid="54"/>
                                        </p:tgtEl>
                                        <p:attrNameLst>
                                          <p:attrName>style.visibility</p:attrName>
                                        </p:attrNameLst>
                                      </p:cBhvr>
                                      <p:to>
                                        <p:strVal val="visible"/>
                                      </p:to>
                                    </p:set>
                                    <p:animEffect transition="in" filter="fade">
                                      <p:cBhvr>
                                        <p:cTn id="353" dur="500"/>
                                        <p:tgtEl>
                                          <p:spTgt spid="54"/>
                                        </p:tgtEl>
                                      </p:cBhvr>
                                    </p:animEffect>
                                  </p:childTnLst>
                                </p:cTn>
                              </p:par>
                              <p:par>
                                <p:cTn id="354" presetID="10" presetClass="entr" presetSubtype="0" fill="hold" grpId="0" nodeType="withEffect">
                                  <p:stCondLst>
                                    <p:cond delay="0"/>
                                  </p:stCondLst>
                                  <p:childTnLst>
                                    <p:set>
                                      <p:cBhvr>
                                        <p:cTn id="355" dur="1" fill="hold">
                                          <p:stCondLst>
                                            <p:cond delay="0"/>
                                          </p:stCondLst>
                                        </p:cTn>
                                        <p:tgtEl>
                                          <p:spTgt spid="69"/>
                                        </p:tgtEl>
                                        <p:attrNameLst>
                                          <p:attrName>style.visibility</p:attrName>
                                        </p:attrNameLst>
                                      </p:cBhvr>
                                      <p:to>
                                        <p:strVal val="visible"/>
                                      </p:to>
                                    </p:set>
                                    <p:animEffect transition="in" filter="fade">
                                      <p:cBhvr>
                                        <p:cTn id="356" dur="500"/>
                                        <p:tgtEl>
                                          <p:spTgt spid="69"/>
                                        </p:tgtEl>
                                      </p:cBhvr>
                                    </p:animEffect>
                                  </p:childTnLst>
                                </p:cTn>
                              </p:par>
                              <p:par>
                                <p:cTn id="357" presetID="10" presetClass="entr" presetSubtype="0" fill="hold" grpId="0" nodeType="withEffect">
                                  <p:stCondLst>
                                    <p:cond delay="0"/>
                                  </p:stCondLst>
                                  <p:childTnLst>
                                    <p:set>
                                      <p:cBhvr>
                                        <p:cTn id="358" dur="1" fill="hold">
                                          <p:stCondLst>
                                            <p:cond delay="0"/>
                                          </p:stCondLst>
                                        </p:cTn>
                                        <p:tgtEl>
                                          <p:spTgt spid="47"/>
                                        </p:tgtEl>
                                        <p:attrNameLst>
                                          <p:attrName>style.visibility</p:attrName>
                                        </p:attrNameLst>
                                      </p:cBhvr>
                                      <p:to>
                                        <p:strVal val="visible"/>
                                      </p:to>
                                    </p:set>
                                    <p:animEffect transition="in" filter="fade">
                                      <p:cBhvr>
                                        <p:cTn id="359" dur="500"/>
                                        <p:tgtEl>
                                          <p:spTgt spid="4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37"/>
                                        </p:tgtEl>
                                        <p:attrNameLst>
                                          <p:attrName>style.visibility</p:attrName>
                                        </p:attrNameLst>
                                      </p:cBhvr>
                                      <p:to>
                                        <p:strVal val="visible"/>
                                      </p:to>
                                    </p:set>
                                    <p:animEffect transition="in" filter="fade">
                                      <p:cBhvr>
                                        <p:cTn id="362" dur="500"/>
                                        <p:tgtEl>
                                          <p:spTgt spid="37"/>
                                        </p:tgtEl>
                                      </p:cBhvr>
                                    </p:animEffect>
                                  </p:childTnLst>
                                </p:cTn>
                              </p:par>
                              <p:par>
                                <p:cTn id="363" presetID="10" presetClass="entr" presetSubtype="0" fill="hold" grpId="0" nodeType="withEffect">
                                  <p:stCondLst>
                                    <p:cond delay="0"/>
                                  </p:stCondLst>
                                  <p:childTnLst>
                                    <p:set>
                                      <p:cBhvr>
                                        <p:cTn id="364" dur="1" fill="hold">
                                          <p:stCondLst>
                                            <p:cond delay="0"/>
                                          </p:stCondLst>
                                        </p:cTn>
                                        <p:tgtEl>
                                          <p:spTgt spid="38"/>
                                        </p:tgtEl>
                                        <p:attrNameLst>
                                          <p:attrName>style.visibility</p:attrName>
                                        </p:attrNameLst>
                                      </p:cBhvr>
                                      <p:to>
                                        <p:strVal val="visible"/>
                                      </p:to>
                                    </p:set>
                                    <p:animEffect transition="in" filter="fade">
                                      <p:cBhvr>
                                        <p:cTn id="365" dur="500"/>
                                        <p:tgtEl>
                                          <p:spTgt spid="38"/>
                                        </p:tgtEl>
                                      </p:cBhvr>
                                    </p:animEffect>
                                  </p:childTnLst>
                                </p:cTn>
                              </p:par>
                            </p:childTnLst>
                          </p:cTn>
                        </p:par>
                      </p:childTnLst>
                    </p:cTn>
                  </p:par>
                  <p:par>
                    <p:cTn id="366" fill="hold">
                      <p:stCondLst>
                        <p:cond delay="indefinite"/>
                      </p:stCondLst>
                      <p:childTnLst>
                        <p:par>
                          <p:cTn id="367" fill="hold">
                            <p:stCondLst>
                              <p:cond delay="0"/>
                            </p:stCondLst>
                            <p:childTnLst>
                              <p:par>
                                <p:cTn id="368" presetID="10" presetClass="exit" presetSubtype="0" fill="hold" grpId="3" nodeType="clickEffect">
                                  <p:stCondLst>
                                    <p:cond delay="0"/>
                                  </p:stCondLst>
                                  <p:childTnLst>
                                    <p:animEffect transition="out" filter="fade">
                                      <p:cBhvr>
                                        <p:cTn id="369" dur="500"/>
                                        <p:tgtEl>
                                          <p:spTgt spid="82"/>
                                        </p:tgtEl>
                                      </p:cBhvr>
                                    </p:animEffect>
                                    <p:set>
                                      <p:cBhvr>
                                        <p:cTn id="370" dur="1" fill="hold">
                                          <p:stCondLst>
                                            <p:cond delay="499"/>
                                          </p:stCondLst>
                                        </p:cTn>
                                        <p:tgtEl>
                                          <p:spTgt spid="82"/>
                                        </p:tgtEl>
                                        <p:attrNameLst>
                                          <p:attrName>style.visibility</p:attrName>
                                        </p:attrNameLst>
                                      </p:cBhvr>
                                      <p:to>
                                        <p:strVal val="hidden"/>
                                      </p:to>
                                    </p:set>
                                  </p:childTnLst>
                                </p:cTn>
                              </p:par>
                            </p:childTnLst>
                          </p:cTn>
                        </p:par>
                        <p:par>
                          <p:cTn id="371" fill="hold">
                            <p:stCondLst>
                              <p:cond delay="500"/>
                            </p:stCondLst>
                            <p:childTnLst>
                              <p:par>
                                <p:cTn id="372" presetID="10" presetClass="entr" presetSubtype="0" fill="hold" grpId="2" nodeType="afterEffect">
                                  <p:stCondLst>
                                    <p:cond delay="0"/>
                                  </p:stCondLst>
                                  <p:childTnLst>
                                    <p:set>
                                      <p:cBhvr>
                                        <p:cTn id="373" dur="1" fill="hold">
                                          <p:stCondLst>
                                            <p:cond delay="0"/>
                                          </p:stCondLst>
                                        </p:cTn>
                                        <p:tgtEl>
                                          <p:spTgt spid="83"/>
                                        </p:tgtEl>
                                        <p:attrNameLst>
                                          <p:attrName>style.visibility</p:attrName>
                                        </p:attrNameLst>
                                      </p:cBhvr>
                                      <p:to>
                                        <p:strVal val="visible"/>
                                      </p:to>
                                    </p:set>
                                    <p:animEffect transition="in" filter="fade">
                                      <p:cBhvr>
                                        <p:cTn id="374" dur="500"/>
                                        <p:tgtEl>
                                          <p:spTgt spid="83"/>
                                        </p:tgtEl>
                                      </p:cBhvr>
                                    </p:animEffect>
                                  </p:childTnLst>
                                </p:cTn>
                              </p:par>
                            </p:childTnLst>
                          </p:cTn>
                        </p:par>
                      </p:childTnLst>
                    </p:cTn>
                  </p:par>
                  <p:par>
                    <p:cTn id="375" fill="hold">
                      <p:stCondLst>
                        <p:cond delay="indefinite"/>
                      </p:stCondLst>
                      <p:childTnLst>
                        <p:par>
                          <p:cTn id="376" fill="hold">
                            <p:stCondLst>
                              <p:cond delay="0"/>
                            </p:stCondLst>
                            <p:childTnLst>
                              <p:par>
                                <p:cTn id="377" presetID="10" presetClass="entr" presetSubtype="0" fill="hold" grpId="0" nodeType="clickEffect">
                                  <p:stCondLst>
                                    <p:cond delay="0"/>
                                  </p:stCondLst>
                                  <p:childTnLst>
                                    <p:set>
                                      <p:cBhvr>
                                        <p:cTn id="378" dur="1" fill="hold">
                                          <p:stCondLst>
                                            <p:cond delay="0"/>
                                          </p:stCondLst>
                                        </p:cTn>
                                        <p:tgtEl>
                                          <p:spTgt spid="36"/>
                                        </p:tgtEl>
                                        <p:attrNameLst>
                                          <p:attrName>style.visibility</p:attrName>
                                        </p:attrNameLst>
                                      </p:cBhvr>
                                      <p:to>
                                        <p:strVal val="visible"/>
                                      </p:to>
                                    </p:set>
                                    <p:animEffect transition="in" filter="fade">
                                      <p:cBhvr>
                                        <p:cTn id="379" dur="500"/>
                                        <p:tgtEl>
                                          <p:spTgt spid="36"/>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0"/>
                                        </p:tgtEl>
                                        <p:attrNameLst>
                                          <p:attrName>style.visibility</p:attrName>
                                        </p:attrNameLst>
                                      </p:cBhvr>
                                      <p:to>
                                        <p:strVal val="visible"/>
                                      </p:to>
                                    </p:set>
                                    <p:animEffect transition="in" filter="fade">
                                      <p:cBhvr>
                                        <p:cTn id="382" dur="500"/>
                                        <p:tgtEl>
                                          <p:spTgt spid="10"/>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35"/>
                                        </p:tgtEl>
                                        <p:attrNameLst>
                                          <p:attrName>style.visibility</p:attrName>
                                        </p:attrNameLst>
                                      </p:cBhvr>
                                      <p:to>
                                        <p:strVal val="visible"/>
                                      </p:to>
                                    </p:set>
                                    <p:animEffect transition="in" filter="fade">
                                      <p:cBhvr>
                                        <p:cTn id="385" dur="500"/>
                                        <p:tgtEl>
                                          <p:spTgt spid="35"/>
                                        </p:tgtEl>
                                      </p:cBhvr>
                                    </p:animEffect>
                                  </p:childTnLst>
                                </p:cTn>
                              </p:par>
                            </p:childTnLst>
                          </p:cTn>
                        </p:par>
                      </p:childTnLst>
                    </p:cTn>
                  </p:par>
                  <p:par>
                    <p:cTn id="386" fill="hold">
                      <p:stCondLst>
                        <p:cond delay="indefinite"/>
                      </p:stCondLst>
                      <p:childTnLst>
                        <p:par>
                          <p:cTn id="387" fill="hold">
                            <p:stCondLst>
                              <p:cond delay="0"/>
                            </p:stCondLst>
                            <p:childTnLst>
                              <p:par>
                                <p:cTn id="388" presetID="10" presetClass="exit" presetSubtype="0" fill="hold" grpId="3" nodeType="clickEffect">
                                  <p:stCondLst>
                                    <p:cond delay="0"/>
                                  </p:stCondLst>
                                  <p:childTnLst>
                                    <p:animEffect transition="out" filter="fade">
                                      <p:cBhvr>
                                        <p:cTn id="389" dur="500"/>
                                        <p:tgtEl>
                                          <p:spTgt spid="83"/>
                                        </p:tgtEl>
                                      </p:cBhvr>
                                    </p:animEffect>
                                    <p:set>
                                      <p:cBhvr>
                                        <p:cTn id="390" dur="1" fill="hold">
                                          <p:stCondLst>
                                            <p:cond delay="499"/>
                                          </p:stCondLst>
                                        </p:cTn>
                                        <p:tgtEl>
                                          <p:spTgt spid="83"/>
                                        </p:tgtEl>
                                        <p:attrNameLst>
                                          <p:attrName>style.visibility</p:attrName>
                                        </p:attrNameLst>
                                      </p:cBhvr>
                                      <p:to>
                                        <p:strVal val="hidden"/>
                                      </p:to>
                                    </p:set>
                                  </p:childTnLst>
                                </p:cTn>
                              </p:par>
                            </p:childTnLst>
                          </p:cTn>
                        </p:par>
                        <p:par>
                          <p:cTn id="391" fill="hold">
                            <p:stCondLst>
                              <p:cond delay="500"/>
                            </p:stCondLst>
                            <p:childTnLst>
                              <p:par>
                                <p:cTn id="392" presetID="10" presetClass="entr" presetSubtype="0" fill="hold" grpId="2" nodeType="afterEffect">
                                  <p:stCondLst>
                                    <p:cond delay="0"/>
                                  </p:stCondLst>
                                  <p:childTnLst>
                                    <p:set>
                                      <p:cBhvr>
                                        <p:cTn id="393" dur="1" fill="hold">
                                          <p:stCondLst>
                                            <p:cond delay="0"/>
                                          </p:stCondLst>
                                        </p:cTn>
                                        <p:tgtEl>
                                          <p:spTgt spid="84"/>
                                        </p:tgtEl>
                                        <p:attrNameLst>
                                          <p:attrName>style.visibility</p:attrName>
                                        </p:attrNameLst>
                                      </p:cBhvr>
                                      <p:to>
                                        <p:strVal val="visible"/>
                                      </p:to>
                                    </p:set>
                                    <p:animEffect transition="in" filter="fade">
                                      <p:cBhvr>
                                        <p:cTn id="394" dur="500"/>
                                        <p:tgtEl>
                                          <p:spTgt spid="84"/>
                                        </p:tgtEl>
                                      </p:cBhvr>
                                    </p:animEffect>
                                  </p:childTnLst>
                                </p:cTn>
                              </p:par>
                            </p:childTnLst>
                          </p:cTn>
                        </p:par>
                        <p:par>
                          <p:cTn id="395" fill="hold">
                            <p:stCondLst>
                              <p:cond delay="1000"/>
                            </p:stCondLst>
                            <p:childTnLst>
                              <p:par>
                                <p:cTn id="396" presetID="10" presetClass="entr" presetSubtype="0" fill="hold" grpId="0" nodeType="afterEffect">
                                  <p:stCondLst>
                                    <p:cond delay="0"/>
                                  </p:stCondLst>
                                  <p:childTnLst>
                                    <p:set>
                                      <p:cBhvr>
                                        <p:cTn id="397" dur="1" fill="hold">
                                          <p:stCondLst>
                                            <p:cond delay="0"/>
                                          </p:stCondLst>
                                        </p:cTn>
                                        <p:tgtEl>
                                          <p:spTgt spid="85"/>
                                        </p:tgtEl>
                                        <p:attrNameLst>
                                          <p:attrName>style.visibility</p:attrName>
                                        </p:attrNameLst>
                                      </p:cBhvr>
                                      <p:to>
                                        <p:strVal val="visible"/>
                                      </p:to>
                                    </p:set>
                                    <p:animEffect transition="in" filter="fade">
                                      <p:cBhvr>
                                        <p:cTn id="398" dur="500"/>
                                        <p:tgtEl>
                                          <p:spTgt spid="85"/>
                                        </p:tgtEl>
                                      </p:cBhvr>
                                    </p:animEffect>
                                  </p:childTnLst>
                                </p:cTn>
                              </p:par>
                            </p:childTnLst>
                          </p:cTn>
                        </p:par>
                      </p:childTnLst>
                    </p:cTn>
                  </p:par>
                  <p:par>
                    <p:cTn id="399" fill="hold">
                      <p:stCondLst>
                        <p:cond delay="indefinite"/>
                      </p:stCondLst>
                      <p:childTnLst>
                        <p:par>
                          <p:cTn id="400" fill="hold">
                            <p:stCondLst>
                              <p:cond delay="0"/>
                            </p:stCondLst>
                            <p:childTnLst>
                              <p:par>
                                <p:cTn id="401" presetID="10" presetClass="exit" presetSubtype="0" fill="hold" grpId="1" nodeType="clickEffect">
                                  <p:stCondLst>
                                    <p:cond delay="0"/>
                                  </p:stCondLst>
                                  <p:childTnLst>
                                    <p:animEffect transition="out" filter="fade">
                                      <p:cBhvr>
                                        <p:cTn id="402" dur="500"/>
                                        <p:tgtEl>
                                          <p:spTgt spid="85"/>
                                        </p:tgtEl>
                                      </p:cBhvr>
                                    </p:animEffect>
                                    <p:set>
                                      <p:cBhvr>
                                        <p:cTn id="403" dur="1" fill="hold">
                                          <p:stCondLst>
                                            <p:cond delay="499"/>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animBg="1"/>
      <p:bldP spid="15" grpId="0" animBg="1"/>
      <p:bldP spid="16" grpId="0" animBg="1"/>
      <p:bldP spid="17" grpId="0" animBg="1"/>
      <p:bldP spid="18" grpId="0" animBg="1"/>
      <p:bldP spid="20" grpId="0"/>
      <p:bldP spid="21" grpId="0"/>
      <p:bldP spid="22" grpId="0"/>
      <p:bldP spid="23" grpId="0" animBg="1"/>
      <p:bldP spid="24" grpId="0" animBg="1"/>
      <p:bldP spid="25" grpId="0"/>
      <p:bldP spid="26" grpId="0" animBg="1"/>
      <p:bldP spid="27" grpId="0" animBg="1"/>
      <p:bldP spid="28" grpId="0" animBg="1"/>
      <p:bldP spid="29" grpId="0"/>
      <p:bldP spid="30" grpId="0" animBg="1"/>
      <p:bldP spid="31" grpId="0"/>
      <p:bldP spid="32" grpId="0"/>
      <p:bldP spid="32" grpId="1"/>
      <p:bldP spid="33" grpId="0"/>
      <p:bldP spid="34" grpId="0"/>
      <p:bldP spid="35" grpId="0" animBg="1"/>
      <p:bldP spid="36" grpId="0"/>
      <p:bldP spid="37" grpId="0" animBg="1"/>
      <p:bldP spid="38" grpId="0"/>
      <p:bldP spid="39" grpId="0" animBg="1"/>
      <p:bldP spid="40" grpId="0"/>
      <p:bldP spid="41" grpId="0" animBg="1"/>
      <p:bldP spid="42" grpId="0"/>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p:bldP spid="59" grpId="0" animBg="1"/>
      <p:bldP spid="60" grpId="0" animBg="1"/>
      <p:bldP spid="61" grpId="0"/>
      <p:bldP spid="62" grpId="0" animBg="1"/>
      <p:bldP spid="63" grpId="0" animBg="1"/>
      <p:bldP spid="64" grpId="0" animBg="1"/>
      <p:bldP spid="65" grpId="0" animBg="1"/>
      <p:bldP spid="66" grpId="0" animBg="1"/>
      <p:bldP spid="67" grpId="0" animBg="1"/>
      <p:bldP spid="68" grpId="0" animBg="1"/>
      <p:bldP spid="69" grpId="0" animBg="1"/>
      <p:bldP spid="76" grpId="0" animBg="1"/>
      <p:bldP spid="76" grpId="1" animBg="1"/>
      <p:bldP spid="76" grpId="2" animBg="1"/>
      <p:bldP spid="76" grpId="3" animBg="1"/>
      <p:bldP spid="77" grpId="0" animBg="1"/>
      <p:bldP spid="77" grpId="1" animBg="1"/>
      <p:bldP spid="77" grpId="2" animBg="1"/>
      <p:bldP spid="77" grpId="3" animBg="1"/>
      <p:bldP spid="78" grpId="0" animBg="1"/>
      <p:bldP spid="78" grpId="1" animBg="1"/>
      <p:bldP spid="78" grpId="2" animBg="1"/>
      <p:bldP spid="78" grpId="3" animBg="1"/>
      <p:bldP spid="79" grpId="0" animBg="1"/>
      <p:bldP spid="79" grpId="1" animBg="1"/>
      <p:bldP spid="79" grpId="2" animBg="1"/>
      <p:bldP spid="79" grpId="3" animBg="1"/>
      <p:bldP spid="80" grpId="0" animBg="1"/>
      <p:bldP spid="80" grpId="1" animBg="1"/>
      <p:bldP spid="80" grpId="2" animBg="1"/>
      <p:bldP spid="80" grpId="3" animBg="1"/>
      <p:bldP spid="81" grpId="0" animBg="1"/>
      <p:bldP spid="81" grpId="1" animBg="1"/>
      <p:bldP spid="81" grpId="2" animBg="1"/>
      <p:bldP spid="81" grpId="3" animBg="1"/>
      <p:bldP spid="82" grpId="0" animBg="1"/>
      <p:bldP spid="82" grpId="1" animBg="1"/>
      <p:bldP spid="82" grpId="2" animBg="1"/>
      <p:bldP spid="82" grpId="3" animBg="1"/>
      <p:bldP spid="83" grpId="0" animBg="1"/>
      <p:bldP spid="83" grpId="1" animBg="1"/>
      <p:bldP spid="83" grpId="2" animBg="1"/>
      <p:bldP spid="83" grpId="3" animBg="1"/>
      <p:bldP spid="84" grpId="0" animBg="1"/>
      <p:bldP spid="84" grpId="1" animBg="1"/>
      <p:bldP spid="84" grpId="2" animBg="1"/>
      <p:bldP spid="85" grpId="0" animBg="1"/>
      <p:bldP spid="85" grpId="1" animBg="1"/>
      <p:bldP spid="85" grpId="2" animBg="1"/>
      <p:bldP spid="85" grpId="3"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48</a:t>
            </a:fld>
            <a:endParaRPr lang="zh-CN" altLang="en-US"/>
          </a:p>
        </p:txBody>
      </p:sp>
      <p:pic>
        <p:nvPicPr>
          <p:cNvPr id="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1733" y="9915"/>
            <a:ext cx="4943140" cy="56925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689622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FDC28806-33EB-CF48-879C-421E143B051C}" type="slidenum">
              <a:rPr lang="zh-CN" altLang="en-US" sz="1167" b="0">
                <a:latin typeface="Calibri" charset="0"/>
                <a:ea typeface="Adobe 楷体 Std R" charset="0"/>
                <a:cs typeface="Adobe 楷体 Std R" charset="0"/>
              </a:rPr>
              <a:pPr/>
              <a:t>49</a:t>
            </a:fld>
            <a:endParaRPr lang="en-US" altLang="zh-CN" sz="1167" b="0">
              <a:latin typeface="Calibri" charset="0"/>
              <a:ea typeface="Adobe 楷体 Std R" charset="0"/>
              <a:cs typeface="Adobe 楷体 Std R" charset="0"/>
            </a:endParaRPr>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593" y="937287"/>
            <a:ext cx="7366000" cy="372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11962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charset="0"/>
              </a:rPr>
              <a:t>Peterson’s Algorithms</a:t>
            </a:r>
            <a:endParaRPr lang="zh-CN" altLang="en-US" dirty="0"/>
          </a:p>
        </p:txBody>
      </p:sp>
      <p:sp>
        <p:nvSpPr>
          <p:cNvPr id="3" name="内容占位符 2"/>
          <p:cNvSpPr>
            <a:spLocks noGrp="1"/>
          </p:cNvSpPr>
          <p:nvPr>
            <p:ph idx="1"/>
          </p:nvPr>
        </p:nvSpPr>
        <p:spPr/>
        <p:txBody>
          <a:bodyPr/>
          <a:lstStyle/>
          <a:p>
            <a:r>
              <a:rPr lang="en-US" altLang="zh-CN" dirty="0" smtClean="0"/>
              <a:t>Assumptions</a:t>
            </a:r>
          </a:p>
          <a:p>
            <a:pPr lvl="1"/>
            <a:r>
              <a:rPr lang="en-US" altLang="zh-CN" dirty="0" smtClean="0"/>
              <a:t>Assume loads and stores are atomic with respect to each other, which was true on early hardware</a:t>
            </a:r>
          </a:p>
          <a:p>
            <a:pPr lvl="1"/>
            <a:r>
              <a:rPr lang="en-US" altLang="zh-CN" dirty="0" smtClean="0"/>
              <a:t>Does not hold on today’s hardware, which has</a:t>
            </a:r>
            <a:r>
              <a:rPr lang="en-US" altLang="zh-CN" dirty="0" smtClean="0">
                <a:solidFill>
                  <a:srgbClr val="0096FF"/>
                </a:solidFill>
              </a:rPr>
              <a:t> relaxed memory consistency models</a:t>
            </a:r>
          </a:p>
          <a:p>
            <a:r>
              <a:rPr lang="en-US" altLang="zh-CN" dirty="0" smtClean="0"/>
              <a:t>So, </a:t>
            </a:r>
            <a:r>
              <a:rPr lang="en-US" altLang="zh-CN" dirty="0" smtClean="0">
                <a:solidFill>
                  <a:srgbClr val="FF0000"/>
                </a:solidFill>
              </a:rPr>
              <a:t>not used any more</a:t>
            </a:r>
          </a:p>
          <a:p>
            <a:pPr lvl="1"/>
            <a:r>
              <a:rPr lang="en-US" altLang="zh-CN" dirty="0" smtClean="0"/>
              <a:t>Using a little </a:t>
            </a:r>
            <a:r>
              <a:rPr lang="en-US" altLang="zh-CN" dirty="0" smtClean="0">
                <a:solidFill>
                  <a:srgbClr val="0096FF"/>
                </a:solidFill>
              </a:rPr>
              <a:t>hardware support </a:t>
            </a:r>
            <a:r>
              <a:rPr lang="en-US" altLang="zh-CN" dirty="0" smtClean="0"/>
              <a:t>is much easier</a:t>
            </a:r>
          </a:p>
        </p:txBody>
      </p:sp>
    </p:spTree>
    <p:extLst>
      <p:ext uri="{BB962C8B-B14F-4D97-AF65-F5344CB8AC3E}">
        <p14:creationId xmlns:p14="http://schemas.microsoft.com/office/powerpoint/2010/main" val="21437385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50CE8E79-8222-6F4D-BF0D-8F0D1A154391}" type="slidenum">
              <a:rPr lang="zh-CN" altLang="en-US" sz="1167" b="0">
                <a:latin typeface="Calibri" charset="0"/>
                <a:ea typeface="Adobe 楷体 Std R" charset="0"/>
                <a:cs typeface="Adobe 楷体 Std R" charset="0"/>
              </a:rPr>
              <a:pPr/>
              <a:t>50</a:t>
            </a:fld>
            <a:endParaRPr lang="en-US" altLang="zh-CN" sz="1167" b="0">
              <a:latin typeface="Calibri" charset="0"/>
              <a:ea typeface="Adobe 楷体 Std R" charset="0"/>
              <a:cs typeface="Adobe 楷体 Std R" charset="0"/>
            </a:endParaRPr>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913" y="997294"/>
            <a:ext cx="7429500" cy="372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607735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67" b="1">
                <a:solidFill>
                  <a:schemeClr val="tx1"/>
                </a:solidFill>
                <a:latin typeface="Comic Sans MS" charset="0"/>
                <a:ea typeface="宋体" charset="0"/>
                <a:cs typeface="宋体" charset="0"/>
              </a:defRPr>
            </a:lvl1pPr>
            <a:lvl2pPr marL="619100" indent="-238115" eaLnBrk="0" hangingPunct="0">
              <a:defRPr sz="1667" b="1">
                <a:solidFill>
                  <a:schemeClr val="tx1"/>
                </a:solidFill>
                <a:latin typeface="Comic Sans MS" charset="0"/>
                <a:ea typeface="宋体" charset="0"/>
              </a:defRPr>
            </a:lvl2pPr>
            <a:lvl3pPr marL="952462" indent="-190492" eaLnBrk="0" hangingPunct="0">
              <a:defRPr sz="1667" b="1">
                <a:solidFill>
                  <a:schemeClr val="tx1"/>
                </a:solidFill>
                <a:latin typeface="Comic Sans MS" charset="0"/>
                <a:ea typeface="宋体" charset="0"/>
              </a:defRPr>
            </a:lvl3pPr>
            <a:lvl4pPr marL="1333447" indent="-190492" eaLnBrk="0" hangingPunct="0">
              <a:defRPr sz="1667" b="1">
                <a:solidFill>
                  <a:schemeClr val="tx1"/>
                </a:solidFill>
                <a:latin typeface="Comic Sans MS" charset="0"/>
                <a:ea typeface="宋体" charset="0"/>
              </a:defRPr>
            </a:lvl4pPr>
            <a:lvl5pPr marL="1714431" indent="-190492" eaLnBrk="0" hangingPunct="0">
              <a:defRPr sz="1667" b="1">
                <a:solidFill>
                  <a:schemeClr val="tx1"/>
                </a:solidFill>
                <a:latin typeface="Comic Sans MS" charset="0"/>
                <a:ea typeface="宋体" charset="0"/>
              </a:defRPr>
            </a:lvl5pPr>
            <a:lvl6pPr marL="2095416" indent="-190492" eaLnBrk="0" fontAlgn="base" hangingPunct="0">
              <a:spcBef>
                <a:spcPct val="0"/>
              </a:spcBef>
              <a:spcAft>
                <a:spcPct val="0"/>
              </a:spcAft>
              <a:defRPr sz="1667" b="1">
                <a:solidFill>
                  <a:schemeClr val="tx1"/>
                </a:solidFill>
                <a:latin typeface="Comic Sans MS" charset="0"/>
                <a:ea typeface="宋体" charset="0"/>
              </a:defRPr>
            </a:lvl6pPr>
            <a:lvl7pPr marL="2476401" indent="-190492" eaLnBrk="0" fontAlgn="base" hangingPunct="0">
              <a:spcBef>
                <a:spcPct val="0"/>
              </a:spcBef>
              <a:spcAft>
                <a:spcPct val="0"/>
              </a:spcAft>
              <a:defRPr sz="1667" b="1">
                <a:solidFill>
                  <a:schemeClr val="tx1"/>
                </a:solidFill>
                <a:latin typeface="Comic Sans MS" charset="0"/>
                <a:ea typeface="宋体" charset="0"/>
              </a:defRPr>
            </a:lvl7pPr>
            <a:lvl8pPr marL="2857386" indent="-190492" eaLnBrk="0" fontAlgn="base" hangingPunct="0">
              <a:spcBef>
                <a:spcPct val="0"/>
              </a:spcBef>
              <a:spcAft>
                <a:spcPct val="0"/>
              </a:spcAft>
              <a:defRPr sz="1667" b="1">
                <a:solidFill>
                  <a:schemeClr val="tx1"/>
                </a:solidFill>
                <a:latin typeface="Comic Sans MS" charset="0"/>
                <a:ea typeface="宋体" charset="0"/>
              </a:defRPr>
            </a:lvl8pPr>
            <a:lvl9pPr marL="3238370" indent="-190492" eaLnBrk="0" fontAlgn="base" hangingPunct="0">
              <a:spcBef>
                <a:spcPct val="0"/>
              </a:spcBef>
              <a:spcAft>
                <a:spcPct val="0"/>
              </a:spcAft>
              <a:defRPr sz="1667" b="1">
                <a:solidFill>
                  <a:schemeClr val="tx1"/>
                </a:solidFill>
                <a:latin typeface="Comic Sans MS" charset="0"/>
                <a:ea typeface="宋体" charset="0"/>
              </a:defRPr>
            </a:lvl9pPr>
          </a:lstStyle>
          <a:p>
            <a:fld id="{5E18CD60-22D3-2B4B-BC6E-32FA5BB3DAD5}" type="slidenum">
              <a:rPr lang="zh-CN" altLang="en-US" sz="1167" b="0">
                <a:latin typeface="Calibri" charset="0"/>
                <a:ea typeface="Adobe 楷体 Std R" charset="0"/>
                <a:cs typeface="Adobe 楷体 Std R" charset="0"/>
              </a:rPr>
              <a:pPr/>
              <a:t>51</a:t>
            </a:fld>
            <a:endParaRPr lang="en-US" altLang="zh-CN" sz="1167" b="0">
              <a:latin typeface="Calibri" charset="0"/>
              <a:ea typeface="Adobe 楷体 Std R" charset="0"/>
              <a:cs typeface="Adobe 楷体 Std R" charset="0"/>
            </a:endParaRPr>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77314"/>
            <a:ext cx="7620000" cy="33603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860878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8107FB38-4DA8-4D40-A1B7-468F17DAFC82}" type="slidenum">
              <a:rPr lang="zh-CN" altLang="en-US" smtClean="0"/>
              <a:t>52</a:t>
            </a:fld>
            <a:endParaRPr lang="zh-CN" altLang="en-US"/>
          </a:p>
        </p:txBody>
      </p:sp>
      <p:pic>
        <p:nvPicPr>
          <p:cNvPr id="5" name="图片 4"/>
          <p:cNvPicPr>
            <a:picLocks noChangeAspect="1"/>
          </p:cNvPicPr>
          <p:nvPr/>
        </p:nvPicPr>
        <p:blipFill rotWithShape="1">
          <a:blip r:embed="rId2"/>
          <a:srcRect l="9304" r="18850"/>
          <a:stretch/>
        </p:blipFill>
        <p:spPr>
          <a:xfrm>
            <a:off x="4451987" y="2209539"/>
            <a:ext cx="3717084" cy="2328148"/>
          </a:xfrm>
          <a:prstGeom prst="rect">
            <a:avLst/>
          </a:prstGeom>
          <a:ln>
            <a:solidFill>
              <a:srgbClr val="000000"/>
            </a:solidFill>
          </a:ln>
        </p:spPr>
      </p:pic>
      <p:pic>
        <p:nvPicPr>
          <p:cNvPr id="70" name="图片 69"/>
          <p:cNvPicPr>
            <a:picLocks noChangeAspect="1"/>
          </p:cNvPicPr>
          <p:nvPr/>
        </p:nvPicPr>
        <p:blipFill rotWithShape="1">
          <a:blip r:embed="rId3"/>
          <a:srcRect l="12873"/>
          <a:stretch/>
        </p:blipFill>
        <p:spPr>
          <a:xfrm>
            <a:off x="911593" y="337220"/>
            <a:ext cx="3381655" cy="960107"/>
          </a:xfrm>
          <a:prstGeom prst="rect">
            <a:avLst/>
          </a:prstGeom>
          <a:ln>
            <a:solidFill>
              <a:srgbClr val="000000"/>
            </a:solidFill>
          </a:ln>
        </p:spPr>
      </p:pic>
      <p:pic>
        <p:nvPicPr>
          <p:cNvPr id="71" name="图片 70"/>
          <p:cNvPicPr>
            <a:picLocks noChangeAspect="1"/>
          </p:cNvPicPr>
          <p:nvPr/>
        </p:nvPicPr>
        <p:blipFill rotWithShape="1">
          <a:blip r:embed="rId4"/>
          <a:srcRect b="49070"/>
          <a:stretch/>
        </p:blipFill>
        <p:spPr>
          <a:xfrm>
            <a:off x="911593" y="1417340"/>
            <a:ext cx="3378948" cy="916846"/>
          </a:xfrm>
          <a:prstGeom prst="rect">
            <a:avLst/>
          </a:prstGeom>
          <a:ln>
            <a:solidFill>
              <a:srgbClr val="000000"/>
            </a:solidFill>
          </a:ln>
        </p:spPr>
      </p:pic>
      <p:pic>
        <p:nvPicPr>
          <p:cNvPr id="72" name="图片 71"/>
          <p:cNvPicPr>
            <a:picLocks noChangeAspect="1"/>
          </p:cNvPicPr>
          <p:nvPr/>
        </p:nvPicPr>
        <p:blipFill rotWithShape="1">
          <a:blip r:embed="rId4"/>
          <a:srcRect t="56146"/>
          <a:stretch/>
        </p:blipFill>
        <p:spPr>
          <a:xfrm>
            <a:off x="911594" y="4449237"/>
            <a:ext cx="3378948" cy="789460"/>
          </a:xfrm>
          <a:prstGeom prst="rect">
            <a:avLst/>
          </a:prstGeom>
          <a:ln>
            <a:solidFill>
              <a:srgbClr val="000000"/>
            </a:solidFill>
          </a:ln>
        </p:spPr>
      </p:pic>
      <p:sp>
        <p:nvSpPr>
          <p:cNvPr id="76" name="右箭头 75"/>
          <p:cNvSpPr/>
          <p:nvPr/>
        </p:nvSpPr>
        <p:spPr>
          <a:xfrm>
            <a:off x="755577" y="545845"/>
            <a:ext cx="396044"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1</a:t>
            </a:r>
            <a:endParaRPr kumimoji="1" lang="zh-CN" altLang="en-US" sz="1000" dirty="0"/>
          </a:p>
        </p:txBody>
      </p:sp>
      <p:sp>
        <p:nvSpPr>
          <p:cNvPr id="85" name="右箭头 84"/>
          <p:cNvSpPr/>
          <p:nvPr/>
        </p:nvSpPr>
        <p:spPr>
          <a:xfrm>
            <a:off x="755577" y="735400"/>
            <a:ext cx="396044"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2</a:t>
            </a:r>
            <a:endParaRPr kumimoji="1" lang="zh-CN" altLang="en-US" sz="1000" dirty="0"/>
          </a:p>
        </p:txBody>
      </p:sp>
      <p:sp>
        <p:nvSpPr>
          <p:cNvPr id="86" name="右箭头 85"/>
          <p:cNvSpPr/>
          <p:nvPr/>
        </p:nvSpPr>
        <p:spPr>
          <a:xfrm>
            <a:off x="755577" y="1957400"/>
            <a:ext cx="396044"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3</a:t>
            </a:r>
            <a:endParaRPr kumimoji="1" lang="zh-CN" altLang="en-US" sz="1000" dirty="0"/>
          </a:p>
        </p:txBody>
      </p:sp>
      <p:sp>
        <p:nvSpPr>
          <p:cNvPr id="87" name="右箭头 86"/>
          <p:cNvSpPr/>
          <p:nvPr/>
        </p:nvSpPr>
        <p:spPr>
          <a:xfrm>
            <a:off x="755577" y="2137420"/>
            <a:ext cx="396044"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4</a:t>
            </a:r>
            <a:endParaRPr kumimoji="1" lang="zh-CN" altLang="en-US" sz="1000" dirty="0"/>
          </a:p>
        </p:txBody>
      </p:sp>
      <p:sp>
        <p:nvSpPr>
          <p:cNvPr id="88" name="右箭头 87"/>
          <p:cNvSpPr/>
          <p:nvPr/>
        </p:nvSpPr>
        <p:spPr>
          <a:xfrm>
            <a:off x="5052054" y="3501080"/>
            <a:ext cx="300033"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5</a:t>
            </a:r>
            <a:endParaRPr kumimoji="1" lang="zh-CN" altLang="en-US" sz="1000" dirty="0"/>
          </a:p>
        </p:txBody>
      </p:sp>
      <p:sp>
        <p:nvSpPr>
          <p:cNvPr id="89" name="右箭头 88"/>
          <p:cNvSpPr/>
          <p:nvPr/>
        </p:nvSpPr>
        <p:spPr>
          <a:xfrm>
            <a:off x="4572000" y="4161153"/>
            <a:ext cx="300033"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6</a:t>
            </a:r>
            <a:endParaRPr kumimoji="1" lang="zh-CN" altLang="en-US" sz="1000" dirty="0"/>
          </a:p>
        </p:txBody>
      </p:sp>
      <p:sp>
        <p:nvSpPr>
          <p:cNvPr id="90" name="右箭头 89"/>
          <p:cNvSpPr/>
          <p:nvPr/>
        </p:nvSpPr>
        <p:spPr>
          <a:xfrm>
            <a:off x="4572000" y="2540973"/>
            <a:ext cx="300033"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7</a:t>
            </a:r>
            <a:endParaRPr kumimoji="1" lang="zh-CN" altLang="en-US" sz="1000" dirty="0"/>
          </a:p>
        </p:txBody>
      </p:sp>
      <p:sp>
        <p:nvSpPr>
          <p:cNvPr id="91" name="右箭头 90"/>
          <p:cNvSpPr/>
          <p:nvPr/>
        </p:nvSpPr>
        <p:spPr>
          <a:xfrm>
            <a:off x="5052054" y="3349665"/>
            <a:ext cx="300033"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8</a:t>
            </a:r>
            <a:endParaRPr kumimoji="1" lang="zh-CN" altLang="en-US" sz="1000" dirty="0"/>
          </a:p>
        </p:txBody>
      </p:sp>
      <p:sp>
        <p:nvSpPr>
          <p:cNvPr id="92" name="右箭头 91"/>
          <p:cNvSpPr/>
          <p:nvPr/>
        </p:nvSpPr>
        <p:spPr>
          <a:xfrm>
            <a:off x="755577" y="4818650"/>
            <a:ext cx="396044"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9</a:t>
            </a:r>
            <a:endParaRPr kumimoji="1" lang="zh-CN" altLang="en-US" sz="1000" dirty="0"/>
          </a:p>
        </p:txBody>
      </p:sp>
      <p:sp>
        <p:nvSpPr>
          <p:cNvPr id="93" name="右箭头 92"/>
          <p:cNvSpPr/>
          <p:nvPr/>
        </p:nvSpPr>
        <p:spPr>
          <a:xfrm>
            <a:off x="755577" y="5017740"/>
            <a:ext cx="396044"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667" dirty="0"/>
              <a:t>10</a:t>
            </a:r>
            <a:endParaRPr kumimoji="1" lang="zh-CN" altLang="en-US" sz="667" dirty="0"/>
          </a:p>
        </p:txBody>
      </p:sp>
      <p:sp>
        <p:nvSpPr>
          <p:cNvPr id="94" name="右箭头 93"/>
          <p:cNvSpPr/>
          <p:nvPr/>
        </p:nvSpPr>
        <p:spPr>
          <a:xfrm>
            <a:off x="755577" y="915420"/>
            <a:ext cx="396044"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667" dirty="0"/>
              <a:t>11</a:t>
            </a:r>
            <a:endParaRPr kumimoji="1" lang="zh-CN" altLang="en-US" sz="667" dirty="0"/>
          </a:p>
        </p:txBody>
      </p:sp>
      <p:sp>
        <p:nvSpPr>
          <p:cNvPr id="95" name="右箭头 94"/>
          <p:cNvSpPr/>
          <p:nvPr/>
        </p:nvSpPr>
        <p:spPr>
          <a:xfrm>
            <a:off x="755577" y="1095440"/>
            <a:ext cx="396044"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667" dirty="0"/>
              <a:t>12</a:t>
            </a:r>
            <a:endParaRPr kumimoji="1" lang="zh-CN" altLang="en-US" sz="667" dirty="0"/>
          </a:p>
        </p:txBody>
      </p:sp>
      <p:cxnSp>
        <p:nvCxnSpPr>
          <p:cNvPr id="96" name="直线连接符 95"/>
          <p:cNvCxnSpPr/>
          <p:nvPr/>
        </p:nvCxnSpPr>
        <p:spPr>
          <a:xfrm>
            <a:off x="911594" y="2166025"/>
            <a:ext cx="3360373" cy="0"/>
          </a:xfrm>
          <a:prstGeom prst="line">
            <a:avLst/>
          </a:prstGeom>
          <a:ln>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7" name="直线连接符 96"/>
          <p:cNvCxnSpPr/>
          <p:nvPr/>
        </p:nvCxnSpPr>
        <p:spPr>
          <a:xfrm>
            <a:off x="911594" y="5058677"/>
            <a:ext cx="3360373" cy="0"/>
          </a:xfrm>
          <a:prstGeom prst="line">
            <a:avLst/>
          </a:prstGeom>
          <a:ln>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2" name="直线连接符 95"/>
          <p:cNvCxnSpPr/>
          <p:nvPr/>
        </p:nvCxnSpPr>
        <p:spPr>
          <a:xfrm>
            <a:off x="4451987" y="3550131"/>
            <a:ext cx="3717084" cy="0"/>
          </a:xfrm>
          <a:prstGeom prst="line">
            <a:avLst/>
          </a:prstGeom>
          <a:ln>
            <a:solidFill>
              <a:srgbClr val="000000"/>
            </a:solidFill>
            <a:prstDash val="sysDash"/>
          </a:ln>
          <a:effectLst/>
        </p:spPr>
        <p:style>
          <a:lnRef idx="2">
            <a:schemeClr val="accent1"/>
          </a:lnRef>
          <a:fillRef idx="0">
            <a:schemeClr val="accent1"/>
          </a:fillRef>
          <a:effectRef idx="1">
            <a:schemeClr val="accent1"/>
          </a:effectRef>
          <a:fontRef idx="minor">
            <a:schemeClr val="tx1"/>
          </a:fontRef>
        </p:style>
      </p:cxnSp>
      <p:sp>
        <p:nvSpPr>
          <p:cNvPr id="24" name="标题 1"/>
          <p:cNvSpPr txBox="1">
            <a:spLocks/>
          </p:cNvSpPr>
          <p:nvPr/>
        </p:nvSpPr>
        <p:spPr>
          <a:xfrm>
            <a:off x="4644009" y="264869"/>
            <a:ext cx="4032448" cy="648415"/>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Myriad Pro Cond"/>
                <a:ea typeface="黑体"/>
                <a:cs typeface="Myriad Pro Cond"/>
              </a:defRPr>
            </a:lvl1pPr>
          </a:lstStyle>
          <a:p>
            <a:pPr algn="r"/>
            <a:r>
              <a:rPr kumimoji="1" lang="en-US" altLang="zh-CN" sz="3600" dirty="0" err="1" smtClean="0">
                <a:latin typeface="等线" panose="02010600030101010101" pitchFamily="2" charset="-122"/>
                <a:ea typeface="等线" panose="02010600030101010101" pitchFamily="2" charset="-122"/>
              </a:rPr>
              <a:t>thread_table_lock</a:t>
            </a:r>
            <a:endParaRPr kumimoji="1" lang="zh-CN" altLang="en-US" sz="36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6937793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8107FB38-4DA8-4D40-A1B7-468F17DAFC82}" type="slidenum">
              <a:rPr lang="zh-CN" altLang="en-US" smtClean="0"/>
              <a:t>53</a:t>
            </a:fld>
            <a:endParaRPr lang="zh-CN" altLang="en-US"/>
          </a:p>
        </p:txBody>
      </p:sp>
      <p:pic>
        <p:nvPicPr>
          <p:cNvPr id="5" name="图片 4"/>
          <p:cNvPicPr>
            <a:picLocks noChangeAspect="1"/>
          </p:cNvPicPr>
          <p:nvPr/>
        </p:nvPicPr>
        <p:blipFill rotWithShape="1">
          <a:blip r:embed="rId2"/>
          <a:srcRect l="9304" r="18850" b="41967"/>
          <a:stretch/>
        </p:blipFill>
        <p:spPr>
          <a:xfrm>
            <a:off x="3611893" y="2857952"/>
            <a:ext cx="3600400" cy="1351097"/>
          </a:xfrm>
          <a:prstGeom prst="rect">
            <a:avLst/>
          </a:prstGeom>
          <a:ln>
            <a:solidFill>
              <a:srgbClr val="000000"/>
            </a:solidFill>
          </a:ln>
        </p:spPr>
      </p:pic>
      <p:pic>
        <p:nvPicPr>
          <p:cNvPr id="70" name="图片 69"/>
          <p:cNvPicPr>
            <a:picLocks noChangeAspect="1"/>
          </p:cNvPicPr>
          <p:nvPr/>
        </p:nvPicPr>
        <p:blipFill rotWithShape="1">
          <a:blip r:embed="rId3"/>
          <a:srcRect l="12873" b="38725"/>
          <a:stretch/>
        </p:blipFill>
        <p:spPr>
          <a:xfrm>
            <a:off x="1271633" y="68589"/>
            <a:ext cx="3381655" cy="588303"/>
          </a:xfrm>
          <a:prstGeom prst="rect">
            <a:avLst/>
          </a:prstGeom>
          <a:ln w="38100" cmpd="sng">
            <a:solidFill>
              <a:schemeClr val="accent4"/>
            </a:solidFill>
          </a:ln>
        </p:spPr>
      </p:pic>
      <p:pic>
        <p:nvPicPr>
          <p:cNvPr id="71" name="图片 70"/>
          <p:cNvPicPr>
            <a:picLocks noChangeAspect="1"/>
          </p:cNvPicPr>
          <p:nvPr/>
        </p:nvPicPr>
        <p:blipFill rotWithShape="1">
          <a:blip r:embed="rId4"/>
          <a:srcRect b="59594"/>
          <a:stretch/>
        </p:blipFill>
        <p:spPr>
          <a:xfrm>
            <a:off x="1271633" y="807739"/>
            <a:ext cx="3378948" cy="727386"/>
          </a:xfrm>
          <a:prstGeom prst="rect">
            <a:avLst/>
          </a:prstGeom>
          <a:ln>
            <a:solidFill>
              <a:srgbClr val="000000"/>
            </a:solidFill>
          </a:ln>
        </p:spPr>
      </p:pic>
      <p:pic>
        <p:nvPicPr>
          <p:cNvPr id="72" name="图片 71"/>
          <p:cNvPicPr>
            <a:picLocks noChangeAspect="1"/>
          </p:cNvPicPr>
          <p:nvPr/>
        </p:nvPicPr>
        <p:blipFill rotWithShape="1">
          <a:blip r:embed="rId4"/>
          <a:srcRect t="56146" b="11027"/>
          <a:stretch/>
        </p:blipFill>
        <p:spPr>
          <a:xfrm>
            <a:off x="3603903" y="4357235"/>
            <a:ext cx="3608391" cy="590963"/>
          </a:xfrm>
          <a:prstGeom prst="rect">
            <a:avLst/>
          </a:prstGeom>
          <a:ln>
            <a:solidFill>
              <a:srgbClr val="000000"/>
            </a:solidFill>
          </a:ln>
        </p:spPr>
      </p:pic>
      <p:pic>
        <p:nvPicPr>
          <p:cNvPr id="20" name="图片 19"/>
          <p:cNvPicPr>
            <a:picLocks noChangeAspect="1"/>
          </p:cNvPicPr>
          <p:nvPr/>
        </p:nvPicPr>
        <p:blipFill rotWithShape="1">
          <a:blip r:embed="rId3"/>
          <a:srcRect l="12873" t="61671"/>
          <a:stretch/>
        </p:blipFill>
        <p:spPr>
          <a:xfrm>
            <a:off x="1271633" y="5281208"/>
            <a:ext cx="3381655" cy="368000"/>
          </a:xfrm>
          <a:prstGeom prst="rect">
            <a:avLst/>
          </a:prstGeom>
          <a:ln w="38100" cmpd="sng">
            <a:solidFill>
              <a:schemeClr val="accent4"/>
            </a:solidFill>
          </a:ln>
        </p:spPr>
      </p:pic>
      <p:pic>
        <p:nvPicPr>
          <p:cNvPr id="21" name="图片 20"/>
          <p:cNvPicPr>
            <a:picLocks noChangeAspect="1"/>
          </p:cNvPicPr>
          <p:nvPr/>
        </p:nvPicPr>
        <p:blipFill rotWithShape="1">
          <a:blip r:embed="rId2"/>
          <a:srcRect l="9304" t="57443" r="18850"/>
          <a:stretch/>
        </p:blipFill>
        <p:spPr>
          <a:xfrm>
            <a:off x="3611893" y="1856909"/>
            <a:ext cx="3600400" cy="990788"/>
          </a:xfrm>
          <a:prstGeom prst="rect">
            <a:avLst/>
          </a:prstGeom>
          <a:ln>
            <a:solidFill>
              <a:srgbClr val="000000"/>
            </a:solidFill>
          </a:ln>
        </p:spPr>
      </p:pic>
      <p:pic>
        <p:nvPicPr>
          <p:cNvPr id="35" name="图片 34"/>
          <p:cNvPicPr>
            <a:picLocks noChangeAspect="1"/>
          </p:cNvPicPr>
          <p:nvPr/>
        </p:nvPicPr>
        <p:blipFill rotWithShape="1">
          <a:blip r:embed="rId4"/>
          <a:srcRect t="41465" b="49070"/>
          <a:stretch/>
        </p:blipFill>
        <p:spPr>
          <a:xfrm>
            <a:off x="3603903" y="1546888"/>
            <a:ext cx="3608391" cy="181960"/>
          </a:xfrm>
          <a:prstGeom prst="rect">
            <a:avLst/>
          </a:prstGeom>
          <a:ln>
            <a:solidFill>
              <a:srgbClr val="000000"/>
            </a:solidFill>
          </a:ln>
        </p:spPr>
      </p:pic>
      <p:pic>
        <p:nvPicPr>
          <p:cNvPr id="36" name="图片 35"/>
          <p:cNvPicPr>
            <a:picLocks noChangeAspect="1"/>
          </p:cNvPicPr>
          <p:nvPr/>
        </p:nvPicPr>
        <p:blipFill rotWithShape="1">
          <a:blip r:embed="rId4"/>
          <a:srcRect t="89128" b="1"/>
          <a:stretch/>
        </p:blipFill>
        <p:spPr>
          <a:xfrm>
            <a:off x="1271634" y="4957733"/>
            <a:ext cx="3378948" cy="195700"/>
          </a:xfrm>
          <a:prstGeom prst="rect">
            <a:avLst/>
          </a:prstGeom>
          <a:ln>
            <a:solidFill>
              <a:srgbClr val="000000"/>
            </a:solidFill>
          </a:ln>
        </p:spPr>
      </p:pic>
      <p:cxnSp>
        <p:nvCxnSpPr>
          <p:cNvPr id="18" name="肘形连接符 17"/>
          <p:cNvCxnSpPr>
            <a:stCxn id="72" idx="2"/>
            <a:endCxn id="35" idx="0"/>
          </p:cNvCxnSpPr>
          <p:nvPr/>
        </p:nvCxnSpPr>
        <p:spPr>
          <a:xfrm rot="5400000" flipH="1">
            <a:off x="3707443" y="3247544"/>
            <a:ext cx="3401310" cy="10583"/>
          </a:xfrm>
          <a:prstGeom prst="bentConnector5">
            <a:avLst>
              <a:gd name="adj1" fmla="val -5601"/>
              <a:gd name="adj2" fmla="val -20879732"/>
              <a:gd name="adj3" fmla="val 10560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4" name="右箭头 43"/>
          <p:cNvSpPr/>
          <p:nvPr/>
        </p:nvSpPr>
        <p:spPr>
          <a:xfrm>
            <a:off x="1031607" y="277213"/>
            <a:ext cx="300033"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1</a:t>
            </a:r>
            <a:endParaRPr kumimoji="1" lang="zh-CN" altLang="en-US" sz="1000" dirty="0"/>
          </a:p>
        </p:txBody>
      </p:sp>
      <p:sp>
        <p:nvSpPr>
          <p:cNvPr id="45" name="右箭头 44"/>
          <p:cNvSpPr/>
          <p:nvPr/>
        </p:nvSpPr>
        <p:spPr>
          <a:xfrm>
            <a:off x="1031607" y="457233"/>
            <a:ext cx="300033"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2</a:t>
            </a:r>
            <a:endParaRPr kumimoji="1" lang="zh-CN" altLang="en-US" sz="1000" dirty="0"/>
          </a:p>
        </p:txBody>
      </p:sp>
      <p:sp>
        <p:nvSpPr>
          <p:cNvPr id="46" name="右箭头 45"/>
          <p:cNvSpPr/>
          <p:nvPr/>
        </p:nvSpPr>
        <p:spPr>
          <a:xfrm>
            <a:off x="1031607" y="1117307"/>
            <a:ext cx="300033"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3</a:t>
            </a:r>
            <a:endParaRPr kumimoji="1" lang="zh-CN" altLang="en-US" sz="1000" dirty="0"/>
          </a:p>
        </p:txBody>
      </p:sp>
      <p:sp>
        <p:nvSpPr>
          <p:cNvPr id="47" name="右箭头 46"/>
          <p:cNvSpPr/>
          <p:nvPr/>
        </p:nvSpPr>
        <p:spPr>
          <a:xfrm>
            <a:off x="1031607" y="1297327"/>
            <a:ext cx="300033"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4</a:t>
            </a:r>
            <a:endParaRPr kumimoji="1" lang="zh-CN" altLang="en-US" sz="1000" dirty="0"/>
          </a:p>
        </p:txBody>
      </p:sp>
      <p:sp>
        <p:nvSpPr>
          <p:cNvPr id="48" name="右箭头 47"/>
          <p:cNvSpPr/>
          <p:nvPr/>
        </p:nvSpPr>
        <p:spPr>
          <a:xfrm>
            <a:off x="3311861" y="4537687"/>
            <a:ext cx="360039"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9</a:t>
            </a:r>
            <a:endParaRPr kumimoji="1" lang="zh-CN" altLang="en-US" sz="1000" dirty="0"/>
          </a:p>
        </p:txBody>
      </p:sp>
      <p:sp>
        <p:nvSpPr>
          <p:cNvPr id="49" name="右箭头 48"/>
          <p:cNvSpPr/>
          <p:nvPr/>
        </p:nvSpPr>
        <p:spPr>
          <a:xfrm>
            <a:off x="3311861" y="4736777"/>
            <a:ext cx="360040"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667" dirty="0"/>
              <a:t>10</a:t>
            </a:r>
            <a:endParaRPr kumimoji="1" lang="zh-CN" altLang="en-US" sz="667" dirty="0"/>
          </a:p>
        </p:txBody>
      </p:sp>
      <p:sp>
        <p:nvSpPr>
          <p:cNvPr id="50" name="右箭头 49"/>
          <p:cNvSpPr/>
          <p:nvPr/>
        </p:nvSpPr>
        <p:spPr>
          <a:xfrm>
            <a:off x="971601" y="5257767"/>
            <a:ext cx="360040"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667" dirty="0"/>
              <a:t>11</a:t>
            </a:r>
            <a:endParaRPr kumimoji="1" lang="zh-CN" altLang="en-US" sz="667" dirty="0"/>
          </a:p>
        </p:txBody>
      </p:sp>
      <p:sp>
        <p:nvSpPr>
          <p:cNvPr id="51" name="右箭头 50"/>
          <p:cNvSpPr/>
          <p:nvPr/>
        </p:nvSpPr>
        <p:spPr>
          <a:xfrm>
            <a:off x="971601" y="5437787"/>
            <a:ext cx="360040"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667" dirty="0"/>
              <a:t>12</a:t>
            </a:r>
            <a:endParaRPr kumimoji="1" lang="zh-CN" altLang="en-US" sz="667" dirty="0"/>
          </a:p>
        </p:txBody>
      </p:sp>
      <p:sp>
        <p:nvSpPr>
          <p:cNvPr id="52" name="右箭头 51"/>
          <p:cNvSpPr/>
          <p:nvPr/>
        </p:nvSpPr>
        <p:spPr>
          <a:xfrm>
            <a:off x="3311861" y="1818317"/>
            <a:ext cx="360039"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5</a:t>
            </a:r>
            <a:endParaRPr kumimoji="1" lang="zh-CN" altLang="en-US" sz="1000" dirty="0"/>
          </a:p>
        </p:txBody>
      </p:sp>
      <p:sp>
        <p:nvSpPr>
          <p:cNvPr id="53" name="右箭头 52"/>
          <p:cNvSpPr/>
          <p:nvPr/>
        </p:nvSpPr>
        <p:spPr>
          <a:xfrm>
            <a:off x="3311861" y="2478390"/>
            <a:ext cx="360039"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6</a:t>
            </a:r>
            <a:endParaRPr kumimoji="1" lang="zh-CN" altLang="en-US" sz="1000" dirty="0"/>
          </a:p>
        </p:txBody>
      </p:sp>
      <p:sp>
        <p:nvSpPr>
          <p:cNvPr id="54" name="右箭头 53"/>
          <p:cNvSpPr/>
          <p:nvPr/>
        </p:nvSpPr>
        <p:spPr>
          <a:xfrm>
            <a:off x="3311861" y="3186138"/>
            <a:ext cx="360039"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7</a:t>
            </a:r>
            <a:endParaRPr kumimoji="1" lang="zh-CN" altLang="en-US" sz="1000" dirty="0"/>
          </a:p>
        </p:txBody>
      </p:sp>
      <p:sp>
        <p:nvSpPr>
          <p:cNvPr id="55" name="右箭头 54"/>
          <p:cNvSpPr/>
          <p:nvPr/>
        </p:nvSpPr>
        <p:spPr>
          <a:xfrm>
            <a:off x="3311861" y="3994830"/>
            <a:ext cx="360039"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8</a:t>
            </a:r>
            <a:endParaRPr kumimoji="1" lang="zh-CN" altLang="en-US" sz="1000" dirty="0"/>
          </a:p>
        </p:txBody>
      </p:sp>
      <p:sp>
        <p:nvSpPr>
          <p:cNvPr id="25" name="矩形 24"/>
          <p:cNvSpPr/>
          <p:nvPr/>
        </p:nvSpPr>
        <p:spPr>
          <a:xfrm>
            <a:off x="1131967" y="1957400"/>
            <a:ext cx="1523750" cy="553998"/>
          </a:xfrm>
          <a:prstGeom prst="rect">
            <a:avLst/>
          </a:prstGeom>
        </p:spPr>
        <p:txBody>
          <a:bodyPr wrap="none">
            <a:spAutoFit/>
          </a:bodyPr>
          <a:lstStyle/>
          <a:p>
            <a:pPr algn="ctr"/>
            <a:r>
              <a:rPr kumimoji="1" lang="en-US" altLang="zh-CN" sz="1500" dirty="0"/>
              <a:t>Stack changes to </a:t>
            </a:r>
          </a:p>
          <a:p>
            <a:pPr algn="ctr"/>
            <a:r>
              <a:rPr kumimoji="1" lang="en-US" altLang="zh-CN" sz="1500" dirty="0"/>
              <a:t>processor thread</a:t>
            </a:r>
            <a:endParaRPr lang="zh-CN" altLang="en-US" sz="1500" dirty="0"/>
          </a:p>
        </p:txBody>
      </p:sp>
      <p:cxnSp>
        <p:nvCxnSpPr>
          <p:cNvPr id="28" name="直线箭头连接符 27"/>
          <p:cNvCxnSpPr/>
          <p:nvPr/>
        </p:nvCxnSpPr>
        <p:spPr>
          <a:xfrm flipV="1">
            <a:off x="1691680" y="1597360"/>
            <a:ext cx="0" cy="4200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4" name="矩形 63"/>
          <p:cNvSpPr/>
          <p:nvPr/>
        </p:nvSpPr>
        <p:spPr>
          <a:xfrm>
            <a:off x="4894521" y="5317774"/>
            <a:ext cx="1679499" cy="323165"/>
          </a:xfrm>
          <a:prstGeom prst="rect">
            <a:avLst/>
          </a:prstGeom>
        </p:spPr>
        <p:txBody>
          <a:bodyPr wrap="none">
            <a:spAutoFit/>
          </a:bodyPr>
          <a:lstStyle/>
          <a:p>
            <a:pPr algn="ctr"/>
            <a:r>
              <a:rPr kumimoji="1" lang="en-US" altLang="zh-CN" sz="1500" dirty="0"/>
              <a:t>Stack changes back</a:t>
            </a:r>
          </a:p>
        </p:txBody>
      </p:sp>
      <p:cxnSp>
        <p:nvCxnSpPr>
          <p:cNvPr id="65" name="直线箭头连接符 64"/>
          <p:cNvCxnSpPr/>
          <p:nvPr/>
        </p:nvCxnSpPr>
        <p:spPr>
          <a:xfrm flipV="1">
            <a:off x="5172067" y="4957733"/>
            <a:ext cx="0" cy="4200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6" name="标题 1"/>
          <p:cNvSpPr>
            <a:spLocks noGrp="1"/>
          </p:cNvSpPr>
          <p:nvPr>
            <p:ph type="title"/>
          </p:nvPr>
        </p:nvSpPr>
        <p:spPr>
          <a:xfrm>
            <a:off x="4650581" y="264869"/>
            <a:ext cx="4025875" cy="648415"/>
          </a:xfrm>
        </p:spPr>
        <p:txBody>
          <a:bodyPr>
            <a:noAutofit/>
          </a:bodyPr>
          <a:lstStyle/>
          <a:p>
            <a:pPr algn="r"/>
            <a:r>
              <a:rPr kumimoji="1" lang="en-US" altLang="zh-CN" dirty="0" err="1"/>
              <a:t>thread_table_lock</a:t>
            </a:r>
            <a:endParaRPr kumimoji="1" lang="zh-CN" altLang="en-US" dirty="0"/>
          </a:p>
        </p:txBody>
      </p:sp>
    </p:spTree>
    <p:extLst>
      <p:ext uri="{BB962C8B-B14F-4D97-AF65-F5344CB8AC3E}">
        <p14:creationId xmlns:p14="http://schemas.microsoft.com/office/powerpoint/2010/main" val="8753232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8107FB38-4DA8-4D40-A1B7-468F17DAFC82}" type="slidenum">
              <a:rPr lang="zh-CN" altLang="en-US" smtClean="0"/>
              <a:t>54</a:t>
            </a:fld>
            <a:endParaRPr lang="zh-CN" altLang="en-US"/>
          </a:p>
        </p:txBody>
      </p:sp>
      <p:pic>
        <p:nvPicPr>
          <p:cNvPr id="5" name="图片 4"/>
          <p:cNvPicPr>
            <a:picLocks noChangeAspect="1"/>
          </p:cNvPicPr>
          <p:nvPr/>
        </p:nvPicPr>
        <p:blipFill rotWithShape="1">
          <a:blip r:embed="rId3"/>
          <a:srcRect l="9304" r="18850" b="41967"/>
          <a:stretch/>
        </p:blipFill>
        <p:spPr>
          <a:xfrm>
            <a:off x="3611893" y="2857952"/>
            <a:ext cx="3600400" cy="1351097"/>
          </a:xfrm>
          <a:prstGeom prst="rect">
            <a:avLst/>
          </a:prstGeom>
          <a:ln>
            <a:solidFill>
              <a:srgbClr val="000000"/>
            </a:solidFill>
          </a:ln>
        </p:spPr>
      </p:pic>
      <p:pic>
        <p:nvPicPr>
          <p:cNvPr id="70" name="图片 69"/>
          <p:cNvPicPr>
            <a:picLocks noChangeAspect="1"/>
          </p:cNvPicPr>
          <p:nvPr/>
        </p:nvPicPr>
        <p:blipFill rotWithShape="1">
          <a:blip r:embed="rId4"/>
          <a:srcRect l="12873" b="38725"/>
          <a:stretch/>
        </p:blipFill>
        <p:spPr>
          <a:xfrm>
            <a:off x="1271633" y="68589"/>
            <a:ext cx="3381655" cy="588303"/>
          </a:xfrm>
          <a:prstGeom prst="rect">
            <a:avLst/>
          </a:prstGeom>
          <a:ln w="9525" cmpd="sng">
            <a:solidFill>
              <a:schemeClr val="tx1"/>
            </a:solidFill>
          </a:ln>
        </p:spPr>
      </p:pic>
      <p:pic>
        <p:nvPicPr>
          <p:cNvPr id="71" name="图片 70"/>
          <p:cNvPicPr>
            <a:picLocks noChangeAspect="1"/>
          </p:cNvPicPr>
          <p:nvPr/>
        </p:nvPicPr>
        <p:blipFill rotWithShape="1">
          <a:blip r:embed="rId5"/>
          <a:srcRect b="59594"/>
          <a:stretch/>
        </p:blipFill>
        <p:spPr>
          <a:xfrm>
            <a:off x="1271633" y="807739"/>
            <a:ext cx="3378948" cy="727386"/>
          </a:xfrm>
          <a:prstGeom prst="rect">
            <a:avLst/>
          </a:prstGeom>
          <a:ln>
            <a:solidFill>
              <a:srgbClr val="000000"/>
            </a:solidFill>
          </a:ln>
        </p:spPr>
      </p:pic>
      <p:pic>
        <p:nvPicPr>
          <p:cNvPr id="72" name="图片 71"/>
          <p:cNvPicPr>
            <a:picLocks noChangeAspect="1"/>
          </p:cNvPicPr>
          <p:nvPr/>
        </p:nvPicPr>
        <p:blipFill rotWithShape="1">
          <a:blip r:embed="rId5"/>
          <a:srcRect t="56146" b="11027"/>
          <a:stretch/>
        </p:blipFill>
        <p:spPr>
          <a:xfrm>
            <a:off x="3603903" y="4357235"/>
            <a:ext cx="3608391" cy="590963"/>
          </a:xfrm>
          <a:prstGeom prst="rect">
            <a:avLst/>
          </a:prstGeom>
          <a:ln>
            <a:solidFill>
              <a:srgbClr val="000000"/>
            </a:solidFill>
          </a:ln>
        </p:spPr>
      </p:pic>
      <p:pic>
        <p:nvPicPr>
          <p:cNvPr id="21" name="图片 20"/>
          <p:cNvPicPr>
            <a:picLocks noChangeAspect="1"/>
          </p:cNvPicPr>
          <p:nvPr/>
        </p:nvPicPr>
        <p:blipFill rotWithShape="1">
          <a:blip r:embed="rId3"/>
          <a:srcRect l="9304" t="57443" r="18850"/>
          <a:stretch/>
        </p:blipFill>
        <p:spPr>
          <a:xfrm>
            <a:off x="3611893" y="1856909"/>
            <a:ext cx="3600400" cy="990788"/>
          </a:xfrm>
          <a:prstGeom prst="rect">
            <a:avLst/>
          </a:prstGeom>
          <a:ln>
            <a:solidFill>
              <a:srgbClr val="000000"/>
            </a:solidFill>
          </a:ln>
        </p:spPr>
      </p:pic>
      <p:pic>
        <p:nvPicPr>
          <p:cNvPr id="35" name="图片 34"/>
          <p:cNvPicPr>
            <a:picLocks noChangeAspect="1"/>
          </p:cNvPicPr>
          <p:nvPr/>
        </p:nvPicPr>
        <p:blipFill rotWithShape="1">
          <a:blip r:embed="rId5"/>
          <a:srcRect t="41465" b="49070"/>
          <a:stretch/>
        </p:blipFill>
        <p:spPr>
          <a:xfrm>
            <a:off x="3603903" y="1546888"/>
            <a:ext cx="3608391" cy="181960"/>
          </a:xfrm>
          <a:prstGeom prst="rect">
            <a:avLst/>
          </a:prstGeom>
          <a:ln>
            <a:solidFill>
              <a:srgbClr val="000000"/>
            </a:solidFill>
          </a:ln>
        </p:spPr>
      </p:pic>
      <p:pic>
        <p:nvPicPr>
          <p:cNvPr id="36" name="图片 35"/>
          <p:cNvPicPr>
            <a:picLocks noChangeAspect="1"/>
          </p:cNvPicPr>
          <p:nvPr/>
        </p:nvPicPr>
        <p:blipFill rotWithShape="1">
          <a:blip r:embed="rId5"/>
          <a:srcRect t="89128" b="1"/>
          <a:stretch/>
        </p:blipFill>
        <p:spPr>
          <a:xfrm>
            <a:off x="1271634" y="4957733"/>
            <a:ext cx="3378948" cy="195700"/>
          </a:xfrm>
          <a:prstGeom prst="rect">
            <a:avLst/>
          </a:prstGeom>
          <a:ln>
            <a:solidFill>
              <a:srgbClr val="000000"/>
            </a:solidFill>
          </a:ln>
        </p:spPr>
      </p:pic>
      <p:cxnSp>
        <p:nvCxnSpPr>
          <p:cNvPr id="18" name="肘形连接符 17"/>
          <p:cNvCxnSpPr>
            <a:stCxn id="72" idx="2"/>
            <a:endCxn id="35" idx="0"/>
          </p:cNvCxnSpPr>
          <p:nvPr/>
        </p:nvCxnSpPr>
        <p:spPr>
          <a:xfrm rot="5400000" flipH="1">
            <a:off x="3707443" y="3247544"/>
            <a:ext cx="3401310" cy="10583"/>
          </a:xfrm>
          <a:prstGeom prst="bentConnector5">
            <a:avLst>
              <a:gd name="adj1" fmla="val -5601"/>
              <a:gd name="adj2" fmla="val -20879732"/>
              <a:gd name="adj3" fmla="val 10560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4" name="右箭头 43"/>
          <p:cNvSpPr/>
          <p:nvPr/>
        </p:nvSpPr>
        <p:spPr>
          <a:xfrm>
            <a:off x="1031607" y="277213"/>
            <a:ext cx="300033"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1</a:t>
            </a:r>
            <a:endParaRPr kumimoji="1" lang="zh-CN" altLang="en-US" sz="1000" dirty="0"/>
          </a:p>
        </p:txBody>
      </p:sp>
      <p:sp>
        <p:nvSpPr>
          <p:cNvPr id="45" name="右箭头 44"/>
          <p:cNvSpPr/>
          <p:nvPr/>
        </p:nvSpPr>
        <p:spPr>
          <a:xfrm>
            <a:off x="1031607" y="457233"/>
            <a:ext cx="300033"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2</a:t>
            </a:r>
            <a:endParaRPr kumimoji="1" lang="zh-CN" altLang="en-US" sz="1000" dirty="0"/>
          </a:p>
        </p:txBody>
      </p:sp>
      <p:sp>
        <p:nvSpPr>
          <p:cNvPr id="46" name="右箭头 45"/>
          <p:cNvSpPr/>
          <p:nvPr/>
        </p:nvSpPr>
        <p:spPr>
          <a:xfrm>
            <a:off x="1031607" y="1117307"/>
            <a:ext cx="300033"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3</a:t>
            </a:r>
            <a:endParaRPr kumimoji="1" lang="zh-CN" altLang="en-US" sz="1000" dirty="0"/>
          </a:p>
        </p:txBody>
      </p:sp>
      <p:sp>
        <p:nvSpPr>
          <p:cNvPr id="47" name="右箭头 46"/>
          <p:cNvSpPr/>
          <p:nvPr/>
        </p:nvSpPr>
        <p:spPr>
          <a:xfrm>
            <a:off x="1031607" y="1297327"/>
            <a:ext cx="300033"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4</a:t>
            </a:r>
            <a:endParaRPr kumimoji="1" lang="zh-CN" altLang="en-US" sz="1000" dirty="0"/>
          </a:p>
        </p:txBody>
      </p:sp>
      <p:sp>
        <p:nvSpPr>
          <p:cNvPr id="48" name="右箭头 47"/>
          <p:cNvSpPr/>
          <p:nvPr/>
        </p:nvSpPr>
        <p:spPr>
          <a:xfrm>
            <a:off x="3275856" y="4537687"/>
            <a:ext cx="396045"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9</a:t>
            </a:r>
            <a:endParaRPr kumimoji="1" lang="zh-CN" altLang="en-US" sz="1000" dirty="0"/>
          </a:p>
        </p:txBody>
      </p:sp>
      <p:sp>
        <p:nvSpPr>
          <p:cNvPr id="49" name="右箭头 48"/>
          <p:cNvSpPr/>
          <p:nvPr/>
        </p:nvSpPr>
        <p:spPr>
          <a:xfrm>
            <a:off x="3275856" y="4736777"/>
            <a:ext cx="396045"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667" dirty="0"/>
              <a:t>10</a:t>
            </a:r>
            <a:endParaRPr kumimoji="1" lang="zh-CN" altLang="en-US" sz="667" dirty="0"/>
          </a:p>
        </p:txBody>
      </p:sp>
      <p:sp>
        <p:nvSpPr>
          <p:cNvPr id="51" name="右箭头 50"/>
          <p:cNvSpPr/>
          <p:nvPr/>
        </p:nvSpPr>
        <p:spPr>
          <a:xfrm>
            <a:off x="971601" y="5325517"/>
            <a:ext cx="360040"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667" dirty="0"/>
              <a:t>11</a:t>
            </a:r>
            <a:endParaRPr kumimoji="1" lang="zh-CN" altLang="en-US" sz="667" dirty="0"/>
          </a:p>
        </p:txBody>
      </p:sp>
      <p:sp>
        <p:nvSpPr>
          <p:cNvPr id="52" name="右箭头 51"/>
          <p:cNvSpPr/>
          <p:nvPr/>
        </p:nvSpPr>
        <p:spPr>
          <a:xfrm>
            <a:off x="3275856" y="1818317"/>
            <a:ext cx="396045"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5</a:t>
            </a:r>
            <a:endParaRPr kumimoji="1" lang="zh-CN" altLang="en-US" sz="1000" dirty="0"/>
          </a:p>
        </p:txBody>
      </p:sp>
      <p:sp>
        <p:nvSpPr>
          <p:cNvPr id="53" name="右箭头 52"/>
          <p:cNvSpPr/>
          <p:nvPr/>
        </p:nvSpPr>
        <p:spPr>
          <a:xfrm>
            <a:off x="3275856" y="2478390"/>
            <a:ext cx="396045"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6</a:t>
            </a:r>
            <a:endParaRPr kumimoji="1" lang="zh-CN" altLang="en-US" sz="1000" dirty="0"/>
          </a:p>
        </p:txBody>
      </p:sp>
      <p:sp>
        <p:nvSpPr>
          <p:cNvPr id="54" name="右箭头 53"/>
          <p:cNvSpPr/>
          <p:nvPr/>
        </p:nvSpPr>
        <p:spPr>
          <a:xfrm>
            <a:off x="3275856" y="3186138"/>
            <a:ext cx="396045" cy="240027"/>
          </a:xfrm>
          <a:prstGeom prst="rightArrow">
            <a:avLst/>
          </a:prstGeom>
          <a:solidFill>
            <a:srgbClr val="C0504D"/>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7</a:t>
            </a:r>
            <a:endParaRPr kumimoji="1" lang="zh-CN" altLang="en-US" sz="1000" dirty="0"/>
          </a:p>
        </p:txBody>
      </p:sp>
      <p:sp>
        <p:nvSpPr>
          <p:cNvPr id="55" name="右箭头 54"/>
          <p:cNvSpPr/>
          <p:nvPr/>
        </p:nvSpPr>
        <p:spPr>
          <a:xfrm>
            <a:off x="3275856" y="3994830"/>
            <a:ext cx="396045" cy="240027"/>
          </a:xfrm>
          <a:prstGeom prst="rightArrow">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8</a:t>
            </a:r>
            <a:endParaRPr kumimoji="1" lang="zh-CN" altLang="en-US" sz="1000" dirty="0"/>
          </a:p>
        </p:txBody>
      </p:sp>
      <p:sp>
        <p:nvSpPr>
          <p:cNvPr id="25" name="矩形 24"/>
          <p:cNvSpPr/>
          <p:nvPr/>
        </p:nvSpPr>
        <p:spPr>
          <a:xfrm>
            <a:off x="1131967" y="1957400"/>
            <a:ext cx="1523750" cy="553998"/>
          </a:xfrm>
          <a:prstGeom prst="rect">
            <a:avLst/>
          </a:prstGeom>
        </p:spPr>
        <p:txBody>
          <a:bodyPr wrap="none">
            <a:spAutoFit/>
          </a:bodyPr>
          <a:lstStyle/>
          <a:p>
            <a:pPr algn="ctr"/>
            <a:r>
              <a:rPr kumimoji="1" lang="en-US" altLang="zh-CN" sz="1500" dirty="0"/>
              <a:t>Stack changes to </a:t>
            </a:r>
          </a:p>
          <a:p>
            <a:pPr algn="ctr"/>
            <a:r>
              <a:rPr kumimoji="1" lang="en-US" altLang="zh-CN" sz="1500" dirty="0"/>
              <a:t>processor thread</a:t>
            </a:r>
            <a:endParaRPr lang="zh-CN" altLang="en-US" sz="1500" dirty="0"/>
          </a:p>
        </p:txBody>
      </p:sp>
      <p:cxnSp>
        <p:nvCxnSpPr>
          <p:cNvPr id="28" name="直线箭头连接符 27"/>
          <p:cNvCxnSpPr/>
          <p:nvPr/>
        </p:nvCxnSpPr>
        <p:spPr>
          <a:xfrm flipV="1">
            <a:off x="1691680" y="1597360"/>
            <a:ext cx="0" cy="4200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4" name="矩形 63"/>
          <p:cNvSpPr/>
          <p:nvPr/>
        </p:nvSpPr>
        <p:spPr>
          <a:xfrm>
            <a:off x="4894521" y="5317774"/>
            <a:ext cx="1679499" cy="323165"/>
          </a:xfrm>
          <a:prstGeom prst="rect">
            <a:avLst/>
          </a:prstGeom>
        </p:spPr>
        <p:txBody>
          <a:bodyPr wrap="none">
            <a:spAutoFit/>
          </a:bodyPr>
          <a:lstStyle/>
          <a:p>
            <a:pPr algn="ctr"/>
            <a:r>
              <a:rPr kumimoji="1" lang="en-US" altLang="zh-CN" sz="1500" dirty="0"/>
              <a:t>Stack changes back</a:t>
            </a:r>
          </a:p>
        </p:txBody>
      </p:sp>
      <p:cxnSp>
        <p:nvCxnSpPr>
          <p:cNvPr id="65" name="直线箭头连接符 64"/>
          <p:cNvCxnSpPr/>
          <p:nvPr/>
        </p:nvCxnSpPr>
        <p:spPr>
          <a:xfrm flipV="1">
            <a:off x="5172067" y="4957733"/>
            <a:ext cx="0" cy="4200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6" name="标题 1"/>
          <p:cNvSpPr>
            <a:spLocks noGrp="1"/>
          </p:cNvSpPr>
          <p:nvPr>
            <p:ph type="title"/>
          </p:nvPr>
        </p:nvSpPr>
        <p:spPr>
          <a:xfrm>
            <a:off x="4499992" y="212828"/>
            <a:ext cx="4402832" cy="648415"/>
          </a:xfrm>
        </p:spPr>
        <p:txBody>
          <a:bodyPr>
            <a:noAutofit/>
          </a:bodyPr>
          <a:lstStyle/>
          <a:p>
            <a:pPr algn="r"/>
            <a:r>
              <a:rPr kumimoji="1" lang="en-US" altLang="zh-CN" sz="2800" dirty="0"/>
              <a:t>First time of a </a:t>
            </a:r>
            <a:r>
              <a:rPr kumimoji="1" lang="en-US" altLang="zh-CN" sz="2800" dirty="0" smtClean="0"/>
              <a:t>new thread</a:t>
            </a:r>
            <a:endParaRPr kumimoji="1" lang="zh-CN" altLang="en-US" sz="2800" dirty="0"/>
          </a:p>
        </p:txBody>
      </p:sp>
      <p:sp>
        <p:nvSpPr>
          <p:cNvPr id="29" name="矩形 28"/>
          <p:cNvSpPr/>
          <p:nvPr/>
        </p:nvSpPr>
        <p:spPr>
          <a:xfrm>
            <a:off x="1271633" y="5257767"/>
            <a:ext cx="1650222" cy="323165"/>
          </a:xfrm>
          <a:prstGeom prst="rect">
            <a:avLst/>
          </a:prstGeom>
          <a:ln>
            <a:solidFill>
              <a:srgbClr val="000000"/>
            </a:solidFill>
          </a:ln>
        </p:spPr>
        <p:txBody>
          <a:bodyPr wrap="square">
            <a:spAutoFit/>
          </a:bodyPr>
          <a:lstStyle/>
          <a:p>
            <a:r>
              <a:rPr kumimoji="1" lang="en-US" altLang="zh-CN" sz="1500" dirty="0" err="1"/>
              <a:t>start_procedure</a:t>
            </a:r>
            <a:r>
              <a:rPr kumimoji="1" lang="en-US" altLang="zh-CN" sz="1500" dirty="0"/>
              <a:t>()</a:t>
            </a:r>
            <a:endParaRPr lang="zh-CN" altLang="en-US" sz="1500" dirty="0"/>
          </a:p>
        </p:txBody>
      </p:sp>
      <p:sp>
        <p:nvSpPr>
          <p:cNvPr id="30" name="矩形 29"/>
          <p:cNvSpPr/>
          <p:nvPr/>
        </p:nvSpPr>
        <p:spPr>
          <a:xfrm>
            <a:off x="358851" y="4485423"/>
            <a:ext cx="1825564" cy="323165"/>
          </a:xfrm>
          <a:prstGeom prst="rect">
            <a:avLst/>
          </a:prstGeom>
        </p:spPr>
        <p:txBody>
          <a:bodyPr wrap="none">
            <a:spAutoFit/>
          </a:bodyPr>
          <a:lstStyle/>
          <a:p>
            <a:pPr algn="ctr"/>
            <a:r>
              <a:rPr kumimoji="1" lang="en-US" altLang="zh-CN" sz="1500" dirty="0" smtClean="0">
                <a:solidFill>
                  <a:srgbClr val="FF0000"/>
                </a:solidFill>
              </a:rPr>
              <a:t>Q: still hold the lock?</a:t>
            </a:r>
            <a:endParaRPr kumimoji="1" lang="en-US" altLang="zh-CN" sz="1500" dirty="0">
              <a:solidFill>
                <a:srgbClr val="FF0000"/>
              </a:solidFill>
            </a:endParaRPr>
          </a:p>
        </p:txBody>
      </p:sp>
    </p:spTree>
    <p:extLst>
      <p:ext uri="{BB962C8B-B14F-4D97-AF65-F5344CB8AC3E}">
        <p14:creationId xmlns:p14="http://schemas.microsoft.com/office/powerpoint/2010/main" val="4200318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normAutofit/>
          </a:bodyPr>
          <a:lstStyle/>
          <a:p>
            <a:pPr eaLnBrk="1" hangingPunct="1">
              <a:lnSpc>
                <a:spcPct val="90000"/>
              </a:lnSpc>
              <a:spcBef>
                <a:spcPct val="10000"/>
              </a:spcBef>
            </a:pPr>
            <a:r>
              <a:rPr lang="en-US" altLang="zh-CN" dirty="0">
                <a:ea typeface="MS PGothic" charset="0"/>
              </a:rPr>
              <a:t>Assumptions </a:t>
            </a:r>
          </a:p>
        </p:txBody>
      </p:sp>
      <p:sp>
        <p:nvSpPr>
          <p:cNvPr id="56323" name="Content Placeholder 2"/>
          <p:cNvSpPr>
            <a:spLocks noGrp="1"/>
          </p:cNvSpPr>
          <p:nvPr>
            <p:ph idx="1"/>
          </p:nvPr>
        </p:nvSpPr>
        <p:spPr>
          <a:xfrm>
            <a:off x="457200" y="1206500"/>
            <a:ext cx="8305800" cy="3683000"/>
          </a:xfrm>
        </p:spPr>
        <p:txBody>
          <a:bodyPr>
            <a:normAutofit fontScale="92500"/>
          </a:bodyPr>
          <a:lstStyle/>
          <a:p>
            <a:r>
              <a:rPr lang="en-US" altLang="zh-CN" sz="2800" dirty="0" smtClean="0">
                <a:ea typeface="MS PGothic" charset="0"/>
                <a:cs typeface="Times New Roman" charset="0"/>
              </a:rPr>
              <a:t>Bus </a:t>
            </a:r>
            <a:r>
              <a:rPr lang="en-US" altLang="zh-CN" sz="2800" dirty="0">
                <a:ea typeface="MS PGothic" charset="0"/>
                <a:cs typeface="Times New Roman" charset="0"/>
              </a:rPr>
              <a:t>a</a:t>
            </a:r>
            <a:r>
              <a:rPr lang="en-US" altLang="zh-CN" sz="2800" dirty="0" smtClean="0">
                <a:ea typeface="MS PGothic" charset="0"/>
                <a:cs typeface="Times New Roman" charset="0"/>
              </a:rPr>
              <a:t>rbiter </a:t>
            </a:r>
            <a:endParaRPr lang="en-US" altLang="zh-CN" sz="2800" dirty="0">
              <a:ea typeface="MS PGothic" charset="0"/>
              <a:cs typeface="Times New Roman" charset="0"/>
            </a:endParaRPr>
          </a:p>
          <a:p>
            <a:pPr lvl="1"/>
            <a:r>
              <a:rPr lang="en-US" altLang="zh-CN" sz="2400" dirty="0" smtClean="0">
                <a:ea typeface="ＭＳ Ｐゴシック" charset="0"/>
                <a:cs typeface="Times New Roman" charset="0"/>
              </a:rPr>
              <a:t>Guarantees </a:t>
            </a:r>
            <a:r>
              <a:rPr lang="en-US" altLang="zh-CN" sz="2400" dirty="0">
                <a:ea typeface="ＭＳ Ｐゴシック" charset="0"/>
                <a:cs typeface="Times New Roman" charset="0"/>
              </a:rPr>
              <a:t>that any single LOAD or STORE is </a:t>
            </a:r>
            <a:r>
              <a:rPr lang="en-US" altLang="zh-CN" sz="2400" dirty="0" smtClean="0">
                <a:ea typeface="ＭＳ Ｐゴシック" charset="0"/>
                <a:cs typeface="Times New Roman" charset="0"/>
              </a:rPr>
              <a:t>a </a:t>
            </a:r>
            <a:r>
              <a:rPr lang="en-US" altLang="zh-CN" sz="2400" dirty="0">
                <a:ea typeface="ＭＳ Ｐゴシック" charset="0"/>
                <a:cs typeface="Times New Roman" charset="0"/>
              </a:rPr>
              <a:t>before-or-after action with respect to every other LOAD and STORE</a:t>
            </a:r>
          </a:p>
          <a:p>
            <a:r>
              <a:rPr lang="en-US" altLang="zh-CN" sz="2800" dirty="0">
                <a:ea typeface="MS PGothic" charset="0"/>
                <a:cs typeface="Times New Roman" charset="0"/>
              </a:rPr>
              <a:t>Each </a:t>
            </a:r>
            <a:r>
              <a:rPr lang="en-US" altLang="zh-CN" sz="2800" dirty="0" smtClean="0">
                <a:ea typeface="MS PGothic" charset="0"/>
                <a:cs typeface="Times New Roman" charset="0"/>
              </a:rPr>
              <a:t>entry </a:t>
            </a:r>
            <a:r>
              <a:rPr lang="en-US" altLang="zh-CN" sz="2800" dirty="0">
                <a:ea typeface="MS PGothic" charset="0"/>
                <a:cs typeface="Times New Roman" charset="0"/>
              </a:rPr>
              <a:t>of the s</a:t>
            </a:r>
            <a:r>
              <a:rPr lang="en-US" altLang="zh-CN" sz="2800" dirty="0" smtClean="0">
                <a:ea typeface="MS PGothic" charset="0"/>
                <a:cs typeface="Times New Roman" charset="0"/>
              </a:rPr>
              <a:t>hared </a:t>
            </a:r>
            <a:r>
              <a:rPr lang="en-US" altLang="zh-CN" sz="2800" dirty="0">
                <a:ea typeface="MS PGothic" charset="0"/>
                <a:cs typeface="Times New Roman" charset="0"/>
              </a:rPr>
              <a:t>a</a:t>
            </a:r>
            <a:r>
              <a:rPr lang="en-US" altLang="zh-CN" sz="2800" dirty="0" smtClean="0">
                <a:ea typeface="MS PGothic" charset="0"/>
                <a:cs typeface="Times New Roman" charset="0"/>
              </a:rPr>
              <a:t>rray is:</a:t>
            </a:r>
            <a:endParaRPr lang="en-US" altLang="zh-CN" sz="2800" dirty="0">
              <a:ea typeface="MS PGothic" charset="0"/>
              <a:cs typeface="Times New Roman" charset="0"/>
            </a:endParaRPr>
          </a:p>
          <a:p>
            <a:pPr lvl="1"/>
            <a:r>
              <a:rPr lang="en-US" altLang="zh-CN" sz="2400" dirty="0">
                <a:ea typeface="ＭＳ Ｐゴシック" charset="0"/>
                <a:cs typeface="Times New Roman" charset="0"/>
              </a:rPr>
              <a:t>in its own memory cell</a:t>
            </a:r>
          </a:p>
          <a:p>
            <a:pPr lvl="1"/>
            <a:r>
              <a:rPr lang="en-US" altLang="zh-CN" sz="2400" dirty="0">
                <a:ea typeface="ＭＳ Ｐゴシック" charset="0"/>
                <a:cs typeface="Times New Roman" charset="0"/>
              </a:rPr>
              <a:t>the memory provides read/write coherence for memory cells </a:t>
            </a:r>
          </a:p>
          <a:p>
            <a:r>
              <a:rPr lang="en-US" altLang="zh-CN" sz="2800" dirty="0">
                <a:ea typeface="MS PGothic" charset="0"/>
                <a:cs typeface="Times New Roman" charset="0"/>
              </a:rPr>
              <a:t>The instructions execute in program order</a:t>
            </a:r>
          </a:p>
        </p:txBody>
      </p:sp>
      <p:sp>
        <p:nvSpPr>
          <p:cNvPr id="56324"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4CD2675A-1E7F-E648-A687-00F86ABE1048}" type="slidenum">
              <a:rPr lang="zh-CN" altLang="en-US" sz="1400" b="0">
                <a:latin typeface="Calibri" charset="0"/>
                <a:ea typeface="Adobe 楷体 Std R" charset="0"/>
                <a:cs typeface="Adobe 楷体 Std R" charset="0"/>
              </a:rPr>
              <a:pPr/>
              <a:t>6</a:t>
            </a:fld>
            <a:endParaRPr lang="en-US" altLang="zh-CN" sz="1400" b="0">
              <a:latin typeface="Calibri" charset="0"/>
              <a:ea typeface="Adobe 楷体 Std R" charset="0"/>
              <a:cs typeface="Adobe 楷体 Std R" charset="0"/>
            </a:endParaRPr>
          </a:p>
        </p:txBody>
      </p:sp>
    </p:spTree>
    <p:extLst>
      <p:ext uri="{BB962C8B-B14F-4D97-AF65-F5344CB8AC3E}">
        <p14:creationId xmlns:p14="http://schemas.microsoft.com/office/powerpoint/2010/main" val="539832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normAutofit/>
          </a:bodyPr>
          <a:lstStyle/>
          <a:p>
            <a:r>
              <a:rPr lang="en-US" altLang="zh-CN" dirty="0" smtClean="0">
                <a:ea typeface="MS PGothic" charset="0"/>
              </a:rPr>
              <a:t>The Bus Arbiter </a:t>
            </a:r>
            <a:r>
              <a:rPr lang="en-US" altLang="zh-CN" dirty="0">
                <a:ea typeface="MS PGothic" charset="0"/>
              </a:rPr>
              <a:t>P</a:t>
            </a:r>
            <a:r>
              <a:rPr lang="en-US" altLang="zh-CN" dirty="0" smtClean="0">
                <a:ea typeface="MS PGothic" charset="0"/>
              </a:rPr>
              <a:t>roblem</a:t>
            </a:r>
            <a:endParaRPr lang="zh-CN" altLang="en-US" dirty="0">
              <a:ea typeface="MS PGothic" charset="0"/>
            </a:endParaRPr>
          </a:p>
        </p:txBody>
      </p:sp>
      <p:sp>
        <p:nvSpPr>
          <p:cNvPr id="58371" name="灯片编号占位符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fld id="{E271CED0-A539-604B-9389-9B03B7247BE1}" type="slidenum">
              <a:rPr lang="zh-CN" altLang="en-US" sz="1400" b="0">
                <a:latin typeface="Calibri" charset="0"/>
                <a:ea typeface="Adobe 楷体 Std R" charset="0"/>
                <a:cs typeface="Adobe 楷体 Std R" charset="0"/>
              </a:rPr>
              <a:pPr/>
              <a:t>7</a:t>
            </a:fld>
            <a:endParaRPr lang="en-US" altLang="zh-CN" sz="1400" b="0">
              <a:latin typeface="Calibri" charset="0"/>
              <a:ea typeface="Adobe 楷体 Std R" charset="0"/>
              <a:cs typeface="Adobe 楷体 Std R" charset="0"/>
            </a:endParaRPr>
          </a:p>
        </p:txBody>
      </p:sp>
      <p:sp>
        <p:nvSpPr>
          <p:cNvPr id="5" name="Rounded Rectangle 5"/>
          <p:cNvSpPr/>
          <p:nvPr/>
        </p:nvSpPr>
        <p:spPr>
          <a:xfrm>
            <a:off x="2287590" y="1333502"/>
            <a:ext cx="1431925" cy="875771"/>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Arbiter</a:t>
            </a:r>
          </a:p>
        </p:txBody>
      </p:sp>
      <p:cxnSp>
        <p:nvCxnSpPr>
          <p:cNvPr id="6" name="Straight Arrow Connector 7"/>
          <p:cNvCxnSpPr/>
          <p:nvPr/>
        </p:nvCxnSpPr>
        <p:spPr>
          <a:xfrm>
            <a:off x="1592263" y="1526646"/>
            <a:ext cx="695325"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7" name="Straight Arrow Connector 8"/>
          <p:cNvCxnSpPr/>
          <p:nvPr/>
        </p:nvCxnSpPr>
        <p:spPr>
          <a:xfrm>
            <a:off x="1592263" y="1796521"/>
            <a:ext cx="695325"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8" name="Straight Arrow Connector 9"/>
          <p:cNvCxnSpPr/>
          <p:nvPr/>
        </p:nvCxnSpPr>
        <p:spPr>
          <a:xfrm>
            <a:off x="1592263" y="2039938"/>
            <a:ext cx="695325"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9" name="Straight Arrow Connector 10"/>
          <p:cNvCxnSpPr/>
          <p:nvPr/>
        </p:nvCxnSpPr>
        <p:spPr>
          <a:xfrm>
            <a:off x="3719518" y="1526646"/>
            <a:ext cx="695325" cy="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10" name="TextBox 9"/>
          <p:cNvSpPr txBox="1"/>
          <p:nvPr/>
        </p:nvSpPr>
        <p:spPr>
          <a:xfrm>
            <a:off x="552748" y="1901032"/>
            <a:ext cx="850900" cy="369332"/>
          </a:xfrm>
          <a:prstGeom prst="rect">
            <a:avLst/>
          </a:prstGeom>
          <a:noFill/>
        </p:spPr>
        <p:txBody>
          <a:bodyPr>
            <a:spAutoFit/>
          </a:bodyPr>
          <a:lstStyle/>
          <a:p>
            <a:pPr>
              <a:defRPr/>
            </a:pPr>
            <a:r>
              <a:rPr lang="en-US" dirty="0">
                <a:latin typeface="+mn-lt"/>
                <a:ea typeface="宋体" pitchFamily="2" charset="-122"/>
                <a:cs typeface="+mn-cs"/>
              </a:rPr>
              <a:t>Clock:</a:t>
            </a:r>
          </a:p>
        </p:txBody>
      </p:sp>
      <p:sp>
        <p:nvSpPr>
          <p:cNvPr id="11" name="TextBox 10"/>
          <p:cNvSpPr txBox="1"/>
          <p:nvPr/>
        </p:nvSpPr>
        <p:spPr>
          <a:xfrm>
            <a:off x="908055" y="1643063"/>
            <a:ext cx="549275" cy="369332"/>
          </a:xfrm>
          <a:prstGeom prst="rect">
            <a:avLst/>
          </a:prstGeom>
          <a:noFill/>
        </p:spPr>
        <p:txBody>
          <a:bodyPr>
            <a:spAutoFit/>
          </a:bodyPr>
          <a:lstStyle/>
          <a:p>
            <a:pPr>
              <a:defRPr/>
            </a:pPr>
            <a:r>
              <a:rPr lang="en-US" dirty="0">
                <a:latin typeface="+mn-lt"/>
                <a:ea typeface="宋体" pitchFamily="2" charset="-122"/>
                <a:cs typeface="+mn-cs"/>
              </a:rPr>
              <a:t>B:</a:t>
            </a:r>
          </a:p>
        </p:txBody>
      </p:sp>
      <p:sp>
        <p:nvSpPr>
          <p:cNvPr id="12" name="TextBox 11"/>
          <p:cNvSpPr txBox="1"/>
          <p:nvPr/>
        </p:nvSpPr>
        <p:spPr>
          <a:xfrm>
            <a:off x="908055" y="1333500"/>
            <a:ext cx="549275" cy="369332"/>
          </a:xfrm>
          <a:prstGeom prst="rect">
            <a:avLst/>
          </a:prstGeom>
          <a:noFill/>
        </p:spPr>
        <p:txBody>
          <a:bodyPr>
            <a:spAutoFit/>
          </a:bodyPr>
          <a:lstStyle/>
          <a:p>
            <a:pPr>
              <a:defRPr/>
            </a:pPr>
            <a:r>
              <a:rPr lang="en-US" dirty="0">
                <a:latin typeface="+mn-lt"/>
                <a:ea typeface="宋体" pitchFamily="2" charset="-122"/>
                <a:cs typeface="+mn-cs"/>
              </a:rPr>
              <a:t>A:</a:t>
            </a:r>
          </a:p>
        </p:txBody>
      </p:sp>
      <p:sp>
        <p:nvSpPr>
          <p:cNvPr id="13" name="TextBox 12"/>
          <p:cNvSpPr txBox="1"/>
          <p:nvPr/>
        </p:nvSpPr>
        <p:spPr>
          <a:xfrm>
            <a:off x="4479929" y="1373188"/>
            <a:ext cx="549275" cy="369332"/>
          </a:xfrm>
          <a:prstGeom prst="rect">
            <a:avLst/>
          </a:prstGeom>
          <a:noFill/>
        </p:spPr>
        <p:txBody>
          <a:bodyPr>
            <a:spAutoFit/>
          </a:bodyPr>
          <a:lstStyle/>
          <a:p>
            <a:pPr>
              <a:defRPr/>
            </a:pPr>
            <a:r>
              <a:rPr lang="en-US" dirty="0">
                <a:latin typeface="+mn-lt"/>
                <a:ea typeface="宋体" pitchFamily="2" charset="-122"/>
                <a:cs typeface="+mn-cs"/>
              </a:rPr>
              <a:t>S:</a:t>
            </a:r>
          </a:p>
        </p:txBody>
      </p:sp>
      <p:cxnSp>
        <p:nvCxnSpPr>
          <p:cNvPr id="14" name="Straight Connector 16"/>
          <p:cNvCxnSpPr>
            <a:cxnSpLocks noChangeShapeType="1"/>
          </p:cNvCxnSpPr>
          <p:nvPr/>
        </p:nvCxnSpPr>
        <p:spPr bwMode="auto">
          <a:xfrm>
            <a:off x="6553205" y="2510896"/>
            <a:ext cx="842963" cy="0"/>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5" name="Straight Connector 17"/>
          <p:cNvCxnSpPr>
            <a:cxnSpLocks noChangeShapeType="1"/>
          </p:cNvCxnSpPr>
          <p:nvPr/>
        </p:nvCxnSpPr>
        <p:spPr bwMode="auto">
          <a:xfrm>
            <a:off x="7364418" y="2201333"/>
            <a:ext cx="727075" cy="0"/>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6" name="Straight Connector 18"/>
          <p:cNvCxnSpPr>
            <a:cxnSpLocks noChangeShapeType="1"/>
          </p:cNvCxnSpPr>
          <p:nvPr/>
        </p:nvCxnSpPr>
        <p:spPr bwMode="auto">
          <a:xfrm>
            <a:off x="7377113" y="2201334"/>
            <a:ext cx="0" cy="309563"/>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7" name="Straight Connector 24"/>
          <p:cNvCxnSpPr>
            <a:cxnSpLocks noChangeShapeType="1"/>
          </p:cNvCxnSpPr>
          <p:nvPr/>
        </p:nvCxnSpPr>
        <p:spPr bwMode="auto">
          <a:xfrm>
            <a:off x="7377113" y="2637896"/>
            <a:ext cx="0" cy="310886"/>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8" name="Straight Connector 25"/>
          <p:cNvCxnSpPr>
            <a:cxnSpLocks noChangeShapeType="1"/>
          </p:cNvCxnSpPr>
          <p:nvPr/>
        </p:nvCxnSpPr>
        <p:spPr bwMode="auto">
          <a:xfrm>
            <a:off x="7115175" y="2637896"/>
            <a:ext cx="0" cy="310886"/>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19" name="Straight Arrow Connector 26"/>
          <p:cNvCxnSpPr>
            <a:cxnSpLocks noChangeShapeType="1"/>
          </p:cNvCxnSpPr>
          <p:nvPr/>
        </p:nvCxnSpPr>
        <p:spPr bwMode="auto">
          <a:xfrm>
            <a:off x="6858000" y="2791354"/>
            <a:ext cx="257175" cy="0"/>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0" name="Straight Arrow Connector 28"/>
          <p:cNvCxnSpPr>
            <a:cxnSpLocks noChangeShapeType="1"/>
          </p:cNvCxnSpPr>
          <p:nvPr/>
        </p:nvCxnSpPr>
        <p:spPr bwMode="auto">
          <a:xfrm flipH="1">
            <a:off x="7377118" y="2791354"/>
            <a:ext cx="244475" cy="0"/>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1" name="Straight Connector 33"/>
          <p:cNvCxnSpPr>
            <a:cxnSpLocks noChangeShapeType="1"/>
          </p:cNvCxnSpPr>
          <p:nvPr/>
        </p:nvCxnSpPr>
        <p:spPr bwMode="auto">
          <a:xfrm>
            <a:off x="6553200" y="2055815"/>
            <a:ext cx="731838" cy="2646"/>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2" name="Straight Connector 34"/>
          <p:cNvCxnSpPr>
            <a:cxnSpLocks noChangeShapeType="1"/>
          </p:cNvCxnSpPr>
          <p:nvPr/>
        </p:nvCxnSpPr>
        <p:spPr bwMode="auto">
          <a:xfrm>
            <a:off x="7254880" y="1747573"/>
            <a:ext cx="841375" cy="0"/>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3" name="Straight Connector 35"/>
          <p:cNvCxnSpPr>
            <a:cxnSpLocks noChangeShapeType="1"/>
          </p:cNvCxnSpPr>
          <p:nvPr/>
        </p:nvCxnSpPr>
        <p:spPr bwMode="auto">
          <a:xfrm>
            <a:off x="7265988" y="1747573"/>
            <a:ext cx="0" cy="310885"/>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4" name="Straight Connector 36"/>
          <p:cNvCxnSpPr>
            <a:cxnSpLocks noChangeShapeType="1"/>
          </p:cNvCxnSpPr>
          <p:nvPr/>
        </p:nvCxnSpPr>
        <p:spPr bwMode="auto">
          <a:xfrm>
            <a:off x="6553205" y="1529292"/>
            <a:ext cx="727075" cy="0"/>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5" name="Straight Connector 37"/>
          <p:cNvCxnSpPr>
            <a:cxnSpLocks noChangeShapeType="1"/>
          </p:cNvCxnSpPr>
          <p:nvPr/>
        </p:nvCxnSpPr>
        <p:spPr bwMode="auto">
          <a:xfrm>
            <a:off x="7248526" y="1218407"/>
            <a:ext cx="842963" cy="0"/>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26" name="Straight Connector 38"/>
          <p:cNvCxnSpPr>
            <a:cxnSpLocks noChangeShapeType="1"/>
          </p:cNvCxnSpPr>
          <p:nvPr/>
        </p:nvCxnSpPr>
        <p:spPr bwMode="auto">
          <a:xfrm>
            <a:off x="7261225" y="1218408"/>
            <a:ext cx="0" cy="310885"/>
          </a:xfrm>
          <a:prstGeom prst="line">
            <a:avLst/>
          </a:prstGeom>
          <a:noFill/>
          <a:ln w="25400">
            <a:solidFill>
              <a:schemeClr val="tx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27" name="TextBox 26"/>
          <p:cNvSpPr txBox="1"/>
          <p:nvPr/>
        </p:nvSpPr>
        <p:spPr>
          <a:xfrm>
            <a:off x="5892805" y="1332178"/>
            <a:ext cx="549275" cy="369332"/>
          </a:xfrm>
          <a:prstGeom prst="rect">
            <a:avLst/>
          </a:prstGeom>
          <a:noFill/>
        </p:spPr>
        <p:txBody>
          <a:bodyPr>
            <a:spAutoFit/>
          </a:bodyPr>
          <a:lstStyle/>
          <a:p>
            <a:pPr>
              <a:defRPr/>
            </a:pPr>
            <a:r>
              <a:rPr lang="en-US" dirty="0">
                <a:latin typeface="+mn-lt"/>
                <a:ea typeface="宋体" pitchFamily="2" charset="-122"/>
                <a:cs typeface="+mn-cs"/>
              </a:rPr>
              <a:t>A:</a:t>
            </a:r>
          </a:p>
        </p:txBody>
      </p:sp>
      <p:sp>
        <p:nvSpPr>
          <p:cNvPr id="28" name="TextBox 27"/>
          <p:cNvSpPr txBox="1"/>
          <p:nvPr/>
        </p:nvSpPr>
        <p:spPr>
          <a:xfrm>
            <a:off x="5892805" y="1858698"/>
            <a:ext cx="549275" cy="369332"/>
          </a:xfrm>
          <a:prstGeom prst="rect">
            <a:avLst/>
          </a:prstGeom>
          <a:noFill/>
        </p:spPr>
        <p:txBody>
          <a:bodyPr>
            <a:spAutoFit/>
          </a:bodyPr>
          <a:lstStyle/>
          <a:p>
            <a:pPr>
              <a:defRPr/>
            </a:pPr>
            <a:r>
              <a:rPr lang="en-US" dirty="0">
                <a:latin typeface="+mn-lt"/>
                <a:ea typeface="宋体" pitchFamily="2" charset="-122"/>
                <a:cs typeface="+mn-cs"/>
              </a:rPr>
              <a:t>B:</a:t>
            </a:r>
          </a:p>
        </p:txBody>
      </p:sp>
      <p:sp>
        <p:nvSpPr>
          <p:cNvPr id="29" name="TextBox 28"/>
          <p:cNvSpPr txBox="1"/>
          <p:nvPr/>
        </p:nvSpPr>
        <p:spPr>
          <a:xfrm>
            <a:off x="5486401" y="2330979"/>
            <a:ext cx="955675" cy="369332"/>
          </a:xfrm>
          <a:prstGeom prst="rect">
            <a:avLst/>
          </a:prstGeom>
          <a:noFill/>
        </p:spPr>
        <p:txBody>
          <a:bodyPr>
            <a:spAutoFit/>
          </a:bodyPr>
          <a:lstStyle/>
          <a:p>
            <a:pPr>
              <a:defRPr/>
            </a:pPr>
            <a:r>
              <a:rPr lang="en-US" dirty="0">
                <a:latin typeface="+mn-lt"/>
                <a:ea typeface="宋体" pitchFamily="2" charset="-122"/>
                <a:cs typeface="+mn-cs"/>
              </a:rPr>
              <a:t>Clock:</a:t>
            </a:r>
          </a:p>
        </p:txBody>
      </p:sp>
      <p:cxnSp>
        <p:nvCxnSpPr>
          <p:cNvPr id="30" name="Straight Connector 45"/>
          <p:cNvCxnSpPr>
            <a:cxnSpLocks noChangeShapeType="1"/>
          </p:cNvCxnSpPr>
          <p:nvPr/>
        </p:nvCxnSpPr>
        <p:spPr bwMode="auto">
          <a:xfrm>
            <a:off x="7115175" y="1016000"/>
            <a:ext cx="0" cy="1621896"/>
          </a:xfrm>
          <a:prstGeom prst="line">
            <a:avLst/>
          </a:prstGeom>
          <a:noFill/>
          <a:ln w="6350">
            <a:solidFill>
              <a:schemeClr val="tx1"/>
            </a:solidFill>
            <a:prstDash val="sysDash"/>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1" name="Straight Connector 49"/>
          <p:cNvCxnSpPr>
            <a:cxnSpLocks noChangeShapeType="1"/>
          </p:cNvCxnSpPr>
          <p:nvPr/>
        </p:nvCxnSpPr>
        <p:spPr bwMode="auto">
          <a:xfrm>
            <a:off x="7364413" y="1016000"/>
            <a:ext cx="19050" cy="1612636"/>
          </a:xfrm>
          <a:prstGeom prst="line">
            <a:avLst/>
          </a:prstGeom>
          <a:noFill/>
          <a:ln w="6350">
            <a:solidFill>
              <a:schemeClr val="tx1"/>
            </a:solidFill>
            <a:prstDash val="sysDash"/>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58399" name="Content Placeholder 2"/>
          <p:cNvSpPr>
            <a:spLocks noGrp="1"/>
          </p:cNvSpPr>
          <p:nvPr>
            <p:ph idx="1"/>
          </p:nvPr>
        </p:nvSpPr>
        <p:spPr>
          <a:xfrm>
            <a:off x="457200" y="3335300"/>
            <a:ext cx="8229600" cy="2222500"/>
          </a:xfrm>
        </p:spPr>
        <p:txBody>
          <a:bodyPr>
            <a:normAutofit fontScale="92500" lnSpcReduction="10000"/>
          </a:bodyPr>
          <a:lstStyle/>
          <a:p>
            <a:r>
              <a:rPr lang="en-US" altLang="zh-CN" sz="2400" dirty="0">
                <a:ea typeface="MS PGothic" charset="0"/>
              </a:rPr>
              <a:t>Two </a:t>
            </a:r>
            <a:r>
              <a:rPr lang="en-US" altLang="zh-CN" sz="2400" dirty="0" err="1">
                <a:ea typeface="MS PGothic" charset="0"/>
              </a:rPr>
              <a:t>async</a:t>
            </a:r>
            <a:r>
              <a:rPr lang="en-US" altLang="zh-CN" sz="2400" dirty="0">
                <a:ea typeface="MS PGothic" charset="0"/>
              </a:rPr>
              <a:t> inputs (A, B), one sync output</a:t>
            </a:r>
          </a:p>
          <a:p>
            <a:pPr lvl="1"/>
            <a:r>
              <a:rPr lang="en-US" altLang="zh-CN" sz="2000" dirty="0">
                <a:ea typeface="MS PGothic" charset="0"/>
              </a:rPr>
              <a:t>Choose between two asynchronous input</a:t>
            </a:r>
          </a:p>
          <a:p>
            <a:r>
              <a:rPr lang="en-US" altLang="zh-CN" sz="2400" dirty="0">
                <a:ea typeface="MS PGothic" charset="0"/>
              </a:rPr>
              <a:t>If inputs are closely </a:t>
            </a:r>
            <a:r>
              <a:rPr lang="en-US" altLang="zh-CN" sz="2400" dirty="0" smtClean="0">
                <a:ea typeface="MS PGothic" charset="0"/>
              </a:rPr>
              <a:t>spaced</a:t>
            </a:r>
            <a:endParaRPr lang="en-US" altLang="zh-CN" sz="2400" dirty="0">
              <a:ea typeface="MS PGothic" charset="0"/>
            </a:endParaRPr>
          </a:p>
          <a:p>
            <a:pPr lvl="1"/>
            <a:r>
              <a:rPr lang="en-US" altLang="zh-CN" sz="2000" dirty="0" smtClean="0">
                <a:ea typeface="MS PGothic" charset="0"/>
              </a:rPr>
              <a:t>Output </a:t>
            </a:r>
            <a:r>
              <a:rPr lang="en-US" altLang="zh-CN" sz="2000" dirty="0">
                <a:ea typeface="MS PGothic" charset="0"/>
              </a:rPr>
              <a:t>may be oscillating</a:t>
            </a:r>
          </a:p>
          <a:p>
            <a:pPr lvl="1"/>
            <a:r>
              <a:rPr lang="en-US" altLang="zh-CN" sz="2000" dirty="0">
                <a:ea typeface="MS PGothic" charset="0"/>
              </a:rPr>
              <a:t>Waiting longer only reduce the probability of oscillating</a:t>
            </a:r>
          </a:p>
        </p:txBody>
      </p:sp>
      <p:sp>
        <p:nvSpPr>
          <p:cNvPr id="33" name="TextBox 32"/>
          <p:cNvSpPr txBox="1"/>
          <p:nvPr/>
        </p:nvSpPr>
        <p:spPr>
          <a:xfrm>
            <a:off x="7072318" y="2640542"/>
            <a:ext cx="549275" cy="400110"/>
          </a:xfrm>
          <a:prstGeom prst="rect">
            <a:avLst/>
          </a:prstGeom>
          <a:noFill/>
        </p:spPr>
        <p:txBody>
          <a:bodyPr>
            <a:spAutoFit/>
          </a:bodyPr>
          <a:lstStyle>
            <a:lvl1pPr eaLnBrk="0" hangingPunct="0">
              <a:defRPr sz="2000" b="1">
                <a:solidFill>
                  <a:schemeClr val="tx1"/>
                </a:solidFill>
                <a:latin typeface="Comic Sans MS" charset="0"/>
                <a:ea typeface="宋体" charset="0"/>
                <a:cs typeface="宋体" charset="0"/>
              </a:defRPr>
            </a:lvl1pPr>
            <a:lvl2pPr marL="742950" indent="-285750" eaLnBrk="0" hangingPunct="0">
              <a:defRPr sz="2000" b="1">
                <a:solidFill>
                  <a:schemeClr val="tx1"/>
                </a:solidFill>
                <a:latin typeface="Comic Sans MS" charset="0"/>
                <a:ea typeface="宋体" charset="0"/>
                <a:cs typeface="宋体" charset="0"/>
              </a:defRPr>
            </a:lvl2pPr>
            <a:lvl3pPr marL="1143000" indent="-228600" eaLnBrk="0" hangingPunct="0">
              <a:defRPr sz="2000" b="1">
                <a:solidFill>
                  <a:schemeClr val="tx1"/>
                </a:solidFill>
                <a:latin typeface="Comic Sans MS" charset="0"/>
                <a:ea typeface="宋体" charset="0"/>
                <a:cs typeface="宋体" charset="0"/>
              </a:defRPr>
            </a:lvl3pPr>
            <a:lvl4pPr marL="1600200" indent="-228600" eaLnBrk="0" hangingPunct="0">
              <a:defRPr sz="2000" b="1">
                <a:solidFill>
                  <a:schemeClr val="tx1"/>
                </a:solidFill>
                <a:latin typeface="Comic Sans MS" charset="0"/>
                <a:ea typeface="宋体" charset="0"/>
                <a:cs typeface="宋体" charset="0"/>
              </a:defRPr>
            </a:lvl4pPr>
            <a:lvl5pPr marL="2057400" indent="-228600" eaLnBrk="0" hangingPunct="0">
              <a:defRPr sz="2000" b="1">
                <a:solidFill>
                  <a:schemeClr val="tx1"/>
                </a:solidFill>
                <a:latin typeface="Comic Sans MS" charset="0"/>
                <a:ea typeface="宋体" charset="0"/>
                <a:cs typeface="宋体" charset="0"/>
              </a:defRPr>
            </a:lvl5pPr>
            <a:lvl6pPr marL="2514600" indent="-228600" eaLnBrk="0" fontAlgn="base" hangingPunct="0">
              <a:spcBef>
                <a:spcPct val="0"/>
              </a:spcBef>
              <a:spcAft>
                <a:spcPct val="0"/>
              </a:spcAft>
              <a:defRPr sz="2000" b="1">
                <a:solidFill>
                  <a:schemeClr val="tx1"/>
                </a:solidFill>
                <a:latin typeface="Comic Sans MS" charset="0"/>
                <a:ea typeface="宋体" charset="0"/>
                <a:cs typeface="宋体" charset="0"/>
              </a:defRPr>
            </a:lvl6pPr>
            <a:lvl7pPr marL="2971800" indent="-228600" eaLnBrk="0" fontAlgn="base" hangingPunct="0">
              <a:spcBef>
                <a:spcPct val="0"/>
              </a:spcBef>
              <a:spcAft>
                <a:spcPct val="0"/>
              </a:spcAft>
              <a:defRPr sz="2000" b="1">
                <a:solidFill>
                  <a:schemeClr val="tx1"/>
                </a:solidFill>
                <a:latin typeface="Comic Sans MS" charset="0"/>
                <a:ea typeface="宋体" charset="0"/>
                <a:cs typeface="宋体" charset="0"/>
              </a:defRPr>
            </a:lvl7pPr>
            <a:lvl8pPr marL="3429000" indent="-228600" eaLnBrk="0" fontAlgn="base" hangingPunct="0">
              <a:spcBef>
                <a:spcPct val="0"/>
              </a:spcBef>
              <a:spcAft>
                <a:spcPct val="0"/>
              </a:spcAft>
              <a:defRPr sz="2000" b="1">
                <a:solidFill>
                  <a:schemeClr val="tx1"/>
                </a:solidFill>
                <a:latin typeface="Comic Sans MS" charset="0"/>
                <a:ea typeface="宋体" charset="0"/>
                <a:cs typeface="宋体" charset="0"/>
              </a:defRPr>
            </a:lvl8pPr>
            <a:lvl9pPr marL="3886200" indent="-228600" eaLnBrk="0" fontAlgn="base" hangingPunct="0">
              <a:spcBef>
                <a:spcPct val="0"/>
              </a:spcBef>
              <a:spcAft>
                <a:spcPct val="0"/>
              </a:spcAft>
              <a:defRPr sz="2000" b="1">
                <a:solidFill>
                  <a:schemeClr val="tx1"/>
                </a:solidFill>
                <a:latin typeface="Comic Sans MS" charset="0"/>
                <a:ea typeface="宋体" charset="0"/>
                <a:cs typeface="宋体" charset="0"/>
              </a:defRPr>
            </a:lvl9pPr>
          </a:lstStyle>
          <a:p>
            <a:pPr eaLnBrk="1" hangingPunct="1"/>
            <a:r>
              <a:rPr lang="en-US" altLang="zh-CN">
                <a:latin typeface="Calibri" charset="0"/>
              </a:rPr>
              <a:t>t</a:t>
            </a:r>
            <a:r>
              <a:rPr lang="en-US" altLang="zh-CN" baseline="-25000">
                <a:latin typeface="Calibri" charset="0"/>
              </a:rPr>
              <a:t>E</a:t>
            </a:r>
            <a:endParaRPr lang="en-US" altLang="zh-CN">
              <a:latin typeface="Calibri" charset="0"/>
            </a:endParaRPr>
          </a:p>
        </p:txBody>
      </p:sp>
      <p:pic>
        <p:nvPicPr>
          <p:cNvPr id="5840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55" y="2286000"/>
            <a:ext cx="4314825" cy="398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840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175" y="2684199"/>
            <a:ext cx="4324350" cy="423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 name="TextBox 35"/>
          <p:cNvSpPr txBox="1"/>
          <p:nvPr/>
        </p:nvSpPr>
        <p:spPr>
          <a:xfrm>
            <a:off x="755580" y="2704145"/>
            <a:ext cx="549275" cy="369332"/>
          </a:xfrm>
          <a:prstGeom prst="rect">
            <a:avLst/>
          </a:prstGeom>
          <a:noFill/>
        </p:spPr>
        <p:txBody>
          <a:bodyPr>
            <a:spAutoFit/>
          </a:bodyPr>
          <a:lstStyle/>
          <a:p>
            <a:pPr>
              <a:defRPr/>
            </a:pPr>
            <a:r>
              <a:rPr lang="en-US" dirty="0">
                <a:latin typeface="+mn-lt"/>
                <a:ea typeface="宋体" pitchFamily="2" charset="-122"/>
                <a:cs typeface="+mn-cs"/>
              </a:rPr>
              <a:t>S:</a:t>
            </a:r>
          </a:p>
        </p:txBody>
      </p:sp>
    </p:spTree>
    <p:extLst>
      <p:ext uri="{BB962C8B-B14F-4D97-AF65-F5344CB8AC3E}">
        <p14:creationId xmlns:p14="http://schemas.microsoft.com/office/powerpoint/2010/main" val="1775148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en-US" altLang="zh-CN" dirty="0" smtClean="0"/>
              <a:t>Lock Performance </a:t>
            </a:r>
            <a:endParaRPr kumimoji="1" lang="zh-CN" altLang="en-US" dirty="0"/>
          </a:p>
        </p:txBody>
      </p:sp>
      <p:sp>
        <p:nvSpPr>
          <p:cNvPr id="6" name="文本占位符 5"/>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8</a:t>
            </a:fld>
            <a:endParaRPr lang="zh-CN" altLang="en-US"/>
          </a:p>
        </p:txBody>
      </p:sp>
    </p:spTree>
    <p:extLst>
      <p:ext uri="{BB962C8B-B14F-4D97-AF65-F5344CB8AC3E}">
        <p14:creationId xmlns:p14="http://schemas.microsoft.com/office/powerpoint/2010/main" val="1008638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Lock Granularity</a:t>
            </a:r>
            <a:endParaRPr lang="zh-CN" altLang="en-US" dirty="0"/>
          </a:p>
        </p:txBody>
      </p:sp>
      <p:sp>
        <p:nvSpPr>
          <p:cNvPr id="5" name="内容占位符 4"/>
          <p:cNvSpPr>
            <a:spLocks noGrp="1"/>
          </p:cNvSpPr>
          <p:nvPr>
            <p:ph idx="1"/>
          </p:nvPr>
        </p:nvSpPr>
        <p:spPr/>
        <p:txBody>
          <a:bodyPr/>
          <a:lstStyle/>
          <a:p>
            <a:r>
              <a:rPr lang="en-US" altLang="zh-CN" dirty="0"/>
              <a:t>Systems can be distinguished by number of locks and the amount of share data they protect </a:t>
            </a:r>
          </a:p>
          <a:p>
            <a:r>
              <a:rPr lang="en-US" altLang="zh-CN" dirty="0"/>
              <a:t>Developer must choose a locking scheme to provides the need amount of concurrency </a:t>
            </a:r>
          </a:p>
          <a:p>
            <a:pPr lvl="1"/>
            <a:r>
              <a:rPr lang="en-US" altLang="zh-CN" dirty="0"/>
              <a:t>Frequently concurrency leads to complexity</a:t>
            </a:r>
          </a:p>
          <a:p>
            <a:endParaRPr lang="zh-CN" altLang="en-US" dirty="0"/>
          </a:p>
        </p:txBody>
      </p:sp>
    </p:spTree>
    <p:extLst>
      <p:ext uri="{BB962C8B-B14F-4D97-AF65-F5344CB8AC3E}">
        <p14:creationId xmlns:p14="http://schemas.microsoft.com/office/powerpoint/2010/main" val="32784803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 id="{85B1D284-D5D3-E84D-BD28-707B0D140669}" vid="{EAB3F4BA-066D-9146-B9C6-197746E0B32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 for CSE</Template>
  <TotalTime>4427</TotalTime>
  <Words>2255</Words>
  <Application>Microsoft Office PowerPoint</Application>
  <PresentationFormat>全屏显示(16:10)</PresentationFormat>
  <Paragraphs>550</Paragraphs>
  <Slides>54</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54</vt:i4>
      </vt:variant>
    </vt:vector>
  </HeadingPairs>
  <TitlesOfParts>
    <vt:vector size="67" baseType="lpstr">
      <vt:lpstr>Adobe 楷体 Std R</vt:lpstr>
      <vt:lpstr>ＭＳ Ｐゴシック</vt:lpstr>
      <vt:lpstr>ＭＳ Ｐゴシック</vt:lpstr>
      <vt:lpstr>DengXian</vt:lpstr>
      <vt:lpstr>DengXian</vt:lpstr>
      <vt:lpstr>宋体</vt:lpstr>
      <vt:lpstr>Arial</vt:lpstr>
      <vt:lpstr>Calibri</vt:lpstr>
      <vt:lpstr>Consolas</vt:lpstr>
      <vt:lpstr>Myriad Pro Cond</vt:lpstr>
      <vt:lpstr>Myriad Pro Light SemiCond</vt:lpstr>
      <vt:lpstr>Times New Roman</vt:lpstr>
      <vt:lpstr>Office 主题​​</vt:lpstr>
      <vt:lpstr>Lock</vt:lpstr>
      <vt:lpstr>Virtualization: C/S on a Single Machine</vt:lpstr>
      <vt:lpstr>Review: Primitives to Implement Lock</vt:lpstr>
      <vt:lpstr>Peterson’s Algorithms</vt:lpstr>
      <vt:lpstr>Peterson’s Algorithms</vt:lpstr>
      <vt:lpstr>Assumptions </vt:lpstr>
      <vt:lpstr>The Bus Arbiter Problem</vt:lpstr>
      <vt:lpstr>Lock Performance </vt:lpstr>
      <vt:lpstr>Lock Granularity</vt:lpstr>
      <vt:lpstr>Lock Granularity</vt:lpstr>
      <vt:lpstr>Example: Locks for File System</vt:lpstr>
      <vt:lpstr>Approach 1: Coarse-grained Locking</vt:lpstr>
      <vt:lpstr>Approach 2: Fine-grained Locking</vt:lpstr>
      <vt:lpstr>Approach 3: Fine-grained Locking + Holding Both Locks</vt:lpstr>
      <vt:lpstr>Deadlock</vt:lpstr>
      <vt:lpstr>Deadlock</vt:lpstr>
      <vt:lpstr>Deadlock wait-for Graph</vt:lpstr>
      <vt:lpstr>Deadlock Theory</vt:lpstr>
      <vt:lpstr>Deadlock &amp; Making Progress</vt:lpstr>
      <vt:lpstr>Methods for Solving Deadlock</vt:lpstr>
      <vt:lpstr>Methods for Solving Deadlock</vt:lpstr>
      <vt:lpstr>Methods for Solving Deadlock</vt:lpstr>
      <vt:lpstr>Methods for Solving Deadlock</vt:lpstr>
      <vt:lpstr>Approach 4: Fine-grained Locking + Solving Deadlock</vt:lpstr>
      <vt:lpstr>Livelock</vt:lpstr>
      <vt:lpstr>One-writer Principle</vt:lpstr>
      <vt:lpstr>Reference</vt:lpstr>
      <vt:lpstr>Thread &amp; Lock with yield()</vt:lpstr>
      <vt:lpstr>Virtualization: C/S on a Single Machine</vt:lpstr>
      <vt:lpstr>Threads = Virtual Processor</vt:lpstr>
      <vt:lpstr>The yield() System Call</vt:lpstr>
      <vt:lpstr>YIELD() Implementation</vt:lpstr>
      <vt:lpstr>YIELD() Implementation</vt:lpstr>
      <vt:lpstr>YIELD() Implementation</vt:lpstr>
      <vt:lpstr>YIELD() Implementation</vt:lpstr>
      <vt:lpstr>YIELD() Implementation</vt:lpstr>
      <vt:lpstr>Context Switch</vt:lpstr>
      <vt:lpstr>Thread Layer and Processor Layer</vt:lpstr>
      <vt:lpstr>Context Switch</vt:lpstr>
      <vt:lpstr>Creating a Thread</vt:lpstr>
      <vt:lpstr>Start the Scheduler</vt:lpstr>
      <vt:lpstr>PowerPoint 演示文稿</vt:lpstr>
      <vt:lpstr>Thread Exit</vt:lpstr>
      <vt:lpstr>Destroy a Thread</vt:lpstr>
      <vt:lpstr>PowerPoint 演示文稿</vt:lpstr>
      <vt:lpstr>The New Scheduler()</vt:lpstr>
      <vt:lpstr>Context Switch</vt:lpstr>
      <vt:lpstr>PowerPoint 演示文稿</vt:lpstr>
      <vt:lpstr>PowerPoint 演示文稿</vt:lpstr>
      <vt:lpstr>PowerPoint 演示文稿</vt:lpstr>
      <vt:lpstr>PowerPoint 演示文稿</vt:lpstr>
      <vt:lpstr>PowerPoint 演示文稿</vt:lpstr>
      <vt:lpstr>thread_table_lock</vt:lpstr>
      <vt:lpstr>First time of a new thread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Xia Yubin</dc:creator>
  <cp:lastModifiedBy>Yubin Xia</cp:lastModifiedBy>
  <cp:revision>131</cp:revision>
  <cp:lastPrinted>2016-06-13T07:55:34Z</cp:lastPrinted>
  <dcterms:created xsi:type="dcterms:W3CDTF">2017-05-12T06:55:38Z</dcterms:created>
  <dcterms:modified xsi:type="dcterms:W3CDTF">2018-10-17T00:39:51Z</dcterms:modified>
</cp:coreProperties>
</file>