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64" r:id="rId3"/>
    <p:sldId id="363" r:id="rId4"/>
    <p:sldId id="362" r:id="rId5"/>
    <p:sldId id="373" r:id="rId6"/>
    <p:sldId id="394" r:id="rId7"/>
    <p:sldId id="404" r:id="rId8"/>
    <p:sldId id="395" r:id="rId9"/>
    <p:sldId id="396" r:id="rId10"/>
    <p:sldId id="398" r:id="rId11"/>
    <p:sldId id="405" r:id="rId12"/>
    <p:sldId id="399" r:id="rId13"/>
    <p:sldId id="407" r:id="rId14"/>
    <p:sldId id="400" r:id="rId15"/>
    <p:sldId id="408" r:id="rId16"/>
    <p:sldId id="401" r:id="rId17"/>
    <p:sldId id="402" r:id="rId18"/>
    <p:sldId id="406" r:id="rId19"/>
    <p:sldId id="403" r:id="rId20"/>
    <p:sldId id="365" r:id="rId21"/>
    <p:sldId id="296" r:id="rId22"/>
    <p:sldId id="299" r:id="rId23"/>
    <p:sldId id="300" r:id="rId24"/>
    <p:sldId id="301" r:id="rId25"/>
    <p:sldId id="302" r:id="rId26"/>
    <p:sldId id="303" r:id="rId27"/>
    <p:sldId id="304" r:id="rId28"/>
    <p:sldId id="358" r:id="rId29"/>
    <p:sldId id="305" r:id="rId30"/>
    <p:sldId id="306" r:id="rId31"/>
    <p:sldId id="359" r:id="rId32"/>
    <p:sldId id="360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89" r:id="rId41"/>
    <p:sldId id="390" r:id="rId42"/>
    <p:sldId id="391" r:id="rId43"/>
    <p:sldId id="392" r:id="rId44"/>
    <p:sldId id="393" r:id="rId4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3" autoAdjust="0"/>
    <p:restoredTop sz="74780" autoAdjust="0"/>
  </p:normalViewPr>
  <p:slideViewPr>
    <p:cSldViewPr>
      <p:cViewPr varScale="1">
        <p:scale>
          <a:sx n="112" d="100"/>
          <a:sy n="112" d="100"/>
        </p:scale>
        <p:origin x="1720" y="1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introducing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cpus</a:t>
            </a:r>
            <a:r>
              <a:rPr lang="en-US" altLang="zh-CN" baseline="0" dirty="0"/>
              <a:t>[] to maintain per-</a:t>
            </a:r>
            <a:r>
              <a:rPr lang="en-US" altLang="zh-CN" baseline="0" dirty="0" err="1"/>
              <a:t>cpu</a:t>
            </a:r>
            <a:r>
              <a:rPr lang="en-US" altLang="zh-CN" baseline="0" dirty="0"/>
              <a:t> stacks?</a:t>
            </a:r>
            <a:endParaRPr lang="en-US" altLang="zh-CN" dirty="0"/>
          </a:p>
          <a:p>
            <a:r>
              <a:rPr lang="en-US" altLang="zh-CN" dirty="0"/>
              <a:t>Why no lock for </a:t>
            </a:r>
            <a:r>
              <a:rPr lang="en-US" altLang="zh-CN" dirty="0" err="1"/>
              <a:t>cpus</a:t>
            </a:r>
            <a:r>
              <a:rPr lang="en-US" altLang="zh-CN" dirty="0"/>
              <a:t>[]?</a:t>
            </a:r>
          </a:p>
          <a:p>
            <a:r>
              <a:rPr lang="en-US" altLang="zh-CN" dirty="0"/>
              <a:t>Why release(</a:t>
            </a:r>
            <a:r>
              <a:rPr lang="en-US" altLang="zh-CN" dirty="0" err="1"/>
              <a:t>t_lock</a:t>
            </a:r>
            <a:r>
              <a:rPr lang="en-US" altLang="zh-CN" dirty="0"/>
              <a:t>) and acquire</a:t>
            </a:r>
            <a:r>
              <a:rPr lang="en-US" altLang="zh-CN" baseline="0" dirty="0"/>
              <a:t> again in the while loop in </a:t>
            </a:r>
            <a:r>
              <a:rPr lang="en-US" altLang="zh-CN" baseline="0" dirty="0" err="1"/>
              <a:t>yield_wait</a:t>
            </a:r>
            <a:r>
              <a:rPr lang="en-US" altLang="zh-CN" baseline="0" dirty="0"/>
              <a:t>()?</a:t>
            </a:r>
          </a:p>
          <a:p>
            <a:r>
              <a:rPr lang="en-US" altLang="zh-CN" baseline="0" dirty="0"/>
              <a:t>Why disable and enable interrupt?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35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2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2018/10/24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OS Structures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2018.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Monolithic kernel, Micro-kernel, Virtual Machine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07" y="281007"/>
            <a:ext cx="4980553" cy="176516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07" y="2137419"/>
            <a:ext cx="6300700" cy="186773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07" y="4131394"/>
            <a:ext cx="3360373" cy="130639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853" y="4131394"/>
            <a:ext cx="3470527" cy="104333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346540" y="282145"/>
            <a:ext cx="2689956" cy="648415"/>
          </a:xfrm>
        </p:spPr>
        <p:txBody>
          <a:bodyPr>
            <a:normAutofit fontScale="90000"/>
          </a:bodyPr>
          <a:lstStyle/>
          <a:p>
            <a:pPr algn="r"/>
            <a:r>
              <a:rPr kumimoji="1" lang="en-US" altLang="zh-CN" sz="3200" dirty="0"/>
              <a:t>Implementation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6626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AWAIT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3" y="1273324"/>
            <a:ext cx="8895174" cy="315255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457926" y="4729708"/>
            <a:ext cx="837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 difference: it has a state: event and value, which can be used to determine whether the thread should keep waiting or awake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52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Primitives for Sequence Coordination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AWAIT (</a:t>
            </a:r>
            <a:r>
              <a:rPr kumimoji="1" lang="en-US" altLang="zh-CN" dirty="0" err="1"/>
              <a:t>eventcount</a:t>
            </a:r>
            <a:r>
              <a:rPr kumimoji="1" lang="en-US" altLang="zh-CN" dirty="0"/>
              <a:t>, value) is a before-or-after action </a:t>
            </a:r>
          </a:p>
          <a:p>
            <a:pPr lvl="1"/>
            <a:r>
              <a:rPr kumimoji="1" lang="en-US" altLang="zh-CN" dirty="0"/>
              <a:t>Compares </a:t>
            </a:r>
            <a:r>
              <a:rPr kumimoji="1" lang="en-US" altLang="zh-CN" i="1" dirty="0" err="1"/>
              <a:t>eventcount</a:t>
            </a:r>
            <a:r>
              <a:rPr kumimoji="1" lang="en-US" altLang="zh-CN" dirty="0"/>
              <a:t> to </a:t>
            </a:r>
            <a:r>
              <a:rPr kumimoji="1" lang="en-US" altLang="zh-CN" i="1" dirty="0"/>
              <a:t>value</a:t>
            </a:r>
          </a:p>
          <a:p>
            <a:pPr lvl="1"/>
            <a:r>
              <a:rPr kumimoji="1" lang="en-US" altLang="zh-CN" dirty="0"/>
              <a:t>If </a:t>
            </a:r>
            <a:r>
              <a:rPr kumimoji="1" lang="en-US" altLang="zh-CN" i="1" dirty="0" err="1"/>
              <a:t>eventcount</a:t>
            </a:r>
            <a:r>
              <a:rPr kumimoji="1" lang="en-US" altLang="zh-CN" dirty="0"/>
              <a:t> exceeds </a:t>
            </a:r>
            <a:r>
              <a:rPr kumimoji="1" lang="en-US" altLang="zh-CN" i="1" dirty="0"/>
              <a:t>value</a:t>
            </a:r>
          </a:p>
          <a:p>
            <a:pPr lvl="2"/>
            <a:r>
              <a:rPr kumimoji="1" lang="en-US" altLang="zh-CN" dirty="0"/>
              <a:t>AWAIT returns to its caller</a:t>
            </a:r>
          </a:p>
          <a:p>
            <a:pPr lvl="1"/>
            <a:r>
              <a:rPr kumimoji="1" lang="en-US" altLang="zh-CN" dirty="0"/>
              <a:t>If </a:t>
            </a:r>
            <a:r>
              <a:rPr kumimoji="1" lang="en-US" altLang="zh-CN" i="1" dirty="0" err="1"/>
              <a:t>eventcount</a:t>
            </a:r>
            <a:r>
              <a:rPr kumimoji="1" lang="en-US" altLang="zh-CN" dirty="0"/>
              <a:t> is less than or equal to </a:t>
            </a:r>
            <a:r>
              <a:rPr kumimoji="1" lang="en-US" altLang="zh-CN" i="1" dirty="0"/>
              <a:t>value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Changes the state of the calling thread to WAITING</a:t>
            </a:r>
          </a:p>
          <a:p>
            <a:pPr lvl="2"/>
            <a:r>
              <a:rPr kumimoji="1" lang="en-US" altLang="zh-CN" dirty="0"/>
              <a:t>Places </a:t>
            </a:r>
            <a:r>
              <a:rPr kumimoji="1" lang="en-US" altLang="zh-CN" i="1" dirty="0"/>
              <a:t>value</a:t>
            </a:r>
            <a:r>
              <a:rPr kumimoji="1" lang="en-US" altLang="zh-CN" dirty="0"/>
              <a:t> and the name of </a:t>
            </a:r>
            <a:r>
              <a:rPr kumimoji="1" lang="en-US" altLang="zh-CN" i="1" dirty="0" err="1"/>
              <a:t>eventcount</a:t>
            </a:r>
            <a:r>
              <a:rPr kumimoji="1" lang="en-US" altLang="zh-CN" dirty="0"/>
              <a:t> in this thread’s entry in the thread table</a:t>
            </a:r>
          </a:p>
          <a:p>
            <a:pPr lvl="2"/>
            <a:r>
              <a:rPr kumimoji="1" lang="en-US" altLang="zh-CN" dirty="0"/>
              <a:t>Yields its processor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6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0" y="1473461"/>
            <a:ext cx="8744939" cy="259228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757390" y="4731652"/>
            <a:ext cx="794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No, since the AWAIT and ADVANCE are synced by the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thread_table_lock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3950" y="438749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Does it have the “lost notification” problem?</a:t>
            </a:r>
            <a:endParaRPr lang="zh-CN" altLang="en-US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70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Primitives for Sequence Coordination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ADVANCE (</a:t>
            </a:r>
            <a:r>
              <a:rPr kumimoji="1" lang="en-US" altLang="zh-CN" dirty="0" err="1"/>
              <a:t>eventcount</a:t>
            </a:r>
            <a:r>
              <a:rPr kumimoji="1" lang="en-US" altLang="zh-CN" dirty="0"/>
              <a:t>) is a before-or-after action</a:t>
            </a:r>
          </a:p>
          <a:p>
            <a:pPr lvl="1"/>
            <a:r>
              <a:rPr kumimoji="1" lang="en-US" altLang="zh-CN" dirty="0"/>
              <a:t>Increments </a:t>
            </a:r>
            <a:r>
              <a:rPr kumimoji="1" lang="en-US" altLang="zh-CN" i="1" dirty="0" err="1"/>
              <a:t>eventcount</a:t>
            </a:r>
            <a:r>
              <a:rPr kumimoji="1" lang="en-US" altLang="zh-CN" dirty="0"/>
              <a:t> by one</a:t>
            </a:r>
          </a:p>
          <a:p>
            <a:pPr lvl="1"/>
            <a:r>
              <a:rPr kumimoji="1" lang="en-US" altLang="zh-CN" dirty="0"/>
              <a:t>Searches the thread table for threads that are waiting on this </a:t>
            </a:r>
            <a:r>
              <a:rPr kumimoji="1" lang="en-US" altLang="zh-CN" i="1" dirty="0" err="1"/>
              <a:t>eventcount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 each one it finds, </a:t>
            </a:r>
          </a:p>
          <a:p>
            <a:pPr lvl="2"/>
            <a:r>
              <a:rPr kumimoji="1" lang="en-US" altLang="zh-CN" dirty="0"/>
              <a:t>If </a:t>
            </a:r>
            <a:r>
              <a:rPr kumimoji="1" lang="en-US" altLang="zh-CN" i="1" dirty="0" err="1"/>
              <a:t>eventcount</a:t>
            </a:r>
            <a:r>
              <a:rPr kumimoji="1" lang="en-US" altLang="zh-CN" dirty="0"/>
              <a:t> now exceeds the </a:t>
            </a:r>
            <a:r>
              <a:rPr kumimoji="1" lang="en-US" altLang="zh-CN" i="1" dirty="0"/>
              <a:t>value</a:t>
            </a:r>
            <a:r>
              <a:rPr kumimoji="1" lang="en-US" altLang="zh-CN" dirty="0"/>
              <a:t> for which that thread is waiting</a:t>
            </a:r>
          </a:p>
          <a:p>
            <a:pPr lvl="2"/>
            <a:r>
              <a:rPr kumimoji="1" lang="en-US" altLang="zh-CN" dirty="0"/>
              <a:t>Changes that thread’s state to RUNNABLE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9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D50E42B-DF00-AF4D-9234-299DDF1D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769268"/>
            <a:ext cx="5927129" cy="230425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CF3D9C-D5D0-6742-BEB1-F4B5D788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89548"/>
            <a:ext cx="5988164" cy="18002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79956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Primitives for Sequence Coordination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TICKET (sequencer) is a before-or-after action </a:t>
            </a:r>
          </a:p>
          <a:p>
            <a:pPr lvl="1"/>
            <a:r>
              <a:rPr kumimoji="1" lang="en-US" altLang="zh-CN" dirty="0"/>
              <a:t>Returns a non-negative value that increases by one on each call</a:t>
            </a:r>
          </a:p>
          <a:p>
            <a:pPr lvl="1"/>
            <a:r>
              <a:rPr kumimoji="1" lang="en-US" altLang="zh-CN" dirty="0"/>
              <a:t>Two threads concurrently calling TICKET on the same sequencer </a:t>
            </a:r>
          </a:p>
          <a:p>
            <a:pPr lvl="2"/>
            <a:r>
              <a:rPr kumimoji="1" lang="en-US" altLang="zh-CN" dirty="0"/>
              <a:t>Receive </a:t>
            </a:r>
            <a:r>
              <a:rPr kumimoji="1" lang="en-US" altLang="zh-CN" dirty="0">
                <a:solidFill>
                  <a:srgbClr val="0096FF"/>
                </a:solidFill>
              </a:rPr>
              <a:t>different</a:t>
            </a:r>
            <a:r>
              <a:rPr kumimoji="1" lang="en-US" altLang="zh-CN" dirty="0"/>
              <a:t> values</a:t>
            </a:r>
          </a:p>
          <a:p>
            <a:pPr lvl="2"/>
            <a:r>
              <a:rPr kumimoji="1" lang="en-US" altLang="zh-CN" dirty="0"/>
              <a:t>The ordering of the values returned corresponds to the time ordering of the execution of TICKET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960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Primitives for Sequence Coordination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READ (</a:t>
            </a:r>
            <a:r>
              <a:rPr kumimoji="1" lang="en-US" altLang="zh-CN" dirty="0" err="1"/>
              <a:t>eventcount</a:t>
            </a:r>
            <a:r>
              <a:rPr kumimoji="1" lang="en-US" altLang="zh-CN" dirty="0"/>
              <a:t> or sequencer) is a before-or-after action </a:t>
            </a:r>
          </a:p>
          <a:p>
            <a:pPr lvl="1"/>
            <a:r>
              <a:rPr kumimoji="1" lang="en-US" altLang="zh-CN" dirty="0"/>
              <a:t>Returns to the caller the current value of the variable</a:t>
            </a:r>
          </a:p>
          <a:p>
            <a:pPr lvl="1"/>
            <a:r>
              <a:rPr kumimoji="1" lang="en-US" altLang="zh-CN" dirty="0"/>
              <a:t>Having an explicit READ procedure is to assure before-or-after atomicity for </a:t>
            </a:r>
            <a:r>
              <a:rPr kumimoji="1" lang="en-US" altLang="zh-CN" i="1" dirty="0" err="1"/>
              <a:t>eventcounts</a:t>
            </a:r>
            <a:r>
              <a:rPr kumimoji="1" lang="en-US" altLang="zh-CN" dirty="0"/>
              <a:t> and sequencers whose value may grow to be larger than a memory cell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59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Multiple</a:t>
            </a:r>
            <a:r>
              <a:rPr kumimoji="1" lang="en-US" altLang="zh-CN" dirty="0"/>
              <a:t> Senders and </a:t>
            </a:r>
            <a:r>
              <a:rPr kumimoji="1" lang="en-US" altLang="zh-CN" dirty="0">
                <a:solidFill>
                  <a:srgbClr val="FF0000"/>
                </a:solidFill>
              </a:rPr>
              <a:t>Single</a:t>
            </a:r>
            <a:r>
              <a:rPr kumimoji="1" lang="en-US" altLang="zh-CN" dirty="0"/>
              <a:t> Receiver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5" y="3938356"/>
            <a:ext cx="4056451" cy="155943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135462"/>
            <a:ext cx="4045640" cy="239435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Left Arrow 4"/>
          <p:cNvSpPr/>
          <p:nvPr/>
        </p:nvSpPr>
        <p:spPr>
          <a:xfrm rot="16200000">
            <a:off x="4211960" y="3535575"/>
            <a:ext cx="480053" cy="420047"/>
          </a:xfrm>
          <a:prstGeom prst="leftArrow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" name="圆角矩形 7"/>
          <p:cNvSpPr/>
          <p:nvPr/>
        </p:nvSpPr>
        <p:spPr>
          <a:xfrm>
            <a:off x="2807034" y="4173628"/>
            <a:ext cx="2125005" cy="556079"/>
          </a:xfrm>
          <a:prstGeom prst="roundRect">
            <a:avLst/>
          </a:prstGeom>
          <a:solidFill>
            <a:schemeClr val="accent2">
              <a:alpha val="2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672233" y="4564302"/>
            <a:ext cx="1693092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67" dirty="0">
                <a:solidFill>
                  <a:srgbClr val="C0504D"/>
                </a:solidFill>
              </a:rPr>
              <a:t>No loop! Is it OK?</a:t>
            </a:r>
            <a:endParaRPr lang="zh-CN" altLang="en-US" sz="1667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8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Thread State Diagram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707" y="1357334"/>
            <a:ext cx="5382865" cy="357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38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send() with Lock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417340"/>
            <a:ext cx="4392488" cy="2320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send(bb, </a:t>
            </a: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while True: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bb.in –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bb.in &lt;- bb.in + 1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return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0" y="1417340"/>
            <a:ext cx="4176464" cy="3195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bb.in 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yield()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600" dirty="0">
              <a:solidFill>
                <a:srgbClr val="009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032" y="3776826"/>
            <a:ext cx="45719" cy="703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63688" y="4945732"/>
            <a:ext cx="5373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Problem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still spend lots of time on useless checking</a:t>
            </a:r>
          </a:p>
        </p:txBody>
      </p:sp>
    </p:spTree>
    <p:extLst>
      <p:ext uri="{BB962C8B-B14F-4D97-AF65-F5344CB8AC3E}">
        <p14:creationId xmlns:p14="http://schemas.microsoft.com/office/powerpoint/2010/main" val="144334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 Structure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37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Virtualization: C/S on a Single Machine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129308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in order to enforce modularity + build an effective operating system</a:t>
            </a:r>
            <a:endParaRPr lang="zh-CN" altLang="en-US" sz="2000" b="1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1724536"/>
            <a:ext cx="4690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programs shouldn’t be able to refer to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(and corrupt) each others’ </a:t>
            </a:r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memory</a:t>
            </a:r>
            <a:endParaRPr lang="zh-CN" altLang="en-US" sz="2000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730040"/>
            <a:ext cx="4546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programs should be able to</a:t>
            </a:r>
          </a:p>
          <a:p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communicate</a:t>
            </a:r>
            <a:endParaRPr lang="zh-CN" altLang="en-US" sz="2000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3591240"/>
            <a:ext cx="4546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programs should be able to </a:t>
            </a:r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share a</a:t>
            </a:r>
          </a:p>
          <a:p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CPU</a:t>
            </a:r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 without one program halting the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progress of the other</a:t>
            </a:r>
            <a:endParaRPr lang="zh-CN" altLang="en-US" sz="20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6931" y="1857519"/>
            <a:ext cx="28594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DengXian" charset="0"/>
                <a:ea typeface="DengXian" charset="0"/>
                <a:cs typeface="DengXian" charset="0"/>
              </a:rPr>
              <a:t>Virtual memory</a:t>
            </a:r>
            <a:endParaRPr lang="zh-CN" altLang="en-US" sz="2000" dirty="0">
              <a:solidFill>
                <a:srgbClr val="FF0000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13673" y="2797404"/>
            <a:ext cx="3150815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DengXian" charset="0"/>
                <a:ea typeface="DengXian" charset="0"/>
                <a:cs typeface="DengXian" charset="0"/>
              </a:rPr>
              <a:t>Bounded buffer </a:t>
            </a:r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(virtualize communication links)</a:t>
            </a:r>
          </a:p>
        </p:txBody>
      </p:sp>
      <p:sp>
        <p:nvSpPr>
          <p:cNvPr id="10" name="矩形 9"/>
          <p:cNvSpPr/>
          <p:nvPr/>
        </p:nvSpPr>
        <p:spPr>
          <a:xfrm>
            <a:off x="5813673" y="3818297"/>
            <a:ext cx="3006799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DengXian" charset="0"/>
                <a:ea typeface="DengXian" charset="0"/>
                <a:cs typeface="DengXian" charset="0"/>
              </a:rPr>
              <a:t>Thread</a:t>
            </a:r>
            <a:r>
              <a:rPr lang="en-US" altLang="zh-CN" sz="2000" dirty="0">
                <a:solidFill>
                  <a:srgbClr val="000000"/>
                </a:solidFill>
                <a:latin typeface="DengXian" charset="0"/>
                <a:ea typeface="DengXian" charset="0"/>
                <a:cs typeface="DengXian" charset="0"/>
              </a:rPr>
              <a:t> for multiplexing the processor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955947"/>
            <a:ext cx="809625" cy="3905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306" y="2982070"/>
            <a:ext cx="809625" cy="3905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038532"/>
            <a:ext cx="809625" cy="3905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27584" y="4729708"/>
            <a:ext cx="741682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today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: running multiple OSes at once</a:t>
            </a:r>
          </a:p>
          <a:p>
            <a:pPr algn="ctr"/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(and dealing with kernel bugs)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827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 Complexity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17153"/>
            <a:ext cx="6778411" cy="384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4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Monolithic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Linux is Monolithic</a:t>
            </a:r>
          </a:p>
          <a:p>
            <a:pPr lvl="1"/>
            <a:r>
              <a:rPr lang="en-US" altLang="zh-CN" sz="2000" dirty="0"/>
              <a:t>No enforced modularity (e.g., Linux)</a:t>
            </a:r>
          </a:p>
          <a:p>
            <a:pPr lvl="1"/>
            <a:r>
              <a:rPr lang="en-US" altLang="zh-CN" sz="2000" dirty="0"/>
              <a:t>A bug in the kernel can affect entire system</a:t>
            </a:r>
          </a:p>
          <a:p>
            <a:r>
              <a:rPr lang="en-US" altLang="zh-CN" sz="2400" dirty="0"/>
              <a:t>How can we deal with the complexity of such systems? </a:t>
            </a:r>
          </a:p>
          <a:p>
            <a:pPr lvl="1"/>
            <a:r>
              <a:rPr lang="en-US" altLang="zh-CN" sz="2000" dirty="0"/>
              <a:t>One result of all this complexity: bugs! 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83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Fails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 kernel bug can </a:t>
            </a:r>
          </a:p>
          <a:p>
            <a:pPr lvl="1"/>
            <a:r>
              <a:rPr lang="en-US" altLang="zh-CN" sz="2000" dirty="0"/>
              <a:t>Cause the whole Linux system to fail</a:t>
            </a:r>
          </a:p>
          <a:p>
            <a:r>
              <a:rPr lang="en-US" altLang="zh-CN" sz="2400" dirty="0"/>
              <a:t>Is it a good thing that Linux lasted this long? </a:t>
            </a:r>
          </a:p>
          <a:p>
            <a:pPr lvl="1"/>
            <a:r>
              <a:rPr lang="en-US" altLang="zh-CN" sz="2000" dirty="0"/>
              <a:t>Problems can be hard to detect, even if they may still do damage</a:t>
            </a:r>
          </a:p>
          <a:p>
            <a:pPr lvl="1"/>
            <a:r>
              <a:rPr lang="en-US" altLang="zh-CN" sz="2000" dirty="0"/>
              <a:t>E.g., maybe some files are corrupted, but system does not crash</a:t>
            </a:r>
          </a:p>
          <a:p>
            <a:pPr lvl="1"/>
            <a:r>
              <a:rPr lang="en-US" altLang="zh-CN" sz="2000" dirty="0"/>
              <a:t>Worse: adversary can exploit a bug to gain unauthorized access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09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2351"/>
            <a:ext cx="8229600" cy="80747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Source: Bugzilla.kernel.com, count of all bugs currently marked NEW, ASSIGNED, REOPENED, RESOLVED, VERIFIED, or CLOSED, by creation data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12492"/>
            <a:ext cx="5184576" cy="33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98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Types of OS Structure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067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Monolithic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kernel is trusted for hardware management</a:t>
            </a:r>
          </a:p>
          <a:p>
            <a:pPr lvl="1"/>
            <a:r>
              <a:rPr lang="en-US" altLang="zh-CN" sz="2000" dirty="0"/>
              <a:t>Memory manager</a:t>
            </a:r>
          </a:p>
          <a:p>
            <a:pPr lvl="1"/>
            <a:r>
              <a:rPr lang="en-US" altLang="zh-CN" sz="2000" dirty="0"/>
              <a:t>Devices manager, e.g., clock, display, disk</a:t>
            </a:r>
          </a:p>
          <a:p>
            <a:r>
              <a:rPr lang="en-US" altLang="zh-CN" sz="2400" dirty="0"/>
              <a:t>Modules that manage the hardware are part of the kernel</a:t>
            </a:r>
          </a:p>
          <a:p>
            <a:pPr lvl="1"/>
            <a:r>
              <a:rPr lang="en-US" altLang="zh-CN" sz="2000" dirty="0"/>
              <a:t>The window manager, network manager , file manager</a:t>
            </a:r>
          </a:p>
          <a:p>
            <a:r>
              <a:rPr lang="en-US" altLang="zh-CN" sz="2400" dirty="0"/>
              <a:t>Monolithic kernel</a:t>
            </a:r>
          </a:p>
          <a:p>
            <a:pPr lvl="1"/>
            <a:r>
              <a:rPr lang="en-US" altLang="zh-CN" sz="2000" dirty="0"/>
              <a:t>Most of the operating system runs in kernel mode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301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b="1" dirty="0"/>
              <a:t>Monolithic Kernel</a:t>
            </a:r>
            <a:r>
              <a:rPr lang="en-US" altLang="zh-CN" sz="3200" dirty="0"/>
              <a:t>: No Enforced Modularity within the Kernel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5332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3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Monolithic Kernel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Pros</a:t>
            </a:r>
          </a:p>
          <a:p>
            <a:pPr lvl="1"/>
            <a:r>
              <a:rPr kumimoji="1" lang="en-US" altLang="zh-CN" dirty="0"/>
              <a:t>Relatively few crossings</a:t>
            </a:r>
          </a:p>
          <a:p>
            <a:pPr lvl="1"/>
            <a:r>
              <a:rPr kumimoji="1" lang="en-US" altLang="zh-CN" dirty="0"/>
              <a:t>Shared kernel address space</a:t>
            </a:r>
          </a:p>
          <a:p>
            <a:pPr lvl="1"/>
            <a:r>
              <a:rPr kumimoji="1" lang="en-US" altLang="zh-CN" b="1" dirty="0">
                <a:solidFill>
                  <a:srgbClr val="0096FF"/>
                </a:solidFill>
              </a:rPr>
              <a:t>Performance</a:t>
            </a:r>
          </a:p>
          <a:p>
            <a:r>
              <a:rPr kumimoji="1" lang="en-US" altLang="zh-CN" dirty="0"/>
              <a:t>Cons</a:t>
            </a:r>
          </a:p>
          <a:p>
            <a:pPr lvl="1"/>
            <a:r>
              <a:rPr kumimoji="1" lang="en-US" altLang="zh-CN" dirty="0"/>
              <a:t>Flexibility</a:t>
            </a:r>
          </a:p>
          <a:p>
            <a:pPr lvl="1"/>
            <a:r>
              <a:rPr kumimoji="1" lang="en-US" altLang="zh-CN" dirty="0"/>
              <a:t>Stability</a:t>
            </a:r>
          </a:p>
          <a:p>
            <a:pPr lvl="1"/>
            <a:r>
              <a:rPr kumimoji="1" lang="en-US" altLang="zh-CN" dirty="0"/>
              <a:t>Experimentation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Review: Send with WAIT/NOTIFY (Incorrect Version)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23528" y="1417340"/>
            <a:ext cx="4572000" cy="3195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bb.in 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release(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2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yield()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600" dirty="0">
              <a:solidFill>
                <a:srgbClr val="009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27538" y="1417340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bb.in 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release(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bb.not_empty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release(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wait(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bb.not_full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600" dirty="0">
              <a:solidFill>
                <a:srgbClr val="009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6296" y="4215142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accent3"/>
                </a:solidFill>
              </a:rPr>
              <a:t>wait()</a:t>
            </a:r>
            <a:r>
              <a:rPr kumimoji="1" lang="zh-CN" altLang="en-US" sz="1600" i="1" dirty="0">
                <a:solidFill>
                  <a:schemeClr val="accent3"/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3"/>
                </a:solidFill>
              </a:rPr>
              <a:t>will</a:t>
            </a:r>
            <a:r>
              <a:rPr kumimoji="1" lang="zh-CN" altLang="en-US" sz="1600" i="1" dirty="0">
                <a:solidFill>
                  <a:schemeClr val="accent3"/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3"/>
                </a:solidFill>
              </a:rPr>
              <a:t>call</a:t>
            </a:r>
            <a:r>
              <a:rPr kumimoji="1" lang="zh-CN" altLang="en-US" sz="1600" i="1" dirty="0">
                <a:solidFill>
                  <a:schemeClr val="accent3"/>
                </a:solidFill>
              </a:rPr>
              <a:t> </a:t>
            </a:r>
            <a:r>
              <a:rPr kumimoji="1" lang="en-US" altLang="zh-CN" sz="1600" i="1" dirty="0">
                <a:solidFill>
                  <a:schemeClr val="accent3"/>
                </a:solidFill>
              </a:rPr>
              <a:t>yield()</a:t>
            </a:r>
            <a:endParaRPr kumimoji="1" lang="zh-CN" altLang="en-US" sz="1600" i="1" dirty="0">
              <a:solidFill>
                <a:schemeClr val="accent3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00274" y="3433564"/>
            <a:ext cx="45719" cy="232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0274" y="4284796"/>
            <a:ext cx="45719" cy="232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70729" y="5046851"/>
            <a:ext cx="46025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Problem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notification may lost, wait() forever</a:t>
            </a:r>
          </a:p>
        </p:txBody>
      </p:sp>
    </p:spTree>
    <p:extLst>
      <p:ext uri="{BB962C8B-B14F-4D97-AF65-F5344CB8AC3E}">
        <p14:creationId xmlns:p14="http://schemas.microsoft.com/office/powerpoint/2010/main" val="3423808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It is preferred to keep the kernel small</a:t>
            </a:r>
          </a:p>
          <a:p>
            <a:pPr lvl="1"/>
            <a:r>
              <a:rPr lang="en-US" altLang="zh-CN" sz="2600" dirty="0"/>
              <a:t>Reduce the number of bugs</a:t>
            </a:r>
          </a:p>
          <a:p>
            <a:pPr lvl="1"/>
            <a:r>
              <a:rPr lang="en-US" altLang="zh-CN" sz="2600" dirty="0"/>
              <a:t>Restrict errors in the module</a:t>
            </a:r>
          </a:p>
          <a:p>
            <a:pPr lvl="2"/>
            <a:r>
              <a:rPr lang="en-US" altLang="zh-CN" dirty="0"/>
              <a:t>E.g., the file manager module error may overwrite kernel data structures unrelated to the file system</a:t>
            </a:r>
          </a:p>
          <a:p>
            <a:pPr lvl="2"/>
            <a:r>
              <a:rPr lang="en-US" altLang="zh-CN" dirty="0"/>
              <a:t>Causing unrelated parts of the kernel to fail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23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System modules run in </a:t>
            </a:r>
            <a:r>
              <a:rPr lang="en-US" altLang="zh-CN" dirty="0">
                <a:solidFill>
                  <a:srgbClr val="0096FF"/>
                </a:solidFill>
              </a:rPr>
              <a:t>user mode </a:t>
            </a:r>
          </a:p>
          <a:p>
            <a:pPr lvl="1"/>
            <a:r>
              <a:rPr lang="en-US" altLang="zh-CN" dirty="0"/>
              <a:t>Each module is restricted in its own domain</a:t>
            </a:r>
          </a:p>
          <a:p>
            <a:r>
              <a:rPr lang="en-US" altLang="zh-CN" dirty="0"/>
              <a:t>Microkernel itself implements a minimal set of </a:t>
            </a:r>
            <a:r>
              <a:rPr lang="en-US" altLang="zh-CN" dirty="0">
                <a:solidFill>
                  <a:srgbClr val="0096FF"/>
                </a:solidFill>
              </a:rPr>
              <a:t>abstractions</a:t>
            </a:r>
          </a:p>
          <a:p>
            <a:pPr lvl="1"/>
            <a:r>
              <a:rPr lang="en-US" altLang="zh-CN" dirty="0"/>
              <a:t>Domains to contain modules  </a:t>
            </a:r>
          </a:p>
          <a:p>
            <a:pPr lvl="1"/>
            <a:r>
              <a:rPr lang="en-US" altLang="zh-CN" dirty="0"/>
              <a:t>Threads to run programs</a:t>
            </a:r>
          </a:p>
          <a:p>
            <a:pPr lvl="1"/>
            <a:r>
              <a:rPr lang="en-US" altLang="zh-CN" dirty="0"/>
              <a:t>Virtual communication links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487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507288" cy="952500"/>
          </a:xfrm>
        </p:spPr>
        <p:txBody>
          <a:bodyPr>
            <a:noAutofit/>
          </a:bodyPr>
          <a:lstStyle/>
          <a:p>
            <a:r>
              <a:rPr lang="en-US" altLang="zh-CN" sz="3000" b="1" dirty="0"/>
              <a:t>Microkernel</a:t>
            </a:r>
            <a:r>
              <a:rPr lang="en-US" altLang="zh-CN" sz="3000" dirty="0"/>
              <a:t>: Enforce Modularity by Putting Subsystems in User Space</a:t>
            </a:r>
            <a:endParaRPr lang="zh-CN" altLang="en-US" sz="3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5332"/>
            <a:ext cx="71818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88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Microkernel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Pros</a:t>
            </a:r>
          </a:p>
          <a:p>
            <a:pPr lvl="1"/>
            <a:r>
              <a:rPr kumimoji="1" lang="en-US" altLang="zh-CN" dirty="0"/>
              <a:t>Easier to develop services</a:t>
            </a:r>
          </a:p>
          <a:p>
            <a:pPr lvl="1"/>
            <a:r>
              <a:rPr kumimoji="1" lang="en-US" altLang="zh-CN" dirty="0"/>
              <a:t>Fault isolation</a:t>
            </a:r>
          </a:p>
          <a:p>
            <a:pPr lvl="1"/>
            <a:r>
              <a:rPr kumimoji="1" lang="en-US" altLang="zh-CN" dirty="0"/>
              <a:t>Customization</a:t>
            </a:r>
          </a:p>
          <a:p>
            <a:pPr lvl="1"/>
            <a:r>
              <a:rPr kumimoji="1" lang="en-US" altLang="zh-CN" dirty="0"/>
              <a:t>Smaller kernel =&gt; easier to optimize</a:t>
            </a:r>
          </a:p>
          <a:p>
            <a:r>
              <a:rPr kumimoji="1" lang="en-US" altLang="zh-CN" dirty="0"/>
              <a:t>Cons</a:t>
            </a:r>
          </a:p>
          <a:p>
            <a:pPr lvl="1"/>
            <a:r>
              <a:rPr kumimoji="1" lang="en-US" altLang="zh-CN" dirty="0"/>
              <a:t>Lots of boundary crossings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Relatively poor performance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43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Microkernel VS. Monolithic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Few microkernel OS</a:t>
            </a:r>
          </a:p>
          <a:p>
            <a:pPr lvl="1"/>
            <a:r>
              <a:rPr lang="en-US" altLang="zh-CN" sz="2400" dirty="0"/>
              <a:t>Mach, L4</a:t>
            </a:r>
          </a:p>
          <a:p>
            <a:r>
              <a:rPr lang="en-US" altLang="zh-CN" sz="2800" dirty="0"/>
              <a:t>Most widely-used operating systems have a mostly monolithic kernel</a:t>
            </a:r>
          </a:p>
          <a:p>
            <a:pPr lvl="1"/>
            <a:r>
              <a:rPr lang="en-US" altLang="zh-CN" sz="2400" dirty="0"/>
              <a:t>the GNU/Linux operating system</a:t>
            </a:r>
          </a:p>
          <a:p>
            <a:pPr lvl="1"/>
            <a:r>
              <a:rPr lang="en-US" altLang="zh-CN" sz="2400" dirty="0"/>
              <a:t>the file and the network service run in kernel mode</a:t>
            </a:r>
          </a:p>
          <a:p>
            <a:pPr lvl="1"/>
            <a:r>
              <a:rPr lang="en-US" altLang="zh-CN" sz="2400" dirty="0"/>
              <a:t>the X Window system runs in user mode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82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Microkernel VS. Monolithic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altLang="zh-CN" sz="2800" dirty="0"/>
              <a:t>The system is unusable if a critical service fails</a:t>
            </a:r>
          </a:p>
          <a:p>
            <a:pPr marL="914400" lvl="1" indent="-457200"/>
            <a:r>
              <a:rPr lang="en-US" altLang="zh-CN" sz="2400" dirty="0"/>
              <a:t>No matter in user mode or kernel mode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CN" sz="2800" dirty="0"/>
              <a:t>Some services are shared among many modules</a:t>
            </a:r>
          </a:p>
          <a:p>
            <a:pPr marL="914400" lvl="1" indent="-457200"/>
            <a:r>
              <a:rPr lang="en-US" altLang="zh-CN" sz="2400" dirty="0"/>
              <a:t>It’s easier to implement these services as part of the kernel program, which is already shared among all modules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zh-CN" sz="2800" dirty="0"/>
              <a:t>The performance of some services is critical</a:t>
            </a:r>
          </a:p>
          <a:p>
            <a:pPr marL="914400" lvl="1" indent="-457200"/>
            <a:r>
              <a:rPr lang="en-US" altLang="zh-CN" sz="2400" dirty="0"/>
              <a:t>E.g., the overhead of </a:t>
            </a:r>
            <a:r>
              <a:rPr lang="en-US" altLang="zh-CN" sz="2400" dirty="0">
                <a:cs typeface="Times New Roman" pitchFamily="18" charset="0"/>
              </a:rPr>
              <a:t>SEND</a:t>
            </a:r>
            <a:r>
              <a:rPr lang="en-US" altLang="zh-CN" sz="2400" dirty="0"/>
              <a:t> and </a:t>
            </a:r>
            <a:r>
              <a:rPr lang="en-US" altLang="zh-CN" sz="2400" dirty="0">
                <a:cs typeface="Times New Roman" pitchFamily="18" charset="0"/>
              </a:rPr>
              <a:t>RECEIVE</a:t>
            </a:r>
            <a:r>
              <a:rPr lang="en-US" altLang="zh-CN" sz="2400" dirty="0"/>
              <a:t> supervisor calls may be too large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01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Microkernel VS. Monolithic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Calibri" pitchFamily="34" charset="0"/>
              <a:buAutoNum type="arabicPeriod" startAt="4"/>
            </a:pPr>
            <a:r>
              <a:rPr lang="en-US" altLang="zh-CN" sz="2800" dirty="0"/>
              <a:t>Monolithic systems can enjoy the ease of debugging of microkernel systems </a:t>
            </a:r>
          </a:p>
          <a:p>
            <a:pPr marL="914400" lvl="1" indent="-514350"/>
            <a:r>
              <a:rPr lang="en-US" altLang="zh-CN" sz="2400" dirty="0"/>
              <a:t>good kernel debugging tools</a:t>
            </a:r>
          </a:p>
          <a:p>
            <a:pPr marL="514350" indent="-514350">
              <a:buFont typeface="Calibri" pitchFamily="34" charset="0"/>
              <a:buAutoNum type="arabicPeriod" startAt="4"/>
            </a:pPr>
            <a:r>
              <a:rPr lang="en-US" altLang="zh-CN" sz="2800" dirty="0"/>
              <a:t>It may be difficult to reorganize existing kernel programs</a:t>
            </a:r>
          </a:p>
          <a:p>
            <a:pPr marL="914400" lvl="1" indent="-514350"/>
            <a:r>
              <a:rPr lang="en-US" altLang="zh-CN" sz="2400" dirty="0"/>
              <a:t>There is little incentive to change a kernel program that already works</a:t>
            </a:r>
          </a:p>
          <a:p>
            <a:pPr marL="914400" lvl="1" indent="-514350"/>
            <a:r>
              <a:rPr lang="en-US" altLang="zh-CN" sz="2400" dirty="0"/>
              <a:t>If the system works and most of the errors have been eradicated</a:t>
            </a:r>
          </a:p>
          <a:p>
            <a:pPr marL="1314450" lvl="2" indent="-514350"/>
            <a:r>
              <a:rPr lang="en-US" altLang="zh-CN" sz="2000" dirty="0"/>
              <a:t>the debugging advantage of microkernel begins to evaporate</a:t>
            </a:r>
          </a:p>
          <a:p>
            <a:pPr marL="1314450" lvl="2" indent="-514350"/>
            <a:r>
              <a:rPr lang="en-US" altLang="zh-CN" sz="2000" dirty="0"/>
              <a:t>the cost of SEND and RECEIVE supervisor calls begins to dominate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41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Microkernel VS. Monolithic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2800" dirty="0"/>
              <a:t>How to choose</a:t>
            </a:r>
          </a:p>
          <a:p>
            <a:pPr lvl="1"/>
            <a:r>
              <a:rPr lang="en-US" altLang="zh-CN" sz="2400" dirty="0"/>
              <a:t>a working system and a better designed, but new system</a:t>
            </a:r>
          </a:p>
          <a:p>
            <a:pPr lvl="1"/>
            <a:r>
              <a:rPr lang="en-US" altLang="zh-CN" sz="2400" dirty="0"/>
              <a:t>don’t switch over to the new system unless it is much better </a:t>
            </a:r>
          </a:p>
          <a:p>
            <a:r>
              <a:rPr lang="en-US" altLang="zh-CN" sz="2800" dirty="0"/>
              <a:t>The overhead of switching</a:t>
            </a:r>
          </a:p>
          <a:p>
            <a:pPr lvl="1"/>
            <a:r>
              <a:rPr lang="en-US" altLang="zh-CN" sz="2400" dirty="0"/>
              <a:t>learning the new design</a:t>
            </a:r>
          </a:p>
          <a:p>
            <a:pPr lvl="1"/>
            <a:r>
              <a:rPr lang="en-US" altLang="zh-CN" sz="2400" dirty="0"/>
              <a:t>re-engineering the old system to use the new design</a:t>
            </a:r>
          </a:p>
          <a:p>
            <a:pPr lvl="1"/>
            <a:r>
              <a:rPr lang="en-US" altLang="zh-CN" sz="2400" dirty="0"/>
              <a:t>rediscovering undocumented assumptions</a:t>
            </a:r>
          </a:p>
          <a:p>
            <a:pPr lvl="1"/>
            <a:r>
              <a:rPr lang="en-US" altLang="zh-CN" sz="2400" dirty="0"/>
              <a:t>discovering unrealized assumptions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11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Microkernel VS. Monolithic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The uncertainty of the gain of switching</a:t>
            </a:r>
          </a:p>
          <a:p>
            <a:pPr lvl="1"/>
            <a:r>
              <a:rPr lang="en-US" altLang="zh-CN" sz="2400" dirty="0"/>
              <a:t>The claims about the better design are speculative</a:t>
            </a:r>
          </a:p>
          <a:p>
            <a:pPr lvl="1"/>
            <a:r>
              <a:rPr lang="en-US" altLang="zh-CN" sz="2400" dirty="0"/>
              <a:t>There is little experimental evidence that </a:t>
            </a:r>
          </a:p>
          <a:p>
            <a:pPr lvl="2"/>
            <a:r>
              <a:rPr lang="en-US" altLang="zh-CN" sz="2000" dirty="0"/>
              <a:t>microkernel-based systems are more robust than existing monolithic kernels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66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Problem: </a:t>
            </a:r>
          </a:p>
          <a:p>
            <a:pPr lvl="1"/>
            <a:r>
              <a:rPr lang="en-US" altLang="zh-CN" sz="1800" dirty="0"/>
              <a:t>Deal with Linux kernel bugs without redesigning Linux from scratch</a:t>
            </a:r>
          </a:p>
          <a:p>
            <a:pPr lvl="1"/>
            <a:endParaRPr lang="en-US" altLang="zh-CN" sz="1800" dirty="0"/>
          </a:p>
          <a:p>
            <a:r>
              <a:rPr lang="en-US" altLang="zh-CN" sz="2000" dirty="0"/>
              <a:t>One idea: run different programs on different computers</a:t>
            </a:r>
          </a:p>
          <a:p>
            <a:pPr lvl="1"/>
            <a:r>
              <a:rPr lang="en-US" altLang="zh-CN" sz="1800" dirty="0"/>
              <a:t>Each computer </a:t>
            </a:r>
            <a:r>
              <a:rPr lang="en-US" altLang="zh-CN" sz="1800" dirty="0">
                <a:solidFill>
                  <a:srgbClr val="0096FF"/>
                </a:solidFill>
              </a:rPr>
              <a:t>has its own Linux kernel</a:t>
            </a:r>
            <a:r>
              <a:rPr lang="en-US" altLang="zh-CN" sz="1800" dirty="0"/>
              <a:t>; if one crashes, others not affected</a:t>
            </a:r>
          </a:p>
          <a:p>
            <a:pPr lvl="1"/>
            <a:r>
              <a:rPr lang="en-US" altLang="zh-CN" sz="1800" dirty="0"/>
              <a:t>Strong isolation (all interactions are client-server), but often impractical</a:t>
            </a:r>
          </a:p>
          <a:p>
            <a:pPr lvl="1"/>
            <a:r>
              <a:rPr lang="en-US" altLang="zh-CN" sz="1800" dirty="0"/>
              <a:t>Can't afford so many physical computers: hardware cost, power, space, ..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WAIT(</a:t>
            </a:r>
            <a:r>
              <a:rPr lang="en-US" altLang="zh-CN" dirty="0" err="1"/>
              <a:t>bb.full</a:t>
            </a:r>
            <a:r>
              <a:rPr lang="en-US" altLang="zh-CN" dirty="0"/>
              <a:t>, </a:t>
            </a:r>
            <a:r>
              <a:rPr lang="en-US" altLang="zh-CN" dirty="0" err="1"/>
              <a:t>bb.lock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417340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bb.in 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release(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bb.not_empty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release(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wait(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bb.not_full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600" dirty="0">
              <a:solidFill>
                <a:srgbClr val="009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27538" y="1417340"/>
            <a:ext cx="4572000" cy="37600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bb.in 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release(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bb.not_empty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release(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wait(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bb.not_full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acquire(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wait(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bb.not_full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170644" y="4106350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70644" y="441696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70644" y="4692637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Machine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00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Run multiple Linux on a Single Computer?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333" dirty="0"/>
              <a:t>Virtualization + Abstractions</a:t>
            </a:r>
          </a:p>
          <a:p>
            <a:pPr lvl="1"/>
            <a:r>
              <a:rPr lang="en-US" altLang="zh-CN" sz="2000" dirty="0"/>
              <a:t>New constraint: compatibility, because we want to run existing Linux kernel</a:t>
            </a:r>
          </a:p>
          <a:p>
            <a:pPr lvl="1"/>
            <a:r>
              <a:rPr lang="en-US" altLang="zh-CN" sz="2000" dirty="0"/>
              <a:t>Linux kernel written to run on regular hardware</a:t>
            </a:r>
          </a:p>
          <a:p>
            <a:pPr lvl="1"/>
            <a:r>
              <a:rPr lang="en-US" altLang="zh-CN" sz="2000" dirty="0"/>
              <a:t>No abstractions, pure virtualization</a:t>
            </a:r>
          </a:p>
          <a:p>
            <a:pPr lvl="1"/>
            <a:endParaRPr lang="en-US" altLang="zh-CN" sz="2000" dirty="0"/>
          </a:p>
          <a:p>
            <a:r>
              <a:rPr lang="en-US" altLang="zh-CN" sz="2333" dirty="0"/>
              <a:t>Approach is called "virtual machines" (VM): </a:t>
            </a:r>
          </a:p>
          <a:p>
            <a:pPr lvl="1"/>
            <a:r>
              <a:rPr lang="en-US" altLang="zh-CN" sz="2000" dirty="0"/>
              <a:t>Each virtual machine is often called a </a:t>
            </a:r>
            <a:r>
              <a:rPr lang="en-US" altLang="zh-CN" sz="2000" i="1" dirty="0">
                <a:solidFill>
                  <a:srgbClr val="0096FF"/>
                </a:solidFill>
              </a:rPr>
              <a:t>guest</a:t>
            </a:r>
          </a:p>
          <a:p>
            <a:pPr lvl="1"/>
            <a:r>
              <a:rPr lang="en-US" altLang="zh-CN" sz="2000" dirty="0"/>
              <a:t>The equivalent of a kernel is called a "</a:t>
            </a:r>
            <a:r>
              <a:rPr lang="en-US" altLang="zh-CN" sz="2000" dirty="0">
                <a:solidFill>
                  <a:srgbClr val="0096FF"/>
                </a:solidFill>
              </a:rPr>
              <a:t>virtual machine monitor</a:t>
            </a:r>
            <a:r>
              <a:rPr lang="en-US" altLang="zh-CN" sz="2000" dirty="0"/>
              <a:t>" (VMM)</a:t>
            </a:r>
          </a:p>
          <a:p>
            <a:pPr lvl="1"/>
            <a:r>
              <a:rPr lang="en-US" altLang="zh-CN" sz="2000" dirty="0"/>
              <a:t>The VMM is often called the </a:t>
            </a:r>
            <a:r>
              <a:rPr lang="en-US" altLang="zh-CN" sz="2000" i="1" dirty="0"/>
              <a:t>host</a:t>
            </a:r>
            <a:endParaRPr lang="zh-CN" altLang="en-US" sz="20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01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Virtual Machine?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312" y="1181366"/>
            <a:ext cx="6858000" cy="4256421"/>
          </a:xfrm>
        </p:spPr>
        <p:txBody>
          <a:bodyPr>
            <a:noAutofit/>
          </a:bodyPr>
          <a:lstStyle/>
          <a:p>
            <a:r>
              <a:rPr kumimoji="1" lang="en-US" altLang="zh-CN" sz="2000" dirty="0"/>
              <a:t>Consolidation</a:t>
            </a:r>
          </a:p>
          <a:p>
            <a:pPr lvl="1"/>
            <a:r>
              <a:rPr kumimoji="1" lang="en-US" altLang="zh-CN" sz="1800" dirty="0"/>
              <a:t>Run several different OS on a single machine</a:t>
            </a:r>
          </a:p>
          <a:p>
            <a:r>
              <a:rPr kumimoji="1" lang="en-US" altLang="zh-CN" sz="2000" dirty="0"/>
              <a:t>Isolation</a:t>
            </a:r>
          </a:p>
          <a:p>
            <a:pPr lvl="1"/>
            <a:r>
              <a:rPr kumimoji="1" lang="en-US" altLang="zh-CN" sz="1800" dirty="0"/>
              <a:t>Keep the VMs separated as error container</a:t>
            </a:r>
          </a:p>
          <a:p>
            <a:pPr lvl="1"/>
            <a:r>
              <a:rPr kumimoji="1" lang="en-US" altLang="zh-CN" sz="1800" dirty="0"/>
              <a:t>Fault tolerant</a:t>
            </a:r>
          </a:p>
          <a:p>
            <a:r>
              <a:rPr kumimoji="1" lang="en-US" altLang="zh-CN" sz="2000" dirty="0"/>
              <a:t>Maintenance</a:t>
            </a:r>
          </a:p>
          <a:p>
            <a:pPr lvl="1"/>
            <a:r>
              <a:rPr kumimoji="1" lang="en-US" altLang="zh-CN" sz="1800" dirty="0"/>
              <a:t>Easy to deploy, backup, clone, migrate</a:t>
            </a:r>
          </a:p>
          <a:p>
            <a:r>
              <a:rPr kumimoji="1" lang="en-US" altLang="zh-CN" sz="2000" dirty="0"/>
              <a:t>Security</a:t>
            </a:r>
          </a:p>
          <a:p>
            <a:pPr lvl="1"/>
            <a:r>
              <a:rPr kumimoji="1" lang="en-US" altLang="zh-CN" sz="1800" dirty="0"/>
              <a:t>VM introspection</a:t>
            </a:r>
          </a:p>
          <a:p>
            <a:pPr lvl="1"/>
            <a:r>
              <a:rPr kumimoji="1" lang="en-US" altLang="zh-CN" sz="1800" dirty="0"/>
              <a:t>Antivirus out of the OS</a:t>
            </a:r>
          </a:p>
          <a:p>
            <a:pPr lvl="1"/>
            <a:endParaRPr kumimoji="1" lang="zh-CN" altLang="en-US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VMM?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4042792" cy="2377740"/>
          </a:xfrm>
        </p:spPr>
        <p:txBody>
          <a:bodyPr/>
          <a:lstStyle/>
          <a:p>
            <a:r>
              <a:rPr kumimoji="1" lang="en-US" altLang="zh-CN" dirty="0"/>
              <a:t>Similarities</a:t>
            </a:r>
            <a:endParaRPr kumimoji="1" lang="zh-CN" altLang="en-US" dirty="0"/>
          </a:p>
          <a:p>
            <a:pPr lvl="1"/>
            <a:r>
              <a:rPr lang="en-US" altLang="zh-CN" sz="2000" dirty="0"/>
              <a:t>Multiplex</a:t>
            </a:r>
            <a:r>
              <a:rPr lang="zh-CN" altLang="en-US" sz="2000" dirty="0"/>
              <a:t> </a:t>
            </a:r>
            <a:r>
              <a:rPr lang="en-US" altLang="zh-CN" sz="2000" dirty="0"/>
              <a:t>hardware</a:t>
            </a:r>
            <a:endParaRPr lang="zh-CN" altLang="en-US" sz="2000" dirty="0"/>
          </a:p>
          <a:p>
            <a:pPr lvl="1"/>
            <a:r>
              <a:rPr lang="en-US" altLang="zh-CN" sz="2000" dirty="0"/>
              <a:t>Higher</a:t>
            </a:r>
            <a:r>
              <a:rPr lang="zh-CN" altLang="en-US" sz="2000" dirty="0"/>
              <a:t> </a:t>
            </a:r>
            <a:r>
              <a:rPr lang="en-US" altLang="zh-CN" sz="2000" dirty="0"/>
              <a:t>privilege</a:t>
            </a:r>
            <a:endParaRPr lang="zh-CN" altLang="en-US" sz="2000" dirty="0"/>
          </a:p>
        </p:txBody>
      </p:sp>
      <p:sp>
        <p:nvSpPr>
          <p:cNvPr id="4" name="Rectangle 22"/>
          <p:cNvSpPr/>
          <p:nvPr/>
        </p:nvSpPr>
        <p:spPr>
          <a:xfrm>
            <a:off x="5179865" y="4432183"/>
            <a:ext cx="2676427" cy="322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Arial Narrow"/>
              </a:rPr>
              <a:t>VMM</a:t>
            </a:r>
            <a:endParaRPr lang="en-US" sz="1600" dirty="0">
              <a:solidFill>
                <a:schemeClr val="bg1"/>
              </a:solidFill>
              <a:cs typeface="Arial Narrow"/>
            </a:endParaRPr>
          </a:p>
        </p:txBody>
      </p:sp>
      <p:sp>
        <p:nvSpPr>
          <p:cNvPr id="5" name="Rectangle 23"/>
          <p:cNvSpPr/>
          <p:nvPr/>
        </p:nvSpPr>
        <p:spPr>
          <a:xfrm>
            <a:off x="6111628" y="3836748"/>
            <a:ext cx="835531" cy="46202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96FF"/>
                </a:solidFill>
                <a:cs typeface="Arial Narrow"/>
              </a:rPr>
              <a:t>VM-2</a:t>
            </a:r>
          </a:p>
        </p:txBody>
      </p:sp>
      <p:sp>
        <p:nvSpPr>
          <p:cNvPr id="6" name="Rectangle 24"/>
          <p:cNvSpPr/>
          <p:nvPr/>
        </p:nvSpPr>
        <p:spPr>
          <a:xfrm>
            <a:off x="6106166" y="5033188"/>
            <a:ext cx="835531" cy="38546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 Narrow"/>
              </a:rPr>
              <a:t>Mem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 Narrow"/>
            </a:endParaRPr>
          </a:p>
        </p:txBody>
      </p:sp>
      <p:sp>
        <p:nvSpPr>
          <p:cNvPr id="7" name="Rectangle 26"/>
          <p:cNvSpPr/>
          <p:nvPr/>
        </p:nvSpPr>
        <p:spPr>
          <a:xfrm>
            <a:off x="7020816" y="5033189"/>
            <a:ext cx="835531" cy="38546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 Narrow"/>
              </a:rPr>
              <a:t>Device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 Narrow"/>
            </a:endParaRPr>
          </a:p>
        </p:txBody>
      </p:sp>
      <p:sp>
        <p:nvSpPr>
          <p:cNvPr id="8" name="Rectangle 27"/>
          <p:cNvSpPr/>
          <p:nvPr/>
        </p:nvSpPr>
        <p:spPr>
          <a:xfrm>
            <a:off x="5184796" y="3836748"/>
            <a:ext cx="835531" cy="46202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96FF"/>
                </a:solidFill>
                <a:cs typeface="Arial Narrow"/>
              </a:rPr>
              <a:t>VM-1</a:t>
            </a:r>
            <a:endParaRPr lang="en-US" sz="1600" dirty="0">
              <a:solidFill>
                <a:srgbClr val="0096FF"/>
              </a:solidFill>
              <a:cs typeface="Arial Narrow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7020761" y="3836748"/>
            <a:ext cx="835531" cy="46202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96FF"/>
                </a:solidFill>
                <a:cs typeface="Arial Narrow"/>
              </a:rPr>
              <a:t>VM-3</a:t>
            </a:r>
          </a:p>
        </p:txBody>
      </p:sp>
      <p:cxnSp>
        <p:nvCxnSpPr>
          <p:cNvPr id="10" name="Straight Connector 13"/>
          <p:cNvCxnSpPr/>
          <p:nvPr/>
        </p:nvCxnSpPr>
        <p:spPr>
          <a:xfrm>
            <a:off x="5009129" y="4889383"/>
            <a:ext cx="30178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54"/>
          <p:cNvSpPr/>
          <p:nvPr/>
        </p:nvSpPr>
        <p:spPr>
          <a:xfrm>
            <a:off x="5179866" y="5033189"/>
            <a:ext cx="835531" cy="38546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 Narrow"/>
              </a:rPr>
              <a:t>CPU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 Narrow"/>
            </a:endParaRPr>
          </a:p>
        </p:txBody>
      </p:sp>
      <p:sp>
        <p:nvSpPr>
          <p:cNvPr id="12" name="Rectangle 22"/>
          <p:cNvSpPr/>
          <p:nvPr/>
        </p:nvSpPr>
        <p:spPr>
          <a:xfrm>
            <a:off x="1331640" y="4441676"/>
            <a:ext cx="2676427" cy="322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Arial Narrow"/>
              </a:rPr>
              <a:t>OS</a:t>
            </a:r>
            <a:endParaRPr lang="en-US" sz="1600" dirty="0">
              <a:solidFill>
                <a:schemeClr val="bg1"/>
              </a:solidFill>
              <a:cs typeface="Arial Narrow"/>
            </a:endParaRPr>
          </a:p>
        </p:txBody>
      </p:sp>
      <p:sp>
        <p:nvSpPr>
          <p:cNvPr id="13" name="Rectangle 23"/>
          <p:cNvSpPr/>
          <p:nvPr/>
        </p:nvSpPr>
        <p:spPr>
          <a:xfrm>
            <a:off x="2263403" y="3846241"/>
            <a:ext cx="835531" cy="46202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96FF"/>
                </a:solidFill>
                <a:cs typeface="Arial Narrow"/>
              </a:rPr>
              <a:t>App-2</a:t>
            </a:r>
          </a:p>
        </p:txBody>
      </p:sp>
      <p:sp>
        <p:nvSpPr>
          <p:cNvPr id="14" name="Rectangle 24"/>
          <p:cNvSpPr/>
          <p:nvPr/>
        </p:nvSpPr>
        <p:spPr>
          <a:xfrm>
            <a:off x="2257941" y="5042681"/>
            <a:ext cx="835531" cy="38546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 Narrow"/>
              </a:rPr>
              <a:t>Mem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 Narrow"/>
            </a:endParaRPr>
          </a:p>
        </p:txBody>
      </p:sp>
      <p:sp>
        <p:nvSpPr>
          <p:cNvPr id="15" name="Rectangle 26"/>
          <p:cNvSpPr/>
          <p:nvPr/>
        </p:nvSpPr>
        <p:spPr>
          <a:xfrm>
            <a:off x="3172591" y="5042682"/>
            <a:ext cx="835531" cy="38546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 Narrow"/>
              </a:rPr>
              <a:t>Device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 Narrow"/>
            </a:endParaRPr>
          </a:p>
        </p:txBody>
      </p:sp>
      <p:sp>
        <p:nvSpPr>
          <p:cNvPr id="16" name="Rectangle 27"/>
          <p:cNvSpPr/>
          <p:nvPr/>
        </p:nvSpPr>
        <p:spPr>
          <a:xfrm>
            <a:off x="1336571" y="3846241"/>
            <a:ext cx="835531" cy="46202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96FF"/>
                </a:solidFill>
                <a:cs typeface="Arial Narrow"/>
              </a:rPr>
              <a:t>App-1</a:t>
            </a:r>
            <a:endParaRPr lang="en-US" sz="1600" dirty="0">
              <a:solidFill>
                <a:srgbClr val="0096FF"/>
              </a:solidFill>
              <a:cs typeface="Arial Narrow"/>
            </a:endParaRPr>
          </a:p>
        </p:txBody>
      </p:sp>
      <p:sp>
        <p:nvSpPr>
          <p:cNvPr id="17" name="Rectangle 37"/>
          <p:cNvSpPr/>
          <p:nvPr/>
        </p:nvSpPr>
        <p:spPr>
          <a:xfrm>
            <a:off x="3172536" y="3846241"/>
            <a:ext cx="835531" cy="46202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96FF"/>
                </a:solidFill>
                <a:cs typeface="Arial Narrow"/>
              </a:rPr>
              <a:t>App-3</a:t>
            </a:r>
          </a:p>
        </p:txBody>
      </p:sp>
      <p:cxnSp>
        <p:nvCxnSpPr>
          <p:cNvPr id="18" name="Straight Connector 13"/>
          <p:cNvCxnSpPr/>
          <p:nvPr/>
        </p:nvCxnSpPr>
        <p:spPr>
          <a:xfrm>
            <a:off x="1160904" y="4898876"/>
            <a:ext cx="30178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54"/>
          <p:cNvSpPr/>
          <p:nvPr/>
        </p:nvSpPr>
        <p:spPr>
          <a:xfrm>
            <a:off x="1331641" y="5042682"/>
            <a:ext cx="835531" cy="38546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 Narrow"/>
              </a:rPr>
              <a:t>CPU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 Narrow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716016" y="1333501"/>
            <a:ext cx="4042792" cy="2377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Differences</a:t>
            </a:r>
            <a:endParaRPr kumimoji="1" lang="zh-CN" altLang="en-US" dirty="0"/>
          </a:p>
          <a:p>
            <a:pPr lvl="1"/>
            <a:r>
              <a:rPr kumimoji="1" lang="en-US" altLang="zh-CN" sz="2000" dirty="0"/>
              <a:t>Different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abstraction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VMM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schedules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VMs,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schedules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processes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8330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Virtualization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7227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800" dirty="0">
                <a:solidFill>
                  <a:srgbClr val="0096FF"/>
                </a:solidFill>
              </a:rPr>
              <a:t>CPU virtualization</a:t>
            </a:r>
          </a:p>
          <a:p>
            <a:pPr lvl="1"/>
            <a:r>
              <a:rPr kumimoji="1" lang="en-US" altLang="zh-CN" dirty="0"/>
              <a:t>Enable each guest VM has its own kernel and user modes</a:t>
            </a:r>
          </a:p>
          <a:p>
            <a:pPr lvl="1"/>
            <a:r>
              <a:rPr kumimoji="1" lang="en-US" altLang="zh-CN" dirty="0"/>
              <a:t>Keep isolation between guest’s kernel and user modes</a:t>
            </a:r>
          </a:p>
          <a:p>
            <a:r>
              <a:rPr kumimoji="1" lang="en-US" altLang="zh-CN" sz="2800" dirty="0">
                <a:solidFill>
                  <a:srgbClr val="0096FF"/>
                </a:solidFill>
              </a:rPr>
              <a:t>Memory virtualization</a:t>
            </a:r>
          </a:p>
          <a:p>
            <a:pPr lvl="1"/>
            <a:r>
              <a:rPr kumimoji="1" lang="en-US" altLang="zh-CN" sz="2400" dirty="0"/>
              <a:t>Enable each guest VM has its own virtual MMU</a:t>
            </a:r>
          </a:p>
          <a:p>
            <a:pPr lvl="1"/>
            <a:r>
              <a:rPr kumimoji="1" lang="en-US" altLang="zh-CN" sz="2400" dirty="0"/>
              <a:t>Keep isolation between guest VMs</a:t>
            </a:r>
          </a:p>
          <a:p>
            <a:r>
              <a:rPr kumimoji="1" lang="en-US" altLang="zh-CN" sz="2800" dirty="0">
                <a:solidFill>
                  <a:srgbClr val="0096FF"/>
                </a:solidFill>
              </a:rPr>
              <a:t>I/O virtualization</a:t>
            </a:r>
          </a:p>
          <a:p>
            <a:pPr lvl="1"/>
            <a:r>
              <a:rPr kumimoji="1" lang="en-US" altLang="zh-CN" sz="2400" dirty="0"/>
              <a:t>Enable each guest VM has its own virtual devices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072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48885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(): // called by wait()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 = null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[CPU].stack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release(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enable_interrupt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disable_interrupt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acquire(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09638" y="170332"/>
            <a:ext cx="3942881" cy="95250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Review: YIELD_WAIT()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5309639" y="1537741"/>
            <a:ext cx="3887986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wait(cv, lock):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disable_interrupt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acquire(</a:t>
            </a:r>
            <a:r>
              <a:rPr lang="en-US" altLang="zh-CN" sz="16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release(lock)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[id].cv = cv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WAITING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release(</a:t>
            </a:r>
            <a:r>
              <a:rPr lang="en-US" altLang="zh-CN" sz="16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enable_interrupt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acquire(lock)</a:t>
            </a:r>
          </a:p>
        </p:txBody>
      </p:sp>
      <p:sp>
        <p:nvSpPr>
          <p:cNvPr id="6" name="右大括号 5"/>
          <p:cNvSpPr/>
          <p:nvPr/>
        </p:nvSpPr>
        <p:spPr>
          <a:xfrm>
            <a:off x="5004048" y="481236"/>
            <a:ext cx="216024" cy="4752528"/>
          </a:xfrm>
          <a:prstGeom prst="rightBrace">
            <a:avLst>
              <a:gd name="adj1" fmla="val 75584"/>
              <a:gd name="adj2" fmla="val 6172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329904" y="3420745"/>
            <a:ext cx="28803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4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Eventcount</a:t>
            </a:r>
            <a:r>
              <a:rPr kumimoji="1" lang="en-US" altLang="zh-CN" dirty="0"/>
              <a:t> &amp; Sequencer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08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Step-1: 4 Primitives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AWAIT (</a:t>
            </a:r>
            <a:r>
              <a:rPr kumimoji="1" lang="en-US" altLang="zh-CN" dirty="0" err="1"/>
              <a:t>eventcount</a:t>
            </a:r>
            <a:r>
              <a:rPr kumimoji="1" lang="en-US" altLang="zh-CN" dirty="0"/>
              <a:t>, value)</a:t>
            </a:r>
          </a:p>
          <a:p>
            <a:r>
              <a:rPr kumimoji="1" lang="en-US" altLang="zh-CN" dirty="0"/>
              <a:t>ADVANCE (</a:t>
            </a:r>
            <a:r>
              <a:rPr kumimoji="1" lang="en-US" altLang="zh-CN" dirty="0" err="1"/>
              <a:t>eventcount</a:t>
            </a:r>
            <a:r>
              <a:rPr kumimoji="1" lang="en-US" altLang="zh-CN" dirty="0"/>
              <a:t>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02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Single</a:t>
            </a:r>
            <a:r>
              <a:rPr kumimoji="1" lang="en-US" altLang="zh-CN" dirty="0"/>
              <a:t> Sender and </a:t>
            </a:r>
            <a:r>
              <a:rPr kumimoji="1" lang="en-US" altLang="zh-CN" dirty="0">
                <a:solidFill>
                  <a:srgbClr val="FF0000"/>
                </a:solidFill>
              </a:rPr>
              <a:t>Single</a:t>
            </a:r>
            <a:r>
              <a:rPr kumimoji="1" lang="en-US" altLang="zh-CN" dirty="0"/>
              <a:t> Receiver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07340"/>
            <a:ext cx="6696744" cy="396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2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Step-2: 4 Primitives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AWAIT (</a:t>
            </a:r>
            <a:r>
              <a:rPr kumimoji="1" lang="en-US" altLang="zh-CN" dirty="0" err="1"/>
              <a:t>eventcount</a:t>
            </a:r>
            <a:r>
              <a:rPr kumimoji="1" lang="en-US" altLang="zh-CN" dirty="0"/>
              <a:t>, value)</a:t>
            </a:r>
          </a:p>
          <a:p>
            <a:r>
              <a:rPr kumimoji="1" lang="en-US" altLang="zh-CN" dirty="0"/>
              <a:t>ADVANCE (</a:t>
            </a:r>
            <a:r>
              <a:rPr kumimoji="1" lang="en-US" altLang="zh-CN" dirty="0" err="1"/>
              <a:t>eventcount</a:t>
            </a:r>
            <a:r>
              <a:rPr kumimoji="1" lang="en-US" altLang="zh-CN" dirty="0"/>
              <a:t>)</a:t>
            </a:r>
          </a:p>
          <a:p>
            <a:r>
              <a:rPr kumimoji="1" lang="en-US" altLang="zh-CN" b="1" dirty="0">
                <a:solidFill>
                  <a:srgbClr val="0096FF"/>
                </a:solidFill>
              </a:rPr>
              <a:t>TICKET (sequencer)</a:t>
            </a:r>
          </a:p>
          <a:p>
            <a:r>
              <a:rPr kumimoji="1" lang="en-US" altLang="zh-CN" b="1" dirty="0">
                <a:solidFill>
                  <a:srgbClr val="0096FF"/>
                </a:solidFill>
              </a:rPr>
              <a:t>READ (</a:t>
            </a:r>
            <a:r>
              <a:rPr kumimoji="1" lang="en-US" altLang="zh-CN" b="1" dirty="0" err="1">
                <a:solidFill>
                  <a:srgbClr val="0096FF"/>
                </a:solidFill>
              </a:rPr>
              <a:t>eventcount</a:t>
            </a:r>
            <a:r>
              <a:rPr kumimoji="1" lang="en-US" altLang="zh-CN" b="1" dirty="0">
                <a:solidFill>
                  <a:srgbClr val="0096FF"/>
                </a:solidFill>
              </a:rPr>
              <a:t> or sequencer)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92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4970</TotalTime>
  <Words>2118</Words>
  <Application>Microsoft Macintosh PowerPoint</Application>
  <PresentationFormat>全屏显示(16:10)</PresentationFormat>
  <Paragraphs>352</Paragraphs>
  <Slides>44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DengXian</vt:lpstr>
      <vt:lpstr>DengXian</vt:lpstr>
      <vt:lpstr>宋体</vt:lpstr>
      <vt:lpstr>Arial</vt:lpstr>
      <vt:lpstr>Arial Narrow</vt:lpstr>
      <vt:lpstr>Calibri</vt:lpstr>
      <vt:lpstr>Consolas</vt:lpstr>
      <vt:lpstr>Times New Roman</vt:lpstr>
      <vt:lpstr>Office 主题​​</vt:lpstr>
      <vt:lpstr>OS Structures</vt:lpstr>
      <vt:lpstr>Review: send() with Lock</vt:lpstr>
      <vt:lpstr>Review: Send with WAIT/NOTIFY (Incorrect Version)</vt:lpstr>
      <vt:lpstr>Review: WAIT(bb.full, bb.lock)</vt:lpstr>
      <vt:lpstr>Review: YIELD_WAIT()</vt:lpstr>
      <vt:lpstr>Eventcount &amp; Sequencer</vt:lpstr>
      <vt:lpstr>Step-1: 4 Primitives</vt:lpstr>
      <vt:lpstr>Single Sender and Single Receiver</vt:lpstr>
      <vt:lpstr>Step-2: 4 Primitives</vt:lpstr>
      <vt:lpstr>Implementation</vt:lpstr>
      <vt:lpstr>AWAIT</vt:lpstr>
      <vt:lpstr>Primitives for Sequence Coordination</vt:lpstr>
      <vt:lpstr>ADVANCE</vt:lpstr>
      <vt:lpstr>Primitives for Sequence Coordination</vt:lpstr>
      <vt:lpstr>PowerPoint 演示文稿</vt:lpstr>
      <vt:lpstr>Primitives for Sequence Coordination</vt:lpstr>
      <vt:lpstr>Primitives for Sequence Coordination</vt:lpstr>
      <vt:lpstr>Multiple Senders and Single Receiver</vt:lpstr>
      <vt:lpstr>Thread State Diagram</vt:lpstr>
      <vt:lpstr>OS Structure</vt:lpstr>
      <vt:lpstr>Virtualization: C/S on a Single Machine</vt:lpstr>
      <vt:lpstr>Kernel Complexity</vt:lpstr>
      <vt:lpstr>Monolithic Kernel</vt:lpstr>
      <vt:lpstr>Linux Fails</vt:lpstr>
      <vt:lpstr>Linux Bugs</vt:lpstr>
      <vt:lpstr>Types of OS Structure</vt:lpstr>
      <vt:lpstr>Monolithic Kernel</vt:lpstr>
      <vt:lpstr>Monolithic Kernel: No Enforced Modularity within the Kernel</vt:lpstr>
      <vt:lpstr>Monolithic Kernel</vt:lpstr>
      <vt:lpstr>Microkernel</vt:lpstr>
      <vt:lpstr>Microkernel</vt:lpstr>
      <vt:lpstr>Microkernel: Enforce Modularity by Putting Subsystems in User Space</vt:lpstr>
      <vt:lpstr>Microkernel</vt:lpstr>
      <vt:lpstr>Microkernel VS. Monolithic Kernel</vt:lpstr>
      <vt:lpstr>Microkernel VS. Monolithic Kernel</vt:lpstr>
      <vt:lpstr>Microkernel VS. Monolithic Kernel</vt:lpstr>
      <vt:lpstr>Microkernel VS. Monolithic Kernel</vt:lpstr>
      <vt:lpstr>Microkernel VS. Monolithic Kernel</vt:lpstr>
      <vt:lpstr>Another Solution</vt:lpstr>
      <vt:lpstr>Virtual Machine</vt:lpstr>
      <vt:lpstr>Run multiple Linux on a Single Computer?</vt:lpstr>
      <vt:lpstr>Why Virtual Machine?</vt:lpstr>
      <vt:lpstr>What are the Differences between OS &amp; VMM?</vt:lpstr>
      <vt:lpstr>Virtualization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Microsoft Office User</cp:lastModifiedBy>
  <cp:revision>144</cp:revision>
  <cp:lastPrinted>2016-06-13T07:55:34Z</cp:lastPrinted>
  <dcterms:created xsi:type="dcterms:W3CDTF">2017-05-12T06:55:38Z</dcterms:created>
  <dcterms:modified xsi:type="dcterms:W3CDTF">2018-10-24T07:09:04Z</dcterms:modified>
</cp:coreProperties>
</file>