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1" r:id="rId3"/>
    <p:sldId id="259" r:id="rId4"/>
    <p:sldId id="260" r:id="rId5"/>
    <p:sldId id="30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2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1744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C0E2B6D-A008-42AC-A58D-B63420FA8792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5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5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BDF59C6-412E-4EA2-A374-83B1D8A0BC2C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System Performance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Design for performance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Performance Metrics: Throughput</a:t>
            </a:r>
            <a:endParaRPr kumimoji="0"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zh-CN" sz="2400" b="1" dirty="0"/>
              <a:t>Throughput</a:t>
            </a:r>
            <a:r>
              <a:rPr kumimoji="0" lang="en-US" altLang="zh-CN" sz="2400" dirty="0"/>
              <a:t>: rate at which work is done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Webserver – Requests per second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Network – Bytes per second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Procedure – Calls per second</a:t>
            </a:r>
          </a:p>
          <a:p>
            <a:pPr marL="0" indent="0">
              <a:buNone/>
            </a:pPr>
            <a:r>
              <a:rPr kumimoji="0" lang="en-US" altLang="zh-CN" sz="2400" dirty="0"/>
              <a:t>Pipeline of modules</a:t>
            </a:r>
          </a:p>
          <a:p>
            <a:pPr marL="400050" lvl="1" indent="0">
              <a:buNone/>
            </a:pPr>
            <a:r>
              <a:rPr kumimoji="0" lang="en-US" altLang="zh-CN" sz="2200" dirty="0" err="1"/>
              <a:t>Thoughput</a:t>
            </a:r>
            <a:r>
              <a:rPr kumimoji="0" lang="en-US" altLang="zh-CN" sz="2200" baseline="-25000" dirty="0" err="1"/>
              <a:t>A+B</a:t>
            </a:r>
            <a:r>
              <a:rPr kumimoji="0" lang="en-US" altLang="zh-CN" sz="2200" dirty="0"/>
              <a:t> ≤ minimum(</a:t>
            </a:r>
            <a:r>
              <a:rPr kumimoji="0" lang="en-US" altLang="zh-CN" sz="2200" dirty="0" err="1"/>
              <a:t>Throughput</a:t>
            </a:r>
            <a:r>
              <a:rPr kumimoji="0" lang="en-US" altLang="zh-CN" sz="2200" baseline="-25000" dirty="0" err="1"/>
              <a:t>A</a:t>
            </a:r>
            <a:r>
              <a:rPr kumimoji="0" lang="en-US" altLang="zh-CN" sz="2200" dirty="0"/>
              <a:t>, </a:t>
            </a:r>
            <a:r>
              <a:rPr kumimoji="0" lang="en-US" altLang="zh-CN" sz="2200" dirty="0" err="1"/>
              <a:t>Throughput</a:t>
            </a:r>
            <a:r>
              <a:rPr kumimoji="0" lang="en-US" altLang="zh-CN" sz="2200" baseline="-25000" dirty="0" err="1"/>
              <a:t>B</a:t>
            </a:r>
            <a:r>
              <a:rPr kumimoji="0" lang="en-US" altLang="zh-CN" sz="2200" dirty="0"/>
              <a:t>)</a:t>
            </a:r>
          </a:p>
          <a:p>
            <a:pPr marL="400050" lvl="1" indent="0">
              <a:buNone/>
            </a:pPr>
            <a:r>
              <a:rPr kumimoji="0" lang="en-US" altLang="zh-CN" sz="2400" dirty="0"/>
              <a:t>Bottleneck</a:t>
            </a:r>
          </a:p>
        </p:txBody>
      </p:sp>
      <p:sp>
        <p:nvSpPr>
          <p:cNvPr id="4" name="圆柱形 5"/>
          <p:cNvSpPr/>
          <p:nvPr/>
        </p:nvSpPr>
        <p:spPr>
          <a:xfrm rot="5400000">
            <a:off x="5611416" y="2489597"/>
            <a:ext cx="531019" cy="876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>
                <a:solidFill>
                  <a:srgbClr val="000000"/>
                </a:solidFill>
              </a:rPr>
              <a:t>100</a:t>
            </a:r>
            <a:endParaRPr kumimoji="0" lang="zh-CN" altLang="en-US" sz="1050">
              <a:solidFill>
                <a:srgbClr val="000000"/>
              </a:solidFill>
            </a:endParaRPr>
          </a:p>
        </p:txBody>
      </p:sp>
      <p:sp>
        <p:nvSpPr>
          <p:cNvPr id="5" name="圆柱形 6"/>
          <p:cNvSpPr/>
          <p:nvPr/>
        </p:nvSpPr>
        <p:spPr>
          <a:xfrm rot="5400000">
            <a:off x="6610351" y="2039541"/>
            <a:ext cx="941784" cy="136564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/>
              <a:t>1000</a:t>
            </a:r>
            <a:endParaRPr kumimoji="0" lang="zh-CN" altLang="en-US" sz="1050" dirty="0"/>
          </a:p>
        </p:txBody>
      </p:sp>
      <p:sp>
        <p:nvSpPr>
          <p:cNvPr id="6" name="圆柱形 7"/>
          <p:cNvSpPr/>
          <p:nvPr/>
        </p:nvSpPr>
        <p:spPr>
          <a:xfrm rot="5400000">
            <a:off x="7948612" y="2732485"/>
            <a:ext cx="325041" cy="57507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>
                <a:solidFill>
                  <a:srgbClr val="000000"/>
                </a:solidFill>
              </a:rPr>
              <a:t>10</a:t>
            </a:r>
            <a:endParaRPr kumimoji="0" lang="zh-CN" altLang="en-US" sz="10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6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连接符 31"/>
          <p:cNvCxnSpPr/>
          <p:nvPr/>
        </p:nvCxnSpPr>
        <p:spPr>
          <a:xfrm>
            <a:off x="6458958" y="1287451"/>
            <a:ext cx="0" cy="34718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kumimoji="0" lang="en-US" altLang="zh-CN"/>
              <a:t>Relationship between Latency &amp; Throughput</a:t>
            </a:r>
            <a:endParaRPr kumimoji="0" lang="zh-CN" altLang="en-US"/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475060" y="1259764"/>
            <a:ext cx="8058150" cy="3533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96FF"/>
                </a:solidFill>
              </a:rPr>
              <a:t>When processing is serial:</a:t>
            </a:r>
          </a:p>
          <a:p>
            <a:pPr marL="0" indent="0">
              <a:buNone/>
            </a:pPr>
            <a:r>
              <a:rPr kumimoji="0" lang="en-US" altLang="zh-CN" sz="2400" dirty="0"/>
              <a:t>Throughput = 1 / (Latency)</a:t>
            </a:r>
          </a:p>
          <a:p>
            <a:pPr marL="0" indent="0"/>
            <a:endParaRPr kumimoji="0" lang="en-US" altLang="zh-CN" sz="2400" dirty="0"/>
          </a:p>
          <a:p>
            <a:pPr marL="0" indent="0">
              <a:buNone/>
            </a:pPr>
            <a:r>
              <a:rPr kumimoji="0" lang="en-US" altLang="zh-CN" sz="2400" b="1" dirty="0">
                <a:solidFill>
                  <a:srgbClr val="0096FF"/>
                </a:solidFill>
              </a:rPr>
              <a:t>When processing is parallel:</a:t>
            </a:r>
          </a:p>
          <a:p>
            <a:pPr marL="0" indent="0">
              <a:buNone/>
            </a:pPr>
            <a:r>
              <a:rPr kumimoji="0" lang="en-US" altLang="zh-CN" sz="2400" dirty="0"/>
              <a:t>Throughput has </a:t>
            </a:r>
            <a:r>
              <a:rPr kumimoji="0" lang="en-US" altLang="zh-CN" sz="2400" b="1" dirty="0">
                <a:solidFill>
                  <a:srgbClr val="FF0000"/>
                </a:solidFill>
              </a:rPr>
              <a:t>no</a:t>
            </a:r>
            <a:r>
              <a:rPr kumimoji="0" lang="en-US" altLang="zh-CN" sz="2400" dirty="0">
                <a:solidFill>
                  <a:srgbClr val="FF0000"/>
                </a:solidFill>
              </a:rPr>
              <a:t> </a:t>
            </a:r>
            <a:r>
              <a:rPr kumimoji="0" lang="en-US" altLang="zh-CN" sz="2400" dirty="0"/>
              <a:t>direct relationship</a:t>
            </a:r>
            <a:br>
              <a:rPr kumimoji="0" lang="en-US" altLang="zh-CN" sz="2400" dirty="0"/>
            </a:br>
            <a:r>
              <a:rPr kumimoji="0" lang="en-US" altLang="zh-CN" sz="2400" dirty="0"/>
              <a:t>with latency</a:t>
            </a:r>
          </a:p>
          <a:p>
            <a:pPr marL="0" indent="0">
              <a:buNone/>
            </a:pPr>
            <a:endParaRPr kumimoji="0" lang="en-US" altLang="zh-CN" sz="2400" dirty="0"/>
          </a:p>
        </p:txBody>
      </p:sp>
      <p:sp>
        <p:nvSpPr>
          <p:cNvPr id="6" name="圆柱形 5"/>
          <p:cNvSpPr/>
          <p:nvPr/>
        </p:nvSpPr>
        <p:spPr>
          <a:xfrm rot="5400000">
            <a:off x="6576235" y="1316622"/>
            <a:ext cx="420291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7" name="圆柱形 6"/>
          <p:cNvSpPr/>
          <p:nvPr/>
        </p:nvSpPr>
        <p:spPr>
          <a:xfrm rot="5400000">
            <a:off x="7386454" y="1316026"/>
            <a:ext cx="420291" cy="72747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8" name="圆柱形 7"/>
          <p:cNvSpPr/>
          <p:nvPr/>
        </p:nvSpPr>
        <p:spPr>
          <a:xfrm rot="5400000">
            <a:off x="8196675" y="1316622"/>
            <a:ext cx="420291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9" name="圆柱形 8"/>
          <p:cNvSpPr/>
          <p:nvPr/>
        </p:nvSpPr>
        <p:spPr>
          <a:xfrm rot="5400000">
            <a:off x="5768395" y="1856570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2" name="圆柱形 8"/>
          <p:cNvSpPr/>
          <p:nvPr/>
        </p:nvSpPr>
        <p:spPr>
          <a:xfrm rot="5400000">
            <a:off x="6570877" y="1844664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5" name="圆柱形 8"/>
          <p:cNvSpPr/>
          <p:nvPr/>
        </p:nvSpPr>
        <p:spPr>
          <a:xfrm rot="5400000">
            <a:off x="7385264" y="1844664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9" name="圆柱形 6"/>
          <p:cNvSpPr/>
          <p:nvPr/>
        </p:nvSpPr>
        <p:spPr>
          <a:xfrm rot="5400000">
            <a:off x="6507774" y="3457961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4" name="圆柱形 6"/>
          <p:cNvSpPr/>
          <p:nvPr/>
        </p:nvSpPr>
        <p:spPr>
          <a:xfrm rot="5400000">
            <a:off x="7134042" y="3460342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5" name="圆柱形 6"/>
          <p:cNvSpPr/>
          <p:nvPr/>
        </p:nvSpPr>
        <p:spPr>
          <a:xfrm rot="5400000">
            <a:off x="7760311" y="3461532"/>
            <a:ext cx="420291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6" name="圆柱形 6"/>
          <p:cNvSpPr/>
          <p:nvPr/>
        </p:nvSpPr>
        <p:spPr>
          <a:xfrm rot="5400000">
            <a:off x="8395509" y="3460937"/>
            <a:ext cx="420291" cy="58578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7" name="圆柱形 6"/>
          <p:cNvSpPr/>
          <p:nvPr/>
        </p:nvSpPr>
        <p:spPr>
          <a:xfrm rot="5400000">
            <a:off x="5874361" y="3981836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8" name="圆柱形 6"/>
          <p:cNvSpPr/>
          <p:nvPr/>
        </p:nvSpPr>
        <p:spPr>
          <a:xfrm rot="5400000">
            <a:off x="6500630" y="3984217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9" name="圆柱形 6"/>
          <p:cNvSpPr/>
          <p:nvPr/>
        </p:nvSpPr>
        <p:spPr>
          <a:xfrm rot="5400000">
            <a:off x="7126898" y="3985407"/>
            <a:ext cx="420291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0" name="圆柱形 6"/>
          <p:cNvSpPr/>
          <p:nvPr/>
        </p:nvSpPr>
        <p:spPr>
          <a:xfrm rot="5400000">
            <a:off x="7762096" y="3984812"/>
            <a:ext cx="420291" cy="58578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3" name="直线连接符 2"/>
          <p:cNvCxnSpPr/>
          <p:nvPr/>
        </p:nvCxnSpPr>
        <p:spPr>
          <a:xfrm>
            <a:off x="8721145" y="1912529"/>
            <a:ext cx="0" cy="1064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8844970" y="2507842"/>
            <a:ext cx="0" cy="1065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7074511" y="2448310"/>
            <a:ext cx="0" cy="723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6951877" y="2895985"/>
            <a:ext cx="0" cy="647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7200" y="4992645"/>
            <a:ext cx="8315249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How to improve throughput? Reduce latency &amp; Increase paralleling</a:t>
            </a:r>
            <a:endParaRPr lang="zh-CN" altLang="en-US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23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and Latency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Few users</a:t>
            </a:r>
          </a:p>
          <a:p>
            <a:pPr lvl="1"/>
            <a:r>
              <a:rPr lang="en-US" altLang="zh-CN" sz="2400" dirty="0"/>
              <a:t>Low latency</a:t>
            </a:r>
          </a:p>
          <a:p>
            <a:pPr lvl="1"/>
            <a:r>
              <a:rPr lang="en-US" altLang="zh-CN" sz="2400" dirty="0"/>
              <a:t>Low throughput (few users = few requests)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3145532"/>
            <a:ext cx="74866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and Latency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Moderate users</a:t>
            </a:r>
          </a:p>
          <a:p>
            <a:pPr lvl="1"/>
            <a:r>
              <a:rPr lang="en-US" altLang="zh-CN" sz="2400" dirty="0"/>
              <a:t>Low latency (new users consume previously idle resources)</a:t>
            </a:r>
          </a:p>
          <a:p>
            <a:pPr lvl="1"/>
            <a:r>
              <a:rPr lang="en-US" altLang="zh-CN" sz="2400" dirty="0"/>
              <a:t>High throughput (more users = more requests)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2" y="3038272"/>
            <a:ext cx="7467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4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and Latency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Many users</a:t>
            </a:r>
          </a:p>
          <a:p>
            <a:pPr lvl="1"/>
            <a:r>
              <a:rPr lang="en-US" altLang="zh-CN" sz="2400" dirty="0"/>
              <a:t>High latency (requests queue up)</a:t>
            </a:r>
          </a:p>
          <a:p>
            <a:pPr lvl="1"/>
            <a:r>
              <a:rPr lang="en-US" altLang="zh-CN" sz="2400" dirty="0"/>
              <a:t>Throughput plateaus (cannot serve requests any faster)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3107081"/>
            <a:ext cx="7391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9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Improving Bottlenecks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/>
              <a:t>Latency</a:t>
            </a:r>
            <a:r>
              <a:rPr lang="en-US" altLang="zh-CN" sz="2400" dirty="0"/>
              <a:t> is the </a:t>
            </a:r>
            <a:r>
              <a:rPr lang="en-US" altLang="zh-CN" sz="2400" dirty="0">
                <a:solidFill>
                  <a:srgbClr val="0096FF"/>
                </a:solidFill>
              </a:rPr>
              <a:t>harder</a:t>
            </a:r>
            <a:r>
              <a:rPr lang="en-US" altLang="zh-CN" sz="2400" dirty="0"/>
              <a:t> of the problems</a:t>
            </a:r>
          </a:p>
          <a:p>
            <a:pPr lvl="1"/>
            <a:r>
              <a:rPr lang="en-US" altLang="zh-CN" sz="2000" dirty="0"/>
              <a:t>Frequently fundamental limits</a:t>
            </a:r>
          </a:p>
          <a:p>
            <a:pPr lvl="1"/>
            <a:r>
              <a:rPr lang="en-US" altLang="zh-CN" sz="2000" dirty="0"/>
              <a:t>Speed of CPU</a:t>
            </a:r>
          </a:p>
          <a:p>
            <a:pPr lvl="1"/>
            <a:r>
              <a:rPr lang="en-US" altLang="zh-CN" sz="2000" dirty="0"/>
              <a:t>Speed of communication link (e.g., light)</a:t>
            </a:r>
          </a:p>
          <a:p>
            <a:r>
              <a:rPr lang="en-US" altLang="zh-CN" sz="2400" b="1" dirty="0"/>
              <a:t>Throughput</a:t>
            </a:r>
            <a:r>
              <a:rPr lang="en-US" altLang="zh-CN" sz="2400" dirty="0"/>
              <a:t> frequently is a resource limit</a:t>
            </a:r>
          </a:p>
          <a:p>
            <a:pPr lvl="1"/>
            <a:r>
              <a:rPr lang="en-US" altLang="zh-CN" sz="2000" dirty="0"/>
              <a:t>Example: Buy a fatter pipe but it costs more</a:t>
            </a:r>
          </a:p>
          <a:p>
            <a:pPr lvl="1"/>
            <a:r>
              <a:rPr lang="en-US" altLang="zh-CN" sz="2000" dirty="0"/>
              <a:t>Famous saying: You can buy throughput but you can't bribe god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427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Latency Improves Slowly</a:t>
            </a:r>
            <a:endParaRPr lang="zh-CN" altLang="en-US"/>
          </a:p>
        </p:txBody>
      </p:sp>
      <p:pic>
        <p:nvPicPr>
          <p:cNvPr id="1843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9" y="1504950"/>
            <a:ext cx="5842397" cy="36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8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Fast Path for Latency Optimizations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6129" y="1345332"/>
            <a:ext cx="5834063" cy="3263504"/>
          </a:xfrm>
        </p:spPr>
        <p:txBody>
          <a:bodyPr>
            <a:noAutofit/>
          </a:bodyPr>
          <a:lstStyle/>
          <a:p>
            <a:pPr marL="0" indent="0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Use knowledge of the workload</a:t>
            </a:r>
          </a:p>
          <a:p>
            <a:pPr marL="0" indent="0"/>
            <a:r>
              <a:rPr lang="en-US" altLang="zh-CN" sz="24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Make the common cases faster</a:t>
            </a:r>
          </a:p>
          <a:p>
            <a:pPr marL="0" indent="0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E.g., cache hit VS. cache miss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/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WorksOnFastPath</a:t>
            </a: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(request))</a:t>
            </a:r>
            <a:b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DoFastCase</a:t>
            </a: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b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DoNormalCase</a:t>
            </a: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(request);</a:t>
            </a:r>
          </a:p>
          <a:p>
            <a:pPr marL="0" indent="0"/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330" y="1810966"/>
            <a:ext cx="971550" cy="427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Stage-1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6295" y="2715841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Stage-2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6295" y="3498081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18999" y="4208885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Stage-n</a:t>
            </a:r>
            <a:endParaRPr kumimoji="0" lang="zh-CN" altLang="en-US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9"/>
          <p:cNvCxnSpPr>
            <a:stCxn id="4" idx="2"/>
            <a:endCxn id="5" idx="0"/>
          </p:cNvCxnSpPr>
          <p:nvPr/>
        </p:nvCxnSpPr>
        <p:spPr>
          <a:xfrm flipH="1">
            <a:off x="6732070" y="2238400"/>
            <a:ext cx="656035" cy="4774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0"/>
          <p:cNvCxnSpPr>
            <a:stCxn id="5" idx="2"/>
            <a:endCxn id="6" idx="0"/>
          </p:cNvCxnSpPr>
          <p:nvPr/>
        </p:nvCxnSpPr>
        <p:spPr>
          <a:xfrm>
            <a:off x="6732070" y="3142084"/>
            <a:ext cx="0" cy="3559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4"/>
          <p:cNvCxnSpPr>
            <a:stCxn id="6" idx="2"/>
            <a:endCxn id="7" idx="0"/>
          </p:cNvCxnSpPr>
          <p:nvPr/>
        </p:nvCxnSpPr>
        <p:spPr>
          <a:xfrm>
            <a:off x="6732070" y="3924325"/>
            <a:ext cx="672704" cy="2845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62952" y="1538312"/>
            <a:ext cx="2437210" cy="3305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2" name="直接箭头连接符 18"/>
          <p:cNvCxnSpPr>
            <a:endCxn id="4" idx="0"/>
          </p:cNvCxnSpPr>
          <p:nvPr/>
        </p:nvCxnSpPr>
        <p:spPr>
          <a:xfrm>
            <a:off x="7388105" y="1384722"/>
            <a:ext cx="0" cy="4262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22"/>
          <p:cNvCxnSpPr>
            <a:stCxn id="7" idx="2"/>
          </p:cNvCxnSpPr>
          <p:nvPr/>
        </p:nvCxnSpPr>
        <p:spPr>
          <a:xfrm>
            <a:off x="7404774" y="4635129"/>
            <a:ext cx="0" cy="4643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矩形 25"/>
          <p:cNvSpPr>
            <a:spLocks noChangeArrowheads="1"/>
          </p:cNvSpPr>
          <p:nvPr/>
        </p:nvSpPr>
        <p:spPr bwMode="auto">
          <a:xfrm>
            <a:off x="6978212" y="5144716"/>
            <a:ext cx="8947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Response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71" name="矩形 26"/>
          <p:cNvSpPr>
            <a:spLocks noChangeArrowheads="1"/>
          </p:cNvSpPr>
          <p:nvPr/>
        </p:nvSpPr>
        <p:spPr bwMode="auto">
          <a:xfrm>
            <a:off x="7013297" y="1057300"/>
            <a:ext cx="7793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Request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72" name="矩形 27"/>
          <p:cNvSpPr>
            <a:spLocks noChangeArrowheads="1"/>
          </p:cNvSpPr>
          <p:nvPr/>
        </p:nvSpPr>
        <p:spPr bwMode="auto">
          <a:xfrm>
            <a:off x="6156176" y="2277691"/>
            <a:ext cx="91723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Slow path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97642" y="3148038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Stage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2" name="直接箭头连接符 9"/>
          <p:cNvCxnSpPr>
            <a:stCxn id="4" idx="2"/>
            <a:endCxn id="21" idx="0"/>
          </p:cNvCxnSpPr>
          <p:nvPr/>
        </p:nvCxnSpPr>
        <p:spPr>
          <a:xfrm>
            <a:off x="7388105" y="2238400"/>
            <a:ext cx="595313" cy="909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9"/>
          <p:cNvCxnSpPr>
            <a:stCxn id="21" idx="2"/>
            <a:endCxn id="7" idx="0"/>
          </p:cNvCxnSpPr>
          <p:nvPr/>
        </p:nvCxnSpPr>
        <p:spPr>
          <a:xfrm flipH="1">
            <a:off x="7404774" y="3574281"/>
            <a:ext cx="578644" cy="6346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6" name="矩形 27"/>
          <p:cNvSpPr>
            <a:spLocks noChangeArrowheads="1"/>
          </p:cNvSpPr>
          <p:nvPr/>
        </p:nvSpPr>
        <p:spPr bwMode="auto">
          <a:xfrm>
            <a:off x="7609405" y="2289597"/>
            <a:ext cx="86113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Fast path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6129" y="3721596"/>
            <a:ext cx="3457799" cy="142312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03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Path for Latency Optimizations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err="1">
                <a:solidFill>
                  <a:srgbClr val="0096FF"/>
                </a:solidFill>
              </a:rPr>
              <a:t>AverageLatency</a:t>
            </a:r>
            <a:r>
              <a:rPr lang="en-US" altLang="zh-CN" sz="1800" dirty="0">
                <a:solidFill>
                  <a:srgbClr val="0096FF"/>
                </a:solidFill>
              </a:rPr>
              <a:t> = </a:t>
            </a:r>
            <a:r>
              <a:rPr lang="en-US" altLang="zh-CN" sz="1800" dirty="0" err="1">
                <a:solidFill>
                  <a:srgbClr val="0096FF"/>
                </a:solidFill>
              </a:rPr>
              <a:t>Frequencyfast</a:t>
            </a:r>
            <a:r>
              <a:rPr lang="en-US" altLang="zh-CN" sz="1800" dirty="0">
                <a:solidFill>
                  <a:srgbClr val="0096FF"/>
                </a:solidFill>
              </a:rPr>
              <a:t> x </a:t>
            </a:r>
            <a:r>
              <a:rPr lang="en-US" altLang="zh-CN" sz="1800" dirty="0" err="1">
                <a:solidFill>
                  <a:srgbClr val="0096FF"/>
                </a:solidFill>
              </a:rPr>
              <a:t>Latencyfast</a:t>
            </a:r>
            <a:r>
              <a:rPr lang="en-US" altLang="zh-CN" sz="1800" dirty="0">
                <a:solidFill>
                  <a:srgbClr val="0096FF"/>
                </a:solidFill>
              </a:rPr>
              <a:t> + </a:t>
            </a:r>
            <a:r>
              <a:rPr lang="en-US" altLang="zh-CN" sz="1800" dirty="0" err="1">
                <a:solidFill>
                  <a:srgbClr val="0096FF"/>
                </a:solidFill>
              </a:rPr>
              <a:t>Frequencyslow</a:t>
            </a:r>
            <a:r>
              <a:rPr lang="en-US" altLang="zh-CN" sz="1800" dirty="0">
                <a:solidFill>
                  <a:srgbClr val="0096FF"/>
                </a:solidFill>
              </a:rPr>
              <a:t> x </a:t>
            </a:r>
            <a:r>
              <a:rPr lang="en-US" altLang="zh-CN" sz="1800" dirty="0" err="1">
                <a:solidFill>
                  <a:srgbClr val="0096FF"/>
                </a:solidFill>
              </a:rPr>
              <a:t>Latencyslow</a:t>
            </a:r>
            <a:endParaRPr lang="en-US" altLang="zh-CN" sz="1800" dirty="0">
              <a:solidFill>
                <a:srgbClr val="0096FF"/>
              </a:solidFill>
            </a:endParaRPr>
          </a:p>
          <a:p>
            <a:r>
              <a:rPr lang="en-US" altLang="zh-CN" sz="2000" dirty="0"/>
              <a:t>Is introducing a fast path worth the effort?</a:t>
            </a:r>
          </a:p>
          <a:p>
            <a:pPr lvl="1"/>
            <a:r>
              <a:rPr lang="en-US" altLang="zh-CN" sz="1800" dirty="0"/>
              <a:t>depends on the difference of latency,</a:t>
            </a:r>
          </a:p>
          <a:p>
            <a:pPr lvl="1"/>
            <a:r>
              <a:rPr lang="en-US" altLang="zh-CN" sz="1800" dirty="0"/>
              <a:t>and the frequency using fast path,</a:t>
            </a:r>
          </a:p>
          <a:p>
            <a:pPr lvl="1"/>
            <a:r>
              <a:rPr lang="en-US" altLang="zh-CN" sz="1800" dirty="0"/>
              <a:t>which is dependent on the workload</a:t>
            </a:r>
          </a:p>
          <a:p>
            <a:r>
              <a:rPr lang="en-US" altLang="zh-CN" sz="2000" dirty="0"/>
              <a:t>Many workloads do not have a uniform distribution of requests,</a:t>
            </a:r>
          </a:p>
          <a:p>
            <a:pPr lvl="1"/>
            <a:r>
              <a:rPr lang="en-US" altLang="zh-CN" sz="1800" dirty="0"/>
              <a:t>thus introducing a fast path works well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560469" y="3126830"/>
            <a:ext cx="219075" cy="2702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9279" y="2137420"/>
            <a:ext cx="220265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8372" y="2754164"/>
            <a:ext cx="222647" cy="640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81" y="2138610"/>
            <a:ext cx="223838" cy="61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06991" y="2389833"/>
            <a:ext cx="222647" cy="10072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05800" y="2140992"/>
            <a:ext cx="223838" cy="248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5956102" y="2179687"/>
            <a:ext cx="219075" cy="382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6612137" y="2178497"/>
            <a:ext cx="219075" cy="382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2" name="左右箭头 11"/>
          <p:cNvSpPr/>
          <p:nvPr/>
        </p:nvSpPr>
        <p:spPr>
          <a:xfrm>
            <a:off x="6288882" y="2314823"/>
            <a:ext cx="197644" cy="1143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5955506" y="2589858"/>
            <a:ext cx="219075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>
          <a:xfrm rot="5400000">
            <a:off x="6611541" y="2588667"/>
            <a:ext cx="2190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6288881" y="2724398"/>
            <a:ext cx="196454" cy="11549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5955506" y="3011339"/>
            <a:ext cx="219075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6611541" y="3010148"/>
            <a:ext cx="2190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6288881" y="3145879"/>
            <a:ext cx="196454" cy="11549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>
              <a:solidFill>
                <a:schemeClr val="tx1"/>
              </a:solidFill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7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Caching: Classic Fast Path Optimization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01724" y="1561356"/>
            <a:ext cx="7886700" cy="3525441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dirty="0"/>
              <a:t>Use knowledge of workload: memory abstractions</a:t>
            </a:r>
          </a:p>
          <a:p>
            <a:pPr lvl="1"/>
            <a:r>
              <a:rPr lang="en-US" altLang="zh-CN" dirty="0"/>
              <a:t>Keep common requests in a fast local memory</a:t>
            </a:r>
          </a:p>
          <a:p>
            <a:pPr lvl="1"/>
            <a:r>
              <a:rPr lang="en-US" altLang="zh-CN" dirty="0"/>
              <a:t>Check the local memory every access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CPU cache – Cache 1ns, Memory 100ns, 90% hit rate</a:t>
            </a:r>
          </a:p>
          <a:p>
            <a:pPr lvl="1"/>
            <a:r>
              <a:rPr lang="en-US" altLang="zh-CN" dirty="0" err="1"/>
              <a:t>AverageLatency</a:t>
            </a:r>
            <a:r>
              <a:rPr lang="en-US" altLang="zh-CN" dirty="0"/>
              <a:t> = 0.9 x 1ns + 0.1 x 100ns = 10.9 ns (100ns -&gt; 10.9ns)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Used everywhere there are memory abstractions</a:t>
            </a:r>
          </a:p>
          <a:p>
            <a:pPr lvl="1"/>
            <a:r>
              <a:rPr lang="en-US" altLang="zh-CN" dirty="0"/>
              <a:t>Processors, file systems, TLBs, browsers, DNS, etc.</a:t>
            </a:r>
          </a:p>
        </p:txBody>
      </p:sp>
      <p:sp>
        <p:nvSpPr>
          <p:cNvPr id="5" name="梯形 4"/>
          <p:cNvSpPr/>
          <p:nvPr/>
        </p:nvSpPr>
        <p:spPr>
          <a:xfrm>
            <a:off x="7416947" y="1960120"/>
            <a:ext cx="1015777" cy="281037"/>
          </a:xfrm>
          <a:prstGeom prst="trapezoid">
            <a:avLst>
              <a:gd name="adj" fmla="val 7151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6" name="等腰三角形 5"/>
          <p:cNvSpPr/>
          <p:nvPr/>
        </p:nvSpPr>
        <p:spPr>
          <a:xfrm>
            <a:off x="7668344" y="1561356"/>
            <a:ext cx="511609" cy="3082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7" name="梯形 6"/>
          <p:cNvSpPr/>
          <p:nvPr/>
        </p:nvSpPr>
        <p:spPr>
          <a:xfrm>
            <a:off x="7164288" y="2327157"/>
            <a:ext cx="1532037" cy="281036"/>
          </a:xfrm>
          <a:prstGeom prst="trapezoid">
            <a:avLst>
              <a:gd name="adj" fmla="val 7151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8609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Virtualization: C/S on a Single Machine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326168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in order to enforce modularity + build an effective operating system</a:t>
            </a:r>
            <a:endParaRPr lang="zh-CN" altLang="en-US" sz="2000" b="1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921396"/>
            <a:ext cx="4546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shouldn't be able to refer to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(and corrupt) each others' </a:t>
            </a:r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926900"/>
            <a:ext cx="4546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communicate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3788100"/>
            <a:ext cx="4546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 </a:t>
            </a:r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share a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CPU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 without one program halting the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progress of the other</a:t>
            </a:r>
            <a:endParaRPr lang="zh-CN" altLang="en-US" sz="20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6931" y="2054379"/>
            <a:ext cx="2859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DengXian" charset="0"/>
                <a:ea typeface="DengXian" charset="0"/>
                <a:cs typeface="DengXian" charset="0"/>
              </a:rPr>
              <a:t>Virtual memory</a:t>
            </a:r>
            <a:endParaRPr lang="zh-CN" altLang="en-US" sz="2000" dirty="0">
              <a:solidFill>
                <a:srgbClr val="FF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3673" y="2994264"/>
            <a:ext cx="315081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DengXian" charset="0"/>
                <a:ea typeface="DengXian" charset="0"/>
                <a:cs typeface="DengXian" charset="0"/>
              </a:rPr>
              <a:t>Bounded buffer 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(virtualize communication links)</a:t>
            </a:r>
          </a:p>
        </p:txBody>
      </p:sp>
      <p:sp>
        <p:nvSpPr>
          <p:cNvPr id="10" name="矩形 9"/>
          <p:cNvSpPr/>
          <p:nvPr/>
        </p:nvSpPr>
        <p:spPr>
          <a:xfrm>
            <a:off x="5813673" y="4015157"/>
            <a:ext cx="300679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DengXian" charset="0"/>
                <a:ea typeface="DengXian" charset="0"/>
                <a:cs typeface="DengXian" charset="0"/>
              </a:rPr>
              <a:t>Thread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 for multiplexing the processor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152807"/>
            <a:ext cx="809625" cy="390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06" y="3178930"/>
            <a:ext cx="809625" cy="390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235392"/>
            <a:ext cx="809625" cy="3905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536" y="5020222"/>
            <a:ext cx="8352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today: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can we get systems to not just work, but to work </a:t>
            </a:r>
            <a:r>
              <a:rPr lang="en-US" altLang="zh-CN" sz="24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well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817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Reducing Latency using Concurrency 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zh-CN" sz="2400" dirty="0"/>
              <a:t>Example:              search engine</a:t>
            </a:r>
          </a:p>
          <a:p>
            <a:pPr lvl="1"/>
            <a:r>
              <a:rPr lang="en-US" altLang="zh-CN" sz="2000" dirty="0"/>
              <a:t>Splits the index of the Web up in </a:t>
            </a:r>
            <a:r>
              <a:rPr lang="en-US" altLang="zh-CN" sz="2000" i="1" dirty="0"/>
              <a:t>n</a:t>
            </a:r>
            <a:r>
              <a:rPr lang="en-US" altLang="zh-CN" sz="2000" dirty="0"/>
              <a:t> pieces, each piece on a machine</a:t>
            </a:r>
          </a:p>
          <a:p>
            <a:pPr lvl="1"/>
            <a:r>
              <a:rPr lang="en-US" altLang="zh-CN" sz="2000" dirty="0"/>
              <a:t>Frontend sends copies of requests and combines the response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If subtasks are independent to each other</a:t>
            </a:r>
          </a:p>
          <a:p>
            <a:pPr lvl="1"/>
            <a:r>
              <a:rPr lang="en-US" altLang="zh-CN" sz="2000" dirty="0"/>
              <a:t>Can use </a:t>
            </a:r>
            <a:r>
              <a:rPr lang="en-US" altLang="zh-CN" sz="2000" i="1" dirty="0"/>
              <a:t>n</a:t>
            </a:r>
            <a:r>
              <a:rPr lang="en-US" altLang="zh-CN" sz="2000" dirty="0"/>
              <a:t> threads to get a speedup of </a:t>
            </a:r>
            <a:r>
              <a:rPr lang="en-US" altLang="zh-CN" sz="2000" i="1" dirty="0"/>
              <a:t>n</a:t>
            </a:r>
          </a:p>
          <a:p>
            <a:pPr lvl="1"/>
            <a:r>
              <a:rPr lang="en-US" altLang="zh-CN" sz="2000" dirty="0"/>
              <a:t>Hard to get the ideal speedup</a:t>
            </a:r>
          </a:p>
          <a:p>
            <a:pPr lvl="2"/>
            <a:r>
              <a:rPr lang="en-US" altLang="zh-CN" sz="1800" dirty="0"/>
              <a:t>10 months a man -&gt; 1 month 10 men?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6179492" y="3956471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Frontend</a:t>
            </a:r>
            <a:endParaRPr kumimoji="0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7595145" y="3395687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Index Node</a:t>
            </a:r>
            <a:endParaRPr kumimoji="0"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7596336" y="3960043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Index Node</a:t>
            </a:r>
            <a:endParaRPr kumimoji="0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7596336" y="4513684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Index Node</a:t>
            </a:r>
            <a:endParaRPr kumimoji="0" lang="zh-CN" altLang="en-US" sz="1350"/>
          </a:p>
        </p:txBody>
      </p:sp>
      <p:cxnSp>
        <p:nvCxnSpPr>
          <p:cNvPr id="9" name="曲线连接符 8"/>
          <p:cNvCxnSpPr>
            <a:stCxn id="4" idx="0"/>
            <a:endCxn id="5" idx="1"/>
          </p:cNvCxnSpPr>
          <p:nvPr/>
        </p:nvCxnSpPr>
        <p:spPr>
          <a:xfrm rot="5400000" flipH="1" flipV="1">
            <a:off x="6956375" y="3317701"/>
            <a:ext cx="347663" cy="929878"/>
          </a:xfrm>
          <a:prstGeom prst="curvedConnector2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3"/>
            <a:endCxn id="6" idx="1"/>
          </p:cNvCxnSpPr>
          <p:nvPr/>
        </p:nvCxnSpPr>
        <p:spPr>
          <a:xfrm>
            <a:off x="7151042" y="4169593"/>
            <a:ext cx="445294" cy="3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7" idx="1"/>
          </p:cNvCxnSpPr>
          <p:nvPr/>
        </p:nvCxnSpPr>
        <p:spPr>
          <a:xfrm rot="16200000" flipH="1">
            <a:off x="6958757" y="4089226"/>
            <a:ext cx="344090" cy="931069"/>
          </a:xfrm>
          <a:prstGeom prst="curvedConnector2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52" y="1473582"/>
            <a:ext cx="864096" cy="2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5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Using Concurrency to Improve Throughput</a:t>
            </a:r>
            <a:endParaRPr lang="zh-CN" alt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2" y="1561356"/>
            <a:ext cx="646628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32956"/>
            <a:ext cx="6624638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813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Hide Latency by Overlapping</a:t>
            </a:r>
            <a:endParaRPr lang="zh-CN" altLang="en-US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Fetch (5 time units) and process (5 units) 2 blocks (20 units)</a:t>
            </a:r>
          </a:p>
          <a:p>
            <a:pPr lvl="1"/>
            <a:r>
              <a:rPr lang="en-US" altLang="zh-CN" sz="1600" dirty="0"/>
              <a:t>Fetch B1; Process B1; Fetch B2; Process B2; </a:t>
            </a:r>
          </a:p>
          <a:p>
            <a:pPr eaLnBrk="1" hangingPunct="1"/>
            <a:r>
              <a:rPr lang="en-US" altLang="zh-CN" sz="2000" dirty="0"/>
              <a:t>Fetch 2 blocks asynchronously (15 units)</a:t>
            </a:r>
          </a:p>
          <a:p>
            <a:pPr lvl="1"/>
            <a:r>
              <a:rPr lang="en-US" altLang="zh-CN" sz="1600" dirty="0"/>
              <a:t>Send request for B1,B2; </a:t>
            </a:r>
          </a:p>
          <a:p>
            <a:pPr lvl="1"/>
            <a:r>
              <a:rPr lang="en-US" altLang="zh-CN" sz="1600" dirty="0"/>
              <a:t>Receive B1; Process B1; Receive B2; Process B2</a:t>
            </a:r>
          </a:p>
          <a:p>
            <a:pPr eaLnBrk="1" hangingPunct="1"/>
            <a:r>
              <a:rPr lang="en-US" altLang="zh-CN" sz="2000" dirty="0"/>
              <a:t>Processors </a:t>
            </a:r>
            <a:r>
              <a:rPr lang="en-US" altLang="zh-CN" sz="2000" i="1" dirty="0">
                <a:solidFill>
                  <a:srgbClr val="0096FF"/>
                </a:solidFill>
              </a:rPr>
              <a:t>prefetching</a:t>
            </a:r>
            <a:r>
              <a:rPr lang="en-US" altLang="zh-CN" sz="2000" dirty="0"/>
              <a:t> memory requests</a:t>
            </a:r>
          </a:p>
          <a:p>
            <a:pPr lvl="1"/>
            <a:r>
              <a:rPr lang="en-US" altLang="zh-CN" sz="1600" dirty="0"/>
              <a:t>File systems prefetching files</a:t>
            </a:r>
          </a:p>
          <a:p>
            <a:pPr lvl="1"/>
            <a:r>
              <a:rPr lang="en-US" altLang="zh-CN" sz="1600" dirty="0"/>
              <a:t>Browser prefetching pages</a:t>
            </a:r>
          </a:p>
        </p:txBody>
      </p:sp>
      <p:sp>
        <p:nvSpPr>
          <p:cNvPr id="4" name="矩形 3"/>
          <p:cNvSpPr/>
          <p:nvPr/>
        </p:nvSpPr>
        <p:spPr>
          <a:xfrm>
            <a:off x="457199" y="4678298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Fetch B1</a:t>
            </a:r>
            <a:endParaRPr kumimoji="0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595436" y="4679489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Process B1</a:t>
            </a:r>
            <a:endParaRPr kumimoji="0"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2752724" y="4679489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Fetch B2</a:t>
            </a:r>
            <a:endParaRPr kumimoji="0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3889770" y="4679489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Process B2</a:t>
            </a:r>
            <a:endParaRPr kumimoji="0"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5551885" y="4465177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Fetch B1,B2</a:t>
            </a:r>
            <a:endParaRPr kumimoji="0"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690123" y="4466367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Process B1</a:t>
            </a:r>
            <a:endParaRPr kumimoji="0"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690123" y="5102161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Fetch B2</a:t>
            </a:r>
            <a:endParaRPr kumimoji="0"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7847410" y="4466367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Process B2</a:t>
            </a:r>
            <a:endParaRPr kumimoji="0" lang="zh-CN" altLang="en-US" sz="1350"/>
          </a:p>
        </p:txBody>
      </p:sp>
      <p:cxnSp>
        <p:nvCxnSpPr>
          <p:cNvPr id="3" name="直线箭头连接符 2"/>
          <p:cNvCxnSpPr>
            <a:stCxn id="4" idx="3"/>
            <a:endCxn id="5" idx="1"/>
          </p:cNvCxnSpPr>
          <p:nvPr/>
        </p:nvCxnSpPr>
        <p:spPr>
          <a:xfrm>
            <a:off x="1428749" y="4891420"/>
            <a:ext cx="166688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3"/>
            <a:endCxn id="6" idx="1"/>
          </p:cNvCxnSpPr>
          <p:nvPr/>
        </p:nvCxnSpPr>
        <p:spPr>
          <a:xfrm>
            <a:off x="2566986" y="4892611"/>
            <a:ext cx="1857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3"/>
            <a:endCxn id="7" idx="1"/>
          </p:cNvCxnSpPr>
          <p:nvPr/>
        </p:nvCxnSpPr>
        <p:spPr>
          <a:xfrm>
            <a:off x="3724274" y="4892611"/>
            <a:ext cx="1654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3"/>
            <a:endCxn id="9" idx="1"/>
          </p:cNvCxnSpPr>
          <p:nvPr/>
        </p:nvCxnSpPr>
        <p:spPr>
          <a:xfrm>
            <a:off x="6523435" y="4678298"/>
            <a:ext cx="166688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8" idx="2"/>
            <a:endCxn id="10" idx="1"/>
          </p:cNvCxnSpPr>
          <p:nvPr/>
        </p:nvCxnSpPr>
        <p:spPr>
          <a:xfrm rot="16200000" flipH="1">
            <a:off x="6151960" y="4777120"/>
            <a:ext cx="423863" cy="6524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0" idx="3"/>
            <a:endCxn id="11" idx="2"/>
          </p:cNvCxnSpPr>
          <p:nvPr/>
        </p:nvCxnSpPr>
        <p:spPr>
          <a:xfrm flipV="1">
            <a:off x="7661672" y="4892611"/>
            <a:ext cx="671513" cy="4226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90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and Overload</a:t>
            </a: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2419350" algn="l"/>
              </a:tabLst>
            </a:pPr>
            <a:r>
              <a:rPr lang="en-US" altLang="zh-CN" sz="2400" dirty="0"/>
              <a:t>Overload: whenever the offered load is greater than the capacity of a service for some duration</a:t>
            </a:r>
          </a:p>
          <a:p>
            <a:pPr lvl="1">
              <a:tabLst>
                <a:tab pos="2419350" algn="l"/>
              </a:tabLst>
            </a:pPr>
            <a:r>
              <a:rPr lang="en-US" altLang="zh-CN" sz="2000" dirty="0"/>
              <a:t>E.g., 7 threads on 3 processors, must wait in queue (RUNNABLE)</a:t>
            </a:r>
          </a:p>
          <a:p>
            <a:pPr eaLnBrk="1" hangingPunct="1">
              <a:tabLst>
                <a:tab pos="2419350" algn="l"/>
              </a:tabLst>
            </a:pPr>
            <a:r>
              <a:rPr lang="en-US" altLang="zh-CN" sz="2400" dirty="0"/>
              <a:t>The </a:t>
            </a:r>
            <a:r>
              <a:rPr lang="en-US" altLang="zh-CN" sz="2400" b="1" dirty="0">
                <a:solidFill>
                  <a:srgbClr val="0096FF"/>
                </a:solidFill>
              </a:rPr>
              <a:t>queuing theory</a:t>
            </a:r>
          </a:p>
          <a:p>
            <a:pPr lvl="1">
              <a:tabLst>
                <a:tab pos="2419350" algn="l"/>
              </a:tabLst>
            </a:pPr>
            <a:r>
              <a:rPr lang="en-US" altLang="zh-CN" sz="2000" dirty="0"/>
              <a:t>Unit is the average service time</a:t>
            </a:r>
          </a:p>
          <a:p>
            <a:pPr lvl="1">
              <a:tabLst>
                <a:tab pos="2419350" algn="l"/>
              </a:tabLst>
            </a:pPr>
            <a:r>
              <a:rPr lang="en-US" altLang="zh-CN" sz="2000" dirty="0"/>
              <a:t>The waiting time in a queue: </a:t>
            </a:r>
            <a:r>
              <a:rPr lang="en-US" altLang="zh-CN" sz="2000" b="1" dirty="0">
                <a:solidFill>
                  <a:srgbClr val="0096FF"/>
                </a:solidFill>
              </a:rPr>
              <a:t>1/(1-ρ)</a:t>
            </a:r>
            <a:r>
              <a:rPr lang="en-US" altLang="zh-CN" sz="2000" dirty="0"/>
              <a:t>, ρ is the utilization</a:t>
            </a:r>
          </a:p>
          <a:p>
            <a:pPr lvl="1">
              <a:tabLst>
                <a:tab pos="2419350" algn="l"/>
              </a:tabLst>
            </a:pPr>
            <a:r>
              <a:rPr lang="en-US" altLang="zh-CN" sz="2000" dirty="0"/>
              <a:t>Once the utilization approaches 1, the delay will grow without bound</a:t>
            </a:r>
          </a:p>
          <a:p>
            <a:pPr eaLnBrk="1" hangingPunct="1">
              <a:tabLst>
                <a:tab pos="2419350" algn="l"/>
              </a:tabLst>
            </a:pPr>
            <a:endParaRPr lang="en-US" altLang="zh-CN" sz="2400" dirty="0"/>
          </a:p>
          <a:p>
            <a:pPr eaLnBrk="1" hangingPunct="1">
              <a:tabLst>
                <a:tab pos="2419350" algn="l"/>
              </a:tabLst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495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and Overload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One solution</a:t>
            </a:r>
          </a:p>
          <a:p>
            <a:pPr lvl="1"/>
            <a:r>
              <a:rPr lang="en-US" altLang="zh-CN" sz="2000" dirty="0"/>
              <a:t>Make the capacity match the offered load of requests</a:t>
            </a:r>
            <a:endParaRPr lang="en-US" altLang="zh-CN" dirty="0"/>
          </a:p>
          <a:p>
            <a:pPr eaLnBrk="1" hangingPunct="1"/>
            <a:r>
              <a:rPr lang="en-US" altLang="zh-CN" sz="2400" dirty="0"/>
              <a:t>Example:</a:t>
            </a:r>
          </a:p>
          <a:p>
            <a:pPr lvl="1"/>
            <a:r>
              <a:rPr lang="en-US" altLang="zh-CN" sz="2000" b="1" dirty="0"/>
              <a:t>CPU</a:t>
            </a:r>
            <a:r>
              <a:rPr lang="en-US" altLang="zh-CN" sz="2000" dirty="0"/>
              <a:t>: one instruction per ns; </a:t>
            </a:r>
            <a:r>
              <a:rPr lang="en-US" altLang="zh-CN" sz="2000" b="1" dirty="0"/>
              <a:t>Memory</a:t>
            </a:r>
            <a:r>
              <a:rPr lang="en-US" altLang="zh-CN" sz="2000" dirty="0"/>
              <a:t>: respond takes 10 ns</a:t>
            </a:r>
          </a:p>
          <a:p>
            <a:pPr lvl="1"/>
            <a:r>
              <a:rPr lang="en-US" altLang="zh-CN" sz="2000" dirty="0"/>
              <a:t>CPU must make a memory request 10 ns </a:t>
            </a:r>
            <a:r>
              <a:rPr lang="en-US" altLang="zh-CN" sz="2000" b="1" dirty="0"/>
              <a:t>in advance</a:t>
            </a:r>
          </a:p>
          <a:p>
            <a:pPr lvl="1"/>
            <a:r>
              <a:rPr lang="en-US" altLang="zh-CN" sz="2000" dirty="0"/>
              <a:t>Memory must serve 10 requests concurrently</a:t>
            </a:r>
          </a:p>
          <a:p>
            <a:pPr lvl="2"/>
            <a:r>
              <a:rPr lang="en-US" altLang="zh-CN" sz="1800" dirty="0"/>
              <a:t>If half instructions are memory request, then only 5 concurrently</a:t>
            </a:r>
          </a:p>
          <a:p>
            <a:pPr lvl="2"/>
            <a:r>
              <a:rPr lang="en-US" altLang="zh-CN" sz="1800" dirty="0"/>
              <a:t>But cannot predicate the pattern of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20471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and Overload</a:t>
            </a:r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/>
              <a:t>If overload appears </a:t>
            </a:r>
            <a:r>
              <a:rPr lang="en-US" altLang="zh-CN" b="1" dirty="0"/>
              <a:t>short</a:t>
            </a:r>
            <a:r>
              <a:rPr lang="en-US" altLang="zh-CN" dirty="0"/>
              <a:t> period of time</a:t>
            </a:r>
          </a:p>
          <a:p>
            <a:pPr lvl="1"/>
            <a:r>
              <a:rPr lang="en-US" altLang="zh-CN" dirty="0"/>
              <a:t>A queue handles short bursts of too much demand by time-averaging with adjacent periods when there is excess capacity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If overload persists over </a:t>
            </a:r>
            <a:r>
              <a:rPr lang="en-US" altLang="zh-CN" b="1" dirty="0"/>
              <a:t>long</a:t>
            </a:r>
            <a:r>
              <a:rPr lang="en-US" altLang="zh-CN" dirty="0"/>
              <a:t> periods of time</a:t>
            </a:r>
          </a:p>
          <a:p>
            <a:pPr lvl="1"/>
            <a:r>
              <a:rPr lang="en-US" altLang="zh-CN" dirty="0"/>
              <a:t>Increase the capacity of the system</a:t>
            </a:r>
          </a:p>
          <a:p>
            <a:pPr lvl="1"/>
            <a:r>
              <a:rPr lang="en-US" altLang="zh-CN" i="1" dirty="0"/>
              <a:t>Shed load</a:t>
            </a:r>
            <a:r>
              <a:rPr lang="zh-CN" altLang="en-US" i="1" dirty="0"/>
              <a:t> </a:t>
            </a:r>
            <a:r>
              <a:rPr lang="en-US" altLang="zh-CN" dirty="0"/>
              <a:t>: reduce or limit the offered load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09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and Overload</a:t>
            </a: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Offered load: the rate of arrival of requests for service</a:t>
            </a:r>
          </a:p>
          <a:p>
            <a:pPr eaLnBrk="1" hangingPunct="1"/>
            <a:r>
              <a:rPr lang="en-US" altLang="zh-CN" sz="2400" dirty="0"/>
              <a:t>Using bounded buffer to control offered load</a:t>
            </a:r>
          </a:p>
          <a:p>
            <a:pPr lvl="1"/>
            <a:r>
              <a:rPr lang="en-US" altLang="zh-CN" sz="1800" dirty="0"/>
              <a:t>Self managing, if the a source needs the results of the output</a:t>
            </a:r>
          </a:p>
          <a:p>
            <a:pPr lvl="1"/>
            <a:r>
              <a:rPr lang="en-US" altLang="zh-CN" sz="1800" dirty="0"/>
              <a:t>If source makes no request at all, then offered load decreases</a:t>
            </a:r>
          </a:p>
          <a:p>
            <a:pPr lvl="1"/>
            <a:r>
              <a:rPr lang="en-US" altLang="zh-CN" sz="1800" dirty="0"/>
              <a:t>If source holds the request and resubmits it later, offered load doesn't decrease</a:t>
            </a:r>
          </a:p>
          <a:p>
            <a:pPr lvl="1"/>
            <a:r>
              <a:rPr lang="en-US" altLang="zh-CN" sz="1800" dirty="0"/>
              <a:t>Put a quota on the source (e.g.,  max threads per application)</a:t>
            </a:r>
          </a:p>
          <a:p>
            <a:pPr eaLnBrk="1" hangingPunct="1"/>
            <a:r>
              <a:rPr lang="en-US" altLang="zh-CN" sz="2400" dirty="0"/>
              <a:t>Reducing the offered load when a stage becomes overloaded: e.g., swapping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0894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Fighting Bottlenecks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6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Performance Bottleneck?</a:t>
            </a:r>
            <a:endParaRPr lang="zh-CN" altLang="en-US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1. Physical limitation</a:t>
            </a:r>
          </a:p>
          <a:p>
            <a:pPr lvl="1"/>
            <a:r>
              <a:rPr lang="en-US" altLang="zh-CN" dirty="0"/>
              <a:t>Speed of light</a:t>
            </a:r>
          </a:p>
          <a:p>
            <a:pPr lvl="1"/>
            <a:r>
              <a:rPr lang="en-US" altLang="zh-CN" dirty="0"/>
              <a:t>The capacity of memory</a:t>
            </a:r>
          </a:p>
          <a:p>
            <a:pPr lvl="1"/>
            <a:r>
              <a:rPr lang="en-US" altLang="zh-CN" dirty="0"/>
              <a:t>…</a:t>
            </a:r>
          </a:p>
          <a:p>
            <a:pPr marL="0" indent="0" eaLnBrk="1" hangingPunct="1">
              <a:buNone/>
            </a:pPr>
            <a:r>
              <a:rPr lang="en-US" altLang="zh-CN" dirty="0"/>
              <a:t>2. Sharing</a:t>
            </a:r>
          </a:p>
          <a:p>
            <a:pPr lvl="1"/>
            <a:r>
              <a:rPr lang="en-US" altLang="zh-CN" dirty="0"/>
              <a:t>Several users share a device</a:t>
            </a:r>
          </a:p>
          <a:p>
            <a:pPr lvl="1"/>
            <a:r>
              <a:rPr lang="en-US" altLang="zh-CN" dirty="0"/>
              <a:t>Several clients share a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Improve Performance?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b="1" dirty="0">
                <a:solidFill>
                  <a:srgbClr val="0096FF"/>
                </a:solidFill>
              </a:rPr>
              <a:t>Measure</a:t>
            </a:r>
            <a:r>
              <a:rPr lang="en-US" altLang="zh-CN" dirty="0"/>
              <a:t> the system to find the bottleneck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b="1" dirty="0">
                <a:solidFill>
                  <a:srgbClr val="0096FF"/>
                </a:solidFill>
              </a:rPr>
              <a:t>Relax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the bottleneck</a:t>
            </a:r>
          </a:p>
          <a:p>
            <a:pPr lvl="1"/>
            <a:r>
              <a:rPr lang="en-US" altLang="zh-CN" dirty="0"/>
              <a:t>Batch requests</a:t>
            </a:r>
          </a:p>
          <a:p>
            <a:pPr lvl="1"/>
            <a:r>
              <a:rPr lang="en-US" altLang="zh-CN" dirty="0"/>
              <a:t>Cache data</a:t>
            </a:r>
          </a:p>
          <a:p>
            <a:pPr lvl="1"/>
            <a:r>
              <a:rPr lang="en-US" altLang="zh-CN" dirty="0"/>
              <a:t>Exploit concurrency</a:t>
            </a:r>
          </a:p>
          <a:p>
            <a:pPr lvl="1"/>
            <a:r>
              <a:rPr lang="en-US" altLang="zh-CN" dirty="0"/>
              <a:t>Exploit parallelism</a:t>
            </a:r>
          </a:p>
        </p:txBody>
      </p:sp>
    </p:spTree>
    <p:extLst>
      <p:ext uri="{BB962C8B-B14F-4D97-AF65-F5344CB8AC3E}">
        <p14:creationId xmlns:p14="http://schemas.microsoft.com/office/powerpoint/2010/main" val="288680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Improving Performance</a:t>
            </a:r>
            <a:endParaRPr lang="zh-CN" altLang="en-US" dirty="0"/>
          </a:p>
        </p:txBody>
      </p:sp>
      <p:sp>
        <p:nvSpPr>
          <p:cNvPr id="337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800" dirty="0"/>
              <a:t>Get faster hardware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Fix application: better algorithm, fewer features (not in CSE)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General </a:t>
            </a:r>
            <a:r>
              <a:rPr lang="en-US" altLang="zh-CN" sz="2800" b="1" dirty="0"/>
              <a:t>system</a:t>
            </a:r>
            <a:r>
              <a:rPr lang="en-US" altLang="zh-CN" sz="2800" dirty="0"/>
              <a:t> optimization techniques: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Batching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Caching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Concurrency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Scheduling</a:t>
            </a:r>
            <a:endParaRPr lang="zh-CN" altLang="en-US" sz="2400" b="1" dirty="0">
              <a:solidFill>
                <a:srgbClr val="0096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1516" y="4335066"/>
            <a:ext cx="1510903" cy="352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solidFill>
                  <a:schemeClr val="bg1"/>
                </a:solidFill>
              </a:rPr>
              <a:t>Hardware</a:t>
            </a:r>
            <a:endParaRPr kumimoji="0" lang="zh-CN" altLang="en-US" sz="135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325" y="3939779"/>
            <a:ext cx="1510904" cy="3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 dirty="0">
                <a:solidFill>
                  <a:schemeClr val="bg1"/>
                </a:solidFill>
              </a:rPr>
              <a:t>System</a:t>
            </a:r>
            <a:endParaRPr kumimoji="0"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9135" y="3533775"/>
            <a:ext cx="1510903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Application</a:t>
            </a:r>
            <a:endParaRPr kumimoji="0" lang="zh-CN" altLang="en-US" sz="1350"/>
          </a:p>
        </p:txBody>
      </p:sp>
      <p:sp>
        <p:nvSpPr>
          <p:cNvPr id="12" name="右箭头 11"/>
          <p:cNvSpPr/>
          <p:nvPr/>
        </p:nvSpPr>
        <p:spPr>
          <a:xfrm>
            <a:off x="5919788" y="3988594"/>
            <a:ext cx="298847" cy="327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55030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Batching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Frequently it is possible to group requests for more efficiency</a:t>
            </a:r>
          </a:p>
          <a:p>
            <a:pPr lvl="1"/>
            <a:r>
              <a:rPr lang="en-US" altLang="zh-CN" sz="2000" dirty="0"/>
              <a:t>Amortize overheads of processing</a:t>
            </a:r>
          </a:p>
          <a:p>
            <a:pPr lvl="1"/>
            <a:r>
              <a:rPr lang="en-US" altLang="zh-CN" sz="2000" dirty="0"/>
              <a:t>Schedule requests for better performance</a:t>
            </a:r>
          </a:p>
          <a:p>
            <a:pPr eaLnBrk="1" hangingPunct="1"/>
            <a:r>
              <a:rPr lang="en-US" altLang="zh-CN" sz="2400" dirty="0"/>
              <a:t>Examples: N messages vs. one message with N requests Disks:</a:t>
            </a:r>
          </a:p>
          <a:p>
            <a:pPr lvl="1"/>
            <a:r>
              <a:rPr lang="en-US" altLang="zh-CN" sz="2000" dirty="0"/>
              <a:t>Always transfer a bunch of bytes (sector or block)</a:t>
            </a:r>
          </a:p>
          <a:p>
            <a:pPr lvl="1"/>
            <a:r>
              <a:rPr lang="en-US" altLang="zh-CN" sz="2000" dirty="0"/>
              <a:t>Schedule the disk motions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770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Dallying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Procrastination sometimes helps</a:t>
            </a:r>
          </a:p>
          <a:p>
            <a:pPr lvl="1"/>
            <a:r>
              <a:rPr lang="en-US" altLang="zh-CN" sz="2400" dirty="0"/>
              <a:t>Temp files – deleted before written to disk</a:t>
            </a:r>
          </a:p>
          <a:p>
            <a:pPr eaLnBrk="1" hangingPunct="1"/>
            <a:r>
              <a:rPr lang="en-US" altLang="zh-CN" sz="2800" dirty="0"/>
              <a:t>Examples: </a:t>
            </a:r>
          </a:p>
          <a:p>
            <a:pPr lvl="1"/>
            <a:r>
              <a:rPr lang="en-US" altLang="zh-CN" sz="2400" dirty="0"/>
              <a:t>Caches – Write back policy: Write absorption</a:t>
            </a:r>
          </a:p>
          <a:p>
            <a:pPr lvl="1"/>
            <a:r>
              <a:rPr lang="en-US" altLang="zh-CN" sz="2400" dirty="0"/>
              <a:t>Database transactions – group commit</a:t>
            </a:r>
          </a:p>
          <a:p>
            <a:pPr lvl="2"/>
            <a:r>
              <a:rPr lang="en-US" altLang="zh-CN" sz="2000" dirty="0"/>
              <a:t>Might hold your ATM request until others arrive to do batching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6453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Speculation</a:t>
            </a:r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800" dirty="0"/>
              <a:t>Guessing at an operation and performing it ahead a time</a:t>
            </a:r>
          </a:p>
          <a:p>
            <a:pPr lvl="1"/>
            <a:r>
              <a:rPr lang="en-US" altLang="zh-CN" sz="2400" dirty="0"/>
              <a:t>Need to be able to undo changes if wrong</a:t>
            </a:r>
          </a:p>
          <a:p>
            <a:pPr eaLnBrk="1" hangingPunct="1"/>
            <a:r>
              <a:rPr lang="en-US" altLang="zh-CN" sz="2800" dirty="0"/>
              <a:t>Examples:</a:t>
            </a:r>
          </a:p>
          <a:p>
            <a:pPr lvl="1"/>
            <a:r>
              <a:rPr lang="en-US" altLang="zh-CN" sz="2400" dirty="0"/>
              <a:t>Processors guess at branches, memory access</a:t>
            </a:r>
          </a:p>
          <a:p>
            <a:pPr lvl="1"/>
            <a:r>
              <a:rPr lang="en-US" altLang="zh-CN" sz="2400" dirty="0"/>
              <a:t>File systems guess at next file block needed (</a:t>
            </a:r>
            <a:r>
              <a:rPr lang="en-US" altLang="zh-CN" sz="2400" i="1" dirty="0"/>
              <a:t>prefetching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Easier if space of possibilities is small</a:t>
            </a:r>
          </a:p>
          <a:p>
            <a:pPr lvl="1"/>
            <a:r>
              <a:rPr lang="en-US" altLang="zh-CN" sz="2400" dirty="0"/>
              <a:t>Branch prediction versus value prediction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7621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Challenges</a:t>
            </a:r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Batching, dallying, and speculation introduce complexity </a:t>
            </a:r>
          </a:p>
          <a:p>
            <a:pPr lvl="1"/>
            <a:r>
              <a:rPr lang="en-US" altLang="zh-CN" dirty="0"/>
              <a:t>They introduce concurrency </a:t>
            </a:r>
          </a:p>
          <a:p>
            <a:pPr lvl="1"/>
            <a:r>
              <a:rPr lang="en-US" altLang="zh-CN" dirty="0"/>
              <a:t>Coordination is difficult to get right </a:t>
            </a:r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Meltdown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Spectre</a:t>
            </a:r>
            <a:r>
              <a:rPr lang="zh-CN" altLang="en-US" dirty="0"/>
              <a:t> </a:t>
            </a:r>
            <a:r>
              <a:rPr lang="en-US" altLang="zh-CN" dirty="0"/>
              <a:t>attacks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Intel's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204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Case: I/O Bottleneck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9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I/O Bottleneck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Bits read from a disk encounter two potential transfer rate limits:</a:t>
            </a:r>
          </a:p>
          <a:p>
            <a:pPr lvl="1"/>
            <a:r>
              <a:rPr lang="en-US" altLang="zh-CN" sz="1800" dirty="0"/>
              <a:t>The rate at which bits spin under the heads on their way to a buffer</a:t>
            </a:r>
          </a:p>
          <a:p>
            <a:pPr lvl="1"/>
            <a:r>
              <a:rPr lang="en-US" altLang="zh-CN" sz="1800" dirty="0"/>
              <a:t>The rate at which the I/O channel or I/O bus can transfer the contents</a:t>
            </a:r>
            <a:endParaRPr lang="zh-CN" altLang="en-US" sz="1800" dirty="0"/>
          </a:p>
        </p:txBody>
      </p:sp>
      <p:pic>
        <p:nvPicPr>
          <p:cNvPr id="399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3251943"/>
            <a:ext cx="3957638" cy="20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54" y="3199556"/>
            <a:ext cx="2612231" cy="21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953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8800"/>
          <a:stretch>
            <a:fillRect/>
          </a:stretch>
        </p:blipFill>
        <p:spPr bwMode="auto">
          <a:xfrm>
            <a:off x="6660232" y="323850"/>
            <a:ext cx="2471862" cy="227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I/O Bottleneck</a:t>
            </a:r>
            <a:endParaRPr lang="zh-CN" altLang="en-US" dirty="0"/>
          </a:p>
        </p:txBody>
      </p:sp>
      <p:sp>
        <p:nvSpPr>
          <p:cNvPr id="40964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Average seek latency: about </a:t>
            </a:r>
            <a:r>
              <a:rPr lang="en-US" altLang="zh-CN" sz="2400" dirty="0">
                <a:solidFill>
                  <a:srgbClr val="0096FF"/>
                </a:solidFill>
              </a:rPr>
              <a:t>8</a:t>
            </a:r>
            <a:r>
              <a:rPr lang="en-US" altLang="zh-CN" sz="2400" dirty="0"/>
              <a:t> milliseconds</a:t>
            </a:r>
          </a:p>
          <a:p>
            <a:pPr lvl="1"/>
            <a:r>
              <a:rPr lang="en-US" altLang="zh-CN" sz="2000" dirty="0"/>
              <a:t>Time to move the head over 1/3 of the disk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The average rotational latency: </a:t>
            </a:r>
            <a:r>
              <a:rPr lang="en-US" altLang="zh-CN" sz="2400" dirty="0">
                <a:solidFill>
                  <a:srgbClr val="0096FF"/>
                </a:solidFill>
              </a:rPr>
              <a:t>4.17</a:t>
            </a:r>
            <a:r>
              <a:rPr lang="en-US" altLang="zh-CN" sz="2400" dirty="0"/>
              <a:t> milliseconds</a:t>
            </a:r>
          </a:p>
          <a:p>
            <a:pPr lvl="1"/>
            <a:r>
              <a:rPr lang="en-US" altLang="zh-CN" sz="2000" dirty="0"/>
              <a:t>The disks spin at </a:t>
            </a:r>
            <a:r>
              <a:rPr lang="en-US" altLang="zh-CN" sz="2000" dirty="0">
                <a:solidFill>
                  <a:srgbClr val="0096FF"/>
                </a:solidFill>
              </a:rPr>
              <a:t>7200</a:t>
            </a:r>
            <a:r>
              <a:rPr lang="en-US" altLang="zh-CN" sz="2000" dirty="0"/>
              <a:t> rotations/minute</a:t>
            </a:r>
          </a:p>
          <a:p>
            <a:pPr lvl="1"/>
            <a:r>
              <a:rPr lang="en-US" altLang="zh-CN" sz="2000" dirty="0"/>
              <a:t>One rotation every </a:t>
            </a:r>
            <a:r>
              <a:rPr lang="en-US" altLang="zh-CN" sz="2000" dirty="0">
                <a:solidFill>
                  <a:srgbClr val="0096FF"/>
                </a:solidFill>
              </a:rPr>
              <a:t>8.33</a:t>
            </a:r>
            <a:r>
              <a:rPr lang="en-US" altLang="zh-CN" sz="2000" dirty="0"/>
              <a:t> milliseconds (60/7200)</a:t>
            </a:r>
          </a:p>
          <a:p>
            <a:pPr lvl="1"/>
            <a:r>
              <a:rPr lang="en-US" altLang="zh-CN" sz="2000" dirty="0"/>
              <a:t>On average, the disk has to wait a half rotation for the desired block to be under the disk head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2069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93604"/>
            <a:ext cx="5007769" cy="17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Typical Modern 400 Gigabyte Disk</a:t>
            </a:r>
            <a:endParaRPr lang="zh-CN" altLang="en-US" dirty="0"/>
          </a:p>
        </p:txBody>
      </p:sp>
      <p:sp>
        <p:nvSpPr>
          <p:cNvPr id="4198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/>
              <a:t>Has 16,383 cylinders, or about 24 megabytes per cylinder</a:t>
            </a:r>
          </a:p>
          <a:p>
            <a:pPr eaLnBrk="1" hangingPunct="1"/>
            <a:r>
              <a:rPr lang="en-US" altLang="zh-CN" sz="1800" dirty="0"/>
              <a:t>Would have 8 two-sided platters and thus 16 read/write heads</a:t>
            </a:r>
          </a:p>
          <a:p>
            <a:pPr eaLnBrk="1" hangingPunct="1"/>
            <a:r>
              <a:rPr lang="en-US" altLang="zh-CN" sz="1800" dirty="0"/>
              <a:t>Would be 24/16 = 1.5 megabytes per track</a:t>
            </a:r>
          </a:p>
          <a:p>
            <a:pPr eaLnBrk="1" hangingPunct="1"/>
            <a:r>
              <a:rPr lang="en-US" altLang="zh-CN" sz="1800" dirty="0"/>
              <a:t>When rotating at 7200 revolutions per minute</a:t>
            </a:r>
            <a:r>
              <a:rPr lang="zh-CN" altLang="en-US" sz="1800" dirty="0"/>
              <a:t> </a:t>
            </a:r>
            <a:r>
              <a:rPr lang="en-US" altLang="zh-CN" sz="1800" dirty="0"/>
              <a:t>(120</a:t>
            </a:r>
            <a:r>
              <a:rPr lang="zh-CN" altLang="en-US" sz="1800" dirty="0"/>
              <a:t> </a:t>
            </a:r>
            <a:r>
              <a:rPr lang="en-US" altLang="zh-CN" sz="1800" dirty="0"/>
              <a:t>per</a:t>
            </a:r>
            <a:r>
              <a:rPr lang="zh-CN" altLang="en-US" sz="1800" dirty="0"/>
              <a:t> </a:t>
            </a:r>
            <a:r>
              <a:rPr lang="en-US" altLang="zh-CN" sz="1800" dirty="0"/>
              <a:t>second)</a:t>
            </a:r>
          </a:p>
          <a:p>
            <a:pPr eaLnBrk="1" hangingPunct="1"/>
            <a:r>
              <a:rPr lang="en-US" altLang="zh-CN" sz="1800" dirty="0"/>
              <a:t>The bits will go by a head at </a:t>
            </a:r>
            <a:r>
              <a:rPr lang="en-US" altLang="zh-CN" sz="1800" b="1" dirty="0">
                <a:solidFill>
                  <a:srgbClr val="0096FF"/>
                </a:solidFill>
              </a:rPr>
              <a:t>180</a:t>
            </a:r>
            <a:r>
              <a:rPr lang="en-US" altLang="zh-CN" sz="1800" dirty="0"/>
              <a:t> megabytes per second</a:t>
            </a:r>
            <a:r>
              <a:rPr lang="zh-CN" altLang="en-US" sz="1800" dirty="0"/>
              <a:t> </a:t>
            </a:r>
            <a:r>
              <a:rPr lang="en-US" altLang="zh-CN" sz="1800" dirty="0"/>
              <a:t>(1.5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  <a:r>
              <a:rPr lang="zh-CN" altLang="en-US" sz="1800" dirty="0"/>
              <a:t> </a:t>
            </a:r>
            <a:r>
              <a:rPr lang="en-US" altLang="zh-CN" sz="1800" dirty="0"/>
              <a:t>120)</a:t>
            </a:r>
          </a:p>
          <a:p>
            <a:pPr eaLnBrk="1" hangingPunct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1138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Bottleneck 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The IDE bus: 66 MB/S is common</a:t>
            </a:r>
          </a:p>
          <a:p>
            <a:pPr eaLnBrk="1" hangingPunct="1"/>
            <a:r>
              <a:rPr lang="en-US" altLang="zh-CN" sz="2400" dirty="0"/>
              <a:t>The Serial ATA-3 bus: 6 </a:t>
            </a:r>
            <a:r>
              <a:rPr lang="en-US" altLang="zh-CN" sz="2400" dirty="0" err="1"/>
              <a:t>Gbps</a:t>
            </a:r>
            <a:r>
              <a:rPr lang="en-US" altLang="zh-CN" sz="2400" dirty="0"/>
              <a:t>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With IDE bus: The electronics would be the bottleneck</a:t>
            </a:r>
          </a:p>
          <a:p>
            <a:pPr lvl="1"/>
            <a:r>
              <a:rPr lang="en-US" altLang="zh-CN" sz="2000" dirty="0"/>
              <a:t>at 66 MB/S</a:t>
            </a:r>
          </a:p>
          <a:p>
            <a:pPr eaLnBrk="1" hangingPunct="1"/>
            <a:r>
              <a:rPr lang="en-US" altLang="zh-CN" sz="2400" dirty="0"/>
              <a:t>With SATA-3 bus: The mechanics would be the bottleneck</a:t>
            </a:r>
          </a:p>
          <a:p>
            <a:pPr lvl="1"/>
            <a:r>
              <a:rPr lang="en-US" altLang="zh-CN" sz="2000" dirty="0"/>
              <a:t>at 180 MB/S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768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Latency of 4-KB Data Accessing (Using IDE)</a:t>
            </a:r>
            <a:endParaRPr lang="zh-CN" altLang="en-US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The latency of reading a 4 kilobyte block chosen at random:</a:t>
            </a:r>
          </a:p>
          <a:p>
            <a:pPr eaLnBrk="1" hangingPunct="1"/>
            <a:r>
              <a:rPr lang="en-US" altLang="zh-CN" sz="2000" dirty="0" err="1">
                <a:solidFill>
                  <a:srgbClr val="0096FF"/>
                </a:solidFill>
              </a:rPr>
              <a:t>avg</a:t>
            </a:r>
            <a:r>
              <a:rPr lang="en-US" altLang="zh-CN" sz="2000" dirty="0">
                <a:solidFill>
                  <a:srgbClr val="0096FF"/>
                </a:solidFill>
              </a:rPr>
              <a:t> seek time + </a:t>
            </a:r>
            <a:r>
              <a:rPr lang="en-US" altLang="zh-CN" sz="2000" dirty="0" err="1">
                <a:solidFill>
                  <a:srgbClr val="0096FF"/>
                </a:solidFill>
              </a:rPr>
              <a:t>avg</a:t>
            </a:r>
            <a:r>
              <a:rPr lang="en-US" altLang="zh-CN" sz="2000" dirty="0">
                <a:solidFill>
                  <a:srgbClr val="0096FF"/>
                </a:solidFill>
              </a:rPr>
              <a:t> rotation latency + transmission of 4 kilobytes </a:t>
            </a:r>
          </a:p>
          <a:p>
            <a:pPr marL="457200" lvl="1" indent="0">
              <a:buNone/>
            </a:pPr>
            <a:r>
              <a:rPr lang="en-US" altLang="zh-CN" sz="1800" dirty="0"/>
              <a:t>= 8 + 4.17 + (4 / (66 × 1024)) × 1000 milliseconds</a:t>
            </a:r>
          </a:p>
          <a:p>
            <a:pPr marL="457200" lvl="1" indent="0">
              <a:buNone/>
            </a:pPr>
            <a:r>
              <a:rPr lang="en-US" altLang="zh-CN" sz="1800" dirty="0"/>
              <a:t>= 8 + 4.17 + 0.06 milliseconds</a:t>
            </a:r>
          </a:p>
          <a:p>
            <a:pPr marL="457200" lvl="1" indent="0">
              <a:buNone/>
            </a:pPr>
            <a:r>
              <a:rPr lang="en-US" altLang="zh-CN" sz="1800" dirty="0"/>
              <a:t>= 12.23 milliseconds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The throughput for reading randomly-chosen blocks one by one is:</a:t>
            </a:r>
          </a:p>
          <a:p>
            <a:pPr marL="457200" lvl="1" indent="0">
              <a:buNone/>
            </a:pPr>
            <a:r>
              <a:rPr lang="en-US" altLang="zh-CN" sz="1800" dirty="0"/>
              <a:t>= 1000/12.23 × 4 kilobytes per second</a:t>
            </a:r>
          </a:p>
          <a:p>
            <a:pPr marL="457200" lvl="1" indent="0">
              <a:buNone/>
            </a:pPr>
            <a:r>
              <a:rPr lang="en-US" altLang="zh-CN" sz="1800" dirty="0"/>
              <a:t>= 327 kilobytes/second</a:t>
            </a:r>
          </a:p>
        </p:txBody>
      </p:sp>
    </p:spTree>
    <p:extLst>
      <p:ext uri="{BB962C8B-B14F-4D97-AF65-F5344CB8AC3E}">
        <p14:creationId xmlns:p14="http://schemas.microsoft.com/office/powerpoint/2010/main" val="222244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Moore's Law</a:t>
            </a:r>
            <a:endParaRPr lang="zh-CN" altLang="en-US" dirty="0"/>
          </a:p>
        </p:txBody>
      </p:sp>
      <p:pic>
        <p:nvPicPr>
          <p:cNvPr id="409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04" y="1568054"/>
            <a:ext cx="5724525" cy="355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960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Round-1: No Optimization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50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1 	in ← OPEN (“in”, READ) 		// open “in” for reading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2 	out ← OPEN (“out”, WRITE) 	         // open “out” for reading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4	while not ENDOFFILE (in) do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5 		block ← READ (in, 4096)  	// read 4 kilobyte block from in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6 		block ← COMPUTE (block)  	// compute for 1 millisecond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7 		WRITE (out, block, 4096) 	// write 4 kilobyte block to out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8 	CLOSE (in)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9 	CLOSE (out)</a:t>
            </a:r>
          </a:p>
          <a:p>
            <a:pPr eaLnBrk="1" hangingPunct="1"/>
            <a:endParaRPr lang="en-US" altLang="zh-CN" sz="2400" i="1" dirty="0">
              <a:solidFill>
                <a:srgbClr val="2E75B6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96FF"/>
                </a:solidFill>
              </a:rPr>
              <a:t>reading 4 kilobyte + 1 millisecond of computation + writing 4 kilobyte</a:t>
            </a:r>
          </a:p>
          <a:p>
            <a:pPr marL="457200" lvl="1" indent="0">
              <a:buNone/>
            </a:pPr>
            <a:r>
              <a:rPr lang="en-US" altLang="zh-CN" sz="2200" dirty="0"/>
              <a:t>= 12.23 + 1+ 12.23 milliseconds</a:t>
            </a:r>
          </a:p>
          <a:p>
            <a:pPr marL="457200" lvl="1" indent="0">
              <a:buNone/>
            </a:pPr>
            <a:r>
              <a:rPr lang="en-US" altLang="zh-CN" sz="2200" dirty="0"/>
              <a:t>= 25.46 milliseconds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4756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Round-2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Modify the file system </a:t>
            </a:r>
          </a:p>
          <a:p>
            <a:pPr marL="457200" lvl="1" indent="0">
              <a:buNone/>
            </a:pPr>
            <a:r>
              <a:rPr lang="en-US" altLang="zh-CN" dirty="0"/>
              <a:t>to layout the blocks of a file contiguously</a:t>
            </a:r>
          </a:p>
          <a:p>
            <a:pPr marL="457200" lvl="1" indent="0">
              <a:buNone/>
            </a:pPr>
            <a:r>
              <a:rPr lang="en-US" altLang="zh-CN" dirty="0"/>
              <a:t>to </a:t>
            </a:r>
            <a:r>
              <a:rPr lang="en-US" altLang="zh-CN" b="1" dirty="0" err="1">
                <a:solidFill>
                  <a:srgbClr val="0096FF"/>
                </a:solidFill>
              </a:rPr>
              <a:t>prefetch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 entire track of data on each read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96FF"/>
                </a:solidFill>
              </a:rPr>
              <a:t>Average seek time + 1 rotational delay</a:t>
            </a:r>
          </a:p>
          <a:p>
            <a:pPr marL="457200" lvl="1" indent="0">
              <a:buNone/>
            </a:pPr>
            <a:r>
              <a:rPr lang="en-US" altLang="zh-CN" dirty="0"/>
              <a:t>= 8 + 8.33 milliseconds = </a:t>
            </a:r>
            <a:r>
              <a:rPr lang="en-US" altLang="zh-CN" b="1" dirty="0">
                <a:solidFill>
                  <a:srgbClr val="FF2600"/>
                </a:solidFill>
              </a:rPr>
              <a:t>16.33 </a:t>
            </a:r>
            <a:r>
              <a:rPr lang="en-US" altLang="zh-CN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1374319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Round-2</a:t>
            </a:r>
            <a:endParaRPr lang="zh-CN" altLang="en-US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686800" cy="3771636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1800" dirty="0"/>
              <a:t>File system issues 1 read request per 384 (1.5 MB per track / 4 KB) loop iterations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The average time for 384 iterations is: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96FF"/>
                </a:solidFill>
              </a:rPr>
              <a:t>reading 1536 kilobyte + 384× (1 millisecond of computation + writing 4 kilobyte)</a:t>
            </a:r>
          </a:p>
          <a:p>
            <a:pPr marL="457200" lvl="1" indent="0">
              <a:buNone/>
            </a:pPr>
            <a:r>
              <a:rPr lang="en-US" altLang="zh-CN" sz="1600" dirty="0"/>
              <a:t>= 16.33 + 384 × (1 + 12.23) millisecond</a:t>
            </a:r>
          </a:p>
          <a:p>
            <a:pPr marL="457200" lvl="1" indent="0">
              <a:buNone/>
            </a:pPr>
            <a:r>
              <a:rPr lang="en-US" altLang="zh-CN" sz="1600" dirty="0"/>
              <a:t>= 16.33 + 5080.32 milliseconds</a:t>
            </a:r>
          </a:p>
          <a:p>
            <a:pPr marL="457200" lvl="1" indent="0">
              <a:buNone/>
            </a:pPr>
            <a:r>
              <a:rPr lang="en-US" altLang="zh-CN" sz="1600" dirty="0"/>
              <a:t>= 5096.65 milliseconds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Thus, the average time for a loop iteration is 5096.65/384 = </a:t>
            </a:r>
            <a:r>
              <a:rPr lang="en-US" altLang="zh-CN" sz="1800" b="1" dirty="0">
                <a:solidFill>
                  <a:srgbClr val="FF2600"/>
                </a:solidFill>
              </a:rPr>
              <a:t>13.27</a:t>
            </a:r>
            <a:r>
              <a:rPr lang="en-US" altLang="zh-CN" sz="1800" dirty="0"/>
              <a:t> milliseconds</a:t>
            </a:r>
          </a:p>
          <a:p>
            <a:pPr marL="0" indent="0" eaLnBrk="1" hangingPunct="1">
              <a:buNone/>
            </a:pPr>
            <a:endParaRPr lang="zh-CN" altLang="en-US" sz="1800" dirty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72" y="4363938"/>
            <a:ext cx="666273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809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Round-3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fi-FI" altLang="zh-CN" sz="2000" dirty="0"/>
              <a:t>Improve by </a:t>
            </a:r>
            <a:r>
              <a:rPr lang="fi-FI" altLang="zh-CN" sz="2000" dirty="0">
                <a:solidFill>
                  <a:srgbClr val="0096FF"/>
                </a:solidFill>
              </a:rPr>
              <a:t>dallying</a:t>
            </a:r>
            <a:r>
              <a:rPr lang="fi-FI" altLang="zh-CN" sz="2000" dirty="0"/>
              <a:t> &amp; </a:t>
            </a:r>
            <a:r>
              <a:rPr lang="fi-FI" altLang="zh-CN" sz="2000" dirty="0">
                <a:solidFill>
                  <a:srgbClr val="0096FF"/>
                </a:solidFill>
              </a:rPr>
              <a:t>batching</a:t>
            </a:r>
            <a:r>
              <a:rPr lang="fi-FI" altLang="zh-CN" sz="2000" dirty="0"/>
              <a:t> write requests</a:t>
            </a:r>
          </a:p>
          <a:p>
            <a:pPr marL="0" indent="0" eaLnBrk="1" hangingPunct="1">
              <a:buNone/>
            </a:pPr>
            <a:r>
              <a:rPr lang="fi-FI" altLang="zh-CN" sz="2000" dirty="0"/>
              <a:t>Write to buffer in RAM and flush when buffer is full</a:t>
            </a:r>
          </a:p>
          <a:p>
            <a:pPr marL="0" indent="0" eaLnBrk="1" hangingPunct="1">
              <a:buNone/>
            </a:pPr>
            <a:r>
              <a:rPr lang="fi-FI" altLang="zh-CN" sz="2000" dirty="0"/>
              <a:t>Latency = (16.33 + 384 + 16.33)/384 milliseconds</a:t>
            </a:r>
          </a:p>
          <a:p>
            <a:pPr marL="0" indent="0" eaLnBrk="1" hangingPunct="1">
              <a:buNone/>
            </a:pPr>
            <a:r>
              <a:rPr lang="fi-FI" altLang="zh-CN" sz="2000" dirty="0"/>
              <a:t>= </a:t>
            </a:r>
            <a:r>
              <a:rPr lang="fi-FI" altLang="zh-CN" sz="2000" b="1" dirty="0">
                <a:solidFill>
                  <a:srgbClr val="FF2600"/>
                </a:solidFill>
              </a:rPr>
              <a:t>1.09</a:t>
            </a:r>
            <a:r>
              <a:rPr lang="fi-FI" altLang="zh-CN" sz="2000" dirty="0"/>
              <a:t> milliseconds</a:t>
            </a:r>
          </a:p>
          <a:p>
            <a:pPr marL="0" indent="0" eaLnBrk="1" hangingPunct="1">
              <a:buNone/>
            </a:pPr>
            <a:endParaRPr lang="zh-CN" altLang="en-US" sz="2000"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39" y="4273649"/>
            <a:ext cx="637579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85" y="725091"/>
            <a:ext cx="2321719" cy="335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6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Round-4</a:t>
            </a:r>
            <a:endParaRPr lang="zh-CN" altLang="en-US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fi-FI" altLang="zh-CN" sz="2400" dirty="0"/>
              <a:t>Prefetch the next track before the 385th READ</a:t>
            </a:r>
          </a:p>
          <a:p>
            <a:pPr marL="0" indent="0" eaLnBrk="1" hangingPunct="1">
              <a:buNone/>
            </a:pPr>
            <a:r>
              <a:rPr lang="fi-FI" altLang="zh-CN" sz="2400" dirty="0">
                <a:solidFill>
                  <a:srgbClr val="0096FF"/>
                </a:solidFill>
              </a:rPr>
              <a:t>Overlap</a:t>
            </a:r>
            <a:r>
              <a:rPr lang="fi-FI" altLang="zh-CN" sz="2400" dirty="0"/>
              <a:t> computation and I/O completely</a:t>
            </a:r>
          </a:p>
          <a:p>
            <a:pPr marL="0" indent="0" eaLnBrk="1" hangingPunct="1">
              <a:buNone/>
            </a:pPr>
            <a:r>
              <a:rPr lang="fi-FI" altLang="zh-CN" sz="2400" dirty="0"/>
              <a:t>The average time around the loop is</a:t>
            </a:r>
            <a:r>
              <a:rPr lang="fi-FI" altLang="zh-CN" sz="2400" b="1" dirty="0">
                <a:solidFill>
                  <a:srgbClr val="FF2600"/>
                </a:solidFill>
              </a:rPr>
              <a:t> 1 </a:t>
            </a:r>
            <a:r>
              <a:rPr lang="fi-FI" altLang="zh-CN" sz="2400" dirty="0"/>
              <a:t>millisecond</a:t>
            </a:r>
          </a:p>
          <a:p>
            <a:pPr marL="0" indent="0" eaLnBrk="1" hangingPunct="1">
              <a:buNone/>
            </a:pPr>
            <a:r>
              <a:rPr lang="fi-FI" altLang="zh-CN" sz="2400" dirty="0"/>
              <a:t>The bottleneck now is the CPU</a:t>
            </a:r>
            <a:endParaRPr lang="zh-CN" altLang="en-US" sz="2400" dirty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7620"/>
            <a:ext cx="6379369" cy="12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Metrics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Performance Metrics</a:t>
            </a:r>
            <a:endParaRPr kumimoji="0"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altLang="zh-CN" sz="2800" dirty="0"/>
              <a:t>Computer Systems can be viewed as interconnected modules</a:t>
            </a:r>
          </a:p>
          <a:p>
            <a:pPr marL="0" indent="0"/>
            <a:endParaRPr kumimoji="0" lang="en-US" altLang="zh-CN" sz="2800" dirty="0"/>
          </a:p>
          <a:p>
            <a:pPr marL="0" indent="0">
              <a:buNone/>
            </a:pPr>
            <a:r>
              <a:rPr kumimoji="0" lang="en-US" altLang="zh-CN" sz="2800" dirty="0"/>
              <a:t>★ Capacity</a:t>
            </a:r>
          </a:p>
          <a:p>
            <a:pPr marL="0" indent="0">
              <a:buNone/>
            </a:pPr>
            <a:r>
              <a:rPr kumimoji="0" lang="en-US" altLang="zh-CN" sz="2800" dirty="0"/>
              <a:t>★ Utilization </a:t>
            </a:r>
          </a:p>
          <a:p>
            <a:pPr marL="0" indent="0">
              <a:buNone/>
            </a:pPr>
            <a:r>
              <a:rPr kumimoji="0" lang="en-US" altLang="zh-CN" sz="2800" dirty="0"/>
              <a:t>★ Latency</a:t>
            </a:r>
          </a:p>
          <a:p>
            <a:pPr marL="0" indent="0">
              <a:buNone/>
            </a:pPr>
            <a:r>
              <a:rPr kumimoji="0" lang="en-US" altLang="zh-CN" sz="2800" dirty="0"/>
              <a:t>★ Throughput</a:t>
            </a:r>
          </a:p>
          <a:p>
            <a:pPr marL="0" indent="0"/>
            <a:endParaRPr kumimoji="0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428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Performance Metrics: Capacity</a:t>
            </a:r>
            <a:endParaRPr kumimoji="0" lang="zh-CN" alt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333625" algn="l"/>
              </a:tabLst>
            </a:pPr>
            <a:r>
              <a:rPr kumimoji="0" lang="en-US" altLang="zh-CN" sz="2400" b="1" dirty="0"/>
              <a:t>Capacity</a:t>
            </a:r>
            <a:r>
              <a:rPr kumimoji="0" lang="en-US" altLang="zh-CN" sz="2400" dirty="0"/>
              <a:t> – Size or amount of a service</a:t>
            </a:r>
          </a:p>
          <a:p>
            <a:pPr lvl="1" indent="-342900">
              <a:buFont typeface="系统字体"/>
              <a:buChar char="-"/>
              <a:tabLst>
                <a:tab pos="2333625" algn="l"/>
              </a:tabLst>
            </a:pPr>
            <a:r>
              <a:rPr kumimoji="0" lang="en-US" altLang="zh-CN" sz="2200" dirty="0"/>
              <a:t>Blocks on storage or memory devices</a:t>
            </a:r>
          </a:p>
          <a:p>
            <a:pPr lvl="1" indent="-342900">
              <a:buFont typeface="系统字体"/>
              <a:buChar char="-"/>
              <a:tabLst>
                <a:tab pos="2333625" algn="l"/>
              </a:tabLst>
            </a:pPr>
            <a:r>
              <a:rPr kumimoji="0" lang="en-US" altLang="zh-CN" sz="2200" dirty="0"/>
              <a:t>Cycles on a processor</a:t>
            </a:r>
          </a:p>
          <a:p>
            <a:pPr lvl="1" indent="-342900">
              <a:buFont typeface="系统字体"/>
              <a:buChar char="-"/>
              <a:tabLst>
                <a:tab pos="2333625" algn="l"/>
              </a:tabLst>
            </a:pPr>
            <a:r>
              <a:rPr kumimoji="0" lang="en-US" altLang="zh-CN" sz="2200" dirty="0"/>
              <a:t>Requests per second for a web server</a:t>
            </a:r>
          </a:p>
          <a:p>
            <a:pPr lvl="1" indent="-342900">
              <a:buFont typeface="系统字体"/>
              <a:buChar char="-"/>
              <a:tabLst>
                <a:tab pos="2333625" algn="l"/>
              </a:tabLst>
            </a:pPr>
            <a:r>
              <a:rPr kumimoji="0" lang="en-US" altLang="zh-CN" sz="2200" dirty="0"/>
              <a:t>Bits per second on a network link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6530579" y="2137542"/>
            <a:ext cx="1750219" cy="1415653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5" name="流程图: 磁盘 4"/>
          <p:cNvSpPr/>
          <p:nvPr/>
        </p:nvSpPr>
        <p:spPr>
          <a:xfrm>
            <a:off x="6530579" y="1822026"/>
            <a:ext cx="1750219" cy="8191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8570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Performance Metrics: Utilization</a:t>
            </a:r>
            <a:endParaRPr kumimoji="0"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zh-CN" sz="2400" b="1" dirty="0"/>
              <a:t>Utilization</a:t>
            </a:r>
            <a:r>
              <a:rPr kumimoji="0" lang="en-US" altLang="zh-CN" sz="2400" dirty="0"/>
              <a:t> – Fraction of capacity used by a workload</a:t>
            </a:r>
          </a:p>
          <a:p>
            <a:pPr lvl="1" indent="-342900">
              <a:buFont typeface="系统字体"/>
              <a:buChar char="-"/>
            </a:pPr>
            <a:r>
              <a:rPr kumimoji="0" lang="en-US" altLang="zh-CN" dirty="0"/>
              <a:t>CPU is 50% busy, rest in idle loop</a:t>
            </a:r>
          </a:p>
          <a:p>
            <a:pPr lvl="1" indent="-342900">
              <a:buFont typeface="系统字体"/>
              <a:buChar char="-"/>
            </a:pPr>
            <a:r>
              <a:rPr kumimoji="0" lang="en-US" altLang="zh-CN" dirty="0"/>
              <a:t>75% of disk blocks are allocated</a:t>
            </a:r>
          </a:p>
          <a:p>
            <a:pPr lvl="1" indent="-342900">
              <a:buFont typeface="系统字体"/>
              <a:buChar char="-"/>
            </a:pPr>
            <a:r>
              <a:rPr kumimoji="0" lang="en-US" altLang="zh-CN" dirty="0"/>
              <a:t>Webserver is running at 20% of capacity</a:t>
            </a:r>
          </a:p>
          <a:p>
            <a:pPr lvl="1" indent="-342900">
              <a:buFont typeface="系统字体"/>
              <a:buChar char="-"/>
            </a:pPr>
            <a:r>
              <a:rPr kumimoji="0" lang="en-US" altLang="zh-CN" dirty="0"/>
              <a:t>20% of the time network is busy</a:t>
            </a:r>
          </a:p>
          <a:p>
            <a:pPr marL="0" indent="0"/>
            <a:endParaRPr kumimoji="0" lang="zh-CN" altLang="en-US" sz="2400" dirty="0"/>
          </a:p>
        </p:txBody>
      </p:sp>
      <p:sp>
        <p:nvSpPr>
          <p:cNvPr id="4" name="饼形 3"/>
          <p:cNvSpPr/>
          <p:nvPr/>
        </p:nvSpPr>
        <p:spPr>
          <a:xfrm>
            <a:off x="6804248" y="2390974"/>
            <a:ext cx="1525190" cy="1463279"/>
          </a:xfrm>
          <a:prstGeom prst="pie">
            <a:avLst>
              <a:gd name="adj1" fmla="val 19365190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饼形 4"/>
          <p:cNvSpPr/>
          <p:nvPr/>
        </p:nvSpPr>
        <p:spPr>
          <a:xfrm>
            <a:off x="6857825" y="2281436"/>
            <a:ext cx="1525191" cy="1463279"/>
          </a:xfrm>
          <a:prstGeom prst="pie">
            <a:avLst>
              <a:gd name="adj1" fmla="val 16221432"/>
              <a:gd name="adj2" fmla="val 19407374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Performance Metrics: Latency</a:t>
            </a:r>
            <a:endParaRPr kumimoji="0"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zh-CN" sz="2400" b="1" dirty="0"/>
              <a:t>Latency</a:t>
            </a:r>
            <a:r>
              <a:rPr kumimoji="0" lang="en-US" altLang="zh-CN" sz="2400" dirty="0"/>
              <a:t>: the time it takes from start to finish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Webserver – Time from request to response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Network – Time from send() until receive() done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Procedure – Time from call until return</a:t>
            </a:r>
          </a:p>
          <a:p>
            <a:pPr marL="0" indent="0"/>
            <a:endParaRPr kumimoji="0" lang="en-US" altLang="zh-CN" sz="2400" dirty="0"/>
          </a:p>
          <a:p>
            <a:pPr marL="0" indent="0">
              <a:buNone/>
            </a:pPr>
            <a:r>
              <a:rPr kumimoji="0" lang="en-US" altLang="zh-CN" sz="2400" dirty="0"/>
              <a:t>For a multi-step process (Steps A + B)</a:t>
            </a:r>
          </a:p>
          <a:p>
            <a:pPr marL="400050" lvl="1" indent="0">
              <a:buNone/>
            </a:pPr>
            <a:r>
              <a:rPr kumimoji="0" lang="en-US" altLang="zh-CN" sz="2200" dirty="0" err="1"/>
              <a:t>Latency</a:t>
            </a:r>
            <a:r>
              <a:rPr kumimoji="0" lang="en-US" altLang="zh-CN" sz="2200" baseline="-25000" dirty="0" err="1"/>
              <a:t>A+B</a:t>
            </a:r>
            <a:r>
              <a:rPr kumimoji="0" lang="en-US" altLang="zh-CN" sz="2200" dirty="0"/>
              <a:t> ≥ </a:t>
            </a:r>
            <a:r>
              <a:rPr kumimoji="0" lang="en-US" altLang="zh-CN" sz="2200" dirty="0" err="1"/>
              <a:t>LatencyA</a:t>
            </a:r>
            <a:r>
              <a:rPr kumimoji="0" lang="en-US" altLang="zh-CN" sz="2200" dirty="0"/>
              <a:t> + </a:t>
            </a:r>
            <a:r>
              <a:rPr kumimoji="0" lang="en-US" altLang="zh-CN" sz="2200" dirty="0" err="1"/>
              <a:t>Latency</a:t>
            </a:r>
            <a:r>
              <a:rPr kumimoji="0" lang="en-US" altLang="zh-CN" sz="2200" baseline="-25000" dirty="0" err="1"/>
              <a:t>B</a:t>
            </a:r>
            <a:endParaRPr kumimoji="0" lang="en-US" altLang="zh-CN" sz="2200" baseline="-25000" dirty="0"/>
          </a:p>
          <a:p>
            <a:pPr marL="0" indent="0"/>
            <a:endParaRPr kumimoji="0" lang="en-US" altLang="zh-CN" sz="2400" dirty="0"/>
          </a:p>
          <a:p>
            <a:pPr marL="0" indent="0"/>
            <a:endParaRPr kumimoji="0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355681" y="1654969"/>
            <a:ext cx="971550" cy="427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Stage-1</a:t>
            </a:r>
            <a:endParaRPr kumimoji="0"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7355681" y="2406254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Stage-1</a:t>
            </a:r>
            <a:endParaRPr kumimoji="0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7355681" y="3157538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…</a:t>
            </a:r>
            <a:endParaRPr kumimoji="0"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7352110" y="3908823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Stage-n</a:t>
            </a:r>
            <a:endParaRPr kumimoji="0" lang="zh-CN" altLang="en-US" sz="1350"/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7841456" y="2082404"/>
            <a:ext cx="0" cy="3238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7841456" y="2832498"/>
            <a:ext cx="0" cy="325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 flipH="1">
            <a:off x="7837885" y="3583781"/>
            <a:ext cx="3572" cy="3250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94948" y="1463278"/>
            <a:ext cx="1320403" cy="3080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endCxn id="5" idx="0"/>
          </p:cNvCxnSpPr>
          <p:nvPr/>
        </p:nvCxnSpPr>
        <p:spPr>
          <a:xfrm>
            <a:off x="7837885" y="1268016"/>
            <a:ext cx="3572" cy="3869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</p:cNvCxnSpPr>
          <p:nvPr/>
        </p:nvCxnSpPr>
        <p:spPr>
          <a:xfrm>
            <a:off x="7837885" y="4335066"/>
            <a:ext cx="0" cy="4643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矩形 25"/>
          <p:cNvSpPr>
            <a:spLocks noChangeArrowheads="1"/>
          </p:cNvSpPr>
          <p:nvPr/>
        </p:nvSpPr>
        <p:spPr bwMode="auto">
          <a:xfrm>
            <a:off x="7429661" y="4844653"/>
            <a:ext cx="85812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/>
              <a:t>Response</a:t>
            </a:r>
            <a:endParaRPr kumimoji="0" lang="zh-CN" altLang="en-US" sz="1350"/>
          </a:p>
        </p:txBody>
      </p:sp>
      <p:sp>
        <p:nvSpPr>
          <p:cNvPr id="8207" name="矩形 26"/>
          <p:cNvSpPr>
            <a:spLocks noChangeArrowheads="1"/>
          </p:cNvSpPr>
          <p:nvPr/>
        </p:nvSpPr>
        <p:spPr bwMode="auto">
          <a:xfrm>
            <a:off x="7469211" y="941785"/>
            <a:ext cx="7552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/>
              <a:t>Request</a:t>
            </a:r>
            <a:endParaRPr kumimoji="0" lang="zh-CN" altLang="en-US" sz="1350"/>
          </a:p>
        </p:txBody>
      </p:sp>
      <p:sp>
        <p:nvSpPr>
          <p:cNvPr id="8208" name="矩形 27"/>
          <p:cNvSpPr>
            <a:spLocks noChangeArrowheads="1"/>
          </p:cNvSpPr>
          <p:nvPr/>
        </p:nvSpPr>
        <p:spPr bwMode="auto">
          <a:xfrm>
            <a:off x="6496708" y="1478756"/>
            <a:ext cx="6928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/>
              <a:t>Service</a:t>
            </a:r>
            <a:endParaRPr kumimoji="0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6027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5048</TotalTime>
  <Words>1862</Words>
  <Application>Microsoft Macintosh PowerPoint</Application>
  <PresentationFormat>全屏显示(16:10)</PresentationFormat>
  <Paragraphs>322</Paragraphs>
  <Slides>44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等线</vt:lpstr>
      <vt:lpstr>等线</vt:lpstr>
      <vt:lpstr>宋体</vt:lpstr>
      <vt:lpstr>系统字体</vt:lpstr>
      <vt:lpstr>Arial</vt:lpstr>
      <vt:lpstr>Calibri</vt:lpstr>
      <vt:lpstr>Consolas</vt:lpstr>
      <vt:lpstr>Courier New</vt:lpstr>
      <vt:lpstr>Office 主题​​</vt:lpstr>
      <vt:lpstr>System Performance</vt:lpstr>
      <vt:lpstr>Virtualization: C/S on a Single Machine</vt:lpstr>
      <vt:lpstr>Improving Performance</vt:lpstr>
      <vt:lpstr>Moore's Law</vt:lpstr>
      <vt:lpstr>Performance Metrics</vt:lpstr>
      <vt:lpstr>Performance Metrics</vt:lpstr>
      <vt:lpstr>Performance Metrics: Capacity</vt:lpstr>
      <vt:lpstr>Performance Metrics: Utilization</vt:lpstr>
      <vt:lpstr>Performance Metrics: Latency</vt:lpstr>
      <vt:lpstr>Performance Metrics: Throughput</vt:lpstr>
      <vt:lpstr>Relationship between Latency &amp; Throughput</vt:lpstr>
      <vt:lpstr>Throughput and Latency</vt:lpstr>
      <vt:lpstr>Throughput and Latency</vt:lpstr>
      <vt:lpstr>Throughput and Latency</vt:lpstr>
      <vt:lpstr>Improving Bottlenecks</vt:lpstr>
      <vt:lpstr>Latency Improves Slowly</vt:lpstr>
      <vt:lpstr>Fast Path for Latency Optimizations</vt:lpstr>
      <vt:lpstr>Fast Path for Latency Optimizations</vt:lpstr>
      <vt:lpstr>Caching: Classic Fast Path Optimization</vt:lpstr>
      <vt:lpstr>Reducing Latency using Concurrency </vt:lpstr>
      <vt:lpstr>Using Concurrency to Improve Throughput</vt:lpstr>
      <vt:lpstr>Hide Latency by Overlapping</vt:lpstr>
      <vt:lpstr>Queuing and Overload</vt:lpstr>
      <vt:lpstr>Queuing and Overload</vt:lpstr>
      <vt:lpstr>Queuing and Overload</vt:lpstr>
      <vt:lpstr>Queuing and Overload</vt:lpstr>
      <vt:lpstr>Fighting Bottlenecks</vt:lpstr>
      <vt:lpstr>Why Performance Bottleneck?</vt:lpstr>
      <vt:lpstr>How to Improve Performance?</vt:lpstr>
      <vt:lpstr>Batching</vt:lpstr>
      <vt:lpstr>Dallying</vt:lpstr>
      <vt:lpstr>Speculation</vt:lpstr>
      <vt:lpstr>Challenges</vt:lpstr>
      <vt:lpstr>Case: I/O Bottleneck</vt:lpstr>
      <vt:lpstr>The I/O Bottleneck</vt:lpstr>
      <vt:lpstr>The I/O Bottleneck</vt:lpstr>
      <vt:lpstr>A Typical Modern 400 Gigabyte Disk</vt:lpstr>
      <vt:lpstr>Bottleneck </vt:lpstr>
      <vt:lpstr>Latency of 4-KB Data Accessing (Using IDE)</vt:lpstr>
      <vt:lpstr>Round-1: No Optimization</vt:lpstr>
      <vt:lpstr>Round-2</vt:lpstr>
      <vt:lpstr>Round-2</vt:lpstr>
      <vt:lpstr>Round-3</vt:lpstr>
      <vt:lpstr>Round-4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162</cp:revision>
  <cp:lastPrinted>2016-06-13T07:55:34Z</cp:lastPrinted>
  <dcterms:created xsi:type="dcterms:W3CDTF">2017-05-12T06:55:38Z</dcterms:created>
  <dcterms:modified xsi:type="dcterms:W3CDTF">2018-10-31T01:42:09Z</dcterms:modified>
</cp:coreProperties>
</file>