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88" r:id="rId7"/>
    <p:sldId id="28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1" autoAdjust="0"/>
    <p:restoredTop sz="79362" autoAdjust="0"/>
  </p:normalViewPr>
  <p:slideViewPr>
    <p:cSldViewPr>
      <p:cViewPr varScale="1">
        <p:scale>
          <a:sx n="96" d="100"/>
          <a:sy n="96" d="100"/>
        </p:scale>
        <p:origin x="1712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863DA-F243-428A-BF32-9C5B19757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4325" indent="-224325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863DA-F243-428A-BF32-9C5B19757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We've seen negative goals already: all-or-nothing atomicity w/ crashes.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With crashes, just had to think of where we might crash.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Much harder to consider all possible cases with an adversary.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Security is also often hard because system has many complex goals.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2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Note: requires setting file permissions, </a:t>
            </a:r>
            <a:r>
              <a:rPr lang="en-US" altLang="zh-CN" dirty="0" err="1"/>
              <a:t>etc</a:t>
            </a:r>
            <a:r>
              <a:rPr lang="en-US" altLang="zh-CN" dirty="0"/>
              <a:t>; assumes OS kernel provides complete mediation.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78502"/>
            <a:ext cx="8380412" cy="625171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166718"/>
            <a:ext cx="8380412" cy="1730375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pPr>
              <a:defRPr/>
            </a:pPr>
            <a:fld id="{91D03702-EECF-4A87-B73C-C4347FB40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12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Security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Introduction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Attacks We've Known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3"/>
            <a:ext cx="8229600" cy="42724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/>
              <a:t>Buffer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(stack/heap)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ROP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Password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Phishing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XSS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Integer overflow attack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 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Side-channel 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2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Security: Real World VS. Computer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Security in general not a particularly new concern</a:t>
            </a:r>
          </a:p>
          <a:p>
            <a:pPr lvl="1"/>
            <a:r>
              <a:rPr lang="en-US" altLang="zh-CN" dirty="0"/>
              <a:t>Banks, military, legal system, etc. have always worried about security</a:t>
            </a:r>
          </a:p>
          <a:p>
            <a:r>
              <a:rPr lang="en-US" altLang="zh-CN" dirty="0"/>
              <a:t>Similarities with computer security:</a:t>
            </a:r>
          </a:p>
          <a:p>
            <a:pPr lvl="1"/>
            <a:r>
              <a:rPr lang="en-US" altLang="zh-CN" dirty="0"/>
              <a:t>Want to compartmentalize (different keys for bike vs. safe deposit box)</a:t>
            </a:r>
          </a:p>
          <a:p>
            <a:pPr lvl="1"/>
            <a:r>
              <a:rPr lang="en-US" altLang="zh-CN" dirty="0"/>
              <a:t>Log and audit for compromises</a:t>
            </a:r>
          </a:p>
          <a:p>
            <a:pPr lvl="1"/>
            <a:r>
              <a:rPr lang="en-US" altLang="zh-CN" dirty="0"/>
              <a:t>Use legal system for deterrence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Security: Real World VS. Computer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3"/>
            <a:ext cx="8229600" cy="40924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Significant differences with computer security:</a:t>
            </a:r>
          </a:p>
          <a:p>
            <a:pPr lvl="1"/>
            <a:r>
              <a:rPr lang="en-US" altLang="zh-CN" sz="2400" dirty="0"/>
              <a:t>Internet makes attacks fast, cheap, and scalable</a:t>
            </a:r>
          </a:p>
          <a:p>
            <a:pPr lvl="2"/>
            <a:r>
              <a:rPr lang="en-US" altLang="zh-CN" sz="2000" dirty="0"/>
              <a:t>Huge number of adversaries: bored teenagers, criminals worldwide, etc.</a:t>
            </a:r>
          </a:p>
          <a:p>
            <a:pPr lvl="2"/>
            <a:r>
              <a:rPr lang="en-US" altLang="zh-CN" sz="2000" dirty="0"/>
              <a:t>Anonymous adversaries : no strong identity on the internet</a:t>
            </a:r>
          </a:p>
          <a:p>
            <a:pPr lvl="2"/>
            <a:r>
              <a:rPr lang="en-US" altLang="zh-CN" sz="2000" dirty="0"/>
              <a:t>Adversaries have lots of resources (compromised PCs in a botnet)</a:t>
            </a:r>
          </a:p>
          <a:p>
            <a:pPr lvl="2"/>
            <a:r>
              <a:rPr lang="en-US" altLang="zh-CN" sz="2000" dirty="0"/>
              <a:t>Attacks can often be automated: systems compromised faster than can react</a:t>
            </a:r>
          </a:p>
          <a:p>
            <a:pPr lvl="1"/>
            <a:r>
              <a:rPr lang="en-US" altLang="zh-CN" sz="2400" dirty="0"/>
              <a:t>Users often have poor intuition about computer security</a:t>
            </a:r>
          </a:p>
          <a:p>
            <a:pPr lvl="2"/>
            <a:r>
              <a:rPr lang="en-US" altLang="zh-CN" sz="2000" dirty="0"/>
              <a:t>E.g., misunderstand implications of important security decisions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2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is Security So Hard?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Security is a </a:t>
            </a:r>
            <a:r>
              <a:rPr lang="en-US" altLang="zh-CN" sz="2400" b="1" u="sng" dirty="0">
                <a:solidFill>
                  <a:schemeClr val="accent2"/>
                </a:solidFill>
              </a:rPr>
              <a:t>negative goal</a:t>
            </a:r>
          </a:p>
          <a:p>
            <a:pPr lvl="1"/>
            <a:r>
              <a:rPr lang="en-US" altLang="zh-CN" sz="2000" dirty="0"/>
              <a:t>Want to achieve something despite whatever adversary might do</a:t>
            </a:r>
          </a:p>
          <a:p>
            <a:r>
              <a:rPr lang="en-US" altLang="zh-CN" sz="2400" dirty="0"/>
              <a:t>A positive goal: "XYB can read </a:t>
            </a:r>
            <a:r>
              <a:rPr lang="en-US" altLang="zh-CN" sz="2400" dirty="0" err="1"/>
              <a:t>exam.txt</a:t>
            </a:r>
            <a:r>
              <a:rPr lang="en-US" altLang="zh-CN" sz="2400" dirty="0"/>
              <a:t>".</a:t>
            </a:r>
          </a:p>
          <a:p>
            <a:pPr lvl="1"/>
            <a:r>
              <a:rPr lang="en-US" altLang="zh-CN" sz="2000" dirty="0"/>
              <a:t>Ask XYB to check if our system meets this positive goal</a:t>
            </a:r>
          </a:p>
          <a:p>
            <a:r>
              <a:rPr lang="en-US" altLang="zh-CN" sz="2400" dirty="0"/>
              <a:t>A negative goal: "Ben cannot read </a:t>
            </a:r>
            <a:r>
              <a:rPr lang="en-US" altLang="zh-CN" sz="2400" dirty="0" err="1"/>
              <a:t>exam.txt</a:t>
            </a:r>
            <a:r>
              <a:rPr lang="en-US" altLang="zh-CN" sz="2400" dirty="0"/>
              <a:t>".</a:t>
            </a:r>
          </a:p>
          <a:p>
            <a:pPr lvl="1"/>
            <a:r>
              <a:rPr lang="en-US" altLang="zh-CN" sz="2000" dirty="0"/>
              <a:t>Ask John if he can read </a:t>
            </a:r>
            <a:r>
              <a:rPr lang="en-US" altLang="zh-CN" sz="2000" dirty="0" err="1"/>
              <a:t>exam.txt</a:t>
            </a:r>
            <a:r>
              <a:rPr lang="en-US" altLang="zh-CN" sz="2000" dirty="0"/>
              <a:t>?</a:t>
            </a:r>
          </a:p>
          <a:p>
            <a:pPr lvl="1"/>
            <a:r>
              <a:rPr lang="en-US" altLang="zh-CN" sz="2000" dirty="0"/>
              <a:t>Good to check, but not nearly enough..</a:t>
            </a:r>
          </a:p>
          <a:p>
            <a:pPr lvl="1"/>
            <a:r>
              <a:rPr lang="en-US" altLang="zh-CN" sz="2000" dirty="0"/>
              <a:t>Must reason about all possible ways in which John might get the data</a:t>
            </a:r>
          </a:p>
          <a:p>
            <a:r>
              <a:rPr lang="en-US" altLang="zh-CN" sz="2400" dirty="0"/>
              <a:t>How might Ben try to get the contents of </a:t>
            </a:r>
            <a:r>
              <a:rPr lang="en-US" altLang="zh-CN" sz="2400" dirty="0" err="1"/>
              <a:t>exam.txt</a:t>
            </a:r>
            <a:r>
              <a:rPr lang="en-US" altLang="zh-CN" sz="2400" dirty="0"/>
              <a:t>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4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Ways to Access </a:t>
            </a:r>
            <a:r>
              <a:rPr kumimoji="1" lang="en-US" altLang="zh-CN" dirty="0" err="1"/>
              <a:t>exam.txt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600" b="0" dirty="0"/>
              <a:t>Change permissions on </a:t>
            </a:r>
            <a:r>
              <a:rPr kumimoji="1" lang="en-US" altLang="zh-CN" sz="1600" b="0" dirty="0" err="1"/>
              <a:t>exam.txt</a:t>
            </a:r>
            <a:r>
              <a:rPr kumimoji="1" lang="en-US" altLang="zh-CN" sz="1600" b="0" dirty="0"/>
              <a:t> to get access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Access disk blocks directly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Access </a:t>
            </a:r>
            <a:r>
              <a:rPr kumimoji="1" lang="en-US" altLang="zh-CN" sz="1600" b="0" dirty="0" err="1"/>
              <a:t>exam.txt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via </a:t>
            </a:r>
            <a:r>
              <a:rPr kumimoji="1" lang="en-US" altLang="zh-CN" sz="1600" b="0" dirty="0" err="1"/>
              <a:t>ipads.se.sjtu.edu.cn</a:t>
            </a:r>
            <a:endParaRPr kumimoji="1" lang="en-US" altLang="zh-CN" sz="1600" b="0" dirty="0"/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Reuse memory after XYB's text editor exits, read data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Read backup copy of </a:t>
            </a:r>
            <a:r>
              <a:rPr kumimoji="1" lang="en-US" altLang="zh-CN" sz="1600" b="0" dirty="0" err="1"/>
              <a:t>exam.txt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from XYB's text editor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Intercept network packets to file server storing </a:t>
            </a:r>
            <a:r>
              <a:rPr kumimoji="1" lang="en-US" altLang="zh-CN" sz="1600" b="0" dirty="0" err="1"/>
              <a:t>exam.txt</a:t>
            </a:r>
            <a:endParaRPr kumimoji="1" lang="en-US" altLang="zh-CN" sz="1600" b="0" dirty="0"/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Send XYB a </a:t>
            </a:r>
            <a:r>
              <a:rPr kumimoji="1" lang="en-US" altLang="zh-CN" sz="1600" b="0" dirty="0" err="1"/>
              <a:t>trojaned</a:t>
            </a:r>
            <a:r>
              <a:rPr kumimoji="1" lang="en-US" altLang="zh-CN" sz="1600" b="0" dirty="0"/>
              <a:t> text editor that emails out the file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Steal disk from file server storing </a:t>
            </a:r>
            <a:r>
              <a:rPr kumimoji="1" lang="en-US" altLang="zh-CN" sz="1600" b="0" dirty="0" err="1"/>
              <a:t>exam.txt</a:t>
            </a:r>
            <a:endParaRPr kumimoji="1" lang="en-US" altLang="zh-CN" sz="1600" b="0" dirty="0"/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Get discarded printout of </a:t>
            </a:r>
            <a:r>
              <a:rPr kumimoji="1" lang="en-US" altLang="zh-CN" sz="1600" b="0" dirty="0" err="1"/>
              <a:t>exam.txt</a:t>
            </a:r>
            <a:r>
              <a:rPr kumimoji="1" lang="en-US" altLang="zh-CN" sz="1600" b="0" dirty="0"/>
              <a:t> from the trash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Call </a:t>
            </a:r>
            <a:r>
              <a:rPr kumimoji="1" lang="en-US" altLang="zh-CN" sz="1600" b="0" dirty="0" err="1"/>
              <a:t>sysadmin</a:t>
            </a:r>
            <a:r>
              <a:rPr kumimoji="1" lang="en-US" altLang="zh-CN" sz="1600" b="0" dirty="0"/>
              <a:t>, pretend to be XYB, reset his password</a:t>
            </a:r>
          </a:p>
          <a:p>
            <a:pPr>
              <a:lnSpc>
                <a:spcPct val="80000"/>
              </a:lnSpc>
            </a:pPr>
            <a:endParaRPr kumimoji="1" lang="en-US" altLang="zh-CN" sz="1600" dirty="0"/>
          </a:p>
          <a:p>
            <a:pPr>
              <a:lnSpc>
                <a:spcPct val="80000"/>
              </a:lnSpc>
            </a:pPr>
            <a:r>
              <a:rPr kumimoji="1" lang="en-US" altLang="zh-CN" sz="1600" dirty="0"/>
              <a:t>… when should we stop thinking of more ways?</a:t>
            </a:r>
            <a:endParaRPr kumimoji="1" lang="zh-CN" alt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Fault Tolerant Fails 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Why not using fault tolerant techniques?</a:t>
            </a:r>
          </a:p>
          <a:p>
            <a:pPr lvl="1"/>
            <a:r>
              <a:rPr kumimoji="1" lang="en-US" altLang="zh-CN" dirty="0"/>
              <a:t>Since security can be seen as a kind of fault</a:t>
            </a:r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reasons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"fault"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 </a:t>
            </a:r>
            <a:r>
              <a:rPr kumimoji="1" lang="en-US" altLang="en-US" dirty="0"/>
              <a:t>(cannot afford once)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launching</a:t>
            </a:r>
          </a:p>
          <a:p>
            <a:pPr lvl="1"/>
            <a:r>
              <a:rPr kumimoji="1" lang="en-US" altLang="zh-CN" dirty="0"/>
              <a:t>Failures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correlated</a:t>
            </a:r>
          </a:p>
          <a:p>
            <a:pPr lvl="2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fault-tolerance,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69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Much Harder to Reason about Security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No complete solution; we can't always secure every system</a:t>
            </a:r>
          </a:p>
          <a:p>
            <a:pPr lvl="1"/>
            <a:r>
              <a:rPr kumimoji="1" lang="en-US" altLang="zh-CN" sz="2000" dirty="0"/>
              <a:t>Trust nothing that you didn't create yourself</a:t>
            </a:r>
          </a:p>
          <a:p>
            <a:r>
              <a:rPr kumimoji="1" lang="en-US" altLang="zh-CN" sz="2400" dirty="0"/>
              <a:t>What are we going to learn?</a:t>
            </a:r>
          </a:p>
          <a:p>
            <a:pPr lvl="1"/>
            <a:r>
              <a:rPr kumimoji="1" lang="en-US" altLang="zh-CN" sz="2000" dirty="0"/>
              <a:t>How to model systems in the context of security</a:t>
            </a:r>
          </a:p>
          <a:p>
            <a:pPr lvl="1"/>
            <a:r>
              <a:rPr kumimoji="1" lang="en-US" altLang="zh-CN" sz="2000" dirty="0"/>
              <a:t>How we think about and assess risks</a:t>
            </a:r>
          </a:p>
          <a:p>
            <a:pPr lvl="1"/>
            <a:r>
              <a:rPr kumimoji="1" lang="en-US" altLang="zh-CN" sz="2000" dirty="0"/>
              <a:t>Techniques for assessing common risks</a:t>
            </a:r>
          </a:p>
          <a:p>
            <a:pPr lvl="2"/>
            <a:r>
              <a:rPr kumimoji="1" lang="en-US" altLang="zh-CN" sz="1800" dirty="0"/>
              <a:t>There are things we can do to make systems more secure</a:t>
            </a:r>
          </a:p>
          <a:p>
            <a:pPr lvl="1"/>
            <a:r>
              <a:rPr kumimoji="1" lang="en-US" altLang="zh-CN" sz="2000" dirty="0"/>
              <a:t>Know trade-offs</a:t>
            </a:r>
          </a:p>
          <a:p>
            <a:pPr lvl="2"/>
            <a:r>
              <a:rPr kumimoji="1" lang="en-US" altLang="zh-CN" sz="1800" dirty="0"/>
              <a:t>Security vs. performance, security vs. convenience, and security vs. simplicity</a:t>
            </a:r>
          </a:p>
        </p:txBody>
      </p:sp>
    </p:spTree>
    <p:extLst>
      <p:ext uri="{BB962C8B-B14F-4D97-AF65-F5344CB8AC3E}">
        <p14:creationId xmlns:p14="http://schemas.microsoft.com/office/powerpoint/2010/main" val="233796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525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2 Steps towards Building a More Secure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make progress in building a secure system?</a:t>
            </a:r>
          </a:p>
          <a:p>
            <a:pPr lvl="1"/>
            <a:r>
              <a:rPr lang="en-US" altLang="zh-CN" dirty="0"/>
              <a:t>Be clear about goals: "</a:t>
            </a:r>
            <a:r>
              <a:rPr lang="en-US" altLang="zh-CN" b="1" dirty="0">
                <a:solidFill>
                  <a:schemeClr val="accent2"/>
                </a:solidFill>
              </a:rPr>
              <a:t>policy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Be clear about assumptions: "</a:t>
            </a:r>
            <a:r>
              <a:rPr lang="en-US" altLang="zh-CN" b="1" dirty="0">
                <a:solidFill>
                  <a:schemeClr val="accent2"/>
                </a:solidFill>
              </a:rPr>
              <a:t>threat model</a:t>
            </a:r>
            <a:r>
              <a:rPr lang="en-US" altLang="zh-CN" dirty="0"/>
              <a:t>"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4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Policy: Goals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Information security goals: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Privacy</a:t>
            </a:r>
            <a:r>
              <a:rPr lang="en-US" altLang="zh-CN" dirty="0"/>
              <a:t>: limit who can read data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Integrity</a:t>
            </a:r>
            <a:r>
              <a:rPr lang="en-US" altLang="zh-CN" dirty="0"/>
              <a:t>: limit who can write data</a:t>
            </a:r>
          </a:p>
          <a:p>
            <a:r>
              <a:rPr lang="en-US" altLang="zh-CN" dirty="0" err="1"/>
              <a:t>Liveness</a:t>
            </a:r>
            <a:r>
              <a:rPr lang="en-US" altLang="zh-CN" dirty="0"/>
              <a:t> goals: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Availability</a:t>
            </a:r>
            <a:r>
              <a:rPr lang="en-US" altLang="zh-CN" dirty="0"/>
              <a:t>: ensure service keeps operating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0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Threat Model: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Often don't know in advance who might attack, or what they might do</a:t>
            </a:r>
          </a:p>
          <a:p>
            <a:pPr lvl="1"/>
            <a:r>
              <a:rPr lang="en-US" altLang="zh-CN" sz="2400" dirty="0"/>
              <a:t>Adversaries may have different goals, techniques, resources, expertise</a:t>
            </a:r>
          </a:p>
          <a:p>
            <a:r>
              <a:rPr lang="en-US" altLang="zh-CN" sz="2800" dirty="0"/>
              <a:t>Cannot be secure against arbitrary adversaries</a:t>
            </a:r>
          </a:p>
          <a:p>
            <a:pPr lvl="1"/>
            <a:r>
              <a:rPr lang="en-US" altLang="zh-CN" sz="2400" dirty="0"/>
              <a:t>as we saw with Ben vs. XYB</a:t>
            </a:r>
          </a:p>
          <a:p>
            <a:pPr lvl="1"/>
            <a:r>
              <a:rPr lang="en-US" altLang="zh-CN" sz="2400" dirty="0"/>
              <a:t>Adversary might be your hardware vendor, software vendor, administrator, …</a:t>
            </a:r>
          </a:p>
          <a:p>
            <a:pPr lvl="1"/>
            <a:r>
              <a:rPr lang="en-US" altLang="zh-CN" sz="2400" dirty="0"/>
              <a:t>Need to make some plausible assumptions to make progress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4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Attacks Happen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800" dirty="0"/>
              <a:t>Lots of personal info stolen</a:t>
            </a:r>
          </a:p>
          <a:p>
            <a:pPr lvl="1"/>
            <a:r>
              <a:rPr lang="en-US" altLang="zh-CN" sz="2400" dirty="0"/>
              <a:t>Attackers broke into server w/ ~800K records on Utah patients</a:t>
            </a:r>
          </a:p>
          <a:p>
            <a:r>
              <a:rPr lang="en-US" altLang="zh-CN" sz="2800" dirty="0"/>
              <a:t>Phishing attacks</a:t>
            </a:r>
          </a:p>
          <a:p>
            <a:pPr lvl="1"/>
            <a:r>
              <a:rPr lang="en-US" altLang="zh-CN" sz="2400" dirty="0"/>
              <a:t>Users at ORNL tricked by phishing email about benefits from HR</a:t>
            </a:r>
          </a:p>
          <a:p>
            <a:r>
              <a:rPr lang="en-US" altLang="zh-CN" sz="2800" dirty="0"/>
              <a:t>Millions of PCs are under control of an adversary</a:t>
            </a:r>
          </a:p>
          <a:p>
            <a:pPr lvl="1"/>
            <a:r>
              <a:rPr lang="en-US" altLang="zh-CN" sz="2400" dirty="0"/>
              <a:t>Which is called "Botnet"</a:t>
            </a:r>
          </a:p>
          <a:p>
            <a:r>
              <a:rPr lang="en-US" altLang="zh-CN" sz="2800" dirty="0" err="1"/>
              <a:t>Stuxnet</a:t>
            </a:r>
            <a:endParaRPr lang="en-US" altLang="zh-CN" sz="2800" dirty="0"/>
          </a:p>
          <a:p>
            <a:pPr lvl="1"/>
            <a:r>
              <a:rPr lang="en-US" altLang="zh-CN" sz="2400" dirty="0"/>
              <a:t>Infected Iran's uranium processing facilities</a:t>
            </a:r>
          </a:p>
          <a:p>
            <a:pPr lvl="1"/>
            <a:r>
              <a:rPr lang="en-US" altLang="zh-CN" sz="2400" dirty="0"/>
              <a:t>Fake certificate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Threat Model: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7715200" cy="40442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/>
              <a:t>What does a threat model look like?</a:t>
            </a:r>
          </a:p>
          <a:p>
            <a:pPr lvl="1"/>
            <a:r>
              <a:rPr lang="en-US" altLang="zh-CN" sz="2400" dirty="0"/>
              <a:t>Adversary controls some computers, networks (but not all)</a:t>
            </a:r>
          </a:p>
          <a:p>
            <a:pPr lvl="1"/>
            <a:r>
              <a:rPr lang="en-US" altLang="zh-CN" sz="2400" dirty="0"/>
              <a:t>Adversary controls some software on computers he doesn't fully control</a:t>
            </a:r>
          </a:p>
          <a:p>
            <a:pPr lvl="1"/>
            <a:r>
              <a:rPr lang="en-US" altLang="zh-CN" sz="2400" dirty="0"/>
              <a:t>Adversary knows some information, such as passwords or keys (but not all)</a:t>
            </a:r>
          </a:p>
          <a:p>
            <a:pPr lvl="1"/>
            <a:r>
              <a:rPr lang="en-US" altLang="zh-CN" sz="2400" dirty="0"/>
              <a:t>Adversary knows about bugs in your software?</a:t>
            </a:r>
          </a:p>
          <a:p>
            <a:pPr lvl="1"/>
            <a:r>
              <a:rPr lang="en-US" altLang="zh-CN" sz="2400" dirty="0"/>
              <a:t>Physical attacks?</a:t>
            </a:r>
          </a:p>
          <a:p>
            <a:pPr lvl="1"/>
            <a:r>
              <a:rPr lang="en-US" altLang="zh-CN" sz="2400" dirty="0"/>
              <a:t>Social engineering attacks?</a:t>
            </a:r>
          </a:p>
          <a:p>
            <a:pPr lvl="1"/>
            <a:r>
              <a:rPr lang="en-US" altLang="zh-CN" sz="2400" dirty="0"/>
              <a:t>Resources?  (Can be hard to estimate either resources or requirements!)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Threat Model: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882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Unrealistic / incomplete threat models</a:t>
            </a:r>
          </a:p>
          <a:p>
            <a:pPr lvl="1"/>
            <a:r>
              <a:rPr lang="en-US" altLang="zh-CN" sz="2000" dirty="0"/>
              <a:t>Adversary is outside of the company network / firewall</a:t>
            </a:r>
          </a:p>
          <a:p>
            <a:pPr lvl="1"/>
            <a:r>
              <a:rPr lang="en-US" altLang="zh-CN" sz="2000" dirty="0"/>
              <a:t>Adversary doesn't know legitimate users' passwords</a:t>
            </a:r>
          </a:p>
          <a:p>
            <a:pPr lvl="1"/>
            <a:r>
              <a:rPr lang="en-US" altLang="zh-CN" sz="2000" dirty="0"/>
              <a:t>Adversary won't figure out how the system works</a:t>
            </a:r>
          </a:p>
          <a:p>
            <a:r>
              <a:rPr lang="en-US" altLang="zh-CN" sz="2400" dirty="0"/>
              <a:t>Despite this, important to have a threat model</a:t>
            </a:r>
          </a:p>
          <a:p>
            <a:pPr lvl="1"/>
            <a:r>
              <a:rPr lang="en-US" altLang="zh-CN" sz="2000" dirty="0"/>
              <a:t>Can reason about assumptions, evolve threat model over time</a:t>
            </a:r>
          </a:p>
          <a:p>
            <a:pPr lvl="1"/>
            <a:r>
              <a:rPr lang="en-US" altLang="zh-CN" sz="2000" dirty="0"/>
              <a:t>When a problem occurs, can figure out what exactly went wrong and re-design</a:t>
            </a:r>
          </a:p>
          <a:p>
            <a:r>
              <a:rPr lang="en-US" altLang="zh-CN" sz="2400" dirty="0"/>
              <a:t>Overly-ambitious threat models not always a good thing</a:t>
            </a:r>
          </a:p>
          <a:p>
            <a:pPr lvl="1"/>
            <a:r>
              <a:rPr lang="en-US" altLang="zh-CN" sz="2000" dirty="0"/>
              <a:t>Not all threats are equally important</a:t>
            </a:r>
          </a:p>
          <a:p>
            <a:pPr lvl="1"/>
            <a:r>
              <a:rPr lang="en-US" altLang="zh-CN" sz="2000" dirty="0"/>
              <a:t>Stronger requirements can lead to more complexity</a:t>
            </a:r>
          </a:p>
          <a:p>
            <a:pPr lvl="1"/>
            <a:r>
              <a:rPr lang="en-US" altLang="zh-CN" sz="2000" dirty="0"/>
              <a:t>Complex systems can develop subtle security problems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8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Guard Model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5212"/>
            <a:ext cx="2075673" cy="16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6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Guard Model of Security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Complete mediation</a:t>
            </a:r>
          </a:p>
          <a:p>
            <a:pPr lvl="1"/>
            <a:r>
              <a:rPr lang="en-US" altLang="zh-CN" sz="2400" dirty="0"/>
              <a:t>Only way to access the resource involves the guard</a:t>
            </a:r>
          </a:p>
          <a:p>
            <a:pPr lvl="1"/>
            <a:r>
              <a:rPr lang="en-US" altLang="zh-CN" sz="2400" dirty="0"/>
              <a:t>1. Must enforce client-server modularity</a:t>
            </a:r>
          </a:p>
          <a:p>
            <a:pPr lvl="2"/>
            <a:r>
              <a:rPr lang="en-US" altLang="zh-CN" sz="2000" dirty="0"/>
              <a:t>Adversary should not be able to access server's resources directly</a:t>
            </a:r>
          </a:p>
          <a:p>
            <a:pPr lvl="2"/>
            <a:r>
              <a:rPr lang="en-US" altLang="zh-CN" sz="2000" dirty="0"/>
              <a:t>E.g., assume OS enforces modularity, or run server on separate machine</a:t>
            </a:r>
          </a:p>
          <a:p>
            <a:pPr lvl="1"/>
            <a:r>
              <a:rPr lang="en-US" altLang="zh-CN" sz="2400" dirty="0"/>
              <a:t>2. Must ensure server properly invokes the guard in all the right places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0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Complete Mediation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693" y="3762806"/>
            <a:ext cx="8229600" cy="1599565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Guard typically provides:</a:t>
            </a:r>
          </a:p>
          <a:p>
            <a:pPr lvl="1"/>
            <a:r>
              <a:rPr kumimoji="1" lang="en-US" altLang="zh-CN" sz="2000" b="1" dirty="0">
                <a:solidFill>
                  <a:schemeClr val="accent2"/>
                </a:solidFill>
              </a:rPr>
              <a:t>Authentication</a:t>
            </a:r>
            <a:r>
              <a:rPr kumimoji="1" lang="en-US" altLang="zh-CN" sz="2000" dirty="0"/>
              <a:t>: is the principal who they claim to be?</a:t>
            </a:r>
          </a:p>
          <a:p>
            <a:pPr lvl="1"/>
            <a:r>
              <a:rPr kumimoji="1" lang="en-US" altLang="zh-CN" sz="2000" b="1" dirty="0">
                <a:solidFill>
                  <a:schemeClr val="accent2"/>
                </a:solidFill>
              </a:rPr>
              <a:t>Authorization</a:t>
            </a:r>
            <a:r>
              <a:rPr kumimoji="1" lang="en-US" altLang="zh-CN" sz="2000" dirty="0"/>
              <a:t>: does principal have access to perform request on resource?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7341"/>
            <a:ext cx="6192688" cy="20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Designing the Guard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Two functions often provided by a guard:</a:t>
            </a:r>
          </a:p>
          <a:p>
            <a:pPr lvl="1"/>
            <a:r>
              <a:rPr lang="en-US" altLang="zh-CN" sz="2400" b="1" dirty="0">
                <a:solidFill>
                  <a:schemeClr val="accent2"/>
                </a:solidFill>
              </a:rPr>
              <a:t>Authentication</a:t>
            </a:r>
            <a:r>
              <a:rPr lang="en-US" altLang="zh-CN" sz="2400" dirty="0"/>
              <a:t>: request -&gt; principal</a:t>
            </a:r>
          </a:p>
          <a:p>
            <a:pPr lvl="2"/>
            <a:r>
              <a:rPr lang="en-US" altLang="zh-CN" sz="2000" dirty="0"/>
              <a:t>E.g., client's username, verified using password</a:t>
            </a:r>
          </a:p>
          <a:p>
            <a:pPr lvl="1"/>
            <a:r>
              <a:rPr lang="en-US" altLang="zh-CN" sz="2400" b="1" dirty="0">
                <a:solidFill>
                  <a:schemeClr val="accent2"/>
                </a:solidFill>
              </a:rPr>
              <a:t>Authorization</a:t>
            </a:r>
            <a:r>
              <a:rPr lang="en-US" altLang="zh-CN" sz="2400" dirty="0"/>
              <a:t>: (request, principal, resource) -&gt; allow?</a:t>
            </a:r>
          </a:p>
          <a:p>
            <a:pPr lvl="2"/>
            <a:r>
              <a:rPr lang="en-US" altLang="zh-CN" sz="2000" dirty="0"/>
              <a:t>E.g., consult access control list (ACL) for resource</a:t>
            </a:r>
          </a:p>
          <a:p>
            <a:r>
              <a:rPr lang="en-US" altLang="zh-CN" sz="2800" dirty="0"/>
              <a:t>Simplifies security</a:t>
            </a:r>
          </a:p>
          <a:p>
            <a:pPr lvl="1"/>
            <a:r>
              <a:rPr lang="en-US" altLang="zh-CN" sz="2400" dirty="0"/>
              <a:t>Can consider the guards under threat model</a:t>
            </a:r>
          </a:p>
          <a:p>
            <a:pPr lvl="1"/>
            <a:r>
              <a:rPr lang="en-US" altLang="zh-CN" sz="2400" b="1" u="sng" dirty="0"/>
              <a:t>But don't forget about complete mediation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4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Unix 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340"/>
            <a:ext cx="8507288" cy="410445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Resource:	</a:t>
            </a:r>
            <a:r>
              <a:rPr lang="en-US" altLang="zh-CN" sz="2000" b="0" dirty="0"/>
              <a:t>files, directories.</a:t>
            </a:r>
          </a:p>
          <a:p>
            <a:r>
              <a:rPr lang="en-US" altLang="zh-CN" sz="2000" dirty="0"/>
              <a:t>Server:	</a:t>
            </a:r>
            <a:r>
              <a:rPr lang="en-US" altLang="zh-CN" sz="2000" b="0" dirty="0"/>
              <a:t>OS kernel.</a:t>
            </a:r>
          </a:p>
          <a:p>
            <a:r>
              <a:rPr lang="en-US" altLang="zh-CN" sz="2000" dirty="0"/>
              <a:t>Client:	</a:t>
            </a:r>
            <a:r>
              <a:rPr lang="en-US" altLang="zh-CN" sz="2000" b="0" dirty="0"/>
              <a:t>process.</a:t>
            </a:r>
          </a:p>
          <a:p>
            <a:r>
              <a:rPr lang="en-US" altLang="zh-CN" sz="2000" dirty="0"/>
              <a:t>Requests:	</a:t>
            </a:r>
            <a:r>
              <a:rPr lang="en-US" altLang="zh-CN" sz="2000" b="0" dirty="0"/>
              <a:t>read, write system calls.</a:t>
            </a:r>
          </a:p>
          <a:p>
            <a:r>
              <a:rPr lang="en-US" altLang="zh-CN" sz="2000" dirty="0"/>
              <a:t>Mediation:	</a:t>
            </a:r>
            <a:r>
              <a:rPr lang="en-US" altLang="zh-CN" sz="2000" b="0" dirty="0"/>
              <a:t>U/K bit / system call implementation.</a:t>
            </a:r>
          </a:p>
          <a:p>
            <a:r>
              <a:rPr lang="en-US" altLang="zh-CN" sz="2000" dirty="0"/>
              <a:t>Principal:	</a:t>
            </a:r>
            <a:r>
              <a:rPr lang="en-US" altLang="zh-CN" sz="2000" b="0" dirty="0"/>
              <a:t>user ID.</a:t>
            </a:r>
          </a:p>
          <a:p>
            <a:r>
              <a:rPr lang="en-US" altLang="zh-CN" sz="2000" dirty="0"/>
              <a:t>Authentication:  </a:t>
            </a:r>
            <a:r>
              <a:rPr lang="en-US" altLang="zh-CN" sz="2000" b="0" dirty="0"/>
              <a:t>kernel keeps track of user ID for each process.</a:t>
            </a:r>
          </a:p>
          <a:p>
            <a:r>
              <a:rPr lang="en-US" altLang="zh-CN" sz="2000" dirty="0"/>
              <a:t>Authorization:   </a:t>
            </a:r>
            <a:r>
              <a:rPr lang="en-US" altLang="zh-CN" sz="2000" b="0" dirty="0"/>
              <a:t>permission bits &amp; owner </a:t>
            </a:r>
            <a:r>
              <a:rPr lang="en-US" altLang="zh-CN" sz="2000" b="0" dirty="0" err="1"/>
              <a:t>uid</a:t>
            </a:r>
            <a:r>
              <a:rPr lang="en-US" altLang="zh-CN" sz="2000" b="0" dirty="0"/>
              <a:t> in each  file's </a:t>
            </a:r>
            <a:r>
              <a:rPr lang="en-US" altLang="zh-CN" sz="2000" b="0" dirty="0" err="1"/>
              <a:t>inode</a:t>
            </a:r>
            <a:r>
              <a:rPr lang="en-US" altLang="zh-CN" sz="2000" b="0" dirty="0"/>
              <a:t>.</a:t>
            </a:r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Web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1952"/>
            <a:ext cx="8939336" cy="404783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Resource: 	Wiki pages</a:t>
            </a:r>
          </a:p>
          <a:p>
            <a:r>
              <a:rPr lang="en-US" altLang="zh-CN" sz="2000" dirty="0"/>
              <a:t>Client: 	any computer that speaks HTTP</a:t>
            </a:r>
          </a:p>
          <a:p>
            <a:r>
              <a:rPr lang="en-US" altLang="zh-CN" sz="2000" dirty="0"/>
              <a:t>Server: 	web application, maybe written in Python</a:t>
            </a:r>
          </a:p>
          <a:p>
            <a:r>
              <a:rPr lang="en-US" altLang="zh-CN" sz="2000" dirty="0"/>
              <a:t>Requests: 	read/write wiki pages</a:t>
            </a:r>
          </a:p>
          <a:p>
            <a:r>
              <a:rPr lang="en-US" altLang="zh-CN" sz="2000" dirty="0"/>
              <a:t>Mediation: 	server stores data on local disk, accepts only HTTP </a:t>
            </a:r>
            <a:r>
              <a:rPr lang="en-US" altLang="zh-CN" sz="2000" dirty="0" err="1"/>
              <a:t>reqs</a:t>
            </a:r>
            <a:endParaRPr lang="en-US" altLang="zh-CN" sz="2000" dirty="0"/>
          </a:p>
          <a:p>
            <a:r>
              <a:rPr lang="en-US" altLang="zh-CN" sz="2000" dirty="0"/>
              <a:t>Principal: 	username</a:t>
            </a:r>
          </a:p>
          <a:p>
            <a:r>
              <a:rPr lang="en-US" altLang="zh-CN" sz="2000" dirty="0"/>
              <a:t>Authentication:   password</a:t>
            </a:r>
          </a:p>
          <a:p>
            <a:r>
              <a:rPr lang="en-US" altLang="zh-CN" sz="2000" dirty="0"/>
              <a:t>Authorization:   list of usernames that can read/write each wiki page</a:t>
            </a:r>
          </a:p>
          <a:p>
            <a:endParaRPr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5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Firewall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/>
              <a:t>Resource: 	</a:t>
            </a:r>
            <a:r>
              <a:rPr lang="en-US" altLang="zh-CN" sz="2000" b="0" dirty="0"/>
              <a:t>internal servers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Client: 	</a:t>
            </a:r>
            <a:r>
              <a:rPr lang="en-US" altLang="zh-CN" sz="2000" b="0" dirty="0"/>
              <a:t>any computer sending packets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Server: 	</a:t>
            </a:r>
            <a:r>
              <a:rPr lang="en-US" altLang="zh-CN" sz="2000" b="0" dirty="0"/>
              <a:t>the entire internal network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Requests: 	</a:t>
            </a:r>
            <a:r>
              <a:rPr lang="en-US" altLang="zh-CN" sz="2000" b="0" dirty="0"/>
              <a:t>packets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Mediation: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internal network must not be connected to internet in other ways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no open </a:t>
            </a:r>
            <a:r>
              <a:rPr lang="en-US" altLang="zh-CN" sz="1800" dirty="0" err="1"/>
              <a:t>wifi</a:t>
            </a:r>
            <a:r>
              <a:rPr lang="en-US" altLang="zh-CN" sz="1800" dirty="0"/>
              <a:t> access points on internal network for adversary to use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no internal computers that might be under control of adversary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Principal, authentication: </a:t>
            </a:r>
            <a:r>
              <a:rPr lang="en-US" altLang="zh-CN" sz="2000" b="0" dirty="0"/>
              <a:t>none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Authorization: </a:t>
            </a:r>
            <a:r>
              <a:rPr lang="en-US" altLang="zh-CN" sz="2000" b="0" dirty="0"/>
              <a:t>check for IP address &amp; port in table of allowed connections</a:t>
            </a:r>
          </a:p>
          <a:p>
            <a:pPr>
              <a:spcBef>
                <a:spcPts val="0"/>
              </a:spcBef>
            </a:pP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5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Can Go Wrong?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Bypass complete mediation by software bugs</a:t>
            </a:r>
          </a:p>
          <a:p>
            <a:r>
              <a:rPr lang="en-US" altLang="zh-CN" dirty="0"/>
              <a:t>2. Bypass complete mediation by an adversary</a:t>
            </a:r>
          </a:p>
          <a:p>
            <a:r>
              <a:rPr lang="en-US" altLang="zh-CN" dirty="0"/>
              <a:t>3. Policy vs. mechanism</a:t>
            </a:r>
          </a:p>
          <a:p>
            <a:r>
              <a:rPr lang="en-US" altLang="zh-CN" dirty="0"/>
              <a:t>4. Interactions between layers, components</a:t>
            </a:r>
          </a:p>
          <a:p>
            <a:r>
              <a:rPr lang="en-US" altLang="zh-CN" dirty="0"/>
              <a:t>5. Users make mistakes</a:t>
            </a:r>
            <a:endParaRPr kumimoji="1" lang="en-US" altLang="zh-CN" dirty="0"/>
          </a:p>
          <a:p>
            <a:r>
              <a:rPr lang="en-US" altLang="zh-CN" dirty="0"/>
              <a:t>6. Cost of security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3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4" y="0"/>
            <a:ext cx="83560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Bypassing Complete Mediation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/>
              <a:t>All ways to access resource must be checked by guard</a:t>
            </a:r>
          </a:p>
          <a:p>
            <a:pPr lvl="1"/>
            <a:r>
              <a:rPr lang="en-US" altLang="zh-CN" sz="2400" dirty="0"/>
              <a:t>Common estimate: one bug per 1,000 lines of code</a:t>
            </a:r>
          </a:p>
          <a:p>
            <a:pPr lvl="1"/>
            <a:r>
              <a:rPr lang="en-US" altLang="zh-CN" sz="2400" dirty="0"/>
              <a:t>Adversary may trick server code to do something unintended, bypass guard</a:t>
            </a:r>
          </a:p>
          <a:p>
            <a:r>
              <a:rPr kumimoji="1" lang="en-US" altLang="zh-CN" sz="2800" dirty="0"/>
              <a:t>How to prevent bypassing?</a:t>
            </a:r>
          </a:p>
          <a:p>
            <a:pPr lvl="1"/>
            <a:r>
              <a:rPr kumimoji="1" lang="en-US" altLang="zh-CN" sz="2400" dirty="0"/>
              <a:t>Reduce complexity: reduce lines of code</a:t>
            </a:r>
          </a:p>
          <a:p>
            <a:pPr lvl="1"/>
            <a:r>
              <a:rPr kumimoji="1" lang="en-US" altLang="zh-CN" sz="2400" dirty="0"/>
              <a:t>The "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principle of least privilege</a:t>
            </a:r>
            <a:r>
              <a:rPr kumimoji="1" lang="en-US" altLang="zh-CN" sz="2400" dirty="0"/>
              <a:t>"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0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Paymaxx.com</a:t>
            </a:r>
            <a:r>
              <a:rPr kumimoji="1" lang="en-US" altLang="zh-CN" dirty="0"/>
              <a:t> (2005)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400" b="1" dirty="0"/>
              <a:t>https://</a:t>
            </a:r>
            <a:r>
              <a:rPr kumimoji="1" lang="en-US" altLang="zh-CN" sz="2400" b="1" dirty="0" err="1"/>
              <a:t>my.paymaxx.com</a:t>
            </a:r>
            <a:r>
              <a:rPr kumimoji="1" lang="en-US" altLang="zh-CN" sz="2400" b="1" dirty="0"/>
              <a:t>/</a:t>
            </a:r>
          </a:p>
          <a:p>
            <a:pPr lvl="1"/>
            <a:r>
              <a:rPr kumimoji="1" lang="en-US" altLang="zh-CN" sz="2000" dirty="0"/>
              <a:t>Requires username and password</a:t>
            </a:r>
          </a:p>
          <a:p>
            <a:pPr lvl="1"/>
            <a:r>
              <a:rPr kumimoji="1" lang="en-US" altLang="zh-CN" sz="2000" dirty="0"/>
              <a:t>If you authenticate, provides menu of options</a:t>
            </a:r>
          </a:p>
          <a:p>
            <a:pPr lvl="1"/>
            <a:r>
              <a:rPr kumimoji="1" lang="en-US" altLang="zh-CN" sz="2000" dirty="0"/>
              <a:t>One option is to get a PDF of the tax form</a:t>
            </a:r>
          </a:p>
          <a:p>
            <a:r>
              <a:rPr kumimoji="1" lang="en-US" altLang="zh-CN" sz="2400" b="1" dirty="0"/>
              <a:t>https://</a:t>
            </a:r>
            <a:r>
              <a:rPr kumimoji="1" lang="en-US" altLang="zh-CN" sz="2400" b="1" dirty="0" err="1"/>
              <a:t>my.paymaxx.com</a:t>
            </a:r>
            <a:r>
              <a:rPr kumimoji="1" lang="en-US" altLang="zh-CN" sz="2400" b="1" dirty="0"/>
              <a:t>/get-w2.cgi?</a:t>
            </a:r>
            <a:r>
              <a:rPr kumimoji="1" lang="en-US" altLang="zh-CN" sz="2400" b="1" u="sng" dirty="0"/>
              <a:t>id=1234</a:t>
            </a:r>
          </a:p>
          <a:p>
            <a:pPr lvl="1"/>
            <a:r>
              <a:rPr kumimoji="1" lang="en-US" altLang="zh-CN" sz="2000" dirty="0"/>
              <a:t>Gets a PDF of W2 tax form for ID 1234</a:t>
            </a:r>
          </a:p>
          <a:p>
            <a:r>
              <a:rPr kumimoji="1" lang="en-US" altLang="zh-CN" sz="2400" b="1" dirty="0"/>
              <a:t>get-w2.cgi</a:t>
            </a:r>
            <a:r>
              <a:rPr kumimoji="1" lang="en-US" altLang="zh-CN" sz="2400" dirty="0"/>
              <a:t> forgot to check authorization</a:t>
            </a:r>
          </a:p>
          <a:p>
            <a:pPr lvl="1"/>
            <a:r>
              <a:rPr kumimoji="1" lang="en-US" altLang="zh-CN" sz="2000" dirty="0"/>
              <a:t>Attacker manually constructs URLs to fetch all data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09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956538"/>
            <a:ext cx="9144000" cy="428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SQL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232428"/>
            <a:ext cx="6552728" cy="1728191"/>
          </a:xfrm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email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|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matei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| matei@sjtu.edu.cn   | yes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mike     | mcarbin@sjtu.edu.cn | yes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katrina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| lacurts@sjtu.edu.cn | no</a:t>
            </a:r>
            <a:endParaRPr lang="zh-CN" alt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3145532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SELECT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username, email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FROM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users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WHERE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username=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&lt;username&gt;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AND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public=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yes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965516"/>
            <a:ext cx="5686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Let 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&lt;username&gt;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= 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katrina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 OR username=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solidFill>
                <a:schemeClr val="accent2"/>
              </a:solidFill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4457849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SELECT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username, email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FROM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users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WHERE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username=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katrina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 OR username=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AND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public=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yes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cxnSp>
        <p:nvCxnSpPr>
          <p:cNvPr id="9" name="曲线连接符 8"/>
          <p:cNvCxnSpPr>
            <a:stCxn id="4" idx="1"/>
            <a:endCxn id="6" idx="1"/>
          </p:cNvCxnSpPr>
          <p:nvPr/>
        </p:nvCxnSpPr>
        <p:spPr>
          <a:xfrm rot="10800000" flipV="1">
            <a:off x="1403648" y="3499475"/>
            <a:ext cx="12700" cy="1466206"/>
          </a:xfrm>
          <a:prstGeom prst="curvedConnector3">
            <a:avLst>
              <a:gd name="adj1" fmla="val 3835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 Injection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7300"/>
            <a:ext cx="6192688" cy="35024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9" y="4777714"/>
            <a:ext cx="7540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ZU 0666',0,0);; DROP DATABASE TABLICE;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2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0"/>
            <a:ext cx="742235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3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89871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www.xudongz.com/cache/2f378473dbd4878e1f47edf3a1b75b15789925cc6c56e462a2642786073f4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" y="193161"/>
            <a:ext cx="13846895" cy="778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552351"/>
            <a:ext cx="7136954" cy="31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2805"/>
            <a:ext cx="10129627" cy="5697915"/>
          </a:xfrm>
        </p:spPr>
      </p:pic>
      <p:sp>
        <p:nvSpPr>
          <p:cNvPr id="5" name="AutoShape 4" descr="https://i.lihkg.com/540/http:/static.apple.nextmedia.com/images/e-paper/20170513/large/1494670010_39f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static.apple.nextmedia.com/images/e-paper/20170513/large/1494670010_39f6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29804" y="909854"/>
            <a:ext cx="3493826" cy="1741986"/>
            <a:chOff x="5418163" y="1064525"/>
            <a:chExt cx="3493826" cy="2090383"/>
          </a:xfrm>
        </p:grpSpPr>
        <p:sp>
          <p:nvSpPr>
            <p:cNvPr id="20" name="Oval Callout 19"/>
            <p:cNvSpPr/>
            <p:nvPr/>
          </p:nvSpPr>
          <p:spPr>
            <a:xfrm>
              <a:off x="5418163" y="1064525"/>
              <a:ext cx="3493826" cy="2090383"/>
            </a:xfrm>
            <a:prstGeom prst="wedgeEllipseCallout">
              <a:avLst>
                <a:gd name="adj1" fmla="val 14719"/>
                <a:gd name="adj2" fmla="val 8150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Chuck, pay in Amazon with this signed letter: 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5950424" y="1787856"/>
              <a:ext cx="2506063" cy="122602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order#123 is $10, when it is paid, text me at 425-111-2222. 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[Jeff's signature]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C:\Users\shuochen\AppData\Local\Microsoft\Windows\Temporary Internet Files\Content.IE5\2NSS8ZFI\MC90043382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9464" y="3635470"/>
            <a:ext cx="666636" cy="5555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" y="5407223"/>
            <a:ext cx="914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phone number is analogous to the URL that Amazon uses to notify the merchant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456596" y="1740093"/>
            <a:ext cx="2538485" cy="955345"/>
          </a:xfrm>
          <a:prstGeom prst="wedgeEllipseCallout">
            <a:avLst>
              <a:gd name="adj1" fmla="val -16950"/>
              <a:gd name="adj2" fmla="val 1525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 want to buy this DVD.</a:t>
            </a: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6" y="-71111"/>
            <a:ext cx="2487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    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22225" y="2761470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340" y="2601568"/>
            <a:ext cx="839176" cy="628405"/>
          </a:xfrm>
          <a:prstGeom prst="rect">
            <a:avLst/>
          </a:prstGeom>
          <a:noFill/>
        </p:spPr>
      </p:pic>
      <p:pic>
        <p:nvPicPr>
          <p:cNvPr id="13" name="Picture 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5418" y="4298831"/>
            <a:ext cx="760098" cy="625739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flipV="1">
            <a:off x="3057087" y="3059377"/>
            <a:ext cx="2715916" cy="693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3029810" y="4026090"/>
            <a:ext cx="2815615" cy="585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7430" y="419581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Shopper Chuck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4466" y="4936958"/>
            <a:ext cx="94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3128" y="233440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</a:t>
            </a:r>
            <a:endParaRPr lang="en-US" u="sng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47665" y="1194182"/>
            <a:ext cx="3439236" cy="1821599"/>
            <a:chOff x="2784144" y="2715905"/>
            <a:chExt cx="3439236" cy="2185919"/>
          </a:xfrm>
        </p:grpSpPr>
        <p:sp>
          <p:nvSpPr>
            <p:cNvPr id="23" name="Oval Callout 22"/>
            <p:cNvSpPr/>
            <p:nvPr/>
          </p:nvSpPr>
          <p:spPr>
            <a:xfrm>
              <a:off x="2784144" y="2715905"/>
              <a:ext cx="3439236" cy="2185919"/>
            </a:xfrm>
            <a:prstGeom prst="wedgeEllipseCallout">
              <a:avLst>
                <a:gd name="adj1" fmla="val -20189"/>
                <a:gd name="adj2" fmla="val 11375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Amazon, I want to pay with this letter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3302760" y="3411941"/>
              <a:ext cx="2431576" cy="125559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order#123 is $10, when it is paid, text me at 425-111-2222.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[Jeff's signature]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2752782" y="2957019"/>
            <a:ext cx="3252232" cy="1057701"/>
          </a:xfrm>
          <a:prstGeom prst="wedgeEllipseCallout">
            <a:avLst>
              <a:gd name="adj1" fmla="val 57045"/>
              <a:gd name="adj2" fmla="val 6615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Hi,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$10 has been paid for order#123.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 [Amazon's signature]</a:t>
            </a:r>
          </a:p>
        </p:txBody>
      </p: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rot="16200000" flipV="1">
            <a:off x="5671270" y="3744633"/>
            <a:ext cx="1068858" cy="39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>
            <a:off x="2677236" y="1512629"/>
            <a:ext cx="3493826" cy="731673"/>
          </a:xfrm>
          <a:prstGeom prst="wedgeEllipseCallout">
            <a:avLst>
              <a:gd name="adj1" fmla="val 49094"/>
              <a:gd name="adj2" fmla="val 14367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Great, I will ship order#123!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03702-EECF-4A87-B73C-C4347FB406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11" y="442062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HOW TO SHOP FOR FREE ONLINE (S&amp;P'11)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5071" y="891726"/>
            <a:ext cx="9144000" cy="4827892"/>
            <a:chOff x="0" y="982640"/>
            <a:chExt cx="9144000" cy="5793470"/>
          </a:xfrm>
        </p:grpSpPr>
        <p:sp>
          <p:nvSpPr>
            <p:cNvPr id="29" name="Rectangle 28"/>
            <p:cNvSpPr/>
            <p:nvPr/>
          </p:nvSpPr>
          <p:spPr>
            <a:xfrm>
              <a:off x="0" y="982640"/>
              <a:ext cx="9144000" cy="5793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56097" y="1153257"/>
              <a:ext cx="5786650" cy="5125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87620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5" grpId="0" animBg="1"/>
      <p:bldP spid="25" grpId="1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mastercard-giftcar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4454" y="528195"/>
            <a:ext cx="3657600" cy="1981720"/>
          </a:xfrm>
          <a:prstGeom prst="rect">
            <a:avLst/>
          </a:prstGeom>
        </p:spPr>
      </p:pic>
      <p:sp>
        <p:nvSpPr>
          <p:cNvPr id="3" name="Text Placeholder 17"/>
          <p:cNvSpPr>
            <a:spLocks noGrp="1"/>
          </p:cNvSpPr>
          <p:nvPr>
            <p:ph type="body" idx="1"/>
          </p:nvPr>
        </p:nvSpPr>
        <p:spPr>
          <a:xfrm>
            <a:off x="166005" y="1135282"/>
            <a:ext cx="4201280" cy="3015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Anyone can register an Amazon seller account, so can Chuck.</a:t>
            </a:r>
          </a:p>
          <a:p>
            <a:pPr lvl="1"/>
            <a:r>
              <a:rPr lang="en-US" sz="1800" dirty="0"/>
              <a:t>We purchased a $25 MasterCard gift card by cash</a:t>
            </a:r>
          </a:p>
          <a:p>
            <a:pPr lvl="1"/>
            <a:r>
              <a:rPr lang="en-US" sz="1800" dirty="0"/>
              <a:t>We registered it under the name "Mark Smith" with fake address/phone number</a:t>
            </a:r>
          </a:p>
          <a:p>
            <a:pPr lvl="1"/>
            <a:r>
              <a:rPr lang="en-US" sz="1800" dirty="0"/>
              <a:t>Registered for seller accounts in PayPal, Amazon and Google using the card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 bwMode="auto">
          <a:xfrm>
            <a:off x="166011" y="4008659"/>
            <a:ext cx="7396845" cy="147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Chuck's trick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 to Mark (i.e., Chuck himself), but check out from Jeff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lang="en-US" dirty="0">
                <a:latin typeface="+mn-lt"/>
                <a:cs typeface="+mn-cs"/>
              </a:rPr>
              <a:t>Amazon is tricked to tell Jeff a payment between Chuck and Mark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Jeff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confused by Amazon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3133" y="387447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(and seller Mark)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4722129" y="1304689"/>
            <a:ext cx="2538485" cy="955345"/>
          </a:xfrm>
          <a:prstGeom prst="wedgeEllipseCallout">
            <a:avLst>
              <a:gd name="adj1" fmla="val -16950"/>
              <a:gd name="adj2" fmla="val 1525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Jeff,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 want to buy this DVD.</a:t>
            </a:r>
          </a:p>
        </p:txBody>
      </p:sp>
      <p:pic>
        <p:nvPicPr>
          <p:cNvPr id="25" name="Picture 6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55006" y="3157900"/>
            <a:ext cx="726673" cy="585291"/>
          </a:xfrm>
          <a:prstGeom prst="rect">
            <a:avLst/>
          </a:prstGeom>
          <a:noFill/>
        </p:spPr>
      </p:pic>
      <p:pic>
        <p:nvPicPr>
          <p:cNvPr id="26" name="Picture 6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1868" y="2166164"/>
            <a:ext cx="839176" cy="628405"/>
          </a:xfrm>
          <a:prstGeom prst="rect">
            <a:avLst/>
          </a:prstGeom>
          <a:noFill/>
        </p:spPr>
      </p:pic>
      <p:pic>
        <p:nvPicPr>
          <p:cNvPr id="27" name="Picture 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0946" y="3863430"/>
            <a:ext cx="760098" cy="625739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>
          <a:xfrm flipV="1">
            <a:off x="5322615" y="2623976"/>
            <a:ext cx="2715916" cy="693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7" idx="1"/>
          </p:cNvCxnSpPr>
          <p:nvPr/>
        </p:nvCxnSpPr>
        <p:spPr>
          <a:xfrm>
            <a:off x="5295338" y="3590689"/>
            <a:ext cx="2815615" cy="585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75518" y="368079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Shopper Chuck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9993" y="450156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Amazon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CaaS</a:t>
            </a:r>
            <a:r>
              <a:rPr lang="en-US" sz="14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8656" y="189900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Jeff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grpSp>
        <p:nvGrpSpPr>
          <p:cNvPr id="5" name="Group 32"/>
          <p:cNvGrpSpPr/>
          <p:nvPr/>
        </p:nvGrpSpPr>
        <p:grpSpPr>
          <a:xfrm>
            <a:off x="5213445" y="474451"/>
            <a:ext cx="3493826" cy="1741986"/>
            <a:chOff x="5336275" y="1064525"/>
            <a:chExt cx="3493826" cy="2090383"/>
          </a:xfrm>
        </p:grpSpPr>
        <p:sp>
          <p:nvSpPr>
            <p:cNvPr id="34" name="Oval Callout 33"/>
            <p:cNvSpPr/>
            <p:nvPr/>
          </p:nvSpPr>
          <p:spPr>
            <a:xfrm>
              <a:off x="5336275" y="1064525"/>
              <a:ext cx="3493826" cy="2090383"/>
            </a:xfrm>
            <a:prstGeom prst="wedgeEllipseCallout">
              <a:avLst>
                <a:gd name="adj1" fmla="val 14719"/>
                <a:gd name="adj2" fmla="val 8150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Chuck, pay in Amazon with this signed letter: 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Folded Corner 34"/>
            <p:cNvSpPr/>
            <p:nvPr/>
          </p:nvSpPr>
          <p:spPr>
            <a:xfrm>
              <a:off x="5752823" y="1692305"/>
              <a:ext cx="2695094" cy="134824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order#123 is $10, when it is paid, text me at 425-111-2222.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</a:rPr>
                <a:t>[Jeff's signature]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5055131" y="810909"/>
            <a:ext cx="3439236" cy="1821599"/>
            <a:chOff x="2784144" y="2715905"/>
            <a:chExt cx="3439236" cy="2185919"/>
          </a:xfrm>
        </p:grpSpPr>
        <p:sp>
          <p:nvSpPr>
            <p:cNvPr id="37" name="Oval Callout 36"/>
            <p:cNvSpPr/>
            <p:nvPr/>
          </p:nvSpPr>
          <p:spPr>
            <a:xfrm>
              <a:off x="2784144" y="2715905"/>
              <a:ext cx="3439236" cy="2185919"/>
            </a:xfrm>
            <a:prstGeom prst="wedgeEllipseCallout">
              <a:avLst>
                <a:gd name="adj1" fmla="val -20189"/>
                <a:gd name="adj2" fmla="val 11375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Amazon, I want to pay with this letter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3237117" y="3411941"/>
              <a:ext cx="2569226" cy="125559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order#123 is $10, when it is paid, text me at 425-111-2222.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strike="sngStrike" dirty="0">
                  <a:solidFill>
                    <a:schemeClr val="tx1"/>
                  </a:solidFill>
                </a:rPr>
                <a:t> </a:t>
              </a:r>
              <a:r>
                <a:rPr lang="en-US" sz="1200" strike="sngStrike" dirty="0">
                  <a:solidFill>
                    <a:srgbClr val="FF0000"/>
                  </a:solidFill>
                </a:rPr>
                <a:t>[Jeff's signature] </a:t>
              </a:r>
              <a:r>
                <a:rPr lang="en-US" sz="1200" dirty="0">
                  <a:solidFill>
                    <a:srgbClr val="FF0000"/>
                  </a:solidFill>
                </a:rPr>
                <a:t>[Mark's signature]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Oval Callout 38"/>
          <p:cNvSpPr/>
          <p:nvPr/>
        </p:nvSpPr>
        <p:spPr>
          <a:xfrm>
            <a:off x="4722123" y="2521618"/>
            <a:ext cx="3531404" cy="1057701"/>
          </a:xfrm>
          <a:prstGeom prst="wedgeEllipseCallout">
            <a:avLst>
              <a:gd name="adj1" fmla="val 57026"/>
              <a:gd name="adj2" fmla="val 65221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Hi,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$10 has been paid for order#123.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 [Amazon's signature]</a:t>
            </a:r>
          </a:p>
        </p:txBody>
      </p:sp>
      <p:cxnSp>
        <p:nvCxnSpPr>
          <p:cNvPr id="40" name="Straight Connector 39"/>
          <p:cNvCxnSpPr>
            <a:stCxn id="27" idx="0"/>
            <a:endCxn id="26" idx="2"/>
          </p:cNvCxnSpPr>
          <p:nvPr/>
        </p:nvCxnSpPr>
        <p:spPr>
          <a:xfrm rot="16200000" flipV="1">
            <a:off x="7936798" y="3309232"/>
            <a:ext cx="1068858" cy="39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Callout 40"/>
          <p:cNvSpPr/>
          <p:nvPr/>
        </p:nvSpPr>
        <p:spPr>
          <a:xfrm>
            <a:off x="4942764" y="1077229"/>
            <a:ext cx="3493826" cy="731673"/>
          </a:xfrm>
          <a:prstGeom prst="wedgeEllipseCallout">
            <a:avLst>
              <a:gd name="adj1" fmla="val 49094"/>
              <a:gd name="adj2" fmla="val 14367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Great, I will ship order#123!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03702-EECF-4A87-B73C-C4347FB406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4995" y="442049"/>
            <a:ext cx="2562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Flaw &amp; exploit</a:t>
            </a:r>
          </a:p>
        </p:txBody>
      </p:sp>
    </p:spTree>
    <p:extLst>
      <p:ext uri="{BB962C8B-B14F-4D97-AF65-F5344CB8AC3E}">
        <p14:creationId xmlns:p14="http://schemas.microsoft.com/office/powerpoint/2010/main" val="57164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 animBg="1"/>
      <p:bldP spid="39" grpId="1" animBg="1"/>
      <p:bldP spid="4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10241</TotalTime>
  <Words>1746</Words>
  <Application>Microsoft Macintosh PowerPoint</Application>
  <PresentationFormat>全屏显示(16:10)</PresentationFormat>
  <Paragraphs>294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等线</vt:lpstr>
      <vt:lpstr>楷体</vt:lpstr>
      <vt:lpstr>宋体</vt:lpstr>
      <vt:lpstr>宋体</vt:lpstr>
      <vt:lpstr>微软雅黑</vt:lpstr>
      <vt:lpstr>Myriad Pro Light SemiCond</vt:lpstr>
      <vt:lpstr>Segoe</vt:lpstr>
      <vt:lpstr>Arial</vt:lpstr>
      <vt:lpstr>Calibri</vt:lpstr>
      <vt:lpstr>Consolas</vt:lpstr>
      <vt:lpstr>Times New Roman</vt:lpstr>
      <vt:lpstr>Office 主题​​</vt:lpstr>
      <vt:lpstr>Security</vt:lpstr>
      <vt:lpstr>Attacks Happen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 Attacks We've Known</vt:lpstr>
      <vt:lpstr>Security: Real World VS. Computer</vt:lpstr>
      <vt:lpstr>Security: Real World VS. Computer</vt:lpstr>
      <vt:lpstr>Why is Security So Hard?</vt:lpstr>
      <vt:lpstr>Ways to Access exam.txt</vt:lpstr>
      <vt:lpstr>Fault Tolerant Fails Here</vt:lpstr>
      <vt:lpstr>Much Harder to Reason about Security</vt:lpstr>
      <vt:lpstr>2 Steps towards Building a More Secure System</vt:lpstr>
      <vt:lpstr>Policy: Goals</vt:lpstr>
      <vt:lpstr>Threat Model: Assumptions</vt:lpstr>
      <vt:lpstr>Threat Model: Assumptions</vt:lpstr>
      <vt:lpstr>Threat Model: Assumptions</vt:lpstr>
      <vt:lpstr>Guard Model</vt:lpstr>
      <vt:lpstr>Guard Model of Security</vt:lpstr>
      <vt:lpstr>Complete Mediation</vt:lpstr>
      <vt:lpstr>Designing the Guard</vt:lpstr>
      <vt:lpstr>Example: Unix FS</vt:lpstr>
      <vt:lpstr>Example: Web Server</vt:lpstr>
      <vt:lpstr>Example: Firewall</vt:lpstr>
      <vt:lpstr>What Can Go Wrong?</vt:lpstr>
      <vt:lpstr>Bypassing Complete Mediation</vt:lpstr>
      <vt:lpstr>Example: Paymaxx.com (2005)</vt:lpstr>
      <vt:lpstr>Example: SQL Injection</vt:lpstr>
      <vt:lpstr>SQL Injection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257</cp:revision>
  <cp:lastPrinted>2016-06-13T07:55:34Z</cp:lastPrinted>
  <dcterms:created xsi:type="dcterms:W3CDTF">2017-05-12T06:55:38Z</dcterms:created>
  <dcterms:modified xsi:type="dcterms:W3CDTF">2018-12-21T01:45:22Z</dcterms:modified>
</cp:coreProperties>
</file>