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handoutMasterIdLst>
    <p:handoutMasterId r:id="rId67"/>
  </p:handoutMasterIdLst>
  <p:sldIdLst>
    <p:sldId id="256" r:id="rId2"/>
    <p:sldId id="278" r:id="rId3"/>
    <p:sldId id="279" r:id="rId4"/>
    <p:sldId id="280" r:id="rId5"/>
    <p:sldId id="284" r:id="rId6"/>
    <p:sldId id="285" r:id="rId7"/>
    <p:sldId id="286" r:id="rId8"/>
    <p:sldId id="287" r:id="rId9"/>
    <p:sldId id="339"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40"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260" r:id="rId52"/>
    <p:sldId id="261" r:id="rId53"/>
    <p:sldId id="262" r:id="rId54"/>
    <p:sldId id="263" r:id="rId55"/>
    <p:sldId id="264" r:id="rId56"/>
    <p:sldId id="265" r:id="rId57"/>
    <p:sldId id="266" r:id="rId58"/>
    <p:sldId id="267" r:id="rId59"/>
    <p:sldId id="268" r:id="rId60"/>
    <p:sldId id="269" r:id="rId61"/>
    <p:sldId id="270" r:id="rId62"/>
    <p:sldId id="271" r:id="rId63"/>
    <p:sldId id="273" r:id="rId64"/>
    <p:sldId id="272" r:id="rId65"/>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FF"/>
    <a:srgbClr val="FF2600"/>
    <a:srgbClr val="1F3551"/>
    <a:srgbClr val="403152"/>
    <a:srgbClr val="604A7B"/>
    <a:srgbClr val="2C4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81" autoAdjust="0"/>
    <p:restoredTop sz="89933" autoAdjust="0"/>
  </p:normalViewPr>
  <p:slideViewPr>
    <p:cSldViewPr>
      <p:cViewPr varScale="1">
        <p:scale>
          <a:sx n="110" d="100"/>
          <a:sy n="110" d="100"/>
        </p:scale>
        <p:origin x="1312" y="168"/>
      </p:cViewPr>
      <p:guideLst>
        <p:guide orient="horz" pos="180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b="1"/>
            </a:pPr>
            <a:r>
              <a:rPr lang="en-US" altLang="zh-CN" sz="2000" b="1" baseline="0" dirty="0"/>
              <a:t>TCB Size of </a:t>
            </a:r>
            <a:r>
              <a:rPr lang="en-US" altLang="zh-CN" sz="2000" b="1" baseline="0" dirty="0" err="1"/>
              <a:t>Xen</a:t>
            </a:r>
            <a:r>
              <a:rPr lang="en-US" altLang="zh-CN" sz="2000" b="1" baseline="0" dirty="0"/>
              <a:t> System</a:t>
            </a:r>
            <a:endParaRPr lang="zh-CN" altLang="en-US" sz="2000" b="1" dirty="0"/>
          </a:p>
        </c:rich>
      </c:tx>
      <c:layout>
        <c:manualLayout>
          <c:xMode val="edge"/>
          <c:yMode val="edge"/>
          <c:x val="0.31397689443236498"/>
          <c:y val="2.5934618375736201E-4"/>
        </c:manualLayout>
      </c:layout>
      <c:overlay val="0"/>
    </c:title>
    <c:autoTitleDeleted val="0"/>
    <c:plotArea>
      <c:layout>
        <c:manualLayout>
          <c:layoutTarget val="inner"/>
          <c:xMode val="edge"/>
          <c:yMode val="edge"/>
          <c:x val="0.12842584259241299"/>
          <c:y val="1.7118196017435999E-2"/>
          <c:w val="0.75544185566682998"/>
          <c:h val="0.86442111007273703"/>
        </c:manualLayout>
      </c:layout>
      <c:barChart>
        <c:barDir val="col"/>
        <c:grouping val="clustered"/>
        <c:varyColors val="0"/>
        <c:ser>
          <c:idx val="0"/>
          <c:order val="0"/>
          <c:tx>
            <c:strRef>
              <c:f>Sheet1!$A$3</c:f>
              <c:strCache>
                <c:ptCount val="1"/>
                <c:pt idx="0">
                  <c:v>Xen 2.0</c:v>
                </c:pt>
              </c:strCache>
            </c:strRef>
          </c:tx>
          <c:invertIfNegative val="0"/>
          <c:cat>
            <c:strRef>
              <c:f>Sheet1!$B$2:$E$2</c:f>
              <c:strCache>
                <c:ptCount val="4"/>
                <c:pt idx="0">
                  <c:v>VMM</c:v>
                </c:pt>
                <c:pt idx="1">
                  <c:v>Dom0 Kernel</c:v>
                </c:pt>
                <c:pt idx="2">
                  <c:v>Tools</c:v>
                </c:pt>
                <c:pt idx="3">
                  <c:v>TCB</c:v>
                </c:pt>
              </c:strCache>
            </c:strRef>
          </c:cat>
          <c:val>
            <c:numRef>
              <c:f>Sheet1!$B$3:$E$3</c:f>
              <c:numCache>
                <c:formatCode>General</c:formatCode>
                <c:ptCount val="4"/>
                <c:pt idx="0">
                  <c:v>45</c:v>
                </c:pt>
                <c:pt idx="1">
                  <c:v>4136</c:v>
                </c:pt>
                <c:pt idx="2">
                  <c:v>26</c:v>
                </c:pt>
                <c:pt idx="3">
                  <c:v>4207</c:v>
                </c:pt>
              </c:numCache>
            </c:numRef>
          </c:val>
          <c:extLst>
            <c:ext xmlns:c16="http://schemas.microsoft.com/office/drawing/2014/chart" uri="{C3380CC4-5D6E-409C-BE32-E72D297353CC}">
              <c16:uniqueId val="{00000000-A979-41D1-B6EC-2991A7CC477A}"/>
            </c:ext>
          </c:extLst>
        </c:ser>
        <c:ser>
          <c:idx val="1"/>
          <c:order val="1"/>
          <c:tx>
            <c:strRef>
              <c:f>Sheet1!$A$4</c:f>
              <c:strCache>
                <c:ptCount val="1"/>
                <c:pt idx="0">
                  <c:v>Xen 3.0</c:v>
                </c:pt>
              </c:strCache>
            </c:strRef>
          </c:tx>
          <c:invertIfNegative val="0"/>
          <c:cat>
            <c:strRef>
              <c:f>Sheet1!$B$2:$E$2</c:f>
              <c:strCache>
                <c:ptCount val="4"/>
                <c:pt idx="0">
                  <c:v>VMM</c:v>
                </c:pt>
                <c:pt idx="1">
                  <c:v>Dom0 Kernel</c:v>
                </c:pt>
                <c:pt idx="2">
                  <c:v>Tools</c:v>
                </c:pt>
                <c:pt idx="3">
                  <c:v>TCB</c:v>
                </c:pt>
              </c:strCache>
            </c:strRef>
          </c:cat>
          <c:val>
            <c:numRef>
              <c:f>Sheet1!$B$4:$E$4</c:f>
              <c:numCache>
                <c:formatCode>General</c:formatCode>
                <c:ptCount val="4"/>
                <c:pt idx="0">
                  <c:v>121</c:v>
                </c:pt>
                <c:pt idx="1">
                  <c:v>4807</c:v>
                </c:pt>
                <c:pt idx="2">
                  <c:v>143</c:v>
                </c:pt>
                <c:pt idx="3">
                  <c:v>5071</c:v>
                </c:pt>
              </c:numCache>
            </c:numRef>
          </c:val>
          <c:extLst>
            <c:ext xmlns:c16="http://schemas.microsoft.com/office/drawing/2014/chart" uri="{C3380CC4-5D6E-409C-BE32-E72D297353CC}">
              <c16:uniqueId val="{00000001-A979-41D1-B6EC-2991A7CC477A}"/>
            </c:ext>
          </c:extLst>
        </c:ser>
        <c:ser>
          <c:idx val="2"/>
          <c:order val="2"/>
          <c:tx>
            <c:strRef>
              <c:f>Sheet1!$A$5</c:f>
              <c:strCache>
                <c:ptCount val="1"/>
                <c:pt idx="0">
                  <c:v>Xen 4.0</c:v>
                </c:pt>
              </c:strCache>
            </c:strRef>
          </c:tx>
          <c:invertIfNegative val="0"/>
          <c:cat>
            <c:strRef>
              <c:f>Sheet1!$B$2:$E$2</c:f>
              <c:strCache>
                <c:ptCount val="4"/>
                <c:pt idx="0">
                  <c:v>VMM</c:v>
                </c:pt>
                <c:pt idx="1">
                  <c:v>Dom0 Kernel</c:v>
                </c:pt>
                <c:pt idx="2">
                  <c:v>Tools</c:v>
                </c:pt>
                <c:pt idx="3">
                  <c:v>TCB</c:v>
                </c:pt>
              </c:strCache>
            </c:strRef>
          </c:cat>
          <c:val>
            <c:numRef>
              <c:f>Sheet1!$B$5:$E$5</c:f>
              <c:numCache>
                <c:formatCode>General</c:formatCode>
                <c:ptCount val="4"/>
                <c:pt idx="0">
                  <c:v>270</c:v>
                </c:pt>
                <c:pt idx="1">
                  <c:v>7560</c:v>
                </c:pt>
                <c:pt idx="2">
                  <c:v>647</c:v>
                </c:pt>
                <c:pt idx="3">
                  <c:v>8477</c:v>
                </c:pt>
              </c:numCache>
            </c:numRef>
          </c:val>
          <c:extLst>
            <c:ext xmlns:c16="http://schemas.microsoft.com/office/drawing/2014/chart" uri="{C3380CC4-5D6E-409C-BE32-E72D297353CC}">
              <c16:uniqueId val="{00000002-A979-41D1-B6EC-2991A7CC477A}"/>
            </c:ext>
          </c:extLst>
        </c:ser>
        <c:dLbls>
          <c:showLegendKey val="0"/>
          <c:showVal val="0"/>
          <c:showCatName val="0"/>
          <c:showSerName val="0"/>
          <c:showPercent val="0"/>
          <c:showBubbleSize val="0"/>
        </c:dLbls>
        <c:gapWidth val="150"/>
        <c:axId val="-1746136960"/>
        <c:axId val="-1856286544"/>
      </c:barChart>
      <c:catAx>
        <c:axId val="-1746136960"/>
        <c:scaling>
          <c:orientation val="minMax"/>
        </c:scaling>
        <c:delete val="0"/>
        <c:axPos val="b"/>
        <c:numFmt formatCode="General" sourceLinked="0"/>
        <c:majorTickMark val="none"/>
        <c:minorTickMark val="none"/>
        <c:tickLblPos val="nextTo"/>
        <c:txPr>
          <a:bodyPr/>
          <a:lstStyle/>
          <a:p>
            <a:pPr>
              <a:defRPr sz="1800"/>
            </a:pPr>
            <a:endParaRPr lang="zh-CN"/>
          </a:p>
        </c:txPr>
        <c:crossAx val="-1856286544"/>
        <c:crosses val="autoZero"/>
        <c:auto val="1"/>
        <c:lblAlgn val="ctr"/>
        <c:lblOffset val="100"/>
        <c:noMultiLvlLbl val="0"/>
      </c:catAx>
      <c:valAx>
        <c:axId val="-1856286544"/>
        <c:scaling>
          <c:orientation val="minMax"/>
        </c:scaling>
        <c:delete val="0"/>
        <c:axPos val="l"/>
        <c:title>
          <c:tx>
            <c:rich>
              <a:bodyPr/>
              <a:lstStyle/>
              <a:p>
                <a:pPr>
                  <a:defRPr sz="1800"/>
                </a:pPr>
                <a:r>
                  <a:rPr lang="en-US" altLang="zh-CN" sz="1800"/>
                  <a:t>KLOCs</a:t>
                </a:r>
                <a:endParaRPr lang="zh-CN" altLang="en-US" sz="1800"/>
              </a:p>
            </c:rich>
          </c:tx>
          <c:layout>
            <c:manualLayout>
              <c:xMode val="edge"/>
              <c:yMode val="edge"/>
              <c:x val="1.80552586021408E-2"/>
              <c:y val="0.454545757542139"/>
            </c:manualLayout>
          </c:layout>
          <c:overlay val="0"/>
        </c:title>
        <c:numFmt formatCode="General" sourceLinked="1"/>
        <c:majorTickMark val="none"/>
        <c:minorTickMark val="none"/>
        <c:tickLblPos val="nextTo"/>
        <c:txPr>
          <a:bodyPr/>
          <a:lstStyle/>
          <a:p>
            <a:pPr>
              <a:defRPr sz="1600"/>
            </a:pPr>
            <a:endParaRPr lang="zh-CN"/>
          </a:p>
        </c:txPr>
        <c:crossAx val="-1746136960"/>
        <c:crosses val="autoZero"/>
        <c:crossBetween val="between"/>
      </c:valAx>
    </c:plotArea>
    <c:legend>
      <c:legendPos val="r"/>
      <c:layout>
        <c:manualLayout>
          <c:xMode val="edge"/>
          <c:yMode val="edge"/>
          <c:x val="0.85215436350429097"/>
          <c:y val="2.7222669703366301E-2"/>
          <c:w val="0.146049696235069"/>
          <c:h val="0.36150983224086197"/>
        </c:manualLayout>
      </c:layout>
      <c:overlay val="0"/>
      <c:txPr>
        <a:bodyPr/>
        <a:lstStyle/>
        <a:p>
          <a:pPr>
            <a:defRPr sz="1400"/>
          </a:pPr>
          <a:endParaRPr lang="zh-CN"/>
        </a:p>
      </c:txPr>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t>2018/12/28</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t>‹#›</a:t>
            </a:fld>
            <a:endParaRPr kumimoji="1" lang="zh-CN" altLang="en-US"/>
          </a:p>
        </p:txBody>
      </p:sp>
    </p:spTree>
    <p:extLst>
      <p:ext uri="{BB962C8B-B14F-4D97-AF65-F5344CB8AC3E}">
        <p14:creationId xmlns:p14="http://schemas.microsoft.com/office/powerpoint/2010/main" val="355519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t>2018/12/28</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t>‹#›</a:t>
            </a:fld>
            <a:endParaRPr lang="zh-CN" altLang="en-US"/>
          </a:p>
        </p:txBody>
      </p:sp>
    </p:spTree>
    <p:extLst>
      <p:ext uri="{BB962C8B-B14F-4D97-AF65-F5344CB8AC3E}">
        <p14:creationId xmlns:p14="http://schemas.microsoft.com/office/powerpoint/2010/main" val="243026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pPr lvl="1"/>
            <a:r>
              <a:rPr lang="en-US" altLang="zh-CN" dirty="0"/>
              <a:t>Most security goals/policies not infinitely valuable, can tolerate attacks.</a:t>
            </a:r>
          </a:p>
          <a:p>
            <a:pPr lvl="1"/>
            <a:r>
              <a:rPr lang="en-US" altLang="zh-CN" dirty="0"/>
              <a:t>Security mechanisms can be expensive (e.g., wasted user time).</a:t>
            </a:r>
          </a:p>
          <a:p>
            <a:endParaRPr kumimoji="1" lang="zh-CN" altLang="en-US" dirty="0"/>
          </a:p>
        </p:txBody>
      </p:sp>
      <p:sp>
        <p:nvSpPr>
          <p:cNvPr id="4" name="幻灯片编号占位符 3"/>
          <p:cNvSpPr>
            <a:spLocks noGrp="1"/>
          </p:cNvSpPr>
          <p:nvPr>
            <p:ph type="sldNum" sz="quarter" idx="10"/>
          </p:nvPr>
        </p:nvSpPr>
        <p:spPr/>
        <p:txBody>
          <a:bodyPr/>
          <a:lstStyle/>
          <a:p>
            <a:fld id="{CF5B8B3F-0F45-4AAD-B4A8-B1F7D58CB493}" type="slidenum">
              <a:rPr lang="zh-CN" altLang="en-US" smtClean="0"/>
              <a:t>16</a:t>
            </a:fld>
            <a:endParaRPr lang="zh-CN" altLang="en-US"/>
          </a:p>
        </p:txBody>
      </p:sp>
    </p:spTree>
    <p:extLst>
      <p:ext uri="{BB962C8B-B14F-4D97-AF65-F5344CB8AC3E}">
        <p14:creationId xmlns:p14="http://schemas.microsoft.com/office/powerpoint/2010/main" val="3366313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22</a:t>
            </a:fld>
            <a:endParaRPr lang="zh-CN" altLang="en-US"/>
          </a:p>
        </p:txBody>
      </p:sp>
    </p:spTree>
    <p:extLst>
      <p:ext uri="{BB962C8B-B14F-4D97-AF65-F5344CB8AC3E}">
        <p14:creationId xmlns:p14="http://schemas.microsoft.com/office/powerpoint/2010/main" val="3427218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latin typeface="+mn-lt"/>
                <a:ea typeface="+mn-ea"/>
                <a:cs typeface="+mn-cs"/>
              </a:rPr>
              <a:t>Slight problem: simple challenge-response can't be used with hashed passwords.</a:t>
            </a:r>
          </a:p>
          <a:p>
            <a:r>
              <a:rPr lang="en-US" altLang="zh-CN" sz="1200" kern="1200" dirty="0">
                <a:solidFill>
                  <a:schemeClr val="tx1"/>
                </a:solidFill>
                <a:latin typeface="+mn-lt"/>
                <a:ea typeface="+mn-ea"/>
                <a:cs typeface="+mn-cs"/>
              </a:rPr>
              <a:t>  Need the original password to compute hash together with random challenge.</a:t>
            </a:r>
          </a:p>
          <a:p>
            <a:r>
              <a:rPr lang="en-US" altLang="zh-CN" sz="1200" kern="1200" dirty="0">
                <a:solidFill>
                  <a:schemeClr val="tx1"/>
                </a:solidFill>
                <a:latin typeface="+mn-lt"/>
                <a:ea typeface="+mn-ea"/>
                <a:cs typeface="+mn-cs"/>
              </a:rPr>
              <a:t>  If we store the hashed password, its hash now becomes the effective password..</a:t>
            </a:r>
          </a:p>
          <a:p>
            <a:r>
              <a:rPr lang="en-US" altLang="zh-CN" sz="1200" kern="1200" dirty="0">
                <a:solidFill>
                  <a:schemeClr val="tx1"/>
                </a:solidFill>
                <a:latin typeface="+mn-lt"/>
                <a:ea typeface="+mn-ea"/>
                <a:cs typeface="+mn-cs"/>
              </a:rPr>
              <a:t>  There's a protocol that allows both.</a:t>
            </a:r>
          </a:p>
          <a:p>
            <a:r>
              <a:rPr lang="en-US" altLang="zh-CN" sz="1200" kern="1200" dirty="0">
                <a:solidFill>
                  <a:schemeClr val="tx1"/>
                </a:solidFill>
                <a:latin typeface="+mn-lt"/>
                <a:ea typeface="+mn-ea"/>
                <a:cs typeface="+mn-cs"/>
              </a:rPr>
              <a:t>    Store a "hash" of password, challenge-response auth.</a:t>
            </a:r>
          </a:p>
          <a:p>
            <a:r>
              <a:rPr lang="en-US" altLang="zh-CN" sz="1200" kern="1200" dirty="0">
                <a:solidFill>
                  <a:schemeClr val="tx1"/>
                </a:solidFill>
                <a:latin typeface="+mn-lt"/>
                <a:ea typeface="+mn-ea"/>
                <a:cs typeface="+mn-cs"/>
              </a:rPr>
              <a:t>    Look up "SRP" if building a real system (details too complicated for 6.033).</a:t>
            </a:r>
          </a:p>
          <a:p>
            <a:endParaRPr kumimoji="1" lang="zh-CN" altLang="en-US" dirty="0"/>
          </a:p>
        </p:txBody>
      </p:sp>
      <p:sp>
        <p:nvSpPr>
          <p:cNvPr id="4" name="幻灯片编号占位符 3"/>
          <p:cNvSpPr>
            <a:spLocks noGrp="1"/>
          </p:cNvSpPr>
          <p:nvPr>
            <p:ph type="sldNum" sz="quarter" idx="10"/>
          </p:nvPr>
        </p:nvSpPr>
        <p:spPr/>
        <p:txBody>
          <a:bodyPr/>
          <a:lstStyle/>
          <a:p>
            <a:fld id="{CF5B8B3F-0F45-4AAD-B4A8-B1F7D58CB493}" type="slidenum">
              <a:rPr lang="zh-CN" altLang="en-US" smtClean="0"/>
              <a:t>38</a:t>
            </a:fld>
            <a:endParaRPr lang="zh-CN" altLang="en-US"/>
          </a:p>
        </p:txBody>
      </p:sp>
    </p:spTree>
    <p:extLst>
      <p:ext uri="{BB962C8B-B14F-4D97-AF65-F5344CB8AC3E}">
        <p14:creationId xmlns:p14="http://schemas.microsoft.com/office/powerpoint/2010/main" val="4287744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latin typeface="+mn-lt"/>
                <a:ea typeface="+mn-ea"/>
                <a:cs typeface="+mn-cs"/>
              </a:rPr>
              <a:t>Slight problem: simple challenge-response can't be used with hashed passwords.</a:t>
            </a:r>
          </a:p>
          <a:p>
            <a:r>
              <a:rPr lang="en-US" altLang="zh-CN" sz="1200" kern="1200" dirty="0">
                <a:solidFill>
                  <a:schemeClr val="tx1"/>
                </a:solidFill>
                <a:latin typeface="+mn-lt"/>
                <a:ea typeface="+mn-ea"/>
                <a:cs typeface="+mn-cs"/>
              </a:rPr>
              <a:t>  Need the original password to compute hash together with random challenge.</a:t>
            </a:r>
          </a:p>
          <a:p>
            <a:r>
              <a:rPr lang="en-US" altLang="zh-CN" sz="1200" kern="1200" dirty="0">
                <a:solidFill>
                  <a:schemeClr val="tx1"/>
                </a:solidFill>
                <a:latin typeface="+mn-lt"/>
                <a:ea typeface="+mn-ea"/>
                <a:cs typeface="+mn-cs"/>
              </a:rPr>
              <a:t>  If we store the hashed password, its hash now becomes the effective password..</a:t>
            </a:r>
          </a:p>
          <a:p>
            <a:r>
              <a:rPr lang="en-US" altLang="zh-CN" sz="1200" kern="1200" dirty="0">
                <a:solidFill>
                  <a:schemeClr val="tx1"/>
                </a:solidFill>
                <a:latin typeface="+mn-lt"/>
                <a:ea typeface="+mn-ea"/>
                <a:cs typeface="+mn-cs"/>
              </a:rPr>
              <a:t>  There's a protocol that allows both.</a:t>
            </a:r>
          </a:p>
          <a:p>
            <a:r>
              <a:rPr lang="en-US" altLang="zh-CN" sz="1200" kern="1200" dirty="0">
                <a:solidFill>
                  <a:schemeClr val="tx1"/>
                </a:solidFill>
                <a:latin typeface="+mn-lt"/>
                <a:ea typeface="+mn-ea"/>
                <a:cs typeface="+mn-cs"/>
              </a:rPr>
              <a:t>    Store a "hash" of password, challenge-response auth.</a:t>
            </a:r>
          </a:p>
          <a:p>
            <a:r>
              <a:rPr lang="en-US" altLang="zh-CN" sz="1200" kern="1200" dirty="0">
                <a:solidFill>
                  <a:schemeClr val="tx1"/>
                </a:solidFill>
                <a:latin typeface="+mn-lt"/>
                <a:ea typeface="+mn-ea"/>
                <a:cs typeface="+mn-cs"/>
              </a:rPr>
              <a:t>    Look up "SRP" if building a real system (details too complicated for 6.033).</a:t>
            </a:r>
          </a:p>
          <a:p>
            <a:endParaRPr kumimoji="1" lang="zh-CN" altLang="en-US" dirty="0"/>
          </a:p>
        </p:txBody>
      </p:sp>
      <p:sp>
        <p:nvSpPr>
          <p:cNvPr id="4" name="幻灯片编号占位符 3"/>
          <p:cNvSpPr>
            <a:spLocks noGrp="1"/>
          </p:cNvSpPr>
          <p:nvPr>
            <p:ph type="sldNum" sz="quarter" idx="10"/>
          </p:nvPr>
        </p:nvSpPr>
        <p:spPr/>
        <p:txBody>
          <a:bodyPr/>
          <a:lstStyle/>
          <a:p>
            <a:fld id="{CF5B8B3F-0F45-4AAD-B4A8-B1F7D58CB493}" type="slidenum">
              <a:rPr lang="zh-CN" altLang="en-US" smtClean="0"/>
              <a:t>39</a:t>
            </a:fld>
            <a:endParaRPr lang="zh-CN" altLang="en-US"/>
          </a:p>
        </p:txBody>
      </p:sp>
    </p:spTree>
    <p:extLst>
      <p:ext uri="{BB962C8B-B14F-4D97-AF65-F5344CB8AC3E}">
        <p14:creationId xmlns:p14="http://schemas.microsoft.com/office/powerpoint/2010/main" val="525261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5B8B3F-0F45-4AAD-B4A8-B1F7D58CB493}" type="slidenum">
              <a:rPr lang="zh-CN" altLang="en-US" smtClean="0"/>
              <a:t>41</a:t>
            </a:fld>
            <a:endParaRPr lang="zh-CN" altLang="en-US"/>
          </a:p>
        </p:txBody>
      </p:sp>
    </p:spTree>
    <p:extLst>
      <p:ext uri="{BB962C8B-B14F-4D97-AF65-F5344CB8AC3E}">
        <p14:creationId xmlns:p14="http://schemas.microsoft.com/office/powerpoint/2010/main" val="765425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But if receiver is also sending to the sender (i.e., if they're     both sending), the receiver might use that sequence number.  So     adversary could replay in the other direction (a "reflection"     attack)   - Solution: Use different keys in each direction</a:t>
            </a:r>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56</a:t>
            </a:fld>
            <a:endParaRPr lang="zh-CN" altLang="en-US"/>
          </a:p>
        </p:txBody>
      </p:sp>
    </p:spTree>
    <p:extLst>
      <p:ext uri="{BB962C8B-B14F-4D97-AF65-F5344CB8AC3E}">
        <p14:creationId xmlns:p14="http://schemas.microsoft.com/office/powerpoint/2010/main" val="1936927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59</a:t>
            </a:fld>
            <a:endParaRPr lang="zh-CN" altLang="en-US"/>
          </a:p>
        </p:txBody>
      </p:sp>
    </p:spTree>
    <p:extLst>
      <p:ext uri="{BB962C8B-B14F-4D97-AF65-F5344CB8AC3E}">
        <p14:creationId xmlns:p14="http://schemas.microsoft.com/office/powerpoint/2010/main" val="1334902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pre-master-key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random</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number</a:t>
            </a:r>
            <a:endParaRPr lang="zh-CN" altLang="en-US" sz="1200" b="0" i="0" kern="1200" dirty="0">
              <a:solidFill>
                <a:schemeClr val="tx1"/>
              </a:solidFill>
              <a:effectLst/>
              <a:latin typeface="+mn-lt"/>
              <a:ea typeface="+mn-ea"/>
              <a:cs typeface="+mn-cs"/>
            </a:endParaRPr>
          </a:p>
          <a:p>
            <a:r>
              <a:rPr kumimoji="1" lang="en-US" altLang="zh-CN" sz="1200" b="0" i="0" kern="1200" dirty="0">
                <a:solidFill>
                  <a:schemeClr val="tx1"/>
                </a:solidFill>
                <a:effectLst/>
                <a:latin typeface="+mn-lt"/>
                <a:ea typeface="+mn-ea"/>
                <a:cs typeface="+mn-cs"/>
              </a:rPr>
              <a:t>PRF:</a:t>
            </a:r>
            <a:r>
              <a:rPr kumimoji="1" lang="zh-CN" altLang="en-US" sz="1200" b="0" i="0" kern="1200" dirty="0">
                <a:solidFill>
                  <a:schemeClr val="tx1"/>
                </a:solidFill>
                <a:effectLst/>
                <a:latin typeface="+mn-lt"/>
                <a:ea typeface="+mn-ea"/>
                <a:cs typeface="+mn-cs"/>
              </a:rPr>
              <a:t> </a:t>
            </a:r>
            <a:r>
              <a:rPr kumimoji="1" lang="en-US" altLang="zh-CN" sz="1200" b="0" i="0" kern="1200" dirty="0">
                <a:solidFill>
                  <a:schemeClr val="tx1"/>
                </a:solidFill>
                <a:effectLst/>
                <a:latin typeface="+mn-lt"/>
                <a:ea typeface="+mn-ea"/>
                <a:cs typeface="+mn-cs"/>
              </a:rPr>
              <a:t>pseudo random function</a:t>
            </a:r>
          </a:p>
          <a:p>
            <a:endParaRPr kumimoji="1"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Master key is a 48-byte sequence</a:t>
            </a:r>
          </a:p>
          <a:p>
            <a:endParaRPr kumimoji="1" lang="en-US" altLang="zh-CN" sz="1200" b="0" i="0" kern="1200" dirty="0">
              <a:solidFill>
                <a:schemeClr val="tx1"/>
              </a:solidFill>
              <a:effectLst/>
              <a:latin typeface="+mn-lt"/>
              <a:ea typeface="+mn-ea"/>
              <a:cs typeface="+mn-cs"/>
            </a:endParaRPr>
          </a:p>
          <a:p>
            <a:r>
              <a:rPr kumimoji="1" lang="en-US" altLang="zh-CN" dirty="0"/>
              <a:t>https://crypto.stackexchange.com/questions/1139/what-is-the-purpose-of-four-different-secrets-shared-by-client-and-server-in-ssl</a:t>
            </a:r>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63</a:t>
            </a:fld>
            <a:endParaRPr lang="zh-CN" altLang="en-US"/>
          </a:p>
        </p:txBody>
      </p:sp>
    </p:spTree>
    <p:extLst>
      <p:ext uri="{BB962C8B-B14F-4D97-AF65-F5344CB8AC3E}">
        <p14:creationId xmlns:p14="http://schemas.microsoft.com/office/powerpoint/2010/main" val="3812182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600" b="1" dirty="0"/>
              <a:t>Alternative: avoid CAs by using public keys as names (protocols: SPKI/SDSI)</a:t>
            </a:r>
            <a:endParaRPr kumimoji="1" lang="zh-CN" altLang="en-US" sz="1600" b="1" dirty="0"/>
          </a:p>
          <a:p>
            <a:pPr lvl="1"/>
            <a:r>
              <a:rPr kumimoji="1" lang="en-US" altLang="zh-CN" sz="1400" dirty="0"/>
              <a:t>Works well for names that users do not have to remember/enter</a:t>
            </a:r>
            <a:endParaRPr kumimoji="1" lang="zh-CN" altLang="en-US" sz="1400" dirty="0"/>
          </a:p>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64</a:t>
            </a:fld>
            <a:endParaRPr lang="zh-CN" altLang="en-US"/>
          </a:p>
        </p:txBody>
      </p:sp>
    </p:spTree>
    <p:extLst>
      <p:ext uri="{BB962C8B-B14F-4D97-AF65-F5344CB8AC3E}">
        <p14:creationId xmlns:p14="http://schemas.microsoft.com/office/powerpoint/2010/main" val="2906563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6"/>
            <a:ext cx="7772400" cy="1225021"/>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2018/12/28</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14614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05084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7"/>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7"/>
            <a:ext cx="6019800" cy="487627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956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229600" cy="900442"/>
          </a:xfrm>
        </p:spPr>
        <p:txBody>
          <a:bodyPr/>
          <a:lstStyle>
            <a:lvl1pPr>
              <a:defRPr>
                <a:latin typeface="DengXian" charset="0"/>
                <a:ea typeface="DengXian" charset="0"/>
                <a:cs typeface="DengXian"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a:lnSpc>
                <a:spcPct val="120000"/>
              </a:lnSpc>
              <a:defRPr sz="2600" b="0" i="0">
                <a:latin typeface="DengXian" charset="0"/>
                <a:ea typeface="DengXian" charset="0"/>
                <a:cs typeface="DengXian" charset="0"/>
              </a:defRPr>
            </a:lvl1pPr>
            <a:lvl2pPr>
              <a:lnSpc>
                <a:spcPct val="120000"/>
              </a:lnSpc>
              <a:defRPr sz="2400" b="0" i="0">
                <a:latin typeface="DengXian" charset="0"/>
                <a:ea typeface="DengXian" charset="0"/>
                <a:cs typeface="DengXian" charset="0"/>
              </a:defRPr>
            </a:lvl2pPr>
            <a:lvl3pPr>
              <a:lnSpc>
                <a:spcPct val="120000"/>
              </a:lnSpc>
              <a:defRPr sz="2000" b="0" i="0">
                <a:latin typeface="DengXian" charset="0"/>
                <a:ea typeface="DengXian" charset="0"/>
                <a:cs typeface="DengXian" charset="0"/>
              </a:defRPr>
            </a:lvl3pPr>
            <a:lvl4pPr>
              <a:lnSpc>
                <a:spcPct val="120000"/>
              </a:lnSpc>
              <a:defRPr sz="1800" b="0" i="0">
                <a:latin typeface="DengXian" charset="0"/>
                <a:ea typeface="DengXian" charset="0"/>
                <a:cs typeface="DengXian" charset="0"/>
              </a:defRPr>
            </a:lvl4pPr>
            <a:lvl5pPr>
              <a:lnSpc>
                <a:spcPct val="120000"/>
              </a:lnSpc>
              <a:defRPr sz="1800" b="0" i="0">
                <a:latin typeface="DengXian" charset="0"/>
                <a:ea typeface="DengXian" charset="0"/>
                <a:cs typeface="DengXian"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57077" y="457235"/>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956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0"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36512" y="3793604"/>
            <a:ext cx="179512"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469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2018/12/28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98371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9"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6A7A40B-EA42-4A59-BDB5-85EFA65BC5FC}" type="datetimeFigureOut">
              <a:rPr lang="zh-CN" altLang="en-US" smtClean="0"/>
              <a:t>2018/12/28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7419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A7A40B-EA42-4A59-BDB5-85EFA65BC5FC}" type="datetimeFigureOut">
              <a:rPr lang="zh-CN" altLang="en-US" smtClean="0"/>
              <a:t>2018/12/28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72082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A7A40B-EA42-4A59-BDB5-85EFA65BC5FC}" type="datetimeFigureOut">
              <a:rPr lang="zh-CN" altLang="en-US" smtClean="0"/>
              <a:t>2018/12/28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25342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27541"/>
            <a:ext cx="3008313" cy="968376"/>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4"/>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4"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2018/12/28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96685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1792288" y="4472783"/>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2018/12/28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021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fld id="{66A7A40B-EA42-4A59-BDB5-85EFA65BC5FC}" type="datetimeFigureOut">
              <a:rPr lang="zh-CN" altLang="en-US" smtClean="0"/>
              <a:pPr/>
              <a:t>2018/12/28</a:t>
            </a:fld>
            <a:endParaRPr lang="zh-CN" altLang="en-US" dirty="0"/>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389090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a:solidFill>
            <a:schemeClr val="tx1">
              <a:lumMod val="75000"/>
              <a:lumOff val="25000"/>
            </a:schemeClr>
          </a:solidFill>
          <a:latin typeface="DengXian" charset="0"/>
          <a:ea typeface="DengXian" charset="0"/>
          <a:cs typeface="DengXian" charset="0"/>
        </a:defRPr>
      </a:lvl1pPr>
    </p:titleStyle>
    <p:bodyStyle>
      <a:lvl1pPr marL="342900" indent="-342900" algn="l" defTabSz="914400" rtl="0" eaLnBrk="1" latinLnBrk="0" hangingPunct="1">
        <a:lnSpc>
          <a:spcPct val="120000"/>
        </a:lnSpc>
        <a:spcBef>
          <a:spcPts val="1200"/>
        </a:spcBef>
        <a:buFont typeface="Arial" pitchFamily="34" charset="0"/>
        <a:buChar char="•"/>
        <a:defRPr sz="2600" b="0" kern="1200">
          <a:solidFill>
            <a:schemeClr val="tx1">
              <a:lumMod val="75000"/>
              <a:lumOff val="25000"/>
            </a:schemeClr>
          </a:solidFill>
          <a:latin typeface="DengXian" charset="0"/>
          <a:ea typeface="DengXian" charset="0"/>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DengXian" charset="0"/>
          <a:ea typeface="DengXian" charset="0"/>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DengXian" charset="0"/>
          <a:ea typeface="DengXian" charset="0"/>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alice@sjtu.edu.c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822" y="0"/>
            <a:ext cx="9162764" cy="3721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标题 4"/>
          <p:cNvSpPr>
            <a:spLocks noGrp="1"/>
          </p:cNvSpPr>
          <p:nvPr>
            <p:ph type="ctrTitle"/>
          </p:nvPr>
        </p:nvSpPr>
        <p:spPr>
          <a:xfrm>
            <a:off x="683568" y="2497460"/>
            <a:ext cx="7772400" cy="1225021"/>
          </a:xfrm>
        </p:spPr>
        <p:txBody>
          <a:bodyPr>
            <a:normAutofit/>
          </a:bodyPr>
          <a:lstStyle/>
          <a:p>
            <a:r>
              <a:rPr kumimoji="1" lang="en-US" altLang="zh-CN" sz="4400" dirty="0">
                <a:solidFill>
                  <a:schemeClr val="bg1"/>
                </a:solidFill>
              </a:rPr>
              <a:t>Security</a:t>
            </a:r>
            <a:endParaRPr kumimoji="1" lang="zh-CN" altLang="en-US" sz="4400" dirty="0">
              <a:solidFill>
                <a:schemeClr val="bg1"/>
              </a:solidFill>
              <a:latin typeface="+mn-lt"/>
              <a:ea typeface="+mn-ea"/>
              <a:cs typeface="+mn-ea"/>
              <a:sym typeface="+mn-lt"/>
            </a:endParaRPr>
          </a:p>
        </p:txBody>
      </p:sp>
      <p:sp>
        <p:nvSpPr>
          <p:cNvPr id="17" name="副标题 2"/>
          <p:cNvSpPr>
            <a:spLocks noGrp="1"/>
          </p:cNvSpPr>
          <p:nvPr>
            <p:ph type="subTitle" idx="1"/>
          </p:nvPr>
        </p:nvSpPr>
        <p:spPr>
          <a:xfrm>
            <a:off x="467544" y="252559"/>
            <a:ext cx="7416824" cy="504056"/>
          </a:xfrm>
        </p:spPr>
        <p:txBody>
          <a:bodyPr>
            <a:normAutofit/>
          </a:bodyPr>
          <a:lstStyle/>
          <a:p>
            <a:pPr algn="l"/>
            <a:r>
              <a:rPr lang="en-US" altLang="zh-CN" sz="1600" dirty="0">
                <a:solidFill>
                  <a:schemeClr val="bg1"/>
                </a:solidFill>
                <a:latin typeface="+mn-lt"/>
                <a:ea typeface="+mn-ea"/>
                <a:cs typeface="+mn-ea"/>
                <a:sym typeface="+mn-lt"/>
              </a:rPr>
              <a:t>Computer</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System</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Engineering,</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Fall</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2018.</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(IPADS,</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SJTU)</a:t>
            </a:r>
            <a:endParaRPr lang="zh-CN" altLang="en-US" sz="1600" dirty="0">
              <a:solidFill>
                <a:schemeClr val="bg1"/>
              </a:solidFill>
              <a:latin typeface="+mn-lt"/>
              <a:ea typeface="+mn-ea"/>
              <a:cs typeface="+mn-ea"/>
              <a:sym typeface="+mn-lt"/>
            </a:endParaRPr>
          </a:p>
        </p:txBody>
      </p:sp>
      <p:pic>
        <p:nvPicPr>
          <p:cNvPr id="1030" name="Picture 6" descr="http://korean.onlinesjtu.com/%E6%A0%A1%E5%BE%BD%E7%B3%BB%E5%88%97/%E7%BC%A9%E5%B0%8F%E7%89%88/%E8%93%9D%E8%89%B2%E7%B3%BB%20%E5%B0%8F%E5%B0%BA%E5%AF%B8%E6%A0%A1%E5%BE%BD%E5%B1%95%E5%BC%80%E5%BC%8F%20(10mm%E4%BB%A5%E4%B8%8B%E4%BD%BF%E7%94%A8)%20%5b%E8%BD%AC%E6%8D%A2%5d.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7277871" y="252559"/>
            <a:ext cx="1465253" cy="38534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标题 4"/>
          <p:cNvSpPr txBox="1">
            <a:spLocks/>
          </p:cNvSpPr>
          <p:nvPr/>
        </p:nvSpPr>
        <p:spPr>
          <a:xfrm>
            <a:off x="683568" y="3720711"/>
            <a:ext cx="7772400" cy="86498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tx1"/>
                </a:solidFill>
                <a:latin typeface="微软雅黑 Light" panose="020B0502040204020203" pitchFamily="34" charset="-122"/>
                <a:ea typeface="微软雅黑 Light" panose="020B0502040204020203" pitchFamily="34" charset="-122"/>
                <a:cs typeface="+mj-cs"/>
              </a:defRPr>
            </a:lvl1pPr>
          </a:lstStyle>
          <a:p>
            <a:endParaRPr kumimoji="1" lang="zh-CN" altLang="en-US" sz="2800" dirty="0">
              <a:solidFill>
                <a:schemeClr val="accent4">
                  <a:lumMod val="50000"/>
                </a:schemeClr>
              </a:solidFill>
              <a:latin typeface="+mn-lt"/>
              <a:ea typeface="+mn-ea"/>
              <a:cs typeface="+mn-ea"/>
              <a:sym typeface="+mn-lt"/>
            </a:endParaRPr>
          </a:p>
        </p:txBody>
      </p:sp>
      <p:sp>
        <p:nvSpPr>
          <p:cNvPr id="2" name="矩形 1"/>
          <p:cNvSpPr/>
          <p:nvPr/>
        </p:nvSpPr>
        <p:spPr>
          <a:xfrm>
            <a:off x="683567" y="3892766"/>
            <a:ext cx="7920881" cy="523220"/>
          </a:xfrm>
          <a:prstGeom prst="rect">
            <a:avLst/>
          </a:prstGeom>
        </p:spPr>
        <p:txBody>
          <a:bodyPr wrap="square">
            <a:spAutoFit/>
          </a:bodyPr>
          <a:lstStyle/>
          <a:p>
            <a:r>
              <a:rPr lang="en-US" altLang="zh-CN" sz="2800" dirty="0">
                <a:solidFill>
                  <a:schemeClr val="accent1"/>
                </a:solidFill>
                <a:cs typeface="+mn-ea"/>
                <a:sym typeface="+mn-lt"/>
              </a:rPr>
              <a:t>Authentication</a:t>
            </a:r>
            <a:r>
              <a:rPr lang="zh-CN" altLang="en-US" sz="2800" dirty="0">
                <a:solidFill>
                  <a:schemeClr val="accent1"/>
                </a:solidFill>
                <a:cs typeface="+mn-ea"/>
                <a:sym typeface="+mn-lt"/>
              </a:rPr>
              <a:t> </a:t>
            </a:r>
            <a:r>
              <a:rPr lang="en-US" altLang="zh-CN" sz="2800" dirty="0">
                <a:solidFill>
                  <a:schemeClr val="accent1"/>
                </a:solidFill>
                <a:cs typeface="+mn-ea"/>
                <a:sym typeface="+mn-lt"/>
              </a:rPr>
              <a:t>&amp;</a:t>
            </a:r>
            <a:r>
              <a:rPr lang="zh-CN" altLang="en-US" sz="2800" dirty="0">
                <a:solidFill>
                  <a:schemeClr val="accent1"/>
                </a:solidFill>
                <a:cs typeface="+mn-ea"/>
                <a:sym typeface="+mn-lt"/>
              </a:rPr>
              <a:t> </a:t>
            </a:r>
            <a:r>
              <a:rPr lang="en-US" altLang="zh-CN" sz="2800" dirty="0">
                <a:solidFill>
                  <a:schemeClr val="accent1"/>
                </a:solidFill>
                <a:cs typeface="+mn-ea"/>
                <a:sym typeface="+mn-lt"/>
              </a:rPr>
              <a:t>Secure</a:t>
            </a:r>
            <a:r>
              <a:rPr lang="zh-CN" altLang="en-US" sz="2800" dirty="0">
                <a:solidFill>
                  <a:schemeClr val="accent1"/>
                </a:solidFill>
                <a:cs typeface="+mn-ea"/>
                <a:sym typeface="+mn-lt"/>
              </a:rPr>
              <a:t> </a:t>
            </a:r>
            <a:r>
              <a:rPr lang="en-US" altLang="zh-CN" sz="2800" dirty="0">
                <a:solidFill>
                  <a:schemeClr val="accent1"/>
                </a:solidFill>
                <a:cs typeface="+mn-ea"/>
                <a:sym typeface="+mn-lt"/>
              </a:rPr>
              <a:t>Channel</a:t>
            </a:r>
          </a:p>
        </p:txBody>
      </p:sp>
      <p:sp>
        <p:nvSpPr>
          <p:cNvPr id="9" name="矩形 8"/>
          <p:cNvSpPr/>
          <p:nvPr/>
        </p:nvSpPr>
        <p:spPr>
          <a:xfrm>
            <a:off x="683567" y="4801779"/>
            <a:ext cx="7920881" cy="400110"/>
          </a:xfrm>
          <a:prstGeom prst="rect">
            <a:avLst/>
          </a:prstGeom>
        </p:spPr>
        <p:txBody>
          <a:bodyPr wrap="square">
            <a:spAutoFit/>
          </a:bodyPr>
          <a:lstStyle/>
          <a:p>
            <a:r>
              <a:rPr lang="en-US" altLang="zh-CN" sz="2000" dirty="0">
                <a:solidFill>
                  <a:schemeClr val="accent1"/>
                </a:solidFill>
                <a:cs typeface="+mn-ea"/>
                <a:sym typeface="+mn-lt"/>
              </a:rPr>
              <a:t>Yubin Xia</a:t>
            </a:r>
          </a:p>
        </p:txBody>
      </p:sp>
    </p:spTree>
    <p:extLst>
      <p:ext uri="{BB962C8B-B14F-4D97-AF65-F5344CB8AC3E}">
        <p14:creationId xmlns:p14="http://schemas.microsoft.com/office/powerpoint/2010/main" val="2588494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dirty="0"/>
              <a:t>Principle of Least Privilege</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sz="2800" dirty="0"/>
              <a:t>Deal with bugs / incomplete mediation</a:t>
            </a:r>
          </a:p>
          <a:p>
            <a:pPr lvl="1"/>
            <a:r>
              <a:rPr lang="en-US" altLang="zh-CN" sz="2400" dirty="0"/>
              <a:t>Any component that can arbitrarily access a resource must invoke the guard</a:t>
            </a:r>
          </a:p>
          <a:p>
            <a:pPr lvl="1"/>
            <a:r>
              <a:rPr lang="en-US" altLang="zh-CN" sz="2400" dirty="0"/>
              <a:t>If component has a bug or design mistake, can lead to incomplete mediation</a:t>
            </a:r>
          </a:p>
          <a:p>
            <a:pPr lvl="1"/>
            <a:r>
              <a:rPr lang="en-US" altLang="zh-CN" sz="2400" dirty="0"/>
              <a:t>General plan: reduce the number of components that must invoke the guard</a:t>
            </a:r>
          </a:p>
          <a:p>
            <a:pPr lvl="2"/>
            <a:r>
              <a:rPr lang="en-US" altLang="zh-CN" sz="2000" dirty="0"/>
              <a:t>E.g., arrange for DB server to check permissions on records returned, then security does not depend as much on </a:t>
            </a:r>
            <a:r>
              <a:rPr lang="en-US" altLang="zh-CN" sz="2000" i="1" dirty="0" err="1"/>
              <a:t>lookup.cgi</a:t>
            </a:r>
            <a:endParaRPr lang="en-US" altLang="zh-CN" sz="2000" i="1" dirty="0"/>
          </a:p>
          <a:p>
            <a:endParaRPr kumimoji="1" lang="zh-CN" altLang="en-US" sz="28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10</a:t>
            </a:fld>
            <a:endParaRPr lang="zh-CN" altLang="en-US"/>
          </a:p>
        </p:txBody>
      </p:sp>
    </p:spTree>
    <p:extLst>
      <p:ext uri="{BB962C8B-B14F-4D97-AF65-F5344CB8AC3E}">
        <p14:creationId xmlns:p14="http://schemas.microsoft.com/office/powerpoint/2010/main" val="3236667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Security Jargon: Trust</a:t>
            </a:r>
            <a:endParaRPr kumimoji="1" lang="zh-CN" altLang="en-US" dirty="0"/>
          </a:p>
        </p:txBody>
      </p:sp>
      <p:sp>
        <p:nvSpPr>
          <p:cNvPr id="3" name="内容占位符 2"/>
          <p:cNvSpPr>
            <a:spLocks noGrp="1"/>
          </p:cNvSpPr>
          <p:nvPr>
            <p:ph idx="1"/>
          </p:nvPr>
        </p:nvSpPr>
        <p:spPr/>
        <p:txBody>
          <a:bodyPr/>
          <a:lstStyle/>
          <a:p>
            <a:r>
              <a:rPr lang="en-US" altLang="zh-CN" dirty="0"/>
              <a:t>Privileged components are "trusted"</a:t>
            </a:r>
          </a:p>
          <a:p>
            <a:pPr lvl="1"/>
            <a:r>
              <a:rPr lang="en-US" altLang="zh-CN" b="1" dirty="0">
                <a:solidFill>
                  <a:schemeClr val="accent2"/>
                </a:solidFill>
              </a:rPr>
              <a:t>Trusted is bad</a:t>
            </a:r>
            <a:r>
              <a:rPr lang="en-US" altLang="zh-CN" dirty="0"/>
              <a:t>: you</a:t>
            </a:r>
            <a:r>
              <a:rPr lang="zh-CN" altLang="en-US" dirty="0"/>
              <a:t> </a:t>
            </a:r>
            <a:r>
              <a:rPr lang="en-US" altLang="zh-CN" dirty="0"/>
              <a:t>are in trouble if a trusted component breaks</a:t>
            </a:r>
          </a:p>
          <a:p>
            <a:pPr lvl="1"/>
            <a:r>
              <a:rPr lang="en-US" altLang="zh-CN" b="1" dirty="0">
                <a:solidFill>
                  <a:schemeClr val="accent2"/>
                </a:solidFill>
              </a:rPr>
              <a:t>Untrusted components are good</a:t>
            </a:r>
            <a:r>
              <a:rPr lang="en-US" altLang="zh-CN" dirty="0"/>
              <a:t>: does</a:t>
            </a:r>
            <a:r>
              <a:rPr lang="zh-CN" altLang="en-US" dirty="0"/>
              <a:t> </a:t>
            </a:r>
            <a:r>
              <a:rPr lang="en-US" altLang="zh-CN" dirty="0"/>
              <a:t>not matter if they break</a:t>
            </a:r>
          </a:p>
          <a:p>
            <a:pPr lvl="1"/>
            <a:r>
              <a:rPr lang="en-US" altLang="zh-CN" dirty="0"/>
              <a:t>Good design has </a:t>
            </a:r>
            <a:r>
              <a:rPr lang="en-US" altLang="zh-CN" b="1" dirty="0"/>
              <a:t>few trusted components</a:t>
            </a:r>
            <a:r>
              <a:rPr lang="en-US" altLang="zh-CN" dirty="0"/>
              <a:t>, other things do</a:t>
            </a:r>
            <a:r>
              <a:rPr lang="zh-CN" altLang="en-US" dirty="0"/>
              <a:t> </a:t>
            </a:r>
            <a:r>
              <a:rPr lang="en-US" altLang="zh-CN" dirty="0"/>
              <a:t>not affect security</a:t>
            </a:r>
          </a:p>
          <a:p>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11</a:t>
            </a:fld>
            <a:endParaRPr lang="zh-CN" altLang="en-US"/>
          </a:p>
        </p:txBody>
      </p:sp>
    </p:spTree>
    <p:extLst>
      <p:ext uri="{BB962C8B-B14F-4D97-AF65-F5344CB8AC3E}">
        <p14:creationId xmlns:p14="http://schemas.microsoft.com/office/powerpoint/2010/main" val="789641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TCB of </a:t>
            </a:r>
            <a:r>
              <a:rPr kumimoji="1" lang="en-US" altLang="zh-CN" dirty="0" err="1"/>
              <a:t>Xen</a:t>
            </a:r>
            <a:r>
              <a:rPr kumimoji="1" lang="en-US" altLang="zh-CN" dirty="0"/>
              <a:t> (A Hypervisor)</a:t>
            </a:r>
            <a:endParaRPr kumimoji="1" lang="zh-CN" altLang="en-US" dirty="0"/>
          </a:p>
        </p:txBody>
      </p:sp>
      <p:sp>
        <p:nvSpPr>
          <p:cNvPr id="3" name="内容占位符 2"/>
          <p:cNvSpPr>
            <a:spLocks noGrp="1"/>
          </p:cNvSpPr>
          <p:nvPr>
            <p:ph idx="1"/>
          </p:nvPr>
        </p:nvSpPr>
        <p:spPr>
          <a:xfrm>
            <a:off x="457200" y="3637588"/>
            <a:ext cx="8229600" cy="2007609"/>
          </a:xfrm>
        </p:spPr>
        <p:txBody>
          <a:bodyPr>
            <a:normAutofit/>
          </a:bodyPr>
          <a:lstStyle/>
          <a:p>
            <a:r>
              <a:rPr kumimoji="1" lang="en-US" altLang="zh-CN" sz="2400" dirty="0"/>
              <a:t>TCB: Trust Computing Base</a:t>
            </a:r>
          </a:p>
          <a:p>
            <a:pPr lvl="1"/>
            <a:r>
              <a:rPr kumimoji="1" lang="en-US" altLang="zh-CN" sz="2000" dirty="0"/>
              <a:t>9 Million for virtualization stack</a:t>
            </a:r>
          </a:p>
          <a:p>
            <a:pPr lvl="1"/>
            <a:r>
              <a:rPr kumimoji="1" lang="en-US" altLang="zh-CN" sz="2000" dirty="0"/>
              <a:t>Becomes the single point of failure</a:t>
            </a:r>
          </a:p>
          <a:p>
            <a:pPr lvl="1"/>
            <a:r>
              <a:rPr kumimoji="1" lang="en-US" altLang="zh-CN" sz="2000" dirty="0" err="1"/>
              <a:t>Xen</a:t>
            </a:r>
            <a:r>
              <a:rPr kumimoji="1" lang="en-US" altLang="zh-CN" sz="2000" dirty="0"/>
              <a:t> has around 200 security bugs (2016)</a:t>
            </a:r>
            <a:endParaRPr kumimoji="1" lang="zh-CN" altLang="en-US" sz="20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12</a:t>
            </a:fld>
            <a:endParaRPr lang="zh-CN" altLang="en-US"/>
          </a:p>
        </p:txBody>
      </p:sp>
      <p:graphicFrame>
        <p:nvGraphicFramePr>
          <p:cNvPr id="5" name="图表 9"/>
          <p:cNvGraphicFramePr>
            <a:graphicFrameLocks/>
          </p:cNvGraphicFramePr>
          <p:nvPr>
            <p:extLst>
              <p:ext uri="{D42A27DB-BD31-4B8C-83A1-F6EECF244321}">
                <p14:modId xmlns:p14="http://schemas.microsoft.com/office/powerpoint/2010/main" val="1773320030"/>
              </p:ext>
            </p:extLst>
          </p:nvPr>
        </p:nvGraphicFramePr>
        <p:xfrm>
          <a:off x="336256" y="1402206"/>
          <a:ext cx="5883826" cy="2100233"/>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12"/>
          <p:cNvSpPr/>
          <p:nvPr/>
        </p:nvSpPr>
        <p:spPr>
          <a:xfrm>
            <a:off x="6823512" y="2639985"/>
            <a:ext cx="1754983" cy="406048"/>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Narrow" pitchFamily="34" charset="0"/>
              </a:rPr>
              <a:t>VMM</a:t>
            </a:r>
          </a:p>
        </p:txBody>
      </p:sp>
      <p:sp>
        <p:nvSpPr>
          <p:cNvPr id="7" name="Rectangle 17"/>
          <p:cNvSpPr/>
          <p:nvPr/>
        </p:nvSpPr>
        <p:spPr>
          <a:xfrm>
            <a:off x="6622726" y="3166968"/>
            <a:ext cx="2185214" cy="307777"/>
          </a:xfrm>
          <a:prstGeom prst="rect">
            <a:avLst/>
          </a:prstGeom>
        </p:spPr>
        <p:txBody>
          <a:bodyPr wrap="none">
            <a:spAutoFit/>
          </a:bodyPr>
          <a:lstStyle/>
          <a:p>
            <a:pPr algn="ctr"/>
            <a:r>
              <a:rPr lang="en-US" sz="1400" b="1" i="1" dirty="0">
                <a:solidFill>
                  <a:schemeClr val="tx1"/>
                </a:solidFill>
              </a:rPr>
              <a:t>Trusted Computing Base</a:t>
            </a:r>
          </a:p>
        </p:txBody>
      </p:sp>
      <p:sp>
        <p:nvSpPr>
          <p:cNvPr id="8" name="Rectangle 18"/>
          <p:cNvSpPr/>
          <p:nvPr/>
        </p:nvSpPr>
        <p:spPr>
          <a:xfrm>
            <a:off x="3075696" y="3145532"/>
            <a:ext cx="1552028" cy="338554"/>
          </a:xfrm>
          <a:prstGeom prst="rect">
            <a:avLst/>
          </a:prstGeom>
        </p:spPr>
        <p:txBody>
          <a:bodyPr wrap="none">
            <a:spAutoFit/>
          </a:bodyPr>
          <a:lstStyle/>
          <a:p>
            <a:r>
              <a:rPr lang="en-US" sz="1600" dirty="0">
                <a:solidFill>
                  <a:schemeClr val="tx1"/>
                </a:solidFill>
              </a:rPr>
              <a:t>[</a:t>
            </a:r>
            <a:r>
              <a:rPr lang="en-US" sz="1600" dirty="0" err="1">
                <a:solidFill>
                  <a:schemeClr val="tx1"/>
                </a:solidFill>
              </a:rPr>
              <a:t>Colp</a:t>
            </a:r>
            <a:r>
              <a:rPr lang="en-US" sz="1600" dirty="0">
                <a:solidFill>
                  <a:schemeClr val="tx1"/>
                </a:solidFill>
              </a:rPr>
              <a:t>, SOSP</a:t>
            </a:r>
            <a:r>
              <a:rPr lang="en-US" sz="1600" dirty="0"/>
              <a:t>'</a:t>
            </a:r>
            <a:r>
              <a:rPr lang="en-US" sz="1600" dirty="0">
                <a:solidFill>
                  <a:schemeClr val="tx1"/>
                </a:solidFill>
              </a:rPr>
              <a:t>11]</a:t>
            </a:r>
          </a:p>
        </p:txBody>
      </p:sp>
      <p:sp>
        <p:nvSpPr>
          <p:cNvPr id="9" name="矩形 8"/>
          <p:cNvSpPr/>
          <p:nvPr/>
        </p:nvSpPr>
        <p:spPr>
          <a:xfrm>
            <a:off x="6541558" y="1265393"/>
            <a:ext cx="1512168" cy="307777"/>
          </a:xfrm>
          <a:prstGeom prst="rect">
            <a:avLst/>
          </a:prstGeom>
        </p:spPr>
        <p:txBody>
          <a:bodyPr wrap="square">
            <a:spAutoFit/>
          </a:bodyPr>
          <a:lstStyle/>
          <a:p>
            <a:pPr algn="ctr"/>
            <a:r>
              <a:rPr lang="en-US" altLang="zh-CN" sz="1400" b="1" dirty="0"/>
              <a:t>Control VM</a:t>
            </a:r>
          </a:p>
        </p:txBody>
      </p:sp>
      <p:sp>
        <p:nvSpPr>
          <p:cNvPr id="10" name="矩形 9"/>
          <p:cNvSpPr/>
          <p:nvPr/>
        </p:nvSpPr>
        <p:spPr>
          <a:xfrm>
            <a:off x="6823512" y="1566708"/>
            <a:ext cx="948267" cy="490229"/>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Arial Narrow" pitchFamily="34" charset="0"/>
              </a:rPr>
              <a:t>Tools</a:t>
            </a:r>
            <a:endParaRPr lang="zh-CN" altLang="en-US" sz="1400" b="1" dirty="0">
              <a:latin typeface="Arial Narrow" pitchFamily="34" charset="0"/>
            </a:endParaRPr>
          </a:p>
        </p:txBody>
      </p:sp>
      <p:sp>
        <p:nvSpPr>
          <p:cNvPr id="11" name="矩形 10"/>
          <p:cNvSpPr/>
          <p:nvPr/>
        </p:nvSpPr>
        <p:spPr>
          <a:xfrm>
            <a:off x="6823512" y="2085159"/>
            <a:ext cx="948267" cy="509047"/>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Arial Narrow" pitchFamily="34" charset="0"/>
              </a:rPr>
              <a:t>Kernel</a:t>
            </a:r>
            <a:endParaRPr lang="zh-CN" altLang="en-US" sz="1400" b="1" dirty="0">
              <a:latin typeface="Arial Narrow" pitchFamily="34" charset="0"/>
            </a:endParaRPr>
          </a:p>
        </p:txBody>
      </p:sp>
      <p:sp>
        <p:nvSpPr>
          <p:cNvPr id="12" name="Rectangle 15"/>
          <p:cNvSpPr/>
          <p:nvPr/>
        </p:nvSpPr>
        <p:spPr>
          <a:xfrm>
            <a:off x="7863304" y="1585524"/>
            <a:ext cx="715188" cy="980459"/>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latin typeface="Arial Narrow" pitchFamily="34" charset="0"/>
                <a:cs typeface="Arial Narrow"/>
              </a:rPr>
              <a:t>Guest</a:t>
            </a:r>
          </a:p>
          <a:p>
            <a:pPr algn="ctr"/>
            <a:r>
              <a:rPr lang="en-US" sz="1400" b="1" dirty="0">
                <a:solidFill>
                  <a:schemeClr val="tx1"/>
                </a:solidFill>
                <a:latin typeface="Arial Narrow" pitchFamily="34" charset="0"/>
                <a:cs typeface="Arial Narrow"/>
              </a:rPr>
              <a:t>VM</a:t>
            </a:r>
          </a:p>
        </p:txBody>
      </p:sp>
    </p:spTree>
    <p:extLst>
      <p:ext uri="{BB962C8B-B14F-4D97-AF65-F5344CB8AC3E}">
        <p14:creationId xmlns:p14="http://schemas.microsoft.com/office/powerpoint/2010/main" val="589539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Policy vs. Mechanism</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sz="2800" dirty="0"/>
              <a:t>High-level policy is (ideally) concise and clear</a:t>
            </a:r>
          </a:p>
          <a:p>
            <a:pPr lvl="1"/>
            <a:r>
              <a:rPr lang="en-US" altLang="zh-CN" sz="2400" dirty="0"/>
              <a:t>Security mechanisms (e.g., guards) often provide lower-level guarantees</a:t>
            </a:r>
          </a:p>
          <a:p>
            <a:pPr lvl="1"/>
            <a:r>
              <a:rPr lang="en-US" altLang="zh-CN" sz="2400" dirty="0"/>
              <a:t>E.g., policy is that students cannot get a copy of </a:t>
            </a:r>
            <a:r>
              <a:rPr lang="en-US" altLang="zh-CN" sz="2400" dirty="0" err="1"/>
              <a:t>exam.txt</a:t>
            </a:r>
            <a:endParaRPr lang="en-US" altLang="zh-CN" sz="2400" dirty="0"/>
          </a:p>
          <a:p>
            <a:pPr lvl="2"/>
            <a:r>
              <a:rPr lang="en-US" altLang="zh-CN" sz="2000" dirty="0"/>
              <a:t>What should the permissions on the files be?</a:t>
            </a:r>
          </a:p>
          <a:p>
            <a:pPr lvl="2"/>
            <a:r>
              <a:rPr lang="en-US" altLang="zh-CN" sz="2000" dirty="0"/>
              <a:t>What should the firewall rules be?</a:t>
            </a:r>
          </a:p>
          <a:p>
            <a:r>
              <a:rPr lang="en-US" altLang="zh-CN" sz="2800" dirty="0"/>
              <a:t>Good idea: try to line up security mechanisms with desired policies</a:t>
            </a:r>
          </a:p>
          <a:p>
            <a:endParaRPr kumimoji="1" lang="zh-CN" altLang="en-US" sz="28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13</a:t>
            </a:fld>
            <a:endParaRPr lang="zh-CN" altLang="en-US"/>
          </a:p>
        </p:txBody>
      </p:sp>
    </p:spTree>
    <p:extLst>
      <p:ext uri="{BB962C8B-B14F-4D97-AF65-F5344CB8AC3E}">
        <p14:creationId xmlns:p14="http://schemas.microsoft.com/office/powerpoint/2010/main" val="1883836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Interactions between Layers, Components</a:t>
            </a:r>
            <a:endParaRPr kumimoji="1" lang="zh-CN" altLang="en-US" dirty="0"/>
          </a:p>
        </p:txBody>
      </p:sp>
      <p:sp>
        <p:nvSpPr>
          <p:cNvPr id="3" name="内容占位符 2"/>
          <p:cNvSpPr>
            <a:spLocks noGrp="1"/>
          </p:cNvSpPr>
          <p:nvPr>
            <p:ph idx="1"/>
          </p:nvPr>
        </p:nvSpPr>
        <p:spPr/>
        <p:txBody>
          <a:bodyPr>
            <a:normAutofit lnSpcReduction="10000"/>
          </a:bodyPr>
          <a:lstStyle/>
          <a:p>
            <a:pPr marL="0" indent="0">
              <a:buNone/>
            </a:pPr>
            <a:r>
              <a:rPr kumimoji="1" lang="en-US" altLang="zh-CN" sz="2800" b="0" dirty="0" err="1">
                <a:solidFill>
                  <a:srgbClr val="0096FF"/>
                </a:solidFill>
              </a:rPr>
              <a:t>cse-srv</a:t>
            </a:r>
            <a:r>
              <a:rPr kumimoji="1" lang="en-US" altLang="zh-CN" sz="2800" b="0" dirty="0">
                <a:solidFill>
                  <a:srgbClr val="0096FF"/>
                </a:solidFill>
              </a:rPr>
              <a:t>%</a:t>
            </a:r>
            <a:r>
              <a:rPr kumimoji="1" lang="en-US" altLang="zh-CN" sz="2800" b="0" dirty="0"/>
              <a:t> cd /2012f/bob/project</a:t>
            </a:r>
          </a:p>
          <a:p>
            <a:pPr marL="0" indent="0">
              <a:buNone/>
            </a:pPr>
            <a:r>
              <a:rPr kumimoji="1" lang="en-US" altLang="zh-CN" sz="2800" b="0" dirty="0" err="1">
                <a:solidFill>
                  <a:srgbClr val="0096FF"/>
                </a:solidFill>
              </a:rPr>
              <a:t>cse-srv</a:t>
            </a:r>
            <a:r>
              <a:rPr kumimoji="1" lang="en-US" altLang="zh-CN" sz="2800" b="0" dirty="0">
                <a:solidFill>
                  <a:srgbClr val="0096FF"/>
                </a:solidFill>
              </a:rPr>
              <a:t>% </a:t>
            </a:r>
            <a:r>
              <a:rPr kumimoji="1" lang="en-US" altLang="zh-CN" sz="2800" b="0" dirty="0"/>
              <a:t>cat </a:t>
            </a:r>
            <a:r>
              <a:rPr kumimoji="1" lang="en-US" altLang="zh-CN" sz="2800" b="0" dirty="0" err="1"/>
              <a:t>ideas.txt</a:t>
            </a:r>
            <a:endParaRPr kumimoji="1" lang="en-US" altLang="zh-CN" sz="2800" b="0" dirty="0"/>
          </a:p>
          <a:p>
            <a:pPr marL="0" indent="0">
              <a:buNone/>
            </a:pPr>
            <a:r>
              <a:rPr kumimoji="1" lang="en-US" altLang="zh-CN" sz="2800" b="0" dirty="0"/>
              <a:t>Hello world.</a:t>
            </a:r>
          </a:p>
          <a:p>
            <a:pPr marL="0" indent="0">
              <a:buNone/>
            </a:pPr>
            <a:r>
              <a:rPr kumimoji="1" lang="en-US" altLang="zh-CN" sz="2800" b="0" dirty="0"/>
              <a:t>…</a:t>
            </a:r>
          </a:p>
          <a:p>
            <a:pPr marL="0" indent="0">
              <a:buNone/>
            </a:pPr>
            <a:r>
              <a:rPr kumimoji="1" lang="en-US" altLang="zh-CN" sz="2800" dirty="0" err="1">
                <a:solidFill>
                  <a:srgbClr val="0096FF"/>
                </a:solidFill>
              </a:rPr>
              <a:t>cse-srv</a:t>
            </a:r>
            <a:r>
              <a:rPr kumimoji="1" lang="en-US" altLang="zh-CN" sz="2800" dirty="0">
                <a:solidFill>
                  <a:srgbClr val="0096FF"/>
                </a:solidFill>
              </a:rPr>
              <a:t>% </a:t>
            </a:r>
            <a:r>
              <a:rPr kumimoji="1" lang="en-US" altLang="zh-CN" sz="2800" b="0" dirty="0"/>
              <a:t>mail </a:t>
            </a:r>
            <a:r>
              <a:rPr kumimoji="1" lang="en-US" altLang="zh-CN" sz="2800" b="0" dirty="0">
                <a:hlinkClick r:id="rId2"/>
              </a:rPr>
              <a:t>alice@sjtu.edu.cn</a:t>
            </a:r>
            <a:r>
              <a:rPr kumimoji="1" lang="en-US" altLang="zh-CN" sz="2800" b="0" dirty="0"/>
              <a:t> &lt; </a:t>
            </a:r>
            <a:r>
              <a:rPr kumimoji="1" lang="en-US" altLang="zh-CN" sz="2800" b="0" dirty="0" err="1"/>
              <a:t>ideas.txt</a:t>
            </a:r>
            <a:endParaRPr kumimoji="1" lang="en-US" altLang="zh-CN" sz="2800" b="0" dirty="0"/>
          </a:p>
          <a:p>
            <a:pPr marL="0" indent="0">
              <a:buNone/>
            </a:pPr>
            <a:r>
              <a:rPr kumimoji="1" lang="en-US" altLang="zh-CN" sz="2800" dirty="0" err="1">
                <a:solidFill>
                  <a:srgbClr val="0096FF"/>
                </a:solidFill>
              </a:rPr>
              <a:t>cse-srv</a:t>
            </a:r>
            <a:r>
              <a:rPr kumimoji="1" lang="en-US" altLang="zh-CN" sz="2800" dirty="0">
                <a:solidFill>
                  <a:srgbClr val="0096FF"/>
                </a:solidFill>
              </a:rPr>
              <a:t>% </a:t>
            </a:r>
            <a:endParaRPr kumimoji="1" lang="zh-CN" altLang="en-US" sz="2800" dirty="0">
              <a:solidFill>
                <a:srgbClr val="0096FF"/>
              </a:solidFill>
            </a:endParaRP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14</a:t>
            </a:fld>
            <a:endParaRPr lang="zh-CN" altLang="en-US"/>
          </a:p>
        </p:txBody>
      </p:sp>
      <p:sp>
        <p:nvSpPr>
          <p:cNvPr id="5" name="矩形 4"/>
          <p:cNvSpPr/>
          <p:nvPr/>
        </p:nvSpPr>
        <p:spPr>
          <a:xfrm>
            <a:off x="4608512" y="4280817"/>
            <a:ext cx="3563888" cy="1384995"/>
          </a:xfrm>
          <a:prstGeom prst="rect">
            <a:avLst/>
          </a:prstGeom>
        </p:spPr>
        <p:txBody>
          <a:bodyPr wrap="square">
            <a:spAutoFit/>
          </a:bodyPr>
          <a:lstStyle/>
          <a:p>
            <a:pPr algn="r"/>
            <a:r>
              <a:rPr lang="en-US" altLang="zh-CN" sz="2800" i="1" dirty="0"/>
              <a:t>Bob changes </a:t>
            </a:r>
            <a:r>
              <a:rPr lang="en-US" altLang="zh-CN" sz="2800" i="1" dirty="0" err="1"/>
              <a:t>ideas.txt</a:t>
            </a:r>
            <a:r>
              <a:rPr lang="en-US" altLang="zh-CN" sz="2800" i="1" dirty="0"/>
              <a:t> </a:t>
            </a:r>
            <a:br>
              <a:rPr lang="en-US" altLang="zh-CN" sz="2800" i="1" dirty="0"/>
            </a:br>
            <a:r>
              <a:rPr lang="en-US" altLang="zh-CN" sz="2800" i="1" dirty="0"/>
              <a:t>into a symbolic link </a:t>
            </a:r>
          </a:p>
          <a:p>
            <a:pPr algn="r"/>
            <a:r>
              <a:rPr lang="en-US" altLang="zh-CN" sz="2800" i="1" dirty="0"/>
              <a:t>to CSE's </a:t>
            </a:r>
            <a:r>
              <a:rPr lang="en-US" altLang="zh-CN" sz="2800" i="1" dirty="0" err="1"/>
              <a:t>exam.txt</a:t>
            </a:r>
            <a:endParaRPr lang="zh-CN" altLang="en-US" sz="2800" i="1" dirty="0"/>
          </a:p>
        </p:txBody>
      </p:sp>
    </p:spTree>
    <p:extLst>
      <p:ext uri="{BB962C8B-B14F-4D97-AF65-F5344CB8AC3E}">
        <p14:creationId xmlns:p14="http://schemas.microsoft.com/office/powerpoint/2010/main" val="149803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Users Make Mistakes</a:t>
            </a:r>
            <a:endParaRPr kumimoji="1" lang="zh-CN" altLang="en-US" dirty="0"/>
          </a:p>
        </p:txBody>
      </p:sp>
      <p:sp>
        <p:nvSpPr>
          <p:cNvPr id="3" name="内容占位符 2"/>
          <p:cNvSpPr>
            <a:spLocks noGrp="1"/>
          </p:cNvSpPr>
          <p:nvPr>
            <p:ph idx="1"/>
          </p:nvPr>
        </p:nvSpPr>
        <p:spPr/>
        <p:txBody>
          <a:bodyPr/>
          <a:lstStyle/>
          <a:p>
            <a:r>
              <a:rPr lang="en-US" altLang="zh-CN" dirty="0"/>
              <a:t>Social engineering, phishing attacks</a:t>
            </a:r>
          </a:p>
          <a:p>
            <a:pPr lvl="1"/>
            <a:r>
              <a:rPr lang="en-US" altLang="zh-CN" dirty="0"/>
              <a:t>How many of you really read the permission acquired by apps during installing?</a:t>
            </a:r>
          </a:p>
          <a:p>
            <a:r>
              <a:rPr lang="en-US" altLang="zh-CN" b="1" dirty="0"/>
              <a:t>Good idea: threat model should not assume users are perfect</a:t>
            </a: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15</a:t>
            </a:fld>
            <a:endParaRPr lang="zh-CN" altLang="en-US"/>
          </a:p>
        </p:txBody>
      </p:sp>
    </p:spTree>
    <p:extLst>
      <p:ext uri="{BB962C8B-B14F-4D97-AF65-F5344CB8AC3E}">
        <p14:creationId xmlns:p14="http://schemas.microsoft.com/office/powerpoint/2010/main" val="547845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Cost of Security</a:t>
            </a:r>
            <a:endParaRPr kumimoji="1" lang="zh-CN" altLang="en-US" dirty="0"/>
          </a:p>
        </p:txBody>
      </p:sp>
      <p:sp>
        <p:nvSpPr>
          <p:cNvPr id="3" name="内容占位符 2"/>
          <p:cNvSpPr>
            <a:spLocks noGrp="1"/>
          </p:cNvSpPr>
          <p:nvPr>
            <p:ph idx="1"/>
          </p:nvPr>
        </p:nvSpPr>
        <p:spPr/>
        <p:txBody>
          <a:bodyPr>
            <a:normAutofit fontScale="85000" lnSpcReduction="20000"/>
          </a:bodyPr>
          <a:lstStyle/>
          <a:p>
            <a:r>
              <a:rPr lang="en-US" altLang="zh-CN" sz="2400" dirty="0"/>
              <a:t>Security VS. Availability</a:t>
            </a:r>
          </a:p>
          <a:p>
            <a:pPr lvl="1"/>
            <a:r>
              <a:rPr lang="en-US" altLang="zh-CN" sz="2000" dirty="0"/>
              <a:t>E.g., system requires frequent password changes -&gt; users may write them down</a:t>
            </a:r>
          </a:p>
          <a:p>
            <a:r>
              <a:rPr lang="en-US" altLang="zh-CN" sz="2400" dirty="0"/>
              <a:t>How far should a teacher go to protect the exam</a:t>
            </a:r>
            <a:r>
              <a:rPr lang="zh-CN" altLang="en-US" sz="2400" dirty="0"/>
              <a:t> </a:t>
            </a:r>
            <a:r>
              <a:rPr lang="en-US" altLang="zh-CN" sz="2400" dirty="0"/>
              <a:t>file?</a:t>
            </a:r>
          </a:p>
          <a:p>
            <a:pPr lvl="1"/>
            <a:r>
              <a:rPr lang="en-US" altLang="zh-CN" sz="2000" dirty="0"/>
              <a:t>Put the file on a separate computer, to avoid sharing a file system?</a:t>
            </a:r>
          </a:p>
          <a:p>
            <a:pPr lvl="1"/>
            <a:r>
              <a:rPr lang="en-US" altLang="zh-CN" sz="2000" dirty="0"/>
              <a:t>Disconnect computer from the network, to avoid remotely exploitable OS bugs?</a:t>
            </a:r>
          </a:p>
          <a:p>
            <a:pPr lvl="1"/>
            <a:r>
              <a:rPr lang="en-US" altLang="zh-CN" sz="2000" dirty="0"/>
              <a:t>Put the server into a separate machine room?</a:t>
            </a:r>
          </a:p>
          <a:p>
            <a:pPr lvl="1"/>
            <a:r>
              <a:rPr lang="en-US" altLang="zh-CN" sz="2000" dirty="0"/>
              <a:t>Get a guard to physically protect the machine room?</a:t>
            </a:r>
          </a:p>
          <a:p>
            <a:pPr lvl="1"/>
            <a:r>
              <a:rPr lang="en-US" altLang="zh-CN" sz="2000" dirty="0"/>
              <a:t>...</a:t>
            </a:r>
          </a:p>
          <a:p>
            <a:r>
              <a:rPr lang="en-US" altLang="zh-CN" sz="2400" dirty="0"/>
              <a:t>Good idea: cost of security mechanism should be commensurate with value</a:t>
            </a:r>
          </a:p>
          <a:p>
            <a:endParaRPr kumimoji="1" lang="zh-CN" altLang="en-US" sz="24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16</a:t>
            </a:fld>
            <a:endParaRPr lang="zh-CN" altLang="en-US"/>
          </a:p>
        </p:txBody>
      </p:sp>
    </p:spTree>
    <p:extLst>
      <p:ext uri="{BB962C8B-B14F-4D97-AF65-F5344CB8AC3E}">
        <p14:creationId xmlns:p14="http://schemas.microsoft.com/office/powerpoint/2010/main" val="2913662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Case: Password</a:t>
            </a:r>
            <a:endParaRPr kumimoji="1" lang="zh-CN" altLang="en-US" dirty="0"/>
          </a:p>
        </p:txBody>
      </p:sp>
      <p:sp>
        <p:nvSpPr>
          <p:cNvPr id="5" name="文本占位符 4"/>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693743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Authentication: Password</a:t>
            </a:r>
            <a:endParaRPr kumimoji="1" lang="zh-CN" altLang="en-US" dirty="0"/>
          </a:p>
        </p:txBody>
      </p:sp>
      <p:sp>
        <p:nvSpPr>
          <p:cNvPr id="3" name="内容占位符 2"/>
          <p:cNvSpPr>
            <a:spLocks noGrp="1"/>
          </p:cNvSpPr>
          <p:nvPr>
            <p:ph idx="1"/>
          </p:nvPr>
        </p:nvSpPr>
        <p:spPr/>
        <p:txBody>
          <a:bodyPr/>
          <a:lstStyle/>
          <a:p>
            <a:r>
              <a:rPr kumimoji="1" lang="en-US" altLang="zh-CN" dirty="0"/>
              <a:t>Password goals</a:t>
            </a:r>
          </a:p>
          <a:p>
            <a:pPr lvl="1"/>
            <a:r>
              <a:rPr kumimoji="1" lang="en-US" altLang="zh-CN" dirty="0"/>
              <a:t>Authenticate user</a:t>
            </a:r>
          </a:p>
          <a:p>
            <a:pPr lvl="1"/>
            <a:r>
              <a:rPr kumimoji="1" lang="en-US" altLang="zh-CN" dirty="0"/>
              <a:t>Adversary must guess</a:t>
            </a:r>
          </a:p>
          <a:p>
            <a:pPr lvl="2"/>
            <a:r>
              <a:rPr kumimoji="1" lang="en-US" altLang="zh-CN" dirty="0"/>
              <a:t>For random 8-letter passwords, ~26</a:t>
            </a:r>
            <a:r>
              <a:rPr kumimoji="1" lang="en-US" altLang="zh-CN" baseline="30000" dirty="0"/>
              <a:t>8</a:t>
            </a:r>
            <a:r>
              <a:rPr kumimoji="1" lang="en-US" altLang="zh-CN" dirty="0"/>
              <a:t>?</a:t>
            </a:r>
          </a:p>
          <a:p>
            <a:pPr lvl="1"/>
            <a:r>
              <a:rPr kumimoji="1" lang="en-US" altLang="zh-CN" dirty="0"/>
              <a:t>Guessing is expensive</a:t>
            </a:r>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18</a:t>
            </a:fld>
            <a:endParaRPr lang="zh-CN" altLang="en-US"/>
          </a:p>
        </p:txBody>
      </p:sp>
    </p:spTree>
    <p:extLst>
      <p:ext uri="{BB962C8B-B14F-4D97-AF65-F5344CB8AC3E}">
        <p14:creationId xmlns:p14="http://schemas.microsoft.com/office/powerpoint/2010/main" val="494560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An Example: Guessing Password</a:t>
            </a:r>
            <a:endParaRPr kumimoji="1" lang="zh-CN" altLang="en-US" dirty="0"/>
          </a:p>
        </p:txBody>
      </p:sp>
      <p:sp>
        <p:nvSpPr>
          <p:cNvPr id="5" name="内容占位符 2"/>
          <p:cNvSpPr>
            <a:spLocks noGrp="1"/>
          </p:cNvSpPr>
          <p:nvPr>
            <p:ph idx="1"/>
          </p:nvPr>
        </p:nvSpPr>
        <p:spPr>
          <a:xfrm>
            <a:off x="457200" y="1268761"/>
            <a:ext cx="8229600" cy="2020787"/>
          </a:xfrm>
          <a:ln>
            <a:solidFill>
              <a:schemeClr val="tx1"/>
            </a:solidFill>
          </a:ln>
        </p:spPr>
        <p:txBody>
          <a:bodyPr>
            <a:normAutofit fontScale="92500" lnSpcReduction="20000"/>
          </a:bodyPr>
          <a:lstStyle/>
          <a:p>
            <a:pPr marL="0" indent="0">
              <a:lnSpc>
                <a:spcPct val="80000"/>
              </a:lnSpc>
              <a:buNone/>
            </a:pPr>
            <a:r>
              <a:rPr kumimoji="1" lang="en-US" altLang="zh-CN" sz="2000" dirty="0" err="1">
                <a:latin typeface="Consolas"/>
                <a:cs typeface="Consolas"/>
              </a:rPr>
              <a:t>checkpw</a:t>
            </a:r>
            <a:r>
              <a:rPr kumimoji="1" lang="zh-CN" altLang="en-US" sz="2000" dirty="0">
                <a:latin typeface="Consolas"/>
                <a:cs typeface="Consolas"/>
              </a:rPr>
              <a:t> </a:t>
            </a:r>
            <a:r>
              <a:rPr kumimoji="1" lang="en-US" altLang="zh-CN" sz="2000" dirty="0">
                <a:latin typeface="Consolas"/>
                <a:cs typeface="Consolas"/>
              </a:rPr>
              <a:t>(user, </a:t>
            </a:r>
            <a:r>
              <a:rPr kumimoji="1" lang="en-US" altLang="zh-CN" sz="2000" dirty="0" err="1">
                <a:latin typeface="Consolas"/>
                <a:cs typeface="Consolas"/>
              </a:rPr>
              <a:t>passwd</a:t>
            </a:r>
            <a:r>
              <a:rPr kumimoji="1" lang="en-US" altLang="zh-CN" sz="2000" dirty="0">
                <a:latin typeface="Consolas"/>
                <a:cs typeface="Consolas"/>
              </a:rPr>
              <a:t>):</a:t>
            </a:r>
          </a:p>
          <a:p>
            <a:pPr marL="0" indent="0">
              <a:lnSpc>
                <a:spcPct val="80000"/>
              </a:lnSpc>
              <a:buNone/>
            </a:pPr>
            <a:r>
              <a:rPr kumimoji="1" lang="en-US" altLang="zh-CN" sz="2000" dirty="0">
                <a:latin typeface="Consolas"/>
                <a:cs typeface="Consolas"/>
              </a:rPr>
              <a:t>      </a:t>
            </a:r>
            <a:r>
              <a:rPr kumimoji="1" lang="en-US" altLang="zh-CN" sz="2000" b="0" dirty="0">
                <a:latin typeface="Consolas"/>
                <a:cs typeface="Consolas"/>
              </a:rPr>
              <a:t>acct = accounts[user]</a:t>
            </a:r>
          </a:p>
          <a:p>
            <a:pPr marL="0" indent="0">
              <a:lnSpc>
                <a:spcPct val="80000"/>
              </a:lnSpc>
              <a:buNone/>
            </a:pPr>
            <a:r>
              <a:rPr kumimoji="1" lang="en-US" altLang="zh-CN" sz="2000" b="0" dirty="0">
                <a:latin typeface="Consolas"/>
                <a:cs typeface="Consolas"/>
              </a:rPr>
              <a:t>      for </a:t>
            </a:r>
            <a:r>
              <a:rPr kumimoji="1" lang="en-US" altLang="zh-CN" sz="2000" b="0" dirty="0" err="1">
                <a:latin typeface="Consolas"/>
                <a:cs typeface="Consolas"/>
              </a:rPr>
              <a:t>i</a:t>
            </a:r>
            <a:r>
              <a:rPr kumimoji="1" lang="en-US" altLang="zh-CN" sz="2000" b="0" dirty="0">
                <a:latin typeface="Consolas"/>
                <a:cs typeface="Consolas"/>
              </a:rPr>
              <a:t> in range(0, </a:t>
            </a:r>
            <a:r>
              <a:rPr kumimoji="1" lang="en-US" altLang="zh-CN" sz="2000" b="0" dirty="0" err="1">
                <a:latin typeface="Consolas"/>
                <a:cs typeface="Consolas"/>
              </a:rPr>
              <a:t>len</a:t>
            </a:r>
            <a:r>
              <a:rPr kumimoji="1" lang="en-US" altLang="zh-CN" sz="2000" b="0" dirty="0">
                <a:latin typeface="Consolas"/>
                <a:cs typeface="Consolas"/>
              </a:rPr>
              <a:t>(</a:t>
            </a:r>
            <a:r>
              <a:rPr kumimoji="1" lang="en-US" altLang="zh-CN" sz="2000" b="0" dirty="0" err="1">
                <a:latin typeface="Consolas"/>
                <a:cs typeface="Consolas"/>
              </a:rPr>
              <a:t>acct.pw</a:t>
            </a:r>
            <a:r>
              <a:rPr kumimoji="1" lang="en-US" altLang="zh-CN" sz="2000" b="0" dirty="0">
                <a:latin typeface="Consolas"/>
                <a:cs typeface="Consolas"/>
              </a:rPr>
              <a:t>)):</a:t>
            </a:r>
          </a:p>
          <a:p>
            <a:pPr marL="0" indent="0">
              <a:lnSpc>
                <a:spcPct val="80000"/>
              </a:lnSpc>
              <a:buNone/>
            </a:pPr>
            <a:r>
              <a:rPr kumimoji="1" lang="en-US" altLang="zh-CN" sz="2000" b="0" dirty="0">
                <a:latin typeface="Consolas"/>
                <a:cs typeface="Consolas"/>
              </a:rPr>
              <a:t>          if </a:t>
            </a:r>
            <a:r>
              <a:rPr kumimoji="1" lang="en-US" altLang="zh-CN" sz="2000" b="0" dirty="0" err="1">
                <a:latin typeface="Consolas"/>
                <a:cs typeface="Consolas"/>
              </a:rPr>
              <a:t>acct.pw</a:t>
            </a:r>
            <a:r>
              <a:rPr kumimoji="1" lang="en-US" altLang="zh-CN" sz="2000" b="0" dirty="0">
                <a:latin typeface="Consolas"/>
                <a:cs typeface="Consolas"/>
              </a:rPr>
              <a:t>[</a:t>
            </a:r>
            <a:r>
              <a:rPr kumimoji="1" lang="en-US" altLang="zh-CN" sz="2000" b="0" dirty="0" err="1">
                <a:latin typeface="Consolas"/>
                <a:cs typeface="Consolas"/>
              </a:rPr>
              <a:t>i</a:t>
            </a:r>
            <a:r>
              <a:rPr kumimoji="1" lang="en-US" altLang="zh-CN" sz="2000" b="0" dirty="0">
                <a:latin typeface="Consolas"/>
                <a:cs typeface="Consolas"/>
              </a:rPr>
              <a:t>] ≠ </a:t>
            </a:r>
            <a:r>
              <a:rPr kumimoji="1" lang="en-US" altLang="zh-CN" sz="2000" b="0" dirty="0" err="1">
                <a:latin typeface="Consolas"/>
                <a:cs typeface="Consolas"/>
              </a:rPr>
              <a:t>passwd</a:t>
            </a:r>
            <a:r>
              <a:rPr kumimoji="1" lang="en-US" altLang="zh-CN" sz="2000" b="0" dirty="0">
                <a:latin typeface="Consolas"/>
                <a:cs typeface="Consolas"/>
              </a:rPr>
              <a:t>[</a:t>
            </a:r>
            <a:r>
              <a:rPr kumimoji="1" lang="en-US" altLang="zh-CN" sz="2000" b="0" dirty="0" err="1">
                <a:latin typeface="Consolas"/>
                <a:cs typeface="Consolas"/>
              </a:rPr>
              <a:t>i</a:t>
            </a:r>
            <a:r>
              <a:rPr kumimoji="1" lang="en-US" altLang="zh-CN" sz="2000" b="0" dirty="0">
                <a:latin typeface="Consolas"/>
                <a:cs typeface="Consolas"/>
              </a:rPr>
              <a:t>]:</a:t>
            </a:r>
          </a:p>
          <a:p>
            <a:pPr marL="0" indent="0">
              <a:lnSpc>
                <a:spcPct val="80000"/>
              </a:lnSpc>
              <a:buNone/>
            </a:pPr>
            <a:r>
              <a:rPr kumimoji="1" lang="en-US" altLang="zh-CN" sz="2000" b="0" dirty="0">
                <a:latin typeface="Consolas"/>
                <a:cs typeface="Consolas"/>
              </a:rPr>
              <a:t>          	return False</a:t>
            </a:r>
          </a:p>
          <a:p>
            <a:pPr marL="0" indent="0">
              <a:lnSpc>
                <a:spcPct val="80000"/>
              </a:lnSpc>
              <a:buNone/>
            </a:pPr>
            <a:r>
              <a:rPr kumimoji="1" lang="en-US" altLang="zh-CN" sz="2000" b="0" dirty="0">
                <a:latin typeface="Consolas"/>
                <a:cs typeface="Consolas"/>
              </a:rPr>
              <a:t>      return True</a:t>
            </a:r>
            <a:endParaRPr kumimoji="1" lang="zh-CN" altLang="en-US" sz="2000" b="0" dirty="0">
              <a:latin typeface="Consolas"/>
              <a:cs typeface="Consolas"/>
            </a:endParaRPr>
          </a:p>
        </p:txBody>
      </p:sp>
      <p:sp>
        <p:nvSpPr>
          <p:cNvPr id="6" name="矩形 5"/>
          <p:cNvSpPr/>
          <p:nvPr/>
        </p:nvSpPr>
        <p:spPr>
          <a:xfrm>
            <a:off x="2818836" y="4801716"/>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632523"/>
                </a:solidFill>
              </a:rPr>
              <a:t>P</a:t>
            </a:r>
            <a:endParaRPr lang="zh-CN" altLang="en-US" sz="3600" dirty="0">
              <a:solidFill>
                <a:srgbClr val="632523"/>
              </a:solidFill>
            </a:endParaRPr>
          </a:p>
        </p:txBody>
      </p:sp>
      <p:sp>
        <p:nvSpPr>
          <p:cNvPr id="7" name="矩形 6"/>
          <p:cNvSpPr/>
          <p:nvPr/>
        </p:nvSpPr>
        <p:spPr>
          <a:xfrm>
            <a:off x="3322892" y="4801716"/>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632523"/>
                </a:solidFill>
              </a:rPr>
              <a:t>A</a:t>
            </a:r>
            <a:endParaRPr lang="zh-CN" altLang="en-US" sz="3600" dirty="0">
              <a:solidFill>
                <a:srgbClr val="632523"/>
              </a:solidFill>
            </a:endParaRPr>
          </a:p>
        </p:txBody>
      </p:sp>
      <p:sp>
        <p:nvSpPr>
          <p:cNvPr id="8" name="矩形 7"/>
          <p:cNvSpPr/>
          <p:nvPr/>
        </p:nvSpPr>
        <p:spPr>
          <a:xfrm>
            <a:off x="3826948" y="4801716"/>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632523"/>
                </a:solidFill>
              </a:rPr>
              <a:t>S</a:t>
            </a:r>
            <a:endParaRPr lang="zh-CN" altLang="en-US" sz="3600" dirty="0">
              <a:solidFill>
                <a:srgbClr val="632523"/>
              </a:solidFill>
            </a:endParaRPr>
          </a:p>
        </p:txBody>
      </p:sp>
      <p:sp>
        <p:nvSpPr>
          <p:cNvPr id="9" name="矩形 8"/>
          <p:cNvSpPr/>
          <p:nvPr/>
        </p:nvSpPr>
        <p:spPr>
          <a:xfrm>
            <a:off x="4331004" y="4801716"/>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632523"/>
                </a:solidFill>
              </a:rPr>
              <a:t>S</a:t>
            </a:r>
            <a:endParaRPr lang="zh-CN" altLang="en-US" sz="3600" dirty="0">
              <a:solidFill>
                <a:srgbClr val="632523"/>
              </a:solidFill>
            </a:endParaRPr>
          </a:p>
        </p:txBody>
      </p:sp>
      <p:sp>
        <p:nvSpPr>
          <p:cNvPr id="10" name="矩形 9"/>
          <p:cNvSpPr/>
          <p:nvPr/>
        </p:nvSpPr>
        <p:spPr>
          <a:xfrm>
            <a:off x="4835060" y="4801716"/>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632523"/>
                </a:solidFill>
              </a:rPr>
              <a:t>w</a:t>
            </a:r>
            <a:endParaRPr lang="zh-CN" altLang="en-US" sz="3600" dirty="0">
              <a:solidFill>
                <a:srgbClr val="632523"/>
              </a:solidFill>
            </a:endParaRPr>
          </a:p>
        </p:txBody>
      </p:sp>
      <p:sp>
        <p:nvSpPr>
          <p:cNvPr id="11" name="矩形 10"/>
          <p:cNvSpPr/>
          <p:nvPr/>
        </p:nvSpPr>
        <p:spPr>
          <a:xfrm>
            <a:off x="5339116" y="4801716"/>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632523"/>
                </a:solidFill>
              </a:rPr>
              <a:t>O</a:t>
            </a:r>
            <a:endParaRPr lang="zh-CN" altLang="en-US" sz="3600" dirty="0">
              <a:solidFill>
                <a:srgbClr val="632523"/>
              </a:solidFill>
            </a:endParaRPr>
          </a:p>
        </p:txBody>
      </p:sp>
      <p:sp>
        <p:nvSpPr>
          <p:cNvPr id="12" name="矩形 11"/>
          <p:cNvSpPr/>
          <p:nvPr/>
        </p:nvSpPr>
        <p:spPr>
          <a:xfrm>
            <a:off x="5843172" y="4801716"/>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632523"/>
                </a:solidFill>
              </a:rPr>
              <a:t>R</a:t>
            </a:r>
            <a:endParaRPr lang="zh-CN" altLang="en-US" sz="3600" dirty="0">
              <a:solidFill>
                <a:srgbClr val="632523"/>
              </a:solidFill>
            </a:endParaRPr>
          </a:p>
        </p:txBody>
      </p:sp>
      <p:sp>
        <p:nvSpPr>
          <p:cNvPr id="13" name="矩形 12"/>
          <p:cNvSpPr/>
          <p:nvPr/>
        </p:nvSpPr>
        <p:spPr>
          <a:xfrm>
            <a:off x="6347228" y="4801716"/>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632523"/>
                </a:solidFill>
              </a:rPr>
              <a:t>D</a:t>
            </a:r>
            <a:endParaRPr lang="zh-CN" altLang="en-US" sz="3600" dirty="0">
              <a:solidFill>
                <a:srgbClr val="632523"/>
              </a:solidFill>
            </a:endParaRPr>
          </a:p>
        </p:txBody>
      </p:sp>
      <p:sp>
        <p:nvSpPr>
          <p:cNvPr id="14" name="矩形 13"/>
          <p:cNvSpPr/>
          <p:nvPr/>
        </p:nvSpPr>
        <p:spPr>
          <a:xfrm>
            <a:off x="2818836" y="3649588"/>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632523"/>
                </a:solidFill>
              </a:rPr>
              <a:t>P</a:t>
            </a:r>
            <a:endParaRPr lang="zh-CN" altLang="en-US" sz="3600" dirty="0">
              <a:solidFill>
                <a:srgbClr val="632523"/>
              </a:solidFill>
            </a:endParaRPr>
          </a:p>
        </p:txBody>
      </p:sp>
      <p:sp>
        <p:nvSpPr>
          <p:cNvPr id="15" name="矩形 14"/>
          <p:cNvSpPr/>
          <p:nvPr/>
        </p:nvSpPr>
        <p:spPr>
          <a:xfrm>
            <a:off x="3322892" y="3649588"/>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632523"/>
                </a:solidFill>
              </a:rPr>
              <a:t>A</a:t>
            </a:r>
            <a:endParaRPr lang="zh-CN" altLang="en-US" sz="3600" dirty="0">
              <a:solidFill>
                <a:srgbClr val="632523"/>
              </a:solidFill>
            </a:endParaRPr>
          </a:p>
        </p:txBody>
      </p:sp>
      <p:sp>
        <p:nvSpPr>
          <p:cNvPr id="16" name="矩形 15"/>
          <p:cNvSpPr/>
          <p:nvPr/>
        </p:nvSpPr>
        <p:spPr>
          <a:xfrm>
            <a:off x="3826948" y="3649588"/>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632523"/>
                </a:solidFill>
              </a:rPr>
              <a:t>S</a:t>
            </a:r>
            <a:endParaRPr lang="zh-CN" altLang="en-US" sz="3600" dirty="0">
              <a:solidFill>
                <a:srgbClr val="632523"/>
              </a:solidFill>
            </a:endParaRPr>
          </a:p>
        </p:txBody>
      </p:sp>
      <p:sp>
        <p:nvSpPr>
          <p:cNvPr id="17" name="矩形 16"/>
          <p:cNvSpPr/>
          <p:nvPr/>
        </p:nvSpPr>
        <p:spPr>
          <a:xfrm>
            <a:off x="4331004" y="3649588"/>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632523"/>
                </a:solidFill>
              </a:rPr>
              <a:t>S</a:t>
            </a:r>
            <a:endParaRPr lang="zh-CN" altLang="en-US" sz="3600" dirty="0">
              <a:solidFill>
                <a:srgbClr val="632523"/>
              </a:solidFill>
            </a:endParaRPr>
          </a:p>
        </p:txBody>
      </p:sp>
      <p:sp>
        <p:nvSpPr>
          <p:cNvPr id="18" name="矩形 17"/>
          <p:cNvSpPr/>
          <p:nvPr/>
        </p:nvSpPr>
        <p:spPr>
          <a:xfrm>
            <a:off x="4835060" y="3649588"/>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632523"/>
                </a:solidFill>
              </a:rPr>
              <a:t>W</a:t>
            </a:r>
            <a:endParaRPr lang="zh-CN" altLang="en-US" sz="3600" dirty="0">
              <a:solidFill>
                <a:srgbClr val="632523"/>
              </a:solidFill>
            </a:endParaRPr>
          </a:p>
        </p:txBody>
      </p:sp>
      <p:sp>
        <p:nvSpPr>
          <p:cNvPr id="19" name="矩形 18"/>
          <p:cNvSpPr/>
          <p:nvPr/>
        </p:nvSpPr>
        <p:spPr>
          <a:xfrm>
            <a:off x="5339116" y="3649588"/>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632523"/>
                </a:solidFill>
              </a:rPr>
              <a:t>O</a:t>
            </a:r>
            <a:endParaRPr lang="zh-CN" altLang="en-US" sz="3600" dirty="0">
              <a:solidFill>
                <a:srgbClr val="632523"/>
              </a:solidFill>
            </a:endParaRPr>
          </a:p>
        </p:txBody>
      </p:sp>
      <p:sp>
        <p:nvSpPr>
          <p:cNvPr id="20" name="矩形 19"/>
          <p:cNvSpPr/>
          <p:nvPr/>
        </p:nvSpPr>
        <p:spPr>
          <a:xfrm>
            <a:off x="5843172" y="3649588"/>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632523"/>
                </a:solidFill>
              </a:rPr>
              <a:t>R</a:t>
            </a:r>
            <a:endParaRPr lang="zh-CN" altLang="en-US" sz="3600" dirty="0">
              <a:solidFill>
                <a:srgbClr val="632523"/>
              </a:solidFill>
            </a:endParaRPr>
          </a:p>
        </p:txBody>
      </p:sp>
      <p:sp>
        <p:nvSpPr>
          <p:cNvPr id="21" name="矩形 20"/>
          <p:cNvSpPr/>
          <p:nvPr/>
        </p:nvSpPr>
        <p:spPr>
          <a:xfrm>
            <a:off x="6347228" y="3649588"/>
            <a:ext cx="504056" cy="648072"/>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632523"/>
                </a:solidFill>
              </a:rPr>
              <a:t>D</a:t>
            </a:r>
            <a:endParaRPr lang="zh-CN" altLang="en-US" sz="3600" dirty="0">
              <a:solidFill>
                <a:srgbClr val="632523"/>
              </a:solidFill>
            </a:endParaRPr>
          </a:p>
        </p:txBody>
      </p:sp>
      <p:sp>
        <p:nvSpPr>
          <p:cNvPr id="22" name="矩形 21"/>
          <p:cNvSpPr/>
          <p:nvPr/>
        </p:nvSpPr>
        <p:spPr>
          <a:xfrm>
            <a:off x="1306668" y="3721596"/>
            <a:ext cx="1399742" cy="523220"/>
          </a:xfrm>
          <a:prstGeom prst="rect">
            <a:avLst/>
          </a:prstGeom>
        </p:spPr>
        <p:txBody>
          <a:bodyPr wrap="none">
            <a:spAutoFit/>
          </a:bodyPr>
          <a:lstStyle/>
          <a:p>
            <a:r>
              <a:rPr kumimoji="1" lang="en-US" altLang="zh-CN" sz="2800" dirty="0" err="1">
                <a:solidFill>
                  <a:schemeClr val="accent1">
                    <a:lumMod val="50000"/>
                  </a:schemeClr>
                </a:solidFill>
                <a:cs typeface="Arial Narrow"/>
              </a:rPr>
              <a:t>passwd</a:t>
            </a:r>
            <a:r>
              <a:rPr kumimoji="1" lang="en-US" altLang="zh-CN" sz="2800" dirty="0">
                <a:solidFill>
                  <a:schemeClr val="accent1">
                    <a:lumMod val="50000"/>
                  </a:schemeClr>
                </a:solidFill>
                <a:cs typeface="Arial Narrow"/>
              </a:rPr>
              <a:t>:</a:t>
            </a:r>
            <a:endParaRPr lang="zh-CN" altLang="en-US" sz="2800" dirty="0">
              <a:solidFill>
                <a:schemeClr val="accent1">
                  <a:lumMod val="50000"/>
                </a:schemeClr>
              </a:solidFill>
              <a:cs typeface="Arial Narrow"/>
            </a:endParaRPr>
          </a:p>
        </p:txBody>
      </p:sp>
      <p:sp>
        <p:nvSpPr>
          <p:cNvPr id="23" name="矩形 22"/>
          <p:cNvSpPr/>
          <p:nvPr/>
        </p:nvSpPr>
        <p:spPr>
          <a:xfrm>
            <a:off x="1306668" y="4860511"/>
            <a:ext cx="1417376" cy="523220"/>
          </a:xfrm>
          <a:prstGeom prst="rect">
            <a:avLst/>
          </a:prstGeom>
        </p:spPr>
        <p:txBody>
          <a:bodyPr wrap="none">
            <a:spAutoFit/>
          </a:bodyPr>
          <a:lstStyle/>
          <a:p>
            <a:r>
              <a:rPr lang="en-US" altLang="zh-CN" sz="2800" dirty="0" err="1">
                <a:solidFill>
                  <a:srgbClr val="254061"/>
                </a:solidFill>
                <a:cs typeface="Arial Narrow"/>
              </a:rPr>
              <a:t>acct.pw</a:t>
            </a:r>
            <a:r>
              <a:rPr lang="en-US" altLang="zh-CN" sz="2800" dirty="0">
                <a:solidFill>
                  <a:srgbClr val="254061"/>
                </a:solidFill>
                <a:cs typeface="Arial Narrow"/>
              </a:rPr>
              <a:t>:</a:t>
            </a:r>
            <a:endParaRPr lang="zh-CN" altLang="en-US" sz="2800" dirty="0">
              <a:solidFill>
                <a:srgbClr val="254061"/>
              </a:solidFill>
              <a:cs typeface="Arial Narrow"/>
            </a:endParaRPr>
          </a:p>
        </p:txBody>
      </p:sp>
      <p:cxnSp>
        <p:nvCxnSpPr>
          <p:cNvPr id="25" name="直线箭头连接符 24"/>
          <p:cNvCxnSpPr>
            <a:stCxn id="14" idx="2"/>
            <a:endCxn id="6" idx="0"/>
          </p:cNvCxnSpPr>
          <p:nvPr/>
        </p:nvCxnSpPr>
        <p:spPr>
          <a:xfrm>
            <a:off x="3070864" y="4297660"/>
            <a:ext cx="0" cy="504056"/>
          </a:xfrm>
          <a:prstGeom prst="straightConnector1">
            <a:avLst/>
          </a:prstGeom>
          <a:ln w="28575" cmpd="sng">
            <a:solidFill>
              <a:schemeClr val="accent1">
                <a:lumMod val="50000"/>
              </a:schemeClr>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6" name="直线箭头连接符 25"/>
          <p:cNvCxnSpPr>
            <a:stCxn id="15" idx="2"/>
            <a:endCxn id="7" idx="0"/>
          </p:cNvCxnSpPr>
          <p:nvPr/>
        </p:nvCxnSpPr>
        <p:spPr>
          <a:xfrm>
            <a:off x="3574920" y="4297660"/>
            <a:ext cx="0" cy="504056"/>
          </a:xfrm>
          <a:prstGeom prst="straightConnector1">
            <a:avLst/>
          </a:prstGeom>
          <a:ln w="28575" cmpd="sng">
            <a:solidFill>
              <a:schemeClr val="accent1">
                <a:lumMod val="50000"/>
              </a:schemeClr>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9" name="直线箭头连接符 28"/>
          <p:cNvCxnSpPr>
            <a:stCxn id="16" idx="2"/>
            <a:endCxn id="8" idx="0"/>
          </p:cNvCxnSpPr>
          <p:nvPr/>
        </p:nvCxnSpPr>
        <p:spPr>
          <a:xfrm>
            <a:off x="4078976" y="4297660"/>
            <a:ext cx="0" cy="504056"/>
          </a:xfrm>
          <a:prstGeom prst="straightConnector1">
            <a:avLst/>
          </a:prstGeom>
          <a:ln w="28575" cmpd="sng">
            <a:solidFill>
              <a:schemeClr val="accent1">
                <a:lumMod val="50000"/>
              </a:schemeClr>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32" name="直线箭头连接符 31"/>
          <p:cNvCxnSpPr>
            <a:stCxn id="17" idx="2"/>
            <a:endCxn id="9" idx="0"/>
          </p:cNvCxnSpPr>
          <p:nvPr/>
        </p:nvCxnSpPr>
        <p:spPr>
          <a:xfrm>
            <a:off x="4583032" y="4297660"/>
            <a:ext cx="0" cy="504056"/>
          </a:xfrm>
          <a:prstGeom prst="straightConnector1">
            <a:avLst/>
          </a:prstGeom>
          <a:ln w="28575" cmpd="sng">
            <a:solidFill>
              <a:schemeClr val="accent1">
                <a:lumMod val="50000"/>
              </a:schemeClr>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35" name="直线箭头连接符 34"/>
          <p:cNvCxnSpPr>
            <a:stCxn id="18" idx="2"/>
            <a:endCxn id="10" idx="0"/>
          </p:cNvCxnSpPr>
          <p:nvPr/>
        </p:nvCxnSpPr>
        <p:spPr>
          <a:xfrm>
            <a:off x="5087088" y="4297660"/>
            <a:ext cx="0" cy="504056"/>
          </a:xfrm>
          <a:prstGeom prst="straightConnector1">
            <a:avLst/>
          </a:prstGeom>
          <a:ln w="28575" cmpd="sng">
            <a:solidFill>
              <a:schemeClr val="accent1">
                <a:lumMod val="50000"/>
              </a:schemeClr>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38" name="矩形 37"/>
          <p:cNvSpPr/>
          <p:nvPr/>
        </p:nvSpPr>
        <p:spPr>
          <a:xfrm>
            <a:off x="5102098" y="4278496"/>
            <a:ext cx="391454" cy="523220"/>
          </a:xfrm>
          <a:prstGeom prst="rect">
            <a:avLst/>
          </a:prstGeom>
        </p:spPr>
        <p:txBody>
          <a:bodyPr wrap="none">
            <a:spAutoFit/>
          </a:bodyPr>
          <a:lstStyle/>
          <a:p>
            <a:r>
              <a:rPr lang="en-US" altLang="zh-CN" sz="2800" dirty="0">
                <a:solidFill>
                  <a:srgbClr val="632523"/>
                </a:solidFill>
                <a:cs typeface="Arial Narrow"/>
              </a:rPr>
              <a:t>X</a:t>
            </a:r>
            <a:endParaRPr lang="zh-CN" altLang="en-US" sz="2800" dirty="0">
              <a:solidFill>
                <a:srgbClr val="632523"/>
              </a:solidFill>
              <a:cs typeface="Arial Narrow"/>
            </a:endParaRPr>
          </a:p>
        </p:txBody>
      </p:sp>
    </p:spTree>
    <p:extLst>
      <p:ext uri="{BB962C8B-B14F-4D97-AF65-F5344CB8AC3E}">
        <p14:creationId xmlns:p14="http://schemas.microsoft.com/office/powerpoint/2010/main" val="2851623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Review: </a:t>
            </a:r>
            <a:r>
              <a:rPr kumimoji="1" lang="en-US" altLang="zh-CN" dirty="0"/>
              <a:t>Complete Mediation</a:t>
            </a:r>
            <a:endParaRPr kumimoji="1" lang="zh-CN" altLang="en-US" dirty="0"/>
          </a:p>
        </p:txBody>
      </p:sp>
      <p:sp>
        <p:nvSpPr>
          <p:cNvPr id="3" name="内容占位符 2"/>
          <p:cNvSpPr>
            <a:spLocks noGrp="1"/>
          </p:cNvSpPr>
          <p:nvPr>
            <p:ph idx="1"/>
          </p:nvPr>
        </p:nvSpPr>
        <p:spPr>
          <a:xfrm>
            <a:off x="469693" y="3762806"/>
            <a:ext cx="8229600" cy="1599565"/>
          </a:xfrm>
        </p:spPr>
        <p:txBody>
          <a:bodyPr>
            <a:noAutofit/>
          </a:bodyPr>
          <a:lstStyle/>
          <a:p>
            <a:r>
              <a:rPr kumimoji="1" lang="en-US" altLang="zh-CN" sz="2400" dirty="0"/>
              <a:t>Guard typically provides:</a:t>
            </a:r>
          </a:p>
          <a:p>
            <a:pPr lvl="1"/>
            <a:r>
              <a:rPr kumimoji="1" lang="en-US" altLang="zh-CN" sz="2000" b="1" dirty="0">
                <a:solidFill>
                  <a:schemeClr val="accent2"/>
                </a:solidFill>
              </a:rPr>
              <a:t>Authentication</a:t>
            </a:r>
            <a:r>
              <a:rPr kumimoji="1" lang="en-US" altLang="zh-CN" sz="2000" dirty="0"/>
              <a:t>: is the principal who they claim to be?</a:t>
            </a:r>
          </a:p>
          <a:p>
            <a:pPr lvl="1"/>
            <a:r>
              <a:rPr kumimoji="1" lang="en-US" altLang="zh-CN" sz="2000" b="1" dirty="0">
                <a:solidFill>
                  <a:schemeClr val="accent2"/>
                </a:solidFill>
              </a:rPr>
              <a:t>Authorization</a:t>
            </a:r>
            <a:r>
              <a:rPr kumimoji="1" lang="en-US" altLang="zh-CN" sz="2000" dirty="0"/>
              <a:t>: does principal have access to perform request on resource?</a:t>
            </a:r>
            <a:endParaRPr kumimoji="1" lang="zh-CN" altLang="en-US" sz="2000" dirty="0"/>
          </a:p>
        </p:txBody>
      </p:sp>
      <p:pic>
        <p:nvPicPr>
          <p:cNvPr id="4" name="图片 3"/>
          <p:cNvPicPr>
            <a:picLocks noChangeAspect="1"/>
          </p:cNvPicPr>
          <p:nvPr/>
        </p:nvPicPr>
        <p:blipFill>
          <a:blip r:embed="rId2"/>
          <a:stretch>
            <a:fillRect/>
          </a:stretch>
        </p:blipFill>
        <p:spPr>
          <a:xfrm>
            <a:off x="1403648" y="1417341"/>
            <a:ext cx="6192688" cy="2052681"/>
          </a:xfrm>
          <a:prstGeom prst="rect">
            <a:avLst/>
          </a:prstGeom>
        </p:spPr>
      </p:pic>
    </p:spTree>
    <p:extLst>
      <p:ext uri="{BB962C8B-B14F-4D97-AF65-F5344CB8AC3E}">
        <p14:creationId xmlns:p14="http://schemas.microsoft.com/office/powerpoint/2010/main" val="4232309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Problem: Guess One Character at a Time</a:t>
            </a:r>
            <a:endParaRPr kumimoji="1" lang="zh-CN" altLang="en-US" dirty="0"/>
          </a:p>
        </p:txBody>
      </p:sp>
      <p:sp>
        <p:nvSpPr>
          <p:cNvPr id="3" name="内容占位符 2"/>
          <p:cNvSpPr>
            <a:spLocks noGrp="1"/>
          </p:cNvSpPr>
          <p:nvPr>
            <p:ph idx="1"/>
          </p:nvPr>
        </p:nvSpPr>
        <p:spPr/>
        <p:txBody>
          <a:bodyPr/>
          <a:lstStyle/>
          <a:p>
            <a:r>
              <a:rPr kumimoji="1" lang="en-US" altLang="zh-CN" dirty="0"/>
              <a:t>Guess a password</a:t>
            </a:r>
          </a:p>
          <a:p>
            <a:pPr lvl="1"/>
            <a:r>
              <a:rPr kumimoji="1" lang="en-US" altLang="zh-CN" dirty="0"/>
              <a:t>Allocate password 1 byte away from a page boundary</a:t>
            </a:r>
          </a:p>
          <a:p>
            <a:pPr lvl="1"/>
            <a:r>
              <a:rPr kumimoji="1" lang="en-US" altLang="zh-CN" dirty="0"/>
              <a:t>Page-fault means first char is OK</a:t>
            </a:r>
          </a:p>
          <a:p>
            <a:pPr lvl="1"/>
            <a:r>
              <a:rPr kumimoji="1" lang="en-US" altLang="zh-CN" dirty="0"/>
              <a:t>Example of cross-layer interactions</a:t>
            </a:r>
          </a:p>
          <a:p>
            <a:r>
              <a:rPr kumimoji="1" lang="en-US" altLang="zh-CN" dirty="0"/>
              <a:t>Problem: server has a copy of all passwords</a:t>
            </a:r>
          </a:p>
          <a:p>
            <a:pPr lvl="1"/>
            <a:r>
              <a:rPr lang="en-US" altLang="zh-CN" dirty="0"/>
              <a:t>If adversary exploits buffer overflow, can get a copy of all passwords</a:t>
            </a: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20</a:t>
            </a:fld>
            <a:endParaRPr lang="zh-CN" altLang="en-US"/>
          </a:p>
        </p:txBody>
      </p:sp>
    </p:spTree>
    <p:extLst>
      <p:ext uri="{BB962C8B-B14F-4D97-AF65-F5344CB8AC3E}">
        <p14:creationId xmlns:p14="http://schemas.microsoft.com/office/powerpoint/2010/main" val="781068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Timing Attack: Guess One Character at a Time</a:t>
            </a:r>
            <a:endParaRPr kumimoji="1" lang="zh-CN" altLang="en-US" dirty="0"/>
          </a:p>
        </p:txBody>
      </p:sp>
      <p:sp>
        <p:nvSpPr>
          <p:cNvPr id="3" name="内容占位符 2"/>
          <p:cNvSpPr>
            <a:spLocks noGrp="1"/>
          </p:cNvSpPr>
          <p:nvPr>
            <p:ph idx="1"/>
          </p:nvPr>
        </p:nvSpPr>
        <p:spPr/>
        <p:txBody>
          <a:bodyPr/>
          <a:lstStyle/>
          <a:p>
            <a:r>
              <a:rPr kumimoji="1" lang="en-US" altLang="zh-CN" dirty="0"/>
              <a:t>Guess a password</a:t>
            </a:r>
          </a:p>
          <a:p>
            <a:pPr lvl="1"/>
            <a:r>
              <a:rPr kumimoji="1" lang="en-US" altLang="zh-CN" dirty="0"/>
              <a:t>Allocate password 1 byte away from a page boundary</a:t>
            </a:r>
          </a:p>
          <a:p>
            <a:pPr lvl="1"/>
            <a:r>
              <a:rPr kumimoji="1" lang="en-US" altLang="zh-CN" dirty="0"/>
              <a:t>Page-fault means first char is OK</a:t>
            </a:r>
          </a:p>
          <a:p>
            <a:pPr lvl="1"/>
            <a:r>
              <a:rPr kumimoji="1" lang="en-US" altLang="zh-CN" dirty="0"/>
              <a:t>Example of cross-layer interactions</a:t>
            </a:r>
          </a:p>
          <a:p>
            <a:r>
              <a:rPr kumimoji="1" lang="en-US" altLang="zh-CN" dirty="0"/>
              <a:t>Also known as "</a:t>
            </a:r>
            <a:r>
              <a:rPr kumimoji="1" lang="en-US" altLang="zh-CN" b="1" i="1" dirty="0">
                <a:solidFill>
                  <a:schemeClr val="accent2"/>
                </a:solidFill>
              </a:rPr>
              <a:t>Timing Attack</a:t>
            </a:r>
            <a:r>
              <a:rPr kumimoji="1" lang="en-US" altLang="zh-CN" dirty="0"/>
              <a:t>"</a:t>
            </a:r>
          </a:p>
        </p:txBody>
      </p:sp>
    </p:spTree>
    <p:extLst>
      <p:ext uri="{BB962C8B-B14F-4D97-AF65-F5344CB8AC3E}">
        <p14:creationId xmlns:p14="http://schemas.microsoft.com/office/powerpoint/2010/main" val="225524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Timing Attack: Guess One Character at a Time</a:t>
            </a:r>
            <a:endParaRPr kumimoji="1" lang="zh-CN" altLang="en-US" dirty="0"/>
          </a:p>
        </p:txBody>
      </p:sp>
      <p:sp>
        <p:nvSpPr>
          <p:cNvPr id="5" name="矩形 4"/>
          <p:cNvSpPr/>
          <p:nvPr/>
        </p:nvSpPr>
        <p:spPr>
          <a:xfrm>
            <a:off x="1691680" y="1777380"/>
            <a:ext cx="864096" cy="100811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6" name="矩形 5"/>
          <p:cNvSpPr/>
          <p:nvPr/>
        </p:nvSpPr>
        <p:spPr>
          <a:xfrm>
            <a:off x="1691680" y="2785492"/>
            <a:ext cx="864096" cy="1080120"/>
          </a:xfrm>
          <a:prstGeom prst="rect">
            <a:avLst/>
          </a:prstGeom>
          <a:noFill/>
          <a:ln>
            <a:solidFill>
              <a:srgbClr val="254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7" name="文本框 6"/>
          <p:cNvSpPr txBox="1"/>
          <p:nvPr/>
        </p:nvSpPr>
        <p:spPr>
          <a:xfrm>
            <a:off x="1940435" y="2425452"/>
            <a:ext cx="654618" cy="338554"/>
          </a:xfrm>
          <a:prstGeom prst="rect">
            <a:avLst/>
          </a:prstGeom>
          <a:noFill/>
        </p:spPr>
        <p:txBody>
          <a:bodyPr wrap="square" rtlCol="0">
            <a:spAutoFit/>
          </a:bodyPr>
          <a:lstStyle/>
          <a:p>
            <a:pPr algn="r"/>
            <a:r>
              <a:rPr kumimoji="1" lang="en-US" altLang="zh-CN" sz="1600" dirty="0">
                <a:solidFill>
                  <a:schemeClr val="bg1"/>
                </a:solidFill>
                <a:cs typeface="Arial Narrow"/>
              </a:rPr>
              <a:t>a</a:t>
            </a:r>
            <a:endParaRPr kumimoji="1" lang="zh-CN" altLang="en-US" sz="1600" dirty="0">
              <a:solidFill>
                <a:schemeClr val="bg1"/>
              </a:solidFill>
              <a:cs typeface="Arial Narrow"/>
            </a:endParaRPr>
          </a:p>
        </p:txBody>
      </p:sp>
      <p:sp>
        <p:nvSpPr>
          <p:cNvPr id="8" name="文本框 7"/>
          <p:cNvSpPr txBox="1"/>
          <p:nvPr/>
        </p:nvSpPr>
        <p:spPr>
          <a:xfrm>
            <a:off x="1679921" y="2785492"/>
            <a:ext cx="936104" cy="338554"/>
          </a:xfrm>
          <a:prstGeom prst="rect">
            <a:avLst/>
          </a:prstGeom>
          <a:noFill/>
        </p:spPr>
        <p:txBody>
          <a:bodyPr wrap="square" rtlCol="0">
            <a:spAutoFit/>
          </a:bodyPr>
          <a:lstStyle/>
          <a:p>
            <a:r>
              <a:rPr kumimoji="1" lang="en-US" altLang="zh-CN" sz="1600" dirty="0" err="1">
                <a:cs typeface="Arial Narrow"/>
              </a:rPr>
              <a:t>aaaaaaa</a:t>
            </a:r>
            <a:endParaRPr kumimoji="1" lang="zh-CN" altLang="en-US" sz="1600" dirty="0">
              <a:cs typeface="Arial Narrow"/>
            </a:endParaRPr>
          </a:p>
        </p:txBody>
      </p:sp>
      <p:sp>
        <p:nvSpPr>
          <p:cNvPr id="9" name="矩形 8"/>
          <p:cNvSpPr/>
          <p:nvPr/>
        </p:nvSpPr>
        <p:spPr>
          <a:xfrm>
            <a:off x="2843808" y="1777380"/>
            <a:ext cx="864096" cy="100811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0" name="矩形 9"/>
          <p:cNvSpPr/>
          <p:nvPr/>
        </p:nvSpPr>
        <p:spPr>
          <a:xfrm>
            <a:off x="2843808" y="2785492"/>
            <a:ext cx="864096" cy="1080120"/>
          </a:xfrm>
          <a:prstGeom prst="rect">
            <a:avLst/>
          </a:prstGeom>
          <a:noFill/>
          <a:ln>
            <a:solidFill>
              <a:srgbClr val="254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1" name="文本框 10"/>
          <p:cNvSpPr txBox="1"/>
          <p:nvPr/>
        </p:nvSpPr>
        <p:spPr>
          <a:xfrm>
            <a:off x="3092563" y="2425452"/>
            <a:ext cx="654618" cy="338554"/>
          </a:xfrm>
          <a:prstGeom prst="rect">
            <a:avLst/>
          </a:prstGeom>
          <a:noFill/>
        </p:spPr>
        <p:txBody>
          <a:bodyPr wrap="square" rtlCol="0">
            <a:spAutoFit/>
          </a:bodyPr>
          <a:lstStyle/>
          <a:p>
            <a:pPr algn="r"/>
            <a:r>
              <a:rPr kumimoji="1" lang="en-US" altLang="zh-CN" sz="1600" dirty="0">
                <a:solidFill>
                  <a:schemeClr val="bg1"/>
                </a:solidFill>
                <a:cs typeface="Arial Narrow"/>
              </a:rPr>
              <a:t>b</a:t>
            </a:r>
            <a:endParaRPr kumimoji="1" lang="zh-CN" altLang="en-US" sz="1600" dirty="0">
              <a:solidFill>
                <a:schemeClr val="bg1"/>
              </a:solidFill>
              <a:cs typeface="Arial Narrow"/>
            </a:endParaRPr>
          </a:p>
        </p:txBody>
      </p:sp>
      <p:sp>
        <p:nvSpPr>
          <p:cNvPr id="12" name="文本框 11"/>
          <p:cNvSpPr txBox="1"/>
          <p:nvPr/>
        </p:nvSpPr>
        <p:spPr>
          <a:xfrm>
            <a:off x="2832049" y="2785492"/>
            <a:ext cx="936104" cy="338554"/>
          </a:xfrm>
          <a:prstGeom prst="rect">
            <a:avLst/>
          </a:prstGeom>
          <a:noFill/>
        </p:spPr>
        <p:txBody>
          <a:bodyPr wrap="square" rtlCol="0">
            <a:spAutoFit/>
          </a:bodyPr>
          <a:lstStyle/>
          <a:p>
            <a:r>
              <a:rPr kumimoji="1" lang="en-US" altLang="zh-CN" sz="1600" dirty="0" err="1">
                <a:cs typeface="Arial Narrow"/>
              </a:rPr>
              <a:t>aaaaaaa</a:t>
            </a:r>
            <a:endParaRPr kumimoji="1" lang="zh-CN" altLang="en-US" sz="1600" dirty="0">
              <a:cs typeface="Arial Narrow"/>
            </a:endParaRPr>
          </a:p>
        </p:txBody>
      </p:sp>
      <p:sp>
        <p:nvSpPr>
          <p:cNvPr id="13" name="矩形 12"/>
          <p:cNvSpPr/>
          <p:nvPr/>
        </p:nvSpPr>
        <p:spPr>
          <a:xfrm>
            <a:off x="3995936" y="1777380"/>
            <a:ext cx="864096" cy="100811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4" name="矩形 13"/>
          <p:cNvSpPr/>
          <p:nvPr/>
        </p:nvSpPr>
        <p:spPr>
          <a:xfrm>
            <a:off x="3995936" y="2785492"/>
            <a:ext cx="864096" cy="1080120"/>
          </a:xfrm>
          <a:prstGeom prst="rect">
            <a:avLst/>
          </a:prstGeom>
          <a:noFill/>
          <a:ln>
            <a:solidFill>
              <a:srgbClr val="254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5" name="文本框 14"/>
          <p:cNvSpPr txBox="1"/>
          <p:nvPr/>
        </p:nvSpPr>
        <p:spPr>
          <a:xfrm>
            <a:off x="4244691" y="2425452"/>
            <a:ext cx="654618" cy="338554"/>
          </a:xfrm>
          <a:prstGeom prst="rect">
            <a:avLst/>
          </a:prstGeom>
          <a:noFill/>
        </p:spPr>
        <p:txBody>
          <a:bodyPr wrap="square" rtlCol="0">
            <a:spAutoFit/>
          </a:bodyPr>
          <a:lstStyle/>
          <a:p>
            <a:pPr algn="r"/>
            <a:r>
              <a:rPr kumimoji="1" lang="en-US" altLang="zh-CN" sz="1600" dirty="0">
                <a:solidFill>
                  <a:schemeClr val="bg1"/>
                </a:solidFill>
                <a:cs typeface="Arial Narrow"/>
              </a:rPr>
              <a:t>c</a:t>
            </a:r>
            <a:endParaRPr kumimoji="1" lang="zh-CN" altLang="en-US" sz="1600" dirty="0">
              <a:solidFill>
                <a:schemeClr val="bg1"/>
              </a:solidFill>
              <a:cs typeface="Arial Narrow"/>
            </a:endParaRPr>
          </a:p>
        </p:txBody>
      </p:sp>
      <p:sp>
        <p:nvSpPr>
          <p:cNvPr id="16" name="文本框 15"/>
          <p:cNvSpPr txBox="1"/>
          <p:nvPr/>
        </p:nvSpPr>
        <p:spPr>
          <a:xfrm>
            <a:off x="3984177" y="2785492"/>
            <a:ext cx="936104" cy="338554"/>
          </a:xfrm>
          <a:prstGeom prst="rect">
            <a:avLst/>
          </a:prstGeom>
          <a:noFill/>
        </p:spPr>
        <p:txBody>
          <a:bodyPr wrap="square" rtlCol="0">
            <a:spAutoFit/>
          </a:bodyPr>
          <a:lstStyle/>
          <a:p>
            <a:r>
              <a:rPr kumimoji="1" lang="en-US" altLang="zh-CN" sz="1600" dirty="0" err="1">
                <a:cs typeface="Arial Narrow"/>
              </a:rPr>
              <a:t>aaaaaaa</a:t>
            </a:r>
            <a:endParaRPr kumimoji="1" lang="zh-CN" altLang="en-US" sz="1600" dirty="0">
              <a:cs typeface="Arial Narrow"/>
            </a:endParaRPr>
          </a:p>
        </p:txBody>
      </p:sp>
      <p:sp>
        <p:nvSpPr>
          <p:cNvPr id="17" name="文本框 16"/>
          <p:cNvSpPr txBox="1"/>
          <p:nvPr/>
        </p:nvSpPr>
        <p:spPr>
          <a:xfrm>
            <a:off x="323528" y="1674796"/>
            <a:ext cx="1152128" cy="584775"/>
          </a:xfrm>
          <a:prstGeom prst="rect">
            <a:avLst/>
          </a:prstGeom>
          <a:noFill/>
        </p:spPr>
        <p:txBody>
          <a:bodyPr wrap="square" rtlCol="0">
            <a:spAutoFit/>
          </a:bodyPr>
          <a:lstStyle/>
          <a:p>
            <a:pPr algn="r"/>
            <a:r>
              <a:rPr kumimoji="1" lang="en-US" altLang="zh-CN" sz="1600" dirty="0">
                <a:solidFill>
                  <a:schemeClr val="accent1">
                    <a:lumMod val="50000"/>
                  </a:schemeClr>
                </a:solidFill>
                <a:cs typeface="Arial Narrow"/>
              </a:rPr>
              <a:t>Page</a:t>
            </a:r>
            <a:r>
              <a:rPr kumimoji="1" lang="zh-CN" altLang="en-US" sz="1600" dirty="0">
                <a:solidFill>
                  <a:schemeClr val="accent1">
                    <a:lumMod val="50000"/>
                  </a:schemeClr>
                </a:solidFill>
                <a:cs typeface="Arial Narrow"/>
              </a:rPr>
              <a:t> </a:t>
            </a:r>
            <a:r>
              <a:rPr kumimoji="1" lang="en-US" altLang="zh-CN" sz="1600" dirty="0">
                <a:solidFill>
                  <a:schemeClr val="accent1">
                    <a:lumMod val="50000"/>
                  </a:schemeClr>
                </a:solidFill>
                <a:cs typeface="Arial Narrow"/>
              </a:rPr>
              <a:t>in</a:t>
            </a:r>
            <a:r>
              <a:rPr kumimoji="1" lang="zh-CN" altLang="en-US" sz="1600" dirty="0">
                <a:solidFill>
                  <a:schemeClr val="accent1">
                    <a:lumMod val="50000"/>
                  </a:schemeClr>
                </a:solidFill>
                <a:cs typeface="Arial Narrow"/>
              </a:rPr>
              <a:t> </a:t>
            </a:r>
            <a:r>
              <a:rPr kumimoji="1" lang="en-US" altLang="zh-CN" sz="1600" dirty="0">
                <a:solidFill>
                  <a:schemeClr val="accent1">
                    <a:lumMod val="50000"/>
                  </a:schemeClr>
                </a:solidFill>
                <a:cs typeface="Arial Narrow"/>
              </a:rPr>
              <a:t>Memory</a:t>
            </a:r>
            <a:endParaRPr kumimoji="1" lang="zh-CN" altLang="en-US" sz="1600" dirty="0">
              <a:solidFill>
                <a:schemeClr val="accent1">
                  <a:lumMod val="50000"/>
                </a:schemeClr>
              </a:solidFill>
              <a:cs typeface="Arial Narrow"/>
            </a:endParaRPr>
          </a:p>
        </p:txBody>
      </p:sp>
      <p:sp>
        <p:nvSpPr>
          <p:cNvPr id="18" name="文本框 17"/>
          <p:cNvSpPr txBox="1"/>
          <p:nvPr/>
        </p:nvSpPr>
        <p:spPr>
          <a:xfrm>
            <a:off x="0" y="2753175"/>
            <a:ext cx="1475656" cy="584775"/>
          </a:xfrm>
          <a:prstGeom prst="rect">
            <a:avLst/>
          </a:prstGeom>
          <a:noFill/>
        </p:spPr>
        <p:txBody>
          <a:bodyPr wrap="square" rtlCol="0">
            <a:spAutoFit/>
          </a:bodyPr>
          <a:lstStyle/>
          <a:p>
            <a:pPr algn="r"/>
            <a:r>
              <a:rPr kumimoji="1" lang="en-US" altLang="zh-CN" sz="1600" dirty="0">
                <a:solidFill>
                  <a:schemeClr val="accent1">
                    <a:lumMod val="50000"/>
                  </a:schemeClr>
                </a:solidFill>
                <a:cs typeface="Arial Narrow"/>
              </a:rPr>
              <a:t>Page</a:t>
            </a:r>
            <a:r>
              <a:rPr kumimoji="1" lang="zh-CN" altLang="en-US" sz="1600" dirty="0">
                <a:solidFill>
                  <a:schemeClr val="accent1">
                    <a:lumMod val="50000"/>
                  </a:schemeClr>
                </a:solidFill>
                <a:cs typeface="Arial Narrow"/>
              </a:rPr>
              <a:t> </a:t>
            </a:r>
            <a:r>
              <a:rPr kumimoji="1" lang="en-US" altLang="zh-CN" sz="1600" dirty="0">
                <a:solidFill>
                  <a:schemeClr val="accent1">
                    <a:lumMod val="50000"/>
                  </a:schemeClr>
                </a:solidFill>
                <a:cs typeface="Arial Narrow"/>
              </a:rPr>
              <a:t>on</a:t>
            </a:r>
            <a:r>
              <a:rPr kumimoji="1" lang="zh-CN" altLang="en-US" sz="1600" dirty="0">
                <a:solidFill>
                  <a:schemeClr val="accent1">
                    <a:lumMod val="50000"/>
                  </a:schemeClr>
                </a:solidFill>
                <a:cs typeface="Arial Narrow"/>
              </a:rPr>
              <a:t> </a:t>
            </a:r>
            <a:r>
              <a:rPr kumimoji="1" lang="en-US" altLang="zh-CN" sz="1600" dirty="0">
                <a:solidFill>
                  <a:schemeClr val="accent1">
                    <a:lumMod val="50000"/>
                  </a:schemeClr>
                </a:solidFill>
                <a:cs typeface="Arial Narrow"/>
              </a:rPr>
              <a:t>Disk</a:t>
            </a:r>
            <a:r>
              <a:rPr kumimoji="1" lang="zh-CN" altLang="en-US" sz="1600" dirty="0">
                <a:solidFill>
                  <a:schemeClr val="accent1">
                    <a:lumMod val="50000"/>
                  </a:schemeClr>
                </a:solidFill>
                <a:cs typeface="Arial Narrow"/>
              </a:rPr>
              <a:t> </a:t>
            </a:r>
            <a:r>
              <a:rPr kumimoji="1" lang="en-US" altLang="zh-CN" sz="1600" dirty="0">
                <a:solidFill>
                  <a:schemeClr val="accent1">
                    <a:lumMod val="50000"/>
                  </a:schemeClr>
                </a:solidFill>
                <a:cs typeface="Arial Narrow"/>
              </a:rPr>
              <a:t>-&gt;</a:t>
            </a:r>
            <a:r>
              <a:rPr kumimoji="1" lang="zh-CN" altLang="en-US" sz="1600" dirty="0">
                <a:solidFill>
                  <a:schemeClr val="accent1">
                    <a:lumMod val="50000"/>
                  </a:schemeClr>
                </a:solidFill>
                <a:cs typeface="Arial Narrow"/>
              </a:rPr>
              <a:t> </a:t>
            </a:r>
            <a:r>
              <a:rPr kumimoji="1" lang="en-US" altLang="zh-CN" sz="1600" dirty="0">
                <a:solidFill>
                  <a:schemeClr val="accent1">
                    <a:lumMod val="50000"/>
                  </a:schemeClr>
                </a:solidFill>
                <a:cs typeface="Arial Narrow"/>
              </a:rPr>
              <a:t>Page</a:t>
            </a:r>
            <a:r>
              <a:rPr kumimoji="1" lang="zh-CN" altLang="en-US" sz="1600" dirty="0">
                <a:solidFill>
                  <a:schemeClr val="accent1">
                    <a:lumMod val="50000"/>
                  </a:schemeClr>
                </a:solidFill>
                <a:cs typeface="Arial Narrow"/>
              </a:rPr>
              <a:t> </a:t>
            </a:r>
            <a:r>
              <a:rPr kumimoji="1" lang="en-US" altLang="zh-CN" sz="1600" dirty="0">
                <a:solidFill>
                  <a:schemeClr val="accent1">
                    <a:lumMod val="50000"/>
                  </a:schemeClr>
                </a:solidFill>
                <a:cs typeface="Arial Narrow"/>
              </a:rPr>
              <a:t>Fault</a:t>
            </a:r>
            <a:endParaRPr kumimoji="1" lang="zh-CN" altLang="en-US" sz="1600" dirty="0">
              <a:solidFill>
                <a:schemeClr val="accent1">
                  <a:lumMod val="50000"/>
                </a:schemeClr>
              </a:solidFill>
              <a:cs typeface="Arial Narrow"/>
            </a:endParaRPr>
          </a:p>
        </p:txBody>
      </p:sp>
      <p:sp>
        <p:nvSpPr>
          <p:cNvPr id="19" name="文本框 18"/>
          <p:cNvSpPr txBox="1"/>
          <p:nvPr/>
        </p:nvSpPr>
        <p:spPr>
          <a:xfrm>
            <a:off x="1475656" y="4153644"/>
            <a:ext cx="1296144" cy="307777"/>
          </a:xfrm>
          <a:prstGeom prst="rect">
            <a:avLst/>
          </a:prstGeom>
          <a:noFill/>
        </p:spPr>
        <p:txBody>
          <a:bodyPr wrap="square" rtlCol="0">
            <a:spAutoFit/>
          </a:bodyPr>
          <a:lstStyle/>
          <a:p>
            <a:pPr algn="ctr"/>
            <a:r>
              <a:rPr kumimoji="1" lang="en-US" altLang="zh-CN" sz="1400" dirty="0">
                <a:cs typeface="Arial Narrow"/>
              </a:rPr>
              <a:t>Time</a:t>
            </a:r>
            <a:r>
              <a:rPr kumimoji="1" lang="zh-CN" altLang="en-US" sz="1400" dirty="0">
                <a:cs typeface="Arial Narrow"/>
              </a:rPr>
              <a:t> </a:t>
            </a:r>
            <a:r>
              <a:rPr kumimoji="1" lang="en-US" altLang="zh-CN" sz="1400" dirty="0">
                <a:cs typeface="Arial Narrow"/>
              </a:rPr>
              <a:t>=</a:t>
            </a:r>
            <a:r>
              <a:rPr kumimoji="1" lang="zh-CN" altLang="en-US" sz="1400" dirty="0">
                <a:cs typeface="Arial Narrow"/>
              </a:rPr>
              <a:t> </a:t>
            </a:r>
            <a:r>
              <a:rPr kumimoji="1" lang="en-US" altLang="zh-CN" sz="1400" dirty="0">
                <a:cs typeface="Arial Narrow"/>
              </a:rPr>
              <a:t>1ms</a:t>
            </a:r>
            <a:endParaRPr kumimoji="1" lang="zh-CN" altLang="en-US" sz="1400" dirty="0">
              <a:cs typeface="Arial Narrow"/>
            </a:endParaRPr>
          </a:p>
        </p:txBody>
      </p:sp>
      <p:sp>
        <p:nvSpPr>
          <p:cNvPr id="20" name="文本框 19"/>
          <p:cNvSpPr txBox="1"/>
          <p:nvPr/>
        </p:nvSpPr>
        <p:spPr>
          <a:xfrm>
            <a:off x="2627784" y="4153644"/>
            <a:ext cx="1296144" cy="307777"/>
          </a:xfrm>
          <a:prstGeom prst="rect">
            <a:avLst/>
          </a:prstGeom>
          <a:noFill/>
        </p:spPr>
        <p:txBody>
          <a:bodyPr wrap="square" rtlCol="0">
            <a:spAutoFit/>
          </a:bodyPr>
          <a:lstStyle/>
          <a:p>
            <a:pPr algn="ctr"/>
            <a:r>
              <a:rPr kumimoji="1" lang="en-US" altLang="zh-CN" sz="1400" dirty="0">
                <a:cs typeface="Arial Narrow"/>
              </a:rPr>
              <a:t>Time</a:t>
            </a:r>
            <a:r>
              <a:rPr kumimoji="1" lang="zh-CN" altLang="en-US" sz="1400" dirty="0">
                <a:cs typeface="Arial Narrow"/>
              </a:rPr>
              <a:t> </a:t>
            </a:r>
            <a:r>
              <a:rPr kumimoji="1" lang="en-US" altLang="zh-CN" sz="1400" dirty="0">
                <a:cs typeface="Arial Narrow"/>
              </a:rPr>
              <a:t>=</a:t>
            </a:r>
            <a:r>
              <a:rPr kumimoji="1" lang="zh-CN" altLang="en-US" sz="1400" dirty="0">
                <a:cs typeface="Arial Narrow"/>
              </a:rPr>
              <a:t> </a:t>
            </a:r>
            <a:r>
              <a:rPr kumimoji="1" lang="en-US" altLang="zh-CN" sz="1400" dirty="0">
                <a:cs typeface="Arial Narrow"/>
              </a:rPr>
              <a:t>1ms</a:t>
            </a:r>
            <a:endParaRPr kumimoji="1" lang="zh-CN" altLang="en-US" sz="1400" dirty="0">
              <a:cs typeface="Arial Narrow"/>
            </a:endParaRPr>
          </a:p>
        </p:txBody>
      </p:sp>
      <p:sp>
        <p:nvSpPr>
          <p:cNvPr id="21" name="文本框 20"/>
          <p:cNvSpPr txBox="1"/>
          <p:nvPr/>
        </p:nvSpPr>
        <p:spPr>
          <a:xfrm>
            <a:off x="3779912" y="4153644"/>
            <a:ext cx="1296144" cy="307777"/>
          </a:xfrm>
          <a:prstGeom prst="rect">
            <a:avLst/>
          </a:prstGeom>
          <a:noFill/>
        </p:spPr>
        <p:txBody>
          <a:bodyPr wrap="square" rtlCol="0">
            <a:spAutoFit/>
          </a:bodyPr>
          <a:lstStyle/>
          <a:p>
            <a:pPr algn="ctr"/>
            <a:r>
              <a:rPr kumimoji="1" lang="en-US" altLang="zh-CN" sz="1400" dirty="0">
                <a:cs typeface="Arial Narrow"/>
              </a:rPr>
              <a:t>Time</a:t>
            </a:r>
            <a:r>
              <a:rPr kumimoji="1" lang="zh-CN" altLang="en-US" sz="1400" dirty="0">
                <a:cs typeface="Arial Narrow"/>
              </a:rPr>
              <a:t> </a:t>
            </a:r>
            <a:r>
              <a:rPr kumimoji="1" lang="en-US" altLang="zh-CN" sz="1400" dirty="0">
                <a:cs typeface="Arial Narrow"/>
              </a:rPr>
              <a:t>=</a:t>
            </a:r>
            <a:r>
              <a:rPr kumimoji="1" lang="zh-CN" altLang="en-US" sz="1400" dirty="0">
                <a:cs typeface="Arial Narrow"/>
              </a:rPr>
              <a:t> </a:t>
            </a:r>
            <a:r>
              <a:rPr kumimoji="1" lang="en-US" altLang="zh-CN" sz="1400" dirty="0">
                <a:cs typeface="Arial Narrow"/>
              </a:rPr>
              <a:t>10ms</a:t>
            </a:r>
            <a:endParaRPr kumimoji="1" lang="zh-CN" altLang="en-US" sz="1400" dirty="0">
              <a:cs typeface="Arial Narrow"/>
            </a:endParaRPr>
          </a:p>
        </p:txBody>
      </p:sp>
      <p:sp>
        <p:nvSpPr>
          <p:cNvPr id="22" name="文本框 21"/>
          <p:cNvSpPr txBox="1"/>
          <p:nvPr/>
        </p:nvSpPr>
        <p:spPr>
          <a:xfrm>
            <a:off x="3635896" y="4513684"/>
            <a:ext cx="1584176" cy="523220"/>
          </a:xfrm>
          <a:prstGeom prst="rect">
            <a:avLst/>
          </a:prstGeom>
          <a:noFill/>
        </p:spPr>
        <p:txBody>
          <a:bodyPr wrap="square" rtlCol="0">
            <a:spAutoFit/>
          </a:bodyPr>
          <a:lstStyle/>
          <a:p>
            <a:pPr algn="ctr"/>
            <a:r>
              <a:rPr kumimoji="1" lang="en-US" altLang="zh-CN" sz="1400" dirty="0">
                <a:solidFill>
                  <a:schemeClr val="accent2">
                    <a:lumMod val="50000"/>
                  </a:schemeClr>
                </a:solidFill>
                <a:cs typeface="Arial Narrow"/>
              </a:rPr>
              <a:t>Page</a:t>
            </a:r>
            <a:r>
              <a:rPr kumimoji="1" lang="zh-CN" altLang="en-US" sz="1400" dirty="0">
                <a:solidFill>
                  <a:schemeClr val="accent2">
                    <a:lumMod val="50000"/>
                  </a:schemeClr>
                </a:solidFill>
                <a:cs typeface="Arial Narrow"/>
              </a:rPr>
              <a:t> </a:t>
            </a:r>
            <a:r>
              <a:rPr kumimoji="1" lang="en-US" altLang="zh-CN" sz="1400" dirty="0">
                <a:solidFill>
                  <a:schemeClr val="accent2">
                    <a:lumMod val="50000"/>
                  </a:schemeClr>
                </a:solidFill>
                <a:cs typeface="Arial Narrow"/>
              </a:rPr>
              <a:t>Fault!</a:t>
            </a:r>
          </a:p>
          <a:p>
            <a:pPr algn="ctr"/>
            <a:r>
              <a:rPr kumimoji="1" lang="en-US" altLang="zh-CN" sz="1400" dirty="0">
                <a:solidFill>
                  <a:schemeClr val="accent2">
                    <a:lumMod val="50000"/>
                  </a:schemeClr>
                </a:solidFill>
                <a:cs typeface="Arial Narrow"/>
              </a:rPr>
              <a:t>The</a:t>
            </a:r>
            <a:r>
              <a:rPr kumimoji="1" lang="zh-CN" altLang="en-US" sz="1400" dirty="0">
                <a:solidFill>
                  <a:schemeClr val="accent2">
                    <a:lumMod val="50000"/>
                  </a:schemeClr>
                </a:solidFill>
                <a:cs typeface="Arial Narrow"/>
              </a:rPr>
              <a:t> </a:t>
            </a:r>
            <a:r>
              <a:rPr kumimoji="1" lang="en-US" altLang="zh-CN" sz="1400" dirty="0">
                <a:solidFill>
                  <a:schemeClr val="accent2">
                    <a:lumMod val="50000"/>
                  </a:schemeClr>
                </a:solidFill>
                <a:cs typeface="Arial Narrow"/>
              </a:rPr>
              <a:t>1</a:t>
            </a:r>
            <a:r>
              <a:rPr kumimoji="1" lang="en-US" altLang="zh-CN" sz="1400" baseline="30000" dirty="0">
                <a:solidFill>
                  <a:schemeClr val="accent2">
                    <a:lumMod val="50000"/>
                  </a:schemeClr>
                </a:solidFill>
                <a:cs typeface="Arial Narrow"/>
              </a:rPr>
              <a:t>st</a:t>
            </a:r>
            <a:r>
              <a:rPr kumimoji="1" lang="zh-CN" altLang="en-US" sz="1400" dirty="0">
                <a:solidFill>
                  <a:schemeClr val="accent2">
                    <a:lumMod val="50000"/>
                  </a:schemeClr>
                </a:solidFill>
                <a:cs typeface="Arial Narrow"/>
              </a:rPr>
              <a:t> </a:t>
            </a:r>
            <a:r>
              <a:rPr kumimoji="1" lang="en-US" altLang="zh-CN" sz="1400" dirty="0">
                <a:solidFill>
                  <a:schemeClr val="accent2">
                    <a:lumMod val="50000"/>
                  </a:schemeClr>
                </a:solidFill>
                <a:cs typeface="Arial Narrow"/>
              </a:rPr>
              <a:t>char</a:t>
            </a:r>
            <a:r>
              <a:rPr kumimoji="1" lang="zh-CN" altLang="en-US" sz="1400" dirty="0">
                <a:solidFill>
                  <a:schemeClr val="accent2">
                    <a:lumMod val="50000"/>
                  </a:schemeClr>
                </a:solidFill>
                <a:cs typeface="Arial Narrow"/>
              </a:rPr>
              <a:t> </a:t>
            </a:r>
            <a:r>
              <a:rPr kumimoji="1" lang="en-US" altLang="zh-CN" sz="1400" dirty="0">
                <a:solidFill>
                  <a:schemeClr val="accent2">
                    <a:lumMod val="50000"/>
                  </a:schemeClr>
                </a:solidFill>
                <a:cs typeface="Arial Narrow"/>
              </a:rPr>
              <a:t>is</a:t>
            </a:r>
            <a:r>
              <a:rPr kumimoji="1" lang="zh-CN" altLang="en-US" sz="1400" dirty="0">
                <a:solidFill>
                  <a:schemeClr val="accent2">
                    <a:lumMod val="50000"/>
                  </a:schemeClr>
                </a:solidFill>
                <a:cs typeface="Arial Narrow"/>
              </a:rPr>
              <a:t> </a:t>
            </a:r>
            <a:r>
              <a:rPr kumimoji="1" lang="en-US" altLang="zh-CN" sz="1400" dirty="0">
                <a:solidFill>
                  <a:schemeClr val="accent2">
                    <a:lumMod val="50000"/>
                  </a:schemeClr>
                </a:solidFill>
                <a:cs typeface="Arial Narrow"/>
              </a:rPr>
              <a:t>'c'</a:t>
            </a:r>
            <a:endParaRPr kumimoji="1" lang="zh-CN" altLang="en-US" sz="1400" dirty="0">
              <a:solidFill>
                <a:schemeClr val="accent2">
                  <a:lumMod val="50000"/>
                </a:schemeClr>
              </a:solidFill>
              <a:cs typeface="Arial Narrow"/>
            </a:endParaRPr>
          </a:p>
        </p:txBody>
      </p:sp>
      <p:sp>
        <p:nvSpPr>
          <p:cNvPr id="23" name="矩形 22"/>
          <p:cNvSpPr/>
          <p:nvPr/>
        </p:nvSpPr>
        <p:spPr>
          <a:xfrm>
            <a:off x="5148064" y="1777380"/>
            <a:ext cx="864096" cy="100811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4" name="矩形 23"/>
          <p:cNvSpPr/>
          <p:nvPr/>
        </p:nvSpPr>
        <p:spPr>
          <a:xfrm>
            <a:off x="5148064" y="2785492"/>
            <a:ext cx="864096" cy="1080120"/>
          </a:xfrm>
          <a:prstGeom prst="rect">
            <a:avLst/>
          </a:prstGeom>
          <a:noFill/>
          <a:ln>
            <a:solidFill>
              <a:srgbClr val="254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5" name="文本框 24"/>
          <p:cNvSpPr txBox="1"/>
          <p:nvPr/>
        </p:nvSpPr>
        <p:spPr>
          <a:xfrm>
            <a:off x="5396819" y="2425452"/>
            <a:ext cx="654618" cy="338554"/>
          </a:xfrm>
          <a:prstGeom prst="rect">
            <a:avLst/>
          </a:prstGeom>
          <a:noFill/>
        </p:spPr>
        <p:txBody>
          <a:bodyPr wrap="square" rtlCol="0">
            <a:spAutoFit/>
          </a:bodyPr>
          <a:lstStyle/>
          <a:p>
            <a:pPr algn="r"/>
            <a:r>
              <a:rPr kumimoji="1" lang="en-US" altLang="zh-CN" sz="1600" dirty="0" err="1">
                <a:solidFill>
                  <a:schemeClr val="bg1"/>
                </a:solidFill>
                <a:cs typeface="Arial Narrow"/>
              </a:rPr>
              <a:t>ca</a:t>
            </a:r>
            <a:endParaRPr kumimoji="1" lang="zh-CN" altLang="en-US" sz="1600" dirty="0">
              <a:solidFill>
                <a:schemeClr val="bg1"/>
              </a:solidFill>
              <a:cs typeface="Arial Narrow"/>
            </a:endParaRPr>
          </a:p>
        </p:txBody>
      </p:sp>
      <p:sp>
        <p:nvSpPr>
          <p:cNvPr id="26" name="文本框 25"/>
          <p:cNvSpPr txBox="1"/>
          <p:nvPr/>
        </p:nvSpPr>
        <p:spPr>
          <a:xfrm>
            <a:off x="5136305" y="2785492"/>
            <a:ext cx="936104" cy="338554"/>
          </a:xfrm>
          <a:prstGeom prst="rect">
            <a:avLst/>
          </a:prstGeom>
          <a:noFill/>
        </p:spPr>
        <p:txBody>
          <a:bodyPr wrap="square" rtlCol="0">
            <a:spAutoFit/>
          </a:bodyPr>
          <a:lstStyle/>
          <a:p>
            <a:r>
              <a:rPr kumimoji="1" lang="en-US" altLang="zh-CN" sz="1600" dirty="0" err="1">
                <a:cs typeface="Arial Narrow"/>
              </a:rPr>
              <a:t>aaaaaa</a:t>
            </a:r>
            <a:endParaRPr kumimoji="1" lang="zh-CN" altLang="en-US" sz="1600" dirty="0">
              <a:cs typeface="Arial Narrow"/>
            </a:endParaRPr>
          </a:p>
        </p:txBody>
      </p:sp>
      <p:sp>
        <p:nvSpPr>
          <p:cNvPr id="27" name="文本框 26"/>
          <p:cNvSpPr txBox="1"/>
          <p:nvPr/>
        </p:nvSpPr>
        <p:spPr>
          <a:xfrm>
            <a:off x="4932040" y="4153644"/>
            <a:ext cx="1296144" cy="307777"/>
          </a:xfrm>
          <a:prstGeom prst="rect">
            <a:avLst/>
          </a:prstGeom>
          <a:noFill/>
        </p:spPr>
        <p:txBody>
          <a:bodyPr wrap="square" rtlCol="0">
            <a:spAutoFit/>
          </a:bodyPr>
          <a:lstStyle/>
          <a:p>
            <a:pPr algn="ctr"/>
            <a:r>
              <a:rPr kumimoji="1" lang="en-US" altLang="zh-CN" sz="1400" dirty="0">
                <a:cs typeface="Arial Narrow"/>
              </a:rPr>
              <a:t>Time</a:t>
            </a:r>
            <a:r>
              <a:rPr kumimoji="1" lang="zh-CN" altLang="en-US" sz="1400" dirty="0">
                <a:cs typeface="Arial Narrow"/>
              </a:rPr>
              <a:t> </a:t>
            </a:r>
            <a:r>
              <a:rPr kumimoji="1" lang="en-US" altLang="zh-CN" sz="1400" dirty="0">
                <a:cs typeface="Arial Narrow"/>
              </a:rPr>
              <a:t>=</a:t>
            </a:r>
            <a:r>
              <a:rPr kumimoji="1" lang="zh-CN" altLang="en-US" sz="1400" dirty="0">
                <a:cs typeface="Arial Narrow"/>
              </a:rPr>
              <a:t> </a:t>
            </a:r>
            <a:r>
              <a:rPr kumimoji="1" lang="en-US" altLang="zh-CN" sz="1400" dirty="0">
                <a:cs typeface="Arial Narrow"/>
              </a:rPr>
              <a:t>1ms</a:t>
            </a:r>
            <a:endParaRPr kumimoji="1" lang="zh-CN" altLang="en-US" sz="1400" dirty="0">
              <a:cs typeface="Arial Narrow"/>
            </a:endParaRPr>
          </a:p>
        </p:txBody>
      </p:sp>
      <p:sp>
        <p:nvSpPr>
          <p:cNvPr id="28" name="矩形 27"/>
          <p:cNvSpPr/>
          <p:nvPr/>
        </p:nvSpPr>
        <p:spPr>
          <a:xfrm>
            <a:off x="6804248" y="1777380"/>
            <a:ext cx="864096" cy="100811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9" name="矩形 28"/>
          <p:cNvSpPr/>
          <p:nvPr/>
        </p:nvSpPr>
        <p:spPr>
          <a:xfrm>
            <a:off x="6804248" y="2785492"/>
            <a:ext cx="864096" cy="1080120"/>
          </a:xfrm>
          <a:prstGeom prst="rect">
            <a:avLst/>
          </a:prstGeom>
          <a:noFill/>
          <a:ln>
            <a:solidFill>
              <a:srgbClr val="254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30" name="文本框 29"/>
          <p:cNvSpPr txBox="1"/>
          <p:nvPr/>
        </p:nvSpPr>
        <p:spPr>
          <a:xfrm>
            <a:off x="7053003" y="2425452"/>
            <a:ext cx="654618" cy="338554"/>
          </a:xfrm>
          <a:prstGeom prst="rect">
            <a:avLst/>
          </a:prstGeom>
          <a:noFill/>
        </p:spPr>
        <p:txBody>
          <a:bodyPr wrap="square" rtlCol="0">
            <a:spAutoFit/>
          </a:bodyPr>
          <a:lstStyle/>
          <a:p>
            <a:pPr algn="r"/>
            <a:r>
              <a:rPr kumimoji="1" lang="en-US" altLang="zh-CN" sz="1600" dirty="0" err="1">
                <a:solidFill>
                  <a:schemeClr val="bg1"/>
                </a:solidFill>
                <a:cs typeface="Arial Narrow"/>
              </a:rPr>
              <a:t>cs</a:t>
            </a:r>
            <a:endParaRPr kumimoji="1" lang="zh-CN" altLang="en-US" sz="1600" dirty="0">
              <a:solidFill>
                <a:schemeClr val="bg1"/>
              </a:solidFill>
              <a:cs typeface="Arial Narrow"/>
            </a:endParaRPr>
          </a:p>
        </p:txBody>
      </p:sp>
      <p:sp>
        <p:nvSpPr>
          <p:cNvPr id="31" name="文本框 30"/>
          <p:cNvSpPr txBox="1"/>
          <p:nvPr/>
        </p:nvSpPr>
        <p:spPr>
          <a:xfrm>
            <a:off x="6792489" y="2785492"/>
            <a:ext cx="936104" cy="338554"/>
          </a:xfrm>
          <a:prstGeom prst="rect">
            <a:avLst/>
          </a:prstGeom>
          <a:noFill/>
        </p:spPr>
        <p:txBody>
          <a:bodyPr wrap="square" rtlCol="0">
            <a:spAutoFit/>
          </a:bodyPr>
          <a:lstStyle/>
          <a:p>
            <a:r>
              <a:rPr kumimoji="1" lang="en-US" altLang="zh-CN" sz="1600" dirty="0" err="1">
                <a:cs typeface="Arial Narrow"/>
              </a:rPr>
              <a:t>aaaaaa</a:t>
            </a:r>
            <a:endParaRPr kumimoji="1" lang="zh-CN" altLang="en-US" sz="1600" dirty="0">
              <a:cs typeface="Arial Narrow"/>
            </a:endParaRPr>
          </a:p>
        </p:txBody>
      </p:sp>
      <p:sp>
        <p:nvSpPr>
          <p:cNvPr id="32" name="文本框 31"/>
          <p:cNvSpPr txBox="1"/>
          <p:nvPr/>
        </p:nvSpPr>
        <p:spPr>
          <a:xfrm>
            <a:off x="6012160" y="2497460"/>
            <a:ext cx="792088" cy="338554"/>
          </a:xfrm>
          <a:prstGeom prst="rect">
            <a:avLst/>
          </a:prstGeom>
          <a:noFill/>
        </p:spPr>
        <p:txBody>
          <a:bodyPr wrap="square" rtlCol="0">
            <a:spAutoFit/>
          </a:bodyPr>
          <a:lstStyle/>
          <a:p>
            <a:pPr algn="ctr"/>
            <a:r>
              <a:rPr kumimoji="1" lang="en-US" altLang="zh-CN" sz="1600" dirty="0">
                <a:cs typeface="Arial Narrow"/>
              </a:rPr>
              <a:t>…</a:t>
            </a:r>
            <a:endParaRPr kumimoji="1" lang="zh-CN" altLang="en-US" sz="1600" dirty="0">
              <a:cs typeface="Arial Narrow"/>
            </a:endParaRPr>
          </a:p>
        </p:txBody>
      </p:sp>
      <p:sp>
        <p:nvSpPr>
          <p:cNvPr id="33" name="文本框 32"/>
          <p:cNvSpPr txBox="1"/>
          <p:nvPr/>
        </p:nvSpPr>
        <p:spPr>
          <a:xfrm>
            <a:off x="6588224" y="4153644"/>
            <a:ext cx="1296144" cy="307777"/>
          </a:xfrm>
          <a:prstGeom prst="rect">
            <a:avLst/>
          </a:prstGeom>
          <a:noFill/>
        </p:spPr>
        <p:txBody>
          <a:bodyPr wrap="square" rtlCol="0">
            <a:spAutoFit/>
          </a:bodyPr>
          <a:lstStyle/>
          <a:p>
            <a:pPr algn="ctr"/>
            <a:r>
              <a:rPr kumimoji="1" lang="en-US" altLang="zh-CN" sz="1400" dirty="0">
                <a:cs typeface="Arial Narrow"/>
              </a:rPr>
              <a:t>Time</a:t>
            </a:r>
            <a:r>
              <a:rPr kumimoji="1" lang="zh-CN" altLang="en-US" sz="1400" dirty="0">
                <a:cs typeface="Arial Narrow"/>
              </a:rPr>
              <a:t> </a:t>
            </a:r>
            <a:r>
              <a:rPr kumimoji="1" lang="en-US" altLang="zh-CN" sz="1400" dirty="0">
                <a:cs typeface="Arial Narrow"/>
              </a:rPr>
              <a:t>=</a:t>
            </a:r>
            <a:r>
              <a:rPr kumimoji="1" lang="zh-CN" altLang="en-US" sz="1400" dirty="0">
                <a:cs typeface="Arial Narrow"/>
              </a:rPr>
              <a:t> </a:t>
            </a:r>
            <a:r>
              <a:rPr kumimoji="1" lang="en-US" altLang="zh-CN" sz="1400" dirty="0">
                <a:cs typeface="Arial Narrow"/>
              </a:rPr>
              <a:t>10ms</a:t>
            </a:r>
            <a:endParaRPr kumimoji="1" lang="zh-CN" altLang="en-US" sz="1400" dirty="0">
              <a:cs typeface="Arial Narrow"/>
            </a:endParaRPr>
          </a:p>
        </p:txBody>
      </p:sp>
      <p:sp>
        <p:nvSpPr>
          <p:cNvPr id="34" name="文本框 33"/>
          <p:cNvSpPr txBox="1"/>
          <p:nvPr/>
        </p:nvSpPr>
        <p:spPr>
          <a:xfrm>
            <a:off x="6444208" y="4513684"/>
            <a:ext cx="1584176" cy="523220"/>
          </a:xfrm>
          <a:prstGeom prst="rect">
            <a:avLst/>
          </a:prstGeom>
          <a:noFill/>
        </p:spPr>
        <p:txBody>
          <a:bodyPr wrap="square" rtlCol="0">
            <a:spAutoFit/>
          </a:bodyPr>
          <a:lstStyle/>
          <a:p>
            <a:pPr algn="ctr"/>
            <a:r>
              <a:rPr kumimoji="1" lang="en-US" altLang="zh-CN" sz="1400" dirty="0">
                <a:solidFill>
                  <a:schemeClr val="accent2">
                    <a:lumMod val="50000"/>
                  </a:schemeClr>
                </a:solidFill>
                <a:cs typeface="Arial Narrow"/>
              </a:rPr>
              <a:t>Page</a:t>
            </a:r>
            <a:r>
              <a:rPr kumimoji="1" lang="zh-CN" altLang="en-US" sz="1400" dirty="0">
                <a:solidFill>
                  <a:schemeClr val="accent2">
                    <a:lumMod val="50000"/>
                  </a:schemeClr>
                </a:solidFill>
                <a:cs typeface="Arial Narrow"/>
              </a:rPr>
              <a:t> </a:t>
            </a:r>
            <a:r>
              <a:rPr kumimoji="1" lang="en-US" altLang="zh-CN" sz="1400" dirty="0">
                <a:solidFill>
                  <a:schemeClr val="accent2">
                    <a:lumMod val="50000"/>
                  </a:schemeClr>
                </a:solidFill>
                <a:cs typeface="Arial Narrow"/>
              </a:rPr>
              <a:t>Fault!</a:t>
            </a:r>
          </a:p>
          <a:p>
            <a:pPr algn="ctr"/>
            <a:r>
              <a:rPr kumimoji="1" lang="en-US" altLang="zh-CN" sz="1400" dirty="0">
                <a:solidFill>
                  <a:schemeClr val="accent2">
                    <a:lumMod val="50000"/>
                  </a:schemeClr>
                </a:solidFill>
                <a:cs typeface="Arial Narrow"/>
              </a:rPr>
              <a:t>The</a:t>
            </a:r>
            <a:r>
              <a:rPr kumimoji="1" lang="zh-CN" altLang="en-US" sz="1400" dirty="0">
                <a:solidFill>
                  <a:schemeClr val="accent2">
                    <a:lumMod val="50000"/>
                  </a:schemeClr>
                </a:solidFill>
                <a:cs typeface="Arial Narrow"/>
              </a:rPr>
              <a:t> </a:t>
            </a:r>
            <a:r>
              <a:rPr kumimoji="1" lang="en-US" altLang="zh-CN" sz="1400" dirty="0">
                <a:solidFill>
                  <a:schemeClr val="accent2">
                    <a:lumMod val="50000"/>
                  </a:schemeClr>
                </a:solidFill>
                <a:cs typeface="Arial Narrow"/>
              </a:rPr>
              <a:t>2</a:t>
            </a:r>
            <a:r>
              <a:rPr kumimoji="1" lang="en-US" altLang="zh-CN" sz="1400" baseline="30000" dirty="0">
                <a:solidFill>
                  <a:schemeClr val="accent2">
                    <a:lumMod val="50000"/>
                  </a:schemeClr>
                </a:solidFill>
                <a:cs typeface="Arial Narrow"/>
              </a:rPr>
              <a:t>nd</a:t>
            </a:r>
            <a:r>
              <a:rPr kumimoji="1" lang="zh-CN" altLang="en-US" sz="1400" dirty="0">
                <a:solidFill>
                  <a:schemeClr val="accent2">
                    <a:lumMod val="50000"/>
                  </a:schemeClr>
                </a:solidFill>
                <a:cs typeface="Arial Narrow"/>
              </a:rPr>
              <a:t> </a:t>
            </a:r>
            <a:r>
              <a:rPr kumimoji="1" lang="en-US" altLang="zh-CN" sz="1400" dirty="0">
                <a:solidFill>
                  <a:schemeClr val="accent2">
                    <a:lumMod val="50000"/>
                  </a:schemeClr>
                </a:solidFill>
                <a:cs typeface="Arial Narrow"/>
              </a:rPr>
              <a:t>char</a:t>
            </a:r>
            <a:r>
              <a:rPr kumimoji="1" lang="zh-CN" altLang="en-US" sz="1400" dirty="0">
                <a:solidFill>
                  <a:schemeClr val="accent2">
                    <a:lumMod val="50000"/>
                  </a:schemeClr>
                </a:solidFill>
                <a:cs typeface="Arial Narrow"/>
              </a:rPr>
              <a:t> </a:t>
            </a:r>
            <a:r>
              <a:rPr kumimoji="1" lang="en-US" altLang="zh-CN" sz="1400" dirty="0">
                <a:solidFill>
                  <a:schemeClr val="accent2">
                    <a:lumMod val="50000"/>
                  </a:schemeClr>
                </a:solidFill>
                <a:cs typeface="Arial Narrow"/>
              </a:rPr>
              <a:t>is</a:t>
            </a:r>
            <a:r>
              <a:rPr kumimoji="1" lang="zh-CN" altLang="en-US" sz="1400" dirty="0">
                <a:solidFill>
                  <a:schemeClr val="accent2">
                    <a:lumMod val="50000"/>
                  </a:schemeClr>
                </a:solidFill>
                <a:cs typeface="Arial Narrow"/>
              </a:rPr>
              <a:t> </a:t>
            </a:r>
            <a:r>
              <a:rPr kumimoji="1" lang="en-US" altLang="zh-CN" sz="1400" dirty="0">
                <a:solidFill>
                  <a:schemeClr val="accent2">
                    <a:lumMod val="50000"/>
                  </a:schemeClr>
                </a:solidFill>
                <a:cs typeface="Arial Narrow"/>
              </a:rPr>
              <a:t>'s'</a:t>
            </a:r>
            <a:endParaRPr kumimoji="1" lang="zh-CN" altLang="en-US" sz="1400" dirty="0">
              <a:solidFill>
                <a:schemeClr val="accent2">
                  <a:lumMod val="50000"/>
                </a:schemeClr>
              </a:solidFill>
              <a:cs typeface="Arial Narrow"/>
            </a:endParaRPr>
          </a:p>
        </p:txBody>
      </p:sp>
      <p:sp>
        <p:nvSpPr>
          <p:cNvPr id="35" name="文本框 34"/>
          <p:cNvSpPr txBox="1"/>
          <p:nvPr/>
        </p:nvSpPr>
        <p:spPr>
          <a:xfrm>
            <a:off x="7668344" y="2497460"/>
            <a:ext cx="792088" cy="338554"/>
          </a:xfrm>
          <a:prstGeom prst="rect">
            <a:avLst/>
          </a:prstGeom>
          <a:noFill/>
        </p:spPr>
        <p:txBody>
          <a:bodyPr wrap="square" rtlCol="0">
            <a:spAutoFit/>
          </a:bodyPr>
          <a:lstStyle/>
          <a:p>
            <a:pPr algn="ctr"/>
            <a:r>
              <a:rPr kumimoji="1" lang="en-US" altLang="zh-CN" sz="1600" dirty="0">
                <a:cs typeface="Arial Narrow"/>
              </a:rPr>
              <a:t>…</a:t>
            </a:r>
            <a:endParaRPr kumimoji="1" lang="zh-CN" altLang="en-US" sz="1600" dirty="0">
              <a:cs typeface="Arial Narrow"/>
            </a:endParaRPr>
          </a:p>
        </p:txBody>
      </p:sp>
    </p:spTree>
    <p:extLst>
      <p:ext uri="{BB962C8B-B14F-4D97-AF65-F5344CB8AC3E}">
        <p14:creationId xmlns:p14="http://schemas.microsoft.com/office/powerpoint/2010/main" val="2880072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Idea: Store Hash of Password</a:t>
            </a:r>
            <a:endParaRPr kumimoji="1" lang="zh-CN" altLang="en-US" dirty="0"/>
          </a:p>
        </p:txBody>
      </p:sp>
      <p:sp>
        <p:nvSpPr>
          <p:cNvPr id="3" name="内容占位符 2"/>
          <p:cNvSpPr>
            <a:spLocks noGrp="1"/>
          </p:cNvSpPr>
          <p:nvPr>
            <p:ph idx="1"/>
          </p:nvPr>
        </p:nvSpPr>
        <p:spPr/>
        <p:txBody>
          <a:bodyPr>
            <a:normAutofit lnSpcReduction="10000"/>
          </a:bodyPr>
          <a:lstStyle/>
          <a:p>
            <a:r>
              <a:rPr lang="en-US" altLang="zh-CN" dirty="0"/>
              <a:t>Hash functions: arbitrary strings to fixed-length output</a:t>
            </a:r>
          </a:p>
          <a:p>
            <a:pPr lvl="1"/>
            <a:r>
              <a:rPr lang="en-US" altLang="zh-CN" dirty="0"/>
              <a:t>Common output sizes are 160 bits, 256 bits, ..</a:t>
            </a:r>
          </a:p>
          <a:p>
            <a:pPr lvl="1"/>
            <a:r>
              <a:rPr lang="en-US" altLang="zh-CN" dirty="0"/>
              <a:t>One-way: given H(x), hard to recover x</a:t>
            </a:r>
          </a:p>
          <a:p>
            <a:pPr lvl="1"/>
            <a:r>
              <a:rPr lang="en-US" altLang="zh-CN" dirty="0"/>
              <a:t>Collision-resistant: hard to find different x and y such that H(x)=H(y)</a:t>
            </a:r>
          </a:p>
          <a:p>
            <a:pPr lvl="1"/>
            <a:r>
              <a:rPr lang="en-US" altLang="zh-CN" dirty="0"/>
              <a:t>Evolve over time: SHA-0 and MD-5 used to be popular, now considered broken</a:t>
            </a:r>
          </a:p>
          <a:p>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23</a:t>
            </a:fld>
            <a:endParaRPr lang="zh-CN" altLang="en-US"/>
          </a:p>
        </p:txBody>
      </p:sp>
    </p:spTree>
    <p:extLst>
      <p:ext uri="{BB962C8B-B14F-4D97-AF65-F5344CB8AC3E}">
        <p14:creationId xmlns:p14="http://schemas.microsoft.com/office/powerpoint/2010/main" val="466199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Store Hash of Password</a:t>
            </a:r>
            <a:endParaRPr kumimoji="1" lang="zh-CN" altLang="en-US" dirty="0"/>
          </a:p>
        </p:txBody>
      </p:sp>
      <p:sp>
        <p:nvSpPr>
          <p:cNvPr id="3" name="内容占位符 2"/>
          <p:cNvSpPr>
            <a:spLocks noGrp="1"/>
          </p:cNvSpPr>
          <p:nvPr>
            <p:ph idx="1"/>
          </p:nvPr>
        </p:nvSpPr>
        <p:spPr/>
        <p:txBody>
          <a:bodyPr/>
          <a:lstStyle/>
          <a:p>
            <a:r>
              <a:rPr lang="en-US" altLang="zh-CN" dirty="0"/>
              <a:t>Accounts database stores hash of every user's password</a:t>
            </a:r>
          </a:p>
          <a:p>
            <a:r>
              <a:rPr lang="en-US" altLang="zh-CN" dirty="0"/>
              <a:t>Compute hash, check if the hash matches</a:t>
            </a:r>
          </a:p>
          <a:p>
            <a:r>
              <a:rPr lang="en-US" altLang="zh-CN" dirty="0"/>
              <a:t>Solves not only the password theft problem, but also the page-fault attack</a:t>
            </a: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24</a:t>
            </a:fld>
            <a:endParaRPr lang="zh-CN" altLang="en-US"/>
          </a:p>
        </p:txBody>
      </p:sp>
    </p:spTree>
    <p:extLst>
      <p:ext uri="{BB962C8B-B14F-4D97-AF65-F5344CB8AC3E}">
        <p14:creationId xmlns:p14="http://schemas.microsoft.com/office/powerpoint/2010/main" val="2912209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Store Hash of Password</a:t>
            </a:r>
            <a:endParaRPr kumimoji="1" lang="zh-CN" altLang="en-US" dirty="0"/>
          </a:p>
        </p:txBody>
      </p:sp>
      <p:sp>
        <p:nvSpPr>
          <p:cNvPr id="4" name="矩形 3"/>
          <p:cNvSpPr/>
          <p:nvPr/>
        </p:nvSpPr>
        <p:spPr>
          <a:xfrm>
            <a:off x="1043608" y="1273324"/>
            <a:ext cx="6912768" cy="2169825"/>
          </a:xfrm>
          <a:prstGeom prst="rect">
            <a:avLst/>
          </a:prstGeom>
          <a:ln>
            <a:solidFill>
              <a:schemeClr val="tx1"/>
            </a:solidFill>
          </a:ln>
        </p:spPr>
        <p:txBody>
          <a:bodyPr wrap="square">
            <a:spAutoFit/>
          </a:bodyPr>
          <a:lstStyle/>
          <a:p>
            <a:pPr>
              <a:lnSpc>
                <a:spcPct val="150000"/>
              </a:lnSpc>
            </a:pPr>
            <a:r>
              <a:rPr lang="hr-HR" altLang="zh-CN" b="1" dirty="0" err="1">
                <a:latin typeface="Consolas" charset="0"/>
              </a:rPr>
              <a:t>username</a:t>
            </a:r>
            <a:r>
              <a:rPr lang="hr-HR" altLang="zh-CN" b="1" dirty="0">
                <a:latin typeface="Consolas" charset="0"/>
              </a:rPr>
              <a:t> </a:t>
            </a:r>
            <a:r>
              <a:rPr lang="hr-HR" altLang="zh-CN" dirty="0">
                <a:latin typeface="Consolas" charset="0"/>
              </a:rPr>
              <a:t>| </a:t>
            </a:r>
            <a:r>
              <a:rPr lang="hr-HR" altLang="zh-CN" b="1" dirty="0" err="1">
                <a:latin typeface="Consolas" charset="0"/>
              </a:rPr>
              <a:t>hash</a:t>
            </a:r>
            <a:r>
              <a:rPr lang="hr-HR" altLang="zh-CN" b="1" dirty="0">
                <a:latin typeface="Consolas" charset="0"/>
              </a:rPr>
              <a:t>(password)</a:t>
            </a:r>
            <a:br>
              <a:rPr lang="hr-HR" altLang="zh-CN" b="1" dirty="0">
                <a:latin typeface="Consolas" charset="0"/>
              </a:rPr>
            </a:br>
            <a:r>
              <a:rPr lang="hr-HR" altLang="zh-CN" dirty="0" err="1">
                <a:latin typeface="Consolas" charset="0"/>
              </a:rPr>
              <a:t>arya</a:t>
            </a:r>
            <a:r>
              <a:rPr lang="hr-HR" altLang="zh-CN" dirty="0">
                <a:latin typeface="Consolas" charset="0"/>
              </a:rPr>
              <a:t> </a:t>
            </a:r>
            <a:r>
              <a:rPr lang="zh-CN" altLang="en-US" dirty="0">
                <a:latin typeface="Consolas" charset="0"/>
              </a:rPr>
              <a:t>    </a:t>
            </a:r>
            <a:r>
              <a:rPr lang="hr-HR" altLang="zh-CN" dirty="0">
                <a:latin typeface="Consolas" charset="0"/>
              </a:rPr>
              <a:t>| de5aba604c340e1965bb27d7a4c4ba03f4798ac7 </a:t>
            </a:r>
            <a:endParaRPr lang="zh-CN" altLang="en-US" dirty="0">
              <a:latin typeface="Consolas" charset="0"/>
            </a:endParaRPr>
          </a:p>
          <a:p>
            <a:pPr>
              <a:lnSpc>
                <a:spcPct val="150000"/>
              </a:lnSpc>
            </a:pPr>
            <a:r>
              <a:rPr lang="hr-HR" altLang="zh-CN" dirty="0" err="1">
                <a:latin typeface="Consolas" charset="0"/>
              </a:rPr>
              <a:t>jon</a:t>
            </a:r>
            <a:r>
              <a:rPr lang="hr-HR" altLang="zh-CN" dirty="0">
                <a:latin typeface="Consolas" charset="0"/>
              </a:rPr>
              <a:t> </a:t>
            </a:r>
            <a:r>
              <a:rPr lang="zh-CN" altLang="en-US" dirty="0">
                <a:latin typeface="Consolas" charset="0"/>
              </a:rPr>
              <a:t>     </a:t>
            </a:r>
            <a:r>
              <a:rPr lang="hr-HR" altLang="zh-CN" dirty="0">
                <a:latin typeface="Consolas" charset="0"/>
              </a:rPr>
              <a:t>| 321196d4a6ff137202191489895e58c29475ccab </a:t>
            </a:r>
            <a:endParaRPr lang="zh-CN" altLang="en-US" dirty="0">
              <a:latin typeface="Consolas" charset="0"/>
            </a:endParaRPr>
          </a:p>
          <a:p>
            <a:pPr>
              <a:lnSpc>
                <a:spcPct val="150000"/>
              </a:lnSpc>
            </a:pPr>
            <a:r>
              <a:rPr lang="en-US" altLang="zh-CN" dirty="0">
                <a:latin typeface="Consolas" charset="0"/>
              </a:rPr>
              <a:t>S</a:t>
            </a:r>
            <a:r>
              <a:rPr lang="hr-HR" altLang="zh-CN" dirty="0" err="1">
                <a:latin typeface="Consolas" charset="0"/>
              </a:rPr>
              <a:t>ansa</a:t>
            </a:r>
            <a:r>
              <a:rPr lang="zh-CN" altLang="en-US" dirty="0">
                <a:latin typeface="Consolas" charset="0"/>
              </a:rPr>
              <a:t>   </a:t>
            </a:r>
            <a:r>
              <a:rPr lang="hr-HR" altLang="zh-CN" dirty="0">
                <a:latin typeface="Consolas" charset="0"/>
              </a:rPr>
              <a:t> | 6ea7c2b3e08a3d19fee5766cf9fc51680b267e9f </a:t>
            </a:r>
            <a:endParaRPr lang="zh-CN" altLang="en-US" dirty="0">
              <a:latin typeface="Consolas" charset="0"/>
            </a:endParaRPr>
          </a:p>
          <a:p>
            <a:pPr>
              <a:lnSpc>
                <a:spcPct val="150000"/>
              </a:lnSpc>
            </a:pPr>
            <a:r>
              <a:rPr lang="hr-HR" altLang="zh-CN" dirty="0" err="1">
                <a:latin typeface="Consolas" charset="0"/>
              </a:rPr>
              <a:t>hodor</a:t>
            </a:r>
            <a:r>
              <a:rPr lang="hr-HR" altLang="zh-CN" dirty="0">
                <a:latin typeface="Consolas" charset="0"/>
              </a:rPr>
              <a:t> </a:t>
            </a:r>
            <a:r>
              <a:rPr lang="zh-CN" altLang="en-US" dirty="0">
                <a:latin typeface="Consolas" charset="0"/>
              </a:rPr>
              <a:t>   </a:t>
            </a:r>
            <a:r>
              <a:rPr lang="hr-HR" altLang="zh-CN" dirty="0">
                <a:latin typeface="Consolas" charset="0"/>
              </a:rPr>
              <a:t>| c6447b82fbb4b8e7dbcf2d28a4d7372f5dc32687 </a:t>
            </a:r>
            <a:endParaRPr lang="hr-HR" altLang="zh-CN" dirty="0">
              <a:effectLst/>
            </a:endParaRPr>
          </a:p>
        </p:txBody>
      </p:sp>
      <p:sp>
        <p:nvSpPr>
          <p:cNvPr id="5" name="矩形 4"/>
          <p:cNvSpPr/>
          <p:nvPr/>
        </p:nvSpPr>
        <p:spPr>
          <a:xfrm>
            <a:off x="922742" y="3695462"/>
            <a:ext cx="6840760" cy="1754326"/>
          </a:xfrm>
          <a:prstGeom prst="rect">
            <a:avLst/>
          </a:prstGeom>
        </p:spPr>
        <p:txBody>
          <a:bodyPr wrap="square">
            <a:spAutoFit/>
          </a:bodyPr>
          <a:lstStyle/>
          <a:p>
            <a:pPr>
              <a:lnSpc>
                <a:spcPct val="150000"/>
              </a:lnSpc>
            </a:pPr>
            <a:r>
              <a:rPr lang="en-US" altLang="zh-CN" b="1" dirty="0" err="1">
                <a:latin typeface="Consolas" charset="0"/>
              </a:rPr>
              <a:t>check_password</a:t>
            </a:r>
            <a:r>
              <a:rPr lang="en-US" altLang="zh-CN" dirty="0">
                <a:latin typeface="Consolas" charset="0"/>
              </a:rPr>
              <a:t>(</a:t>
            </a:r>
            <a:r>
              <a:rPr lang="en-US" altLang="zh-CN" b="1" dirty="0">
                <a:solidFill>
                  <a:srgbClr val="9335FF"/>
                </a:solidFill>
                <a:latin typeface="Consolas" charset="0"/>
              </a:rPr>
              <a:t>username</a:t>
            </a:r>
            <a:r>
              <a:rPr lang="en-US" altLang="zh-CN" dirty="0">
                <a:latin typeface="Consolas" charset="0"/>
              </a:rPr>
              <a:t>, </a:t>
            </a:r>
            <a:r>
              <a:rPr lang="en-US" altLang="zh-CN" dirty="0" err="1">
                <a:latin typeface="Consolas" charset="0"/>
              </a:rPr>
              <a:t>inputted_password</a:t>
            </a:r>
            <a:r>
              <a:rPr lang="en-US" altLang="zh-CN" dirty="0">
                <a:latin typeface="Consolas" charset="0"/>
              </a:rPr>
              <a:t>):</a:t>
            </a:r>
            <a:endParaRPr lang="zh-CN" altLang="en-US" dirty="0">
              <a:latin typeface="Consolas" charset="0"/>
            </a:endParaRPr>
          </a:p>
          <a:p>
            <a:pPr>
              <a:lnSpc>
                <a:spcPct val="150000"/>
              </a:lnSpc>
            </a:pPr>
            <a:r>
              <a:rPr lang="zh-CN" altLang="en-US" dirty="0">
                <a:latin typeface="Consolas" charset="0"/>
              </a:rPr>
              <a:t> </a:t>
            </a:r>
            <a:r>
              <a:rPr lang="en-US" altLang="zh-CN" dirty="0">
                <a:latin typeface="Consolas" charset="0"/>
              </a:rPr>
              <a:t> </a:t>
            </a:r>
            <a:r>
              <a:rPr lang="zh-CN" altLang="en-US" dirty="0">
                <a:latin typeface="Consolas" charset="0"/>
              </a:rPr>
              <a:t>  </a:t>
            </a:r>
            <a:r>
              <a:rPr lang="en-US" altLang="zh-CN" b="1" dirty="0" err="1">
                <a:solidFill>
                  <a:srgbClr val="0093FF"/>
                </a:solidFill>
                <a:latin typeface="Consolas" charset="0"/>
              </a:rPr>
              <a:t>stored_hash</a:t>
            </a:r>
            <a:r>
              <a:rPr lang="en-US" altLang="zh-CN" b="1" dirty="0">
                <a:solidFill>
                  <a:srgbClr val="0093FF"/>
                </a:solidFill>
                <a:latin typeface="Consolas" charset="0"/>
              </a:rPr>
              <a:t> </a:t>
            </a:r>
            <a:r>
              <a:rPr lang="en-US" altLang="zh-CN" dirty="0">
                <a:latin typeface="Consolas" charset="0"/>
              </a:rPr>
              <a:t>= </a:t>
            </a:r>
            <a:r>
              <a:rPr lang="en-US" altLang="zh-CN" dirty="0" err="1">
                <a:latin typeface="Consolas" charset="0"/>
              </a:rPr>
              <a:t>accounts_table</a:t>
            </a:r>
            <a:r>
              <a:rPr lang="en-US" altLang="zh-CN" dirty="0">
                <a:latin typeface="Consolas" charset="0"/>
              </a:rPr>
              <a:t>[</a:t>
            </a:r>
            <a:r>
              <a:rPr lang="en-US" altLang="zh-CN" b="1" dirty="0">
                <a:solidFill>
                  <a:srgbClr val="9335FF"/>
                </a:solidFill>
                <a:latin typeface="Consolas" charset="0"/>
              </a:rPr>
              <a:t>username</a:t>
            </a:r>
            <a:r>
              <a:rPr lang="en-US" altLang="zh-CN" dirty="0">
                <a:latin typeface="Consolas" charset="0"/>
              </a:rPr>
              <a:t>]</a:t>
            </a:r>
            <a:endParaRPr lang="zh-CN" altLang="en-US" dirty="0">
              <a:latin typeface="Consolas" charset="0"/>
            </a:endParaRPr>
          </a:p>
          <a:p>
            <a:pPr>
              <a:lnSpc>
                <a:spcPct val="150000"/>
              </a:lnSpc>
            </a:pPr>
            <a:r>
              <a:rPr lang="zh-CN" altLang="en-US" dirty="0">
                <a:latin typeface="Consolas" charset="0"/>
              </a:rPr>
              <a:t>   </a:t>
            </a:r>
            <a:r>
              <a:rPr lang="en-US" altLang="zh-CN" dirty="0">
                <a:latin typeface="Consolas" charset="0"/>
              </a:rPr>
              <a:t> </a:t>
            </a:r>
            <a:r>
              <a:rPr lang="en-US" altLang="zh-CN" b="1" dirty="0" err="1">
                <a:solidFill>
                  <a:srgbClr val="FF7C77"/>
                </a:solidFill>
                <a:latin typeface="Consolas" charset="0"/>
              </a:rPr>
              <a:t>inputted_hash</a:t>
            </a:r>
            <a:r>
              <a:rPr lang="en-US" altLang="zh-CN" b="1" dirty="0">
                <a:solidFill>
                  <a:srgbClr val="FF7C77"/>
                </a:solidFill>
                <a:latin typeface="Consolas" charset="0"/>
              </a:rPr>
              <a:t> </a:t>
            </a:r>
            <a:r>
              <a:rPr lang="en-US" altLang="zh-CN" dirty="0">
                <a:latin typeface="Consolas" charset="0"/>
              </a:rPr>
              <a:t>= hash(</a:t>
            </a:r>
            <a:r>
              <a:rPr lang="en-US" altLang="zh-CN" dirty="0" err="1">
                <a:latin typeface="Consolas" charset="0"/>
              </a:rPr>
              <a:t>inputted_password</a:t>
            </a:r>
            <a:r>
              <a:rPr lang="en-US" altLang="zh-CN" dirty="0">
                <a:latin typeface="Consolas" charset="0"/>
              </a:rPr>
              <a:t>) </a:t>
            </a:r>
            <a:endParaRPr lang="zh-CN" altLang="en-US" dirty="0">
              <a:latin typeface="Consolas" charset="0"/>
            </a:endParaRPr>
          </a:p>
          <a:p>
            <a:pPr>
              <a:lnSpc>
                <a:spcPct val="150000"/>
              </a:lnSpc>
            </a:pPr>
            <a:r>
              <a:rPr lang="zh-CN" altLang="en-US" dirty="0">
                <a:latin typeface="Consolas" charset="0"/>
              </a:rPr>
              <a:t>    </a:t>
            </a:r>
            <a:r>
              <a:rPr lang="en-US" altLang="zh-CN" dirty="0">
                <a:latin typeface="Consolas" charset="0"/>
              </a:rPr>
              <a:t>return </a:t>
            </a:r>
            <a:r>
              <a:rPr lang="en-US" altLang="zh-CN" b="1" dirty="0" err="1">
                <a:solidFill>
                  <a:srgbClr val="0093FF"/>
                </a:solidFill>
                <a:latin typeface="Consolas" charset="0"/>
              </a:rPr>
              <a:t>stored_hash</a:t>
            </a:r>
            <a:r>
              <a:rPr lang="en-US" altLang="zh-CN" b="1" dirty="0">
                <a:solidFill>
                  <a:srgbClr val="0093FF"/>
                </a:solidFill>
                <a:latin typeface="Consolas" charset="0"/>
              </a:rPr>
              <a:t> </a:t>
            </a:r>
            <a:r>
              <a:rPr lang="en-US" altLang="zh-CN" dirty="0">
                <a:latin typeface="Consolas" charset="0"/>
              </a:rPr>
              <a:t>== </a:t>
            </a:r>
            <a:r>
              <a:rPr lang="en-US" altLang="zh-CN" b="1" dirty="0" err="1">
                <a:solidFill>
                  <a:srgbClr val="FF7C77"/>
                </a:solidFill>
                <a:latin typeface="Consolas" charset="0"/>
              </a:rPr>
              <a:t>inputted_hash</a:t>
            </a:r>
            <a:r>
              <a:rPr lang="en-US" altLang="zh-CN" b="1" dirty="0">
                <a:solidFill>
                  <a:srgbClr val="FF7C77"/>
                </a:solidFill>
                <a:latin typeface="Consolas" charset="0"/>
              </a:rPr>
              <a:t> </a:t>
            </a:r>
            <a:endParaRPr lang="en-US" altLang="zh-CN" dirty="0">
              <a:effectLst/>
            </a:endParaRPr>
          </a:p>
        </p:txBody>
      </p:sp>
    </p:spTree>
    <p:extLst>
      <p:ext uri="{BB962C8B-B14F-4D97-AF65-F5344CB8AC3E}">
        <p14:creationId xmlns:p14="http://schemas.microsoft.com/office/powerpoint/2010/main" val="2030784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Store Hash of Password</a:t>
            </a:r>
            <a:endParaRPr kumimoji="1" lang="zh-CN" altLang="en-US" dirty="0"/>
          </a:p>
        </p:txBody>
      </p:sp>
      <p:sp>
        <p:nvSpPr>
          <p:cNvPr id="3" name="内容占位符 2"/>
          <p:cNvSpPr>
            <a:spLocks noGrp="1"/>
          </p:cNvSpPr>
          <p:nvPr>
            <p:ph idx="1"/>
          </p:nvPr>
        </p:nvSpPr>
        <p:spPr>
          <a:xfrm>
            <a:off x="457200" y="1333501"/>
            <a:ext cx="8507288" cy="3771636"/>
          </a:xfrm>
        </p:spPr>
        <p:txBody>
          <a:bodyPr>
            <a:noAutofit/>
          </a:bodyPr>
          <a:lstStyle/>
          <a:p>
            <a:r>
              <a:rPr lang="en-US" altLang="zh-CN" sz="2400" dirty="0"/>
              <a:t>What happens if an adversary breaks into a popular web site with 1M accounts?</a:t>
            </a:r>
          </a:p>
          <a:p>
            <a:pPr lvl="1"/>
            <a:r>
              <a:rPr lang="en-US" altLang="zh-CN" sz="2000" dirty="0"/>
              <a:t>Adversary steals 1M hashes</a:t>
            </a:r>
          </a:p>
          <a:p>
            <a:pPr lvl="1"/>
            <a:r>
              <a:rPr lang="en-US" altLang="zh-CN" sz="2000" dirty="0"/>
              <a:t>Problem: adversary can guess each password one-by-one</a:t>
            </a:r>
          </a:p>
          <a:p>
            <a:pPr lvl="1"/>
            <a:r>
              <a:rPr lang="en-US" altLang="zh-CN" sz="2000" dirty="0"/>
              <a:t>Problem: worse yet, adversary can build table of hashes for common passwords</a:t>
            </a:r>
          </a:p>
          <a:p>
            <a:pPr lvl="1"/>
            <a:r>
              <a:rPr lang="en-US" altLang="zh-CN" sz="2000" dirty="0"/>
              <a:t>Often called a "</a:t>
            </a:r>
            <a:r>
              <a:rPr lang="en-US" altLang="zh-CN" sz="2000" b="1" dirty="0">
                <a:solidFill>
                  <a:schemeClr val="accent2"/>
                </a:solidFill>
              </a:rPr>
              <a:t>r</a:t>
            </a:r>
            <a:r>
              <a:rPr lang="en-US" altLang="zh-CN" sz="2000" b="1" dirty="0">
                <a:solidFill>
                  <a:schemeClr val="accent6"/>
                </a:solidFill>
              </a:rPr>
              <a:t>a</a:t>
            </a:r>
            <a:r>
              <a:rPr lang="en-US" altLang="zh-CN" sz="2000" b="1" dirty="0">
                <a:solidFill>
                  <a:schemeClr val="accent3"/>
                </a:solidFill>
              </a:rPr>
              <a:t>i</a:t>
            </a:r>
            <a:r>
              <a:rPr lang="en-US" altLang="zh-CN" sz="2000" b="1" dirty="0">
                <a:solidFill>
                  <a:schemeClr val="accent4"/>
                </a:solidFill>
              </a:rPr>
              <a:t>n</a:t>
            </a:r>
            <a:r>
              <a:rPr lang="en-US" altLang="zh-CN" sz="2000" b="1" dirty="0">
                <a:solidFill>
                  <a:schemeClr val="accent5"/>
                </a:solidFill>
              </a:rPr>
              <a:t>b</a:t>
            </a:r>
            <a:r>
              <a:rPr lang="en-US" altLang="zh-CN" sz="2000" b="1" dirty="0">
                <a:solidFill>
                  <a:schemeClr val="accent1"/>
                </a:solidFill>
              </a:rPr>
              <a:t>o</a:t>
            </a:r>
            <a:r>
              <a:rPr lang="en-US" altLang="zh-CN" sz="2000" b="1" dirty="0">
                <a:solidFill>
                  <a:schemeClr val="accent5"/>
                </a:solidFill>
              </a:rPr>
              <a:t>w</a:t>
            </a:r>
            <a:r>
              <a:rPr lang="en-US" altLang="zh-CN" sz="2000" b="1" dirty="0"/>
              <a:t> table</a:t>
            </a:r>
            <a:r>
              <a:rPr lang="en-US" altLang="zh-CN" sz="2000" dirty="0"/>
              <a:t>"</a:t>
            </a:r>
          </a:p>
          <a:p>
            <a:pPr lvl="1"/>
            <a:r>
              <a:rPr lang="en-US" altLang="zh-CN" sz="2000" dirty="0"/>
              <a:t>Users are not great at choosing passwords, many common choices</a:t>
            </a:r>
          </a:p>
          <a:p>
            <a:endParaRPr kumimoji="1" lang="zh-CN" altLang="en-US" sz="24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26</a:t>
            </a:fld>
            <a:endParaRPr lang="zh-CN" altLang="en-US"/>
          </a:p>
        </p:txBody>
      </p:sp>
    </p:spTree>
    <p:extLst>
      <p:ext uri="{BB962C8B-B14F-4D97-AF65-F5344CB8AC3E}">
        <p14:creationId xmlns:p14="http://schemas.microsoft.com/office/powerpoint/2010/main" val="3047115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8007AE-8DE8-8045-9B64-9F4E8F22ECAF}"/>
              </a:ext>
            </a:extLst>
          </p:cNvPr>
          <p:cNvSpPr>
            <a:spLocks noGrp="1"/>
          </p:cNvSpPr>
          <p:nvPr>
            <p:ph type="title"/>
          </p:nvPr>
        </p:nvSpPr>
        <p:spPr/>
        <p:txBody>
          <a:bodyPr/>
          <a:lstStyle/>
          <a:p>
            <a:endParaRPr kumimoji="1" lang="zh-CN" altLang="en-US"/>
          </a:p>
        </p:txBody>
      </p:sp>
      <p:pic>
        <p:nvPicPr>
          <p:cNvPr id="4" name="图片 3">
            <a:extLst>
              <a:ext uri="{FF2B5EF4-FFF2-40B4-BE49-F238E27FC236}">
                <a16:creationId xmlns:a16="http://schemas.microsoft.com/office/drawing/2014/main" id="{D57A2294-5F58-5841-9C33-53A4AC8A3C3D}"/>
              </a:ext>
            </a:extLst>
          </p:cNvPr>
          <p:cNvPicPr>
            <a:picLocks noChangeAspect="1"/>
          </p:cNvPicPr>
          <p:nvPr/>
        </p:nvPicPr>
        <p:blipFill>
          <a:blip r:embed="rId2"/>
          <a:stretch>
            <a:fillRect/>
          </a:stretch>
        </p:blipFill>
        <p:spPr>
          <a:xfrm>
            <a:off x="628289" y="0"/>
            <a:ext cx="7887421" cy="5715000"/>
          </a:xfrm>
          <a:prstGeom prst="rect">
            <a:avLst/>
          </a:prstGeom>
        </p:spPr>
      </p:pic>
    </p:spTree>
    <p:extLst>
      <p:ext uri="{BB962C8B-B14F-4D97-AF65-F5344CB8AC3E}">
        <p14:creationId xmlns:p14="http://schemas.microsoft.com/office/powerpoint/2010/main" val="3125179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Store Hash of Password</a:t>
            </a:r>
            <a:endParaRPr kumimoji="1" lang="zh-CN" altLang="en-US" dirty="0"/>
          </a:p>
        </p:txBody>
      </p:sp>
      <p:sp>
        <p:nvSpPr>
          <p:cNvPr id="3" name="内容占位符 2"/>
          <p:cNvSpPr>
            <a:spLocks noGrp="1"/>
          </p:cNvSpPr>
          <p:nvPr>
            <p:ph idx="1"/>
          </p:nvPr>
        </p:nvSpPr>
        <p:spPr/>
        <p:txBody>
          <a:bodyPr>
            <a:normAutofit fontScale="92500" lnSpcReduction="20000"/>
          </a:bodyPr>
          <a:lstStyle/>
          <a:p>
            <a:r>
              <a:rPr lang="en-US" altLang="zh-CN" sz="2800" dirty="0"/>
              <a:t>Important to think of human factors when designing security systems</a:t>
            </a:r>
          </a:p>
          <a:p>
            <a:pPr lvl="1"/>
            <a:r>
              <a:rPr lang="en-US" altLang="zh-CN" sz="2400" dirty="0"/>
              <a:t>Not much we can do for users that chose "123456"</a:t>
            </a:r>
          </a:p>
          <a:p>
            <a:pPr lvl="1"/>
            <a:r>
              <a:rPr lang="en-US" altLang="zh-CN" sz="2400" dirty="0"/>
              <a:t>Plenty of bad passwords have numbers, uppercase, lowercase, etc.</a:t>
            </a:r>
          </a:p>
          <a:p>
            <a:pPr lvl="1"/>
            <a:r>
              <a:rPr lang="en-US" altLang="zh-CN" sz="2400" dirty="0"/>
              <a:t>What matters is the (un)popularity of a password, not letters/symbols</a:t>
            </a:r>
          </a:p>
          <a:p>
            <a:pPr lvl="1"/>
            <a:r>
              <a:rPr lang="en-US" altLang="zh-CN" sz="2400" dirty="0"/>
              <a:t>But we can still make it a bit harder to guess less-embarrassing passwords</a:t>
            </a:r>
          </a:p>
          <a:p>
            <a:endParaRPr kumimoji="1" lang="zh-CN" altLang="en-US" sz="28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28</a:t>
            </a:fld>
            <a:endParaRPr lang="zh-CN" altLang="en-US"/>
          </a:p>
        </p:txBody>
      </p:sp>
    </p:spTree>
    <p:extLst>
      <p:ext uri="{BB962C8B-B14F-4D97-AF65-F5344CB8AC3E}">
        <p14:creationId xmlns:p14="http://schemas.microsoft.com/office/powerpoint/2010/main" val="4172136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Salting</a:t>
            </a:r>
            <a:endParaRPr kumimoji="1" lang="zh-CN" altLang="en-US" dirty="0"/>
          </a:p>
        </p:txBody>
      </p:sp>
      <p:sp>
        <p:nvSpPr>
          <p:cNvPr id="3" name="内容占位符 2"/>
          <p:cNvSpPr>
            <a:spLocks noGrp="1"/>
          </p:cNvSpPr>
          <p:nvPr>
            <p:ph idx="1"/>
          </p:nvPr>
        </p:nvSpPr>
        <p:spPr/>
        <p:txBody>
          <a:bodyPr>
            <a:noAutofit/>
          </a:bodyPr>
          <a:lstStyle/>
          <a:p>
            <a:r>
              <a:rPr lang="en-US" altLang="zh-CN" sz="2000" dirty="0"/>
              <a:t>Salting: make the same password have different hash values</a:t>
            </a:r>
          </a:p>
          <a:p>
            <a:pPr lvl="1"/>
            <a:r>
              <a:rPr lang="en-US" altLang="zh-CN" sz="1800" dirty="0"/>
              <a:t>Makes it harder to build a pre-defined lookup table</a:t>
            </a:r>
          </a:p>
          <a:p>
            <a:r>
              <a:rPr lang="en-US" altLang="zh-CN" sz="2000" dirty="0"/>
              <a:t>Choose random salt value when storing the password (&amp; store the salt)</a:t>
            </a:r>
          </a:p>
          <a:p>
            <a:pPr lvl="1"/>
            <a:r>
              <a:rPr lang="en-US" altLang="zh-CN" sz="1800" dirty="0"/>
              <a:t>Store hash of salt and password together</a:t>
            </a:r>
          </a:p>
          <a:p>
            <a:pPr lvl="1"/>
            <a:r>
              <a:rPr lang="en-US" altLang="zh-CN" sz="1800" dirty="0"/>
              <a:t>Use the original salt to compute a matching hash when verifying password</a:t>
            </a:r>
          </a:p>
          <a:p>
            <a:pPr lvl="1"/>
            <a:r>
              <a:rPr lang="en-US" altLang="zh-CN" sz="1800" dirty="0"/>
              <a:t>Every password has many possible hash values -&gt; impractical to build rainbow</a:t>
            </a:r>
            <a:r>
              <a:rPr lang="zh-CN" altLang="en-US" sz="1800" dirty="0"/>
              <a:t> </a:t>
            </a:r>
            <a:r>
              <a:rPr lang="en-US" altLang="zh-CN" sz="1800" dirty="0"/>
              <a:t>table</a:t>
            </a:r>
          </a:p>
          <a:p>
            <a:r>
              <a:rPr lang="en-US" altLang="zh-CN" sz="2000" dirty="0"/>
              <a:t>Use a much more expensive hash function</a:t>
            </a:r>
          </a:p>
          <a:p>
            <a:pPr lvl="1"/>
            <a:r>
              <a:rPr lang="en-US" altLang="zh-CN" sz="1800" dirty="0"/>
              <a:t>For reference: look up "</a:t>
            </a:r>
            <a:r>
              <a:rPr lang="en-US" altLang="zh-CN" sz="1800" dirty="0" err="1"/>
              <a:t>bcrypt</a:t>
            </a:r>
            <a:r>
              <a:rPr lang="en-US" altLang="zh-CN" sz="1800" dirty="0"/>
              <a:t>" by </a:t>
            </a:r>
            <a:r>
              <a:rPr lang="en-US" altLang="zh-CN" sz="1800" dirty="0" err="1"/>
              <a:t>Provos</a:t>
            </a:r>
            <a:r>
              <a:rPr lang="en-US" altLang="zh-CN" sz="1800" dirty="0"/>
              <a:t> and </a:t>
            </a:r>
            <a:r>
              <a:rPr lang="en-US" altLang="zh-CN" sz="1800" dirty="0" err="1"/>
              <a:t>Mazieres</a:t>
            </a:r>
            <a:endParaRPr lang="en-US" altLang="zh-CN" sz="18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29</a:t>
            </a:fld>
            <a:endParaRPr lang="zh-CN" altLang="en-US"/>
          </a:p>
        </p:txBody>
      </p:sp>
    </p:spTree>
    <p:extLst>
      <p:ext uri="{BB962C8B-B14F-4D97-AF65-F5344CB8AC3E}">
        <p14:creationId xmlns:p14="http://schemas.microsoft.com/office/powerpoint/2010/main" val="4132675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Review: Designing the Guard</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sz="2800" dirty="0"/>
              <a:t>Two functions often provided by a guard:</a:t>
            </a:r>
          </a:p>
          <a:p>
            <a:pPr lvl="1"/>
            <a:r>
              <a:rPr lang="en-US" altLang="zh-CN" sz="2400" b="1" dirty="0">
                <a:solidFill>
                  <a:schemeClr val="accent2"/>
                </a:solidFill>
              </a:rPr>
              <a:t>Authentication</a:t>
            </a:r>
            <a:r>
              <a:rPr lang="en-US" altLang="zh-CN" sz="2400" dirty="0"/>
              <a:t>: request -&gt; principal</a:t>
            </a:r>
          </a:p>
          <a:p>
            <a:pPr lvl="2"/>
            <a:r>
              <a:rPr lang="en-US" altLang="zh-CN" sz="2000" dirty="0"/>
              <a:t>E.g., client's username, verified using password</a:t>
            </a:r>
          </a:p>
          <a:p>
            <a:pPr lvl="1"/>
            <a:r>
              <a:rPr lang="en-US" altLang="zh-CN" sz="2400" b="1" dirty="0">
                <a:solidFill>
                  <a:schemeClr val="accent2"/>
                </a:solidFill>
              </a:rPr>
              <a:t>Authorization</a:t>
            </a:r>
            <a:r>
              <a:rPr lang="en-US" altLang="zh-CN" sz="2400" dirty="0"/>
              <a:t>: (request, principal, resource) -&gt; allow?</a:t>
            </a:r>
          </a:p>
          <a:p>
            <a:pPr lvl="2"/>
            <a:r>
              <a:rPr lang="en-US" altLang="zh-CN" sz="2000" dirty="0"/>
              <a:t>E.g., consult access control list (ACL) for resource</a:t>
            </a:r>
          </a:p>
          <a:p>
            <a:r>
              <a:rPr lang="en-US" altLang="zh-CN" sz="2800" dirty="0"/>
              <a:t>Simplifies security</a:t>
            </a:r>
          </a:p>
          <a:p>
            <a:pPr lvl="1"/>
            <a:r>
              <a:rPr lang="en-US" altLang="zh-CN" sz="2400" dirty="0"/>
              <a:t>Can consider the guards under threat model</a:t>
            </a:r>
          </a:p>
          <a:p>
            <a:pPr lvl="1"/>
            <a:r>
              <a:rPr lang="en-US" altLang="zh-CN" sz="2400" b="1" u="sng" dirty="0"/>
              <a:t>But don't forget about complete mediation</a:t>
            </a:r>
          </a:p>
          <a:p>
            <a:endParaRPr kumimoji="1" lang="zh-CN" altLang="en-US" sz="28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3</a:t>
            </a:fld>
            <a:endParaRPr lang="zh-CN" altLang="en-US"/>
          </a:p>
        </p:txBody>
      </p:sp>
    </p:spTree>
    <p:extLst>
      <p:ext uri="{BB962C8B-B14F-4D97-AF65-F5344CB8AC3E}">
        <p14:creationId xmlns:p14="http://schemas.microsoft.com/office/powerpoint/2010/main" val="3526242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Salting</a:t>
            </a:r>
            <a:endParaRPr kumimoji="1" lang="zh-CN" altLang="en-US" dirty="0"/>
          </a:p>
        </p:txBody>
      </p:sp>
      <p:sp>
        <p:nvSpPr>
          <p:cNvPr id="4" name="矩形 3"/>
          <p:cNvSpPr/>
          <p:nvPr/>
        </p:nvSpPr>
        <p:spPr>
          <a:xfrm>
            <a:off x="457200" y="1335747"/>
            <a:ext cx="8229600" cy="2169825"/>
          </a:xfrm>
          <a:prstGeom prst="rect">
            <a:avLst/>
          </a:prstGeom>
          <a:ln>
            <a:solidFill>
              <a:schemeClr val="tx1"/>
            </a:solidFill>
          </a:ln>
        </p:spPr>
        <p:txBody>
          <a:bodyPr wrap="square">
            <a:spAutoFit/>
          </a:bodyPr>
          <a:lstStyle/>
          <a:p>
            <a:pPr>
              <a:lnSpc>
                <a:spcPct val="150000"/>
              </a:lnSpc>
            </a:pPr>
            <a:r>
              <a:rPr lang="hr-HR" altLang="zh-CN" b="1" dirty="0" err="1">
                <a:latin typeface="Consolas" charset="0"/>
              </a:rPr>
              <a:t>username</a:t>
            </a:r>
            <a:r>
              <a:rPr lang="hr-HR" altLang="zh-CN" b="1" dirty="0">
                <a:latin typeface="Consolas" charset="0"/>
              </a:rPr>
              <a:t> | </a:t>
            </a:r>
            <a:r>
              <a:rPr lang="hr-HR" altLang="zh-CN" b="1" dirty="0" err="1">
                <a:latin typeface="Consolas" charset="0"/>
              </a:rPr>
              <a:t>salt</a:t>
            </a:r>
            <a:r>
              <a:rPr lang="hr-HR" altLang="zh-CN" b="1" dirty="0">
                <a:latin typeface="Consolas" charset="0"/>
              </a:rPr>
              <a:t> </a:t>
            </a:r>
            <a:r>
              <a:rPr lang="zh-CN" altLang="en-US" b="1" dirty="0">
                <a:latin typeface="Consolas" charset="0"/>
              </a:rPr>
              <a:t>      </a:t>
            </a:r>
            <a:r>
              <a:rPr lang="hr-HR" altLang="zh-CN" b="1" dirty="0">
                <a:latin typeface="Consolas" charset="0"/>
              </a:rPr>
              <a:t>| </a:t>
            </a:r>
            <a:r>
              <a:rPr lang="hr-HR" altLang="zh-CN" b="1" dirty="0" err="1">
                <a:latin typeface="Consolas" charset="0"/>
              </a:rPr>
              <a:t>hash</a:t>
            </a:r>
            <a:r>
              <a:rPr lang="hr-HR" altLang="zh-CN" b="1" dirty="0">
                <a:latin typeface="Consolas" charset="0"/>
              </a:rPr>
              <a:t>(password | </a:t>
            </a:r>
            <a:r>
              <a:rPr lang="hr-HR" altLang="zh-CN" b="1" dirty="0" err="1">
                <a:latin typeface="Consolas" charset="0"/>
              </a:rPr>
              <a:t>salt</a:t>
            </a:r>
            <a:r>
              <a:rPr lang="hr-HR" altLang="zh-CN" b="1" dirty="0">
                <a:latin typeface="Consolas" charset="0"/>
              </a:rPr>
              <a:t>) </a:t>
            </a:r>
            <a:endParaRPr lang="zh-CN" altLang="en-US" b="1" dirty="0">
              <a:latin typeface="Consolas" charset="0"/>
            </a:endParaRPr>
          </a:p>
          <a:p>
            <a:pPr>
              <a:lnSpc>
                <a:spcPct val="150000"/>
              </a:lnSpc>
            </a:pPr>
            <a:r>
              <a:rPr lang="hr-HR" altLang="zh-CN" dirty="0" err="1">
                <a:latin typeface="Consolas" charset="0"/>
              </a:rPr>
              <a:t>arya</a:t>
            </a:r>
            <a:r>
              <a:rPr lang="hr-HR" altLang="zh-CN" dirty="0">
                <a:latin typeface="Consolas" charset="0"/>
              </a:rPr>
              <a:t> </a:t>
            </a:r>
            <a:r>
              <a:rPr lang="zh-CN" altLang="en-US" dirty="0">
                <a:latin typeface="Consolas" charset="0"/>
              </a:rPr>
              <a:t>    </a:t>
            </a:r>
            <a:r>
              <a:rPr lang="hr-HR" altLang="zh-CN" dirty="0">
                <a:latin typeface="Consolas" charset="0"/>
              </a:rPr>
              <a:t>| 5334900209 | c5d2a9ffd6052a27e6183d60321c44c58c3c26cc </a:t>
            </a:r>
            <a:endParaRPr lang="zh-CN" altLang="en-US" dirty="0">
              <a:latin typeface="Consolas" charset="0"/>
            </a:endParaRPr>
          </a:p>
          <a:p>
            <a:pPr>
              <a:lnSpc>
                <a:spcPct val="150000"/>
              </a:lnSpc>
            </a:pPr>
            <a:r>
              <a:rPr lang="hr-HR" altLang="zh-CN" dirty="0" err="1">
                <a:latin typeface="Consolas" charset="0"/>
              </a:rPr>
              <a:t>jon</a:t>
            </a:r>
            <a:r>
              <a:rPr lang="hr-HR" altLang="zh-CN" dirty="0">
                <a:latin typeface="Consolas" charset="0"/>
              </a:rPr>
              <a:t> </a:t>
            </a:r>
            <a:r>
              <a:rPr lang="zh-CN" altLang="en-US" dirty="0">
                <a:latin typeface="Consolas" charset="0"/>
              </a:rPr>
              <a:t>     </a:t>
            </a:r>
            <a:r>
              <a:rPr lang="hr-HR" altLang="zh-CN" dirty="0">
                <a:latin typeface="Consolas" charset="0"/>
              </a:rPr>
              <a:t>| 1128628774 | 624f0ffa577011e5704bdf0760435c6ca69336db </a:t>
            </a:r>
            <a:endParaRPr lang="zh-CN" altLang="en-US" dirty="0">
              <a:latin typeface="Consolas" charset="0"/>
            </a:endParaRPr>
          </a:p>
          <a:p>
            <a:pPr>
              <a:lnSpc>
                <a:spcPct val="150000"/>
              </a:lnSpc>
            </a:pPr>
            <a:r>
              <a:rPr lang="en-US" altLang="zh-CN" dirty="0">
                <a:latin typeface="Consolas" charset="0"/>
              </a:rPr>
              <a:t>S</a:t>
            </a:r>
            <a:r>
              <a:rPr lang="hr-HR" altLang="zh-CN" dirty="0" err="1">
                <a:latin typeface="Consolas" charset="0"/>
              </a:rPr>
              <a:t>ansa</a:t>
            </a:r>
            <a:r>
              <a:rPr lang="zh-CN" altLang="en-US" dirty="0">
                <a:latin typeface="Consolas" charset="0"/>
              </a:rPr>
              <a:t>   </a:t>
            </a:r>
            <a:r>
              <a:rPr lang="hr-HR" altLang="zh-CN" dirty="0">
                <a:latin typeface="Consolas" charset="0"/>
              </a:rPr>
              <a:t> | 8188708254 | 5ee2b8effce270183ef0f4c7d458b1ed95c0cce5 </a:t>
            </a:r>
            <a:endParaRPr lang="zh-CN" altLang="en-US" dirty="0">
              <a:latin typeface="Consolas" charset="0"/>
            </a:endParaRPr>
          </a:p>
          <a:p>
            <a:pPr>
              <a:lnSpc>
                <a:spcPct val="150000"/>
              </a:lnSpc>
            </a:pPr>
            <a:r>
              <a:rPr lang="en-US" altLang="zh-CN" dirty="0">
                <a:latin typeface="Consolas" charset="0"/>
              </a:rPr>
              <a:t>H</a:t>
            </a:r>
            <a:r>
              <a:rPr lang="hr-HR" altLang="zh-CN" dirty="0" err="1">
                <a:latin typeface="Consolas" charset="0"/>
              </a:rPr>
              <a:t>odor</a:t>
            </a:r>
            <a:r>
              <a:rPr lang="zh-CN" altLang="en-US" dirty="0">
                <a:latin typeface="Consolas" charset="0"/>
              </a:rPr>
              <a:t>   </a:t>
            </a:r>
            <a:r>
              <a:rPr lang="hr-HR" altLang="zh-CN" dirty="0">
                <a:latin typeface="Consolas" charset="0"/>
              </a:rPr>
              <a:t> | 6209415273 | f7e17e61376f16ca23560915b578d923d86e0319 </a:t>
            </a:r>
            <a:endParaRPr lang="hr-HR" altLang="zh-CN" dirty="0">
              <a:effectLst/>
            </a:endParaRPr>
          </a:p>
        </p:txBody>
      </p:sp>
      <p:sp>
        <p:nvSpPr>
          <p:cNvPr id="5" name="矩形 4"/>
          <p:cNvSpPr/>
          <p:nvPr/>
        </p:nvSpPr>
        <p:spPr>
          <a:xfrm>
            <a:off x="1187624" y="3767470"/>
            <a:ext cx="6534472" cy="1754326"/>
          </a:xfrm>
          <a:prstGeom prst="rect">
            <a:avLst/>
          </a:prstGeom>
        </p:spPr>
        <p:txBody>
          <a:bodyPr wrap="square">
            <a:spAutoFit/>
          </a:bodyPr>
          <a:lstStyle/>
          <a:p>
            <a:pPr>
              <a:lnSpc>
                <a:spcPct val="150000"/>
              </a:lnSpc>
            </a:pPr>
            <a:r>
              <a:rPr lang="en-US" altLang="zh-CN" b="1" dirty="0" err="1">
                <a:latin typeface="Consolas" charset="0"/>
              </a:rPr>
              <a:t>check_password</a:t>
            </a:r>
            <a:r>
              <a:rPr lang="en-US" altLang="zh-CN" dirty="0">
                <a:latin typeface="Consolas" charset="0"/>
              </a:rPr>
              <a:t>(</a:t>
            </a:r>
            <a:r>
              <a:rPr lang="en-US" altLang="zh-CN" b="1" dirty="0">
                <a:solidFill>
                  <a:srgbClr val="9335FF"/>
                </a:solidFill>
                <a:latin typeface="Consolas" charset="0"/>
              </a:rPr>
              <a:t>username</a:t>
            </a:r>
            <a:r>
              <a:rPr lang="en-US" altLang="zh-CN" dirty="0">
                <a:latin typeface="Consolas" charset="0"/>
              </a:rPr>
              <a:t>, </a:t>
            </a:r>
            <a:r>
              <a:rPr lang="en-US" altLang="zh-CN" dirty="0" err="1">
                <a:latin typeface="Consolas" charset="0"/>
              </a:rPr>
              <a:t>inputted_password</a:t>
            </a:r>
            <a:r>
              <a:rPr lang="en-US" altLang="zh-CN" dirty="0">
                <a:latin typeface="Consolas" charset="0"/>
              </a:rPr>
              <a:t>) </a:t>
            </a:r>
            <a:r>
              <a:rPr lang="zh-CN" altLang="en-US" dirty="0">
                <a:latin typeface="Consolas" charset="0"/>
              </a:rPr>
              <a:t>   </a:t>
            </a:r>
          </a:p>
          <a:p>
            <a:pPr>
              <a:lnSpc>
                <a:spcPct val="150000"/>
              </a:lnSpc>
            </a:pPr>
            <a:r>
              <a:rPr lang="zh-CN" altLang="en-US" b="1" dirty="0">
                <a:solidFill>
                  <a:srgbClr val="0093FF"/>
                </a:solidFill>
                <a:latin typeface="Consolas" charset="0"/>
              </a:rPr>
              <a:t>    </a:t>
            </a:r>
            <a:r>
              <a:rPr lang="en-US" altLang="zh-CN" b="1" dirty="0" err="1">
                <a:solidFill>
                  <a:srgbClr val="0093FF"/>
                </a:solidFill>
                <a:latin typeface="Consolas" charset="0"/>
              </a:rPr>
              <a:t>stored_hash</a:t>
            </a:r>
            <a:r>
              <a:rPr lang="en-US" altLang="zh-CN" b="1" dirty="0">
                <a:solidFill>
                  <a:srgbClr val="0093FF"/>
                </a:solidFill>
                <a:latin typeface="Consolas" charset="0"/>
              </a:rPr>
              <a:t> </a:t>
            </a:r>
            <a:r>
              <a:rPr lang="en-US" altLang="zh-CN" dirty="0">
                <a:latin typeface="Consolas" charset="0"/>
              </a:rPr>
              <a:t>= </a:t>
            </a:r>
            <a:r>
              <a:rPr lang="en-US" altLang="zh-CN" dirty="0" err="1">
                <a:latin typeface="Consolas" charset="0"/>
              </a:rPr>
              <a:t>accounts_table</a:t>
            </a:r>
            <a:r>
              <a:rPr lang="en-US" altLang="zh-CN" dirty="0">
                <a:latin typeface="Consolas" charset="0"/>
              </a:rPr>
              <a:t>[</a:t>
            </a:r>
            <a:r>
              <a:rPr lang="en-US" altLang="zh-CN" b="1" dirty="0">
                <a:solidFill>
                  <a:srgbClr val="9335FF"/>
                </a:solidFill>
                <a:latin typeface="Consolas" charset="0"/>
              </a:rPr>
              <a:t>username</a:t>
            </a:r>
            <a:r>
              <a:rPr lang="en-US" altLang="zh-CN" dirty="0">
                <a:latin typeface="Consolas" charset="0"/>
              </a:rPr>
              <a:t>] </a:t>
            </a:r>
            <a:endParaRPr lang="zh-CN" altLang="en-US" dirty="0">
              <a:latin typeface="Consolas" charset="0"/>
            </a:endParaRPr>
          </a:p>
          <a:p>
            <a:pPr>
              <a:lnSpc>
                <a:spcPct val="150000"/>
              </a:lnSpc>
            </a:pPr>
            <a:r>
              <a:rPr lang="zh-CN" altLang="en-US" b="1" dirty="0">
                <a:solidFill>
                  <a:srgbClr val="FF7C77"/>
                </a:solidFill>
                <a:latin typeface="Consolas" charset="0"/>
              </a:rPr>
              <a:t>    </a:t>
            </a:r>
            <a:r>
              <a:rPr lang="en-US" altLang="zh-CN" b="1" dirty="0" err="1">
                <a:solidFill>
                  <a:srgbClr val="FF7C77"/>
                </a:solidFill>
                <a:latin typeface="Consolas" charset="0"/>
              </a:rPr>
              <a:t>inputted_hash</a:t>
            </a:r>
            <a:r>
              <a:rPr lang="en-US" altLang="zh-CN" b="1" dirty="0">
                <a:solidFill>
                  <a:srgbClr val="FF7C77"/>
                </a:solidFill>
                <a:latin typeface="Consolas" charset="0"/>
              </a:rPr>
              <a:t> </a:t>
            </a:r>
            <a:r>
              <a:rPr lang="en-US" altLang="zh-CN" dirty="0">
                <a:latin typeface="Consolas" charset="0"/>
              </a:rPr>
              <a:t>= hash(</a:t>
            </a:r>
            <a:r>
              <a:rPr lang="en-US" altLang="zh-CN" dirty="0" err="1">
                <a:latin typeface="Consolas" charset="0"/>
              </a:rPr>
              <a:t>inputted_password</a:t>
            </a:r>
            <a:r>
              <a:rPr lang="en-US" altLang="zh-CN" dirty="0">
                <a:latin typeface="Consolas" charset="0"/>
              </a:rPr>
              <a:t> | </a:t>
            </a:r>
            <a:r>
              <a:rPr lang="en-US" altLang="zh-CN" b="1" dirty="0">
                <a:latin typeface="Consolas" charset="0"/>
              </a:rPr>
              <a:t>salt</a:t>
            </a:r>
            <a:r>
              <a:rPr lang="en-US" altLang="zh-CN" dirty="0">
                <a:latin typeface="Consolas" charset="0"/>
              </a:rPr>
              <a:t>) </a:t>
            </a:r>
            <a:endParaRPr lang="zh-CN" altLang="en-US" dirty="0">
              <a:latin typeface="Consolas" charset="0"/>
            </a:endParaRPr>
          </a:p>
          <a:p>
            <a:pPr>
              <a:lnSpc>
                <a:spcPct val="150000"/>
              </a:lnSpc>
            </a:pPr>
            <a:r>
              <a:rPr lang="zh-CN" altLang="en-US" dirty="0">
                <a:latin typeface="Consolas" charset="0"/>
              </a:rPr>
              <a:t>    </a:t>
            </a:r>
            <a:r>
              <a:rPr lang="en-US" altLang="zh-CN" dirty="0">
                <a:latin typeface="Consolas" charset="0"/>
              </a:rPr>
              <a:t>return </a:t>
            </a:r>
            <a:r>
              <a:rPr lang="en-US" altLang="zh-CN" b="1" dirty="0" err="1">
                <a:solidFill>
                  <a:srgbClr val="0093FF"/>
                </a:solidFill>
                <a:latin typeface="Consolas" charset="0"/>
              </a:rPr>
              <a:t>stored_hash</a:t>
            </a:r>
            <a:r>
              <a:rPr lang="en-US" altLang="zh-CN" b="1" dirty="0">
                <a:solidFill>
                  <a:srgbClr val="0093FF"/>
                </a:solidFill>
                <a:latin typeface="Consolas" charset="0"/>
              </a:rPr>
              <a:t> </a:t>
            </a:r>
            <a:r>
              <a:rPr lang="en-US" altLang="zh-CN" dirty="0">
                <a:latin typeface="Consolas" charset="0"/>
              </a:rPr>
              <a:t>== </a:t>
            </a:r>
            <a:r>
              <a:rPr lang="en-US" altLang="zh-CN" b="1" dirty="0" err="1">
                <a:solidFill>
                  <a:srgbClr val="FF7C77"/>
                </a:solidFill>
                <a:latin typeface="Consolas" charset="0"/>
              </a:rPr>
              <a:t>inputted_hash</a:t>
            </a:r>
            <a:r>
              <a:rPr lang="en-US" altLang="zh-CN" b="1" dirty="0">
                <a:solidFill>
                  <a:srgbClr val="FF7C77"/>
                </a:solidFill>
                <a:latin typeface="Consolas" charset="0"/>
              </a:rPr>
              <a:t> </a:t>
            </a:r>
            <a:endParaRPr lang="en-US" altLang="zh-CN" dirty="0">
              <a:effectLst/>
            </a:endParaRPr>
          </a:p>
        </p:txBody>
      </p:sp>
    </p:spTree>
    <p:extLst>
      <p:ext uri="{BB962C8B-B14F-4D97-AF65-F5344CB8AC3E}">
        <p14:creationId xmlns:p14="http://schemas.microsoft.com/office/powerpoint/2010/main" val="1564809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Bootstrap Authentication</a:t>
            </a:r>
            <a:endParaRPr kumimoji="1" lang="zh-CN" altLang="en-US" dirty="0"/>
          </a:p>
        </p:txBody>
      </p:sp>
      <p:sp>
        <p:nvSpPr>
          <p:cNvPr id="3" name="内容占位符 2"/>
          <p:cNvSpPr>
            <a:spLocks noGrp="1"/>
          </p:cNvSpPr>
          <p:nvPr>
            <p:ph idx="1"/>
          </p:nvPr>
        </p:nvSpPr>
        <p:spPr/>
        <p:txBody>
          <a:bodyPr>
            <a:normAutofit fontScale="77500" lnSpcReduction="20000"/>
          </a:bodyPr>
          <a:lstStyle/>
          <a:p>
            <a:r>
              <a:rPr lang="en-US" altLang="zh-CN" sz="2800" dirty="0"/>
              <a:t>Do</a:t>
            </a:r>
            <a:r>
              <a:rPr lang="zh-CN" altLang="en-US" sz="2800" dirty="0"/>
              <a:t> </a:t>
            </a:r>
            <a:r>
              <a:rPr lang="en-US" altLang="zh-CN" sz="2800" dirty="0"/>
              <a:t>not want to continuously authenticate with password for every command</a:t>
            </a:r>
          </a:p>
          <a:p>
            <a:pPr lvl="1"/>
            <a:r>
              <a:rPr lang="en-US" altLang="zh-CN" sz="2400" dirty="0"/>
              <a:t>Typing, storing, transmitting, checking password: risk of compromise</a:t>
            </a:r>
          </a:p>
          <a:p>
            <a:r>
              <a:rPr lang="en-US" altLang="zh-CN" sz="2800" dirty="0"/>
              <a:t>In Unix login:</a:t>
            </a:r>
          </a:p>
          <a:p>
            <a:pPr lvl="1"/>
            <a:r>
              <a:rPr lang="en-US" altLang="zh-CN" sz="2400" dirty="0"/>
              <a:t>Login process exchanges password for </a:t>
            </a:r>
            <a:r>
              <a:rPr lang="en-US" altLang="zh-CN" sz="2400" b="1" dirty="0" err="1"/>
              <a:t>userid</a:t>
            </a:r>
            <a:endParaRPr lang="en-US" altLang="zh-CN" sz="2400" b="1" dirty="0"/>
          </a:p>
          <a:p>
            <a:r>
              <a:rPr lang="en-US" altLang="zh-CN" sz="2800" dirty="0"/>
              <a:t>In web applications:</a:t>
            </a:r>
          </a:p>
          <a:p>
            <a:pPr lvl="1"/>
            <a:r>
              <a:rPr lang="en-US" altLang="zh-CN" sz="2400" dirty="0"/>
              <a:t>Often exchange password for a session </a:t>
            </a:r>
            <a:r>
              <a:rPr lang="en-US" altLang="zh-CN" sz="2400" b="1" dirty="0"/>
              <a:t>cookie</a:t>
            </a:r>
          </a:p>
          <a:p>
            <a:pPr lvl="1"/>
            <a:r>
              <a:rPr lang="en-US" altLang="zh-CN" sz="2400" dirty="0"/>
              <a:t>Can think of it as a temporary password that's good for limited time</a:t>
            </a: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31</a:t>
            </a:fld>
            <a:endParaRPr lang="zh-CN" altLang="en-US"/>
          </a:p>
        </p:txBody>
      </p:sp>
    </p:spTree>
    <p:extLst>
      <p:ext uri="{BB962C8B-B14F-4D97-AF65-F5344CB8AC3E}">
        <p14:creationId xmlns:p14="http://schemas.microsoft.com/office/powerpoint/2010/main" val="2389229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Session Cookies: </a:t>
            </a:r>
            <a:r>
              <a:rPr lang="en-US" altLang="zh-CN" dirty="0" err="1"/>
              <a:t>Strawman</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sz="2400" dirty="0"/>
              <a:t>First check username and password,</a:t>
            </a:r>
            <a:r>
              <a:rPr lang="zh-CN" altLang="en-US" sz="2400" dirty="0"/>
              <a:t> </a:t>
            </a:r>
            <a:r>
              <a:rPr lang="en-US" altLang="zh-CN" sz="2400" dirty="0"/>
              <a:t>if ok, send:</a:t>
            </a:r>
          </a:p>
          <a:p>
            <a:endParaRPr lang="zh-CN" altLang="en-US" sz="2400" dirty="0"/>
          </a:p>
          <a:p>
            <a:r>
              <a:rPr lang="en-US" altLang="zh-CN" sz="2400" dirty="0"/>
              <a:t>Use the tuple to authenticate user for a period of time</a:t>
            </a:r>
          </a:p>
          <a:p>
            <a:pPr lvl="1"/>
            <a:r>
              <a:rPr lang="en-US" altLang="zh-CN" sz="2000" dirty="0"/>
              <a:t>Nice property: no need to store password in memory, or re-enter it often</a:t>
            </a:r>
          </a:p>
          <a:p>
            <a:pPr lvl="1"/>
            <a:r>
              <a:rPr lang="en-US" altLang="zh-CN" sz="2000" i="1" dirty="0" err="1"/>
              <a:t>Server_key</a:t>
            </a:r>
            <a:r>
              <a:rPr lang="en-US" altLang="zh-CN" sz="2000" dirty="0"/>
              <a:t> is there to ensure users can't fabricate hash themselves</a:t>
            </a:r>
          </a:p>
          <a:p>
            <a:pPr lvl="1"/>
            <a:r>
              <a:rPr lang="en-US" altLang="zh-CN" sz="2000" dirty="0"/>
              <a:t>Arbitrary secret string on server, can be changed (invalidating cookies)</a:t>
            </a:r>
          </a:p>
          <a:p>
            <a:pPr lvl="1"/>
            <a:r>
              <a:rPr lang="en-US" altLang="zh-CN" sz="2000" dirty="0"/>
              <a:t>Can verify that the username and expiration time is valid by checking hash</a:t>
            </a:r>
          </a:p>
          <a:p>
            <a:endParaRPr kumimoji="1" lang="zh-CN" altLang="en-US" sz="24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32</a:t>
            </a:fld>
            <a:endParaRPr lang="zh-CN" altLang="en-US"/>
          </a:p>
        </p:txBody>
      </p:sp>
      <p:sp>
        <p:nvSpPr>
          <p:cNvPr id="5" name="矩形 4"/>
          <p:cNvSpPr/>
          <p:nvPr/>
        </p:nvSpPr>
        <p:spPr>
          <a:xfrm>
            <a:off x="889248" y="1849388"/>
            <a:ext cx="7715200" cy="369332"/>
          </a:xfrm>
          <a:prstGeom prst="rect">
            <a:avLst/>
          </a:prstGeom>
        </p:spPr>
        <p:txBody>
          <a:bodyPr wrap="square">
            <a:spAutoFit/>
          </a:bodyPr>
          <a:lstStyle/>
          <a:p>
            <a:r>
              <a:rPr lang="en-US" altLang="zh-CN" b="1" dirty="0">
                <a:latin typeface="Consolas" charset="0"/>
              </a:rPr>
              <a:t>{</a:t>
            </a:r>
            <a:r>
              <a:rPr lang="en-US" altLang="zh-CN" b="1" dirty="0">
                <a:solidFill>
                  <a:srgbClr val="FF7C77"/>
                </a:solidFill>
                <a:latin typeface="Consolas" charset="0"/>
              </a:rPr>
              <a:t>username</a:t>
            </a:r>
            <a:r>
              <a:rPr lang="en-US" altLang="zh-CN" b="1" dirty="0">
                <a:latin typeface="Consolas" charset="0"/>
              </a:rPr>
              <a:t>, </a:t>
            </a:r>
            <a:r>
              <a:rPr lang="en-US" altLang="zh-CN" b="1" dirty="0">
                <a:solidFill>
                  <a:srgbClr val="0093FF"/>
                </a:solidFill>
                <a:latin typeface="Consolas" charset="0"/>
              </a:rPr>
              <a:t>expiration</a:t>
            </a:r>
            <a:r>
              <a:rPr lang="en-US" altLang="zh-CN" b="1" dirty="0">
                <a:latin typeface="Consolas" charset="0"/>
              </a:rPr>
              <a:t>, H(</a:t>
            </a:r>
            <a:r>
              <a:rPr lang="en-US" altLang="zh-CN" b="1" dirty="0" err="1">
                <a:solidFill>
                  <a:srgbClr val="9335FF"/>
                </a:solidFill>
                <a:latin typeface="Consolas" charset="0"/>
              </a:rPr>
              <a:t>server_key</a:t>
            </a:r>
            <a:r>
              <a:rPr lang="en-US" altLang="zh-CN" b="1" dirty="0">
                <a:solidFill>
                  <a:srgbClr val="9335FF"/>
                </a:solidFill>
                <a:latin typeface="Consolas" charset="0"/>
              </a:rPr>
              <a:t> </a:t>
            </a:r>
            <a:r>
              <a:rPr lang="en-US" altLang="zh-CN" b="1" dirty="0">
                <a:latin typeface="Consolas" charset="0"/>
              </a:rPr>
              <a:t>| </a:t>
            </a:r>
            <a:r>
              <a:rPr lang="en-US" altLang="zh-CN" b="1" dirty="0">
                <a:solidFill>
                  <a:srgbClr val="FF7C77"/>
                </a:solidFill>
                <a:latin typeface="Consolas" charset="0"/>
              </a:rPr>
              <a:t>username </a:t>
            </a:r>
            <a:r>
              <a:rPr lang="en-US" altLang="zh-CN" b="1" dirty="0">
                <a:latin typeface="Consolas" charset="0"/>
              </a:rPr>
              <a:t>| </a:t>
            </a:r>
            <a:r>
              <a:rPr lang="en-US" altLang="zh-CN" b="1" dirty="0">
                <a:solidFill>
                  <a:srgbClr val="0093FF"/>
                </a:solidFill>
                <a:latin typeface="Consolas" charset="0"/>
              </a:rPr>
              <a:t>expiration</a:t>
            </a:r>
            <a:r>
              <a:rPr lang="en-US" altLang="zh-CN" b="1" dirty="0">
                <a:latin typeface="Consolas" charset="0"/>
              </a:rPr>
              <a:t>)} </a:t>
            </a:r>
            <a:endParaRPr lang="en-US" altLang="zh-CN" dirty="0">
              <a:effectLst/>
            </a:endParaRPr>
          </a:p>
        </p:txBody>
      </p:sp>
    </p:spTree>
    <p:extLst>
      <p:ext uri="{BB962C8B-B14F-4D97-AF65-F5344CB8AC3E}">
        <p14:creationId xmlns:p14="http://schemas.microsoft.com/office/powerpoint/2010/main" val="3971846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Session Cookies: </a:t>
            </a:r>
            <a:r>
              <a:rPr lang="en-US" altLang="zh-CN" dirty="0" err="1"/>
              <a:t>Strawman</a:t>
            </a:r>
            <a:endParaRPr kumimoji="1" lang="zh-CN" altLang="en-US" dirty="0"/>
          </a:p>
        </p:txBody>
      </p:sp>
      <p:sp>
        <p:nvSpPr>
          <p:cNvPr id="3" name="内容占位符 2"/>
          <p:cNvSpPr>
            <a:spLocks noGrp="1"/>
          </p:cNvSpPr>
          <p:nvPr>
            <p:ph idx="1"/>
          </p:nvPr>
        </p:nvSpPr>
        <p:spPr/>
        <p:txBody>
          <a:bodyPr>
            <a:normAutofit fontScale="92500" lnSpcReduction="20000"/>
          </a:bodyPr>
          <a:lstStyle/>
          <a:p>
            <a:r>
              <a:rPr lang="en-US" altLang="zh-CN" sz="2400" dirty="0"/>
              <a:t>Problem: the same hash can be used for different username/expiration pairs!</a:t>
            </a:r>
          </a:p>
          <a:p>
            <a:pPr lvl="1"/>
            <a:r>
              <a:rPr lang="en-US" altLang="zh-CN" sz="2000" dirty="0"/>
              <a:t>E.g., "</a:t>
            </a:r>
            <a:r>
              <a:rPr lang="en-US" altLang="zh-CN" sz="2000" b="1" dirty="0"/>
              <a:t>Ben</a:t>
            </a:r>
            <a:r>
              <a:rPr lang="en-US" altLang="zh-CN" sz="2000" dirty="0"/>
              <a:t>" and "</a:t>
            </a:r>
            <a:r>
              <a:rPr lang="en-US" altLang="zh-CN" sz="2000" b="1" dirty="0"/>
              <a:t>22-May-2012</a:t>
            </a:r>
            <a:r>
              <a:rPr lang="en-US" altLang="zh-CN" sz="2000" dirty="0"/>
              <a:t>"</a:t>
            </a:r>
            <a:r>
              <a:rPr lang="zh-CN" altLang="en-US" sz="2000" dirty="0"/>
              <a:t> </a:t>
            </a:r>
            <a:r>
              <a:rPr lang="en-US" altLang="zh-CN" sz="2000" dirty="0"/>
              <a:t>may</a:t>
            </a:r>
            <a:r>
              <a:rPr lang="zh-CN" altLang="en-US" sz="2000" dirty="0"/>
              <a:t> </a:t>
            </a:r>
            <a:r>
              <a:rPr lang="en-US" altLang="zh-CN" sz="2000" dirty="0"/>
              <a:t>also</a:t>
            </a:r>
            <a:r>
              <a:rPr lang="zh-CN" altLang="en-US" sz="2000" dirty="0"/>
              <a:t> </a:t>
            </a:r>
            <a:r>
              <a:rPr lang="en-US" altLang="zh-CN" sz="2000" dirty="0"/>
              <a:t>be</a:t>
            </a:r>
            <a:r>
              <a:rPr lang="zh-CN" altLang="en-US" sz="2000" dirty="0"/>
              <a:t> </a:t>
            </a:r>
            <a:r>
              <a:rPr lang="en-US" altLang="zh-CN" sz="2000" dirty="0"/>
              <a:t>"</a:t>
            </a:r>
            <a:r>
              <a:rPr lang="en-US" altLang="zh-CN" sz="2000" b="1" dirty="0"/>
              <a:t>Ben2</a:t>
            </a:r>
            <a:r>
              <a:rPr lang="en-US" altLang="zh-CN" sz="2000" dirty="0"/>
              <a:t>" and "</a:t>
            </a:r>
            <a:r>
              <a:rPr lang="en-US" altLang="zh-CN" sz="2000" b="1" dirty="0"/>
              <a:t>2-May-2012</a:t>
            </a:r>
            <a:r>
              <a:rPr lang="en-US" altLang="zh-CN" sz="2000" dirty="0"/>
              <a:t>"</a:t>
            </a:r>
          </a:p>
          <a:p>
            <a:pPr lvl="1"/>
            <a:r>
              <a:rPr lang="en-US" altLang="zh-CN" sz="2000" dirty="0"/>
              <a:t>Concatenated string used to compute the hash is same in both cases!</a:t>
            </a:r>
          </a:p>
          <a:p>
            <a:pPr lvl="1"/>
            <a:r>
              <a:rPr lang="en-US" altLang="zh-CN" sz="2000" dirty="0"/>
              <a:t>Can impersonate someone with a similar username</a:t>
            </a:r>
          </a:p>
          <a:p>
            <a:r>
              <a:rPr lang="en-US" altLang="zh-CN" sz="2400" dirty="0"/>
              <a:t>Principle: be explicit and unambiguous when it comes to security</a:t>
            </a:r>
          </a:p>
          <a:p>
            <a:pPr lvl="1"/>
            <a:r>
              <a:rPr lang="en-US" altLang="zh-CN" sz="2000" dirty="0"/>
              <a:t>E.g., use an invertible delimiter scheme for hashing several parts together</a:t>
            </a: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33</a:t>
            </a:fld>
            <a:endParaRPr lang="zh-CN" altLang="en-US"/>
          </a:p>
        </p:txBody>
      </p:sp>
    </p:spTree>
    <p:extLst>
      <p:ext uri="{BB962C8B-B14F-4D97-AF65-F5344CB8AC3E}">
        <p14:creationId xmlns:p14="http://schemas.microsoft.com/office/powerpoint/2010/main" val="13126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Phishing Attacks</a:t>
            </a:r>
            <a:endParaRPr kumimoji="1" lang="zh-CN" altLang="en-US" dirty="0"/>
          </a:p>
        </p:txBody>
      </p:sp>
      <p:sp>
        <p:nvSpPr>
          <p:cNvPr id="3" name="内容占位符 2"/>
          <p:cNvSpPr>
            <a:spLocks noGrp="1"/>
          </p:cNvSpPr>
          <p:nvPr>
            <p:ph idx="1"/>
          </p:nvPr>
        </p:nvSpPr>
        <p:spPr/>
        <p:txBody>
          <a:bodyPr>
            <a:normAutofit lnSpcReduction="10000"/>
          </a:bodyPr>
          <a:lstStyle/>
          <a:p>
            <a:r>
              <a:rPr lang="en-US" altLang="zh-CN" sz="2800" dirty="0"/>
              <a:t>Adversary tricks user into visiting legitimate-looking web site (e.g., bank)</a:t>
            </a:r>
          </a:p>
          <a:p>
            <a:pPr lvl="1"/>
            <a:r>
              <a:rPr lang="en-US" altLang="zh-CN" sz="2400" dirty="0"/>
              <a:t>Asks for username/</a:t>
            </a:r>
            <a:r>
              <a:rPr lang="en-US" altLang="zh-CN" sz="2400" dirty="0" err="1"/>
              <a:t>passwd</a:t>
            </a:r>
            <a:endParaRPr lang="en-US" altLang="zh-CN" sz="2400" dirty="0"/>
          </a:p>
          <a:p>
            <a:pPr lvl="1"/>
            <a:r>
              <a:rPr lang="en-US" altLang="zh-CN" sz="2400" dirty="0"/>
              <a:t>Actually a different server operated by adversary</a:t>
            </a:r>
          </a:p>
          <a:p>
            <a:pPr lvl="2"/>
            <a:r>
              <a:rPr lang="en-US" altLang="zh-CN" sz="2000" dirty="0"/>
              <a:t>E.g., </a:t>
            </a:r>
            <a:r>
              <a:rPr lang="en-US" altLang="zh-CN" sz="2000" b="1" dirty="0"/>
              <a:t>bank</a:t>
            </a:r>
            <a:r>
              <a:rPr lang="en-US" altLang="zh-CN" sz="2000" b="1" u="sng" dirty="0"/>
              <a:t>0</a:t>
            </a:r>
            <a:r>
              <a:rPr lang="en-US" altLang="zh-CN" sz="2000" b="1" dirty="0"/>
              <a:t>famerica.com</a:t>
            </a:r>
            <a:r>
              <a:rPr lang="en-US" altLang="zh-CN" sz="2000" dirty="0"/>
              <a:t> instead of </a:t>
            </a:r>
            <a:r>
              <a:rPr lang="en-US" altLang="zh-CN" sz="2000" b="1" dirty="0" err="1"/>
              <a:t>bank</a:t>
            </a:r>
            <a:r>
              <a:rPr lang="en-US" altLang="zh-CN" sz="2000" b="1" u="sng" dirty="0" err="1"/>
              <a:t>o</a:t>
            </a:r>
            <a:r>
              <a:rPr lang="en-US" altLang="zh-CN" sz="2000" b="1" dirty="0" err="1"/>
              <a:t>famerica.com</a:t>
            </a:r>
            <a:endParaRPr lang="en-US" altLang="zh-CN" sz="2000" b="1" dirty="0"/>
          </a:p>
          <a:p>
            <a:pPr lvl="1"/>
            <a:r>
              <a:rPr lang="en-US" altLang="zh-CN" sz="2400" dirty="0"/>
              <a:t>Stores any username/</a:t>
            </a:r>
            <a:r>
              <a:rPr lang="en-US" altLang="zh-CN" sz="2400" dirty="0" err="1"/>
              <a:t>passwd</a:t>
            </a:r>
            <a:r>
              <a:rPr lang="en-US" altLang="zh-CN" sz="2400" dirty="0"/>
              <a:t> entered by victims</a:t>
            </a:r>
          </a:p>
          <a:p>
            <a:pPr lvl="1"/>
            <a:r>
              <a:rPr lang="en-US" altLang="zh-CN" sz="2400" dirty="0"/>
              <a:t>Adversary can now impersonate victims on the real web site</a:t>
            </a:r>
          </a:p>
          <a:p>
            <a:endParaRPr kumimoji="1" lang="zh-CN" altLang="en-US" sz="28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34</a:t>
            </a:fld>
            <a:endParaRPr lang="zh-CN" altLang="en-US"/>
          </a:p>
        </p:txBody>
      </p:sp>
    </p:spTree>
    <p:extLst>
      <p:ext uri="{BB962C8B-B14F-4D97-AF65-F5344CB8AC3E}">
        <p14:creationId xmlns:p14="http://schemas.microsoft.com/office/powerpoint/2010/main" val="503219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Key Problem of Password</a:t>
            </a:r>
            <a:endParaRPr kumimoji="1" lang="zh-CN" altLang="en-US" dirty="0"/>
          </a:p>
        </p:txBody>
      </p:sp>
      <p:sp>
        <p:nvSpPr>
          <p:cNvPr id="3" name="内容占位符 2"/>
          <p:cNvSpPr>
            <a:spLocks noGrp="1"/>
          </p:cNvSpPr>
          <p:nvPr>
            <p:ph idx="1"/>
          </p:nvPr>
        </p:nvSpPr>
        <p:spPr/>
        <p:txBody>
          <a:bodyPr>
            <a:normAutofit/>
          </a:bodyPr>
          <a:lstStyle/>
          <a:p>
            <a:r>
              <a:rPr lang="en-US" altLang="zh-CN" sz="2400" dirty="0"/>
              <a:t>Key problem: once you send a password to the server, it can impersonate you</a:t>
            </a:r>
          </a:p>
          <a:p>
            <a:pPr lvl="1"/>
            <a:r>
              <a:rPr lang="en-US" altLang="zh-CN" sz="2000" dirty="0"/>
              <a:t>Solved part of the problem by hashing the password database</a:t>
            </a:r>
          </a:p>
          <a:p>
            <a:pPr lvl="1"/>
            <a:r>
              <a:rPr lang="en-US" altLang="zh-CN" sz="2000" dirty="0"/>
              <a:t>But still sending the password to the server to verify on login</a:t>
            </a:r>
          </a:p>
          <a:p>
            <a:endParaRPr kumimoji="1" lang="zh-CN" altLang="en-US" sz="24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35</a:t>
            </a:fld>
            <a:endParaRPr lang="zh-CN" altLang="en-US"/>
          </a:p>
        </p:txBody>
      </p:sp>
      <p:pic>
        <p:nvPicPr>
          <p:cNvPr id="5" name="图片 4"/>
          <p:cNvPicPr>
            <a:picLocks noChangeAspect="1"/>
          </p:cNvPicPr>
          <p:nvPr/>
        </p:nvPicPr>
        <p:blipFill>
          <a:blip r:embed="rId2"/>
          <a:stretch>
            <a:fillRect/>
          </a:stretch>
        </p:blipFill>
        <p:spPr>
          <a:xfrm>
            <a:off x="2771800" y="3505572"/>
            <a:ext cx="3352800" cy="1447800"/>
          </a:xfrm>
          <a:prstGeom prst="rect">
            <a:avLst/>
          </a:prstGeom>
        </p:spPr>
      </p:pic>
    </p:spTree>
    <p:extLst>
      <p:ext uri="{BB962C8B-B14F-4D97-AF65-F5344CB8AC3E}">
        <p14:creationId xmlns:p14="http://schemas.microsoft.com/office/powerpoint/2010/main" val="2864142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Technique 1: challenge-response scheme</a:t>
            </a:r>
            <a:endParaRPr kumimoji="1" lang="zh-CN" altLang="en-US" dirty="0"/>
          </a:p>
        </p:txBody>
      </p:sp>
      <p:sp>
        <p:nvSpPr>
          <p:cNvPr id="3" name="内容占位符 2"/>
          <p:cNvSpPr>
            <a:spLocks noGrp="1"/>
          </p:cNvSpPr>
          <p:nvPr>
            <p:ph idx="1"/>
          </p:nvPr>
        </p:nvSpPr>
        <p:spPr/>
        <p:txBody>
          <a:bodyPr>
            <a:normAutofit/>
          </a:bodyPr>
          <a:lstStyle/>
          <a:p>
            <a:r>
              <a:rPr lang="en-US" altLang="zh-CN" dirty="0"/>
              <a:t>Challenge-response </a:t>
            </a:r>
          </a:p>
          <a:p>
            <a:pPr lvl="1"/>
            <a:r>
              <a:rPr lang="en-US" altLang="zh-CN" dirty="0"/>
              <a:t>Server chooses a random value </a:t>
            </a:r>
            <a:r>
              <a:rPr lang="en-US" altLang="zh-CN" b="1" dirty="0"/>
              <a:t>R</a:t>
            </a:r>
            <a:r>
              <a:rPr lang="en-US" altLang="zh-CN" dirty="0"/>
              <a:t>, sends it to client</a:t>
            </a:r>
          </a:p>
          <a:p>
            <a:pPr lvl="1"/>
            <a:r>
              <a:rPr lang="en-US" altLang="zh-CN" dirty="0"/>
              <a:t>Client computes </a:t>
            </a:r>
            <a:r>
              <a:rPr lang="en-US" altLang="zh-CN" b="1" dirty="0"/>
              <a:t>H(R + password)</a:t>
            </a:r>
            <a:r>
              <a:rPr lang="en-US" altLang="zh-CN" dirty="0"/>
              <a:t> and sends to server</a:t>
            </a:r>
          </a:p>
          <a:p>
            <a:pPr lvl="1"/>
            <a:r>
              <a:rPr lang="en-US" altLang="zh-CN" dirty="0"/>
              <a:t>Server checks if this matches its computation of hash with expected password</a:t>
            </a:r>
          </a:p>
          <a:p>
            <a:pPr lvl="1"/>
            <a:r>
              <a:rPr lang="en-US" altLang="zh-CN" dirty="0"/>
              <a:t>If the server did</a:t>
            </a:r>
            <a:r>
              <a:rPr lang="zh-CN" altLang="en-US" dirty="0"/>
              <a:t> </a:t>
            </a:r>
            <a:r>
              <a:rPr lang="en-US" altLang="zh-CN" dirty="0"/>
              <a:t>not already know password, still does</a:t>
            </a:r>
            <a:r>
              <a:rPr lang="zh-CN" altLang="en-US" dirty="0"/>
              <a:t> </a:t>
            </a:r>
            <a:r>
              <a:rPr lang="en-US" altLang="zh-CN" dirty="0"/>
              <a:t>not know</a:t>
            </a:r>
            <a:r>
              <a:rPr lang="zh-CN" altLang="en-US" dirty="0"/>
              <a:t> </a:t>
            </a:r>
            <a:r>
              <a:rPr lang="en-US" altLang="zh-CN" dirty="0"/>
              <a:t>(to</a:t>
            </a:r>
            <a:r>
              <a:rPr lang="zh-CN" altLang="en-US" dirty="0"/>
              <a:t> </a:t>
            </a:r>
            <a:r>
              <a:rPr lang="en-US" altLang="zh-CN" dirty="0"/>
              <a:t>defend</a:t>
            </a:r>
            <a:r>
              <a:rPr lang="zh-CN" altLang="en-US" dirty="0"/>
              <a:t> </a:t>
            </a:r>
            <a:r>
              <a:rPr lang="en-US" altLang="zh-CN" dirty="0"/>
              <a:t>against</a:t>
            </a:r>
            <a:r>
              <a:rPr lang="zh-CN" altLang="en-US" dirty="0"/>
              <a:t> </a:t>
            </a:r>
            <a:r>
              <a:rPr lang="en-US" altLang="zh-CN" dirty="0"/>
              <a:t>phishing)</a:t>
            </a:r>
          </a:p>
          <a:p>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36</a:t>
            </a:fld>
            <a:endParaRPr lang="zh-CN" altLang="en-US"/>
          </a:p>
        </p:txBody>
      </p:sp>
    </p:spTree>
    <p:extLst>
      <p:ext uri="{BB962C8B-B14F-4D97-AF65-F5344CB8AC3E}">
        <p14:creationId xmlns:p14="http://schemas.microsoft.com/office/powerpoint/2010/main" val="1382751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Technique 1: challenge-response scheme</a:t>
            </a:r>
            <a:endParaRPr kumimoji="1" lang="zh-CN" altLang="en-US" dirty="0"/>
          </a:p>
        </p:txBody>
      </p:sp>
      <p:sp>
        <p:nvSpPr>
          <p:cNvPr id="3" name="内容占位符 2"/>
          <p:cNvSpPr>
            <a:spLocks noGrp="1"/>
          </p:cNvSpPr>
          <p:nvPr>
            <p:ph idx="1"/>
          </p:nvPr>
        </p:nvSpPr>
        <p:spPr>
          <a:xfrm>
            <a:off x="457200" y="1333500"/>
            <a:ext cx="8229600" cy="4188295"/>
          </a:xfrm>
        </p:spPr>
        <p:txBody>
          <a:bodyPr>
            <a:normAutofit/>
          </a:bodyPr>
          <a:lstStyle/>
          <a:p>
            <a:endParaRPr kumimoji="1" lang="zh-CN" altLang="en-US" dirty="0"/>
          </a:p>
          <a:p>
            <a:endParaRPr kumimoji="1" lang="zh-CN" altLang="en-US" dirty="0"/>
          </a:p>
          <a:p>
            <a:endParaRPr kumimoji="1" lang="zh-CN" altLang="en-US" dirty="0"/>
          </a:p>
          <a:p>
            <a:endParaRPr kumimoji="1" lang="zh-CN" altLang="en-US" dirty="0"/>
          </a:p>
          <a:p>
            <a:endParaRPr lang="zh-CN" altLang="en-US" dirty="0"/>
          </a:p>
          <a:p>
            <a:r>
              <a:rPr lang="en-US" altLang="zh-CN" dirty="0"/>
              <a:t>Adversary only learns H(</a:t>
            </a:r>
            <a:r>
              <a:rPr lang="en-US" altLang="zh-CN" b="1" dirty="0"/>
              <a:t>valarMorghul1s </a:t>
            </a:r>
            <a:r>
              <a:rPr lang="en-US" altLang="zh-CN" dirty="0"/>
              <a:t>| </a:t>
            </a:r>
            <a:r>
              <a:rPr lang="en-US" altLang="zh-CN" b="1" dirty="0"/>
              <a:t>458643</a:t>
            </a:r>
            <a:r>
              <a:rPr lang="en-US" altLang="zh-CN" dirty="0"/>
              <a:t>); can</a:t>
            </a:r>
            <a:r>
              <a:rPr lang="zh-CN" altLang="en-US" dirty="0"/>
              <a:t> </a:t>
            </a:r>
            <a:r>
              <a:rPr lang="en-US" altLang="zh-CN" dirty="0"/>
              <a:t>not recover the password from that </a:t>
            </a:r>
          </a:p>
          <a:p>
            <a:endParaRPr kumimoji="1" lang="zh-CN" altLang="en-US" dirty="0"/>
          </a:p>
        </p:txBody>
      </p:sp>
      <p:pic>
        <p:nvPicPr>
          <p:cNvPr id="4" name="图片 3"/>
          <p:cNvPicPr>
            <a:picLocks noChangeAspect="1"/>
          </p:cNvPicPr>
          <p:nvPr/>
        </p:nvPicPr>
        <p:blipFill>
          <a:blip r:embed="rId2"/>
          <a:stretch>
            <a:fillRect/>
          </a:stretch>
        </p:blipFill>
        <p:spPr>
          <a:xfrm>
            <a:off x="457200" y="1476440"/>
            <a:ext cx="8229600" cy="2762119"/>
          </a:xfrm>
          <a:prstGeom prst="rect">
            <a:avLst/>
          </a:prstGeom>
        </p:spPr>
      </p:pic>
    </p:spTree>
    <p:extLst>
      <p:ext uri="{BB962C8B-B14F-4D97-AF65-F5344CB8AC3E}">
        <p14:creationId xmlns:p14="http://schemas.microsoft.com/office/powerpoint/2010/main" val="19020570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a:t>Tech 2: use passwords to authenticate the server</a:t>
            </a:r>
            <a:endParaRPr kumimoji="1" lang="zh-CN" altLang="en-US" sz="2800" dirty="0"/>
          </a:p>
        </p:txBody>
      </p:sp>
      <p:sp>
        <p:nvSpPr>
          <p:cNvPr id="3" name="内容占位符 2"/>
          <p:cNvSpPr>
            <a:spLocks noGrp="1"/>
          </p:cNvSpPr>
          <p:nvPr>
            <p:ph idx="1"/>
          </p:nvPr>
        </p:nvSpPr>
        <p:spPr>
          <a:xfrm>
            <a:off x="457200" y="1417340"/>
            <a:ext cx="8229600" cy="4140460"/>
          </a:xfrm>
        </p:spPr>
        <p:txBody>
          <a:bodyPr>
            <a:normAutofit/>
          </a:bodyPr>
          <a:lstStyle/>
          <a:p>
            <a:r>
              <a:rPr lang="en-US" altLang="zh-CN" sz="2400" dirty="0"/>
              <a:t>Make the server prove it knows your password</a:t>
            </a:r>
          </a:p>
          <a:p>
            <a:pPr lvl="1"/>
            <a:r>
              <a:rPr lang="en-US" altLang="zh-CN" sz="2000" dirty="0"/>
              <a:t>Client chooses </a:t>
            </a:r>
            <a:r>
              <a:rPr lang="en-US" altLang="zh-CN" sz="2000" b="1" dirty="0"/>
              <a:t>Q</a:t>
            </a:r>
            <a:r>
              <a:rPr lang="en-US" altLang="zh-CN" sz="2000" dirty="0"/>
              <a:t>, sends to server, server computes </a:t>
            </a:r>
            <a:r>
              <a:rPr lang="en-US" altLang="zh-CN" sz="2000" b="1" dirty="0"/>
              <a:t>H(Q + password)</a:t>
            </a:r>
            <a:r>
              <a:rPr lang="en-US" altLang="zh-CN" sz="2000" dirty="0"/>
              <a:t>, replies</a:t>
            </a:r>
          </a:p>
          <a:p>
            <a:pPr lvl="1"/>
            <a:r>
              <a:rPr lang="en-US" altLang="zh-CN" sz="2000" dirty="0"/>
              <a:t>Only the authentic server would know your password!</a:t>
            </a:r>
          </a:p>
          <a:p>
            <a:r>
              <a:rPr lang="en-US" altLang="zh-CN" sz="2400" dirty="0"/>
              <a:t>Unfortunately, not many systems use this in practice</a:t>
            </a:r>
          </a:p>
          <a:p>
            <a:pPr lvl="1"/>
            <a:r>
              <a:rPr lang="en-US" altLang="zh-CN" sz="2000" dirty="0"/>
              <a:t>In part because app developers just care about app authenticating user..</a:t>
            </a: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38</a:t>
            </a:fld>
            <a:endParaRPr lang="zh-CN" altLang="en-US"/>
          </a:p>
        </p:txBody>
      </p:sp>
    </p:spTree>
    <p:extLst>
      <p:ext uri="{BB962C8B-B14F-4D97-AF65-F5344CB8AC3E}">
        <p14:creationId xmlns:p14="http://schemas.microsoft.com/office/powerpoint/2010/main" val="30322715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a:t>Tech 2: use passwords to authenticate the server</a:t>
            </a:r>
            <a:endParaRPr kumimoji="1" lang="zh-CN" altLang="en-US" sz="2800" dirty="0"/>
          </a:p>
        </p:txBody>
      </p:sp>
      <p:sp>
        <p:nvSpPr>
          <p:cNvPr id="3" name="内容占位符 2"/>
          <p:cNvSpPr>
            <a:spLocks noGrp="1"/>
          </p:cNvSpPr>
          <p:nvPr>
            <p:ph idx="1"/>
          </p:nvPr>
        </p:nvSpPr>
        <p:spPr>
          <a:xfrm>
            <a:off x="457200" y="1345332"/>
            <a:ext cx="8229600" cy="4212468"/>
          </a:xfrm>
        </p:spPr>
        <p:txBody>
          <a:bodyPr>
            <a:normAutofit/>
          </a:bodyPr>
          <a:lstStyle/>
          <a:p>
            <a:r>
              <a:rPr lang="en-US" altLang="zh-CN" sz="2400" b="1" dirty="0"/>
              <a:t>Complication</a:t>
            </a:r>
            <a:r>
              <a:rPr lang="en-US" altLang="zh-CN" sz="2400" dirty="0"/>
              <a:t>: could be used with first scheme to fool server!</a:t>
            </a:r>
          </a:p>
          <a:p>
            <a:pPr lvl="1"/>
            <a:r>
              <a:rPr lang="en-US" altLang="zh-CN" sz="2000" dirty="0"/>
              <a:t>First, try to log into the server: get the server's challenge </a:t>
            </a:r>
            <a:r>
              <a:rPr lang="en-US" altLang="zh-CN" sz="2000" b="1" dirty="0"/>
              <a:t>R</a:t>
            </a:r>
          </a:p>
          <a:p>
            <a:pPr lvl="1"/>
            <a:r>
              <a:rPr lang="en-US" altLang="zh-CN" sz="2000" dirty="0"/>
              <a:t>Then, decide you want to test the server: send it the same </a:t>
            </a:r>
            <a:r>
              <a:rPr lang="en-US" altLang="zh-CN" sz="2000" b="1" dirty="0"/>
              <a:t>R</a:t>
            </a:r>
          </a:p>
          <a:p>
            <a:pPr lvl="1"/>
            <a:r>
              <a:rPr lang="en-US" altLang="zh-CN" sz="2000" dirty="0"/>
              <a:t>Send server's reply back to it as response to the original challenge</a:t>
            </a:r>
          </a:p>
          <a:p>
            <a:r>
              <a:rPr lang="en-US" altLang="zh-CN" sz="2400" b="1" dirty="0"/>
              <a:t>Principle</a:t>
            </a:r>
            <a:r>
              <a:rPr lang="en-US" altLang="zh-CN" sz="2400" dirty="0"/>
              <a:t>: be explicit, again!</a:t>
            </a:r>
          </a:p>
          <a:p>
            <a:pPr lvl="1"/>
            <a:r>
              <a:rPr lang="en-US" altLang="zh-CN" sz="2000" dirty="0"/>
              <a:t>E.g., hash the intended recipient of response (e.g., client or server), and have the recipient verify it</a:t>
            </a: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39</a:t>
            </a:fld>
            <a:endParaRPr lang="zh-CN" altLang="en-US"/>
          </a:p>
        </p:txBody>
      </p:sp>
    </p:spTree>
    <p:extLst>
      <p:ext uri="{BB962C8B-B14F-4D97-AF65-F5344CB8AC3E}">
        <p14:creationId xmlns:p14="http://schemas.microsoft.com/office/powerpoint/2010/main" val="141881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Example: Unix FS</a:t>
            </a:r>
            <a:endParaRPr kumimoji="1" lang="zh-CN" altLang="en-US" dirty="0"/>
          </a:p>
        </p:txBody>
      </p:sp>
      <p:sp>
        <p:nvSpPr>
          <p:cNvPr id="3" name="内容占位符 2"/>
          <p:cNvSpPr>
            <a:spLocks noGrp="1"/>
          </p:cNvSpPr>
          <p:nvPr>
            <p:ph idx="1"/>
          </p:nvPr>
        </p:nvSpPr>
        <p:spPr>
          <a:xfrm>
            <a:off x="457200" y="1417340"/>
            <a:ext cx="8507288" cy="4104456"/>
          </a:xfrm>
        </p:spPr>
        <p:txBody>
          <a:bodyPr>
            <a:noAutofit/>
          </a:bodyPr>
          <a:lstStyle/>
          <a:p>
            <a:r>
              <a:rPr lang="en-US" altLang="zh-CN" sz="2000" dirty="0"/>
              <a:t>Resource:	</a:t>
            </a:r>
            <a:r>
              <a:rPr lang="en-US" altLang="zh-CN" sz="2000" b="0" dirty="0"/>
              <a:t>files, directories.</a:t>
            </a:r>
          </a:p>
          <a:p>
            <a:r>
              <a:rPr lang="en-US" altLang="zh-CN" sz="2000" dirty="0"/>
              <a:t>Server:	</a:t>
            </a:r>
            <a:r>
              <a:rPr lang="en-US" altLang="zh-CN" sz="2000" b="0" dirty="0"/>
              <a:t>OS kernel.</a:t>
            </a:r>
          </a:p>
          <a:p>
            <a:r>
              <a:rPr lang="en-US" altLang="zh-CN" sz="2000" dirty="0"/>
              <a:t>Client:	</a:t>
            </a:r>
            <a:r>
              <a:rPr lang="en-US" altLang="zh-CN" sz="2000" b="0" dirty="0"/>
              <a:t>process.</a:t>
            </a:r>
          </a:p>
          <a:p>
            <a:r>
              <a:rPr lang="en-US" altLang="zh-CN" sz="2000" dirty="0"/>
              <a:t>Requests:	</a:t>
            </a:r>
            <a:r>
              <a:rPr lang="en-US" altLang="zh-CN" sz="2000" b="0" dirty="0"/>
              <a:t>read, write system calls.</a:t>
            </a:r>
          </a:p>
          <a:p>
            <a:r>
              <a:rPr lang="en-US" altLang="zh-CN" sz="2000" dirty="0"/>
              <a:t>Mediation:	</a:t>
            </a:r>
            <a:r>
              <a:rPr lang="en-US" altLang="zh-CN" sz="2000" b="0" dirty="0"/>
              <a:t>U/K bit / system call implementation.</a:t>
            </a:r>
          </a:p>
          <a:p>
            <a:r>
              <a:rPr lang="en-US" altLang="zh-CN" sz="2000" dirty="0"/>
              <a:t>Principal:	</a:t>
            </a:r>
            <a:r>
              <a:rPr lang="en-US" altLang="zh-CN" sz="2000" b="0" dirty="0"/>
              <a:t>user ID.</a:t>
            </a:r>
          </a:p>
          <a:p>
            <a:r>
              <a:rPr lang="en-US" altLang="zh-CN" sz="2000" dirty="0"/>
              <a:t>Authentication:  </a:t>
            </a:r>
            <a:r>
              <a:rPr lang="en-US" altLang="zh-CN" sz="2000" b="0" dirty="0"/>
              <a:t>kernel keeps track of user ID for each process.</a:t>
            </a:r>
          </a:p>
          <a:p>
            <a:r>
              <a:rPr lang="en-US" altLang="zh-CN" sz="2000" dirty="0"/>
              <a:t>Authorization:   </a:t>
            </a:r>
            <a:r>
              <a:rPr lang="en-US" altLang="zh-CN" sz="2000" b="0" dirty="0"/>
              <a:t>permission bits &amp; owner </a:t>
            </a:r>
            <a:r>
              <a:rPr lang="en-US" altLang="zh-CN" sz="2000" b="0" dirty="0" err="1"/>
              <a:t>uid</a:t>
            </a:r>
            <a:r>
              <a:rPr lang="en-US" altLang="zh-CN" sz="2000" b="0" dirty="0"/>
              <a:t> in each  file's </a:t>
            </a:r>
            <a:r>
              <a:rPr lang="en-US" altLang="zh-CN" sz="2000" b="0" dirty="0" err="1"/>
              <a:t>inode</a:t>
            </a:r>
            <a:r>
              <a:rPr lang="en-US" altLang="zh-CN" sz="2000" b="0" dirty="0"/>
              <a:t>.</a:t>
            </a:r>
          </a:p>
          <a:p>
            <a:endParaRPr kumimoji="1" lang="zh-CN" altLang="en-US" sz="20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a:t>
            </a:fld>
            <a:endParaRPr lang="zh-CN" altLang="en-US"/>
          </a:p>
        </p:txBody>
      </p:sp>
    </p:spTree>
    <p:extLst>
      <p:ext uri="{BB962C8B-B14F-4D97-AF65-F5344CB8AC3E}">
        <p14:creationId xmlns:p14="http://schemas.microsoft.com/office/powerpoint/2010/main" val="3157444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Tech 3: turn offline into online attack</a:t>
            </a:r>
            <a:endParaRPr kumimoji="1" lang="zh-CN" altLang="en-US" dirty="0"/>
          </a:p>
        </p:txBody>
      </p:sp>
      <p:sp>
        <p:nvSpPr>
          <p:cNvPr id="3" name="内容占位符 2"/>
          <p:cNvSpPr>
            <a:spLocks noGrp="1"/>
          </p:cNvSpPr>
          <p:nvPr>
            <p:ph idx="1"/>
          </p:nvPr>
        </p:nvSpPr>
        <p:spPr>
          <a:xfrm>
            <a:off x="457200" y="1129308"/>
            <a:ext cx="8579296" cy="3771636"/>
          </a:xfrm>
        </p:spPr>
        <p:txBody>
          <a:bodyPr>
            <a:noAutofit/>
          </a:bodyPr>
          <a:lstStyle/>
          <a:p>
            <a:r>
              <a:rPr lang="en-US" altLang="zh-CN" dirty="0"/>
              <a:t>Turn phishing attacks from </a:t>
            </a:r>
            <a:r>
              <a:rPr lang="en-US" altLang="zh-CN" b="1" dirty="0"/>
              <a:t>offline</a:t>
            </a:r>
            <a:r>
              <a:rPr lang="en-US" altLang="zh-CN" dirty="0"/>
              <a:t> into </a:t>
            </a:r>
            <a:r>
              <a:rPr lang="en-US" altLang="zh-CN" b="1" dirty="0"/>
              <a:t>online</a:t>
            </a:r>
            <a:r>
              <a:rPr lang="en-US" altLang="zh-CN" dirty="0"/>
              <a:t> attacks</a:t>
            </a:r>
          </a:p>
          <a:p>
            <a:pPr lvl="1"/>
            <a:r>
              <a:rPr lang="en-US" altLang="zh-CN" dirty="0"/>
              <a:t>If adversary doesn't have the right image, users will know the site is fake</a:t>
            </a:r>
          </a:p>
          <a:p>
            <a:pPr lvl="1"/>
            <a:r>
              <a:rPr lang="en-US" altLang="zh-CN" dirty="0"/>
              <a:t>Adversary could talk to real site, fetch image for each user that logs in</a:t>
            </a: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40</a:t>
            </a:fld>
            <a:endParaRPr lang="zh-CN" altLang="en-US"/>
          </a:p>
        </p:txBody>
      </p:sp>
    </p:spTree>
    <p:extLst>
      <p:ext uri="{BB962C8B-B14F-4D97-AF65-F5344CB8AC3E}">
        <p14:creationId xmlns:p14="http://schemas.microsoft.com/office/powerpoint/2010/main" val="31348859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t>
            </a:r>
            <a:r>
              <a:rPr kumimoji="1" lang="en-US" altLang="zh-CN" dirty="0" err="1"/>
              <a:t>Sitekey</a:t>
            </a:r>
            <a:r>
              <a:rPr kumimoji="1" lang="en-US" altLang="zh-CN" dirty="0"/>
              <a:t>"</a:t>
            </a:r>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41</a:t>
            </a:fld>
            <a:endParaRPr lang="zh-CN" altLang="en-US"/>
          </a:p>
        </p:txBody>
      </p:sp>
      <p:pic>
        <p:nvPicPr>
          <p:cNvPr id="5" name="图片 4"/>
          <p:cNvPicPr>
            <a:picLocks noChangeAspect="1"/>
          </p:cNvPicPr>
          <p:nvPr/>
        </p:nvPicPr>
        <p:blipFill>
          <a:blip r:embed="rId3"/>
          <a:stretch>
            <a:fillRect/>
          </a:stretch>
        </p:blipFill>
        <p:spPr>
          <a:xfrm>
            <a:off x="683568" y="1036184"/>
            <a:ext cx="7812360" cy="4581623"/>
          </a:xfrm>
          <a:prstGeom prst="rect">
            <a:avLst/>
          </a:prstGeom>
        </p:spPr>
      </p:pic>
    </p:spTree>
    <p:extLst>
      <p:ext uri="{BB962C8B-B14F-4D97-AF65-F5344CB8AC3E}">
        <p14:creationId xmlns:p14="http://schemas.microsoft.com/office/powerpoint/2010/main" val="13767157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Tech 3: turn offline into online attack</a:t>
            </a:r>
            <a:endParaRPr kumimoji="1" lang="zh-CN" altLang="en-US" dirty="0"/>
          </a:p>
        </p:txBody>
      </p:sp>
      <p:sp>
        <p:nvSpPr>
          <p:cNvPr id="3" name="内容占位符 2"/>
          <p:cNvSpPr>
            <a:spLocks noGrp="1"/>
          </p:cNvSpPr>
          <p:nvPr>
            <p:ph idx="1"/>
          </p:nvPr>
        </p:nvSpPr>
        <p:spPr>
          <a:xfrm>
            <a:off x="457200" y="1129308"/>
            <a:ext cx="8229600" cy="3771636"/>
          </a:xfrm>
        </p:spPr>
        <p:txBody>
          <a:bodyPr>
            <a:noAutofit/>
          </a:bodyPr>
          <a:lstStyle/>
          <a:p>
            <a:r>
              <a:rPr lang="en-US" altLang="zh-CN" sz="2400" dirty="0"/>
              <a:t>Why is it still useful, then?</a:t>
            </a:r>
          </a:p>
          <a:p>
            <a:pPr lvl="1"/>
            <a:r>
              <a:rPr lang="en-US" altLang="zh-CN" sz="2000" dirty="0"/>
              <a:t>Requires more efforts on adversary's part to mount attack</a:t>
            </a:r>
          </a:p>
          <a:p>
            <a:pPr lvl="1"/>
            <a:r>
              <a:rPr lang="en-US" altLang="zh-CN" sz="2000" dirty="0"/>
              <a:t>Even if adversary does this, bank can detect it</a:t>
            </a:r>
          </a:p>
          <a:p>
            <a:pPr lvl="1"/>
            <a:r>
              <a:rPr lang="en-US" altLang="zh-CN" sz="2000" dirty="0"/>
              <a:t>Watch for many requests coming from a single computer</a:t>
            </a:r>
          </a:p>
          <a:p>
            <a:pPr lvl="1"/>
            <a:r>
              <a:rPr lang="en-US" altLang="zh-CN" sz="2000" dirty="0"/>
              <a:t>That computer might be trying to impersonate site</a:t>
            </a:r>
          </a:p>
          <a:p>
            <a:pPr lvl="1"/>
            <a:r>
              <a:rPr lang="en-US" altLang="zh-CN" sz="2000" dirty="0"/>
              <a:t>Turns an offline/passive attack into an online/active attack</a:t>
            </a:r>
          </a:p>
          <a:p>
            <a:r>
              <a:rPr lang="en-US" altLang="zh-CN" sz="2400" dirty="0"/>
              <a:t>Key insight</a:t>
            </a:r>
          </a:p>
          <a:p>
            <a:pPr lvl="1"/>
            <a:r>
              <a:rPr lang="en-US" altLang="zh-CN" sz="2000" dirty="0"/>
              <a:t>Don't need perfect security, small improvements can help</a:t>
            </a:r>
          </a:p>
          <a:p>
            <a:endParaRPr kumimoji="1" lang="zh-CN" altLang="en-US" sz="24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42</a:t>
            </a:fld>
            <a:endParaRPr lang="zh-CN" altLang="en-US"/>
          </a:p>
        </p:txBody>
      </p:sp>
    </p:spTree>
    <p:extLst>
      <p:ext uri="{BB962C8B-B14F-4D97-AF65-F5344CB8AC3E}">
        <p14:creationId xmlns:p14="http://schemas.microsoft.com/office/powerpoint/2010/main" val="36276166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Tech 4: Specific password</a:t>
            </a:r>
            <a:endParaRPr kumimoji="1" lang="zh-CN" altLang="en-US" dirty="0"/>
          </a:p>
        </p:txBody>
      </p:sp>
      <p:sp>
        <p:nvSpPr>
          <p:cNvPr id="3" name="内容占位符 2"/>
          <p:cNvSpPr>
            <a:spLocks noGrp="1"/>
          </p:cNvSpPr>
          <p:nvPr>
            <p:ph idx="1"/>
          </p:nvPr>
        </p:nvSpPr>
        <p:spPr/>
        <p:txBody>
          <a:bodyPr>
            <a:normAutofit fontScale="85000" lnSpcReduction="10000"/>
          </a:bodyPr>
          <a:lstStyle/>
          <a:p>
            <a:r>
              <a:rPr lang="en-US" altLang="zh-CN" sz="2800" dirty="0"/>
              <a:t>Make passwords specific to a site.</a:t>
            </a:r>
          </a:p>
          <a:p>
            <a:pPr lvl="1"/>
            <a:r>
              <a:rPr lang="en-US" altLang="zh-CN" sz="2400" dirty="0"/>
              <a:t>Instead of sending password, send H(</a:t>
            </a:r>
            <a:r>
              <a:rPr lang="en-US" altLang="zh-CN" sz="2400" dirty="0" err="1"/>
              <a:t>servername</a:t>
            </a:r>
            <a:r>
              <a:rPr lang="en-US" altLang="zh-CN" sz="2400" dirty="0"/>
              <a:t> + password).</a:t>
            </a:r>
          </a:p>
          <a:p>
            <a:pPr lvl="1"/>
            <a:r>
              <a:rPr lang="en-US" altLang="zh-CN" sz="2400" dirty="0"/>
              <a:t>Just like a basic password scheme, from the server's point of view.</a:t>
            </a:r>
          </a:p>
          <a:p>
            <a:r>
              <a:rPr lang="en-US" altLang="zh-CN" sz="2800" dirty="0"/>
              <a:t>Except impersonator on another server gets diff </a:t>
            </a:r>
            <a:r>
              <a:rPr lang="en-US" altLang="zh-CN" sz="2800" dirty="0" err="1"/>
              <a:t>passwd</a:t>
            </a:r>
            <a:r>
              <a:rPr lang="en-US" altLang="zh-CN" sz="2800" dirty="0"/>
              <a:t>.</a:t>
            </a:r>
          </a:p>
          <a:p>
            <a:r>
              <a:rPr lang="en-US" altLang="zh-CN" sz="2800" dirty="0"/>
              <a:t>Recommendation</a:t>
            </a:r>
          </a:p>
          <a:p>
            <a:pPr lvl="1"/>
            <a:r>
              <a:rPr lang="en-US" altLang="zh-CN" sz="2400" dirty="0"/>
              <a:t>E.g.,</a:t>
            </a:r>
            <a:r>
              <a:rPr lang="zh-CN" altLang="en-US" sz="2400" dirty="0"/>
              <a:t> </a:t>
            </a:r>
            <a:r>
              <a:rPr lang="en-US" altLang="zh-CN" sz="2400" dirty="0" err="1"/>
              <a:t>LastPass</a:t>
            </a:r>
            <a:endParaRPr lang="en-US" altLang="zh-CN" sz="2400" dirty="0"/>
          </a:p>
          <a:p>
            <a:endParaRPr kumimoji="1" lang="zh-CN" altLang="en-US" sz="28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43</a:t>
            </a:fld>
            <a:endParaRPr lang="zh-CN" altLang="en-US"/>
          </a:p>
        </p:txBody>
      </p:sp>
    </p:spTree>
    <p:extLst>
      <p:ext uri="{BB962C8B-B14F-4D97-AF65-F5344CB8AC3E}">
        <p14:creationId xmlns:p14="http://schemas.microsoft.com/office/powerpoint/2010/main" val="31321893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Tech 5: one-time passwords</a:t>
            </a:r>
            <a:endParaRPr kumimoji="1" lang="zh-CN" altLang="en-US" dirty="0"/>
          </a:p>
        </p:txBody>
      </p:sp>
      <p:sp>
        <p:nvSpPr>
          <p:cNvPr id="3" name="内容占位符 2"/>
          <p:cNvSpPr>
            <a:spLocks noGrp="1"/>
          </p:cNvSpPr>
          <p:nvPr>
            <p:ph idx="1"/>
          </p:nvPr>
        </p:nvSpPr>
        <p:spPr>
          <a:xfrm>
            <a:off x="457200" y="1273324"/>
            <a:ext cx="8229600" cy="4320480"/>
          </a:xfrm>
        </p:spPr>
        <p:txBody>
          <a:bodyPr>
            <a:normAutofit fontScale="85000" lnSpcReduction="10000"/>
          </a:bodyPr>
          <a:lstStyle/>
          <a:p>
            <a:r>
              <a:rPr lang="en-US" altLang="zh-CN" sz="2400" dirty="0"/>
              <a:t>One-time Password</a:t>
            </a:r>
          </a:p>
          <a:p>
            <a:pPr lvl="1"/>
            <a:r>
              <a:rPr lang="en-US" altLang="zh-CN" sz="2000" dirty="0"/>
              <a:t>If adversary intercepts password, can keep using it over and over</a:t>
            </a:r>
          </a:p>
          <a:p>
            <a:pPr lvl="1"/>
            <a:r>
              <a:rPr lang="en-US" altLang="zh-CN" sz="2000" dirty="0"/>
              <a:t>Can implement one-time passwords: need to use a different password every time</a:t>
            </a:r>
          </a:p>
          <a:p>
            <a:r>
              <a:rPr lang="en-US" altLang="zh-CN" sz="2400" dirty="0"/>
              <a:t>Design: construct a long chain of hashes.</a:t>
            </a:r>
          </a:p>
          <a:p>
            <a:pPr lvl="1"/>
            <a:r>
              <a:rPr lang="en-US" altLang="zh-CN" sz="2000" dirty="0"/>
              <a:t>Start with password and salt, as before.</a:t>
            </a:r>
          </a:p>
          <a:p>
            <a:pPr lvl="1"/>
            <a:r>
              <a:rPr lang="en-US" altLang="zh-CN" sz="2000" dirty="0"/>
              <a:t>Repeatedly apply hash, n times, to get n passwords.</a:t>
            </a:r>
          </a:p>
          <a:p>
            <a:pPr lvl="1"/>
            <a:r>
              <a:rPr lang="en-US" altLang="zh-CN" sz="2000" dirty="0"/>
              <a:t>Server stores x = H(H(H(H(...(H(</a:t>
            </a:r>
            <a:r>
              <a:rPr lang="en-US" altLang="zh-CN" sz="2000" dirty="0" err="1"/>
              <a:t>salt+password</a:t>
            </a:r>
            <a:r>
              <a:rPr lang="en-US" altLang="zh-CN" sz="2000" dirty="0"/>
              <a:t>)))))) = </a:t>
            </a:r>
            <a:r>
              <a:rPr lang="en-US" altLang="zh-CN" sz="2000" dirty="0" err="1"/>
              <a:t>H</a:t>
            </a:r>
            <a:r>
              <a:rPr lang="en-US" altLang="zh-CN" sz="2000" baseline="30000" dirty="0" err="1"/>
              <a:t>n</a:t>
            </a:r>
            <a:r>
              <a:rPr lang="en-US" altLang="zh-CN" sz="2000" dirty="0"/>
              <a:t>(</a:t>
            </a:r>
            <a:r>
              <a:rPr lang="en-US" altLang="zh-CN" sz="2000" dirty="0" err="1"/>
              <a:t>salt+password</a:t>
            </a:r>
            <a:r>
              <a:rPr lang="en-US" altLang="zh-CN" sz="2000" dirty="0"/>
              <a:t>)</a:t>
            </a:r>
          </a:p>
          <a:p>
            <a:r>
              <a:rPr lang="en-US" altLang="zh-CN" sz="2400" dirty="0"/>
              <a:t>To authenticate, send token=H</a:t>
            </a:r>
            <a:r>
              <a:rPr lang="en-US" altLang="zh-CN" sz="2400" baseline="30000" dirty="0"/>
              <a:t>{n-1}</a:t>
            </a:r>
            <a:r>
              <a:rPr lang="en-US" altLang="zh-CN" sz="2400" dirty="0"/>
              <a:t>(</a:t>
            </a:r>
            <a:r>
              <a:rPr lang="en-US" altLang="zh-CN" sz="2400" dirty="0" err="1"/>
              <a:t>salt+password</a:t>
            </a:r>
            <a:r>
              <a:rPr lang="en-US" altLang="zh-CN" sz="2400" dirty="0"/>
              <a:t>).</a:t>
            </a:r>
          </a:p>
          <a:p>
            <a:pPr lvl="1"/>
            <a:r>
              <a:rPr lang="en-US" altLang="zh-CN" sz="2000" dirty="0"/>
              <a:t>Server verifies that x = H(token), then sets x &lt;- token</a:t>
            </a:r>
          </a:p>
          <a:p>
            <a:pPr lvl="1"/>
            <a:r>
              <a:rPr lang="en-US" altLang="zh-CN" sz="2000" dirty="0"/>
              <a:t>User carries a printout of a few hashes, or uses smartphone to compute them.</a:t>
            </a: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44</a:t>
            </a:fld>
            <a:endParaRPr lang="zh-CN" altLang="en-US"/>
          </a:p>
        </p:txBody>
      </p:sp>
    </p:spTree>
    <p:extLst>
      <p:ext uri="{BB962C8B-B14F-4D97-AF65-F5344CB8AC3E}">
        <p14:creationId xmlns:p14="http://schemas.microsoft.com/office/powerpoint/2010/main" val="3255693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Tech 5: one-time passwords</a:t>
            </a:r>
            <a:endParaRPr kumimoji="1" lang="zh-CN" altLang="en-US" dirty="0"/>
          </a:p>
        </p:txBody>
      </p:sp>
      <p:sp>
        <p:nvSpPr>
          <p:cNvPr id="3" name="内容占位符 2"/>
          <p:cNvSpPr>
            <a:spLocks noGrp="1"/>
          </p:cNvSpPr>
          <p:nvPr>
            <p:ph idx="1"/>
          </p:nvPr>
        </p:nvSpPr>
        <p:spPr>
          <a:xfrm>
            <a:off x="457200" y="1333501"/>
            <a:ext cx="8363272" cy="3771636"/>
          </a:xfrm>
        </p:spPr>
        <p:txBody>
          <a:bodyPr>
            <a:normAutofit/>
          </a:bodyPr>
          <a:lstStyle/>
          <a:p>
            <a:r>
              <a:rPr lang="en-US" altLang="zh-CN" sz="2800" dirty="0"/>
              <a:t>Alternative design: include time in the hash (Google's 2-step verification)</a:t>
            </a:r>
          </a:p>
          <a:p>
            <a:pPr lvl="1"/>
            <a:r>
              <a:rPr lang="en-US" altLang="zh-CN" sz="2400" dirty="0"/>
              <a:t>Server and user's smartphone share some secret string K.</a:t>
            </a:r>
          </a:p>
          <a:p>
            <a:pPr lvl="1"/>
            <a:r>
              <a:rPr lang="en-US" altLang="zh-CN" sz="2400" dirty="0"/>
              <a:t>To authenticate, smartphone computes H(K || current time).</a:t>
            </a:r>
          </a:p>
          <a:p>
            <a:pPr lvl="1"/>
            <a:r>
              <a:rPr lang="en-US" altLang="zh-CN" sz="2400" dirty="0"/>
              <a:t>User sends hash value to server, server can check a few recent time values.</a:t>
            </a:r>
          </a:p>
          <a:p>
            <a:endParaRPr kumimoji="1" lang="zh-CN" altLang="en-US" sz="28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45</a:t>
            </a:fld>
            <a:endParaRPr lang="zh-CN" altLang="en-US"/>
          </a:p>
        </p:txBody>
      </p:sp>
    </p:spTree>
    <p:extLst>
      <p:ext uri="{BB962C8B-B14F-4D97-AF65-F5344CB8AC3E}">
        <p14:creationId xmlns:p14="http://schemas.microsoft.com/office/powerpoint/2010/main" val="1102990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Google's App-specific password</a:t>
            </a:r>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46</a:t>
            </a:fld>
            <a:endParaRPr lang="zh-CN" altLang="en-US"/>
          </a:p>
        </p:txBody>
      </p:sp>
      <p:pic>
        <p:nvPicPr>
          <p:cNvPr id="5" name="图片 4"/>
          <p:cNvPicPr>
            <a:picLocks noChangeAspect="1"/>
          </p:cNvPicPr>
          <p:nvPr/>
        </p:nvPicPr>
        <p:blipFill>
          <a:blip r:embed="rId2"/>
          <a:stretch>
            <a:fillRect/>
          </a:stretch>
        </p:blipFill>
        <p:spPr>
          <a:xfrm>
            <a:off x="514894" y="1208774"/>
            <a:ext cx="8017546" cy="3160894"/>
          </a:xfrm>
          <a:prstGeom prst="rect">
            <a:avLst/>
          </a:prstGeom>
        </p:spPr>
      </p:pic>
      <p:pic>
        <p:nvPicPr>
          <p:cNvPr id="6" name="图片 5"/>
          <p:cNvPicPr>
            <a:picLocks noChangeAspect="1"/>
          </p:cNvPicPr>
          <p:nvPr/>
        </p:nvPicPr>
        <p:blipFill>
          <a:blip r:embed="rId3"/>
          <a:stretch>
            <a:fillRect/>
          </a:stretch>
        </p:blipFill>
        <p:spPr>
          <a:xfrm>
            <a:off x="395536" y="4357667"/>
            <a:ext cx="8318500" cy="709083"/>
          </a:xfrm>
          <a:prstGeom prst="rect">
            <a:avLst/>
          </a:prstGeom>
        </p:spPr>
      </p:pic>
    </p:spTree>
    <p:extLst>
      <p:ext uri="{BB962C8B-B14F-4D97-AF65-F5344CB8AC3E}">
        <p14:creationId xmlns:p14="http://schemas.microsoft.com/office/powerpoint/2010/main" val="29709850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400" dirty="0"/>
              <a:t>Tech 6: bind authentication and request authorization</a:t>
            </a:r>
            <a:endParaRPr kumimoji="1" lang="zh-CN" altLang="en-US" sz="2400" dirty="0"/>
          </a:p>
        </p:txBody>
      </p:sp>
      <p:sp>
        <p:nvSpPr>
          <p:cNvPr id="3" name="内容占位符 2"/>
          <p:cNvSpPr>
            <a:spLocks noGrp="1"/>
          </p:cNvSpPr>
          <p:nvPr>
            <p:ph idx="1"/>
          </p:nvPr>
        </p:nvSpPr>
        <p:spPr/>
        <p:txBody>
          <a:bodyPr>
            <a:normAutofit fontScale="85000" lnSpcReduction="10000"/>
          </a:bodyPr>
          <a:lstStyle/>
          <a:p>
            <a:r>
              <a:rPr lang="en-US" altLang="zh-CN" sz="2400" dirty="0"/>
              <a:t>One way to look at problem: sending password authorizes any request</a:t>
            </a:r>
          </a:p>
          <a:p>
            <a:pPr lvl="1"/>
            <a:r>
              <a:rPr lang="en-US" altLang="zh-CN" sz="2000" dirty="0"/>
              <a:t>even requests by adversary that intercepts our password</a:t>
            </a:r>
          </a:p>
          <a:p>
            <a:pPr lvl="1"/>
            <a:r>
              <a:rPr lang="en-US" altLang="zh-CN" sz="2000" dirty="0"/>
              <a:t>A different design: use password to authenticate any request</a:t>
            </a:r>
          </a:p>
          <a:p>
            <a:pPr lvl="1"/>
            <a:r>
              <a:rPr lang="en-US" altLang="zh-CN" sz="2000" b="1" dirty="0" err="1"/>
              <a:t>req</a:t>
            </a:r>
            <a:r>
              <a:rPr lang="en-US" altLang="zh-CN" sz="2000" b="1" dirty="0"/>
              <a:t> = { username, "write XX to </a:t>
            </a:r>
            <a:r>
              <a:rPr lang="en-US" altLang="zh-CN" sz="2000" b="1" dirty="0" err="1"/>
              <a:t>exam.txt</a:t>
            </a:r>
            <a:r>
              <a:rPr lang="en-US" altLang="zh-CN" sz="2000" b="1" dirty="0"/>
              <a:t>", H(password + "write ..") }</a:t>
            </a:r>
          </a:p>
          <a:p>
            <a:r>
              <a:rPr lang="en-US" altLang="zh-CN" sz="2400" dirty="0"/>
              <a:t>Server can check if this is a legitimate </a:t>
            </a:r>
            <a:r>
              <a:rPr lang="en-US" altLang="zh-CN" sz="2400" dirty="0" err="1"/>
              <a:t>req</a:t>
            </a:r>
            <a:r>
              <a:rPr lang="en-US" altLang="zh-CN" sz="2400" dirty="0"/>
              <a:t> from user using password</a:t>
            </a:r>
          </a:p>
          <a:p>
            <a:pPr lvl="1"/>
            <a:r>
              <a:rPr lang="en-US" altLang="zh-CN" sz="2000" dirty="0"/>
              <a:t>Even if adversary intercepts request, cannot steal/misuse password</a:t>
            </a:r>
          </a:p>
          <a:p>
            <a:pPr lvl="1"/>
            <a:r>
              <a:rPr lang="en-US" altLang="zh-CN" sz="2000" dirty="0"/>
              <a:t>In practice, don't want to use password, use some session token instead</a:t>
            </a:r>
          </a:p>
          <a:p>
            <a:pPr lvl="1"/>
            <a:r>
              <a:rPr lang="en-US" altLang="zh-CN" sz="2000" dirty="0"/>
              <a:t>Could combine well with one-time passwords</a:t>
            </a: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47</a:t>
            </a:fld>
            <a:endParaRPr lang="zh-CN" altLang="en-US"/>
          </a:p>
        </p:txBody>
      </p:sp>
    </p:spTree>
    <p:extLst>
      <p:ext uri="{BB962C8B-B14F-4D97-AF65-F5344CB8AC3E}">
        <p14:creationId xmlns:p14="http://schemas.microsoft.com/office/powerpoint/2010/main" val="35304474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Tech 7: FIDO: Replace the Password</a:t>
            </a:r>
            <a:endParaRPr kumimoji="1" lang="zh-CN" altLang="en-US" dirty="0"/>
          </a:p>
        </p:txBody>
      </p:sp>
      <p:pic>
        <p:nvPicPr>
          <p:cNvPr id="6" name="图片 5"/>
          <p:cNvPicPr>
            <a:picLocks noChangeAspect="1"/>
          </p:cNvPicPr>
          <p:nvPr/>
        </p:nvPicPr>
        <p:blipFill>
          <a:blip r:embed="rId2"/>
          <a:stretch>
            <a:fillRect/>
          </a:stretch>
        </p:blipFill>
        <p:spPr>
          <a:xfrm>
            <a:off x="8977" y="1273324"/>
            <a:ext cx="9144000" cy="4247812"/>
          </a:xfrm>
          <a:prstGeom prst="rect">
            <a:avLst/>
          </a:prstGeom>
        </p:spPr>
      </p:pic>
    </p:spTree>
    <p:extLst>
      <p:ext uri="{BB962C8B-B14F-4D97-AF65-F5344CB8AC3E}">
        <p14:creationId xmlns:p14="http://schemas.microsoft.com/office/powerpoint/2010/main" val="710275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Three Bindings</a:t>
            </a:r>
            <a:endParaRPr lang="zh-CN" altLang="en-US" dirty="0"/>
          </a:p>
        </p:txBody>
      </p:sp>
      <p:sp>
        <p:nvSpPr>
          <p:cNvPr id="4" name="矩形 3"/>
          <p:cNvSpPr/>
          <p:nvPr/>
        </p:nvSpPr>
        <p:spPr>
          <a:xfrm>
            <a:off x="1547664" y="1921396"/>
            <a:ext cx="2160240" cy="17281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07704" y="2866210"/>
            <a:ext cx="1440160" cy="369332"/>
          </a:xfrm>
          <a:prstGeom prst="rect">
            <a:avLst/>
          </a:prstGeom>
          <a:noFill/>
        </p:spPr>
        <p:txBody>
          <a:bodyPr wrap="square" rtlCol="0">
            <a:spAutoFit/>
          </a:bodyPr>
          <a:lstStyle/>
          <a:p>
            <a:pPr algn="ctr"/>
            <a:r>
              <a:rPr lang="en-US" altLang="zh-CN" dirty="0"/>
              <a:t>Private key</a:t>
            </a:r>
            <a:endParaRPr lang="zh-CN" altLang="en-US" dirty="0"/>
          </a:p>
        </p:txBody>
      </p:sp>
      <p:sp>
        <p:nvSpPr>
          <p:cNvPr id="6" name="文本框 5"/>
          <p:cNvSpPr txBox="1"/>
          <p:nvPr/>
        </p:nvSpPr>
        <p:spPr>
          <a:xfrm>
            <a:off x="1907704" y="2164132"/>
            <a:ext cx="1440160" cy="369332"/>
          </a:xfrm>
          <a:prstGeom prst="rect">
            <a:avLst/>
          </a:prstGeom>
          <a:noFill/>
        </p:spPr>
        <p:txBody>
          <a:bodyPr wrap="square" rtlCol="0">
            <a:spAutoFit/>
          </a:bodyPr>
          <a:lstStyle/>
          <a:p>
            <a:pPr algn="ctr"/>
            <a:r>
              <a:rPr lang="en-US" altLang="zh-CN" dirty="0"/>
              <a:t>Fingerprint</a:t>
            </a:r>
            <a:endParaRPr lang="zh-CN" altLang="en-US" dirty="0"/>
          </a:p>
        </p:txBody>
      </p:sp>
      <p:sp>
        <p:nvSpPr>
          <p:cNvPr id="7" name="矩形 6"/>
          <p:cNvSpPr/>
          <p:nvPr/>
        </p:nvSpPr>
        <p:spPr>
          <a:xfrm>
            <a:off x="5508104" y="1921396"/>
            <a:ext cx="2160240" cy="17281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868144" y="2866210"/>
            <a:ext cx="1440160" cy="369332"/>
          </a:xfrm>
          <a:prstGeom prst="rect">
            <a:avLst/>
          </a:prstGeom>
          <a:noFill/>
        </p:spPr>
        <p:txBody>
          <a:bodyPr wrap="square" rtlCol="0">
            <a:spAutoFit/>
          </a:bodyPr>
          <a:lstStyle/>
          <a:p>
            <a:pPr algn="ctr"/>
            <a:r>
              <a:rPr lang="en-US" altLang="zh-CN" dirty="0"/>
              <a:t>Publish key</a:t>
            </a:r>
            <a:endParaRPr lang="zh-CN" altLang="en-US" dirty="0"/>
          </a:p>
        </p:txBody>
      </p:sp>
      <p:sp>
        <p:nvSpPr>
          <p:cNvPr id="9" name="文本框 8"/>
          <p:cNvSpPr txBox="1"/>
          <p:nvPr/>
        </p:nvSpPr>
        <p:spPr>
          <a:xfrm>
            <a:off x="5868144" y="2164132"/>
            <a:ext cx="1440160" cy="369332"/>
          </a:xfrm>
          <a:prstGeom prst="rect">
            <a:avLst/>
          </a:prstGeom>
          <a:noFill/>
        </p:spPr>
        <p:txBody>
          <a:bodyPr wrap="square" rtlCol="0">
            <a:spAutoFit/>
          </a:bodyPr>
          <a:lstStyle/>
          <a:p>
            <a:pPr algn="ctr"/>
            <a:r>
              <a:rPr lang="en-US" altLang="zh-CN" dirty="0"/>
              <a:t>User ID</a:t>
            </a:r>
            <a:endParaRPr lang="zh-CN" altLang="en-US" dirty="0"/>
          </a:p>
        </p:txBody>
      </p:sp>
      <p:cxnSp>
        <p:nvCxnSpPr>
          <p:cNvPr id="11" name="直接箭头连接符 10"/>
          <p:cNvCxnSpPr>
            <a:stCxn id="6" idx="2"/>
            <a:endCxn id="5" idx="0"/>
          </p:cNvCxnSpPr>
          <p:nvPr/>
        </p:nvCxnSpPr>
        <p:spPr>
          <a:xfrm>
            <a:off x="2627784" y="2533464"/>
            <a:ext cx="0" cy="332746"/>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9" idx="2"/>
            <a:endCxn id="8" idx="0"/>
          </p:cNvCxnSpPr>
          <p:nvPr/>
        </p:nvCxnSpPr>
        <p:spPr>
          <a:xfrm>
            <a:off x="6588224" y="2533464"/>
            <a:ext cx="0" cy="332746"/>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1"/>
            <a:endCxn id="5" idx="3"/>
          </p:cNvCxnSpPr>
          <p:nvPr/>
        </p:nvCxnSpPr>
        <p:spPr>
          <a:xfrm flipH="1">
            <a:off x="3347864" y="3050876"/>
            <a:ext cx="2520280" cy="0"/>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835696" y="3865612"/>
            <a:ext cx="1656184" cy="369332"/>
          </a:xfrm>
          <a:prstGeom prst="rect">
            <a:avLst/>
          </a:prstGeom>
          <a:noFill/>
        </p:spPr>
        <p:txBody>
          <a:bodyPr wrap="square" rtlCol="0">
            <a:spAutoFit/>
          </a:bodyPr>
          <a:lstStyle/>
          <a:p>
            <a:pPr algn="ctr"/>
            <a:r>
              <a:rPr lang="en-US" altLang="zh-CN" dirty="0"/>
              <a:t>Phone</a:t>
            </a:r>
            <a:endParaRPr lang="zh-CN" altLang="en-US" dirty="0"/>
          </a:p>
        </p:txBody>
      </p:sp>
      <p:sp>
        <p:nvSpPr>
          <p:cNvPr id="19" name="文本框 18"/>
          <p:cNvSpPr txBox="1"/>
          <p:nvPr/>
        </p:nvSpPr>
        <p:spPr>
          <a:xfrm>
            <a:off x="5760132" y="3865612"/>
            <a:ext cx="1656184" cy="369332"/>
          </a:xfrm>
          <a:prstGeom prst="rect">
            <a:avLst/>
          </a:prstGeom>
          <a:noFill/>
        </p:spPr>
        <p:txBody>
          <a:bodyPr wrap="square" rtlCol="0">
            <a:spAutoFit/>
          </a:bodyPr>
          <a:lstStyle/>
          <a:p>
            <a:pPr algn="ctr"/>
            <a:r>
              <a:rPr lang="en-US" altLang="zh-CN" dirty="0"/>
              <a:t>Server</a:t>
            </a:r>
            <a:endParaRPr lang="zh-CN" altLang="en-US" dirty="0"/>
          </a:p>
        </p:txBody>
      </p:sp>
      <p:sp>
        <p:nvSpPr>
          <p:cNvPr id="20" name="文本框 19"/>
          <p:cNvSpPr txBox="1"/>
          <p:nvPr/>
        </p:nvSpPr>
        <p:spPr>
          <a:xfrm>
            <a:off x="1583668" y="4389618"/>
            <a:ext cx="2160240" cy="646331"/>
          </a:xfrm>
          <a:prstGeom prst="rect">
            <a:avLst/>
          </a:prstGeom>
          <a:noFill/>
        </p:spPr>
        <p:txBody>
          <a:bodyPr wrap="square" rtlCol="0">
            <a:spAutoFit/>
          </a:bodyPr>
          <a:lstStyle/>
          <a:p>
            <a:pPr algn="ctr"/>
            <a:r>
              <a:rPr lang="en-US" altLang="zh-CN" dirty="0"/>
              <a:t>Secure by hardware (e.g., TrustZone)</a:t>
            </a:r>
            <a:endParaRPr lang="zh-CN" altLang="en-US" dirty="0"/>
          </a:p>
        </p:txBody>
      </p:sp>
      <p:sp>
        <p:nvSpPr>
          <p:cNvPr id="21" name="文本框 20"/>
          <p:cNvSpPr txBox="1"/>
          <p:nvPr/>
        </p:nvSpPr>
        <p:spPr>
          <a:xfrm>
            <a:off x="5522483" y="4389618"/>
            <a:ext cx="2160240" cy="369332"/>
          </a:xfrm>
          <a:prstGeom prst="rect">
            <a:avLst/>
          </a:prstGeom>
          <a:noFill/>
        </p:spPr>
        <p:txBody>
          <a:bodyPr wrap="square" rtlCol="0">
            <a:spAutoFit/>
          </a:bodyPr>
          <a:lstStyle/>
          <a:p>
            <a:pPr algn="ctr"/>
            <a:r>
              <a:rPr lang="en-US" altLang="zh-CN" dirty="0"/>
              <a:t>Secure by isolation</a:t>
            </a:r>
            <a:endParaRPr lang="zh-CN" altLang="en-US" dirty="0"/>
          </a:p>
        </p:txBody>
      </p:sp>
    </p:spTree>
    <p:extLst>
      <p:ext uri="{BB962C8B-B14F-4D97-AF65-F5344CB8AC3E}">
        <p14:creationId xmlns:p14="http://schemas.microsoft.com/office/powerpoint/2010/main" val="553720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Bypassing Complete Mediation</a:t>
            </a:r>
            <a:endParaRPr kumimoji="1" lang="zh-CN" altLang="en-US" dirty="0"/>
          </a:p>
        </p:txBody>
      </p:sp>
      <p:sp>
        <p:nvSpPr>
          <p:cNvPr id="3" name="内容占位符 2"/>
          <p:cNvSpPr>
            <a:spLocks noGrp="1"/>
          </p:cNvSpPr>
          <p:nvPr>
            <p:ph idx="1"/>
          </p:nvPr>
        </p:nvSpPr>
        <p:spPr/>
        <p:txBody>
          <a:bodyPr>
            <a:normAutofit fontScale="92500"/>
          </a:bodyPr>
          <a:lstStyle/>
          <a:p>
            <a:r>
              <a:rPr lang="en-US" altLang="zh-CN" sz="2800" dirty="0"/>
              <a:t>All ways to access resource must be checked by guard</a:t>
            </a:r>
          </a:p>
          <a:p>
            <a:pPr lvl="1"/>
            <a:r>
              <a:rPr lang="en-US" altLang="zh-CN" sz="2400" dirty="0"/>
              <a:t>Common estimate: one bug per 1,000 lines of code</a:t>
            </a:r>
          </a:p>
          <a:p>
            <a:pPr lvl="1"/>
            <a:r>
              <a:rPr lang="en-US" altLang="zh-CN" sz="2400" dirty="0"/>
              <a:t>Adversary may trick server code to do something unintended, bypass guard</a:t>
            </a:r>
          </a:p>
          <a:p>
            <a:r>
              <a:rPr kumimoji="1" lang="en-US" altLang="zh-CN" sz="2800" dirty="0"/>
              <a:t>How to prevent bypassing?</a:t>
            </a:r>
          </a:p>
          <a:p>
            <a:pPr lvl="1"/>
            <a:r>
              <a:rPr kumimoji="1" lang="en-US" altLang="zh-CN" sz="2400" dirty="0"/>
              <a:t>Reduce complexity: reduce lines of code</a:t>
            </a:r>
          </a:p>
          <a:p>
            <a:pPr lvl="1"/>
            <a:r>
              <a:rPr kumimoji="1" lang="en-US" altLang="zh-CN" sz="2400" dirty="0"/>
              <a:t>The "</a:t>
            </a:r>
            <a:r>
              <a:rPr kumimoji="1" lang="en-US" altLang="zh-CN" sz="2400" b="1" dirty="0">
                <a:solidFill>
                  <a:schemeClr val="accent2"/>
                </a:solidFill>
              </a:rPr>
              <a:t>principle of least privilege</a:t>
            </a:r>
            <a:r>
              <a:rPr kumimoji="1" lang="en-US" altLang="zh-CN" sz="2400" dirty="0"/>
              <a:t>"</a:t>
            </a: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5</a:t>
            </a:fld>
            <a:endParaRPr lang="zh-CN" altLang="en-US"/>
          </a:p>
        </p:txBody>
      </p:sp>
    </p:spTree>
    <p:extLst>
      <p:ext uri="{BB962C8B-B14F-4D97-AF65-F5344CB8AC3E}">
        <p14:creationId xmlns:p14="http://schemas.microsoft.com/office/powerpoint/2010/main" val="33233206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Bootstrapping</a:t>
            </a:r>
            <a:endParaRPr kumimoji="1" lang="zh-CN" altLang="en-US" dirty="0"/>
          </a:p>
        </p:txBody>
      </p:sp>
      <p:sp>
        <p:nvSpPr>
          <p:cNvPr id="3" name="内容占位符 2"/>
          <p:cNvSpPr>
            <a:spLocks noGrp="1"/>
          </p:cNvSpPr>
          <p:nvPr>
            <p:ph idx="1"/>
          </p:nvPr>
        </p:nvSpPr>
        <p:spPr>
          <a:xfrm>
            <a:off x="457200" y="1201316"/>
            <a:ext cx="8435280" cy="4047836"/>
          </a:xfrm>
        </p:spPr>
        <p:txBody>
          <a:bodyPr>
            <a:noAutofit/>
          </a:bodyPr>
          <a:lstStyle/>
          <a:p>
            <a:r>
              <a:rPr lang="en-US" altLang="zh-CN" sz="1800" dirty="0"/>
              <a:t>How to initially set a password for an account?</a:t>
            </a:r>
          </a:p>
          <a:p>
            <a:pPr lvl="1"/>
            <a:r>
              <a:rPr lang="en-US" altLang="zh-CN" sz="1600" dirty="0"/>
              <a:t>If adversary can subvert this process, cannot rely on much else.</a:t>
            </a:r>
          </a:p>
          <a:p>
            <a:pPr lvl="1"/>
            <a:r>
              <a:rPr lang="en-US" altLang="zh-CN" sz="1600" dirty="0"/>
              <a:t>MIT: admissions office vets each student, hands out account codes.</a:t>
            </a:r>
          </a:p>
          <a:p>
            <a:pPr lvl="1"/>
            <a:r>
              <a:rPr lang="en-US" altLang="zh-CN" sz="1600" dirty="0"/>
              <a:t>Many web sites: anyone with an email can create a new account.</a:t>
            </a:r>
          </a:p>
          <a:p>
            <a:r>
              <a:rPr lang="en-US" altLang="zh-CN" sz="1800" dirty="0"/>
              <a:t>Changing password (e.g., after compromise).</a:t>
            </a:r>
          </a:p>
          <a:p>
            <a:pPr lvl="1"/>
            <a:r>
              <a:rPr lang="en-US" altLang="zh-CN" sz="1600" dirty="0"/>
              <a:t>Need some additional mechanism to differentiate user vs. attacker.</a:t>
            </a:r>
          </a:p>
          <a:p>
            <a:pPr lvl="1"/>
            <a:r>
              <a:rPr lang="en-US" altLang="zh-CN" sz="1600" dirty="0"/>
              <a:t>MIT: walk over to accounts office, show ID, admin can reset password.</a:t>
            </a:r>
          </a:p>
          <a:p>
            <a:pPr lvl="1"/>
            <a:r>
              <a:rPr lang="en-US" altLang="zh-CN" sz="1600" dirty="0"/>
              <a:t>Many sites: additional "security" questions used to reset password.</a:t>
            </a:r>
          </a:p>
          <a:p>
            <a:r>
              <a:rPr lang="en-US" altLang="zh-CN" sz="1800" dirty="0"/>
              <a:t>Password bootstrap / reset mechanisms are part of the security system.</a:t>
            </a:r>
          </a:p>
          <a:p>
            <a:pPr lvl="1"/>
            <a:r>
              <a:rPr lang="en-US" altLang="zh-CN" sz="1600" dirty="0"/>
              <a:t>Can sometimes be weaker than the password mechanisms.</a:t>
            </a:r>
          </a:p>
          <a:p>
            <a:pPr lvl="1"/>
            <a:r>
              <a:rPr lang="en-US" altLang="zh-CN" sz="1600" dirty="0"/>
              <a:t>Sarah Palin's Yahoo account was compromised by guessing security Q's.</a:t>
            </a:r>
          </a:p>
          <a:p>
            <a:pPr lvl="1"/>
            <a:r>
              <a:rPr lang="en-US" altLang="zh-CN" sz="1600" dirty="0"/>
              <a:t>Personal information can be easy to find online.</a:t>
            </a: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50</a:t>
            </a:fld>
            <a:endParaRPr lang="zh-CN" altLang="en-US"/>
          </a:p>
        </p:txBody>
      </p:sp>
    </p:spTree>
    <p:extLst>
      <p:ext uri="{BB962C8B-B14F-4D97-AF65-F5344CB8AC3E}">
        <p14:creationId xmlns:p14="http://schemas.microsoft.com/office/powerpoint/2010/main" val="22193760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Secure</a:t>
            </a:r>
            <a:r>
              <a:rPr kumimoji="1" lang="zh-CN" altLang="en-US" dirty="0"/>
              <a:t> </a:t>
            </a:r>
            <a:r>
              <a:rPr kumimoji="1" lang="en-US" altLang="zh-CN" dirty="0"/>
              <a:t>Channel</a:t>
            </a:r>
            <a:endParaRPr kumimoji="1" lang="zh-CN" altLang="en-US" dirty="0"/>
          </a:p>
        </p:txBody>
      </p:sp>
      <p:sp>
        <p:nvSpPr>
          <p:cNvPr id="5" name="文本占位符 4"/>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86910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79612" y="1181366"/>
            <a:ext cx="6984776" cy="4380556"/>
          </a:xfrm>
          <a:prstGeom prst="rect">
            <a:avLst/>
          </a:prstGeom>
        </p:spPr>
      </p:pic>
      <p:sp>
        <p:nvSpPr>
          <p:cNvPr id="7" name="标题 1"/>
          <p:cNvSpPr>
            <a:spLocks noGrp="1"/>
          </p:cNvSpPr>
          <p:nvPr>
            <p:ph type="title"/>
          </p:nvPr>
        </p:nvSpPr>
        <p:spPr>
          <a:xfrm>
            <a:off x="457200" y="228866"/>
            <a:ext cx="8229600" cy="952500"/>
          </a:xfrm>
        </p:spPr>
        <p:txBody>
          <a:bodyPr/>
          <a:lstStyle/>
          <a:p>
            <a:r>
              <a:rPr kumimoji="1" lang="en-US" altLang="zh-CN" dirty="0"/>
              <a:t>Encryption</a:t>
            </a:r>
            <a:r>
              <a:rPr kumimoji="1" lang="zh-CN" altLang="en-US" dirty="0"/>
              <a:t> </a:t>
            </a:r>
            <a:r>
              <a:rPr kumimoji="1" lang="en-US" altLang="zh-CN" dirty="0"/>
              <a:t>Properties</a:t>
            </a:r>
            <a:endParaRPr kumimoji="1" lang="zh-CN" altLang="en-US" dirty="0"/>
          </a:p>
        </p:txBody>
      </p:sp>
    </p:spTree>
    <p:extLst>
      <p:ext uri="{BB962C8B-B14F-4D97-AF65-F5344CB8AC3E}">
        <p14:creationId xmlns:p14="http://schemas.microsoft.com/office/powerpoint/2010/main" val="18543601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4"/>
          <p:cNvCxnSpPr/>
          <p:nvPr/>
        </p:nvCxnSpPr>
        <p:spPr>
          <a:xfrm>
            <a:off x="1763688" y="1057300"/>
            <a:ext cx="0" cy="3816424"/>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269925" y="481236"/>
            <a:ext cx="1071127" cy="507831"/>
          </a:xfrm>
          <a:prstGeom prst="rect">
            <a:avLst/>
          </a:prstGeom>
        </p:spPr>
        <p:txBody>
          <a:bodyPr wrap="none">
            <a:spAutoFit/>
          </a:bodyPr>
          <a:lstStyle/>
          <a:p>
            <a:pPr algn="ctr"/>
            <a:r>
              <a:rPr kumimoji="1" lang="en-US" altLang="zh-CN" sz="2700" b="1" dirty="0">
                <a:latin typeface="等线" panose="02010600030101010101" pitchFamily="2" charset="-122"/>
                <a:ea typeface="楷体"/>
                <a:cs typeface="Myriad Pro Light SemiCond"/>
              </a:rPr>
              <a:t>Alice</a:t>
            </a:r>
            <a:r>
              <a:rPr lang="en-US" altLang="zh-CN" b="1" dirty="0">
                <a:latin typeface="Consolas" charset="0"/>
              </a:rPr>
              <a:t> </a:t>
            </a:r>
            <a:endParaRPr lang="en-US" altLang="zh-CN" dirty="0">
              <a:effectLst/>
            </a:endParaRPr>
          </a:p>
        </p:txBody>
      </p:sp>
      <p:cxnSp>
        <p:nvCxnSpPr>
          <p:cNvPr id="10" name="直线连接符 9"/>
          <p:cNvCxnSpPr/>
          <p:nvPr/>
        </p:nvCxnSpPr>
        <p:spPr>
          <a:xfrm>
            <a:off x="7236296" y="1053999"/>
            <a:ext cx="0" cy="374771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873977" y="477935"/>
            <a:ext cx="808235" cy="507831"/>
          </a:xfrm>
          <a:prstGeom prst="rect">
            <a:avLst/>
          </a:prstGeom>
        </p:spPr>
        <p:txBody>
          <a:bodyPr wrap="none">
            <a:spAutoFit/>
          </a:bodyPr>
          <a:lstStyle/>
          <a:p>
            <a:pPr algn="ctr"/>
            <a:r>
              <a:rPr kumimoji="1" lang="en-US" altLang="zh-CN" sz="2700" b="1" dirty="0">
                <a:latin typeface="等线" panose="02010600030101010101" pitchFamily="2" charset="-122"/>
                <a:ea typeface="楷体"/>
                <a:cs typeface="Myriad Pro Light SemiCond"/>
              </a:rPr>
              <a:t>Bob</a:t>
            </a:r>
            <a:endParaRPr lang="en-US" altLang="zh-CN" dirty="0">
              <a:effectLst/>
            </a:endParaRPr>
          </a:p>
        </p:txBody>
      </p:sp>
      <p:sp>
        <p:nvSpPr>
          <p:cNvPr id="12" name="矩形 11"/>
          <p:cNvSpPr/>
          <p:nvPr/>
        </p:nvSpPr>
        <p:spPr>
          <a:xfrm>
            <a:off x="755576" y="1345332"/>
            <a:ext cx="2060179" cy="923330"/>
          </a:xfrm>
          <a:prstGeom prst="rect">
            <a:avLst/>
          </a:prstGeom>
          <a:solidFill>
            <a:schemeClr val="bg1"/>
          </a:solidFill>
        </p:spPr>
        <p:txBody>
          <a:bodyPr wrap="none">
            <a:spAutoFit/>
          </a:bodyPr>
          <a:lstStyle/>
          <a:p>
            <a:pPr>
              <a:lnSpc>
                <a:spcPct val="150000"/>
              </a:lnSpc>
            </a:pPr>
            <a:r>
              <a:rPr lang="mr-IN" altLang="zh-CN" b="1" dirty="0" err="1">
                <a:solidFill>
                  <a:srgbClr val="0093FF"/>
                </a:solidFill>
                <a:latin typeface="Consolas" charset="0"/>
              </a:rPr>
              <a:t>c</a:t>
            </a:r>
            <a:r>
              <a:rPr lang="mr-IN" altLang="zh-CN" b="1" dirty="0">
                <a:solidFill>
                  <a:srgbClr val="0093FF"/>
                </a:solidFill>
                <a:latin typeface="Consolas" charset="0"/>
              </a:rPr>
              <a:t> </a:t>
            </a:r>
            <a:r>
              <a:rPr lang="mr-IN" altLang="zh-CN" b="1" dirty="0">
                <a:latin typeface="Consolas" charset="0"/>
              </a:rPr>
              <a:t>= </a:t>
            </a:r>
            <a:r>
              <a:rPr lang="mr-IN" altLang="zh-CN" b="1" dirty="0" err="1">
                <a:latin typeface="Consolas" charset="0"/>
              </a:rPr>
              <a:t>encrypt</a:t>
            </a:r>
            <a:r>
              <a:rPr lang="mr-IN" altLang="zh-CN" b="1" dirty="0">
                <a:latin typeface="Consolas" charset="0"/>
              </a:rPr>
              <a:t>(</a:t>
            </a:r>
            <a:r>
              <a:rPr lang="mr-IN" altLang="zh-CN" b="1" dirty="0" err="1">
                <a:solidFill>
                  <a:srgbClr val="4C8E00"/>
                </a:solidFill>
                <a:latin typeface="Consolas" charset="0"/>
              </a:rPr>
              <a:t>k</a:t>
            </a:r>
            <a:r>
              <a:rPr lang="mr-IN" altLang="zh-CN" b="1" dirty="0">
                <a:latin typeface="Consolas" charset="0"/>
              </a:rPr>
              <a:t>, </a:t>
            </a:r>
            <a:r>
              <a:rPr lang="mr-IN" altLang="zh-CN" b="1" dirty="0" err="1">
                <a:solidFill>
                  <a:srgbClr val="FF7C77"/>
                </a:solidFill>
                <a:latin typeface="Consolas" charset="0"/>
              </a:rPr>
              <a:t>m</a:t>
            </a:r>
            <a:r>
              <a:rPr lang="mr-IN" altLang="zh-CN" b="1" dirty="0">
                <a:latin typeface="Consolas" charset="0"/>
              </a:rPr>
              <a:t>) </a:t>
            </a:r>
            <a:endParaRPr lang="zh-CN" altLang="en-US" b="1" dirty="0">
              <a:latin typeface="Consolas" charset="0"/>
            </a:endParaRPr>
          </a:p>
          <a:p>
            <a:pPr>
              <a:lnSpc>
                <a:spcPct val="150000"/>
              </a:lnSpc>
            </a:pPr>
            <a:r>
              <a:rPr lang="mr-IN" altLang="zh-CN" b="1" dirty="0" err="1">
                <a:solidFill>
                  <a:srgbClr val="9335FF"/>
                </a:solidFill>
                <a:latin typeface="Consolas" charset="0"/>
              </a:rPr>
              <a:t>h</a:t>
            </a:r>
            <a:r>
              <a:rPr lang="mr-IN" altLang="zh-CN" b="1" dirty="0">
                <a:solidFill>
                  <a:srgbClr val="9335FF"/>
                </a:solidFill>
                <a:latin typeface="Consolas" charset="0"/>
              </a:rPr>
              <a:t> </a:t>
            </a:r>
            <a:r>
              <a:rPr lang="mr-IN" altLang="zh-CN" b="1" dirty="0">
                <a:latin typeface="Consolas" charset="0"/>
              </a:rPr>
              <a:t>= MAC(</a:t>
            </a:r>
            <a:r>
              <a:rPr lang="mr-IN" altLang="zh-CN" b="1" dirty="0" err="1">
                <a:solidFill>
                  <a:srgbClr val="4C8E00"/>
                </a:solidFill>
                <a:latin typeface="Consolas" charset="0"/>
              </a:rPr>
              <a:t>k</a:t>
            </a:r>
            <a:r>
              <a:rPr lang="mr-IN" altLang="zh-CN" b="1" dirty="0">
                <a:latin typeface="Consolas" charset="0"/>
              </a:rPr>
              <a:t>, </a:t>
            </a:r>
            <a:r>
              <a:rPr lang="mr-IN" altLang="zh-CN" b="1" dirty="0" err="1">
                <a:solidFill>
                  <a:srgbClr val="FF7C77"/>
                </a:solidFill>
                <a:latin typeface="Consolas" charset="0"/>
              </a:rPr>
              <a:t>m</a:t>
            </a:r>
            <a:r>
              <a:rPr lang="mr-IN" altLang="zh-CN" b="1" dirty="0">
                <a:latin typeface="Consolas" charset="0"/>
              </a:rPr>
              <a:t>) </a:t>
            </a:r>
            <a:endParaRPr lang="mr-IN" altLang="zh-CN" dirty="0">
              <a:effectLst/>
            </a:endParaRPr>
          </a:p>
        </p:txBody>
      </p:sp>
      <p:cxnSp>
        <p:nvCxnSpPr>
          <p:cNvPr id="16" name="直线箭头连接符 15"/>
          <p:cNvCxnSpPr/>
          <p:nvPr/>
        </p:nvCxnSpPr>
        <p:spPr>
          <a:xfrm>
            <a:off x="1805487" y="2425452"/>
            <a:ext cx="5358801"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049870" y="2137420"/>
            <a:ext cx="755335" cy="507831"/>
          </a:xfrm>
          <a:prstGeom prst="rect">
            <a:avLst/>
          </a:prstGeom>
          <a:solidFill>
            <a:schemeClr val="bg1"/>
          </a:solidFill>
          <a:ln w="28575">
            <a:solidFill>
              <a:schemeClr val="tx1"/>
            </a:solidFill>
          </a:ln>
        </p:spPr>
        <p:txBody>
          <a:bodyPr wrap="none">
            <a:spAutoFit/>
          </a:bodyPr>
          <a:lstStyle/>
          <a:p>
            <a:pPr>
              <a:lnSpc>
                <a:spcPct val="150000"/>
              </a:lnSpc>
            </a:pPr>
            <a:r>
              <a:rPr lang="mr-IN" altLang="zh-CN" b="1" dirty="0" err="1">
                <a:solidFill>
                  <a:srgbClr val="0093FF"/>
                </a:solidFill>
                <a:latin typeface="Consolas" charset="0"/>
              </a:rPr>
              <a:t>c</a:t>
            </a:r>
            <a:r>
              <a:rPr lang="mr-IN" altLang="zh-CN" b="1" dirty="0">
                <a:solidFill>
                  <a:srgbClr val="0093FF"/>
                </a:solidFill>
                <a:latin typeface="Consolas" charset="0"/>
              </a:rPr>
              <a:t> </a:t>
            </a:r>
            <a:r>
              <a:rPr lang="en-US" altLang="zh-CN" b="1" dirty="0">
                <a:latin typeface="Consolas" charset="0"/>
              </a:rPr>
              <a:t>|</a:t>
            </a:r>
            <a:r>
              <a:rPr lang="zh-CN" altLang="en-US" b="1" dirty="0">
                <a:latin typeface="Consolas" charset="0"/>
              </a:rPr>
              <a:t> </a:t>
            </a:r>
            <a:r>
              <a:rPr lang="mr-IN" altLang="zh-CN" b="1" dirty="0" err="1">
                <a:solidFill>
                  <a:srgbClr val="9335FF"/>
                </a:solidFill>
                <a:latin typeface="Consolas" charset="0"/>
              </a:rPr>
              <a:t>h</a:t>
            </a:r>
            <a:endParaRPr lang="mr-IN" altLang="zh-CN" dirty="0">
              <a:effectLst/>
            </a:endParaRPr>
          </a:p>
        </p:txBody>
      </p:sp>
      <p:sp>
        <p:nvSpPr>
          <p:cNvPr id="19" name="矩形 18"/>
          <p:cNvSpPr/>
          <p:nvPr/>
        </p:nvSpPr>
        <p:spPr>
          <a:xfrm>
            <a:off x="6228184" y="2857500"/>
            <a:ext cx="2387192" cy="923330"/>
          </a:xfrm>
          <a:prstGeom prst="rect">
            <a:avLst/>
          </a:prstGeom>
          <a:solidFill>
            <a:schemeClr val="bg1"/>
          </a:solidFill>
        </p:spPr>
        <p:txBody>
          <a:bodyPr wrap="none">
            <a:spAutoFit/>
          </a:bodyPr>
          <a:lstStyle/>
          <a:p>
            <a:pPr>
              <a:lnSpc>
                <a:spcPct val="150000"/>
              </a:lnSpc>
            </a:pPr>
            <a:r>
              <a:rPr lang="mr-IN" altLang="zh-CN" b="1" dirty="0" err="1">
                <a:solidFill>
                  <a:srgbClr val="FF7C77"/>
                </a:solidFill>
                <a:latin typeface="Consolas" charset="0"/>
              </a:rPr>
              <a:t>m</a:t>
            </a:r>
            <a:r>
              <a:rPr lang="mr-IN" altLang="zh-CN" b="1" dirty="0">
                <a:solidFill>
                  <a:srgbClr val="FF7C77"/>
                </a:solidFill>
                <a:latin typeface="Consolas" charset="0"/>
              </a:rPr>
              <a:t> </a:t>
            </a:r>
            <a:r>
              <a:rPr lang="mr-IN" altLang="zh-CN" b="1" dirty="0">
                <a:latin typeface="Consolas" charset="0"/>
              </a:rPr>
              <a:t>= </a:t>
            </a:r>
            <a:r>
              <a:rPr lang="mr-IN" altLang="zh-CN" b="1" dirty="0" err="1">
                <a:latin typeface="Consolas" charset="0"/>
              </a:rPr>
              <a:t>decrypt</a:t>
            </a:r>
            <a:r>
              <a:rPr lang="mr-IN" altLang="zh-CN" b="1" dirty="0">
                <a:latin typeface="Consolas" charset="0"/>
              </a:rPr>
              <a:t>(</a:t>
            </a:r>
            <a:r>
              <a:rPr lang="mr-IN" altLang="zh-CN" b="1" dirty="0" err="1">
                <a:solidFill>
                  <a:srgbClr val="008E4F"/>
                </a:solidFill>
                <a:latin typeface="Consolas" charset="0"/>
              </a:rPr>
              <a:t>k</a:t>
            </a:r>
            <a:r>
              <a:rPr lang="mr-IN" altLang="zh-CN" b="1" dirty="0">
                <a:latin typeface="Consolas" charset="0"/>
              </a:rPr>
              <a:t>, </a:t>
            </a:r>
            <a:r>
              <a:rPr lang="mr-IN" altLang="zh-CN" b="1" dirty="0" err="1">
                <a:solidFill>
                  <a:srgbClr val="0093FF"/>
                </a:solidFill>
                <a:latin typeface="Consolas" charset="0"/>
              </a:rPr>
              <a:t>c</a:t>
            </a:r>
            <a:r>
              <a:rPr lang="mr-IN" altLang="zh-CN" b="1" dirty="0">
                <a:latin typeface="Consolas" charset="0"/>
              </a:rPr>
              <a:t>) </a:t>
            </a:r>
            <a:endParaRPr lang="zh-CN" altLang="en-US" b="1" dirty="0">
              <a:latin typeface="Consolas" charset="0"/>
            </a:endParaRPr>
          </a:p>
          <a:p>
            <a:pPr>
              <a:lnSpc>
                <a:spcPct val="150000"/>
              </a:lnSpc>
            </a:pPr>
            <a:r>
              <a:rPr lang="mr-IN" altLang="zh-CN" b="1" dirty="0">
                <a:latin typeface="Consolas" charset="0"/>
              </a:rPr>
              <a:t>MAC(</a:t>
            </a:r>
            <a:r>
              <a:rPr lang="mr-IN" altLang="zh-CN" b="1" dirty="0">
                <a:solidFill>
                  <a:srgbClr val="008E00"/>
                </a:solidFill>
                <a:latin typeface="Consolas" charset="0"/>
              </a:rPr>
              <a:t>k</a:t>
            </a:r>
            <a:r>
              <a:rPr lang="mr-IN" altLang="zh-CN" b="1" dirty="0">
                <a:latin typeface="Consolas" charset="0"/>
              </a:rPr>
              <a:t>, </a:t>
            </a:r>
            <a:r>
              <a:rPr lang="mr-IN" altLang="zh-CN" b="1" dirty="0">
                <a:solidFill>
                  <a:srgbClr val="FF7C77"/>
                </a:solidFill>
                <a:latin typeface="Consolas" charset="0"/>
              </a:rPr>
              <a:t>m</a:t>
            </a:r>
            <a:r>
              <a:rPr lang="mr-IN" altLang="zh-CN" b="1" dirty="0">
                <a:latin typeface="Consolas" charset="0"/>
              </a:rPr>
              <a:t>) == </a:t>
            </a:r>
            <a:r>
              <a:rPr lang="mr-IN" altLang="zh-CN" b="1" dirty="0">
                <a:solidFill>
                  <a:srgbClr val="9335FF"/>
                </a:solidFill>
                <a:latin typeface="Consolas" charset="0"/>
              </a:rPr>
              <a:t>h</a:t>
            </a:r>
            <a:r>
              <a:rPr lang="en-US" altLang="zh-CN" b="1" dirty="0">
                <a:solidFill>
                  <a:srgbClr val="9335FF"/>
                </a:solidFill>
                <a:latin typeface="Consolas" charset="0"/>
              </a:rPr>
              <a:t> </a:t>
            </a:r>
            <a:r>
              <a:rPr lang="en-US" altLang="zh-CN" b="1" dirty="0">
                <a:latin typeface="Consolas" charset="0"/>
              </a:rPr>
              <a:t>?</a:t>
            </a:r>
            <a:endParaRPr lang="mr-IN" altLang="zh-CN" dirty="0">
              <a:effectLst/>
            </a:endParaRPr>
          </a:p>
        </p:txBody>
      </p:sp>
      <p:sp>
        <p:nvSpPr>
          <p:cNvPr id="2" name="矩形 1"/>
          <p:cNvSpPr/>
          <p:nvPr/>
        </p:nvSpPr>
        <p:spPr>
          <a:xfrm>
            <a:off x="3822686" y="339435"/>
            <a:ext cx="1324402" cy="646331"/>
          </a:xfrm>
          <a:prstGeom prst="rect">
            <a:avLst/>
          </a:prstGeom>
        </p:spPr>
        <p:txBody>
          <a:bodyPr wrap="none">
            <a:spAutoFit/>
          </a:bodyPr>
          <a:lstStyle/>
          <a:p>
            <a:r>
              <a:rPr lang="en-US" altLang="zh-CN" b="1" dirty="0">
                <a:solidFill>
                  <a:srgbClr val="4C8E00"/>
                </a:solidFill>
                <a:latin typeface="Consolas" charset="0"/>
              </a:rPr>
              <a:t>k=key</a:t>
            </a:r>
            <a:endParaRPr lang="zh-CN" altLang="en-US" b="1" dirty="0">
              <a:solidFill>
                <a:srgbClr val="4C8E00"/>
              </a:solidFill>
              <a:latin typeface="Consolas" charset="0"/>
            </a:endParaRPr>
          </a:p>
          <a:p>
            <a:r>
              <a:rPr lang="mr-IN" altLang="zh-CN" b="1" dirty="0" err="1">
                <a:solidFill>
                  <a:srgbClr val="FF7C77"/>
                </a:solidFill>
                <a:latin typeface="Consolas" charset="0"/>
              </a:rPr>
              <a:t>m</a:t>
            </a:r>
            <a:r>
              <a:rPr lang="en-US" altLang="zh-CN" b="1" dirty="0">
                <a:solidFill>
                  <a:srgbClr val="FF7C77"/>
                </a:solidFill>
                <a:latin typeface="Consolas" charset="0"/>
              </a:rPr>
              <a:t>=message</a:t>
            </a:r>
            <a:endParaRPr lang="zh-CN" altLang="en-US" dirty="0"/>
          </a:p>
        </p:txBody>
      </p:sp>
    </p:spTree>
    <p:extLst>
      <p:ext uri="{BB962C8B-B14F-4D97-AF65-F5344CB8AC3E}">
        <p14:creationId xmlns:p14="http://schemas.microsoft.com/office/powerpoint/2010/main" val="40448242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线连接符 13"/>
          <p:cNvCxnSpPr/>
          <p:nvPr/>
        </p:nvCxnSpPr>
        <p:spPr>
          <a:xfrm>
            <a:off x="4446216" y="1057300"/>
            <a:ext cx="0" cy="3816424"/>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5" name="直线连接符 4"/>
          <p:cNvCxnSpPr/>
          <p:nvPr/>
        </p:nvCxnSpPr>
        <p:spPr>
          <a:xfrm>
            <a:off x="1763688" y="1057300"/>
            <a:ext cx="0" cy="3308593"/>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269925" y="481236"/>
            <a:ext cx="1071127" cy="507831"/>
          </a:xfrm>
          <a:prstGeom prst="rect">
            <a:avLst/>
          </a:prstGeom>
        </p:spPr>
        <p:txBody>
          <a:bodyPr wrap="none">
            <a:spAutoFit/>
          </a:bodyPr>
          <a:lstStyle/>
          <a:p>
            <a:pPr algn="ctr"/>
            <a:r>
              <a:rPr kumimoji="1" lang="en-US" altLang="zh-CN" sz="2700" b="1" dirty="0">
                <a:latin typeface="等线" panose="02010600030101010101" pitchFamily="2" charset="-122"/>
                <a:ea typeface="楷体"/>
                <a:cs typeface="Myriad Pro Light SemiCond"/>
              </a:rPr>
              <a:t>Alice</a:t>
            </a:r>
            <a:r>
              <a:rPr lang="en-US" altLang="zh-CN" b="1" dirty="0">
                <a:latin typeface="Consolas" charset="0"/>
              </a:rPr>
              <a:t> </a:t>
            </a:r>
            <a:endParaRPr lang="en-US" altLang="zh-CN" dirty="0">
              <a:effectLst/>
            </a:endParaRPr>
          </a:p>
        </p:txBody>
      </p:sp>
      <p:cxnSp>
        <p:nvCxnSpPr>
          <p:cNvPr id="10" name="直线连接符 9"/>
          <p:cNvCxnSpPr/>
          <p:nvPr/>
        </p:nvCxnSpPr>
        <p:spPr>
          <a:xfrm>
            <a:off x="7236296" y="1053999"/>
            <a:ext cx="0" cy="374771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873977" y="477935"/>
            <a:ext cx="808235" cy="507831"/>
          </a:xfrm>
          <a:prstGeom prst="rect">
            <a:avLst/>
          </a:prstGeom>
        </p:spPr>
        <p:txBody>
          <a:bodyPr wrap="none">
            <a:spAutoFit/>
          </a:bodyPr>
          <a:lstStyle/>
          <a:p>
            <a:pPr algn="ctr"/>
            <a:r>
              <a:rPr kumimoji="1" lang="en-US" altLang="zh-CN" sz="2700" b="1" dirty="0">
                <a:latin typeface="等线" panose="02010600030101010101" pitchFamily="2" charset="-122"/>
                <a:ea typeface="楷体"/>
                <a:cs typeface="Myriad Pro Light SemiCond"/>
              </a:rPr>
              <a:t>Bob</a:t>
            </a:r>
            <a:endParaRPr lang="en-US" altLang="zh-CN" dirty="0">
              <a:effectLst/>
            </a:endParaRPr>
          </a:p>
        </p:txBody>
      </p:sp>
      <p:sp>
        <p:nvSpPr>
          <p:cNvPr id="12" name="矩形 11"/>
          <p:cNvSpPr/>
          <p:nvPr/>
        </p:nvSpPr>
        <p:spPr>
          <a:xfrm>
            <a:off x="755576" y="1345332"/>
            <a:ext cx="2060179" cy="923330"/>
          </a:xfrm>
          <a:prstGeom prst="rect">
            <a:avLst/>
          </a:prstGeom>
          <a:solidFill>
            <a:schemeClr val="bg1"/>
          </a:solidFill>
        </p:spPr>
        <p:txBody>
          <a:bodyPr wrap="none">
            <a:spAutoFit/>
          </a:bodyPr>
          <a:lstStyle/>
          <a:p>
            <a:pPr>
              <a:lnSpc>
                <a:spcPct val="150000"/>
              </a:lnSpc>
            </a:pPr>
            <a:r>
              <a:rPr lang="mr-IN" altLang="zh-CN" b="1" dirty="0" err="1">
                <a:solidFill>
                  <a:srgbClr val="0093FF"/>
                </a:solidFill>
                <a:latin typeface="Consolas" charset="0"/>
              </a:rPr>
              <a:t>c</a:t>
            </a:r>
            <a:r>
              <a:rPr lang="mr-IN" altLang="zh-CN" b="1" dirty="0">
                <a:solidFill>
                  <a:srgbClr val="0093FF"/>
                </a:solidFill>
                <a:latin typeface="Consolas" charset="0"/>
              </a:rPr>
              <a:t> </a:t>
            </a:r>
            <a:r>
              <a:rPr lang="mr-IN" altLang="zh-CN" b="1" dirty="0">
                <a:latin typeface="Consolas" charset="0"/>
              </a:rPr>
              <a:t>= </a:t>
            </a:r>
            <a:r>
              <a:rPr lang="mr-IN" altLang="zh-CN" b="1" dirty="0" err="1">
                <a:latin typeface="Consolas" charset="0"/>
              </a:rPr>
              <a:t>encrypt</a:t>
            </a:r>
            <a:r>
              <a:rPr lang="mr-IN" altLang="zh-CN" b="1" dirty="0">
                <a:latin typeface="Consolas" charset="0"/>
              </a:rPr>
              <a:t>(</a:t>
            </a:r>
            <a:r>
              <a:rPr lang="mr-IN" altLang="zh-CN" b="1" dirty="0" err="1">
                <a:solidFill>
                  <a:srgbClr val="4C8E00"/>
                </a:solidFill>
                <a:latin typeface="Consolas" charset="0"/>
              </a:rPr>
              <a:t>k</a:t>
            </a:r>
            <a:r>
              <a:rPr lang="mr-IN" altLang="zh-CN" b="1" dirty="0">
                <a:latin typeface="Consolas" charset="0"/>
              </a:rPr>
              <a:t>, </a:t>
            </a:r>
            <a:r>
              <a:rPr lang="mr-IN" altLang="zh-CN" b="1" dirty="0" err="1">
                <a:solidFill>
                  <a:srgbClr val="FF7C77"/>
                </a:solidFill>
                <a:latin typeface="Consolas" charset="0"/>
              </a:rPr>
              <a:t>m</a:t>
            </a:r>
            <a:r>
              <a:rPr lang="mr-IN" altLang="zh-CN" b="1" dirty="0">
                <a:latin typeface="Consolas" charset="0"/>
              </a:rPr>
              <a:t>) </a:t>
            </a:r>
            <a:endParaRPr lang="zh-CN" altLang="en-US" b="1" dirty="0">
              <a:latin typeface="Consolas" charset="0"/>
            </a:endParaRPr>
          </a:p>
          <a:p>
            <a:pPr>
              <a:lnSpc>
                <a:spcPct val="150000"/>
              </a:lnSpc>
            </a:pPr>
            <a:r>
              <a:rPr lang="mr-IN" altLang="zh-CN" b="1" dirty="0" err="1">
                <a:solidFill>
                  <a:srgbClr val="9335FF"/>
                </a:solidFill>
                <a:latin typeface="Consolas" charset="0"/>
              </a:rPr>
              <a:t>h</a:t>
            </a:r>
            <a:r>
              <a:rPr lang="mr-IN" altLang="zh-CN" b="1" dirty="0">
                <a:solidFill>
                  <a:srgbClr val="9335FF"/>
                </a:solidFill>
                <a:latin typeface="Consolas" charset="0"/>
              </a:rPr>
              <a:t> </a:t>
            </a:r>
            <a:r>
              <a:rPr lang="mr-IN" altLang="zh-CN" b="1" dirty="0">
                <a:latin typeface="Consolas" charset="0"/>
              </a:rPr>
              <a:t>= MAC(</a:t>
            </a:r>
            <a:r>
              <a:rPr lang="mr-IN" altLang="zh-CN" b="1" dirty="0" err="1">
                <a:solidFill>
                  <a:srgbClr val="4C8E00"/>
                </a:solidFill>
                <a:latin typeface="Consolas" charset="0"/>
              </a:rPr>
              <a:t>k</a:t>
            </a:r>
            <a:r>
              <a:rPr lang="mr-IN" altLang="zh-CN" b="1" dirty="0">
                <a:latin typeface="Consolas" charset="0"/>
              </a:rPr>
              <a:t>, </a:t>
            </a:r>
            <a:r>
              <a:rPr lang="mr-IN" altLang="zh-CN" b="1" dirty="0" err="1">
                <a:solidFill>
                  <a:srgbClr val="FF7C77"/>
                </a:solidFill>
                <a:latin typeface="Consolas" charset="0"/>
              </a:rPr>
              <a:t>m</a:t>
            </a:r>
            <a:r>
              <a:rPr lang="mr-IN" altLang="zh-CN" b="1" dirty="0">
                <a:latin typeface="Consolas" charset="0"/>
              </a:rPr>
              <a:t>) </a:t>
            </a:r>
            <a:endParaRPr lang="mr-IN" altLang="zh-CN" dirty="0">
              <a:effectLst/>
            </a:endParaRPr>
          </a:p>
        </p:txBody>
      </p:sp>
      <p:cxnSp>
        <p:nvCxnSpPr>
          <p:cNvPr id="16" name="直线箭头连接符 15"/>
          <p:cNvCxnSpPr/>
          <p:nvPr/>
        </p:nvCxnSpPr>
        <p:spPr>
          <a:xfrm>
            <a:off x="1805487" y="2425452"/>
            <a:ext cx="5358801"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049870" y="2137420"/>
            <a:ext cx="755335" cy="507831"/>
          </a:xfrm>
          <a:prstGeom prst="rect">
            <a:avLst/>
          </a:prstGeom>
          <a:solidFill>
            <a:schemeClr val="bg1"/>
          </a:solidFill>
          <a:ln w="28575">
            <a:solidFill>
              <a:schemeClr val="tx1"/>
            </a:solidFill>
          </a:ln>
        </p:spPr>
        <p:txBody>
          <a:bodyPr wrap="none">
            <a:spAutoFit/>
          </a:bodyPr>
          <a:lstStyle/>
          <a:p>
            <a:pPr>
              <a:lnSpc>
                <a:spcPct val="150000"/>
              </a:lnSpc>
            </a:pPr>
            <a:r>
              <a:rPr lang="mr-IN" altLang="zh-CN" b="1" dirty="0" err="1">
                <a:solidFill>
                  <a:srgbClr val="0093FF"/>
                </a:solidFill>
                <a:latin typeface="Consolas" charset="0"/>
              </a:rPr>
              <a:t>c</a:t>
            </a:r>
            <a:r>
              <a:rPr lang="mr-IN" altLang="zh-CN" b="1" dirty="0">
                <a:solidFill>
                  <a:srgbClr val="0093FF"/>
                </a:solidFill>
                <a:latin typeface="Consolas" charset="0"/>
              </a:rPr>
              <a:t> </a:t>
            </a:r>
            <a:r>
              <a:rPr lang="en-US" altLang="zh-CN" b="1" dirty="0">
                <a:latin typeface="Consolas" charset="0"/>
              </a:rPr>
              <a:t>|</a:t>
            </a:r>
            <a:r>
              <a:rPr lang="zh-CN" altLang="en-US" b="1" dirty="0">
                <a:latin typeface="Consolas" charset="0"/>
              </a:rPr>
              <a:t> </a:t>
            </a:r>
            <a:r>
              <a:rPr lang="mr-IN" altLang="zh-CN" b="1" dirty="0" err="1">
                <a:solidFill>
                  <a:srgbClr val="9335FF"/>
                </a:solidFill>
                <a:latin typeface="Consolas" charset="0"/>
              </a:rPr>
              <a:t>h</a:t>
            </a:r>
            <a:endParaRPr lang="mr-IN" altLang="zh-CN" dirty="0">
              <a:effectLst/>
            </a:endParaRPr>
          </a:p>
        </p:txBody>
      </p:sp>
      <p:sp>
        <p:nvSpPr>
          <p:cNvPr id="19" name="矩形 18"/>
          <p:cNvSpPr/>
          <p:nvPr/>
        </p:nvSpPr>
        <p:spPr>
          <a:xfrm>
            <a:off x="6228184" y="2870274"/>
            <a:ext cx="2387192" cy="923330"/>
          </a:xfrm>
          <a:prstGeom prst="rect">
            <a:avLst/>
          </a:prstGeom>
          <a:solidFill>
            <a:schemeClr val="bg1"/>
          </a:solidFill>
        </p:spPr>
        <p:txBody>
          <a:bodyPr wrap="none">
            <a:spAutoFit/>
          </a:bodyPr>
          <a:lstStyle/>
          <a:p>
            <a:pPr>
              <a:lnSpc>
                <a:spcPct val="150000"/>
              </a:lnSpc>
            </a:pPr>
            <a:r>
              <a:rPr lang="mr-IN" altLang="zh-CN" b="1" dirty="0" err="1">
                <a:solidFill>
                  <a:srgbClr val="FF7C77"/>
                </a:solidFill>
                <a:latin typeface="Consolas" charset="0"/>
              </a:rPr>
              <a:t>m</a:t>
            </a:r>
            <a:r>
              <a:rPr lang="mr-IN" altLang="zh-CN" b="1" dirty="0">
                <a:solidFill>
                  <a:srgbClr val="FF7C77"/>
                </a:solidFill>
                <a:latin typeface="Consolas" charset="0"/>
              </a:rPr>
              <a:t> </a:t>
            </a:r>
            <a:r>
              <a:rPr lang="mr-IN" altLang="zh-CN" b="1" dirty="0">
                <a:latin typeface="Consolas" charset="0"/>
              </a:rPr>
              <a:t>= </a:t>
            </a:r>
            <a:r>
              <a:rPr lang="mr-IN" altLang="zh-CN" b="1" dirty="0" err="1">
                <a:latin typeface="Consolas" charset="0"/>
              </a:rPr>
              <a:t>decrypt</a:t>
            </a:r>
            <a:r>
              <a:rPr lang="mr-IN" altLang="zh-CN" b="1" dirty="0">
                <a:latin typeface="Consolas" charset="0"/>
              </a:rPr>
              <a:t>(</a:t>
            </a:r>
            <a:r>
              <a:rPr lang="mr-IN" altLang="zh-CN" b="1" dirty="0" err="1">
                <a:solidFill>
                  <a:srgbClr val="008E4F"/>
                </a:solidFill>
                <a:latin typeface="Consolas" charset="0"/>
              </a:rPr>
              <a:t>k</a:t>
            </a:r>
            <a:r>
              <a:rPr lang="mr-IN" altLang="zh-CN" b="1" dirty="0">
                <a:latin typeface="Consolas" charset="0"/>
              </a:rPr>
              <a:t>, </a:t>
            </a:r>
            <a:r>
              <a:rPr lang="mr-IN" altLang="zh-CN" b="1" dirty="0" err="1">
                <a:solidFill>
                  <a:srgbClr val="0093FF"/>
                </a:solidFill>
                <a:latin typeface="Consolas" charset="0"/>
              </a:rPr>
              <a:t>c</a:t>
            </a:r>
            <a:r>
              <a:rPr lang="mr-IN" altLang="zh-CN" b="1" dirty="0">
                <a:latin typeface="Consolas" charset="0"/>
              </a:rPr>
              <a:t>) </a:t>
            </a:r>
            <a:endParaRPr lang="zh-CN" altLang="en-US" b="1" dirty="0">
              <a:latin typeface="Consolas" charset="0"/>
            </a:endParaRPr>
          </a:p>
          <a:p>
            <a:pPr>
              <a:lnSpc>
                <a:spcPct val="150000"/>
              </a:lnSpc>
            </a:pPr>
            <a:r>
              <a:rPr lang="mr-IN" altLang="zh-CN" b="1" dirty="0">
                <a:latin typeface="Consolas" charset="0"/>
              </a:rPr>
              <a:t>MAC(</a:t>
            </a:r>
            <a:r>
              <a:rPr lang="mr-IN" altLang="zh-CN" b="1" dirty="0">
                <a:solidFill>
                  <a:srgbClr val="008E00"/>
                </a:solidFill>
                <a:latin typeface="Consolas" charset="0"/>
              </a:rPr>
              <a:t>k</a:t>
            </a:r>
            <a:r>
              <a:rPr lang="mr-IN" altLang="zh-CN" b="1" dirty="0">
                <a:latin typeface="Consolas" charset="0"/>
              </a:rPr>
              <a:t>, </a:t>
            </a:r>
            <a:r>
              <a:rPr lang="mr-IN" altLang="zh-CN" b="1" dirty="0">
                <a:solidFill>
                  <a:srgbClr val="FF7C77"/>
                </a:solidFill>
                <a:latin typeface="Consolas" charset="0"/>
              </a:rPr>
              <a:t>m</a:t>
            </a:r>
            <a:r>
              <a:rPr lang="mr-IN" altLang="zh-CN" b="1" dirty="0">
                <a:latin typeface="Consolas" charset="0"/>
              </a:rPr>
              <a:t>) == </a:t>
            </a:r>
            <a:r>
              <a:rPr lang="mr-IN" altLang="zh-CN" b="1" dirty="0">
                <a:solidFill>
                  <a:srgbClr val="9335FF"/>
                </a:solidFill>
                <a:latin typeface="Consolas" charset="0"/>
              </a:rPr>
              <a:t>h </a:t>
            </a:r>
            <a:r>
              <a:rPr lang="en-US" altLang="zh-CN" b="1" dirty="0">
                <a:latin typeface="Consolas" charset="0"/>
              </a:rPr>
              <a:t>?</a:t>
            </a:r>
            <a:r>
              <a:rPr lang="mr-IN" altLang="zh-CN" b="1" dirty="0">
                <a:latin typeface="Consolas" charset="0"/>
              </a:rPr>
              <a:t> </a:t>
            </a:r>
            <a:endParaRPr lang="mr-IN" altLang="zh-CN" dirty="0">
              <a:effectLst/>
            </a:endParaRPr>
          </a:p>
        </p:txBody>
      </p:sp>
      <p:cxnSp>
        <p:nvCxnSpPr>
          <p:cNvPr id="13" name="直线箭头连接符 12"/>
          <p:cNvCxnSpPr/>
          <p:nvPr/>
        </p:nvCxnSpPr>
        <p:spPr>
          <a:xfrm>
            <a:off x="4572000" y="4009628"/>
            <a:ext cx="2592288"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125577" y="481236"/>
            <a:ext cx="724878" cy="507831"/>
          </a:xfrm>
          <a:prstGeom prst="rect">
            <a:avLst/>
          </a:prstGeom>
        </p:spPr>
        <p:txBody>
          <a:bodyPr wrap="none">
            <a:spAutoFit/>
          </a:bodyPr>
          <a:lstStyle/>
          <a:p>
            <a:pPr algn="ctr"/>
            <a:r>
              <a:rPr kumimoji="1" lang="en-US" altLang="zh-CN" sz="2700" b="1" dirty="0">
                <a:solidFill>
                  <a:schemeClr val="accent2"/>
                </a:solidFill>
                <a:latin typeface="等线" panose="02010600030101010101" pitchFamily="2" charset="-122"/>
                <a:ea typeface="楷体"/>
                <a:cs typeface="Myriad Pro Light SemiCond"/>
              </a:rPr>
              <a:t>Eve</a:t>
            </a:r>
            <a:endParaRPr lang="en-US" altLang="zh-CN" dirty="0">
              <a:solidFill>
                <a:schemeClr val="accent2"/>
              </a:solidFill>
              <a:effectLst/>
            </a:endParaRPr>
          </a:p>
        </p:txBody>
      </p:sp>
      <p:sp>
        <p:nvSpPr>
          <p:cNvPr id="17" name="矩形 16"/>
          <p:cNvSpPr/>
          <p:nvPr/>
        </p:nvSpPr>
        <p:spPr>
          <a:xfrm>
            <a:off x="5371724" y="3755712"/>
            <a:ext cx="755335" cy="507831"/>
          </a:xfrm>
          <a:prstGeom prst="rect">
            <a:avLst/>
          </a:prstGeom>
          <a:solidFill>
            <a:schemeClr val="bg1"/>
          </a:solidFill>
          <a:ln w="28575">
            <a:solidFill>
              <a:schemeClr val="tx1"/>
            </a:solidFill>
          </a:ln>
        </p:spPr>
        <p:txBody>
          <a:bodyPr wrap="none">
            <a:spAutoFit/>
          </a:bodyPr>
          <a:lstStyle/>
          <a:p>
            <a:pPr>
              <a:lnSpc>
                <a:spcPct val="150000"/>
              </a:lnSpc>
            </a:pPr>
            <a:r>
              <a:rPr lang="mr-IN" altLang="zh-CN" b="1" dirty="0" err="1">
                <a:solidFill>
                  <a:srgbClr val="0093FF"/>
                </a:solidFill>
                <a:latin typeface="Consolas" charset="0"/>
              </a:rPr>
              <a:t>c</a:t>
            </a:r>
            <a:r>
              <a:rPr lang="mr-IN" altLang="zh-CN" b="1" dirty="0">
                <a:solidFill>
                  <a:srgbClr val="0093FF"/>
                </a:solidFill>
                <a:latin typeface="Consolas" charset="0"/>
              </a:rPr>
              <a:t> </a:t>
            </a:r>
            <a:r>
              <a:rPr lang="en-US" altLang="zh-CN" b="1" dirty="0">
                <a:latin typeface="Consolas" charset="0"/>
              </a:rPr>
              <a:t>|</a:t>
            </a:r>
            <a:r>
              <a:rPr lang="zh-CN" altLang="en-US" b="1" dirty="0">
                <a:latin typeface="Consolas" charset="0"/>
              </a:rPr>
              <a:t> </a:t>
            </a:r>
            <a:r>
              <a:rPr lang="mr-IN" altLang="zh-CN" b="1" dirty="0" err="1">
                <a:solidFill>
                  <a:srgbClr val="9335FF"/>
                </a:solidFill>
                <a:latin typeface="Consolas" charset="0"/>
              </a:rPr>
              <a:t>h</a:t>
            </a:r>
            <a:endParaRPr lang="mr-IN" altLang="zh-CN" dirty="0">
              <a:effectLst/>
            </a:endParaRPr>
          </a:p>
        </p:txBody>
      </p:sp>
      <p:cxnSp>
        <p:nvCxnSpPr>
          <p:cNvPr id="20" name="直线箭头连接符 19"/>
          <p:cNvCxnSpPr/>
          <p:nvPr/>
        </p:nvCxnSpPr>
        <p:spPr>
          <a:xfrm>
            <a:off x="4572000" y="4619809"/>
            <a:ext cx="2592288"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371724" y="4365893"/>
            <a:ext cx="755335" cy="507831"/>
          </a:xfrm>
          <a:prstGeom prst="rect">
            <a:avLst/>
          </a:prstGeom>
          <a:solidFill>
            <a:schemeClr val="bg1"/>
          </a:solidFill>
          <a:ln w="28575">
            <a:solidFill>
              <a:schemeClr val="tx1"/>
            </a:solidFill>
          </a:ln>
        </p:spPr>
        <p:txBody>
          <a:bodyPr wrap="none">
            <a:spAutoFit/>
          </a:bodyPr>
          <a:lstStyle/>
          <a:p>
            <a:pPr>
              <a:lnSpc>
                <a:spcPct val="150000"/>
              </a:lnSpc>
            </a:pPr>
            <a:r>
              <a:rPr lang="mr-IN" altLang="zh-CN" b="1" dirty="0" err="1">
                <a:solidFill>
                  <a:srgbClr val="0093FF"/>
                </a:solidFill>
                <a:latin typeface="Consolas" charset="0"/>
              </a:rPr>
              <a:t>c</a:t>
            </a:r>
            <a:r>
              <a:rPr lang="mr-IN" altLang="zh-CN" b="1" dirty="0">
                <a:solidFill>
                  <a:srgbClr val="0093FF"/>
                </a:solidFill>
                <a:latin typeface="Consolas" charset="0"/>
              </a:rPr>
              <a:t> </a:t>
            </a:r>
            <a:r>
              <a:rPr lang="en-US" altLang="zh-CN" b="1" dirty="0">
                <a:latin typeface="Consolas" charset="0"/>
              </a:rPr>
              <a:t>|</a:t>
            </a:r>
            <a:r>
              <a:rPr lang="zh-CN" altLang="en-US" b="1" dirty="0">
                <a:latin typeface="Consolas" charset="0"/>
              </a:rPr>
              <a:t> </a:t>
            </a:r>
            <a:r>
              <a:rPr lang="mr-IN" altLang="zh-CN" b="1" dirty="0" err="1">
                <a:solidFill>
                  <a:srgbClr val="9335FF"/>
                </a:solidFill>
                <a:latin typeface="Consolas" charset="0"/>
              </a:rPr>
              <a:t>h</a:t>
            </a:r>
            <a:endParaRPr lang="mr-IN" altLang="zh-CN" dirty="0">
              <a:effectLst/>
            </a:endParaRPr>
          </a:p>
        </p:txBody>
      </p:sp>
      <p:sp>
        <p:nvSpPr>
          <p:cNvPr id="6" name="矩形 5"/>
          <p:cNvSpPr/>
          <p:nvPr/>
        </p:nvSpPr>
        <p:spPr>
          <a:xfrm>
            <a:off x="323528" y="4226410"/>
            <a:ext cx="8136904" cy="1200329"/>
          </a:xfrm>
          <a:prstGeom prst="rect">
            <a:avLst/>
          </a:prstGeom>
        </p:spPr>
        <p:txBody>
          <a:bodyPr wrap="square">
            <a:spAutoFit/>
          </a:bodyPr>
          <a:lstStyle/>
          <a:p>
            <a:pPr>
              <a:lnSpc>
                <a:spcPct val="150000"/>
              </a:lnSpc>
            </a:pPr>
            <a:r>
              <a:rPr lang="en-US" altLang="zh-CN" sz="2800" b="1" dirty="0">
                <a:latin typeface="Helvetica" charset="0"/>
              </a:rPr>
              <a:t>Problem: </a:t>
            </a:r>
            <a:r>
              <a:rPr lang="en-US" altLang="zh-CN" sz="2800" dirty="0">
                <a:latin typeface="Helvetica" charset="0"/>
              </a:rPr>
              <a:t>replay attacks</a:t>
            </a:r>
            <a:br>
              <a:rPr lang="en-US" altLang="zh-CN" sz="2800" dirty="0">
                <a:latin typeface="Helvetica" charset="0"/>
              </a:rPr>
            </a:br>
            <a:r>
              <a:rPr lang="en-US" altLang="zh-CN" sz="2000" dirty="0">
                <a:latin typeface="Helvetica" charset="0"/>
              </a:rPr>
              <a:t>(adversary could intercept a message, re-send it at a later time) </a:t>
            </a:r>
            <a:endParaRPr lang="en-US" altLang="zh-CN" sz="2000" dirty="0">
              <a:effectLst/>
            </a:endParaRPr>
          </a:p>
        </p:txBody>
      </p:sp>
    </p:spTree>
    <p:extLst>
      <p:ext uri="{BB962C8B-B14F-4D97-AF65-F5344CB8AC3E}">
        <p14:creationId xmlns:p14="http://schemas.microsoft.com/office/powerpoint/2010/main" val="2245315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4"/>
          <p:cNvCxnSpPr/>
          <p:nvPr/>
        </p:nvCxnSpPr>
        <p:spPr>
          <a:xfrm>
            <a:off x="1763688" y="1057300"/>
            <a:ext cx="0" cy="3816424"/>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269925" y="481236"/>
            <a:ext cx="1071127" cy="507831"/>
          </a:xfrm>
          <a:prstGeom prst="rect">
            <a:avLst/>
          </a:prstGeom>
        </p:spPr>
        <p:txBody>
          <a:bodyPr wrap="none">
            <a:spAutoFit/>
          </a:bodyPr>
          <a:lstStyle/>
          <a:p>
            <a:pPr algn="ctr"/>
            <a:r>
              <a:rPr kumimoji="1" lang="en-US" altLang="zh-CN" sz="2700" b="1" dirty="0">
                <a:latin typeface="等线" panose="02010600030101010101" pitchFamily="2" charset="-122"/>
                <a:ea typeface="楷体"/>
                <a:cs typeface="Myriad Pro Light SemiCond"/>
              </a:rPr>
              <a:t>Alice</a:t>
            </a:r>
            <a:r>
              <a:rPr lang="en-US" altLang="zh-CN" b="1" dirty="0">
                <a:latin typeface="Consolas" charset="0"/>
              </a:rPr>
              <a:t> </a:t>
            </a:r>
            <a:endParaRPr lang="en-US" altLang="zh-CN" dirty="0">
              <a:effectLst/>
            </a:endParaRPr>
          </a:p>
        </p:txBody>
      </p:sp>
      <p:cxnSp>
        <p:nvCxnSpPr>
          <p:cNvPr id="10" name="直线连接符 9"/>
          <p:cNvCxnSpPr/>
          <p:nvPr/>
        </p:nvCxnSpPr>
        <p:spPr>
          <a:xfrm>
            <a:off x="7236296" y="1053999"/>
            <a:ext cx="0" cy="374771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873977" y="477935"/>
            <a:ext cx="808235" cy="507831"/>
          </a:xfrm>
          <a:prstGeom prst="rect">
            <a:avLst/>
          </a:prstGeom>
        </p:spPr>
        <p:txBody>
          <a:bodyPr wrap="none">
            <a:spAutoFit/>
          </a:bodyPr>
          <a:lstStyle/>
          <a:p>
            <a:pPr algn="ctr"/>
            <a:r>
              <a:rPr kumimoji="1" lang="en-US" altLang="zh-CN" sz="2700" b="1" dirty="0">
                <a:latin typeface="等线" panose="02010600030101010101" pitchFamily="2" charset="-122"/>
                <a:ea typeface="楷体"/>
                <a:cs typeface="Myriad Pro Light SemiCond"/>
              </a:rPr>
              <a:t>Bob</a:t>
            </a:r>
            <a:endParaRPr lang="en-US" altLang="zh-CN" dirty="0">
              <a:effectLst/>
            </a:endParaRPr>
          </a:p>
        </p:txBody>
      </p:sp>
      <p:sp>
        <p:nvSpPr>
          <p:cNvPr id="12" name="矩形 11"/>
          <p:cNvSpPr/>
          <p:nvPr/>
        </p:nvSpPr>
        <p:spPr>
          <a:xfrm>
            <a:off x="755576" y="1345332"/>
            <a:ext cx="2820003" cy="923330"/>
          </a:xfrm>
          <a:prstGeom prst="rect">
            <a:avLst/>
          </a:prstGeom>
          <a:solidFill>
            <a:schemeClr val="bg1"/>
          </a:solidFill>
        </p:spPr>
        <p:txBody>
          <a:bodyPr wrap="none">
            <a:spAutoFit/>
          </a:bodyPr>
          <a:lstStyle/>
          <a:p>
            <a:pPr>
              <a:lnSpc>
                <a:spcPct val="150000"/>
              </a:lnSpc>
            </a:pPr>
            <a:r>
              <a:rPr lang="mr-IN" altLang="zh-CN" b="1" dirty="0" err="1">
                <a:solidFill>
                  <a:srgbClr val="0093FF"/>
                </a:solidFill>
                <a:latin typeface="Consolas" charset="0"/>
              </a:rPr>
              <a:t>c</a:t>
            </a:r>
            <a:r>
              <a:rPr lang="mr-IN" altLang="zh-CN" b="1" dirty="0">
                <a:solidFill>
                  <a:srgbClr val="0093FF"/>
                </a:solidFill>
                <a:latin typeface="Consolas" charset="0"/>
              </a:rPr>
              <a:t> </a:t>
            </a:r>
            <a:r>
              <a:rPr lang="mr-IN" altLang="zh-CN" b="1" dirty="0">
                <a:latin typeface="Consolas" charset="0"/>
              </a:rPr>
              <a:t>= </a:t>
            </a:r>
            <a:r>
              <a:rPr lang="mr-IN" altLang="zh-CN" b="1" dirty="0" err="1">
                <a:latin typeface="Consolas" charset="0"/>
              </a:rPr>
              <a:t>encrypt</a:t>
            </a:r>
            <a:r>
              <a:rPr lang="mr-IN" altLang="zh-CN" b="1" dirty="0">
                <a:latin typeface="Consolas" charset="0"/>
              </a:rPr>
              <a:t>(</a:t>
            </a:r>
            <a:r>
              <a:rPr lang="mr-IN" altLang="zh-CN" b="1" dirty="0" err="1">
                <a:solidFill>
                  <a:srgbClr val="4C8E00"/>
                </a:solidFill>
                <a:latin typeface="Consolas" charset="0"/>
              </a:rPr>
              <a:t>k</a:t>
            </a:r>
            <a:r>
              <a:rPr lang="mr-IN" altLang="zh-CN" b="1" dirty="0">
                <a:latin typeface="Consolas" charset="0"/>
              </a:rPr>
              <a:t>, </a:t>
            </a:r>
            <a:r>
              <a:rPr lang="mr-IN" altLang="zh-CN" b="1" dirty="0" err="1">
                <a:solidFill>
                  <a:srgbClr val="FF7C77"/>
                </a:solidFill>
                <a:latin typeface="Consolas" charset="0"/>
              </a:rPr>
              <a:t>m</a:t>
            </a:r>
            <a:r>
              <a:rPr lang="zh-CN" altLang="en-US" b="1" dirty="0">
                <a:solidFill>
                  <a:srgbClr val="FF7C77"/>
                </a:solidFill>
                <a:latin typeface="Consolas" charset="0"/>
              </a:rPr>
              <a:t> </a:t>
            </a:r>
            <a:r>
              <a:rPr lang="en-US" altLang="zh-CN" b="1" dirty="0">
                <a:latin typeface="Consolas" charset="0"/>
              </a:rPr>
              <a:t>|</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mr-IN" altLang="zh-CN" b="1" dirty="0">
                <a:latin typeface="Consolas" charset="0"/>
              </a:rPr>
              <a:t>) </a:t>
            </a:r>
            <a:endParaRPr lang="zh-CN" altLang="en-US" b="1" dirty="0">
              <a:latin typeface="Consolas" charset="0"/>
            </a:endParaRPr>
          </a:p>
          <a:p>
            <a:pPr>
              <a:lnSpc>
                <a:spcPct val="150000"/>
              </a:lnSpc>
            </a:pPr>
            <a:r>
              <a:rPr lang="mr-IN" altLang="zh-CN" b="1" dirty="0" err="1">
                <a:solidFill>
                  <a:srgbClr val="9335FF"/>
                </a:solidFill>
                <a:latin typeface="Consolas" charset="0"/>
              </a:rPr>
              <a:t>h</a:t>
            </a:r>
            <a:r>
              <a:rPr lang="mr-IN" altLang="zh-CN" b="1" dirty="0">
                <a:solidFill>
                  <a:srgbClr val="9335FF"/>
                </a:solidFill>
                <a:latin typeface="Consolas" charset="0"/>
              </a:rPr>
              <a:t> </a:t>
            </a:r>
            <a:r>
              <a:rPr lang="mr-IN" altLang="zh-CN" b="1" dirty="0">
                <a:latin typeface="Consolas" charset="0"/>
              </a:rPr>
              <a:t>= MAC(</a:t>
            </a:r>
            <a:r>
              <a:rPr lang="mr-IN" altLang="zh-CN" b="1" dirty="0" err="1">
                <a:solidFill>
                  <a:srgbClr val="4C8E00"/>
                </a:solidFill>
                <a:latin typeface="Consolas" charset="0"/>
              </a:rPr>
              <a:t>k</a:t>
            </a:r>
            <a:r>
              <a:rPr lang="mr-IN" altLang="zh-CN" b="1" dirty="0">
                <a:latin typeface="Consolas" charset="0"/>
              </a:rPr>
              <a:t>, </a:t>
            </a:r>
            <a:r>
              <a:rPr lang="mr-IN" altLang="zh-CN" b="1" dirty="0" err="1">
                <a:solidFill>
                  <a:srgbClr val="FF7C77"/>
                </a:solidFill>
                <a:latin typeface="Consolas" charset="0"/>
              </a:rPr>
              <a:t>m</a:t>
            </a:r>
            <a:r>
              <a:rPr lang="zh-CN" altLang="en-US" b="1" dirty="0">
                <a:solidFill>
                  <a:srgbClr val="FF7C77"/>
                </a:solidFill>
                <a:latin typeface="Consolas" charset="0"/>
              </a:rPr>
              <a:t> </a:t>
            </a:r>
            <a:r>
              <a:rPr lang="en-US" altLang="zh-CN" b="1" dirty="0">
                <a:latin typeface="Consolas" charset="0"/>
              </a:rPr>
              <a:t>|</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mr-IN" altLang="zh-CN" b="1" dirty="0">
                <a:latin typeface="Consolas" charset="0"/>
              </a:rPr>
              <a:t>) </a:t>
            </a:r>
            <a:endParaRPr lang="mr-IN" altLang="zh-CN" dirty="0">
              <a:effectLst/>
            </a:endParaRPr>
          </a:p>
        </p:txBody>
      </p:sp>
      <p:cxnSp>
        <p:nvCxnSpPr>
          <p:cNvPr id="16" name="直线箭头连接符 15"/>
          <p:cNvCxnSpPr/>
          <p:nvPr/>
        </p:nvCxnSpPr>
        <p:spPr>
          <a:xfrm>
            <a:off x="1805487" y="2425452"/>
            <a:ext cx="5358801"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049870" y="2137420"/>
            <a:ext cx="755335" cy="507831"/>
          </a:xfrm>
          <a:prstGeom prst="rect">
            <a:avLst/>
          </a:prstGeom>
          <a:solidFill>
            <a:schemeClr val="bg1"/>
          </a:solidFill>
          <a:ln w="28575">
            <a:solidFill>
              <a:schemeClr val="tx1"/>
            </a:solidFill>
          </a:ln>
        </p:spPr>
        <p:txBody>
          <a:bodyPr wrap="none">
            <a:spAutoFit/>
          </a:bodyPr>
          <a:lstStyle/>
          <a:p>
            <a:pPr>
              <a:lnSpc>
                <a:spcPct val="150000"/>
              </a:lnSpc>
            </a:pPr>
            <a:r>
              <a:rPr lang="mr-IN" altLang="zh-CN" b="1" dirty="0" err="1">
                <a:solidFill>
                  <a:srgbClr val="0093FF"/>
                </a:solidFill>
                <a:latin typeface="Consolas" charset="0"/>
              </a:rPr>
              <a:t>c</a:t>
            </a:r>
            <a:r>
              <a:rPr lang="mr-IN" altLang="zh-CN" b="1" dirty="0">
                <a:solidFill>
                  <a:srgbClr val="0093FF"/>
                </a:solidFill>
                <a:latin typeface="Consolas" charset="0"/>
              </a:rPr>
              <a:t> </a:t>
            </a:r>
            <a:r>
              <a:rPr lang="en-US" altLang="zh-CN" b="1" dirty="0">
                <a:latin typeface="Consolas" charset="0"/>
              </a:rPr>
              <a:t>|</a:t>
            </a:r>
            <a:r>
              <a:rPr lang="zh-CN" altLang="en-US" b="1" dirty="0">
                <a:latin typeface="Consolas" charset="0"/>
              </a:rPr>
              <a:t> </a:t>
            </a:r>
            <a:r>
              <a:rPr lang="mr-IN" altLang="zh-CN" b="1" dirty="0" err="1">
                <a:solidFill>
                  <a:srgbClr val="9335FF"/>
                </a:solidFill>
                <a:latin typeface="Consolas" charset="0"/>
              </a:rPr>
              <a:t>h</a:t>
            </a:r>
            <a:endParaRPr lang="mr-IN" altLang="zh-CN" dirty="0">
              <a:effectLst/>
            </a:endParaRPr>
          </a:p>
        </p:txBody>
      </p:sp>
      <p:sp>
        <p:nvSpPr>
          <p:cNvPr id="19" name="矩形 18"/>
          <p:cNvSpPr/>
          <p:nvPr/>
        </p:nvSpPr>
        <p:spPr>
          <a:xfrm>
            <a:off x="6228185" y="2857500"/>
            <a:ext cx="2915816" cy="923330"/>
          </a:xfrm>
          <a:prstGeom prst="rect">
            <a:avLst/>
          </a:prstGeom>
          <a:solidFill>
            <a:schemeClr val="bg1"/>
          </a:solidFill>
        </p:spPr>
        <p:txBody>
          <a:bodyPr wrap="square">
            <a:spAutoFit/>
          </a:bodyPr>
          <a:lstStyle/>
          <a:p>
            <a:pPr>
              <a:lnSpc>
                <a:spcPct val="150000"/>
              </a:lnSpc>
            </a:pPr>
            <a:r>
              <a:rPr lang="mr-IN" altLang="zh-CN" b="1" dirty="0" err="1">
                <a:solidFill>
                  <a:srgbClr val="FF7C77"/>
                </a:solidFill>
                <a:latin typeface="Consolas" charset="0"/>
              </a:rPr>
              <a:t>m</a:t>
            </a:r>
            <a:r>
              <a:rPr lang="zh-CN" altLang="en-US" b="1" dirty="0">
                <a:solidFill>
                  <a:srgbClr val="FF7C77"/>
                </a:solidFill>
                <a:latin typeface="Consolas" charset="0"/>
              </a:rPr>
              <a:t> </a:t>
            </a:r>
            <a:r>
              <a:rPr lang="en-US" altLang="zh-CN" b="1" dirty="0">
                <a:latin typeface="Consolas" charset="0"/>
              </a:rPr>
              <a:t>|</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mr-IN" altLang="zh-CN" b="1" dirty="0">
                <a:solidFill>
                  <a:srgbClr val="FF7C77"/>
                </a:solidFill>
                <a:latin typeface="Consolas" charset="0"/>
              </a:rPr>
              <a:t> </a:t>
            </a:r>
            <a:r>
              <a:rPr lang="mr-IN" altLang="zh-CN" b="1" dirty="0">
                <a:latin typeface="Consolas" charset="0"/>
              </a:rPr>
              <a:t>= </a:t>
            </a:r>
            <a:r>
              <a:rPr lang="mr-IN" altLang="zh-CN" b="1" dirty="0" err="1">
                <a:latin typeface="Consolas" charset="0"/>
              </a:rPr>
              <a:t>decrypt</a:t>
            </a:r>
            <a:r>
              <a:rPr lang="mr-IN" altLang="zh-CN" b="1" dirty="0">
                <a:latin typeface="Consolas" charset="0"/>
              </a:rPr>
              <a:t>(</a:t>
            </a:r>
            <a:r>
              <a:rPr lang="mr-IN" altLang="zh-CN" b="1" dirty="0" err="1">
                <a:solidFill>
                  <a:srgbClr val="008E4F"/>
                </a:solidFill>
                <a:latin typeface="Consolas" charset="0"/>
              </a:rPr>
              <a:t>k</a:t>
            </a:r>
            <a:r>
              <a:rPr lang="mr-IN" altLang="zh-CN" b="1" dirty="0">
                <a:latin typeface="Consolas" charset="0"/>
              </a:rPr>
              <a:t>, </a:t>
            </a:r>
            <a:r>
              <a:rPr lang="mr-IN" altLang="zh-CN" b="1" dirty="0" err="1">
                <a:solidFill>
                  <a:srgbClr val="0093FF"/>
                </a:solidFill>
                <a:latin typeface="Consolas" charset="0"/>
              </a:rPr>
              <a:t>c</a:t>
            </a:r>
            <a:r>
              <a:rPr lang="mr-IN" altLang="zh-CN" b="1" dirty="0">
                <a:latin typeface="Consolas" charset="0"/>
              </a:rPr>
              <a:t>) </a:t>
            </a:r>
            <a:endParaRPr lang="zh-CN" altLang="en-US" b="1" dirty="0">
              <a:latin typeface="Consolas" charset="0"/>
            </a:endParaRPr>
          </a:p>
          <a:p>
            <a:pPr>
              <a:lnSpc>
                <a:spcPct val="150000"/>
              </a:lnSpc>
            </a:pPr>
            <a:r>
              <a:rPr lang="mr-IN" altLang="zh-CN" b="1" dirty="0">
                <a:latin typeface="Consolas" charset="0"/>
              </a:rPr>
              <a:t>MAC(</a:t>
            </a:r>
            <a:r>
              <a:rPr lang="mr-IN" altLang="zh-CN" b="1" dirty="0" err="1">
                <a:solidFill>
                  <a:srgbClr val="008E00"/>
                </a:solidFill>
                <a:latin typeface="Consolas" charset="0"/>
              </a:rPr>
              <a:t>k</a:t>
            </a:r>
            <a:r>
              <a:rPr lang="mr-IN" altLang="zh-CN" b="1" dirty="0">
                <a:latin typeface="Consolas" charset="0"/>
              </a:rPr>
              <a:t>, </a:t>
            </a:r>
            <a:r>
              <a:rPr lang="mr-IN" altLang="zh-CN" b="1" dirty="0" err="1">
                <a:solidFill>
                  <a:srgbClr val="FF7C77"/>
                </a:solidFill>
                <a:latin typeface="Consolas" charset="0"/>
              </a:rPr>
              <a:t>m</a:t>
            </a:r>
            <a:r>
              <a:rPr lang="en-US" altLang="zh-CN" b="1" dirty="0">
                <a:latin typeface="Consolas" charset="0"/>
              </a:rPr>
              <a:t> |</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mr-IN" altLang="zh-CN" b="1" dirty="0">
                <a:latin typeface="Consolas" charset="0"/>
              </a:rPr>
              <a:t>) == </a:t>
            </a:r>
            <a:r>
              <a:rPr lang="mr-IN" altLang="zh-CN" b="1" dirty="0">
                <a:solidFill>
                  <a:srgbClr val="9335FF"/>
                </a:solidFill>
                <a:latin typeface="Consolas" charset="0"/>
              </a:rPr>
              <a:t>h </a:t>
            </a:r>
            <a:r>
              <a:rPr lang="en-US" altLang="zh-CN" b="1" dirty="0">
                <a:latin typeface="Consolas" charset="0"/>
              </a:rPr>
              <a:t>?</a:t>
            </a:r>
            <a:r>
              <a:rPr lang="mr-IN" altLang="zh-CN" b="1" dirty="0">
                <a:latin typeface="Consolas" charset="0"/>
              </a:rPr>
              <a:t> </a:t>
            </a:r>
            <a:endParaRPr lang="mr-IN" altLang="zh-CN" dirty="0">
              <a:effectLst/>
            </a:endParaRPr>
          </a:p>
        </p:txBody>
      </p:sp>
    </p:spTree>
    <p:extLst>
      <p:ext uri="{BB962C8B-B14F-4D97-AF65-F5344CB8AC3E}">
        <p14:creationId xmlns:p14="http://schemas.microsoft.com/office/powerpoint/2010/main" val="42627391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4"/>
          <p:cNvCxnSpPr/>
          <p:nvPr/>
        </p:nvCxnSpPr>
        <p:spPr>
          <a:xfrm>
            <a:off x="1763688" y="1057300"/>
            <a:ext cx="0" cy="323832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269925" y="481236"/>
            <a:ext cx="1071127" cy="507831"/>
          </a:xfrm>
          <a:prstGeom prst="rect">
            <a:avLst/>
          </a:prstGeom>
        </p:spPr>
        <p:txBody>
          <a:bodyPr wrap="none">
            <a:spAutoFit/>
          </a:bodyPr>
          <a:lstStyle/>
          <a:p>
            <a:pPr algn="ctr"/>
            <a:r>
              <a:rPr kumimoji="1" lang="en-US" altLang="zh-CN" sz="2700" b="1" dirty="0">
                <a:latin typeface="等线" panose="02010600030101010101" pitchFamily="2" charset="-122"/>
                <a:ea typeface="楷体"/>
                <a:cs typeface="Myriad Pro Light SemiCond"/>
              </a:rPr>
              <a:t>Alice</a:t>
            </a:r>
            <a:r>
              <a:rPr lang="en-US" altLang="zh-CN" b="1" dirty="0">
                <a:latin typeface="Consolas" charset="0"/>
              </a:rPr>
              <a:t> </a:t>
            </a:r>
            <a:endParaRPr lang="en-US" altLang="zh-CN" dirty="0">
              <a:effectLst/>
            </a:endParaRPr>
          </a:p>
        </p:txBody>
      </p:sp>
      <p:cxnSp>
        <p:nvCxnSpPr>
          <p:cNvPr id="10" name="直线连接符 9"/>
          <p:cNvCxnSpPr/>
          <p:nvPr/>
        </p:nvCxnSpPr>
        <p:spPr>
          <a:xfrm>
            <a:off x="7236296" y="1053999"/>
            <a:ext cx="0" cy="374771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873977" y="477935"/>
            <a:ext cx="808235" cy="507831"/>
          </a:xfrm>
          <a:prstGeom prst="rect">
            <a:avLst/>
          </a:prstGeom>
        </p:spPr>
        <p:txBody>
          <a:bodyPr wrap="none">
            <a:spAutoFit/>
          </a:bodyPr>
          <a:lstStyle/>
          <a:p>
            <a:pPr algn="ctr"/>
            <a:r>
              <a:rPr kumimoji="1" lang="en-US" altLang="zh-CN" sz="2700" b="1" dirty="0">
                <a:latin typeface="等线" panose="02010600030101010101" pitchFamily="2" charset="-122"/>
                <a:ea typeface="楷体"/>
                <a:cs typeface="Myriad Pro Light SemiCond"/>
              </a:rPr>
              <a:t>Bob</a:t>
            </a:r>
            <a:endParaRPr lang="en-US" altLang="zh-CN" dirty="0">
              <a:effectLst/>
            </a:endParaRPr>
          </a:p>
        </p:txBody>
      </p:sp>
      <p:sp>
        <p:nvSpPr>
          <p:cNvPr id="12" name="矩形 11"/>
          <p:cNvSpPr/>
          <p:nvPr/>
        </p:nvSpPr>
        <p:spPr>
          <a:xfrm>
            <a:off x="755576" y="1345332"/>
            <a:ext cx="2820003" cy="923330"/>
          </a:xfrm>
          <a:prstGeom prst="rect">
            <a:avLst/>
          </a:prstGeom>
          <a:solidFill>
            <a:schemeClr val="bg1"/>
          </a:solidFill>
        </p:spPr>
        <p:txBody>
          <a:bodyPr wrap="none">
            <a:spAutoFit/>
          </a:bodyPr>
          <a:lstStyle/>
          <a:p>
            <a:pPr>
              <a:lnSpc>
                <a:spcPct val="150000"/>
              </a:lnSpc>
            </a:pPr>
            <a:r>
              <a:rPr lang="mr-IN" altLang="zh-CN" b="1" dirty="0" err="1">
                <a:solidFill>
                  <a:srgbClr val="0093FF"/>
                </a:solidFill>
                <a:latin typeface="Consolas" charset="0"/>
              </a:rPr>
              <a:t>c</a:t>
            </a:r>
            <a:r>
              <a:rPr lang="mr-IN" altLang="zh-CN" b="1" dirty="0">
                <a:solidFill>
                  <a:srgbClr val="0093FF"/>
                </a:solidFill>
                <a:latin typeface="Consolas" charset="0"/>
              </a:rPr>
              <a:t> </a:t>
            </a:r>
            <a:r>
              <a:rPr lang="mr-IN" altLang="zh-CN" b="1" dirty="0">
                <a:latin typeface="Consolas" charset="0"/>
              </a:rPr>
              <a:t>= </a:t>
            </a:r>
            <a:r>
              <a:rPr lang="mr-IN" altLang="zh-CN" b="1" dirty="0" err="1">
                <a:latin typeface="Consolas" charset="0"/>
              </a:rPr>
              <a:t>encrypt</a:t>
            </a:r>
            <a:r>
              <a:rPr lang="mr-IN" altLang="zh-CN" b="1" dirty="0">
                <a:latin typeface="Consolas" charset="0"/>
              </a:rPr>
              <a:t>(</a:t>
            </a:r>
            <a:r>
              <a:rPr lang="mr-IN" altLang="zh-CN" b="1" dirty="0" err="1">
                <a:solidFill>
                  <a:srgbClr val="4C8E00"/>
                </a:solidFill>
                <a:latin typeface="Consolas" charset="0"/>
              </a:rPr>
              <a:t>k</a:t>
            </a:r>
            <a:r>
              <a:rPr lang="mr-IN" altLang="zh-CN" b="1" dirty="0">
                <a:latin typeface="Consolas" charset="0"/>
              </a:rPr>
              <a:t>, </a:t>
            </a:r>
            <a:r>
              <a:rPr lang="mr-IN" altLang="zh-CN" b="1" dirty="0" err="1">
                <a:solidFill>
                  <a:srgbClr val="FF7C77"/>
                </a:solidFill>
                <a:latin typeface="Consolas" charset="0"/>
              </a:rPr>
              <a:t>m</a:t>
            </a:r>
            <a:r>
              <a:rPr lang="zh-CN" altLang="en-US" b="1" dirty="0">
                <a:solidFill>
                  <a:srgbClr val="FF7C77"/>
                </a:solidFill>
                <a:latin typeface="Consolas" charset="0"/>
              </a:rPr>
              <a:t> </a:t>
            </a:r>
            <a:r>
              <a:rPr lang="en-US" altLang="zh-CN" b="1" dirty="0">
                <a:latin typeface="Consolas" charset="0"/>
              </a:rPr>
              <a:t>|</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mr-IN" altLang="zh-CN" b="1" dirty="0">
                <a:latin typeface="Consolas" charset="0"/>
              </a:rPr>
              <a:t>) </a:t>
            </a:r>
            <a:endParaRPr lang="zh-CN" altLang="en-US" b="1" dirty="0">
              <a:latin typeface="Consolas" charset="0"/>
            </a:endParaRPr>
          </a:p>
          <a:p>
            <a:pPr>
              <a:lnSpc>
                <a:spcPct val="150000"/>
              </a:lnSpc>
            </a:pPr>
            <a:r>
              <a:rPr lang="mr-IN" altLang="zh-CN" b="1" dirty="0" err="1">
                <a:solidFill>
                  <a:srgbClr val="9335FF"/>
                </a:solidFill>
                <a:latin typeface="Consolas" charset="0"/>
              </a:rPr>
              <a:t>h</a:t>
            </a:r>
            <a:r>
              <a:rPr lang="mr-IN" altLang="zh-CN" b="1" dirty="0">
                <a:solidFill>
                  <a:srgbClr val="9335FF"/>
                </a:solidFill>
                <a:latin typeface="Consolas" charset="0"/>
              </a:rPr>
              <a:t> </a:t>
            </a:r>
            <a:r>
              <a:rPr lang="mr-IN" altLang="zh-CN" b="1" dirty="0">
                <a:latin typeface="Consolas" charset="0"/>
              </a:rPr>
              <a:t>= MAC(</a:t>
            </a:r>
            <a:r>
              <a:rPr lang="mr-IN" altLang="zh-CN" b="1" dirty="0" err="1">
                <a:solidFill>
                  <a:srgbClr val="4C8E00"/>
                </a:solidFill>
                <a:latin typeface="Consolas" charset="0"/>
              </a:rPr>
              <a:t>k</a:t>
            </a:r>
            <a:r>
              <a:rPr lang="mr-IN" altLang="zh-CN" b="1" dirty="0">
                <a:latin typeface="Consolas" charset="0"/>
              </a:rPr>
              <a:t>, </a:t>
            </a:r>
            <a:r>
              <a:rPr lang="mr-IN" altLang="zh-CN" b="1" dirty="0" err="1">
                <a:solidFill>
                  <a:srgbClr val="FF7C77"/>
                </a:solidFill>
                <a:latin typeface="Consolas" charset="0"/>
              </a:rPr>
              <a:t>m</a:t>
            </a:r>
            <a:r>
              <a:rPr lang="zh-CN" altLang="en-US" b="1" dirty="0">
                <a:solidFill>
                  <a:srgbClr val="FF7C77"/>
                </a:solidFill>
                <a:latin typeface="Consolas" charset="0"/>
              </a:rPr>
              <a:t> </a:t>
            </a:r>
            <a:r>
              <a:rPr lang="en-US" altLang="zh-CN" b="1" dirty="0">
                <a:latin typeface="Consolas" charset="0"/>
              </a:rPr>
              <a:t>|</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mr-IN" altLang="zh-CN" b="1" dirty="0">
                <a:latin typeface="Consolas" charset="0"/>
              </a:rPr>
              <a:t>) </a:t>
            </a:r>
            <a:endParaRPr lang="mr-IN" altLang="zh-CN" dirty="0">
              <a:effectLst/>
            </a:endParaRPr>
          </a:p>
        </p:txBody>
      </p:sp>
      <p:cxnSp>
        <p:nvCxnSpPr>
          <p:cNvPr id="16" name="直线箭头连接符 15"/>
          <p:cNvCxnSpPr/>
          <p:nvPr/>
        </p:nvCxnSpPr>
        <p:spPr>
          <a:xfrm>
            <a:off x="1805487" y="2425452"/>
            <a:ext cx="5358801"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049870" y="2137420"/>
            <a:ext cx="755335" cy="507831"/>
          </a:xfrm>
          <a:prstGeom prst="rect">
            <a:avLst/>
          </a:prstGeom>
          <a:solidFill>
            <a:schemeClr val="bg1"/>
          </a:solidFill>
          <a:ln w="28575">
            <a:solidFill>
              <a:schemeClr val="tx1"/>
            </a:solidFill>
          </a:ln>
        </p:spPr>
        <p:txBody>
          <a:bodyPr wrap="none">
            <a:spAutoFit/>
          </a:bodyPr>
          <a:lstStyle/>
          <a:p>
            <a:pPr>
              <a:lnSpc>
                <a:spcPct val="150000"/>
              </a:lnSpc>
            </a:pPr>
            <a:r>
              <a:rPr lang="mr-IN" altLang="zh-CN" b="1" dirty="0" err="1">
                <a:solidFill>
                  <a:srgbClr val="0093FF"/>
                </a:solidFill>
                <a:latin typeface="Consolas" charset="0"/>
              </a:rPr>
              <a:t>c</a:t>
            </a:r>
            <a:r>
              <a:rPr lang="mr-IN" altLang="zh-CN" b="1" dirty="0">
                <a:solidFill>
                  <a:srgbClr val="0093FF"/>
                </a:solidFill>
                <a:latin typeface="Consolas" charset="0"/>
              </a:rPr>
              <a:t> </a:t>
            </a:r>
            <a:r>
              <a:rPr lang="en-US" altLang="zh-CN" b="1" dirty="0">
                <a:latin typeface="Consolas" charset="0"/>
              </a:rPr>
              <a:t>|</a:t>
            </a:r>
            <a:r>
              <a:rPr lang="zh-CN" altLang="en-US" b="1" dirty="0">
                <a:latin typeface="Consolas" charset="0"/>
              </a:rPr>
              <a:t> </a:t>
            </a:r>
            <a:r>
              <a:rPr lang="mr-IN" altLang="zh-CN" b="1" dirty="0" err="1">
                <a:solidFill>
                  <a:srgbClr val="9335FF"/>
                </a:solidFill>
                <a:latin typeface="Consolas" charset="0"/>
              </a:rPr>
              <a:t>h</a:t>
            </a:r>
            <a:endParaRPr lang="mr-IN" altLang="zh-CN" dirty="0">
              <a:effectLst/>
            </a:endParaRPr>
          </a:p>
        </p:txBody>
      </p:sp>
      <p:sp>
        <p:nvSpPr>
          <p:cNvPr id="19" name="矩形 18"/>
          <p:cNvSpPr/>
          <p:nvPr/>
        </p:nvSpPr>
        <p:spPr>
          <a:xfrm>
            <a:off x="6228184" y="2857500"/>
            <a:ext cx="2820003" cy="923330"/>
          </a:xfrm>
          <a:prstGeom prst="rect">
            <a:avLst/>
          </a:prstGeom>
          <a:solidFill>
            <a:schemeClr val="bg1"/>
          </a:solidFill>
        </p:spPr>
        <p:txBody>
          <a:bodyPr wrap="none">
            <a:spAutoFit/>
          </a:bodyPr>
          <a:lstStyle/>
          <a:p>
            <a:pPr>
              <a:lnSpc>
                <a:spcPct val="150000"/>
              </a:lnSpc>
            </a:pPr>
            <a:r>
              <a:rPr lang="mr-IN" altLang="zh-CN" b="1" dirty="0" err="1">
                <a:solidFill>
                  <a:srgbClr val="FF7C77"/>
                </a:solidFill>
                <a:latin typeface="Consolas" charset="0"/>
              </a:rPr>
              <a:t>m</a:t>
            </a:r>
            <a:r>
              <a:rPr lang="zh-CN" altLang="en-US" b="1" dirty="0">
                <a:solidFill>
                  <a:srgbClr val="FF7C77"/>
                </a:solidFill>
                <a:latin typeface="Consolas" charset="0"/>
              </a:rPr>
              <a:t> </a:t>
            </a:r>
            <a:r>
              <a:rPr lang="en-US" altLang="zh-CN" b="1" dirty="0">
                <a:latin typeface="Consolas" charset="0"/>
              </a:rPr>
              <a:t>|</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mr-IN" altLang="zh-CN" b="1" dirty="0">
                <a:solidFill>
                  <a:srgbClr val="FF7C77"/>
                </a:solidFill>
                <a:latin typeface="Consolas" charset="0"/>
              </a:rPr>
              <a:t> </a:t>
            </a:r>
            <a:r>
              <a:rPr lang="mr-IN" altLang="zh-CN" b="1" dirty="0">
                <a:latin typeface="Consolas" charset="0"/>
              </a:rPr>
              <a:t>= </a:t>
            </a:r>
            <a:r>
              <a:rPr lang="mr-IN" altLang="zh-CN" b="1" dirty="0" err="1">
                <a:latin typeface="Consolas" charset="0"/>
              </a:rPr>
              <a:t>decrypt</a:t>
            </a:r>
            <a:r>
              <a:rPr lang="mr-IN" altLang="zh-CN" b="1" dirty="0">
                <a:latin typeface="Consolas" charset="0"/>
              </a:rPr>
              <a:t>(</a:t>
            </a:r>
            <a:r>
              <a:rPr lang="mr-IN" altLang="zh-CN" b="1" dirty="0" err="1">
                <a:solidFill>
                  <a:srgbClr val="008E4F"/>
                </a:solidFill>
                <a:latin typeface="Consolas" charset="0"/>
              </a:rPr>
              <a:t>k</a:t>
            </a:r>
            <a:r>
              <a:rPr lang="mr-IN" altLang="zh-CN" b="1" dirty="0">
                <a:latin typeface="Consolas" charset="0"/>
              </a:rPr>
              <a:t>, </a:t>
            </a:r>
            <a:r>
              <a:rPr lang="mr-IN" altLang="zh-CN" b="1" dirty="0" err="1">
                <a:solidFill>
                  <a:srgbClr val="0093FF"/>
                </a:solidFill>
                <a:latin typeface="Consolas" charset="0"/>
              </a:rPr>
              <a:t>c</a:t>
            </a:r>
            <a:r>
              <a:rPr lang="mr-IN" altLang="zh-CN" b="1" dirty="0">
                <a:latin typeface="Consolas" charset="0"/>
              </a:rPr>
              <a:t>) </a:t>
            </a:r>
            <a:endParaRPr lang="zh-CN" altLang="en-US" b="1" dirty="0">
              <a:latin typeface="Consolas" charset="0"/>
            </a:endParaRPr>
          </a:p>
          <a:p>
            <a:pPr>
              <a:lnSpc>
                <a:spcPct val="150000"/>
              </a:lnSpc>
            </a:pPr>
            <a:r>
              <a:rPr lang="mr-IN" altLang="zh-CN" b="1" dirty="0">
                <a:latin typeface="Consolas" charset="0"/>
              </a:rPr>
              <a:t>MAC(</a:t>
            </a:r>
            <a:r>
              <a:rPr lang="mr-IN" altLang="zh-CN" b="1" dirty="0" err="1">
                <a:solidFill>
                  <a:srgbClr val="008E00"/>
                </a:solidFill>
                <a:latin typeface="Consolas" charset="0"/>
              </a:rPr>
              <a:t>k</a:t>
            </a:r>
            <a:r>
              <a:rPr lang="mr-IN" altLang="zh-CN" b="1" dirty="0">
                <a:latin typeface="Consolas" charset="0"/>
              </a:rPr>
              <a:t>, </a:t>
            </a:r>
            <a:r>
              <a:rPr lang="mr-IN" altLang="zh-CN" b="1" dirty="0" err="1">
                <a:solidFill>
                  <a:srgbClr val="FF7C77"/>
                </a:solidFill>
                <a:latin typeface="Consolas" charset="0"/>
              </a:rPr>
              <a:t>m</a:t>
            </a:r>
            <a:r>
              <a:rPr lang="en-US" altLang="zh-CN" b="1" dirty="0">
                <a:latin typeface="Consolas" charset="0"/>
              </a:rPr>
              <a:t> |</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mr-IN" altLang="zh-CN" b="1" dirty="0">
                <a:latin typeface="Consolas" charset="0"/>
              </a:rPr>
              <a:t>) == </a:t>
            </a:r>
            <a:r>
              <a:rPr lang="mr-IN" altLang="zh-CN" b="1" dirty="0" err="1">
                <a:solidFill>
                  <a:srgbClr val="9335FF"/>
                </a:solidFill>
                <a:latin typeface="Consolas" charset="0"/>
              </a:rPr>
              <a:t>h</a:t>
            </a:r>
            <a:r>
              <a:rPr lang="mr-IN" altLang="zh-CN" b="1" dirty="0">
                <a:solidFill>
                  <a:srgbClr val="9335FF"/>
                </a:solidFill>
                <a:latin typeface="Consolas" charset="0"/>
              </a:rPr>
              <a:t> </a:t>
            </a:r>
            <a:r>
              <a:rPr lang="mr-IN" altLang="zh-CN" b="1" dirty="0">
                <a:latin typeface="Consolas" charset="0"/>
              </a:rPr>
              <a:t>? </a:t>
            </a:r>
            <a:endParaRPr lang="mr-IN" altLang="zh-CN" dirty="0">
              <a:effectLst/>
            </a:endParaRPr>
          </a:p>
        </p:txBody>
      </p:sp>
      <p:cxnSp>
        <p:nvCxnSpPr>
          <p:cNvPr id="13" name="直线连接符 12"/>
          <p:cNvCxnSpPr/>
          <p:nvPr/>
        </p:nvCxnSpPr>
        <p:spPr>
          <a:xfrm>
            <a:off x="4446216" y="1057300"/>
            <a:ext cx="0" cy="3816424"/>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125577" y="481236"/>
            <a:ext cx="724878" cy="507831"/>
          </a:xfrm>
          <a:prstGeom prst="rect">
            <a:avLst/>
          </a:prstGeom>
        </p:spPr>
        <p:txBody>
          <a:bodyPr wrap="none">
            <a:spAutoFit/>
          </a:bodyPr>
          <a:lstStyle/>
          <a:p>
            <a:pPr algn="ctr"/>
            <a:r>
              <a:rPr kumimoji="1" lang="en-US" altLang="zh-CN" sz="2700" b="1" dirty="0">
                <a:solidFill>
                  <a:schemeClr val="accent2"/>
                </a:solidFill>
                <a:latin typeface="等线" panose="02010600030101010101" pitchFamily="2" charset="-122"/>
                <a:ea typeface="楷体"/>
                <a:cs typeface="Myriad Pro Light SemiCond"/>
              </a:rPr>
              <a:t>Eve</a:t>
            </a:r>
            <a:endParaRPr lang="en-US" altLang="zh-CN" dirty="0">
              <a:solidFill>
                <a:schemeClr val="accent2"/>
              </a:solidFill>
              <a:effectLst/>
            </a:endParaRPr>
          </a:p>
        </p:txBody>
      </p:sp>
      <p:cxnSp>
        <p:nvCxnSpPr>
          <p:cNvPr id="15" name="直线箭头连接符 14"/>
          <p:cNvCxnSpPr/>
          <p:nvPr/>
        </p:nvCxnSpPr>
        <p:spPr>
          <a:xfrm flipH="1">
            <a:off x="1835698" y="3529322"/>
            <a:ext cx="2520278" cy="638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742803" y="3272999"/>
            <a:ext cx="755335" cy="507831"/>
          </a:xfrm>
          <a:prstGeom prst="rect">
            <a:avLst/>
          </a:prstGeom>
          <a:solidFill>
            <a:schemeClr val="bg1"/>
          </a:solidFill>
          <a:ln w="28575">
            <a:solidFill>
              <a:schemeClr val="tx1"/>
            </a:solidFill>
          </a:ln>
        </p:spPr>
        <p:txBody>
          <a:bodyPr wrap="none">
            <a:spAutoFit/>
          </a:bodyPr>
          <a:lstStyle/>
          <a:p>
            <a:pPr>
              <a:lnSpc>
                <a:spcPct val="150000"/>
              </a:lnSpc>
            </a:pPr>
            <a:r>
              <a:rPr lang="mr-IN" altLang="zh-CN" b="1" dirty="0" err="1">
                <a:solidFill>
                  <a:srgbClr val="0093FF"/>
                </a:solidFill>
                <a:latin typeface="Consolas" charset="0"/>
              </a:rPr>
              <a:t>c</a:t>
            </a:r>
            <a:r>
              <a:rPr lang="mr-IN" altLang="zh-CN" b="1" dirty="0">
                <a:solidFill>
                  <a:srgbClr val="0093FF"/>
                </a:solidFill>
                <a:latin typeface="Consolas" charset="0"/>
              </a:rPr>
              <a:t> </a:t>
            </a:r>
            <a:r>
              <a:rPr lang="en-US" altLang="zh-CN" b="1" dirty="0">
                <a:latin typeface="Consolas" charset="0"/>
              </a:rPr>
              <a:t>|</a:t>
            </a:r>
            <a:r>
              <a:rPr lang="zh-CN" altLang="en-US" b="1" dirty="0">
                <a:latin typeface="Consolas" charset="0"/>
              </a:rPr>
              <a:t> </a:t>
            </a:r>
            <a:r>
              <a:rPr lang="mr-IN" altLang="zh-CN" b="1" dirty="0" err="1">
                <a:solidFill>
                  <a:srgbClr val="9335FF"/>
                </a:solidFill>
                <a:latin typeface="Consolas" charset="0"/>
              </a:rPr>
              <a:t>h</a:t>
            </a:r>
            <a:endParaRPr lang="mr-IN" altLang="zh-CN" dirty="0">
              <a:effectLst/>
            </a:endParaRPr>
          </a:p>
        </p:txBody>
      </p:sp>
      <p:sp>
        <p:nvSpPr>
          <p:cNvPr id="6" name="矩形 5"/>
          <p:cNvSpPr/>
          <p:nvPr/>
        </p:nvSpPr>
        <p:spPr>
          <a:xfrm>
            <a:off x="467544" y="4369668"/>
            <a:ext cx="8280920" cy="1061829"/>
          </a:xfrm>
          <a:prstGeom prst="rect">
            <a:avLst/>
          </a:prstGeom>
        </p:spPr>
        <p:txBody>
          <a:bodyPr wrap="square">
            <a:spAutoFit/>
          </a:bodyPr>
          <a:lstStyle/>
          <a:p>
            <a:pPr>
              <a:lnSpc>
                <a:spcPct val="150000"/>
              </a:lnSpc>
            </a:pPr>
            <a:r>
              <a:rPr lang="en-US" altLang="zh-CN" sz="2400" b="1" dirty="0">
                <a:latin typeface="Helvetica" charset="0"/>
              </a:rPr>
              <a:t>problem: </a:t>
            </a:r>
            <a:r>
              <a:rPr lang="en-US" altLang="zh-CN" sz="2400" dirty="0">
                <a:latin typeface="Helvetica" charset="0"/>
              </a:rPr>
              <a:t>reflection attacks</a:t>
            </a:r>
            <a:br>
              <a:rPr lang="en-US" altLang="zh-CN" sz="2400" dirty="0">
                <a:latin typeface="Helvetica" charset="0"/>
              </a:rPr>
            </a:br>
            <a:r>
              <a:rPr lang="en-US" altLang="zh-CN" dirty="0">
                <a:latin typeface="Helvetica" charset="0"/>
              </a:rPr>
              <a:t>(adversary could intercept a message, re-send it later</a:t>
            </a:r>
            <a:r>
              <a:rPr lang="zh-CN" altLang="en-US" dirty="0">
                <a:latin typeface="Helvetica" charset="0"/>
              </a:rPr>
              <a:t> </a:t>
            </a:r>
            <a:r>
              <a:rPr lang="en-US" altLang="zh-CN" dirty="0">
                <a:latin typeface="Helvetica" charset="0"/>
              </a:rPr>
              <a:t>in the opposite direction) </a:t>
            </a:r>
            <a:endParaRPr lang="en-US" altLang="zh-CN" dirty="0">
              <a:effectLst/>
            </a:endParaRPr>
          </a:p>
        </p:txBody>
      </p:sp>
    </p:spTree>
    <p:extLst>
      <p:ext uri="{BB962C8B-B14F-4D97-AF65-F5344CB8AC3E}">
        <p14:creationId xmlns:p14="http://schemas.microsoft.com/office/powerpoint/2010/main" val="38638739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4"/>
          <p:cNvCxnSpPr/>
          <p:nvPr/>
        </p:nvCxnSpPr>
        <p:spPr>
          <a:xfrm>
            <a:off x="1749216" y="773043"/>
            <a:ext cx="13828" cy="4748753"/>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269925" y="333445"/>
            <a:ext cx="1071127" cy="507831"/>
          </a:xfrm>
          <a:prstGeom prst="rect">
            <a:avLst/>
          </a:prstGeom>
        </p:spPr>
        <p:txBody>
          <a:bodyPr wrap="none">
            <a:spAutoFit/>
          </a:bodyPr>
          <a:lstStyle/>
          <a:p>
            <a:pPr algn="ctr"/>
            <a:r>
              <a:rPr kumimoji="1" lang="en-US" altLang="zh-CN" sz="2700" b="1" dirty="0">
                <a:latin typeface="等线" panose="02010600030101010101" pitchFamily="2" charset="-122"/>
                <a:ea typeface="楷体"/>
                <a:cs typeface="Myriad Pro Light SemiCond"/>
              </a:rPr>
              <a:t>Alice</a:t>
            </a:r>
            <a:r>
              <a:rPr lang="en-US" altLang="zh-CN" b="1" dirty="0">
                <a:latin typeface="Consolas" charset="0"/>
              </a:rPr>
              <a:t> </a:t>
            </a:r>
            <a:endParaRPr lang="en-US" altLang="zh-CN" dirty="0">
              <a:effectLst/>
            </a:endParaRPr>
          </a:p>
        </p:txBody>
      </p:sp>
      <p:cxnSp>
        <p:nvCxnSpPr>
          <p:cNvPr id="10" name="直线连接符 9"/>
          <p:cNvCxnSpPr/>
          <p:nvPr/>
        </p:nvCxnSpPr>
        <p:spPr>
          <a:xfrm>
            <a:off x="7236296" y="913284"/>
            <a:ext cx="0" cy="3888432"/>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873977" y="265212"/>
            <a:ext cx="808235" cy="507831"/>
          </a:xfrm>
          <a:prstGeom prst="rect">
            <a:avLst/>
          </a:prstGeom>
        </p:spPr>
        <p:txBody>
          <a:bodyPr wrap="none">
            <a:spAutoFit/>
          </a:bodyPr>
          <a:lstStyle/>
          <a:p>
            <a:pPr algn="ctr"/>
            <a:r>
              <a:rPr kumimoji="1" lang="en-US" altLang="zh-CN" sz="2700" b="1" dirty="0">
                <a:latin typeface="等线" panose="02010600030101010101" pitchFamily="2" charset="-122"/>
                <a:ea typeface="楷体"/>
                <a:cs typeface="Myriad Pro Light SemiCond"/>
              </a:rPr>
              <a:t>Bob</a:t>
            </a:r>
            <a:endParaRPr lang="en-US" altLang="zh-CN" dirty="0">
              <a:effectLst/>
            </a:endParaRPr>
          </a:p>
        </p:txBody>
      </p:sp>
      <p:sp>
        <p:nvSpPr>
          <p:cNvPr id="12" name="矩形 11"/>
          <p:cNvSpPr/>
          <p:nvPr/>
        </p:nvSpPr>
        <p:spPr>
          <a:xfrm>
            <a:off x="251520" y="913284"/>
            <a:ext cx="3159839" cy="923330"/>
          </a:xfrm>
          <a:prstGeom prst="rect">
            <a:avLst/>
          </a:prstGeom>
          <a:solidFill>
            <a:schemeClr val="bg1"/>
          </a:solidFill>
        </p:spPr>
        <p:txBody>
          <a:bodyPr wrap="none">
            <a:spAutoFit/>
          </a:bodyPr>
          <a:lstStyle/>
          <a:p>
            <a:pPr>
              <a:lnSpc>
                <a:spcPct val="150000"/>
              </a:lnSpc>
            </a:pPr>
            <a:r>
              <a:rPr lang="mr-IN" altLang="zh-CN" b="1" dirty="0" err="1">
                <a:solidFill>
                  <a:srgbClr val="0093FF"/>
                </a:solidFill>
                <a:latin typeface="Consolas" charset="0"/>
              </a:rPr>
              <a:t>c</a:t>
            </a:r>
            <a:r>
              <a:rPr lang="en-US" altLang="zh-CN" b="1" baseline="-25000" dirty="0">
                <a:solidFill>
                  <a:srgbClr val="0093FF"/>
                </a:solidFill>
                <a:latin typeface="Consolas" charset="0"/>
              </a:rPr>
              <a:t>a</a:t>
            </a:r>
            <a:r>
              <a:rPr lang="mr-IN" altLang="zh-CN" b="1" dirty="0">
                <a:solidFill>
                  <a:srgbClr val="0093FF"/>
                </a:solidFill>
                <a:latin typeface="Consolas" charset="0"/>
              </a:rPr>
              <a:t> </a:t>
            </a:r>
            <a:r>
              <a:rPr lang="mr-IN" altLang="zh-CN" b="1" dirty="0">
                <a:latin typeface="Consolas" charset="0"/>
              </a:rPr>
              <a:t>= </a:t>
            </a:r>
            <a:r>
              <a:rPr lang="mr-IN" altLang="zh-CN" b="1" dirty="0" err="1">
                <a:latin typeface="Consolas" charset="0"/>
              </a:rPr>
              <a:t>encrypt</a:t>
            </a:r>
            <a:r>
              <a:rPr lang="mr-IN" altLang="zh-CN" b="1" dirty="0">
                <a:latin typeface="Consolas" charset="0"/>
              </a:rPr>
              <a:t>(</a:t>
            </a:r>
            <a:r>
              <a:rPr lang="mr-IN" altLang="zh-CN" b="1" dirty="0" err="1">
                <a:solidFill>
                  <a:srgbClr val="4C8E00"/>
                </a:solidFill>
                <a:latin typeface="Consolas" charset="0"/>
              </a:rPr>
              <a:t>k</a:t>
            </a:r>
            <a:r>
              <a:rPr lang="en-US" altLang="zh-CN" b="1" baseline="-25000" dirty="0">
                <a:solidFill>
                  <a:srgbClr val="4C8E00"/>
                </a:solidFill>
                <a:latin typeface="Consolas" charset="0"/>
              </a:rPr>
              <a:t>a</a:t>
            </a:r>
            <a:r>
              <a:rPr lang="mr-IN" altLang="zh-CN" b="1" dirty="0">
                <a:latin typeface="Consolas" charset="0"/>
              </a:rPr>
              <a:t>, </a:t>
            </a:r>
            <a:r>
              <a:rPr lang="mr-IN" altLang="zh-CN" b="1" dirty="0" err="1">
                <a:solidFill>
                  <a:srgbClr val="FF7C77"/>
                </a:solidFill>
                <a:latin typeface="Consolas" charset="0"/>
              </a:rPr>
              <a:t>m</a:t>
            </a:r>
            <a:r>
              <a:rPr lang="en-US" altLang="zh-CN" b="1" baseline="-25000" dirty="0">
                <a:solidFill>
                  <a:srgbClr val="FF7C77"/>
                </a:solidFill>
                <a:latin typeface="Consolas" charset="0"/>
              </a:rPr>
              <a:t>a</a:t>
            </a:r>
            <a:r>
              <a:rPr lang="zh-CN" altLang="en-US" b="1" dirty="0">
                <a:solidFill>
                  <a:srgbClr val="FF7C77"/>
                </a:solidFill>
                <a:latin typeface="Consolas" charset="0"/>
              </a:rPr>
              <a:t> </a:t>
            </a:r>
            <a:r>
              <a:rPr lang="en-US" altLang="zh-CN" b="1" dirty="0">
                <a:latin typeface="Consolas" charset="0"/>
              </a:rPr>
              <a:t>|</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en-US" altLang="zh-CN" b="1" baseline="-25000" dirty="0" err="1">
                <a:solidFill>
                  <a:schemeClr val="accent1"/>
                </a:solidFill>
                <a:latin typeface="Consolas" charset="0"/>
              </a:rPr>
              <a:t>a</a:t>
            </a:r>
            <a:r>
              <a:rPr lang="mr-IN" altLang="zh-CN" b="1" dirty="0">
                <a:latin typeface="Consolas" charset="0"/>
              </a:rPr>
              <a:t>) </a:t>
            </a:r>
            <a:endParaRPr lang="zh-CN" altLang="en-US" b="1" dirty="0">
              <a:latin typeface="Consolas" charset="0"/>
            </a:endParaRPr>
          </a:p>
          <a:p>
            <a:pPr>
              <a:lnSpc>
                <a:spcPct val="150000"/>
              </a:lnSpc>
            </a:pPr>
            <a:r>
              <a:rPr lang="mr-IN" altLang="zh-CN" b="1" dirty="0" err="1">
                <a:solidFill>
                  <a:srgbClr val="9335FF"/>
                </a:solidFill>
                <a:latin typeface="Consolas" charset="0"/>
              </a:rPr>
              <a:t>h</a:t>
            </a:r>
            <a:r>
              <a:rPr lang="en-US" altLang="zh-CN" b="1" baseline="-25000" dirty="0">
                <a:solidFill>
                  <a:srgbClr val="9335FF"/>
                </a:solidFill>
                <a:latin typeface="Consolas" charset="0"/>
              </a:rPr>
              <a:t>a</a:t>
            </a:r>
            <a:r>
              <a:rPr lang="mr-IN" altLang="zh-CN" b="1" dirty="0">
                <a:solidFill>
                  <a:srgbClr val="9335FF"/>
                </a:solidFill>
                <a:latin typeface="Consolas" charset="0"/>
              </a:rPr>
              <a:t> </a:t>
            </a:r>
            <a:r>
              <a:rPr lang="mr-IN" altLang="zh-CN" b="1" dirty="0">
                <a:latin typeface="Consolas" charset="0"/>
              </a:rPr>
              <a:t>= MAC(</a:t>
            </a:r>
            <a:r>
              <a:rPr lang="mr-IN" altLang="zh-CN" b="1" dirty="0" err="1">
                <a:solidFill>
                  <a:srgbClr val="4C8E00"/>
                </a:solidFill>
                <a:latin typeface="Consolas" charset="0"/>
              </a:rPr>
              <a:t>k</a:t>
            </a:r>
            <a:r>
              <a:rPr lang="en-US" altLang="zh-CN" b="1" baseline="-25000" dirty="0">
                <a:solidFill>
                  <a:srgbClr val="4C8E00"/>
                </a:solidFill>
                <a:latin typeface="Consolas" charset="0"/>
              </a:rPr>
              <a:t>a</a:t>
            </a:r>
            <a:r>
              <a:rPr lang="mr-IN" altLang="zh-CN" b="1" dirty="0">
                <a:latin typeface="Consolas" charset="0"/>
              </a:rPr>
              <a:t>, </a:t>
            </a:r>
            <a:r>
              <a:rPr lang="mr-IN" altLang="zh-CN" b="1" dirty="0" err="1">
                <a:solidFill>
                  <a:srgbClr val="FF7C77"/>
                </a:solidFill>
                <a:latin typeface="Consolas" charset="0"/>
              </a:rPr>
              <a:t>m</a:t>
            </a:r>
            <a:r>
              <a:rPr lang="en-US" altLang="zh-CN" b="1" baseline="-25000" dirty="0">
                <a:solidFill>
                  <a:srgbClr val="FF7C77"/>
                </a:solidFill>
                <a:latin typeface="Consolas" charset="0"/>
              </a:rPr>
              <a:t>a</a:t>
            </a:r>
            <a:r>
              <a:rPr lang="zh-CN" altLang="en-US" b="1" dirty="0">
                <a:solidFill>
                  <a:srgbClr val="FF7C77"/>
                </a:solidFill>
                <a:latin typeface="Consolas" charset="0"/>
              </a:rPr>
              <a:t> </a:t>
            </a:r>
            <a:r>
              <a:rPr lang="en-US" altLang="zh-CN" b="1" dirty="0">
                <a:latin typeface="Consolas" charset="0"/>
              </a:rPr>
              <a:t>|</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en-US" altLang="zh-CN" b="1" baseline="-25000" dirty="0" err="1">
                <a:solidFill>
                  <a:schemeClr val="accent1"/>
                </a:solidFill>
                <a:latin typeface="Consolas" charset="0"/>
              </a:rPr>
              <a:t>a</a:t>
            </a:r>
            <a:r>
              <a:rPr lang="mr-IN" altLang="zh-CN" b="1" dirty="0">
                <a:latin typeface="Consolas" charset="0"/>
              </a:rPr>
              <a:t>) </a:t>
            </a:r>
            <a:endParaRPr lang="mr-IN" altLang="zh-CN" dirty="0">
              <a:effectLst/>
            </a:endParaRPr>
          </a:p>
        </p:txBody>
      </p:sp>
      <p:cxnSp>
        <p:nvCxnSpPr>
          <p:cNvPr id="16" name="直线箭头连接符 15"/>
          <p:cNvCxnSpPr/>
          <p:nvPr/>
        </p:nvCxnSpPr>
        <p:spPr>
          <a:xfrm>
            <a:off x="1805487" y="1849388"/>
            <a:ext cx="5358801"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049870" y="1561356"/>
            <a:ext cx="925253" cy="507831"/>
          </a:xfrm>
          <a:prstGeom prst="rect">
            <a:avLst/>
          </a:prstGeom>
          <a:solidFill>
            <a:schemeClr val="bg1"/>
          </a:solidFill>
          <a:ln w="28575">
            <a:solidFill>
              <a:schemeClr val="tx1"/>
            </a:solidFill>
          </a:ln>
        </p:spPr>
        <p:txBody>
          <a:bodyPr wrap="none">
            <a:spAutoFit/>
          </a:bodyPr>
          <a:lstStyle/>
          <a:p>
            <a:pPr>
              <a:lnSpc>
                <a:spcPct val="150000"/>
              </a:lnSpc>
            </a:pPr>
            <a:r>
              <a:rPr lang="mr-IN" altLang="zh-CN" b="1" dirty="0" err="1">
                <a:solidFill>
                  <a:srgbClr val="0093FF"/>
                </a:solidFill>
                <a:latin typeface="Consolas" charset="0"/>
              </a:rPr>
              <a:t>c</a:t>
            </a:r>
            <a:r>
              <a:rPr lang="en-US" altLang="zh-CN" b="1" baseline="-25000" dirty="0">
                <a:solidFill>
                  <a:srgbClr val="0093FF"/>
                </a:solidFill>
                <a:latin typeface="Consolas" charset="0"/>
              </a:rPr>
              <a:t>a</a:t>
            </a:r>
            <a:r>
              <a:rPr lang="mr-IN" altLang="zh-CN" b="1" dirty="0">
                <a:solidFill>
                  <a:srgbClr val="0093FF"/>
                </a:solidFill>
                <a:latin typeface="Consolas" charset="0"/>
              </a:rPr>
              <a:t> </a:t>
            </a:r>
            <a:r>
              <a:rPr lang="en-US" altLang="zh-CN" b="1" dirty="0">
                <a:latin typeface="Consolas" charset="0"/>
              </a:rPr>
              <a:t>|</a:t>
            </a:r>
            <a:r>
              <a:rPr lang="zh-CN" altLang="en-US" b="1" dirty="0">
                <a:latin typeface="Consolas" charset="0"/>
              </a:rPr>
              <a:t> </a:t>
            </a:r>
            <a:r>
              <a:rPr lang="mr-IN" altLang="zh-CN" b="1" dirty="0" err="1">
                <a:solidFill>
                  <a:srgbClr val="9335FF"/>
                </a:solidFill>
                <a:latin typeface="Consolas" charset="0"/>
              </a:rPr>
              <a:t>h</a:t>
            </a:r>
            <a:r>
              <a:rPr lang="en-US" altLang="zh-CN" b="1" baseline="-25000" dirty="0">
                <a:solidFill>
                  <a:srgbClr val="9335FF"/>
                </a:solidFill>
                <a:latin typeface="Consolas" charset="0"/>
              </a:rPr>
              <a:t>a</a:t>
            </a:r>
            <a:endParaRPr lang="mr-IN" altLang="zh-CN" baseline="-25000" dirty="0">
              <a:effectLst/>
            </a:endParaRPr>
          </a:p>
        </p:txBody>
      </p:sp>
      <p:sp>
        <p:nvSpPr>
          <p:cNvPr id="19" name="矩形 18"/>
          <p:cNvSpPr/>
          <p:nvPr/>
        </p:nvSpPr>
        <p:spPr>
          <a:xfrm>
            <a:off x="5724128" y="2065412"/>
            <a:ext cx="3251211" cy="923330"/>
          </a:xfrm>
          <a:prstGeom prst="rect">
            <a:avLst/>
          </a:prstGeom>
          <a:solidFill>
            <a:schemeClr val="bg1"/>
          </a:solidFill>
        </p:spPr>
        <p:txBody>
          <a:bodyPr wrap="none">
            <a:spAutoFit/>
          </a:bodyPr>
          <a:lstStyle/>
          <a:p>
            <a:pPr>
              <a:lnSpc>
                <a:spcPct val="150000"/>
              </a:lnSpc>
            </a:pPr>
            <a:r>
              <a:rPr lang="mr-IN" altLang="zh-CN" b="1" dirty="0" err="1">
                <a:solidFill>
                  <a:srgbClr val="FF7C77"/>
                </a:solidFill>
                <a:latin typeface="Consolas" charset="0"/>
              </a:rPr>
              <a:t>m</a:t>
            </a:r>
            <a:r>
              <a:rPr lang="en-US" altLang="zh-CN" b="1" baseline="-25000" dirty="0">
                <a:solidFill>
                  <a:srgbClr val="FF7C77"/>
                </a:solidFill>
                <a:latin typeface="Consolas" charset="0"/>
              </a:rPr>
              <a:t>a</a:t>
            </a:r>
            <a:r>
              <a:rPr lang="zh-CN" altLang="en-US" b="1" dirty="0">
                <a:solidFill>
                  <a:srgbClr val="FF7C77"/>
                </a:solidFill>
                <a:latin typeface="Consolas" charset="0"/>
              </a:rPr>
              <a:t> </a:t>
            </a:r>
            <a:r>
              <a:rPr lang="en-US" altLang="zh-CN" b="1" dirty="0">
                <a:latin typeface="Consolas" charset="0"/>
              </a:rPr>
              <a:t>|</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en-US" altLang="zh-CN" b="1" baseline="-25000" dirty="0" err="1">
                <a:solidFill>
                  <a:schemeClr val="accent1"/>
                </a:solidFill>
                <a:latin typeface="Consolas" charset="0"/>
              </a:rPr>
              <a:t>a</a:t>
            </a:r>
            <a:r>
              <a:rPr lang="mr-IN" altLang="zh-CN" b="1" dirty="0">
                <a:solidFill>
                  <a:srgbClr val="FF7C77"/>
                </a:solidFill>
                <a:latin typeface="Consolas" charset="0"/>
              </a:rPr>
              <a:t> </a:t>
            </a:r>
            <a:r>
              <a:rPr lang="mr-IN" altLang="zh-CN" b="1" dirty="0">
                <a:latin typeface="Consolas" charset="0"/>
              </a:rPr>
              <a:t>= </a:t>
            </a:r>
            <a:r>
              <a:rPr lang="mr-IN" altLang="zh-CN" b="1" dirty="0" err="1">
                <a:latin typeface="Consolas" charset="0"/>
              </a:rPr>
              <a:t>decrypt</a:t>
            </a:r>
            <a:r>
              <a:rPr lang="mr-IN" altLang="zh-CN" b="1" dirty="0">
                <a:latin typeface="Consolas" charset="0"/>
              </a:rPr>
              <a:t>(</a:t>
            </a:r>
            <a:r>
              <a:rPr lang="mr-IN" altLang="zh-CN" b="1" dirty="0" err="1">
                <a:solidFill>
                  <a:srgbClr val="008E4F"/>
                </a:solidFill>
                <a:latin typeface="Consolas" charset="0"/>
              </a:rPr>
              <a:t>k</a:t>
            </a:r>
            <a:r>
              <a:rPr lang="en-US" altLang="zh-CN" b="1" baseline="-25000" dirty="0">
                <a:solidFill>
                  <a:srgbClr val="008E4F"/>
                </a:solidFill>
                <a:latin typeface="Consolas" charset="0"/>
              </a:rPr>
              <a:t>a</a:t>
            </a:r>
            <a:r>
              <a:rPr lang="mr-IN" altLang="zh-CN" b="1" dirty="0">
                <a:latin typeface="Consolas" charset="0"/>
              </a:rPr>
              <a:t>, </a:t>
            </a:r>
            <a:r>
              <a:rPr lang="mr-IN" altLang="zh-CN" b="1" dirty="0" err="1">
                <a:solidFill>
                  <a:srgbClr val="0093FF"/>
                </a:solidFill>
                <a:latin typeface="Consolas" charset="0"/>
              </a:rPr>
              <a:t>c</a:t>
            </a:r>
            <a:r>
              <a:rPr lang="en-US" altLang="zh-CN" b="1" baseline="-25000" dirty="0">
                <a:solidFill>
                  <a:srgbClr val="0093FF"/>
                </a:solidFill>
                <a:latin typeface="Consolas" charset="0"/>
              </a:rPr>
              <a:t>a</a:t>
            </a:r>
            <a:r>
              <a:rPr lang="mr-IN" altLang="zh-CN" b="1" dirty="0">
                <a:latin typeface="Consolas" charset="0"/>
              </a:rPr>
              <a:t>) </a:t>
            </a:r>
            <a:endParaRPr lang="zh-CN" altLang="en-US" b="1" dirty="0">
              <a:latin typeface="Consolas" charset="0"/>
            </a:endParaRPr>
          </a:p>
          <a:p>
            <a:pPr>
              <a:lnSpc>
                <a:spcPct val="150000"/>
              </a:lnSpc>
            </a:pPr>
            <a:r>
              <a:rPr lang="mr-IN" altLang="zh-CN" b="1" dirty="0">
                <a:latin typeface="Consolas" charset="0"/>
              </a:rPr>
              <a:t>MAC(</a:t>
            </a:r>
            <a:r>
              <a:rPr lang="mr-IN" altLang="zh-CN" b="1" dirty="0" err="1">
                <a:solidFill>
                  <a:srgbClr val="008E00"/>
                </a:solidFill>
                <a:latin typeface="Consolas" charset="0"/>
              </a:rPr>
              <a:t>k</a:t>
            </a:r>
            <a:r>
              <a:rPr lang="en-US" altLang="zh-CN" b="1" baseline="-25000" dirty="0">
                <a:solidFill>
                  <a:srgbClr val="008E00"/>
                </a:solidFill>
                <a:latin typeface="Consolas" charset="0"/>
              </a:rPr>
              <a:t>a</a:t>
            </a:r>
            <a:r>
              <a:rPr lang="mr-IN" altLang="zh-CN" b="1" dirty="0">
                <a:latin typeface="Consolas" charset="0"/>
              </a:rPr>
              <a:t>, </a:t>
            </a:r>
            <a:r>
              <a:rPr lang="mr-IN" altLang="zh-CN" b="1" dirty="0" err="1">
                <a:solidFill>
                  <a:srgbClr val="FF7C77"/>
                </a:solidFill>
                <a:latin typeface="Consolas" charset="0"/>
              </a:rPr>
              <a:t>m</a:t>
            </a:r>
            <a:r>
              <a:rPr lang="en-US" altLang="zh-CN" b="1" baseline="-25000" dirty="0">
                <a:solidFill>
                  <a:srgbClr val="FF7C77"/>
                </a:solidFill>
                <a:latin typeface="Consolas" charset="0"/>
              </a:rPr>
              <a:t>a</a:t>
            </a:r>
            <a:r>
              <a:rPr lang="en-US" altLang="zh-CN" b="1" dirty="0">
                <a:latin typeface="Consolas" charset="0"/>
              </a:rPr>
              <a:t> |</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en-US" altLang="zh-CN" b="1" baseline="-25000" dirty="0" err="1">
                <a:solidFill>
                  <a:schemeClr val="accent1"/>
                </a:solidFill>
                <a:latin typeface="Consolas" charset="0"/>
              </a:rPr>
              <a:t>a</a:t>
            </a:r>
            <a:r>
              <a:rPr lang="mr-IN" altLang="zh-CN" b="1" dirty="0">
                <a:latin typeface="Consolas" charset="0"/>
              </a:rPr>
              <a:t>) == </a:t>
            </a:r>
            <a:r>
              <a:rPr lang="mr-IN" altLang="zh-CN" b="1" dirty="0" err="1">
                <a:solidFill>
                  <a:srgbClr val="9335FF"/>
                </a:solidFill>
                <a:latin typeface="Consolas" charset="0"/>
              </a:rPr>
              <a:t>h</a:t>
            </a:r>
            <a:r>
              <a:rPr lang="en-US" altLang="zh-CN" b="1" baseline="-25000" dirty="0">
                <a:solidFill>
                  <a:srgbClr val="9335FF"/>
                </a:solidFill>
                <a:latin typeface="Consolas" charset="0"/>
              </a:rPr>
              <a:t>a</a:t>
            </a:r>
            <a:r>
              <a:rPr lang="mr-IN" altLang="zh-CN" b="1" dirty="0">
                <a:solidFill>
                  <a:srgbClr val="9335FF"/>
                </a:solidFill>
                <a:latin typeface="Consolas" charset="0"/>
              </a:rPr>
              <a:t> </a:t>
            </a:r>
            <a:r>
              <a:rPr lang="mr-IN" altLang="zh-CN" b="1" dirty="0">
                <a:latin typeface="Consolas" charset="0"/>
              </a:rPr>
              <a:t>? </a:t>
            </a:r>
            <a:endParaRPr lang="mr-IN" altLang="zh-CN" dirty="0">
              <a:effectLst/>
            </a:endParaRPr>
          </a:p>
        </p:txBody>
      </p:sp>
      <p:sp>
        <p:nvSpPr>
          <p:cNvPr id="13" name="矩形 12"/>
          <p:cNvSpPr/>
          <p:nvPr/>
        </p:nvSpPr>
        <p:spPr>
          <a:xfrm>
            <a:off x="251520" y="4238426"/>
            <a:ext cx="3251211" cy="923330"/>
          </a:xfrm>
          <a:prstGeom prst="rect">
            <a:avLst/>
          </a:prstGeom>
          <a:solidFill>
            <a:schemeClr val="bg1"/>
          </a:solidFill>
        </p:spPr>
        <p:txBody>
          <a:bodyPr wrap="none">
            <a:spAutoFit/>
          </a:bodyPr>
          <a:lstStyle/>
          <a:p>
            <a:pPr>
              <a:lnSpc>
                <a:spcPct val="150000"/>
              </a:lnSpc>
            </a:pPr>
            <a:r>
              <a:rPr lang="mr-IN" altLang="zh-CN" b="1" dirty="0" err="1">
                <a:solidFill>
                  <a:srgbClr val="FF7C77"/>
                </a:solidFill>
                <a:latin typeface="Consolas" charset="0"/>
              </a:rPr>
              <a:t>m</a:t>
            </a:r>
            <a:r>
              <a:rPr lang="en-US" altLang="zh-CN" b="1" baseline="-25000" dirty="0">
                <a:solidFill>
                  <a:srgbClr val="FF7C77"/>
                </a:solidFill>
                <a:latin typeface="Consolas" charset="0"/>
              </a:rPr>
              <a:t>b</a:t>
            </a:r>
            <a:r>
              <a:rPr lang="zh-CN" altLang="en-US" b="1" dirty="0">
                <a:solidFill>
                  <a:srgbClr val="FF7C77"/>
                </a:solidFill>
                <a:latin typeface="Consolas" charset="0"/>
              </a:rPr>
              <a:t> </a:t>
            </a:r>
            <a:r>
              <a:rPr lang="en-US" altLang="zh-CN" b="1" dirty="0">
                <a:latin typeface="Consolas" charset="0"/>
              </a:rPr>
              <a:t>|</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en-US" altLang="zh-CN" b="1" baseline="-25000" dirty="0" err="1">
                <a:solidFill>
                  <a:schemeClr val="accent1"/>
                </a:solidFill>
                <a:latin typeface="Consolas" charset="0"/>
              </a:rPr>
              <a:t>b</a:t>
            </a:r>
            <a:r>
              <a:rPr lang="mr-IN" altLang="zh-CN" b="1" dirty="0">
                <a:solidFill>
                  <a:srgbClr val="FF7C77"/>
                </a:solidFill>
                <a:latin typeface="Consolas" charset="0"/>
              </a:rPr>
              <a:t> </a:t>
            </a:r>
            <a:r>
              <a:rPr lang="mr-IN" altLang="zh-CN" b="1" dirty="0">
                <a:latin typeface="Consolas" charset="0"/>
              </a:rPr>
              <a:t>= </a:t>
            </a:r>
            <a:r>
              <a:rPr lang="mr-IN" altLang="zh-CN" b="1" dirty="0" err="1">
                <a:latin typeface="Consolas" charset="0"/>
              </a:rPr>
              <a:t>decrypt</a:t>
            </a:r>
            <a:r>
              <a:rPr lang="mr-IN" altLang="zh-CN" b="1" dirty="0">
                <a:latin typeface="Consolas" charset="0"/>
              </a:rPr>
              <a:t>(</a:t>
            </a:r>
            <a:r>
              <a:rPr lang="mr-IN" altLang="zh-CN" b="1" dirty="0" err="1">
                <a:solidFill>
                  <a:srgbClr val="008E4F"/>
                </a:solidFill>
                <a:latin typeface="Consolas" charset="0"/>
              </a:rPr>
              <a:t>k</a:t>
            </a:r>
            <a:r>
              <a:rPr lang="en-US" altLang="zh-CN" b="1" baseline="-25000" dirty="0">
                <a:solidFill>
                  <a:srgbClr val="008E4F"/>
                </a:solidFill>
                <a:latin typeface="Consolas" charset="0"/>
              </a:rPr>
              <a:t>b</a:t>
            </a:r>
            <a:r>
              <a:rPr lang="mr-IN" altLang="zh-CN" b="1" dirty="0">
                <a:latin typeface="Consolas" charset="0"/>
              </a:rPr>
              <a:t>, </a:t>
            </a:r>
            <a:r>
              <a:rPr lang="mr-IN" altLang="zh-CN" b="1" dirty="0" err="1">
                <a:solidFill>
                  <a:srgbClr val="0093FF"/>
                </a:solidFill>
                <a:latin typeface="Consolas" charset="0"/>
              </a:rPr>
              <a:t>c</a:t>
            </a:r>
            <a:r>
              <a:rPr lang="en-US" altLang="zh-CN" b="1" baseline="-25000" dirty="0">
                <a:solidFill>
                  <a:srgbClr val="0093FF"/>
                </a:solidFill>
                <a:latin typeface="Consolas" charset="0"/>
              </a:rPr>
              <a:t>b</a:t>
            </a:r>
            <a:r>
              <a:rPr lang="mr-IN" altLang="zh-CN" b="1" dirty="0">
                <a:latin typeface="Consolas" charset="0"/>
              </a:rPr>
              <a:t>) </a:t>
            </a:r>
            <a:endParaRPr lang="zh-CN" altLang="en-US" b="1" dirty="0">
              <a:latin typeface="Consolas" charset="0"/>
            </a:endParaRPr>
          </a:p>
          <a:p>
            <a:pPr>
              <a:lnSpc>
                <a:spcPct val="150000"/>
              </a:lnSpc>
            </a:pPr>
            <a:r>
              <a:rPr lang="mr-IN" altLang="zh-CN" b="1" dirty="0">
                <a:latin typeface="Consolas" charset="0"/>
              </a:rPr>
              <a:t>MAC(</a:t>
            </a:r>
            <a:r>
              <a:rPr lang="mr-IN" altLang="zh-CN" b="1" dirty="0" err="1">
                <a:solidFill>
                  <a:srgbClr val="008E00"/>
                </a:solidFill>
                <a:latin typeface="Consolas" charset="0"/>
              </a:rPr>
              <a:t>k</a:t>
            </a:r>
            <a:r>
              <a:rPr lang="en-US" altLang="zh-CN" b="1" baseline="-25000" dirty="0">
                <a:solidFill>
                  <a:srgbClr val="008E00"/>
                </a:solidFill>
                <a:latin typeface="Consolas" charset="0"/>
              </a:rPr>
              <a:t>b</a:t>
            </a:r>
            <a:r>
              <a:rPr lang="mr-IN" altLang="zh-CN" b="1" dirty="0">
                <a:latin typeface="Consolas" charset="0"/>
              </a:rPr>
              <a:t>, </a:t>
            </a:r>
            <a:r>
              <a:rPr lang="mr-IN" altLang="zh-CN" b="1" dirty="0" err="1">
                <a:solidFill>
                  <a:srgbClr val="FF7C77"/>
                </a:solidFill>
                <a:latin typeface="Consolas" charset="0"/>
              </a:rPr>
              <a:t>m</a:t>
            </a:r>
            <a:r>
              <a:rPr lang="en-US" altLang="zh-CN" b="1" baseline="-25000" dirty="0">
                <a:solidFill>
                  <a:srgbClr val="FF7C77"/>
                </a:solidFill>
                <a:latin typeface="Consolas" charset="0"/>
              </a:rPr>
              <a:t>b</a:t>
            </a:r>
            <a:r>
              <a:rPr lang="en-US" altLang="zh-CN" b="1" dirty="0">
                <a:latin typeface="Consolas" charset="0"/>
              </a:rPr>
              <a:t> |</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en-US" altLang="zh-CN" b="1" baseline="-25000" dirty="0" err="1">
                <a:solidFill>
                  <a:schemeClr val="accent1"/>
                </a:solidFill>
                <a:latin typeface="Consolas" charset="0"/>
              </a:rPr>
              <a:t>b</a:t>
            </a:r>
            <a:r>
              <a:rPr lang="mr-IN" altLang="zh-CN" b="1" dirty="0">
                <a:latin typeface="Consolas" charset="0"/>
              </a:rPr>
              <a:t>) == </a:t>
            </a:r>
            <a:r>
              <a:rPr lang="mr-IN" altLang="zh-CN" b="1" dirty="0" err="1">
                <a:solidFill>
                  <a:srgbClr val="9335FF"/>
                </a:solidFill>
                <a:latin typeface="Consolas" charset="0"/>
              </a:rPr>
              <a:t>h</a:t>
            </a:r>
            <a:r>
              <a:rPr lang="en-US" altLang="zh-CN" b="1" baseline="-25000" dirty="0">
                <a:solidFill>
                  <a:srgbClr val="9335FF"/>
                </a:solidFill>
                <a:latin typeface="Consolas" charset="0"/>
              </a:rPr>
              <a:t>b</a:t>
            </a:r>
            <a:r>
              <a:rPr lang="mr-IN" altLang="zh-CN" b="1" dirty="0">
                <a:solidFill>
                  <a:srgbClr val="9335FF"/>
                </a:solidFill>
                <a:latin typeface="Consolas" charset="0"/>
              </a:rPr>
              <a:t> </a:t>
            </a:r>
            <a:r>
              <a:rPr lang="mr-IN" altLang="zh-CN" b="1" dirty="0">
                <a:latin typeface="Consolas" charset="0"/>
              </a:rPr>
              <a:t>? </a:t>
            </a:r>
            <a:endParaRPr lang="mr-IN" altLang="zh-CN" dirty="0">
              <a:effectLst/>
            </a:endParaRPr>
          </a:p>
        </p:txBody>
      </p:sp>
      <p:sp>
        <p:nvSpPr>
          <p:cNvPr id="14" name="矩形 13"/>
          <p:cNvSpPr/>
          <p:nvPr/>
        </p:nvSpPr>
        <p:spPr>
          <a:xfrm>
            <a:off x="5724128" y="3345007"/>
            <a:ext cx="3244799" cy="923330"/>
          </a:xfrm>
          <a:prstGeom prst="rect">
            <a:avLst/>
          </a:prstGeom>
          <a:solidFill>
            <a:schemeClr val="bg1"/>
          </a:solidFill>
        </p:spPr>
        <p:txBody>
          <a:bodyPr wrap="none">
            <a:spAutoFit/>
          </a:bodyPr>
          <a:lstStyle/>
          <a:p>
            <a:pPr>
              <a:lnSpc>
                <a:spcPct val="150000"/>
              </a:lnSpc>
            </a:pPr>
            <a:r>
              <a:rPr lang="mr-IN" altLang="zh-CN" b="1" dirty="0" err="1">
                <a:solidFill>
                  <a:srgbClr val="0093FF"/>
                </a:solidFill>
                <a:latin typeface="Consolas" charset="0"/>
              </a:rPr>
              <a:t>c</a:t>
            </a:r>
            <a:r>
              <a:rPr lang="en-US" altLang="zh-CN" b="1" baseline="-25000" dirty="0">
                <a:solidFill>
                  <a:srgbClr val="0093FF"/>
                </a:solidFill>
                <a:latin typeface="Consolas" charset="0"/>
              </a:rPr>
              <a:t>b</a:t>
            </a:r>
            <a:r>
              <a:rPr lang="mr-IN" altLang="zh-CN" b="1" dirty="0">
                <a:solidFill>
                  <a:srgbClr val="0093FF"/>
                </a:solidFill>
                <a:latin typeface="Consolas" charset="0"/>
              </a:rPr>
              <a:t> </a:t>
            </a:r>
            <a:r>
              <a:rPr lang="mr-IN" altLang="zh-CN" b="1" dirty="0">
                <a:latin typeface="Consolas" charset="0"/>
              </a:rPr>
              <a:t>= </a:t>
            </a:r>
            <a:r>
              <a:rPr lang="mr-IN" altLang="zh-CN" b="1" dirty="0" err="1">
                <a:latin typeface="Consolas" charset="0"/>
              </a:rPr>
              <a:t>encrypt</a:t>
            </a:r>
            <a:r>
              <a:rPr lang="mr-IN" altLang="zh-CN" b="1" dirty="0">
                <a:latin typeface="Consolas" charset="0"/>
              </a:rPr>
              <a:t>(</a:t>
            </a:r>
            <a:r>
              <a:rPr lang="mr-IN" altLang="zh-CN" b="1" dirty="0" err="1">
                <a:solidFill>
                  <a:srgbClr val="4C8E00"/>
                </a:solidFill>
                <a:latin typeface="Consolas" charset="0"/>
              </a:rPr>
              <a:t>k</a:t>
            </a:r>
            <a:r>
              <a:rPr lang="en-US" altLang="zh-CN" b="1" baseline="-25000" dirty="0">
                <a:solidFill>
                  <a:srgbClr val="4C8E00"/>
                </a:solidFill>
                <a:latin typeface="Consolas" charset="0"/>
              </a:rPr>
              <a:t>b</a:t>
            </a:r>
            <a:r>
              <a:rPr lang="mr-IN" altLang="zh-CN" b="1" dirty="0">
                <a:latin typeface="Consolas" charset="0"/>
              </a:rPr>
              <a:t>, </a:t>
            </a:r>
            <a:r>
              <a:rPr lang="mr-IN" altLang="zh-CN" b="1" dirty="0" err="1">
                <a:solidFill>
                  <a:srgbClr val="FF7C77"/>
                </a:solidFill>
                <a:latin typeface="Consolas" charset="0"/>
              </a:rPr>
              <a:t>m</a:t>
            </a:r>
            <a:r>
              <a:rPr lang="en-US" altLang="zh-CN" b="1" baseline="-25000" dirty="0">
                <a:solidFill>
                  <a:srgbClr val="FF7C77"/>
                </a:solidFill>
                <a:latin typeface="Consolas" charset="0"/>
              </a:rPr>
              <a:t>b</a:t>
            </a:r>
            <a:r>
              <a:rPr lang="zh-CN" altLang="en-US" b="1" dirty="0">
                <a:solidFill>
                  <a:srgbClr val="FF7C77"/>
                </a:solidFill>
                <a:latin typeface="Consolas" charset="0"/>
              </a:rPr>
              <a:t> </a:t>
            </a:r>
            <a:r>
              <a:rPr lang="en-US" altLang="zh-CN" b="1" dirty="0">
                <a:latin typeface="Consolas" charset="0"/>
              </a:rPr>
              <a:t>|</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en-US" altLang="zh-CN" b="1" baseline="-25000" dirty="0" err="1">
                <a:solidFill>
                  <a:schemeClr val="accent1"/>
                </a:solidFill>
                <a:latin typeface="Consolas" charset="0"/>
              </a:rPr>
              <a:t>b</a:t>
            </a:r>
            <a:r>
              <a:rPr lang="mr-IN" altLang="zh-CN" b="1" dirty="0">
                <a:latin typeface="Consolas" charset="0"/>
              </a:rPr>
              <a:t>) </a:t>
            </a:r>
            <a:endParaRPr lang="zh-CN" altLang="en-US" b="1" dirty="0">
              <a:latin typeface="Consolas" charset="0"/>
            </a:endParaRPr>
          </a:p>
          <a:p>
            <a:pPr>
              <a:lnSpc>
                <a:spcPct val="150000"/>
              </a:lnSpc>
            </a:pPr>
            <a:r>
              <a:rPr lang="mr-IN" altLang="zh-CN" b="1" dirty="0" err="1">
                <a:solidFill>
                  <a:srgbClr val="9335FF"/>
                </a:solidFill>
                <a:latin typeface="Consolas" charset="0"/>
              </a:rPr>
              <a:t>h</a:t>
            </a:r>
            <a:r>
              <a:rPr lang="en-US" altLang="zh-CN" b="1" baseline="-25000" dirty="0">
                <a:solidFill>
                  <a:srgbClr val="9335FF"/>
                </a:solidFill>
                <a:latin typeface="Consolas" charset="0"/>
              </a:rPr>
              <a:t>b</a:t>
            </a:r>
            <a:r>
              <a:rPr lang="mr-IN" altLang="zh-CN" b="1" dirty="0">
                <a:solidFill>
                  <a:srgbClr val="9335FF"/>
                </a:solidFill>
                <a:latin typeface="Consolas" charset="0"/>
              </a:rPr>
              <a:t> </a:t>
            </a:r>
            <a:r>
              <a:rPr lang="mr-IN" altLang="zh-CN" b="1" dirty="0">
                <a:latin typeface="Consolas" charset="0"/>
              </a:rPr>
              <a:t>= MAC(</a:t>
            </a:r>
            <a:r>
              <a:rPr lang="mr-IN" altLang="zh-CN" b="1" dirty="0" err="1">
                <a:solidFill>
                  <a:srgbClr val="4C8E00"/>
                </a:solidFill>
                <a:latin typeface="Consolas" charset="0"/>
              </a:rPr>
              <a:t>k</a:t>
            </a:r>
            <a:r>
              <a:rPr lang="en-US" altLang="zh-CN" b="1" baseline="-25000" dirty="0">
                <a:solidFill>
                  <a:srgbClr val="4C8E00"/>
                </a:solidFill>
                <a:latin typeface="Consolas" charset="0"/>
              </a:rPr>
              <a:t>b</a:t>
            </a:r>
            <a:r>
              <a:rPr lang="mr-IN" altLang="zh-CN" b="1" dirty="0">
                <a:latin typeface="Consolas" charset="0"/>
              </a:rPr>
              <a:t>, </a:t>
            </a:r>
            <a:r>
              <a:rPr lang="mr-IN" altLang="zh-CN" b="1" dirty="0" err="1">
                <a:solidFill>
                  <a:srgbClr val="FF7C77"/>
                </a:solidFill>
                <a:latin typeface="Consolas" charset="0"/>
              </a:rPr>
              <a:t>m</a:t>
            </a:r>
            <a:r>
              <a:rPr lang="en-US" altLang="zh-CN" b="1" baseline="-25000" dirty="0">
                <a:solidFill>
                  <a:srgbClr val="FF7C77"/>
                </a:solidFill>
                <a:latin typeface="Consolas" charset="0"/>
              </a:rPr>
              <a:t>b</a:t>
            </a:r>
            <a:r>
              <a:rPr lang="zh-CN" altLang="en-US" b="1" dirty="0">
                <a:solidFill>
                  <a:srgbClr val="FF7C77"/>
                </a:solidFill>
                <a:latin typeface="Consolas" charset="0"/>
              </a:rPr>
              <a:t> </a:t>
            </a:r>
            <a:r>
              <a:rPr lang="en-US" altLang="zh-CN" b="1" dirty="0">
                <a:latin typeface="Consolas" charset="0"/>
              </a:rPr>
              <a:t>|</a:t>
            </a:r>
            <a:r>
              <a:rPr lang="zh-CN" altLang="en-US" b="1" dirty="0">
                <a:solidFill>
                  <a:srgbClr val="FF7C77"/>
                </a:solidFill>
                <a:latin typeface="Consolas" charset="0"/>
              </a:rPr>
              <a:t> </a:t>
            </a:r>
            <a:r>
              <a:rPr lang="en-US" altLang="zh-CN" b="1" dirty="0" err="1">
                <a:solidFill>
                  <a:schemeClr val="accent1"/>
                </a:solidFill>
                <a:latin typeface="Consolas" charset="0"/>
              </a:rPr>
              <a:t>seq</a:t>
            </a:r>
            <a:r>
              <a:rPr lang="en-US" altLang="zh-CN" b="1" baseline="-25000" dirty="0" err="1">
                <a:solidFill>
                  <a:schemeClr val="accent1"/>
                </a:solidFill>
                <a:latin typeface="Consolas" charset="0"/>
              </a:rPr>
              <a:t>b</a:t>
            </a:r>
            <a:r>
              <a:rPr lang="mr-IN" altLang="zh-CN" b="1" dirty="0">
                <a:latin typeface="Consolas" charset="0"/>
              </a:rPr>
              <a:t>) </a:t>
            </a:r>
            <a:endParaRPr lang="mr-IN" altLang="zh-CN" dirty="0">
              <a:effectLst/>
            </a:endParaRPr>
          </a:p>
        </p:txBody>
      </p:sp>
      <p:cxnSp>
        <p:nvCxnSpPr>
          <p:cNvPr id="15" name="直线箭头连接符 14"/>
          <p:cNvCxnSpPr/>
          <p:nvPr/>
        </p:nvCxnSpPr>
        <p:spPr>
          <a:xfrm flipH="1">
            <a:off x="1877126" y="4336570"/>
            <a:ext cx="5287162" cy="3309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049869" y="4077861"/>
            <a:ext cx="925253" cy="507831"/>
          </a:xfrm>
          <a:prstGeom prst="rect">
            <a:avLst/>
          </a:prstGeom>
          <a:solidFill>
            <a:schemeClr val="bg1"/>
          </a:solidFill>
          <a:ln w="28575">
            <a:solidFill>
              <a:schemeClr val="tx1"/>
            </a:solidFill>
          </a:ln>
        </p:spPr>
        <p:txBody>
          <a:bodyPr wrap="none">
            <a:spAutoFit/>
          </a:bodyPr>
          <a:lstStyle/>
          <a:p>
            <a:pPr>
              <a:lnSpc>
                <a:spcPct val="150000"/>
              </a:lnSpc>
            </a:pPr>
            <a:r>
              <a:rPr lang="mr-IN" altLang="zh-CN" b="1" dirty="0" err="1">
                <a:solidFill>
                  <a:srgbClr val="0093FF"/>
                </a:solidFill>
                <a:latin typeface="Consolas" charset="0"/>
              </a:rPr>
              <a:t>c</a:t>
            </a:r>
            <a:r>
              <a:rPr lang="en-US" altLang="zh-CN" b="1" baseline="-25000" dirty="0">
                <a:solidFill>
                  <a:srgbClr val="0093FF"/>
                </a:solidFill>
                <a:latin typeface="Consolas" charset="0"/>
              </a:rPr>
              <a:t>b</a:t>
            </a:r>
            <a:r>
              <a:rPr lang="mr-IN" altLang="zh-CN" b="1" dirty="0">
                <a:solidFill>
                  <a:srgbClr val="0093FF"/>
                </a:solidFill>
                <a:latin typeface="Consolas" charset="0"/>
              </a:rPr>
              <a:t> </a:t>
            </a:r>
            <a:r>
              <a:rPr lang="en-US" altLang="zh-CN" b="1" dirty="0">
                <a:latin typeface="Consolas" charset="0"/>
              </a:rPr>
              <a:t>|</a:t>
            </a:r>
            <a:r>
              <a:rPr lang="zh-CN" altLang="en-US" b="1" dirty="0">
                <a:latin typeface="Consolas" charset="0"/>
              </a:rPr>
              <a:t> </a:t>
            </a:r>
            <a:r>
              <a:rPr lang="mr-IN" altLang="zh-CN" b="1" dirty="0" err="1">
                <a:solidFill>
                  <a:srgbClr val="9335FF"/>
                </a:solidFill>
                <a:latin typeface="Consolas" charset="0"/>
              </a:rPr>
              <a:t>h</a:t>
            </a:r>
            <a:r>
              <a:rPr lang="en-US" altLang="zh-CN" b="1" baseline="-25000" dirty="0">
                <a:solidFill>
                  <a:srgbClr val="9335FF"/>
                </a:solidFill>
                <a:latin typeface="Consolas" charset="0"/>
              </a:rPr>
              <a:t>b</a:t>
            </a:r>
            <a:endParaRPr lang="mr-IN" altLang="zh-CN" baseline="-25000" dirty="0">
              <a:effectLst/>
            </a:endParaRPr>
          </a:p>
        </p:txBody>
      </p:sp>
    </p:spTree>
    <p:extLst>
      <p:ext uri="{BB962C8B-B14F-4D97-AF65-F5344CB8AC3E}">
        <p14:creationId xmlns:p14="http://schemas.microsoft.com/office/powerpoint/2010/main" val="35102857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39552" y="11794"/>
            <a:ext cx="7894490" cy="5584788"/>
          </a:xfrm>
          <a:prstGeom prst="rect">
            <a:avLst/>
          </a:prstGeom>
        </p:spPr>
      </p:pic>
      <p:sp>
        <p:nvSpPr>
          <p:cNvPr id="2" name="矩形 1">
            <a:extLst>
              <a:ext uri="{FF2B5EF4-FFF2-40B4-BE49-F238E27FC236}">
                <a16:creationId xmlns:a16="http://schemas.microsoft.com/office/drawing/2014/main" id="{DC09D06F-F145-D548-AF24-4AF115A12BDF}"/>
              </a:ext>
            </a:extLst>
          </p:cNvPr>
          <p:cNvSpPr/>
          <p:nvPr/>
        </p:nvSpPr>
        <p:spPr>
          <a:xfrm>
            <a:off x="3493576" y="2209428"/>
            <a:ext cx="1986442" cy="707886"/>
          </a:xfrm>
          <a:prstGeom prst="rect">
            <a:avLst/>
          </a:prstGeom>
          <a:solidFill>
            <a:schemeClr val="bg1">
              <a:lumMod val="95000"/>
            </a:schemeClr>
          </a:solidFill>
        </p:spPr>
        <p:txBody>
          <a:bodyPr wrap="none">
            <a:spAutoFit/>
          </a:bodyPr>
          <a:lstStyle/>
          <a:p>
            <a:pPr algn="ctr"/>
            <a:r>
              <a:rPr kumimoji="1" lang="en-US" altLang="zh-CN" sz="2000" b="1" dirty="0">
                <a:solidFill>
                  <a:schemeClr val="accent2"/>
                </a:solidFill>
              </a:rPr>
              <a:t>Diffie-Hellman </a:t>
            </a:r>
          </a:p>
          <a:p>
            <a:pPr algn="ctr"/>
            <a:r>
              <a:rPr kumimoji="1" lang="en-US" altLang="zh-CN" sz="2000" b="1" dirty="0">
                <a:solidFill>
                  <a:schemeClr val="accent2"/>
                </a:solidFill>
              </a:rPr>
              <a:t>Key Exchange</a:t>
            </a:r>
            <a:endParaRPr lang="zh-CN" altLang="en-US" sz="2000" b="1" dirty="0">
              <a:solidFill>
                <a:schemeClr val="accent2"/>
              </a:solidFill>
            </a:endParaRPr>
          </a:p>
        </p:txBody>
      </p:sp>
    </p:spTree>
    <p:extLst>
      <p:ext uri="{BB962C8B-B14F-4D97-AF65-F5344CB8AC3E}">
        <p14:creationId xmlns:p14="http://schemas.microsoft.com/office/powerpoint/2010/main" val="26843569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403648" y="1169680"/>
            <a:ext cx="6120680" cy="4376877"/>
          </a:xfrm>
          <a:prstGeom prst="rect">
            <a:avLst/>
          </a:prstGeom>
        </p:spPr>
      </p:pic>
      <p:sp>
        <p:nvSpPr>
          <p:cNvPr id="6" name="标题 1"/>
          <p:cNvSpPr>
            <a:spLocks noGrp="1"/>
          </p:cNvSpPr>
          <p:nvPr>
            <p:ph type="title"/>
          </p:nvPr>
        </p:nvSpPr>
        <p:spPr>
          <a:xfrm>
            <a:off x="457200" y="228866"/>
            <a:ext cx="8229600" cy="952500"/>
          </a:xfrm>
        </p:spPr>
        <p:txBody>
          <a:bodyPr/>
          <a:lstStyle/>
          <a:p>
            <a:r>
              <a:rPr kumimoji="1" lang="en-US" altLang="zh-CN" dirty="0"/>
              <a:t>Man-in-the-middle</a:t>
            </a:r>
            <a:r>
              <a:rPr kumimoji="1" lang="zh-CN" altLang="en-US" dirty="0"/>
              <a:t> </a:t>
            </a:r>
            <a:r>
              <a:rPr kumimoji="1" lang="en-US" altLang="zh-CN" dirty="0"/>
              <a:t>Attack</a:t>
            </a:r>
            <a:endParaRPr kumimoji="1" lang="zh-CN" altLang="en-US" dirty="0"/>
          </a:p>
        </p:txBody>
      </p:sp>
    </p:spTree>
    <p:extLst>
      <p:ext uri="{BB962C8B-B14F-4D97-AF65-F5344CB8AC3E}">
        <p14:creationId xmlns:p14="http://schemas.microsoft.com/office/powerpoint/2010/main" val="3750098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Example: </a:t>
            </a:r>
            <a:r>
              <a:rPr kumimoji="1" lang="en-US" altLang="zh-CN" dirty="0" err="1"/>
              <a:t>Paymaxx.com</a:t>
            </a:r>
            <a:r>
              <a:rPr kumimoji="1" lang="en-US" altLang="zh-CN" dirty="0"/>
              <a:t> (2005)</a:t>
            </a:r>
            <a:endParaRPr kumimoji="1" lang="zh-CN" altLang="en-US" dirty="0"/>
          </a:p>
        </p:txBody>
      </p:sp>
      <p:sp>
        <p:nvSpPr>
          <p:cNvPr id="3" name="内容占位符 2"/>
          <p:cNvSpPr>
            <a:spLocks noGrp="1"/>
          </p:cNvSpPr>
          <p:nvPr>
            <p:ph idx="1"/>
          </p:nvPr>
        </p:nvSpPr>
        <p:spPr/>
        <p:txBody>
          <a:bodyPr>
            <a:normAutofit lnSpcReduction="10000"/>
          </a:bodyPr>
          <a:lstStyle/>
          <a:p>
            <a:r>
              <a:rPr kumimoji="1" lang="en-US" altLang="zh-CN" sz="2400" b="1" dirty="0"/>
              <a:t>https://</a:t>
            </a:r>
            <a:r>
              <a:rPr kumimoji="1" lang="en-US" altLang="zh-CN" sz="2400" b="1" dirty="0" err="1"/>
              <a:t>my.paymaxx.com</a:t>
            </a:r>
            <a:r>
              <a:rPr kumimoji="1" lang="en-US" altLang="zh-CN" sz="2400" b="1" dirty="0"/>
              <a:t>/</a:t>
            </a:r>
          </a:p>
          <a:p>
            <a:pPr lvl="1"/>
            <a:r>
              <a:rPr kumimoji="1" lang="en-US" altLang="zh-CN" sz="2000" dirty="0"/>
              <a:t>Requires username and password</a:t>
            </a:r>
          </a:p>
          <a:p>
            <a:pPr lvl="1"/>
            <a:r>
              <a:rPr kumimoji="1" lang="en-US" altLang="zh-CN" sz="2000" dirty="0"/>
              <a:t>If you authenticate, provides menu of options</a:t>
            </a:r>
          </a:p>
          <a:p>
            <a:pPr lvl="1"/>
            <a:r>
              <a:rPr kumimoji="1" lang="en-US" altLang="zh-CN" sz="2000" dirty="0"/>
              <a:t>One option is to get a PDF of the tax form</a:t>
            </a:r>
          </a:p>
          <a:p>
            <a:r>
              <a:rPr kumimoji="1" lang="en-US" altLang="zh-CN" sz="2400" b="1" dirty="0"/>
              <a:t>https://</a:t>
            </a:r>
            <a:r>
              <a:rPr kumimoji="1" lang="en-US" altLang="zh-CN" sz="2400" b="1" dirty="0" err="1"/>
              <a:t>my.paymaxx.com</a:t>
            </a:r>
            <a:r>
              <a:rPr kumimoji="1" lang="en-US" altLang="zh-CN" sz="2400" b="1" dirty="0"/>
              <a:t>/get-w2.cgi?</a:t>
            </a:r>
            <a:r>
              <a:rPr kumimoji="1" lang="en-US" altLang="zh-CN" sz="2400" b="1" u="sng" dirty="0"/>
              <a:t>id=1234</a:t>
            </a:r>
          </a:p>
          <a:p>
            <a:pPr lvl="1"/>
            <a:r>
              <a:rPr kumimoji="1" lang="en-US" altLang="zh-CN" sz="2000" dirty="0"/>
              <a:t>Gets a PDF of W2 tax form for ID 1234</a:t>
            </a:r>
          </a:p>
          <a:p>
            <a:r>
              <a:rPr kumimoji="1" lang="en-US" altLang="zh-CN" sz="2400" b="1" dirty="0"/>
              <a:t>get-w2.cgi</a:t>
            </a:r>
            <a:r>
              <a:rPr kumimoji="1" lang="en-US" altLang="zh-CN" sz="2400" dirty="0"/>
              <a:t> forgot to check authorization</a:t>
            </a:r>
          </a:p>
          <a:p>
            <a:pPr lvl="1"/>
            <a:r>
              <a:rPr kumimoji="1" lang="en-US" altLang="zh-CN" sz="2000" dirty="0"/>
              <a:t>Attacker manually constructs URLs to fetch all data</a:t>
            </a:r>
            <a:endParaRPr kumimoji="1" lang="zh-CN" altLang="en-US" sz="20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6</a:t>
            </a:fld>
            <a:endParaRPr lang="zh-CN" altLang="en-US"/>
          </a:p>
        </p:txBody>
      </p:sp>
    </p:spTree>
    <p:extLst>
      <p:ext uri="{BB962C8B-B14F-4D97-AF65-F5344CB8AC3E}">
        <p14:creationId xmlns:p14="http://schemas.microsoft.com/office/powerpoint/2010/main" val="22082098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l="190" t="-158" r="-190" b="14656"/>
          <a:stretch/>
        </p:blipFill>
        <p:spPr>
          <a:xfrm>
            <a:off x="1056401" y="1201316"/>
            <a:ext cx="6742273" cy="4112075"/>
          </a:xfrm>
          <a:prstGeom prst="rect">
            <a:avLst/>
          </a:prstGeom>
        </p:spPr>
      </p:pic>
      <p:sp>
        <p:nvSpPr>
          <p:cNvPr id="3" name="标题 1"/>
          <p:cNvSpPr>
            <a:spLocks noGrp="1"/>
          </p:cNvSpPr>
          <p:nvPr>
            <p:ph type="title"/>
          </p:nvPr>
        </p:nvSpPr>
        <p:spPr>
          <a:xfrm>
            <a:off x="457200" y="228866"/>
            <a:ext cx="8229600" cy="952500"/>
          </a:xfrm>
        </p:spPr>
        <p:txBody>
          <a:bodyPr/>
          <a:lstStyle/>
          <a:p>
            <a:r>
              <a:rPr kumimoji="1" lang="en-US" altLang="zh-CN" dirty="0"/>
              <a:t>RSA</a:t>
            </a:r>
            <a:r>
              <a:rPr kumimoji="1" lang="zh-CN" altLang="en-US" dirty="0"/>
              <a:t> </a:t>
            </a:r>
            <a:r>
              <a:rPr kumimoji="1" lang="en-US" altLang="zh-CN" dirty="0"/>
              <a:t>Algorithm</a:t>
            </a:r>
            <a:endParaRPr kumimoji="1" lang="zh-CN" altLang="en-US" dirty="0"/>
          </a:p>
        </p:txBody>
      </p:sp>
    </p:spTree>
    <p:extLst>
      <p:ext uri="{BB962C8B-B14F-4D97-AF65-F5344CB8AC3E}">
        <p14:creationId xmlns:p14="http://schemas.microsoft.com/office/powerpoint/2010/main" val="2300098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How</a:t>
            </a:r>
            <a:r>
              <a:rPr kumimoji="1" lang="zh-CN" altLang="en-US" dirty="0"/>
              <a:t> </a:t>
            </a:r>
            <a:r>
              <a:rPr kumimoji="1" lang="en-US" altLang="zh-CN" dirty="0"/>
              <a:t>to</a:t>
            </a:r>
            <a:r>
              <a:rPr kumimoji="1" lang="zh-CN" altLang="en-US" dirty="0"/>
              <a:t> </a:t>
            </a:r>
            <a:r>
              <a:rPr kumimoji="1" lang="en-US" altLang="zh-CN" dirty="0"/>
              <a:t>Get</a:t>
            </a:r>
            <a:r>
              <a:rPr kumimoji="1" lang="zh-CN" altLang="en-US" dirty="0"/>
              <a:t> </a:t>
            </a:r>
            <a:r>
              <a:rPr kumimoji="1" lang="en-US" altLang="zh-CN" dirty="0"/>
              <a:t>the</a:t>
            </a:r>
            <a:r>
              <a:rPr kumimoji="1" lang="zh-CN" altLang="en-US" dirty="0"/>
              <a:t> </a:t>
            </a:r>
            <a:r>
              <a:rPr kumimoji="1" lang="en-US" altLang="zh-CN" dirty="0"/>
              <a:t>Public</a:t>
            </a:r>
            <a:r>
              <a:rPr kumimoji="1" lang="zh-CN" altLang="en-US" dirty="0"/>
              <a:t> </a:t>
            </a:r>
            <a:r>
              <a:rPr kumimoji="1" lang="en-US" altLang="zh-CN" dirty="0"/>
              <a:t>Key?</a:t>
            </a:r>
            <a:endParaRPr kumimoji="1" lang="zh-CN" altLang="en-US" dirty="0"/>
          </a:p>
        </p:txBody>
      </p:sp>
      <p:sp>
        <p:nvSpPr>
          <p:cNvPr id="3" name="内容占位符 2"/>
          <p:cNvSpPr>
            <a:spLocks noGrp="1"/>
          </p:cNvSpPr>
          <p:nvPr>
            <p:ph idx="1"/>
          </p:nvPr>
        </p:nvSpPr>
        <p:spPr/>
        <p:txBody>
          <a:bodyPr>
            <a:normAutofit/>
          </a:bodyPr>
          <a:lstStyle/>
          <a:p>
            <a:r>
              <a:rPr kumimoji="1" lang="en-US" altLang="zh-CN" sz="2000" dirty="0"/>
              <a:t>1. Alice remembers the key she used last time</a:t>
            </a:r>
            <a:endParaRPr kumimoji="1" lang="zh-CN" altLang="en-US" sz="2000" dirty="0"/>
          </a:p>
          <a:p>
            <a:pPr lvl="1"/>
            <a:r>
              <a:rPr kumimoji="1" lang="en-US" altLang="zh-CN" sz="1800" dirty="0"/>
              <a:t>Easy to implement</a:t>
            </a:r>
            <a:endParaRPr kumimoji="1" lang="zh-CN" altLang="en-US" sz="1800" dirty="0"/>
          </a:p>
          <a:p>
            <a:pPr lvl="1"/>
            <a:r>
              <a:rPr kumimoji="1" lang="en-US" altLang="zh-CN" sz="1800" dirty="0"/>
              <a:t>Effective against subsequent</a:t>
            </a:r>
            <a:r>
              <a:rPr kumimoji="1" lang="zh-CN" altLang="en-US" sz="1800" dirty="0"/>
              <a:t> </a:t>
            </a:r>
            <a:r>
              <a:rPr kumimoji="1" lang="en-US" altLang="zh-CN" sz="1800" dirty="0"/>
              <a:t>man-in-the-middle attacks      </a:t>
            </a:r>
            <a:endParaRPr kumimoji="1" lang="zh-CN" altLang="en-US" sz="1800" dirty="0"/>
          </a:p>
          <a:p>
            <a:pPr lvl="1"/>
            <a:r>
              <a:rPr kumimoji="1" lang="en-US" altLang="zh-CN" sz="1800" dirty="0"/>
              <a:t>Doesn't protect against MITM attacks the first time around</a:t>
            </a:r>
            <a:endParaRPr kumimoji="1" lang="zh-CN" altLang="en-US" sz="1800" dirty="0"/>
          </a:p>
          <a:p>
            <a:pPr lvl="1"/>
            <a:r>
              <a:rPr kumimoji="1" lang="en-US" altLang="zh-CN" sz="1800" dirty="0"/>
              <a:t>Doesn't allow parties to change keys   </a:t>
            </a:r>
            <a:endParaRPr kumimoji="1" lang="zh-CN" altLang="en-US" sz="1800" dirty="0"/>
          </a:p>
          <a:p>
            <a:r>
              <a:rPr kumimoji="1" lang="en-US" altLang="zh-CN" sz="2000" dirty="0"/>
              <a:t>2. Consult some authority that knows everyone's public key </a:t>
            </a:r>
            <a:endParaRPr kumimoji="1" lang="zh-CN" altLang="en-US" sz="2000" dirty="0"/>
          </a:p>
          <a:p>
            <a:pPr lvl="1"/>
            <a:r>
              <a:rPr kumimoji="1" lang="en-US" altLang="zh-CN" sz="1800" dirty="0"/>
              <a:t>Does not scale (client asks for a PK for every new</a:t>
            </a:r>
            <a:r>
              <a:rPr kumimoji="1" lang="zh-CN" altLang="en-US" sz="1800" dirty="0"/>
              <a:t> </a:t>
            </a:r>
            <a:r>
              <a:rPr kumimoji="1" lang="en-US" altLang="zh-CN" sz="1800" dirty="0"/>
              <a:t>name)      </a:t>
            </a:r>
            <a:endParaRPr kumimoji="1" lang="zh-CN" altLang="en-US" sz="1800" dirty="0"/>
          </a:p>
          <a:p>
            <a:pPr lvl="1"/>
            <a:r>
              <a:rPr kumimoji="1" lang="en-US" altLang="zh-CN" sz="1800" dirty="0"/>
              <a:t>Alice needs server's public key beforehand   </a:t>
            </a:r>
            <a:endParaRPr kumimoji="1" lang="zh-CN" altLang="en-US" sz="1800" dirty="0"/>
          </a:p>
        </p:txBody>
      </p:sp>
    </p:spTree>
    <p:extLst>
      <p:ext uri="{BB962C8B-B14F-4D97-AF65-F5344CB8AC3E}">
        <p14:creationId xmlns:p14="http://schemas.microsoft.com/office/powerpoint/2010/main" val="32819158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How</a:t>
            </a:r>
            <a:r>
              <a:rPr kumimoji="1" lang="zh-CN" altLang="en-US" dirty="0"/>
              <a:t> </a:t>
            </a:r>
            <a:r>
              <a:rPr kumimoji="1" lang="en-US" altLang="zh-CN" dirty="0"/>
              <a:t>to</a:t>
            </a:r>
            <a:r>
              <a:rPr kumimoji="1" lang="zh-CN" altLang="en-US" dirty="0"/>
              <a:t> </a:t>
            </a:r>
            <a:r>
              <a:rPr kumimoji="1" lang="en-US" altLang="zh-CN" dirty="0"/>
              <a:t>Get</a:t>
            </a:r>
            <a:r>
              <a:rPr kumimoji="1" lang="zh-CN" altLang="en-US" dirty="0"/>
              <a:t> </a:t>
            </a:r>
            <a:r>
              <a:rPr kumimoji="1" lang="en-US" altLang="zh-CN" dirty="0"/>
              <a:t>the</a:t>
            </a:r>
            <a:r>
              <a:rPr kumimoji="1" lang="zh-CN" altLang="en-US" dirty="0"/>
              <a:t> </a:t>
            </a:r>
            <a:r>
              <a:rPr kumimoji="1" lang="en-US" altLang="zh-CN" dirty="0"/>
              <a:t>Public</a:t>
            </a:r>
            <a:r>
              <a:rPr kumimoji="1" lang="zh-CN" altLang="en-US" dirty="0"/>
              <a:t> </a:t>
            </a:r>
            <a:r>
              <a:rPr kumimoji="1" lang="en-US" altLang="zh-CN" dirty="0"/>
              <a:t>Key?</a:t>
            </a:r>
            <a:endParaRPr kumimoji="1" lang="zh-CN" altLang="en-US" dirty="0"/>
          </a:p>
        </p:txBody>
      </p:sp>
      <p:sp>
        <p:nvSpPr>
          <p:cNvPr id="3" name="内容占位符 2"/>
          <p:cNvSpPr>
            <a:spLocks noGrp="1"/>
          </p:cNvSpPr>
          <p:nvPr>
            <p:ph idx="1"/>
          </p:nvPr>
        </p:nvSpPr>
        <p:spPr/>
        <p:txBody>
          <a:bodyPr>
            <a:noAutofit/>
          </a:bodyPr>
          <a:lstStyle/>
          <a:p>
            <a:r>
              <a:rPr kumimoji="1" lang="en-US" altLang="zh-CN" sz="2400" dirty="0"/>
              <a:t>3. Authority, but pre-compute responses </a:t>
            </a:r>
            <a:endParaRPr kumimoji="1" lang="zh-CN" altLang="en-US" sz="2400" dirty="0"/>
          </a:p>
          <a:p>
            <a:pPr lvl="1"/>
            <a:r>
              <a:rPr kumimoji="1" lang="en-US" altLang="zh-CN" sz="2000" dirty="0"/>
              <a:t>Authority creates signed</a:t>
            </a:r>
            <a:r>
              <a:rPr kumimoji="1" lang="zh-CN" altLang="en-US" sz="2000" dirty="0"/>
              <a:t> </a:t>
            </a:r>
            <a:r>
              <a:rPr kumimoji="1" lang="en-US" altLang="zh-CN" sz="2000" dirty="0"/>
              <a:t>messages: {Bob, </a:t>
            </a:r>
            <a:r>
              <a:rPr kumimoji="1" lang="en-US" altLang="zh-CN" sz="2000" dirty="0" err="1"/>
              <a:t>PK_bob</a:t>
            </a:r>
            <a:r>
              <a:rPr kumimoji="1" lang="en-US" altLang="zh-CN" sz="2000" dirty="0"/>
              <a:t>}_{</a:t>
            </a:r>
            <a:r>
              <a:rPr kumimoji="1" lang="en-US" altLang="zh-CN" sz="2000" dirty="0" err="1"/>
              <a:t>SK_as</a:t>
            </a:r>
            <a:r>
              <a:rPr kumimoji="1" lang="en-US" altLang="zh-CN" sz="2000" dirty="0"/>
              <a:t>}</a:t>
            </a:r>
            <a:endParaRPr kumimoji="1" lang="zh-CN" altLang="en-US" sz="2000" dirty="0"/>
          </a:p>
          <a:p>
            <a:pPr lvl="1"/>
            <a:r>
              <a:rPr kumimoji="1" lang="en-US" altLang="zh-CN" sz="2000" dirty="0"/>
              <a:t>Anyone can verify the</a:t>
            </a:r>
            <a:r>
              <a:rPr kumimoji="1" lang="zh-CN" altLang="en-US" sz="2000" dirty="0"/>
              <a:t> </a:t>
            </a:r>
            <a:r>
              <a:rPr kumimoji="1" lang="en-US" altLang="zh-CN" sz="2000" dirty="0"/>
              <a:t>authority signed this message, given </a:t>
            </a:r>
            <a:r>
              <a:rPr kumimoji="1" lang="en-US" altLang="zh-CN" sz="2000" dirty="0" err="1"/>
              <a:t>PK_as</a:t>
            </a:r>
            <a:endParaRPr kumimoji="1" lang="zh-CN" altLang="en-US" sz="2000" dirty="0"/>
          </a:p>
          <a:p>
            <a:pPr lvl="1"/>
            <a:r>
              <a:rPr kumimoji="1" lang="en-US" altLang="zh-CN" sz="2000" dirty="0"/>
              <a:t>When Alice wants to</a:t>
            </a:r>
            <a:r>
              <a:rPr kumimoji="1" lang="zh-CN" altLang="en-US" sz="2000" dirty="0"/>
              <a:t> </a:t>
            </a:r>
            <a:r>
              <a:rPr kumimoji="1" lang="en-US" altLang="zh-CN" sz="2000" dirty="0"/>
              <a:t>talk to Bob, she needs a signed message from the authority, but</a:t>
            </a:r>
            <a:r>
              <a:rPr kumimoji="1" lang="zh-CN" altLang="en-US" sz="2000" dirty="0"/>
              <a:t> </a:t>
            </a:r>
            <a:r>
              <a:rPr kumimoji="1" lang="en-US" altLang="zh-CN" sz="2000" dirty="0"/>
              <a:t>it doesn't matter where this message comes from as long as the</a:t>
            </a:r>
            <a:r>
              <a:rPr kumimoji="1" lang="zh-CN" altLang="en-US" sz="2000" dirty="0"/>
              <a:t> </a:t>
            </a:r>
            <a:r>
              <a:rPr kumimoji="1" lang="en-US" altLang="zh-CN" sz="2000" dirty="0"/>
              <a:t>signature checks out</a:t>
            </a:r>
            <a:endParaRPr kumimoji="1" lang="zh-CN" altLang="en-US" sz="2000" dirty="0"/>
          </a:p>
          <a:p>
            <a:pPr lvl="2"/>
            <a:r>
              <a:rPr kumimoji="1" lang="en-US" altLang="zh-CN" sz="1800" dirty="0"/>
              <a:t>I.e., Alice could retrieve the message</a:t>
            </a:r>
            <a:r>
              <a:rPr kumimoji="1" lang="zh-CN" altLang="en-US" sz="1800" dirty="0"/>
              <a:t> </a:t>
            </a:r>
            <a:r>
              <a:rPr kumimoji="1" lang="en-US" altLang="zh-CN" sz="1800" dirty="0"/>
              <a:t>from a different server</a:t>
            </a:r>
            <a:endParaRPr kumimoji="1" lang="zh-CN" altLang="en-US" sz="1800" dirty="0"/>
          </a:p>
          <a:p>
            <a:pPr lvl="1"/>
            <a:r>
              <a:rPr kumimoji="1" lang="en-US" altLang="zh-CN" sz="2000" dirty="0"/>
              <a:t>This signed message is a </a:t>
            </a:r>
            <a:r>
              <a:rPr kumimoji="1" lang="en-US" altLang="zh-CN" sz="2000" b="1" dirty="0">
                <a:solidFill>
                  <a:schemeClr val="accent2"/>
                </a:solidFill>
              </a:rPr>
              <a:t>certificate      </a:t>
            </a:r>
            <a:endParaRPr kumimoji="1" lang="zh-CN" altLang="en-US" sz="2000" b="1" dirty="0">
              <a:solidFill>
                <a:schemeClr val="accent2"/>
              </a:solidFill>
            </a:endParaRPr>
          </a:p>
          <a:p>
            <a:pPr lvl="1"/>
            <a:r>
              <a:rPr kumimoji="1" lang="en-US" altLang="zh-CN" sz="2000" dirty="0"/>
              <a:t>More scalable</a:t>
            </a:r>
            <a:endParaRPr kumimoji="1" lang="zh-CN" altLang="en-US" sz="2000" dirty="0"/>
          </a:p>
        </p:txBody>
      </p:sp>
    </p:spTree>
    <p:extLst>
      <p:ext uri="{BB962C8B-B14F-4D97-AF65-F5344CB8AC3E}">
        <p14:creationId xmlns:p14="http://schemas.microsoft.com/office/powerpoint/2010/main" val="38298195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582368" y="0"/>
            <a:ext cx="7979263" cy="5715000"/>
          </a:xfrm>
          <a:prstGeom prst="rect">
            <a:avLst/>
          </a:prstGeom>
        </p:spPr>
      </p:pic>
    </p:spTree>
    <p:extLst>
      <p:ext uri="{BB962C8B-B14F-4D97-AF65-F5344CB8AC3E}">
        <p14:creationId xmlns:p14="http://schemas.microsoft.com/office/powerpoint/2010/main" val="8873123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Questions</a:t>
            </a:r>
            <a:r>
              <a:rPr kumimoji="1" lang="zh-CN" altLang="en-US" dirty="0"/>
              <a:t> </a:t>
            </a:r>
            <a:r>
              <a:rPr kumimoji="1" lang="en-US" altLang="zh-CN" dirty="0"/>
              <a:t>on</a:t>
            </a:r>
            <a:r>
              <a:rPr kumimoji="1" lang="zh-CN" altLang="en-US" dirty="0"/>
              <a:t> </a:t>
            </a:r>
            <a:r>
              <a:rPr kumimoji="1" lang="en-US" altLang="zh-CN" dirty="0"/>
              <a:t>Certificate Authorities</a:t>
            </a:r>
            <a:endParaRPr kumimoji="1" lang="zh-CN" altLang="en-US" dirty="0"/>
          </a:p>
        </p:txBody>
      </p:sp>
      <p:sp>
        <p:nvSpPr>
          <p:cNvPr id="3" name="内容占位符 2"/>
          <p:cNvSpPr>
            <a:spLocks noGrp="1"/>
          </p:cNvSpPr>
          <p:nvPr>
            <p:ph idx="1"/>
          </p:nvPr>
        </p:nvSpPr>
        <p:spPr>
          <a:xfrm>
            <a:off x="457200" y="1333500"/>
            <a:ext cx="8229600" cy="4260303"/>
          </a:xfrm>
        </p:spPr>
        <p:txBody>
          <a:bodyPr>
            <a:noAutofit/>
          </a:bodyPr>
          <a:lstStyle/>
          <a:p>
            <a:pPr>
              <a:lnSpc>
                <a:spcPct val="100000"/>
              </a:lnSpc>
            </a:pPr>
            <a:r>
              <a:rPr kumimoji="1" lang="en-US" altLang="zh-CN" sz="1800" b="1" dirty="0"/>
              <a:t>Who should run the certificate authority?</a:t>
            </a:r>
            <a:endParaRPr kumimoji="1" lang="zh-CN" altLang="en-US" sz="1800" b="1" dirty="0"/>
          </a:p>
          <a:p>
            <a:pPr>
              <a:lnSpc>
                <a:spcPct val="100000"/>
              </a:lnSpc>
            </a:pPr>
            <a:r>
              <a:rPr kumimoji="1" lang="en-US" altLang="zh-CN" sz="1800" b="1" dirty="0"/>
              <a:t>How does the browser get this list of CAs?       </a:t>
            </a:r>
            <a:endParaRPr kumimoji="1" lang="zh-CN" altLang="en-US" sz="1800" b="1" dirty="0"/>
          </a:p>
          <a:p>
            <a:pPr lvl="1">
              <a:lnSpc>
                <a:spcPct val="100000"/>
              </a:lnSpc>
            </a:pPr>
            <a:r>
              <a:rPr kumimoji="1" lang="en-US" altLang="zh-CN" sz="1600" dirty="0"/>
              <a:t>Generally they come with the browser     </a:t>
            </a:r>
            <a:endParaRPr kumimoji="1" lang="zh-CN" altLang="en-US" sz="1600" dirty="0"/>
          </a:p>
          <a:p>
            <a:pPr>
              <a:lnSpc>
                <a:spcPct val="100000"/>
              </a:lnSpc>
            </a:pPr>
            <a:r>
              <a:rPr kumimoji="1" lang="en-US" altLang="zh-CN" sz="1800" b="1" dirty="0"/>
              <a:t>How does the CA build its table of names &lt;-&gt; public keys?      </a:t>
            </a:r>
            <a:endParaRPr kumimoji="1" lang="zh-CN" altLang="en-US" sz="1800" b="1" dirty="0"/>
          </a:p>
          <a:p>
            <a:pPr lvl="1">
              <a:lnSpc>
                <a:spcPct val="100000"/>
              </a:lnSpc>
            </a:pPr>
            <a:r>
              <a:rPr kumimoji="1" lang="en-US" altLang="zh-CN" sz="1600" dirty="0"/>
              <a:t>Have to agree on how to name principals, and </a:t>
            </a:r>
            <a:endParaRPr kumimoji="1" lang="zh-CN" altLang="en-US" sz="1600" dirty="0"/>
          </a:p>
          <a:p>
            <a:pPr lvl="1">
              <a:lnSpc>
                <a:spcPct val="100000"/>
              </a:lnSpc>
            </a:pPr>
            <a:r>
              <a:rPr kumimoji="1" lang="en-US" altLang="zh-CN" sz="1600" dirty="0"/>
              <a:t>Need a mechanism</a:t>
            </a:r>
            <a:r>
              <a:rPr kumimoji="1" lang="zh-CN" altLang="en-US" sz="1600" dirty="0"/>
              <a:t> </a:t>
            </a:r>
            <a:r>
              <a:rPr kumimoji="1" lang="en-US" altLang="zh-CN" sz="1600" dirty="0"/>
              <a:t>to check that a key corresponds to a name    </a:t>
            </a:r>
            <a:endParaRPr kumimoji="1" lang="zh-CN" altLang="en-US" sz="1600" dirty="0"/>
          </a:p>
          <a:p>
            <a:pPr>
              <a:lnSpc>
                <a:spcPct val="100000"/>
              </a:lnSpc>
            </a:pPr>
            <a:r>
              <a:rPr kumimoji="1" lang="en-US" altLang="zh-CN" sz="1800" b="1" dirty="0"/>
              <a:t> What if a CA makes a mistake?       </a:t>
            </a:r>
            <a:endParaRPr kumimoji="1" lang="zh-CN" altLang="en-US" sz="1800" b="1" dirty="0"/>
          </a:p>
          <a:p>
            <a:pPr lvl="1">
              <a:lnSpc>
                <a:spcPct val="100000"/>
              </a:lnSpc>
            </a:pPr>
            <a:r>
              <a:rPr kumimoji="1" lang="en-US" altLang="zh-CN" sz="1600" dirty="0"/>
              <a:t>Need a way to revoke certificates:</a:t>
            </a:r>
            <a:r>
              <a:rPr kumimoji="1" lang="zh-CN" altLang="en-US" sz="1600" dirty="0"/>
              <a:t> </a:t>
            </a:r>
            <a:r>
              <a:rPr kumimoji="1" lang="en-US" altLang="zh-CN" sz="1600" dirty="0"/>
              <a:t>Expiration date? </a:t>
            </a:r>
            <a:r>
              <a:rPr kumimoji="1" lang="zh-CN" altLang="en-US" sz="1600" dirty="0"/>
              <a:t> </a:t>
            </a:r>
            <a:r>
              <a:rPr kumimoji="1" lang="en-US" altLang="zh-CN" sz="1600" dirty="0"/>
              <a:t>Not</a:t>
            </a:r>
            <a:r>
              <a:rPr kumimoji="1" lang="zh-CN" altLang="en-US" sz="1600" dirty="0"/>
              <a:t> </a:t>
            </a:r>
            <a:r>
              <a:rPr kumimoji="1" lang="en-US" altLang="zh-CN" sz="1600" dirty="0"/>
              <a:t>useful for immediate  problems      </a:t>
            </a:r>
            <a:endParaRPr kumimoji="1" lang="zh-CN" altLang="en-US" sz="1600" dirty="0"/>
          </a:p>
          <a:p>
            <a:pPr lvl="1">
              <a:lnSpc>
                <a:spcPct val="100000"/>
              </a:lnSpc>
            </a:pPr>
            <a:r>
              <a:rPr kumimoji="1" lang="en-US" altLang="zh-CN" sz="1600" dirty="0"/>
              <a:t>Publish certificate revocation list?  Works in theory, not as well in practice</a:t>
            </a:r>
            <a:endParaRPr kumimoji="1" lang="zh-CN" altLang="en-US" sz="1600" dirty="0"/>
          </a:p>
          <a:p>
            <a:pPr lvl="1">
              <a:lnSpc>
                <a:spcPct val="100000"/>
              </a:lnSpc>
            </a:pPr>
            <a:r>
              <a:rPr kumimoji="1" lang="en-US" altLang="zh-CN" sz="1600" dirty="0"/>
              <a:t>Query online server to check certificate freshness?  Not a</a:t>
            </a:r>
            <a:r>
              <a:rPr kumimoji="1" lang="zh-CN" altLang="en-US" sz="1600" dirty="0"/>
              <a:t> </a:t>
            </a:r>
            <a:r>
              <a:rPr kumimoji="1" lang="en-US" altLang="zh-CN" sz="1600" dirty="0"/>
              <a:t>bad idea   </a:t>
            </a:r>
            <a:endParaRPr kumimoji="1" lang="zh-CN" altLang="en-US" sz="1600" dirty="0"/>
          </a:p>
        </p:txBody>
      </p:sp>
    </p:spTree>
    <p:extLst>
      <p:ext uri="{BB962C8B-B14F-4D97-AF65-F5344CB8AC3E}">
        <p14:creationId xmlns:p14="http://schemas.microsoft.com/office/powerpoint/2010/main" val="2267344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3956538"/>
            <a:ext cx="9144000" cy="42800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kumimoji="1" lang="en-US" altLang="zh-CN" dirty="0"/>
              <a:t>Example: SQL Injection</a:t>
            </a:r>
            <a:endParaRPr lang="zh-CN" altLang="en-US" dirty="0"/>
          </a:p>
        </p:txBody>
      </p:sp>
      <p:sp>
        <p:nvSpPr>
          <p:cNvPr id="3" name="内容占位符 2"/>
          <p:cNvSpPr>
            <a:spLocks noGrp="1"/>
          </p:cNvSpPr>
          <p:nvPr>
            <p:ph idx="1"/>
          </p:nvPr>
        </p:nvSpPr>
        <p:spPr>
          <a:xfrm>
            <a:off x="1835696" y="1232428"/>
            <a:ext cx="6552728" cy="1728191"/>
          </a:xfrm>
          <a:ln>
            <a:solidFill>
              <a:schemeClr val="tx2"/>
            </a:solidFill>
          </a:ln>
        </p:spPr>
        <p:txBody>
          <a:bodyPr>
            <a:normAutofit fontScale="92500" lnSpcReduction="10000"/>
          </a:bodyPr>
          <a:lstStyle/>
          <a:p>
            <a:pPr marL="0" indent="0">
              <a:buNone/>
            </a:pPr>
            <a:r>
              <a:rPr lang="en-US" altLang="zh-CN" sz="1800" b="1" dirty="0">
                <a:solidFill>
                  <a:schemeClr val="accent1"/>
                </a:solidFill>
                <a:latin typeface="Consolas" panose="020B0609020204030204" pitchFamily="49" charset="0"/>
              </a:rPr>
              <a:t>username</a:t>
            </a:r>
            <a:r>
              <a:rPr lang="en-US" altLang="zh-CN" sz="1800" dirty="0">
                <a:solidFill>
                  <a:schemeClr val="accent1"/>
                </a:solidFill>
                <a:latin typeface="Consolas" panose="020B0609020204030204" pitchFamily="49" charset="0"/>
              </a:rPr>
              <a:t> | </a:t>
            </a:r>
            <a:r>
              <a:rPr lang="en-US" altLang="zh-CN" sz="1800" b="1" dirty="0">
                <a:solidFill>
                  <a:schemeClr val="accent1"/>
                </a:solidFill>
                <a:latin typeface="Consolas" panose="020B0609020204030204" pitchFamily="49" charset="0"/>
              </a:rPr>
              <a:t>email</a:t>
            </a:r>
            <a:r>
              <a:rPr lang="en-US" altLang="zh-CN" sz="1800" dirty="0">
                <a:solidFill>
                  <a:schemeClr val="accent1"/>
                </a:solidFill>
                <a:latin typeface="Consolas" panose="020B0609020204030204" pitchFamily="49" charset="0"/>
              </a:rPr>
              <a:t>               | </a:t>
            </a:r>
            <a:r>
              <a:rPr lang="en-US" altLang="zh-CN" sz="1800" b="1" dirty="0">
                <a:solidFill>
                  <a:schemeClr val="accent1"/>
                </a:solidFill>
                <a:latin typeface="Consolas" panose="020B0609020204030204" pitchFamily="49" charset="0"/>
              </a:rPr>
              <a:t>public</a:t>
            </a:r>
            <a:r>
              <a:rPr lang="en-US" altLang="zh-CN" sz="1800" dirty="0">
                <a:solidFill>
                  <a:schemeClr val="accent1"/>
                </a:solidFill>
                <a:latin typeface="Consolas" panose="020B0609020204030204" pitchFamily="49" charset="0"/>
              </a:rPr>
              <a:t>?</a:t>
            </a:r>
          </a:p>
          <a:p>
            <a:pPr marL="0" indent="0">
              <a:buNone/>
            </a:pPr>
            <a:r>
              <a:rPr lang="en-US" altLang="zh-CN" sz="1800" dirty="0" err="1">
                <a:solidFill>
                  <a:schemeClr val="accent1"/>
                </a:solidFill>
                <a:latin typeface="Consolas" panose="020B0609020204030204" pitchFamily="49" charset="0"/>
              </a:rPr>
              <a:t>matei</a:t>
            </a:r>
            <a:r>
              <a:rPr lang="en-US" altLang="zh-CN" sz="1800" dirty="0">
                <a:solidFill>
                  <a:schemeClr val="accent1"/>
                </a:solidFill>
                <a:latin typeface="Consolas" panose="020B0609020204030204" pitchFamily="49" charset="0"/>
              </a:rPr>
              <a:t>    | matei@sjtu.edu.cn   | yes</a:t>
            </a:r>
          </a:p>
          <a:p>
            <a:pPr marL="0" indent="0">
              <a:buNone/>
            </a:pPr>
            <a:r>
              <a:rPr lang="en-US" altLang="zh-CN" sz="1800" dirty="0">
                <a:solidFill>
                  <a:schemeClr val="accent1"/>
                </a:solidFill>
                <a:latin typeface="Consolas" panose="020B0609020204030204" pitchFamily="49" charset="0"/>
              </a:rPr>
              <a:t>mike     | mcarbin@sjtu.edu.cn | yes</a:t>
            </a:r>
          </a:p>
          <a:p>
            <a:pPr marL="0" indent="0">
              <a:buNone/>
            </a:pPr>
            <a:r>
              <a:rPr lang="en-US" altLang="zh-CN" sz="1800" dirty="0" err="1">
                <a:solidFill>
                  <a:schemeClr val="accent1"/>
                </a:solidFill>
                <a:latin typeface="Consolas" panose="020B0609020204030204" pitchFamily="49" charset="0"/>
              </a:rPr>
              <a:t>katrina</a:t>
            </a:r>
            <a:r>
              <a:rPr lang="en-US" altLang="zh-CN" sz="1800" dirty="0">
                <a:solidFill>
                  <a:schemeClr val="accent1"/>
                </a:solidFill>
                <a:latin typeface="Consolas" panose="020B0609020204030204" pitchFamily="49" charset="0"/>
              </a:rPr>
              <a:t>  | lacurts@sjtu.edu.cn | no</a:t>
            </a:r>
            <a:endParaRPr lang="zh-CN" altLang="en-US" sz="1800" dirty="0">
              <a:solidFill>
                <a:schemeClr val="accent1"/>
              </a:solidFill>
              <a:latin typeface="Consolas" panose="020B0609020204030204" pitchFamily="49" charset="0"/>
            </a:endParaRPr>
          </a:p>
        </p:txBody>
      </p:sp>
      <p:sp>
        <p:nvSpPr>
          <p:cNvPr id="4" name="矩形 3"/>
          <p:cNvSpPr/>
          <p:nvPr/>
        </p:nvSpPr>
        <p:spPr>
          <a:xfrm>
            <a:off x="1403648" y="3145532"/>
            <a:ext cx="5904656" cy="707886"/>
          </a:xfrm>
          <a:prstGeom prst="rect">
            <a:avLst/>
          </a:prstGeom>
        </p:spPr>
        <p:txBody>
          <a:bodyPr wrap="square">
            <a:spAutoFit/>
          </a:bodyPr>
          <a:lstStyle/>
          <a:p>
            <a:r>
              <a:rPr lang="zh-CN" altLang="en-US" sz="2000" b="1" dirty="0">
                <a:latin typeface="Consolas" panose="020B0609020204030204" pitchFamily="49" charset="0"/>
                <a:ea typeface="楷体"/>
                <a:cs typeface="Myriad Pro Light SemiCond"/>
              </a:rPr>
              <a:t>SELECT</a:t>
            </a:r>
            <a:r>
              <a:rPr lang="zh-CN" altLang="en-US" sz="2000" dirty="0">
                <a:latin typeface="Consolas" panose="020B0609020204030204" pitchFamily="49" charset="0"/>
                <a:ea typeface="楷体"/>
                <a:cs typeface="Myriad Pro Light SemiCond"/>
              </a:rPr>
              <a:t> username, email </a:t>
            </a:r>
            <a:r>
              <a:rPr lang="zh-CN" altLang="en-US" sz="2000" b="1" dirty="0">
                <a:latin typeface="Consolas" panose="020B0609020204030204" pitchFamily="49" charset="0"/>
                <a:ea typeface="楷体"/>
                <a:cs typeface="Myriad Pro Light SemiCond"/>
              </a:rPr>
              <a:t>FROM</a:t>
            </a:r>
            <a:r>
              <a:rPr lang="zh-CN" altLang="en-US" sz="2000" dirty="0">
                <a:latin typeface="Consolas" panose="020B0609020204030204" pitchFamily="49" charset="0"/>
                <a:ea typeface="楷体"/>
                <a:cs typeface="Myriad Pro Light SemiCond"/>
              </a:rPr>
              <a:t> users </a:t>
            </a:r>
            <a:r>
              <a:rPr lang="zh-CN" altLang="en-US" sz="2000" b="1" dirty="0">
                <a:latin typeface="Consolas" panose="020B0609020204030204" pitchFamily="49" charset="0"/>
                <a:ea typeface="楷体"/>
                <a:cs typeface="Myriad Pro Light SemiCond"/>
              </a:rPr>
              <a:t>WHERE</a:t>
            </a:r>
          </a:p>
          <a:p>
            <a:r>
              <a:rPr lang="zh-CN" altLang="en-US" sz="2000" dirty="0">
                <a:latin typeface="Consolas" panose="020B0609020204030204" pitchFamily="49" charset="0"/>
                <a:ea typeface="楷体"/>
                <a:cs typeface="Myriad Pro Light SemiCond"/>
              </a:rPr>
              <a:t>username=</a:t>
            </a:r>
            <a:r>
              <a:rPr lang="en-US" altLang="zh-CN" sz="2000" dirty="0">
                <a:latin typeface="Consolas" panose="020B0609020204030204" pitchFamily="49" charset="0"/>
                <a:ea typeface="楷体"/>
                <a:cs typeface="Myriad Pro Light SemiCond"/>
              </a:rPr>
              <a:t>'</a:t>
            </a:r>
            <a:r>
              <a:rPr lang="zh-CN" altLang="en-US" sz="2000" dirty="0">
                <a:solidFill>
                  <a:schemeClr val="accent2"/>
                </a:solidFill>
                <a:latin typeface="Consolas" panose="020B0609020204030204" pitchFamily="49" charset="0"/>
                <a:ea typeface="楷体"/>
                <a:cs typeface="Myriad Pro Light SemiCond"/>
              </a:rPr>
              <a:t>&lt;username&gt;</a:t>
            </a:r>
            <a:r>
              <a:rPr lang="en-US" altLang="zh-CN" sz="2000" dirty="0">
                <a:latin typeface="Consolas" panose="020B0609020204030204" pitchFamily="49" charset="0"/>
                <a:ea typeface="楷体"/>
                <a:cs typeface="Myriad Pro Light SemiCond"/>
              </a:rPr>
              <a:t>'</a:t>
            </a:r>
            <a:r>
              <a:rPr lang="zh-CN" altLang="en-US" sz="2000" dirty="0">
                <a:latin typeface="Consolas" panose="020B0609020204030204" pitchFamily="49" charset="0"/>
                <a:ea typeface="楷体"/>
                <a:cs typeface="Myriad Pro Light SemiCond"/>
              </a:rPr>
              <a:t> </a:t>
            </a:r>
            <a:r>
              <a:rPr lang="zh-CN" altLang="en-US" sz="2000" b="1" dirty="0">
                <a:latin typeface="Consolas" panose="020B0609020204030204" pitchFamily="49" charset="0"/>
                <a:ea typeface="楷体"/>
                <a:cs typeface="Myriad Pro Light SemiCond"/>
              </a:rPr>
              <a:t>AND</a:t>
            </a:r>
            <a:r>
              <a:rPr lang="zh-CN" altLang="en-US" sz="2000" dirty="0">
                <a:latin typeface="Consolas" panose="020B0609020204030204" pitchFamily="49" charset="0"/>
                <a:ea typeface="楷体"/>
                <a:cs typeface="Myriad Pro Light SemiCond"/>
              </a:rPr>
              <a:t> public=</a:t>
            </a:r>
            <a:r>
              <a:rPr lang="en-US" altLang="zh-CN" sz="2000" dirty="0">
                <a:latin typeface="Consolas" panose="020B0609020204030204" pitchFamily="49" charset="0"/>
                <a:ea typeface="楷体"/>
                <a:cs typeface="Myriad Pro Light SemiCond"/>
              </a:rPr>
              <a:t>'</a:t>
            </a:r>
            <a:r>
              <a:rPr lang="zh-CN" altLang="en-US" sz="2000" dirty="0">
                <a:latin typeface="Consolas" panose="020B0609020204030204" pitchFamily="49" charset="0"/>
                <a:ea typeface="楷体"/>
                <a:cs typeface="Myriad Pro Light SemiCond"/>
              </a:rPr>
              <a:t>yes</a:t>
            </a:r>
            <a:r>
              <a:rPr lang="en-US" altLang="zh-CN" sz="2000" dirty="0">
                <a:latin typeface="Consolas" panose="020B0609020204030204" pitchFamily="49" charset="0"/>
                <a:ea typeface="楷体"/>
                <a:cs typeface="Myriad Pro Light SemiCond"/>
              </a:rPr>
              <a:t>'</a:t>
            </a:r>
            <a:endParaRPr lang="zh-CN" altLang="en-US" sz="2000" dirty="0">
              <a:latin typeface="Consolas" panose="020B0609020204030204" pitchFamily="49" charset="0"/>
              <a:ea typeface="楷体"/>
              <a:cs typeface="Myriad Pro Light SemiCond"/>
            </a:endParaRPr>
          </a:p>
        </p:txBody>
      </p:sp>
      <p:sp>
        <p:nvSpPr>
          <p:cNvPr id="5" name="矩形 4"/>
          <p:cNvSpPr/>
          <p:nvPr/>
        </p:nvSpPr>
        <p:spPr>
          <a:xfrm>
            <a:off x="1403648" y="3965516"/>
            <a:ext cx="5686172" cy="400110"/>
          </a:xfrm>
          <a:prstGeom prst="rect">
            <a:avLst/>
          </a:prstGeom>
        </p:spPr>
        <p:txBody>
          <a:bodyPr wrap="none">
            <a:spAutoFit/>
          </a:bodyPr>
          <a:lstStyle/>
          <a:p>
            <a:r>
              <a:rPr lang="zh-CN" altLang="en-US" sz="2000" dirty="0">
                <a:latin typeface="Consolas" panose="020B0609020204030204" pitchFamily="49" charset="0"/>
                <a:ea typeface="楷体"/>
                <a:cs typeface="Myriad Pro Light SemiCond"/>
              </a:rPr>
              <a:t>Let </a:t>
            </a:r>
            <a:r>
              <a:rPr lang="zh-CN" altLang="en-US" sz="2000" dirty="0">
                <a:solidFill>
                  <a:schemeClr val="accent2"/>
                </a:solidFill>
                <a:latin typeface="Consolas" panose="020B0609020204030204" pitchFamily="49" charset="0"/>
                <a:ea typeface="楷体"/>
                <a:cs typeface="Myriad Pro Light SemiCond"/>
              </a:rPr>
              <a:t>&lt;username&gt;</a:t>
            </a:r>
            <a:r>
              <a:rPr lang="zh-CN" altLang="en-US" sz="2000" dirty="0">
                <a:latin typeface="Consolas" panose="020B0609020204030204" pitchFamily="49" charset="0"/>
                <a:ea typeface="楷体"/>
                <a:cs typeface="Myriad Pro Light SemiCond"/>
              </a:rPr>
              <a:t> = </a:t>
            </a:r>
            <a:r>
              <a:rPr lang="zh-CN" altLang="en-US" sz="2000" dirty="0">
                <a:solidFill>
                  <a:schemeClr val="accent2"/>
                </a:solidFill>
                <a:latin typeface="Consolas" panose="020B0609020204030204" pitchFamily="49" charset="0"/>
                <a:ea typeface="楷体"/>
                <a:cs typeface="Myriad Pro Light SemiCond"/>
              </a:rPr>
              <a:t>katrina</a:t>
            </a:r>
            <a:r>
              <a:rPr lang="en-US" altLang="zh-CN" sz="2000" dirty="0">
                <a:solidFill>
                  <a:schemeClr val="accent2"/>
                </a:solidFill>
                <a:latin typeface="Consolas" panose="020B0609020204030204" pitchFamily="49" charset="0"/>
                <a:ea typeface="楷体"/>
                <a:cs typeface="Myriad Pro Light SemiCond"/>
              </a:rPr>
              <a:t>'</a:t>
            </a:r>
            <a:r>
              <a:rPr lang="zh-CN" altLang="en-US" sz="2000" dirty="0">
                <a:solidFill>
                  <a:schemeClr val="accent2"/>
                </a:solidFill>
                <a:latin typeface="Consolas" panose="020B0609020204030204" pitchFamily="49" charset="0"/>
                <a:ea typeface="楷体"/>
                <a:cs typeface="Myriad Pro Light SemiCond"/>
              </a:rPr>
              <a:t> OR username=</a:t>
            </a:r>
            <a:r>
              <a:rPr lang="en-US" altLang="zh-CN" sz="2000" dirty="0">
                <a:solidFill>
                  <a:schemeClr val="accent2"/>
                </a:solidFill>
                <a:latin typeface="Consolas" panose="020B0609020204030204" pitchFamily="49" charset="0"/>
                <a:ea typeface="楷体"/>
                <a:cs typeface="Myriad Pro Light SemiCond"/>
              </a:rPr>
              <a:t>'</a:t>
            </a:r>
            <a:endParaRPr lang="zh-CN" altLang="en-US" sz="2000" dirty="0">
              <a:solidFill>
                <a:schemeClr val="accent2"/>
              </a:solidFill>
              <a:latin typeface="Consolas" panose="020B0609020204030204" pitchFamily="49" charset="0"/>
              <a:ea typeface="楷体"/>
              <a:cs typeface="Myriad Pro Light SemiCond"/>
            </a:endParaRPr>
          </a:p>
        </p:txBody>
      </p:sp>
      <p:sp>
        <p:nvSpPr>
          <p:cNvPr id="6" name="矩形 5"/>
          <p:cNvSpPr/>
          <p:nvPr/>
        </p:nvSpPr>
        <p:spPr>
          <a:xfrm>
            <a:off x="1403648" y="4457849"/>
            <a:ext cx="7488832" cy="1015663"/>
          </a:xfrm>
          <a:prstGeom prst="rect">
            <a:avLst/>
          </a:prstGeom>
        </p:spPr>
        <p:txBody>
          <a:bodyPr wrap="square">
            <a:spAutoFit/>
          </a:bodyPr>
          <a:lstStyle/>
          <a:p>
            <a:r>
              <a:rPr lang="zh-CN" altLang="en-US" sz="2000" b="1" dirty="0">
                <a:latin typeface="Consolas" panose="020B0609020204030204" pitchFamily="49" charset="0"/>
                <a:ea typeface="楷体"/>
                <a:cs typeface="Myriad Pro Light SemiCond"/>
              </a:rPr>
              <a:t>SELECT</a:t>
            </a:r>
            <a:r>
              <a:rPr lang="zh-CN" altLang="en-US" sz="2000" dirty="0">
                <a:latin typeface="Consolas" panose="020B0609020204030204" pitchFamily="49" charset="0"/>
                <a:ea typeface="楷体"/>
                <a:cs typeface="Myriad Pro Light SemiCond"/>
              </a:rPr>
              <a:t> username, email </a:t>
            </a:r>
            <a:r>
              <a:rPr lang="zh-CN" altLang="en-US" sz="2000" b="1" dirty="0">
                <a:latin typeface="Consolas" panose="020B0609020204030204" pitchFamily="49" charset="0"/>
                <a:ea typeface="楷体"/>
                <a:cs typeface="Myriad Pro Light SemiCond"/>
              </a:rPr>
              <a:t>FROM</a:t>
            </a:r>
            <a:r>
              <a:rPr lang="zh-CN" altLang="en-US" sz="2000" dirty="0">
                <a:latin typeface="Consolas" panose="020B0609020204030204" pitchFamily="49" charset="0"/>
                <a:ea typeface="楷体"/>
                <a:cs typeface="Myriad Pro Light SemiCond"/>
              </a:rPr>
              <a:t> users </a:t>
            </a:r>
            <a:r>
              <a:rPr lang="zh-CN" altLang="en-US" sz="2000" b="1" dirty="0">
                <a:latin typeface="Consolas" panose="020B0609020204030204" pitchFamily="49" charset="0"/>
                <a:ea typeface="楷体"/>
                <a:cs typeface="Myriad Pro Light SemiCond"/>
              </a:rPr>
              <a:t>WHERE</a:t>
            </a:r>
          </a:p>
          <a:p>
            <a:r>
              <a:rPr lang="zh-CN" altLang="en-US" sz="2000" dirty="0">
                <a:latin typeface="Consolas" panose="020B0609020204030204" pitchFamily="49" charset="0"/>
                <a:ea typeface="楷体"/>
                <a:cs typeface="Myriad Pro Light SemiCond"/>
              </a:rPr>
              <a:t>username=</a:t>
            </a:r>
            <a:r>
              <a:rPr lang="en-US" altLang="zh-CN" sz="2000" dirty="0">
                <a:latin typeface="Consolas" panose="020B0609020204030204" pitchFamily="49" charset="0"/>
                <a:ea typeface="楷体"/>
                <a:cs typeface="Myriad Pro Light SemiCond"/>
              </a:rPr>
              <a:t>'</a:t>
            </a:r>
            <a:r>
              <a:rPr lang="zh-CN" altLang="en-US" sz="2000" dirty="0">
                <a:solidFill>
                  <a:schemeClr val="accent2"/>
                </a:solidFill>
                <a:latin typeface="Consolas" panose="020B0609020204030204" pitchFamily="49" charset="0"/>
                <a:ea typeface="楷体"/>
                <a:cs typeface="Myriad Pro Light SemiCond"/>
              </a:rPr>
              <a:t>katrina</a:t>
            </a:r>
            <a:r>
              <a:rPr lang="en-US" altLang="zh-CN" sz="2000" dirty="0">
                <a:solidFill>
                  <a:schemeClr val="accent2"/>
                </a:solidFill>
                <a:latin typeface="Consolas" panose="020B0609020204030204" pitchFamily="49" charset="0"/>
                <a:ea typeface="楷体"/>
                <a:cs typeface="Myriad Pro Light SemiCond"/>
              </a:rPr>
              <a:t>'</a:t>
            </a:r>
            <a:r>
              <a:rPr lang="zh-CN" altLang="en-US" sz="2000" dirty="0">
                <a:solidFill>
                  <a:schemeClr val="accent2"/>
                </a:solidFill>
                <a:latin typeface="Consolas" panose="020B0609020204030204" pitchFamily="49" charset="0"/>
                <a:ea typeface="楷体"/>
                <a:cs typeface="Myriad Pro Light SemiCond"/>
              </a:rPr>
              <a:t> OR username=</a:t>
            </a:r>
            <a:r>
              <a:rPr lang="en-US" altLang="zh-CN" sz="2000" dirty="0">
                <a:solidFill>
                  <a:schemeClr val="accent2"/>
                </a:solidFill>
                <a:latin typeface="Consolas" panose="020B0609020204030204" pitchFamily="49" charset="0"/>
                <a:ea typeface="楷体"/>
                <a:cs typeface="Myriad Pro Light SemiCond"/>
              </a:rPr>
              <a:t>'</a:t>
            </a:r>
            <a:r>
              <a:rPr lang="en-US" altLang="zh-CN" sz="2000" dirty="0">
                <a:latin typeface="Consolas" panose="020B0609020204030204" pitchFamily="49" charset="0"/>
                <a:ea typeface="楷体"/>
                <a:cs typeface="Myriad Pro Light SemiCond"/>
              </a:rPr>
              <a:t>'</a:t>
            </a:r>
            <a:r>
              <a:rPr lang="zh-CN" altLang="en-US" sz="2000" dirty="0">
                <a:latin typeface="Consolas" panose="020B0609020204030204" pitchFamily="49" charset="0"/>
                <a:ea typeface="楷体"/>
                <a:cs typeface="Myriad Pro Light SemiCond"/>
              </a:rPr>
              <a:t> </a:t>
            </a:r>
            <a:r>
              <a:rPr lang="zh-CN" altLang="en-US" sz="2000" b="1" dirty="0">
                <a:latin typeface="Consolas" panose="020B0609020204030204" pitchFamily="49" charset="0"/>
                <a:ea typeface="楷体"/>
                <a:cs typeface="Myriad Pro Light SemiCond"/>
              </a:rPr>
              <a:t>AND</a:t>
            </a:r>
          </a:p>
          <a:p>
            <a:r>
              <a:rPr lang="zh-CN" altLang="en-US" sz="2000" dirty="0">
                <a:latin typeface="Consolas" panose="020B0609020204030204" pitchFamily="49" charset="0"/>
                <a:ea typeface="楷体"/>
                <a:cs typeface="Myriad Pro Light SemiCond"/>
              </a:rPr>
              <a:t>public=</a:t>
            </a:r>
            <a:r>
              <a:rPr lang="en-US" altLang="zh-CN" sz="2000" dirty="0">
                <a:latin typeface="Consolas" panose="020B0609020204030204" pitchFamily="49" charset="0"/>
                <a:ea typeface="楷体"/>
                <a:cs typeface="Myriad Pro Light SemiCond"/>
              </a:rPr>
              <a:t>'</a:t>
            </a:r>
            <a:r>
              <a:rPr lang="zh-CN" altLang="en-US" sz="2000" dirty="0">
                <a:latin typeface="Consolas" panose="020B0609020204030204" pitchFamily="49" charset="0"/>
                <a:ea typeface="楷体"/>
                <a:cs typeface="Myriad Pro Light SemiCond"/>
              </a:rPr>
              <a:t>yes</a:t>
            </a:r>
            <a:r>
              <a:rPr lang="en-US" altLang="zh-CN" sz="2000" dirty="0">
                <a:latin typeface="Consolas" panose="020B0609020204030204" pitchFamily="49" charset="0"/>
                <a:ea typeface="楷体"/>
                <a:cs typeface="Myriad Pro Light SemiCond"/>
              </a:rPr>
              <a:t>'</a:t>
            </a:r>
            <a:endParaRPr lang="zh-CN" altLang="en-US" sz="2000" dirty="0">
              <a:latin typeface="Consolas" panose="020B0609020204030204" pitchFamily="49" charset="0"/>
              <a:ea typeface="楷体"/>
              <a:cs typeface="Myriad Pro Light SemiCond"/>
            </a:endParaRPr>
          </a:p>
        </p:txBody>
      </p:sp>
      <p:cxnSp>
        <p:nvCxnSpPr>
          <p:cNvPr id="9" name="曲线连接符 8"/>
          <p:cNvCxnSpPr>
            <a:stCxn id="4" idx="1"/>
            <a:endCxn id="6" idx="1"/>
          </p:cNvCxnSpPr>
          <p:nvPr/>
        </p:nvCxnSpPr>
        <p:spPr>
          <a:xfrm rot="10800000" flipV="1">
            <a:off x="1403648" y="3499475"/>
            <a:ext cx="12700" cy="1466206"/>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61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SQL Injection</a:t>
            </a:r>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8</a:t>
            </a:fld>
            <a:endParaRPr lang="zh-CN" altLang="en-US"/>
          </a:p>
        </p:txBody>
      </p:sp>
      <p:pic>
        <p:nvPicPr>
          <p:cNvPr id="5" name="图片 4"/>
          <p:cNvPicPr>
            <a:picLocks noChangeAspect="1"/>
          </p:cNvPicPr>
          <p:nvPr/>
        </p:nvPicPr>
        <p:blipFill>
          <a:blip r:embed="rId2"/>
          <a:stretch>
            <a:fillRect/>
          </a:stretch>
        </p:blipFill>
        <p:spPr>
          <a:xfrm>
            <a:off x="1475656" y="1057300"/>
            <a:ext cx="6192688" cy="3502483"/>
          </a:xfrm>
          <a:prstGeom prst="rect">
            <a:avLst/>
          </a:prstGeom>
        </p:spPr>
      </p:pic>
      <p:sp>
        <p:nvSpPr>
          <p:cNvPr id="3" name="矩形 2"/>
          <p:cNvSpPr/>
          <p:nvPr/>
        </p:nvSpPr>
        <p:spPr>
          <a:xfrm>
            <a:off x="1115619" y="4777714"/>
            <a:ext cx="7540847" cy="584775"/>
          </a:xfrm>
          <a:prstGeom prst="rect">
            <a:avLst/>
          </a:prstGeom>
        </p:spPr>
        <p:txBody>
          <a:bodyPr wrap="none">
            <a:spAutoFit/>
          </a:bodyPr>
          <a:lstStyle/>
          <a:p>
            <a:r>
              <a:rPr lang="en-US" altLang="zh-CN" sz="3200" dirty="0">
                <a:solidFill>
                  <a:srgbClr val="FF0000"/>
                </a:solidFill>
              </a:rPr>
              <a:t>ZU 0666',0,0);; DROP DATABASE TABLICE;</a:t>
            </a:r>
            <a:endParaRPr lang="zh-CN" altLang="en-US" sz="3200" dirty="0">
              <a:solidFill>
                <a:srgbClr val="FF0000"/>
              </a:solidFill>
            </a:endParaRPr>
          </a:p>
        </p:txBody>
      </p:sp>
    </p:spTree>
    <p:extLst>
      <p:ext uri="{BB962C8B-B14F-4D97-AF65-F5344CB8AC3E}">
        <p14:creationId xmlns:p14="http://schemas.microsoft.com/office/powerpoint/2010/main" val="1177827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Authentication</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318649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hqeupfn">
      <a:majorFont>
        <a:latin typeface="等线"/>
        <a:ea typeface="微软雅黑"/>
        <a:cs typeface=""/>
      </a:majorFont>
      <a:minorFont>
        <a:latin typeface="等线"/>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id="{85B1D284-D5D3-E84D-BD28-707B0D140669}" vid="{EAB3F4BA-066D-9146-B9C6-197746E0B32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 for CSE</Template>
  <TotalTime>10467</TotalTime>
  <Words>3487</Words>
  <Application>Microsoft Macintosh PowerPoint</Application>
  <PresentationFormat>全屏显示(16:10)</PresentationFormat>
  <Paragraphs>515</Paragraphs>
  <Slides>64</Slides>
  <Notes>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64</vt:i4>
      </vt:variant>
    </vt:vector>
  </HeadingPairs>
  <TitlesOfParts>
    <vt:vector size="76" baseType="lpstr">
      <vt:lpstr>等线</vt:lpstr>
      <vt:lpstr>等线</vt:lpstr>
      <vt:lpstr>楷体</vt:lpstr>
      <vt:lpstr>宋体</vt:lpstr>
      <vt:lpstr>微软雅黑</vt:lpstr>
      <vt:lpstr>Myriad Pro Light SemiCond</vt:lpstr>
      <vt:lpstr>Arial</vt:lpstr>
      <vt:lpstr>Arial Narrow</vt:lpstr>
      <vt:lpstr>Calibri</vt:lpstr>
      <vt:lpstr>Consolas</vt:lpstr>
      <vt:lpstr>Helvetica</vt:lpstr>
      <vt:lpstr>Office 主题​​</vt:lpstr>
      <vt:lpstr>Security</vt:lpstr>
      <vt:lpstr>Review: Complete Mediation</vt:lpstr>
      <vt:lpstr>Review: Designing the Guard</vt:lpstr>
      <vt:lpstr>Example: Unix FS</vt:lpstr>
      <vt:lpstr>Bypassing Complete Mediation</vt:lpstr>
      <vt:lpstr>Example: Paymaxx.com (2005)</vt:lpstr>
      <vt:lpstr>Example: SQL Injection</vt:lpstr>
      <vt:lpstr>SQL Injection</vt:lpstr>
      <vt:lpstr>Authentication</vt:lpstr>
      <vt:lpstr>Principle of Least Privilege</vt:lpstr>
      <vt:lpstr>Security Jargon: Trust</vt:lpstr>
      <vt:lpstr>TCB of Xen (A Hypervisor)</vt:lpstr>
      <vt:lpstr>Policy vs. Mechanism</vt:lpstr>
      <vt:lpstr>Interactions between Layers, Components</vt:lpstr>
      <vt:lpstr>Users Make Mistakes</vt:lpstr>
      <vt:lpstr>Cost of Security</vt:lpstr>
      <vt:lpstr>Case: Password</vt:lpstr>
      <vt:lpstr>Authentication: Password</vt:lpstr>
      <vt:lpstr>An Example: Guessing Password</vt:lpstr>
      <vt:lpstr>Problem: Guess One Character at a Time</vt:lpstr>
      <vt:lpstr>Timing Attack: Guess One Character at a Time</vt:lpstr>
      <vt:lpstr>Timing Attack: Guess One Character at a Time</vt:lpstr>
      <vt:lpstr>Idea: Store Hash of Password</vt:lpstr>
      <vt:lpstr>Store Hash of Password</vt:lpstr>
      <vt:lpstr>Store Hash of Password</vt:lpstr>
      <vt:lpstr>Store Hash of Password</vt:lpstr>
      <vt:lpstr>PowerPoint 演示文稿</vt:lpstr>
      <vt:lpstr>Store Hash of Password</vt:lpstr>
      <vt:lpstr>Salting</vt:lpstr>
      <vt:lpstr>Salting</vt:lpstr>
      <vt:lpstr>Bootstrap Authentication</vt:lpstr>
      <vt:lpstr>Session Cookies: Strawman</vt:lpstr>
      <vt:lpstr>Session Cookies: Strawman</vt:lpstr>
      <vt:lpstr>Phishing Attacks</vt:lpstr>
      <vt:lpstr>Key Problem of Password</vt:lpstr>
      <vt:lpstr>Technique 1: challenge-response scheme</vt:lpstr>
      <vt:lpstr>Technique 1: challenge-response scheme</vt:lpstr>
      <vt:lpstr>Tech 2: use passwords to authenticate the server</vt:lpstr>
      <vt:lpstr>Tech 2: use passwords to authenticate the server</vt:lpstr>
      <vt:lpstr>Tech 3: turn offline into online attack</vt:lpstr>
      <vt:lpstr>"Sitekey"</vt:lpstr>
      <vt:lpstr>Tech 3: turn offline into online attack</vt:lpstr>
      <vt:lpstr>Tech 4: Specific password</vt:lpstr>
      <vt:lpstr>Tech 5: one-time passwords</vt:lpstr>
      <vt:lpstr>Tech 5: one-time passwords</vt:lpstr>
      <vt:lpstr>Google's App-specific password</vt:lpstr>
      <vt:lpstr>Tech 6: bind authentication and request authorization</vt:lpstr>
      <vt:lpstr>Tech 7: FIDO: Replace the Password</vt:lpstr>
      <vt:lpstr>Three Bindings</vt:lpstr>
      <vt:lpstr>Bootstrapping</vt:lpstr>
      <vt:lpstr>Secure Channel</vt:lpstr>
      <vt:lpstr>Encryption Properties</vt:lpstr>
      <vt:lpstr>PowerPoint 演示文稿</vt:lpstr>
      <vt:lpstr>PowerPoint 演示文稿</vt:lpstr>
      <vt:lpstr>PowerPoint 演示文稿</vt:lpstr>
      <vt:lpstr>PowerPoint 演示文稿</vt:lpstr>
      <vt:lpstr>PowerPoint 演示文稿</vt:lpstr>
      <vt:lpstr>PowerPoint 演示文稿</vt:lpstr>
      <vt:lpstr>Man-in-the-middle Attack</vt:lpstr>
      <vt:lpstr>RSA Algorithm</vt:lpstr>
      <vt:lpstr>How to Get the Public Key?</vt:lpstr>
      <vt:lpstr>How to Get the Public Key?</vt:lpstr>
      <vt:lpstr>PowerPoint 演示文稿</vt:lpstr>
      <vt:lpstr>Questions on Certificate Authorities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Xia Yubin</dc:creator>
  <cp:lastModifiedBy>Microsoft Office User</cp:lastModifiedBy>
  <cp:revision>272</cp:revision>
  <cp:lastPrinted>2016-06-13T07:55:34Z</cp:lastPrinted>
  <dcterms:created xsi:type="dcterms:W3CDTF">2017-05-12T06:55:38Z</dcterms:created>
  <dcterms:modified xsi:type="dcterms:W3CDTF">2018-12-28T00:44:59Z</dcterms:modified>
</cp:coreProperties>
</file>