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5"/>
  </p:notesMasterIdLst>
  <p:sldIdLst>
    <p:sldId id="256" r:id="rId2"/>
    <p:sldId id="411" r:id="rId3"/>
    <p:sldId id="412" r:id="rId4"/>
    <p:sldId id="361" r:id="rId5"/>
    <p:sldId id="362" r:id="rId6"/>
    <p:sldId id="360" r:id="rId7"/>
    <p:sldId id="363" r:id="rId8"/>
    <p:sldId id="364" r:id="rId9"/>
    <p:sldId id="416" r:id="rId10"/>
    <p:sldId id="413" r:id="rId11"/>
    <p:sldId id="365" r:id="rId12"/>
    <p:sldId id="366" r:id="rId13"/>
    <p:sldId id="367" r:id="rId14"/>
    <p:sldId id="368" r:id="rId15"/>
    <p:sldId id="369" r:id="rId16"/>
    <p:sldId id="414" r:id="rId17"/>
    <p:sldId id="370" r:id="rId18"/>
    <p:sldId id="373" r:id="rId19"/>
    <p:sldId id="374" r:id="rId20"/>
    <p:sldId id="375" r:id="rId21"/>
    <p:sldId id="376" r:id="rId22"/>
    <p:sldId id="377" r:id="rId23"/>
    <p:sldId id="378" r:id="rId24"/>
    <p:sldId id="379" r:id="rId25"/>
    <p:sldId id="397" r:id="rId26"/>
    <p:sldId id="398" r:id="rId27"/>
    <p:sldId id="417" r:id="rId28"/>
    <p:sldId id="399" r:id="rId29"/>
    <p:sldId id="400" r:id="rId30"/>
    <p:sldId id="401" r:id="rId31"/>
    <p:sldId id="402" r:id="rId32"/>
    <p:sldId id="407" r:id="rId33"/>
    <p:sldId id="408" r:id="rId34"/>
    <p:sldId id="409" r:id="rId35"/>
    <p:sldId id="383" r:id="rId36"/>
    <p:sldId id="384" r:id="rId37"/>
    <p:sldId id="385" r:id="rId38"/>
    <p:sldId id="386" r:id="rId39"/>
    <p:sldId id="387" r:id="rId40"/>
    <p:sldId id="388" r:id="rId41"/>
    <p:sldId id="389" r:id="rId42"/>
    <p:sldId id="348" r:id="rId43"/>
    <p:sldId id="415"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94715"/>
  </p:normalViewPr>
  <p:slideViewPr>
    <p:cSldViewPr snapToGrid="0" snapToObjects="1">
      <p:cViewPr varScale="1">
        <p:scale>
          <a:sx n="97" d="100"/>
          <a:sy n="97" d="100"/>
        </p:scale>
        <p:origin x="1832"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7CAA89-0A2A-6E48-8B00-0D4537A0CE7F}" type="datetimeFigureOut">
              <a:rPr lang="en-US" smtClean="0"/>
              <a:t>3/5/19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1D99B9-51DD-D943-84A7-E8960ABC553E}" type="slidenum">
              <a:rPr lang="en-US" smtClean="0"/>
              <a:t>‹#›</a:t>
            </a:fld>
            <a:endParaRPr lang="en-US"/>
          </a:p>
        </p:txBody>
      </p:sp>
    </p:spTree>
    <p:extLst>
      <p:ext uri="{BB962C8B-B14F-4D97-AF65-F5344CB8AC3E}">
        <p14:creationId xmlns:p14="http://schemas.microsoft.com/office/powerpoint/2010/main" val="4115747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D8C93C0-A412-B341-89AE-12ABE476A6A8}" type="slidenum">
              <a:rPr lang="en-US" altLang="zh-CN" sz="1200"/>
              <a:pPr/>
              <a:t>4</a:t>
            </a:fld>
            <a:endParaRPr lang="en-US" altLang="zh-CN" sz="120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a:ea typeface="ＭＳ Ｐゴシック" charset="0"/>
              </a:rPr>
              <a:t>Big ideas: data can be instructions, stack, hardware == software</a:t>
            </a:r>
          </a:p>
        </p:txBody>
      </p:sp>
    </p:spTree>
    <p:extLst>
      <p:ext uri="{BB962C8B-B14F-4D97-AF65-F5344CB8AC3E}">
        <p14:creationId xmlns:p14="http://schemas.microsoft.com/office/powerpoint/2010/main" val="1681692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a:ln/>
        </p:spPr>
      </p:sp>
      <p:sp>
        <p:nvSpPr>
          <p:cNvPr id="80898"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ea typeface="ＭＳ Ｐゴシック" charset="0"/>
            </a:endParaRPr>
          </a:p>
        </p:txBody>
      </p:sp>
      <p:sp>
        <p:nvSpPr>
          <p:cNvPr id="8089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3462190-8A3B-1946-A7A4-DF39A948D8DE}" type="slidenum">
              <a:rPr lang="en-US" altLang="zh-CN" sz="1200"/>
              <a:pPr/>
              <a:t>15</a:t>
            </a:fld>
            <a:endParaRPr lang="en-US" altLang="zh-CN" sz="1200"/>
          </a:p>
        </p:txBody>
      </p:sp>
    </p:spTree>
    <p:extLst>
      <p:ext uri="{BB962C8B-B14F-4D97-AF65-F5344CB8AC3E}">
        <p14:creationId xmlns:p14="http://schemas.microsoft.com/office/powerpoint/2010/main" val="102520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a:ln/>
        </p:spPr>
      </p:sp>
      <p:sp>
        <p:nvSpPr>
          <p:cNvPr id="84994"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ea typeface="ＭＳ Ｐゴシック" charset="0"/>
            </a:endParaRPr>
          </a:p>
        </p:txBody>
      </p:sp>
      <p:sp>
        <p:nvSpPr>
          <p:cNvPr id="8499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8E2179B-C7E4-7149-BE2F-694DDCECF707}" type="slidenum">
              <a:rPr lang="en-US" altLang="zh-CN" sz="1200"/>
              <a:pPr/>
              <a:t>16</a:t>
            </a:fld>
            <a:endParaRPr lang="en-US" altLang="zh-CN" sz="1200"/>
          </a:p>
        </p:txBody>
      </p:sp>
    </p:spTree>
    <p:extLst>
      <p:ext uri="{BB962C8B-B14F-4D97-AF65-F5344CB8AC3E}">
        <p14:creationId xmlns:p14="http://schemas.microsoft.com/office/powerpoint/2010/main" val="1350490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a:ln/>
        </p:spPr>
      </p:sp>
      <p:sp>
        <p:nvSpPr>
          <p:cNvPr id="82946"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ea typeface="ＭＳ Ｐゴシック" charset="0"/>
            </a:endParaRPr>
          </a:p>
        </p:txBody>
      </p:sp>
      <p:sp>
        <p:nvSpPr>
          <p:cNvPr id="8294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D3CD3501-4F83-9F4D-A8F7-4E66DF3108EA}" type="slidenum">
              <a:rPr lang="en-US" altLang="zh-CN" sz="1200"/>
              <a:pPr/>
              <a:t>17</a:t>
            </a:fld>
            <a:endParaRPr lang="en-US" altLang="zh-CN" sz="1200"/>
          </a:p>
        </p:txBody>
      </p:sp>
    </p:spTree>
    <p:extLst>
      <p:ext uri="{BB962C8B-B14F-4D97-AF65-F5344CB8AC3E}">
        <p14:creationId xmlns:p14="http://schemas.microsoft.com/office/powerpoint/2010/main" val="783368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76A62B8-091D-F84D-88FA-803E780128AF}" type="slidenum">
              <a:rPr lang="en-US" altLang="zh-CN" sz="1200"/>
              <a:pPr/>
              <a:t>18</a:t>
            </a:fld>
            <a:endParaRPr lang="en-US" altLang="zh-CN" sz="120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a:ea typeface="ＭＳ Ｐゴシック" charset="0"/>
              </a:rPr>
              <a:t>Big ideas: data can be instructions, stack, hardware == software</a:t>
            </a:r>
          </a:p>
        </p:txBody>
      </p:sp>
    </p:spTree>
    <p:extLst>
      <p:ext uri="{BB962C8B-B14F-4D97-AF65-F5344CB8AC3E}">
        <p14:creationId xmlns:p14="http://schemas.microsoft.com/office/powerpoint/2010/main" val="1102520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2A24890-A108-B84E-A7BC-077E9FC22119}" type="slidenum">
              <a:rPr lang="en-US" altLang="zh-CN" sz="1200"/>
              <a:pPr/>
              <a:t>19</a:t>
            </a:fld>
            <a:endParaRPr lang="en-US" altLang="zh-CN" sz="1200"/>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ea typeface="ＭＳ Ｐゴシック" charset="0"/>
            </a:endParaRPr>
          </a:p>
        </p:txBody>
      </p:sp>
    </p:spTree>
    <p:extLst>
      <p:ext uri="{BB962C8B-B14F-4D97-AF65-F5344CB8AC3E}">
        <p14:creationId xmlns:p14="http://schemas.microsoft.com/office/powerpoint/2010/main" val="2044897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3F368C9-B305-FB45-9F6E-27B7659C56E2}" type="slidenum">
              <a:rPr lang="en-US" altLang="zh-CN" sz="1200"/>
              <a:pPr/>
              <a:t>20</a:t>
            </a:fld>
            <a:endParaRPr lang="en-US" altLang="zh-CN" sz="1200"/>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ea typeface="ＭＳ Ｐゴシック" charset="0"/>
            </a:endParaRPr>
          </a:p>
        </p:txBody>
      </p:sp>
    </p:spTree>
    <p:extLst>
      <p:ext uri="{BB962C8B-B14F-4D97-AF65-F5344CB8AC3E}">
        <p14:creationId xmlns:p14="http://schemas.microsoft.com/office/powerpoint/2010/main" val="861021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22C652ED-F4F5-F041-809B-069C4BE43A00}" type="slidenum">
              <a:rPr lang="en-US" altLang="zh-CN" sz="1200"/>
              <a:pPr/>
              <a:t>21</a:t>
            </a:fld>
            <a:endParaRPr lang="en-US" altLang="zh-CN" sz="1200"/>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ea typeface="ＭＳ Ｐゴシック" charset="0"/>
            </a:endParaRPr>
          </a:p>
        </p:txBody>
      </p:sp>
    </p:spTree>
    <p:extLst>
      <p:ext uri="{BB962C8B-B14F-4D97-AF65-F5344CB8AC3E}">
        <p14:creationId xmlns:p14="http://schemas.microsoft.com/office/powerpoint/2010/main" val="278722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1C405820-3F00-8643-9D34-4A72F2A6A6C8}" type="slidenum">
              <a:rPr lang="en-US" altLang="zh-CN" sz="1200"/>
              <a:pPr/>
              <a:t>22</a:t>
            </a:fld>
            <a:endParaRPr lang="en-US" altLang="zh-CN" sz="1200"/>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ea typeface="ＭＳ Ｐゴシック" charset="0"/>
            </a:endParaRPr>
          </a:p>
        </p:txBody>
      </p:sp>
    </p:spTree>
    <p:extLst>
      <p:ext uri="{BB962C8B-B14F-4D97-AF65-F5344CB8AC3E}">
        <p14:creationId xmlns:p14="http://schemas.microsoft.com/office/powerpoint/2010/main" val="233665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3DDB3E4-A15F-B74E-9D5D-09DD98515CED}" type="slidenum">
              <a:rPr lang="en-US" altLang="zh-CN" sz="1200"/>
              <a:pPr/>
              <a:t>23</a:t>
            </a:fld>
            <a:endParaRPr lang="en-US" altLang="zh-CN" sz="1200"/>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ea typeface="ＭＳ Ｐゴシック" charset="0"/>
            </a:endParaRPr>
          </a:p>
        </p:txBody>
      </p:sp>
    </p:spTree>
    <p:extLst>
      <p:ext uri="{BB962C8B-B14F-4D97-AF65-F5344CB8AC3E}">
        <p14:creationId xmlns:p14="http://schemas.microsoft.com/office/powerpoint/2010/main" val="2145174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42AF7CD-FA9F-9F40-B4A3-5A5920135AE2}" type="slidenum">
              <a:rPr lang="en-US" altLang="zh-CN" sz="1200"/>
              <a:pPr/>
              <a:t>24</a:t>
            </a:fld>
            <a:endParaRPr lang="en-US" altLang="zh-CN" sz="1200"/>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a:ea typeface="ＭＳ Ｐゴシック" charset="0"/>
              </a:rPr>
              <a:t>Big ideas: data can be instructions, stack, hardware == software</a:t>
            </a:r>
          </a:p>
        </p:txBody>
      </p:sp>
    </p:spTree>
    <p:extLst>
      <p:ext uri="{BB962C8B-B14F-4D97-AF65-F5344CB8AC3E}">
        <p14:creationId xmlns:p14="http://schemas.microsoft.com/office/powerpoint/2010/main" val="468703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540E2EB-FE8A-A34B-9BCB-457A7097E658}" type="slidenum">
              <a:rPr lang="en-US" altLang="zh-CN" sz="1200"/>
              <a:pPr/>
              <a:t>5</a:t>
            </a:fld>
            <a:endParaRPr lang="en-US" altLang="zh-CN" sz="120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a:ea typeface="ＭＳ Ｐゴシック" charset="0"/>
              </a:rPr>
              <a:t>Big ideas: data can be instructions, stack, hardware == software</a:t>
            </a:r>
          </a:p>
        </p:txBody>
      </p:sp>
    </p:spTree>
    <p:extLst>
      <p:ext uri="{BB962C8B-B14F-4D97-AF65-F5344CB8AC3E}">
        <p14:creationId xmlns:p14="http://schemas.microsoft.com/office/powerpoint/2010/main" val="1714636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A20: http://</a:t>
            </a:r>
            <a:r>
              <a:rPr kumimoji="1" lang="en-US" altLang="zh-CN" dirty="0" err="1"/>
              <a:t>blog.csdn.net</a:t>
            </a:r>
            <a:r>
              <a:rPr kumimoji="1" lang="en-US" altLang="zh-CN" dirty="0"/>
              <a:t>/</a:t>
            </a:r>
            <a:r>
              <a:rPr kumimoji="1" lang="en-US" altLang="zh-CN" dirty="0" err="1"/>
              <a:t>ruyanhai</a:t>
            </a:r>
            <a:r>
              <a:rPr kumimoji="1" lang="en-US" altLang="zh-CN" dirty="0"/>
              <a:t>/article/details/7181842</a:t>
            </a:r>
            <a:endParaRPr kumimoji="1" lang="zh-CN" altLang="en-US" dirty="0"/>
          </a:p>
        </p:txBody>
      </p:sp>
      <p:sp>
        <p:nvSpPr>
          <p:cNvPr id="4" name="幻灯片编号占位符 3"/>
          <p:cNvSpPr>
            <a:spLocks noGrp="1"/>
          </p:cNvSpPr>
          <p:nvPr>
            <p:ph type="sldNum" sz="quarter" idx="10"/>
          </p:nvPr>
        </p:nvSpPr>
        <p:spPr/>
        <p:txBody>
          <a:bodyPr/>
          <a:lstStyle/>
          <a:p>
            <a:fld id="{3D487F6E-C39A-AB4E-8930-83723449EF7A}" type="slidenum">
              <a:rPr lang="en-US" smtClean="0"/>
              <a:t>26</a:t>
            </a:fld>
            <a:endParaRPr lang="en-US"/>
          </a:p>
        </p:txBody>
      </p:sp>
    </p:spTree>
    <p:extLst>
      <p:ext uri="{BB962C8B-B14F-4D97-AF65-F5344CB8AC3E}">
        <p14:creationId xmlns:p14="http://schemas.microsoft.com/office/powerpoint/2010/main" val="3439774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D99B9-51DD-D943-84A7-E8960ABC553E}" type="slidenum">
              <a:rPr lang="en-US" smtClean="0"/>
              <a:t>29</a:t>
            </a:fld>
            <a:endParaRPr lang="en-US"/>
          </a:p>
        </p:txBody>
      </p:sp>
    </p:spTree>
    <p:extLst>
      <p:ext uri="{BB962C8B-B14F-4D97-AF65-F5344CB8AC3E}">
        <p14:creationId xmlns:p14="http://schemas.microsoft.com/office/powerpoint/2010/main" val="3842454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F0238BF-37E9-E542-B7A5-4B16E76AC93A}" type="slidenum">
              <a:rPr lang="en-US" altLang="zh-CN" sz="1200"/>
              <a:pPr/>
              <a:t>35</a:t>
            </a:fld>
            <a:endParaRPr lang="en-US" altLang="zh-CN" sz="1200"/>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a:ea typeface="ＭＳ Ｐゴシック" charset="0"/>
              </a:rPr>
              <a:t>Big ideas: data can be instructions, stack, hardware == software</a:t>
            </a:r>
          </a:p>
        </p:txBody>
      </p:sp>
    </p:spTree>
    <p:extLst>
      <p:ext uri="{BB962C8B-B14F-4D97-AF65-F5344CB8AC3E}">
        <p14:creationId xmlns:p14="http://schemas.microsoft.com/office/powerpoint/2010/main" val="1315634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1AE22058-9202-0146-BF7C-4C7FFDEA98F0}" type="slidenum">
              <a:rPr lang="en-US" altLang="zh-CN" sz="1200"/>
              <a:pPr/>
              <a:t>36</a:t>
            </a:fld>
            <a:endParaRPr lang="en-US" altLang="zh-CN" sz="1200"/>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ea typeface="ＭＳ Ｐゴシック" charset="0"/>
            </a:endParaRPr>
          </a:p>
        </p:txBody>
      </p:sp>
    </p:spTree>
    <p:extLst>
      <p:ext uri="{BB962C8B-B14F-4D97-AF65-F5344CB8AC3E}">
        <p14:creationId xmlns:p14="http://schemas.microsoft.com/office/powerpoint/2010/main" val="635723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A7F2EF7-BABC-674B-B819-2E565AC99944}" type="slidenum">
              <a:rPr lang="en-US" altLang="zh-CN" sz="1200"/>
              <a:pPr/>
              <a:t>37</a:t>
            </a:fld>
            <a:endParaRPr lang="en-US" altLang="zh-CN" sz="1200"/>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ea typeface="ＭＳ Ｐゴシック" charset="0"/>
            </a:endParaRPr>
          </a:p>
        </p:txBody>
      </p:sp>
    </p:spTree>
    <p:extLst>
      <p:ext uri="{BB962C8B-B14F-4D97-AF65-F5344CB8AC3E}">
        <p14:creationId xmlns:p14="http://schemas.microsoft.com/office/powerpoint/2010/main" val="13691330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0699141-65D9-9C49-A573-25E75731A61A}" type="slidenum">
              <a:rPr lang="en-US" altLang="zh-CN" sz="1200"/>
              <a:pPr/>
              <a:t>38</a:t>
            </a:fld>
            <a:endParaRPr lang="en-US" altLang="zh-CN" sz="120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ea typeface="ＭＳ Ｐゴシック" charset="0"/>
            </a:endParaRPr>
          </a:p>
        </p:txBody>
      </p:sp>
    </p:spTree>
    <p:extLst>
      <p:ext uri="{BB962C8B-B14F-4D97-AF65-F5344CB8AC3E}">
        <p14:creationId xmlns:p14="http://schemas.microsoft.com/office/powerpoint/2010/main" val="1125898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904611FA-9F12-3140-861E-35B9C7F50B3C}" type="slidenum">
              <a:rPr lang="en-US" altLang="zh-CN" sz="1200"/>
              <a:pPr/>
              <a:t>39</a:t>
            </a:fld>
            <a:endParaRPr lang="en-US" altLang="zh-CN" sz="120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ea typeface="ＭＳ Ｐゴシック" charset="0"/>
            </a:endParaRPr>
          </a:p>
        </p:txBody>
      </p:sp>
    </p:spTree>
    <p:extLst>
      <p:ext uri="{BB962C8B-B14F-4D97-AF65-F5344CB8AC3E}">
        <p14:creationId xmlns:p14="http://schemas.microsoft.com/office/powerpoint/2010/main" val="1059961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035AFA6-868F-AD41-8C39-9F9C0C1981E8}" type="slidenum">
              <a:rPr lang="en-US" altLang="zh-CN" sz="1200"/>
              <a:pPr/>
              <a:t>40</a:t>
            </a:fld>
            <a:endParaRPr lang="en-US" altLang="zh-CN" sz="1200"/>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ea typeface="ＭＳ Ｐゴシック" charset="0"/>
            </a:endParaRPr>
          </a:p>
        </p:txBody>
      </p:sp>
    </p:spTree>
    <p:extLst>
      <p:ext uri="{BB962C8B-B14F-4D97-AF65-F5344CB8AC3E}">
        <p14:creationId xmlns:p14="http://schemas.microsoft.com/office/powerpoint/2010/main" val="7568985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6D80A1E9-1152-474F-894D-1BEB25D7D28B}" type="slidenum">
              <a:rPr lang="zh-CN" altLang="en-US" sz="1200"/>
              <a:pPr algn="r"/>
              <a:t>41</a:t>
            </a:fld>
            <a:endParaRPr lang="en-US" altLang="zh-CN" sz="1200"/>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ea typeface="ＭＳ Ｐゴシック" charset="0"/>
            </a:endParaRPr>
          </a:p>
        </p:txBody>
      </p:sp>
    </p:spTree>
    <p:extLst>
      <p:ext uri="{BB962C8B-B14F-4D97-AF65-F5344CB8AC3E}">
        <p14:creationId xmlns:p14="http://schemas.microsoft.com/office/powerpoint/2010/main" val="1734575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2075CC8E-54F3-DF4F-BFC5-A49848D33643}" type="slidenum">
              <a:rPr lang="en-US" altLang="zh-CN" sz="1200"/>
              <a:pPr/>
              <a:t>6</a:t>
            </a:fld>
            <a:endParaRPr lang="en-US" altLang="zh-CN" sz="120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ea typeface="ＭＳ Ｐゴシック" charset="0"/>
            </a:endParaRPr>
          </a:p>
        </p:txBody>
      </p:sp>
    </p:spTree>
    <p:extLst>
      <p:ext uri="{BB962C8B-B14F-4D97-AF65-F5344CB8AC3E}">
        <p14:creationId xmlns:p14="http://schemas.microsoft.com/office/powerpoint/2010/main" val="471394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A5E47E37-A8FE-7C43-B4A0-4DAC6B9E7E46}" type="slidenum">
              <a:rPr lang="en-US" altLang="zh-CN" sz="1200"/>
              <a:pPr/>
              <a:t>7</a:t>
            </a:fld>
            <a:endParaRPr lang="en-US" altLang="zh-CN" sz="120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a:ea typeface="ＭＳ Ｐゴシック" charset="0"/>
              </a:rPr>
              <a:t>CPU, address and data signals, memory, disk, keyboard, display, BIOS ROM, clock, …</a:t>
            </a:r>
          </a:p>
        </p:txBody>
      </p:sp>
    </p:spTree>
    <p:extLst>
      <p:ext uri="{BB962C8B-B14F-4D97-AF65-F5344CB8AC3E}">
        <p14:creationId xmlns:p14="http://schemas.microsoft.com/office/powerpoint/2010/main" val="195774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7A5914F-CD2A-BD44-8937-4D5410462C7C}" type="slidenum">
              <a:rPr lang="en-US" altLang="zh-CN" sz="1200"/>
              <a:pPr/>
              <a:t>8</a:t>
            </a:fld>
            <a:endParaRPr lang="en-US" altLang="zh-CN" sz="120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a:ea typeface="ＭＳ Ｐゴシック" charset="0"/>
              </a:rPr>
              <a:t>CPU, address and data signals, memory, disk, keyboard, display, BIOS ROM, clock, …</a:t>
            </a:r>
          </a:p>
        </p:txBody>
      </p:sp>
    </p:spTree>
    <p:extLst>
      <p:ext uri="{BB962C8B-B14F-4D97-AF65-F5344CB8AC3E}">
        <p14:creationId xmlns:p14="http://schemas.microsoft.com/office/powerpoint/2010/main" val="42423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9F77E2EB-D3CB-B546-96E7-9C183F421B90}" type="slidenum">
              <a:rPr lang="en-US" altLang="zh-CN" sz="1200"/>
              <a:pPr/>
              <a:t>11</a:t>
            </a:fld>
            <a:endParaRPr lang="en-US" altLang="zh-CN" sz="120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ea typeface="ＭＳ Ｐゴシック" charset="0"/>
            </a:endParaRPr>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D998EB77-69C5-2F42-85E3-9802AAD929E6}" type="slidenum">
              <a:rPr lang="en-US" altLang="zh-CN" sz="1200"/>
              <a:pPr/>
              <a:t>12</a:t>
            </a:fld>
            <a:endParaRPr lang="en-US" altLang="zh-CN" sz="1200"/>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ea typeface="ＭＳ Ｐゴシック" charset="0"/>
            </a:endParaRPr>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CB5AFA2C-2040-B941-9436-406FE1C9DE31}" type="slidenum">
              <a:rPr lang="en-US" altLang="zh-CN" sz="1200"/>
              <a:pPr/>
              <a:t>13</a:t>
            </a:fld>
            <a:endParaRPr lang="en-US" altLang="zh-CN" sz="120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ea typeface="ＭＳ Ｐゴシック" charset="0"/>
            </a:endParaRPr>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a:ln/>
        </p:spPr>
      </p:sp>
      <p:sp>
        <p:nvSpPr>
          <p:cNvPr id="78850"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ea typeface="ＭＳ Ｐゴシック" charset="0"/>
            </a:endParaRPr>
          </a:p>
        </p:txBody>
      </p:sp>
      <p:sp>
        <p:nvSpPr>
          <p:cNvPr id="7885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03EBE3C-E05D-8E4C-93DD-FC1E9C328397}" type="slidenum">
              <a:rPr lang="en-US" altLang="zh-CN" sz="1200"/>
              <a:pPr/>
              <a:t>14</a:t>
            </a:fld>
            <a:endParaRPr lang="en-US" altLang="zh-CN" sz="1200"/>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FB0195-02EF-DA4C-98B4-69F295F81A11}"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ECE4F-5FB7-624C-8BFE-6B3A3F6FDEF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FB0195-02EF-DA4C-98B4-69F295F81A11}"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ECE4F-5FB7-624C-8BFE-6B3A3F6FDEF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FB0195-02EF-DA4C-98B4-69F295F81A11}"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ECE4F-5FB7-624C-8BFE-6B3A3F6FDEF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FB0195-02EF-DA4C-98B4-69F295F81A11}"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ECE4F-5FB7-624C-8BFE-6B3A3F6FDEF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FB0195-02EF-DA4C-98B4-69F295F81A11}"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ECE4F-5FB7-624C-8BFE-6B3A3F6FDEF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FB0195-02EF-DA4C-98B4-69F295F81A11}" type="datetimeFigureOut">
              <a:rPr lang="en-US" smtClean="0"/>
              <a:t>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ECE4F-5FB7-624C-8BFE-6B3A3F6FDEF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FB0195-02EF-DA4C-98B4-69F295F81A11}" type="datetimeFigureOut">
              <a:rPr lang="en-US" smtClean="0"/>
              <a:t>3/5/19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2ECE4F-5FB7-624C-8BFE-6B3A3F6FDEF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FB0195-02EF-DA4C-98B4-69F295F81A11}" type="datetimeFigureOut">
              <a:rPr lang="en-US" smtClean="0"/>
              <a:t>3/5/19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2ECE4F-5FB7-624C-8BFE-6B3A3F6FDEF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B0195-02EF-DA4C-98B4-69F295F81A11}" type="datetimeFigureOut">
              <a:rPr lang="en-US" smtClean="0"/>
              <a:t>3/5/19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2ECE4F-5FB7-624C-8BFE-6B3A3F6FDEF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FB0195-02EF-DA4C-98B4-69F295F81A11}" type="datetimeFigureOut">
              <a:rPr lang="en-US" smtClean="0"/>
              <a:t>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ECE4F-5FB7-624C-8BFE-6B3A3F6FDEF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FB0195-02EF-DA4C-98B4-69F295F81A11}" type="datetimeFigureOut">
              <a:rPr lang="en-US" smtClean="0"/>
              <a:t>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ECE4F-5FB7-624C-8BFE-6B3A3F6FDEF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B0195-02EF-DA4C-98B4-69F295F81A11}" type="datetimeFigureOut">
              <a:rPr lang="en-US" smtClean="0"/>
              <a:t>3/5/19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ECE4F-5FB7-624C-8BFE-6B3A3F6FDEF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000" b="1" i="0" kern="1200">
          <a:solidFill>
            <a:srgbClr val="3366FF"/>
          </a:solidFill>
          <a:latin typeface="Tahoma"/>
          <a:ea typeface="+mj-ea"/>
          <a:cs typeface="Tahoma"/>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10.132.143.2/os/readings/ia32/IA32-3B.pdf" TargetMode="External"/><Relationship Id="rId4" Type="http://schemas.openxmlformats.org/officeDocument/2006/relationships/hyperlink" Target="http://10.132.143.2/os/readings/ia32/IA32-3A.pdf"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eveloper.intel.com/products/processor/manuals/index.htm" TargetMode="External"/><Relationship Id="rId2" Type="http://schemas.openxmlformats.org/officeDocument/2006/relationships/hyperlink" Target="http://wiki.osdev.org" TargetMode="External"/><Relationship Id="rId1" Type="http://schemas.openxmlformats.org/officeDocument/2006/relationships/slideLayout" Target="../slideLayouts/slideLayout2.xml"/><Relationship Id="rId5" Type="http://schemas.openxmlformats.org/officeDocument/2006/relationships/hyperlink" Target="http://10.132.143.2/os/readings/ia32/IA32-3B.pdf" TargetMode="External"/><Relationship Id="rId4" Type="http://schemas.openxmlformats.org/officeDocument/2006/relationships/hyperlink" Target="http://10.132.143.2/os/readings/ia32/IA32-3A.pdf"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hyperlink" Target="https://wiki.osdev.org/GDT_Tutorial"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hyperlink" Target="http://wiki.osdev.org/Global_Descriptor_Table"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bochs.sourceforge.net/"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PC Programming &amp; Booting</a:t>
            </a:r>
          </a:p>
        </p:txBody>
      </p:sp>
      <p:sp>
        <p:nvSpPr>
          <p:cNvPr id="3" name="Subtitle 2"/>
          <p:cNvSpPr>
            <a:spLocks noGrp="1"/>
          </p:cNvSpPr>
          <p:nvPr>
            <p:ph type="subTitle" idx="1"/>
          </p:nvPr>
        </p:nvSpPr>
        <p:spPr/>
        <p:txBody>
          <a:bodyPr/>
          <a:lstStyle/>
          <a:p>
            <a:r>
              <a:rPr lang="en-US" dirty="0"/>
              <a:t>Yubin Xia</a:t>
            </a:r>
          </a:p>
        </p:txBody>
      </p:sp>
    </p:spTree>
    <p:extLst>
      <p:ext uri="{BB962C8B-B14F-4D97-AF65-F5344CB8AC3E}">
        <p14:creationId xmlns:p14="http://schemas.microsoft.com/office/powerpoint/2010/main" val="3136594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Turing Machine</a:t>
            </a:r>
          </a:p>
        </p:txBody>
      </p:sp>
      <p:pic>
        <p:nvPicPr>
          <p:cNvPr id="4" name="Picture 3"/>
          <p:cNvPicPr>
            <a:picLocks noChangeAspect="1"/>
          </p:cNvPicPr>
          <p:nvPr/>
        </p:nvPicPr>
        <p:blipFill>
          <a:blip r:embed="rId2"/>
          <a:stretch>
            <a:fillRect/>
          </a:stretch>
        </p:blipFill>
        <p:spPr>
          <a:xfrm>
            <a:off x="4289063" y="1487491"/>
            <a:ext cx="4135355" cy="2832718"/>
          </a:xfrm>
          <a:prstGeom prst="rect">
            <a:avLst/>
          </a:prstGeom>
        </p:spPr>
      </p:pic>
      <p:pic>
        <p:nvPicPr>
          <p:cNvPr id="5" name="Picture 4"/>
          <p:cNvPicPr>
            <a:picLocks noChangeAspect="1"/>
          </p:cNvPicPr>
          <p:nvPr/>
        </p:nvPicPr>
        <p:blipFill>
          <a:blip r:embed="rId3"/>
          <a:stretch>
            <a:fillRect/>
          </a:stretch>
        </p:blipFill>
        <p:spPr>
          <a:xfrm>
            <a:off x="3949811" y="4320209"/>
            <a:ext cx="4813861" cy="2174834"/>
          </a:xfrm>
          <a:prstGeom prst="rect">
            <a:avLst/>
          </a:prstGeom>
        </p:spPr>
      </p:pic>
      <p:pic>
        <p:nvPicPr>
          <p:cNvPr id="6" name="Picture 5"/>
          <p:cNvPicPr>
            <a:picLocks noChangeAspect="1"/>
          </p:cNvPicPr>
          <p:nvPr/>
        </p:nvPicPr>
        <p:blipFill>
          <a:blip r:embed="rId4"/>
          <a:stretch>
            <a:fillRect/>
          </a:stretch>
        </p:blipFill>
        <p:spPr>
          <a:xfrm>
            <a:off x="124102" y="2667533"/>
            <a:ext cx="3213100" cy="2171700"/>
          </a:xfrm>
          <a:prstGeom prst="rect">
            <a:avLst/>
          </a:prstGeom>
        </p:spPr>
      </p:pic>
      <p:pic>
        <p:nvPicPr>
          <p:cNvPr id="7" name="Picture 6"/>
          <p:cNvPicPr>
            <a:picLocks noChangeAspect="1"/>
          </p:cNvPicPr>
          <p:nvPr/>
        </p:nvPicPr>
        <p:blipFill>
          <a:blip r:embed="rId5"/>
          <a:stretch>
            <a:fillRect/>
          </a:stretch>
        </p:blipFill>
        <p:spPr>
          <a:xfrm>
            <a:off x="309346" y="4729743"/>
            <a:ext cx="3060700" cy="1765300"/>
          </a:xfrm>
          <a:prstGeom prst="rect">
            <a:avLst/>
          </a:prstGeom>
        </p:spPr>
      </p:pic>
      <p:sp>
        <p:nvSpPr>
          <p:cNvPr id="8" name="Rectangle 7"/>
          <p:cNvSpPr/>
          <p:nvPr/>
        </p:nvSpPr>
        <p:spPr>
          <a:xfrm>
            <a:off x="74020" y="1821001"/>
            <a:ext cx="3548305" cy="369332"/>
          </a:xfrm>
          <a:prstGeom prst="rect">
            <a:avLst/>
          </a:prstGeom>
        </p:spPr>
        <p:txBody>
          <a:bodyPr wrap="none">
            <a:spAutoFit/>
          </a:bodyPr>
          <a:lstStyle/>
          <a:p>
            <a:r>
              <a:rPr lang="en-US" altLang="zh-CN" dirty="0"/>
              <a:t>Calculate</a:t>
            </a:r>
            <a:r>
              <a:rPr lang="zh-CN" altLang="en-US" dirty="0"/>
              <a:t> </a:t>
            </a:r>
            <a:r>
              <a:rPr lang="en-US" altLang="zh-CN" dirty="0"/>
              <a:t>3+2:</a:t>
            </a:r>
            <a:r>
              <a:rPr lang="zh-CN" altLang="en-US" dirty="0"/>
              <a:t> </a:t>
            </a:r>
            <a:r>
              <a:rPr lang="en-US" dirty="0"/>
              <a:t>0000001110110000</a:t>
            </a:r>
          </a:p>
        </p:txBody>
      </p:sp>
    </p:spTree>
    <p:extLst>
      <p:ext uri="{BB962C8B-B14F-4D97-AF65-F5344CB8AC3E}">
        <p14:creationId xmlns:p14="http://schemas.microsoft.com/office/powerpoint/2010/main" val="4183397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14375" y="0"/>
            <a:ext cx="7772400" cy="1143000"/>
          </a:xfrm>
        </p:spPr>
        <p:txBody>
          <a:bodyPr rtlCol="0">
            <a:normAutofit/>
          </a:bodyPr>
          <a:lstStyle/>
          <a:p>
            <a:pPr eaLnBrk="1" fontAlgn="auto" hangingPunct="1">
              <a:spcAft>
                <a:spcPts val="0"/>
              </a:spcAft>
              <a:defRPr/>
            </a:pPr>
            <a:r>
              <a:rPr lang="en-US" dirty="0">
                <a:ea typeface="+mj-ea"/>
                <a:cs typeface="+mj-cs"/>
              </a:rPr>
              <a:t>The </a:t>
            </a:r>
            <a:r>
              <a:rPr lang="en-US" sz="4600" dirty="0">
                <a:solidFill>
                  <a:srgbClr val="FFC000"/>
                </a:solidFill>
                <a:effectLst>
                  <a:outerShdw blurRad="38100" dist="38100" dir="2700000" algn="tl">
                    <a:srgbClr val="000000">
                      <a:alpha val="43137"/>
                    </a:srgbClr>
                  </a:outerShdw>
                </a:effectLst>
                <a:ea typeface="+mj-ea"/>
                <a:cs typeface="+mj-cs"/>
              </a:rPr>
              <a:t>von Neumann</a:t>
            </a:r>
            <a:r>
              <a:rPr lang="en-US" dirty="0">
                <a:ea typeface="+mj-ea"/>
                <a:cs typeface="+mj-cs"/>
              </a:rPr>
              <a:t> Model</a:t>
            </a:r>
          </a:p>
        </p:txBody>
      </p:sp>
      <p:sp>
        <p:nvSpPr>
          <p:cNvPr id="40963" name="Rectangle 3"/>
          <p:cNvSpPr>
            <a:spLocks noGrp="1" noChangeArrowheads="1"/>
          </p:cNvSpPr>
          <p:nvPr>
            <p:ph idx="1"/>
          </p:nvPr>
        </p:nvSpPr>
        <p:spPr>
          <a:xfrm>
            <a:off x="642938" y="4572000"/>
            <a:ext cx="7924800" cy="1905000"/>
          </a:xfrm>
        </p:spPr>
        <p:txBody>
          <a:bodyPr rtlCol="0">
            <a:normAutofit/>
          </a:bodyPr>
          <a:lstStyle/>
          <a:p>
            <a:pPr eaLnBrk="1" fontAlgn="auto" hangingPunct="1">
              <a:spcAft>
                <a:spcPts val="0"/>
              </a:spcAft>
              <a:buFont typeface="Arial" pitchFamily="34" charset="0"/>
              <a:buChar char="•"/>
              <a:defRPr/>
            </a:pPr>
            <a:r>
              <a:rPr lang="en-US" b="1" dirty="0">
                <a:ea typeface="+mn-ea"/>
                <a:cs typeface="+mn-cs"/>
              </a:rPr>
              <a:t>I/O</a:t>
            </a:r>
            <a:r>
              <a:rPr lang="en-US" dirty="0">
                <a:ea typeface="+mn-ea"/>
                <a:cs typeface="+mn-cs"/>
              </a:rPr>
              <a:t>: communicating data to and from devices</a:t>
            </a:r>
          </a:p>
          <a:p>
            <a:pPr eaLnBrk="1" fontAlgn="auto" hangingPunct="1">
              <a:spcAft>
                <a:spcPts val="0"/>
              </a:spcAft>
              <a:buFont typeface="Arial" pitchFamily="34" charset="0"/>
              <a:buChar char="•"/>
              <a:defRPr/>
            </a:pPr>
            <a:r>
              <a:rPr lang="en-US" b="1" dirty="0">
                <a:ea typeface="+mn-ea"/>
                <a:cs typeface="+mn-cs"/>
              </a:rPr>
              <a:t>CPU</a:t>
            </a:r>
            <a:r>
              <a:rPr lang="en-US" dirty="0">
                <a:ea typeface="+mn-ea"/>
                <a:cs typeface="+mn-cs"/>
              </a:rPr>
              <a:t>: digital logic for performing computation</a:t>
            </a:r>
          </a:p>
          <a:p>
            <a:pPr eaLnBrk="1" fontAlgn="auto" hangingPunct="1">
              <a:spcAft>
                <a:spcPts val="0"/>
              </a:spcAft>
              <a:buFont typeface="Arial" pitchFamily="34" charset="0"/>
              <a:buChar char="•"/>
              <a:defRPr/>
            </a:pPr>
            <a:r>
              <a:rPr lang="en-US" b="1" dirty="0">
                <a:ea typeface="+mn-ea"/>
                <a:cs typeface="+mn-cs"/>
              </a:rPr>
              <a:t>Memory</a:t>
            </a:r>
            <a:r>
              <a:rPr lang="en-US" dirty="0">
                <a:ea typeface="+mn-ea"/>
                <a:cs typeface="+mn-cs"/>
              </a:rPr>
              <a:t>: </a:t>
            </a:r>
            <a:r>
              <a:rPr lang="en-US" b="1" dirty="0">
                <a:cs typeface="+mn-cs"/>
              </a:rPr>
              <a:t>N</a:t>
            </a:r>
            <a:r>
              <a:rPr lang="en-US" dirty="0">
                <a:cs typeface="+mn-cs"/>
              </a:rPr>
              <a:t> words of </a:t>
            </a:r>
            <a:r>
              <a:rPr lang="en-US" b="1" dirty="0">
                <a:cs typeface="+mn-cs"/>
              </a:rPr>
              <a:t>B</a:t>
            </a:r>
            <a:r>
              <a:rPr lang="en-US" dirty="0">
                <a:cs typeface="+mn-cs"/>
              </a:rPr>
              <a:t> bits</a:t>
            </a:r>
          </a:p>
        </p:txBody>
      </p:sp>
      <p:sp>
        <p:nvSpPr>
          <p:cNvPr id="71683" name="Rectangle 5"/>
          <p:cNvSpPr>
            <a:spLocks noChangeArrowheads="1"/>
          </p:cNvSpPr>
          <p:nvPr/>
        </p:nvSpPr>
        <p:spPr bwMode="auto">
          <a:xfrm>
            <a:off x="3500438" y="2143125"/>
            <a:ext cx="2057400" cy="1600200"/>
          </a:xfrm>
          <a:prstGeom prst="rect">
            <a:avLst/>
          </a:prstGeom>
          <a:solidFill>
            <a:schemeClr val="accent2"/>
          </a:solidFill>
          <a:ln w="9525">
            <a:solidFill>
              <a:schemeClr val="tx1"/>
            </a:solidFill>
            <a:miter lim="800000"/>
            <a:headEnd/>
            <a:tailEnd/>
          </a:ln>
        </p:spPr>
        <p:txBody>
          <a:bodyPr wrap="none" anchor="ctr"/>
          <a:lstStyle/>
          <a:p>
            <a:pPr algn="ctr" eaLnBrk="0" hangingPunct="0"/>
            <a:r>
              <a:rPr lang="en-US" altLang="zh-CN" b="1">
                <a:solidFill>
                  <a:schemeClr val="bg1"/>
                </a:solidFill>
              </a:rPr>
              <a:t>C</a:t>
            </a:r>
            <a:r>
              <a:rPr lang="en-US" altLang="zh-CN">
                <a:solidFill>
                  <a:schemeClr val="bg1"/>
                </a:solidFill>
              </a:rPr>
              <a:t>entral</a:t>
            </a:r>
          </a:p>
          <a:p>
            <a:pPr algn="ctr" eaLnBrk="0" hangingPunct="0"/>
            <a:r>
              <a:rPr lang="en-US" altLang="zh-CN" b="1">
                <a:solidFill>
                  <a:schemeClr val="bg1"/>
                </a:solidFill>
              </a:rPr>
              <a:t>P</a:t>
            </a:r>
            <a:r>
              <a:rPr lang="en-US" altLang="zh-CN">
                <a:solidFill>
                  <a:schemeClr val="bg1"/>
                </a:solidFill>
              </a:rPr>
              <a:t>rocessing</a:t>
            </a:r>
          </a:p>
          <a:p>
            <a:pPr algn="ctr" eaLnBrk="0" hangingPunct="0"/>
            <a:r>
              <a:rPr lang="en-US" altLang="zh-CN" b="1">
                <a:solidFill>
                  <a:schemeClr val="bg1"/>
                </a:solidFill>
              </a:rPr>
              <a:t>U</a:t>
            </a:r>
            <a:r>
              <a:rPr lang="en-US" altLang="zh-CN">
                <a:solidFill>
                  <a:schemeClr val="bg1"/>
                </a:solidFill>
              </a:rPr>
              <a:t>nit</a:t>
            </a:r>
          </a:p>
        </p:txBody>
      </p:sp>
      <p:sp>
        <p:nvSpPr>
          <p:cNvPr id="71684" name="Rectangle 7"/>
          <p:cNvSpPr>
            <a:spLocks noChangeArrowheads="1"/>
          </p:cNvSpPr>
          <p:nvPr/>
        </p:nvSpPr>
        <p:spPr bwMode="auto">
          <a:xfrm>
            <a:off x="809625" y="2362200"/>
            <a:ext cx="1905000" cy="1219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tLang="zh-CN" sz="2800" b="1">
                <a:solidFill>
                  <a:schemeClr val="bg1"/>
                </a:solidFill>
              </a:rPr>
              <a:t>I</a:t>
            </a:r>
            <a:r>
              <a:rPr lang="en-US" altLang="zh-CN">
                <a:solidFill>
                  <a:schemeClr val="bg1"/>
                </a:solidFill>
              </a:rPr>
              <a:t>nput/</a:t>
            </a:r>
            <a:br>
              <a:rPr lang="en-US" altLang="zh-CN">
                <a:solidFill>
                  <a:schemeClr val="bg1"/>
                </a:solidFill>
              </a:rPr>
            </a:br>
            <a:r>
              <a:rPr lang="en-US" altLang="zh-CN" b="1">
                <a:solidFill>
                  <a:schemeClr val="bg1"/>
                </a:solidFill>
              </a:rPr>
              <a:t>O</a:t>
            </a:r>
            <a:r>
              <a:rPr lang="en-US" altLang="zh-CN">
                <a:solidFill>
                  <a:schemeClr val="bg1"/>
                </a:solidFill>
              </a:rPr>
              <a:t>utput</a:t>
            </a:r>
          </a:p>
        </p:txBody>
      </p:sp>
      <p:sp>
        <p:nvSpPr>
          <p:cNvPr id="71685" name="Rectangle 8"/>
          <p:cNvSpPr>
            <a:spLocks noChangeArrowheads="1"/>
          </p:cNvSpPr>
          <p:nvPr/>
        </p:nvSpPr>
        <p:spPr bwMode="auto">
          <a:xfrm>
            <a:off x="6372225" y="2357438"/>
            <a:ext cx="2057400" cy="1223962"/>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tLang="zh-CN">
                <a:solidFill>
                  <a:schemeClr val="bg1"/>
                </a:solidFill>
              </a:rPr>
              <a:t>Main</a:t>
            </a:r>
          </a:p>
          <a:p>
            <a:pPr algn="ctr" eaLnBrk="0" hangingPunct="0"/>
            <a:r>
              <a:rPr lang="en-US" altLang="zh-CN" b="1">
                <a:solidFill>
                  <a:schemeClr val="bg1"/>
                </a:solidFill>
              </a:rPr>
              <a:t>Memory</a:t>
            </a:r>
          </a:p>
        </p:txBody>
      </p:sp>
      <p:sp>
        <p:nvSpPr>
          <p:cNvPr id="71686" name="Line 9"/>
          <p:cNvSpPr>
            <a:spLocks noChangeShapeType="1"/>
          </p:cNvSpPr>
          <p:nvPr/>
        </p:nvSpPr>
        <p:spPr bwMode="auto">
          <a:xfrm>
            <a:off x="5562600" y="3000375"/>
            <a:ext cx="7620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solidFill>
                <a:schemeClr val="bg1"/>
              </a:solidFill>
            </a:endParaRPr>
          </a:p>
        </p:txBody>
      </p:sp>
      <p:sp>
        <p:nvSpPr>
          <p:cNvPr id="71687" name="Line 10"/>
          <p:cNvSpPr>
            <a:spLocks noChangeShapeType="1"/>
          </p:cNvSpPr>
          <p:nvPr/>
        </p:nvSpPr>
        <p:spPr bwMode="auto">
          <a:xfrm>
            <a:off x="2738438" y="2971800"/>
            <a:ext cx="7620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solidFill>
                <a:schemeClr val="bg1"/>
              </a:solidFill>
            </a:endParaRPr>
          </a:p>
        </p:txBody>
      </p:sp>
    </p:spTree>
    <p:extLst>
      <p:ext uri="{BB962C8B-B14F-4D97-AF65-F5344CB8AC3E}">
        <p14:creationId xmlns:p14="http://schemas.microsoft.com/office/powerpoint/2010/main" val="3838364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a:xfrm>
            <a:off x="0" y="0"/>
            <a:ext cx="9144000" cy="1143000"/>
          </a:xfrm>
        </p:spPr>
        <p:txBody>
          <a:bodyPr/>
          <a:lstStyle/>
          <a:p>
            <a:pPr eaLnBrk="1" hangingPunct="1"/>
            <a:r>
              <a:rPr lang="en-US" altLang="zh-CN">
                <a:latin typeface="Arial" charset="0"/>
              </a:rPr>
              <a:t>The Stored Program Computer</a:t>
            </a:r>
          </a:p>
        </p:txBody>
      </p:sp>
      <p:sp>
        <p:nvSpPr>
          <p:cNvPr id="73730" name="Rectangle 3"/>
          <p:cNvSpPr>
            <a:spLocks noGrp="1" noChangeArrowheads="1"/>
          </p:cNvSpPr>
          <p:nvPr>
            <p:ph idx="1"/>
          </p:nvPr>
        </p:nvSpPr>
        <p:spPr>
          <a:xfrm>
            <a:off x="1010412" y="5543550"/>
            <a:ext cx="7772400" cy="1066800"/>
          </a:xfrm>
        </p:spPr>
        <p:txBody>
          <a:bodyPr/>
          <a:lstStyle/>
          <a:p>
            <a:pPr eaLnBrk="1" hangingPunct="1">
              <a:lnSpc>
                <a:spcPct val="90000"/>
              </a:lnSpc>
            </a:pPr>
            <a:r>
              <a:rPr lang="en-US" altLang="zh-CN" b="1" dirty="0">
                <a:latin typeface="Arial" charset="0"/>
              </a:rPr>
              <a:t>CPU</a:t>
            </a:r>
            <a:r>
              <a:rPr lang="en-US" altLang="zh-CN" dirty="0">
                <a:latin typeface="Arial" charset="0"/>
              </a:rPr>
              <a:t> interpreter of </a:t>
            </a:r>
            <a:r>
              <a:rPr lang="en-US" altLang="zh-CN" i="1" u="sng" dirty="0">
                <a:latin typeface="Arial" charset="0"/>
              </a:rPr>
              <a:t>instructions</a:t>
            </a:r>
          </a:p>
          <a:p>
            <a:pPr eaLnBrk="1" hangingPunct="1">
              <a:lnSpc>
                <a:spcPct val="90000"/>
              </a:lnSpc>
            </a:pPr>
            <a:r>
              <a:rPr lang="en-US" altLang="zh-CN" b="1" dirty="0">
                <a:latin typeface="Arial" charset="0"/>
              </a:rPr>
              <a:t>Memory</a:t>
            </a:r>
            <a:r>
              <a:rPr lang="en-US" altLang="zh-CN" dirty="0">
                <a:latin typeface="Arial" charset="0"/>
              </a:rPr>
              <a:t> holds </a:t>
            </a:r>
            <a:r>
              <a:rPr lang="en-US" altLang="zh-CN" i="1" u="sng" dirty="0">
                <a:latin typeface="Arial" charset="0"/>
              </a:rPr>
              <a:t>instructions</a:t>
            </a:r>
            <a:r>
              <a:rPr lang="en-US" altLang="zh-CN" dirty="0">
                <a:latin typeface="Arial" charset="0"/>
              </a:rPr>
              <a:t> and </a:t>
            </a:r>
            <a:r>
              <a:rPr lang="en-US" altLang="zh-CN" i="1" u="sng" dirty="0">
                <a:latin typeface="Arial" charset="0"/>
              </a:rPr>
              <a:t>data</a:t>
            </a:r>
          </a:p>
        </p:txBody>
      </p:sp>
      <p:sp>
        <p:nvSpPr>
          <p:cNvPr id="73731" name="Rectangle 4"/>
          <p:cNvSpPr>
            <a:spLocks noChangeArrowheads="1"/>
          </p:cNvSpPr>
          <p:nvPr/>
        </p:nvSpPr>
        <p:spPr bwMode="auto">
          <a:xfrm>
            <a:off x="1517651" y="2628900"/>
            <a:ext cx="2728912" cy="1676400"/>
          </a:xfrm>
          <a:prstGeom prst="rect">
            <a:avLst/>
          </a:prstGeom>
          <a:solidFill>
            <a:schemeClr val="accent2"/>
          </a:solidFill>
          <a:ln w="9525">
            <a:solidFill>
              <a:schemeClr val="tx1"/>
            </a:solidFill>
            <a:miter lim="800000"/>
            <a:headEnd/>
            <a:tailEnd/>
          </a:ln>
        </p:spPr>
        <p:txBody>
          <a:bodyPr wrap="none" anchor="ctr"/>
          <a:lstStyle/>
          <a:p>
            <a:pPr eaLnBrk="0" hangingPunct="0"/>
            <a:r>
              <a:rPr lang="en-US" altLang="zh-CN">
                <a:solidFill>
                  <a:srgbClr val="FFFFFF"/>
                </a:solidFill>
              </a:rPr>
              <a:t> for (;;) {</a:t>
            </a:r>
          </a:p>
          <a:p>
            <a:pPr eaLnBrk="0" hangingPunct="0"/>
            <a:r>
              <a:rPr lang="en-US" altLang="zh-CN">
                <a:solidFill>
                  <a:srgbClr val="FFFFFF"/>
                </a:solidFill>
              </a:rPr>
              <a:t>   next instruction</a:t>
            </a:r>
          </a:p>
          <a:p>
            <a:pPr eaLnBrk="0" hangingPunct="0"/>
            <a:r>
              <a:rPr lang="en-US" altLang="zh-CN">
                <a:solidFill>
                  <a:srgbClr val="FFFFFF"/>
                </a:solidFill>
              </a:rPr>
              <a:t> }</a:t>
            </a:r>
          </a:p>
        </p:txBody>
      </p:sp>
      <p:sp>
        <p:nvSpPr>
          <p:cNvPr id="73732" name="Rectangle 5"/>
          <p:cNvSpPr>
            <a:spLocks noChangeArrowheads="1"/>
          </p:cNvSpPr>
          <p:nvPr/>
        </p:nvSpPr>
        <p:spPr bwMode="auto">
          <a:xfrm>
            <a:off x="5008563" y="2019300"/>
            <a:ext cx="2057400" cy="3124200"/>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altLang="zh-CN">
              <a:solidFill>
                <a:srgbClr val="FFFFFF"/>
              </a:solidFill>
            </a:endParaRPr>
          </a:p>
          <a:p>
            <a:pPr algn="ctr" eaLnBrk="0" hangingPunct="0"/>
            <a:endParaRPr lang="en-US" altLang="zh-CN">
              <a:solidFill>
                <a:srgbClr val="FFFFFF"/>
              </a:solidFill>
            </a:endParaRPr>
          </a:p>
        </p:txBody>
      </p:sp>
      <p:sp>
        <p:nvSpPr>
          <p:cNvPr id="73733" name="Line 6"/>
          <p:cNvSpPr>
            <a:spLocks noChangeShapeType="1"/>
          </p:cNvSpPr>
          <p:nvPr/>
        </p:nvSpPr>
        <p:spPr bwMode="auto">
          <a:xfrm>
            <a:off x="4246563" y="3467100"/>
            <a:ext cx="762000" cy="1588"/>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3734" name="Text Box 7"/>
          <p:cNvSpPr txBox="1">
            <a:spLocks noChangeArrowheads="1"/>
          </p:cNvSpPr>
          <p:nvPr/>
        </p:nvSpPr>
        <p:spPr bwMode="auto">
          <a:xfrm>
            <a:off x="5237163" y="2057400"/>
            <a:ext cx="15732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a:solidFill>
                  <a:srgbClr val="FFFFFF"/>
                </a:solidFill>
              </a:rPr>
              <a:t>instruction</a:t>
            </a:r>
          </a:p>
        </p:txBody>
      </p:sp>
      <p:sp>
        <p:nvSpPr>
          <p:cNvPr id="73735" name="Text Box 8"/>
          <p:cNvSpPr txBox="1">
            <a:spLocks noChangeArrowheads="1"/>
          </p:cNvSpPr>
          <p:nvPr/>
        </p:nvSpPr>
        <p:spPr bwMode="auto">
          <a:xfrm>
            <a:off x="5237163" y="2428875"/>
            <a:ext cx="15732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dirty="0">
                <a:solidFill>
                  <a:srgbClr val="FFFFFF"/>
                </a:solidFill>
              </a:rPr>
              <a:t>instruction</a:t>
            </a:r>
          </a:p>
        </p:txBody>
      </p:sp>
      <p:sp>
        <p:nvSpPr>
          <p:cNvPr id="73736" name="Text Box 9"/>
          <p:cNvSpPr txBox="1">
            <a:spLocks noChangeArrowheads="1"/>
          </p:cNvSpPr>
          <p:nvPr/>
        </p:nvSpPr>
        <p:spPr bwMode="auto">
          <a:xfrm>
            <a:off x="5256213" y="2828925"/>
            <a:ext cx="15732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a:solidFill>
                  <a:srgbClr val="FFFFFF"/>
                </a:solidFill>
              </a:rPr>
              <a:t>instruction</a:t>
            </a:r>
          </a:p>
        </p:txBody>
      </p:sp>
      <p:sp>
        <p:nvSpPr>
          <p:cNvPr id="73737" name="Text Box 10"/>
          <p:cNvSpPr txBox="1">
            <a:spLocks noChangeArrowheads="1"/>
          </p:cNvSpPr>
          <p:nvPr/>
        </p:nvSpPr>
        <p:spPr bwMode="auto">
          <a:xfrm>
            <a:off x="5311776" y="4186238"/>
            <a:ext cx="777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a:solidFill>
                  <a:srgbClr val="FFFFFF"/>
                </a:solidFill>
              </a:rPr>
              <a:t>data</a:t>
            </a:r>
          </a:p>
        </p:txBody>
      </p:sp>
      <p:sp>
        <p:nvSpPr>
          <p:cNvPr id="73738" name="Text Box 11"/>
          <p:cNvSpPr txBox="1">
            <a:spLocks noChangeArrowheads="1"/>
          </p:cNvSpPr>
          <p:nvPr/>
        </p:nvSpPr>
        <p:spPr bwMode="auto">
          <a:xfrm>
            <a:off x="5307013" y="3829050"/>
            <a:ext cx="777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a:solidFill>
                  <a:srgbClr val="FFFFFF"/>
                </a:solidFill>
              </a:rPr>
              <a:t>data</a:t>
            </a:r>
          </a:p>
        </p:txBody>
      </p:sp>
      <p:sp>
        <p:nvSpPr>
          <p:cNvPr id="73739" name="Text Box 12"/>
          <p:cNvSpPr txBox="1">
            <a:spLocks noChangeArrowheads="1"/>
          </p:cNvSpPr>
          <p:nvPr/>
        </p:nvSpPr>
        <p:spPr bwMode="auto">
          <a:xfrm>
            <a:off x="5297488" y="4533900"/>
            <a:ext cx="777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a:solidFill>
                  <a:srgbClr val="FFFFFF"/>
                </a:solidFill>
              </a:rPr>
              <a:t>data</a:t>
            </a:r>
          </a:p>
        </p:txBody>
      </p:sp>
      <p:sp>
        <p:nvSpPr>
          <p:cNvPr id="41998" name="Text Box 14"/>
          <p:cNvSpPr txBox="1">
            <a:spLocks noChangeArrowheads="1"/>
          </p:cNvSpPr>
          <p:nvPr/>
        </p:nvSpPr>
        <p:spPr bwMode="auto">
          <a:xfrm>
            <a:off x="2439988" y="2029968"/>
            <a:ext cx="884238" cy="461963"/>
          </a:xfrm>
          <a:prstGeom prst="rect">
            <a:avLst/>
          </a:prstGeom>
          <a:noFill/>
          <a:ln w="9525">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altLang="zh-CN" b="1" dirty="0">
                <a:effectLst>
                  <a:outerShdw blurRad="38100" dist="38100" dir="2700000" algn="tl">
                    <a:srgbClr val="DDDDDD"/>
                  </a:outerShdw>
                </a:effectLst>
                <a:latin typeface="Verdana" charset="0"/>
              </a:rPr>
              <a:t>CPU</a:t>
            </a:r>
          </a:p>
        </p:txBody>
      </p:sp>
      <p:sp>
        <p:nvSpPr>
          <p:cNvPr id="41999" name="Text Box 15"/>
          <p:cNvSpPr txBox="1">
            <a:spLocks noChangeArrowheads="1"/>
          </p:cNvSpPr>
          <p:nvPr/>
        </p:nvSpPr>
        <p:spPr bwMode="auto">
          <a:xfrm>
            <a:off x="4808538" y="1452563"/>
            <a:ext cx="2533650" cy="461963"/>
          </a:xfrm>
          <a:prstGeom prst="rect">
            <a:avLst/>
          </a:prstGeom>
          <a:noFill/>
          <a:ln w="9525">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altLang="zh-CN" b="1" dirty="0">
                <a:effectLst>
                  <a:outerShdw blurRad="38100" dist="38100" dir="2700000" algn="tl">
                    <a:srgbClr val="DDDDDD"/>
                  </a:outerShdw>
                </a:effectLst>
                <a:latin typeface="Verdana" charset="0"/>
              </a:rPr>
              <a:t>Main memory</a:t>
            </a:r>
          </a:p>
        </p:txBody>
      </p:sp>
      <p:sp>
        <p:nvSpPr>
          <p:cNvPr id="73742" name="Text Box 12"/>
          <p:cNvSpPr txBox="1">
            <a:spLocks noChangeArrowheads="1"/>
          </p:cNvSpPr>
          <p:nvPr/>
        </p:nvSpPr>
        <p:spPr bwMode="auto">
          <a:xfrm>
            <a:off x="5303838" y="3324225"/>
            <a:ext cx="49212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a:solidFill>
                  <a:srgbClr val="FFFFFF"/>
                </a:solidFill>
              </a:rPr>
              <a:t>…</a:t>
            </a:r>
          </a:p>
        </p:txBody>
      </p:sp>
    </p:spTree>
    <p:extLst>
      <p:ext uri="{BB962C8B-B14F-4D97-AF65-F5344CB8AC3E}">
        <p14:creationId xmlns:p14="http://schemas.microsoft.com/office/powerpoint/2010/main" val="248516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785813" y="0"/>
            <a:ext cx="7772400" cy="1143000"/>
          </a:xfrm>
        </p:spPr>
        <p:txBody>
          <a:bodyPr/>
          <a:lstStyle/>
          <a:p>
            <a:pPr eaLnBrk="1" hangingPunct="1"/>
            <a:r>
              <a:rPr lang="en-US" altLang="zh-CN" dirty="0">
                <a:latin typeface="Arial" charset="0"/>
              </a:rPr>
              <a:t>x86 Implementation (32-bit)</a:t>
            </a:r>
          </a:p>
        </p:txBody>
      </p:sp>
      <p:sp>
        <p:nvSpPr>
          <p:cNvPr id="10243" name="Rectangle 3"/>
          <p:cNvSpPr>
            <a:spLocks noGrp="1" noChangeArrowheads="1"/>
          </p:cNvSpPr>
          <p:nvPr>
            <p:ph idx="1"/>
          </p:nvPr>
        </p:nvSpPr>
        <p:spPr>
          <a:xfrm>
            <a:off x="357188" y="5072063"/>
            <a:ext cx="8786812" cy="1524000"/>
          </a:xfrm>
        </p:spPr>
        <p:txBody>
          <a:bodyPr rtlCol="0">
            <a:normAutofit lnSpcReduction="10000"/>
          </a:bodyPr>
          <a:lstStyle/>
          <a:p>
            <a:pPr eaLnBrk="1" fontAlgn="auto" hangingPunct="1">
              <a:spcAft>
                <a:spcPts val="0"/>
              </a:spcAft>
              <a:buFont typeface="Arial" pitchFamily="34" charset="0"/>
              <a:buChar char="•"/>
              <a:defRPr/>
            </a:pPr>
            <a:r>
              <a:rPr lang="en-US" altLang="zh-CN" b="1">
                <a:latin typeface="Arial" charset="0"/>
              </a:rPr>
              <a:t>EIP</a:t>
            </a:r>
            <a:r>
              <a:rPr lang="en-US" altLang="zh-CN">
                <a:latin typeface="Arial" charset="0"/>
              </a:rPr>
              <a:t> is incremented after each instruction</a:t>
            </a:r>
          </a:p>
          <a:p>
            <a:pPr eaLnBrk="1" fontAlgn="auto" hangingPunct="1">
              <a:spcAft>
                <a:spcPts val="0"/>
              </a:spcAft>
              <a:buFont typeface="Arial" pitchFamily="34" charset="0"/>
              <a:buChar char="•"/>
              <a:defRPr/>
            </a:pPr>
            <a:r>
              <a:rPr lang="en-US" altLang="zh-CN">
                <a:latin typeface="Arial" charset="0"/>
              </a:rPr>
              <a:t>Instructions are different length</a:t>
            </a:r>
          </a:p>
          <a:p>
            <a:pPr eaLnBrk="1" fontAlgn="auto" hangingPunct="1">
              <a:spcAft>
                <a:spcPts val="0"/>
              </a:spcAft>
              <a:buFont typeface="Arial" pitchFamily="34" charset="0"/>
              <a:buChar char="•"/>
              <a:defRPr/>
            </a:pPr>
            <a:r>
              <a:rPr lang="en-US" altLang="zh-CN">
                <a:latin typeface="Arial" charset="0"/>
              </a:rPr>
              <a:t>EIP modified by CALL, RET, JMP, and cond. JMP</a:t>
            </a:r>
          </a:p>
        </p:txBody>
      </p:sp>
      <p:pic>
        <p:nvPicPr>
          <p:cNvPr id="75779" name="Picture 12" descr="I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750"/>
            <a:ext cx="53975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5780" name="Text Box 15"/>
          <p:cNvSpPr txBox="1">
            <a:spLocks noChangeArrowheads="1"/>
          </p:cNvSpPr>
          <p:nvPr/>
        </p:nvSpPr>
        <p:spPr bwMode="auto">
          <a:xfrm>
            <a:off x="7572375" y="4471988"/>
            <a:ext cx="3540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a:t>0</a:t>
            </a:r>
          </a:p>
        </p:txBody>
      </p:sp>
      <p:sp>
        <p:nvSpPr>
          <p:cNvPr id="75781" name="Text Box 16"/>
          <p:cNvSpPr txBox="1">
            <a:spLocks noChangeArrowheads="1"/>
          </p:cNvSpPr>
          <p:nvPr/>
        </p:nvSpPr>
        <p:spPr bwMode="auto">
          <a:xfrm>
            <a:off x="7572375" y="1757363"/>
            <a:ext cx="8509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a:t>2</a:t>
            </a:r>
            <a:r>
              <a:rPr lang="en-US" altLang="zh-CN" b="1" baseline="30000"/>
              <a:t>32</a:t>
            </a:r>
            <a:r>
              <a:rPr lang="en-US" altLang="zh-CN"/>
              <a:t>-1</a:t>
            </a:r>
          </a:p>
        </p:txBody>
      </p:sp>
      <p:sp>
        <p:nvSpPr>
          <p:cNvPr id="75782" name="Rectangle 5"/>
          <p:cNvSpPr>
            <a:spLocks noChangeArrowheads="1"/>
          </p:cNvSpPr>
          <p:nvPr/>
        </p:nvSpPr>
        <p:spPr bwMode="auto">
          <a:xfrm>
            <a:off x="5429250" y="1847850"/>
            <a:ext cx="2057400" cy="3081338"/>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altLang="zh-CN">
              <a:solidFill>
                <a:srgbClr val="FFFFFF"/>
              </a:solidFill>
            </a:endParaRPr>
          </a:p>
          <a:p>
            <a:pPr algn="ctr" eaLnBrk="0" hangingPunct="0"/>
            <a:endParaRPr lang="en-US" altLang="zh-CN">
              <a:solidFill>
                <a:srgbClr val="FFFFFF"/>
              </a:solidFill>
            </a:endParaRPr>
          </a:p>
        </p:txBody>
      </p:sp>
      <p:sp>
        <p:nvSpPr>
          <p:cNvPr id="75783" name="Text Box 7"/>
          <p:cNvSpPr txBox="1">
            <a:spLocks noChangeArrowheads="1"/>
          </p:cNvSpPr>
          <p:nvPr/>
        </p:nvSpPr>
        <p:spPr bwMode="auto">
          <a:xfrm>
            <a:off x="5657850" y="1885950"/>
            <a:ext cx="15732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a:solidFill>
                  <a:srgbClr val="FFFFFF"/>
                </a:solidFill>
              </a:rPr>
              <a:t>instruction</a:t>
            </a:r>
          </a:p>
        </p:txBody>
      </p:sp>
      <p:sp>
        <p:nvSpPr>
          <p:cNvPr id="75784" name="Text Box 8"/>
          <p:cNvSpPr txBox="1">
            <a:spLocks noChangeArrowheads="1"/>
          </p:cNvSpPr>
          <p:nvPr/>
        </p:nvSpPr>
        <p:spPr bwMode="auto">
          <a:xfrm>
            <a:off x="5657850" y="2257425"/>
            <a:ext cx="15732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a:solidFill>
                  <a:srgbClr val="FFFFFF"/>
                </a:solidFill>
              </a:rPr>
              <a:t>instruction</a:t>
            </a:r>
          </a:p>
        </p:txBody>
      </p:sp>
      <p:sp>
        <p:nvSpPr>
          <p:cNvPr id="75785" name="Text Box 9"/>
          <p:cNvSpPr txBox="1">
            <a:spLocks noChangeArrowheads="1"/>
          </p:cNvSpPr>
          <p:nvPr/>
        </p:nvSpPr>
        <p:spPr bwMode="auto">
          <a:xfrm>
            <a:off x="5676900" y="2657475"/>
            <a:ext cx="15732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a:solidFill>
                  <a:srgbClr val="FFFFFF"/>
                </a:solidFill>
              </a:rPr>
              <a:t>instruction</a:t>
            </a:r>
          </a:p>
        </p:txBody>
      </p:sp>
      <p:sp>
        <p:nvSpPr>
          <p:cNvPr id="75786" name="Text Box 10"/>
          <p:cNvSpPr txBox="1">
            <a:spLocks noChangeArrowheads="1"/>
          </p:cNvSpPr>
          <p:nvPr/>
        </p:nvSpPr>
        <p:spPr bwMode="auto">
          <a:xfrm>
            <a:off x="5732463" y="4014788"/>
            <a:ext cx="777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a:solidFill>
                  <a:srgbClr val="FFFFFF"/>
                </a:solidFill>
              </a:rPr>
              <a:t>data</a:t>
            </a:r>
          </a:p>
        </p:txBody>
      </p:sp>
      <p:sp>
        <p:nvSpPr>
          <p:cNvPr id="75787" name="Text Box 11"/>
          <p:cNvSpPr txBox="1">
            <a:spLocks noChangeArrowheads="1"/>
          </p:cNvSpPr>
          <p:nvPr/>
        </p:nvSpPr>
        <p:spPr bwMode="auto">
          <a:xfrm>
            <a:off x="5727700" y="3657600"/>
            <a:ext cx="777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a:solidFill>
                  <a:srgbClr val="FFFFFF"/>
                </a:solidFill>
              </a:rPr>
              <a:t>data</a:t>
            </a:r>
          </a:p>
        </p:txBody>
      </p:sp>
      <p:sp>
        <p:nvSpPr>
          <p:cNvPr id="75788" name="Text Box 12"/>
          <p:cNvSpPr txBox="1">
            <a:spLocks noChangeArrowheads="1"/>
          </p:cNvSpPr>
          <p:nvPr/>
        </p:nvSpPr>
        <p:spPr bwMode="auto">
          <a:xfrm>
            <a:off x="5718175" y="4362450"/>
            <a:ext cx="777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a:solidFill>
                  <a:srgbClr val="FFFFFF"/>
                </a:solidFill>
              </a:rPr>
              <a:t>data</a:t>
            </a:r>
          </a:p>
        </p:txBody>
      </p:sp>
      <p:sp>
        <p:nvSpPr>
          <p:cNvPr id="75789" name="Text Box 12"/>
          <p:cNvSpPr txBox="1">
            <a:spLocks noChangeArrowheads="1"/>
          </p:cNvSpPr>
          <p:nvPr/>
        </p:nvSpPr>
        <p:spPr bwMode="auto">
          <a:xfrm>
            <a:off x="5724525" y="3152775"/>
            <a:ext cx="49212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a:solidFill>
                  <a:srgbClr val="FFFFFF"/>
                </a:solidFill>
              </a:rPr>
              <a:t>…</a:t>
            </a:r>
          </a:p>
        </p:txBody>
      </p:sp>
      <p:cxnSp>
        <p:nvCxnSpPr>
          <p:cNvPr id="75790" name="AutoShape 14"/>
          <p:cNvCxnSpPr>
            <a:cxnSpLocks noChangeShapeType="1"/>
            <a:endCxn id="75785" idx="1"/>
          </p:cNvCxnSpPr>
          <p:nvPr/>
        </p:nvCxnSpPr>
        <p:spPr bwMode="auto">
          <a:xfrm>
            <a:off x="2286000" y="2190750"/>
            <a:ext cx="3390900" cy="695325"/>
          </a:xfrm>
          <a:prstGeom prst="bentConnector3">
            <a:avLst>
              <a:gd name="adj1" fmla="val 50000"/>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4072817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2420938"/>
            <a:ext cx="6249987" cy="4002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77826" name="Title 1"/>
          <p:cNvSpPr>
            <a:spLocks noGrp="1"/>
          </p:cNvSpPr>
          <p:nvPr>
            <p:ph type="title"/>
          </p:nvPr>
        </p:nvSpPr>
        <p:spPr>
          <a:xfrm>
            <a:off x="642938" y="0"/>
            <a:ext cx="7772400" cy="1143000"/>
          </a:xfrm>
        </p:spPr>
        <p:txBody>
          <a:bodyPr/>
          <a:lstStyle/>
          <a:p>
            <a:pPr eaLnBrk="1" hangingPunct="1"/>
            <a:r>
              <a:rPr lang="en-US" altLang="zh-CN">
                <a:latin typeface="Arial" charset="0"/>
              </a:rPr>
              <a:t>System Architecture Overview</a:t>
            </a:r>
          </a:p>
        </p:txBody>
      </p:sp>
      <p:sp>
        <p:nvSpPr>
          <p:cNvPr id="77827" name="Content Placeholder 2"/>
          <p:cNvSpPr>
            <a:spLocks noGrp="1"/>
          </p:cNvSpPr>
          <p:nvPr>
            <p:ph idx="1"/>
          </p:nvPr>
        </p:nvSpPr>
        <p:spPr>
          <a:xfrm>
            <a:off x="514350" y="1333500"/>
            <a:ext cx="7772400" cy="4810125"/>
          </a:xfrm>
        </p:spPr>
        <p:txBody>
          <a:bodyPr/>
          <a:lstStyle/>
          <a:p>
            <a:pPr lvl="1" eaLnBrk="1" hangingPunct="1">
              <a:buFontTx/>
              <a:buNone/>
            </a:pPr>
            <a:r>
              <a:rPr lang="en-US" altLang="zh-CN" dirty="0">
                <a:latin typeface="Arial" charset="0"/>
                <a:hlinkClick r:id="rId4" action="ppaction://hlinkfile"/>
              </a:rPr>
              <a:t>Volume 3A: System Programming Guide, Part 1</a:t>
            </a:r>
            <a:endParaRPr lang="en-US" altLang="zh-CN" dirty="0">
              <a:latin typeface="Arial" charset="0"/>
              <a:hlinkClick r:id="rId5" action="ppaction://hlinkfile"/>
            </a:endParaRPr>
          </a:p>
          <a:p>
            <a:pPr lvl="2" eaLnBrk="1" hangingPunct="1"/>
            <a:r>
              <a:rPr lang="en-US" altLang="zh-CN" dirty="0">
                <a:latin typeface="Arial" charset="0"/>
              </a:rPr>
              <a:t>2.1~2.5</a:t>
            </a:r>
          </a:p>
          <a:p>
            <a:pPr lvl="2" eaLnBrk="1" hangingPunct="1"/>
            <a:endParaRPr lang="en-US" altLang="zh-CN" sz="1000" dirty="0">
              <a:latin typeface="Arial" charset="0"/>
            </a:endParaRPr>
          </a:p>
          <a:p>
            <a:pPr eaLnBrk="1" hangingPunct="1"/>
            <a:r>
              <a:rPr lang="en-US" altLang="zh-CN" dirty="0">
                <a:latin typeface="Arial" charset="0"/>
              </a:rPr>
              <a:t>Modes</a:t>
            </a:r>
          </a:p>
          <a:p>
            <a:pPr eaLnBrk="1" hangingPunct="1"/>
            <a:endParaRPr lang="en-US" altLang="zh-CN" dirty="0">
              <a:latin typeface="Arial" charset="0"/>
            </a:endParaRPr>
          </a:p>
          <a:p>
            <a:pPr lvl="1" eaLnBrk="1" hangingPunct="1"/>
            <a:endParaRPr lang="zh-CN" altLang="en-US" dirty="0">
              <a:latin typeface="Arial" charset="0"/>
            </a:endParaRPr>
          </a:p>
        </p:txBody>
      </p:sp>
      <p:sp>
        <p:nvSpPr>
          <p:cNvPr id="7" name="Rectangle 6"/>
          <p:cNvSpPr/>
          <p:nvPr/>
        </p:nvSpPr>
        <p:spPr>
          <a:xfrm>
            <a:off x="2987675" y="2205038"/>
            <a:ext cx="1571625" cy="425450"/>
          </a:xfrm>
          <a:prstGeom prst="rect">
            <a:avLst/>
          </a:prstGeom>
          <a:solidFill>
            <a:srgbClr val="FDE7FF"/>
          </a:solidFill>
          <a:ln w="28575">
            <a:solidFill>
              <a:srgbClr val="FF0000"/>
            </a:solidFill>
          </a:ln>
        </p:spPr>
        <p:txBody>
          <a:bodyPr>
            <a:spAutoFit/>
          </a:bodyPr>
          <a:lstStyle/>
          <a:p>
            <a:pPr algn="ctr" eaLnBrk="0" hangingPunct="0">
              <a:defRPr/>
            </a:pPr>
            <a:r>
              <a:rPr lang="en-US" altLang="zh-CN" sz="2000" b="1">
                <a:effectLst>
                  <a:outerShdw blurRad="38100" dist="38100" dir="2700000" algn="tl">
                    <a:srgbClr val="FFFFFF"/>
                  </a:outerShdw>
                </a:effectLst>
                <a:cs typeface="Courier New" charset="0"/>
              </a:rPr>
              <a:t>Real Mode</a:t>
            </a:r>
          </a:p>
        </p:txBody>
      </p:sp>
      <p:sp>
        <p:nvSpPr>
          <p:cNvPr id="8" name="Rectangle 7"/>
          <p:cNvSpPr/>
          <p:nvPr/>
        </p:nvSpPr>
        <p:spPr>
          <a:xfrm>
            <a:off x="2987674" y="3857943"/>
            <a:ext cx="1571625" cy="730250"/>
          </a:xfrm>
          <a:prstGeom prst="rect">
            <a:avLst/>
          </a:prstGeom>
          <a:solidFill>
            <a:srgbClr val="FDE7FF"/>
          </a:solidFill>
          <a:ln w="28575">
            <a:solidFill>
              <a:srgbClr val="FF0000"/>
            </a:solidFill>
          </a:ln>
        </p:spPr>
        <p:txBody>
          <a:bodyPr>
            <a:spAutoFit/>
          </a:bodyPr>
          <a:lstStyle/>
          <a:p>
            <a:pPr algn="ctr" eaLnBrk="0" hangingPunct="0">
              <a:defRPr/>
            </a:pPr>
            <a:r>
              <a:rPr lang="en-US" altLang="zh-CN" sz="2000" b="1" dirty="0">
                <a:effectLst>
                  <a:outerShdw blurRad="38100" dist="38100" dir="2700000" algn="tl">
                    <a:srgbClr val="FFFFFF"/>
                  </a:outerShdw>
                </a:effectLst>
                <a:cs typeface="Courier New" charset="0"/>
              </a:rPr>
              <a:t>Protected Mode</a:t>
            </a:r>
          </a:p>
        </p:txBody>
      </p:sp>
    </p:spTree>
    <p:extLst>
      <p:ext uri="{BB962C8B-B14F-4D97-AF65-F5344CB8AC3E}">
        <p14:creationId xmlns:p14="http://schemas.microsoft.com/office/powerpoint/2010/main" val="3997452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714375" y="0"/>
            <a:ext cx="7772400" cy="1143000"/>
          </a:xfrm>
        </p:spPr>
        <p:txBody>
          <a:bodyPr/>
          <a:lstStyle/>
          <a:p>
            <a:pPr eaLnBrk="1" hangingPunct="1"/>
            <a:r>
              <a:rPr lang="en-US" altLang="zh-CN">
                <a:latin typeface="Arial" charset="0"/>
              </a:rPr>
              <a:t>System Architecture Overview</a:t>
            </a:r>
          </a:p>
        </p:txBody>
      </p:sp>
      <p:sp>
        <p:nvSpPr>
          <p:cNvPr id="3" name="Content Placeholder 2"/>
          <p:cNvSpPr>
            <a:spLocks noGrp="1"/>
          </p:cNvSpPr>
          <p:nvPr>
            <p:ph idx="1"/>
          </p:nvPr>
        </p:nvSpPr>
        <p:spPr>
          <a:xfrm>
            <a:off x="685800" y="1214438"/>
            <a:ext cx="7772400" cy="4881562"/>
          </a:xfrm>
        </p:spPr>
        <p:txBody>
          <a:bodyPr rtlCol="0">
            <a:normAutofit/>
          </a:bodyPr>
          <a:lstStyle/>
          <a:p>
            <a:pPr eaLnBrk="1" fontAlgn="auto" hangingPunct="1">
              <a:spcAft>
                <a:spcPts val="0"/>
              </a:spcAft>
              <a:buFont typeface="Arial" pitchFamily="34" charset="0"/>
              <a:buChar char="•"/>
              <a:defRPr/>
            </a:pPr>
            <a:r>
              <a:rPr lang="en-US" altLang="zh-CN">
                <a:latin typeface="Arial" charset="0"/>
              </a:rPr>
              <a:t>System Flags in the </a:t>
            </a:r>
            <a:r>
              <a:rPr lang="en-US" altLang="zh-CN">
                <a:effectLst>
                  <a:outerShdw blurRad="38100" dist="38100" dir="2700000" algn="tl">
                    <a:srgbClr val="DDDDDD"/>
                  </a:outerShdw>
                </a:effectLst>
                <a:latin typeface="Arial" charset="0"/>
              </a:rPr>
              <a:t>EFLAGS</a:t>
            </a:r>
          </a:p>
          <a:p>
            <a:pPr eaLnBrk="1" fontAlgn="auto" hangingPunct="1">
              <a:spcAft>
                <a:spcPts val="0"/>
              </a:spcAft>
              <a:buFont typeface="Arial" pitchFamily="34" charset="0"/>
              <a:buChar char="•"/>
              <a:defRPr/>
            </a:pPr>
            <a:endParaRPr lang="en-US" altLang="zh-CN">
              <a:latin typeface="Arial" charset="0"/>
            </a:endParaRPr>
          </a:p>
        </p:txBody>
      </p:sp>
      <p:pic>
        <p:nvPicPr>
          <p:cNvPr id="1331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205038"/>
            <a:ext cx="7775575" cy="3927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993530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773238"/>
            <a:ext cx="6264275" cy="4973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83970" name="Title 1"/>
          <p:cNvSpPr>
            <a:spLocks noGrp="1"/>
          </p:cNvSpPr>
          <p:nvPr>
            <p:ph type="title"/>
          </p:nvPr>
        </p:nvSpPr>
        <p:spPr>
          <a:xfrm>
            <a:off x="714375" y="0"/>
            <a:ext cx="7772400" cy="1143000"/>
          </a:xfrm>
        </p:spPr>
        <p:txBody>
          <a:bodyPr/>
          <a:lstStyle/>
          <a:p>
            <a:pPr eaLnBrk="1" hangingPunct="1"/>
            <a:r>
              <a:rPr lang="en-US" altLang="zh-CN">
                <a:latin typeface="Arial" charset="0"/>
              </a:rPr>
              <a:t>System Architecture Overview</a:t>
            </a:r>
          </a:p>
        </p:txBody>
      </p:sp>
      <p:sp>
        <p:nvSpPr>
          <p:cNvPr id="83971" name="Content Placeholder 2"/>
          <p:cNvSpPr>
            <a:spLocks noGrp="1"/>
          </p:cNvSpPr>
          <p:nvPr>
            <p:ph idx="1"/>
          </p:nvPr>
        </p:nvSpPr>
        <p:spPr>
          <a:xfrm>
            <a:off x="685800" y="1285875"/>
            <a:ext cx="7772400" cy="1206500"/>
          </a:xfrm>
        </p:spPr>
        <p:txBody>
          <a:bodyPr/>
          <a:lstStyle/>
          <a:p>
            <a:pPr eaLnBrk="1" hangingPunct="1"/>
            <a:r>
              <a:rPr lang="en-US" altLang="zh-CN">
                <a:latin typeface="Arial" charset="0"/>
              </a:rPr>
              <a:t>Control Registers</a:t>
            </a:r>
          </a:p>
          <a:p>
            <a:pPr lvl="1" eaLnBrk="1" hangingPunct="1"/>
            <a:endParaRPr lang="zh-CN" altLang="en-US">
              <a:latin typeface="Arial" charset="0"/>
            </a:endParaRPr>
          </a:p>
        </p:txBody>
      </p:sp>
      <p:sp>
        <p:nvSpPr>
          <p:cNvPr id="5" name="Rectangle 4"/>
          <p:cNvSpPr/>
          <p:nvPr/>
        </p:nvSpPr>
        <p:spPr>
          <a:xfrm>
            <a:off x="6858000" y="4957763"/>
            <a:ext cx="2071688" cy="400050"/>
          </a:xfrm>
          <a:prstGeom prst="rect">
            <a:avLst/>
          </a:prstGeom>
          <a:solidFill>
            <a:srgbClr val="FDE7FF"/>
          </a:solidFill>
          <a:ln w="28575">
            <a:solidFill>
              <a:srgbClr val="FF0000"/>
            </a:solidFill>
          </a:ln>
        </p:spPr>
        <p:txBody>
          <a:bodyPr>
            <a:spAutoFit/>
          </a:bodyPr>
          <a:lstStyle/>
          <a:p>
            <a:pPr algn="ctr" eaLnBrk="0" hangingPunct="0">
              <a:defRPr/>
            </a:pPr>
            <a:r>
              <a:rPr lang="en-US" altLang="zh-CN" sz="2000" b="1">
                <a:effectLst>
                  <a:outerShdw blurRad="38100" dist="38100" dir="2700000" algn="tl">
                    <a:srgbClr val="FFFFFF"/>
                  </a:outerShdw>
                </a:effectLst>
                <a:cs typeface="Courier New" charset="0"/>
              </a:rPr>
              <a:t>PE: Protection</a:t>
            </a:r>
          </a:p>
        </p:txBody>
      </p:sp>
      <p:sp>
        <p:nvSpPr>
          <p:cNvPr id="6" name="Rectangle 5"/>
          <p:cNvSpPr/>
          <p:nvPr/>
        </p:nvSpPr>
        <p:spPr>
          <a:xfrm>
            <a:off x="250825" y="4957763"/>
            <a:ext cx="1676400" cy="425450"/>
          </a:xfrm>
          <a:prstGeom prst="rect">
            <a:avLst/>
          </a:prstGeom>
          <a:solidFill>
            <a:srgbClr val="FDE7FF"/>
          </a:solidFill>
          <a:ln w="28575">
            <a:solidFill>
              <a:srgbClr val="FF0000"/>
            </a:solidFill>
          </a:ln>
        </p:spPr>
        <p:txBody>
          <a:bodyPr>
            <a:spAutoFit/>
          </a:bodyPr>
          <a:lstStyle/>
          <a:p>
            <a:pPr algn="ctr" eaLnBrk="0" hangingPunct="0">
              <a:defRPr/>
            </a:pPr>
            <a:r>
              <a:rPr lang="en-US" altLang="zh-CN" sz="2000" b="1">
                <a:effectLst>
                  <a:outerShdw blurRad="38100" dist="38100" dir="2700000" algn="tl">
                    <a:srgbClr val="FFFFFF"/>
                  </a:outerShdw>
                </a:effectLst>
                <a:cs typeface="Courier New" charset="0"/>
              </a:rPr>
              <a:t>PG: Paging</a:t>
            </a:r>
          </a:p>
        </p:txBody>
      </p:sp>
      <p:cxnSp>
        <p:nvCxnSpPr>
          <p:cNvPr id="8" name="Straight Arrow Connector 7"/>
          <p:cNvCxnSpPr>
            <a:cxnSpLocks noChangeShapeType="1"/>
          </p:cNvCxnSpPr>
          <p:nvPr/>
        </p:nvCxnSpPr>
        <p:spPr bwMode="auto">
          <a:xfrm>
            <a:off x="6858000" y="5357813"/>
            <a:ext cx="161925" cy="592137"/>
          </a:xfrm>
          <a:prstGeom prst="straightConnector1">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cxnSp>
      <p:cxnSp>
        <p:nvCxnSpPr>
          <p:cNvPr id="10" name="Straight Arrow Connector 9"/>
          <p:cNvCxnSpPr>
            <a:cxnSpLocks noChangeShapeType="1"/>
          </p:cNvCxnSpPr>
          <p:nvPr/>
        </p:nvCxnSpPr>
        <p:spPr bwMode="auto">
          <a:xfrm flipH="1">
            <a:off x="1763713" y="5357813"/>
            <a:ext cx="163512" cy="592137"/>
          </a:xfrm>
          <a:prstGeom prst="straightConnector1">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45585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500"/>
                                        <p:tgtEl>
                                          <p:spTgt spid="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nodeType="afterGroup">
                            <p:stCondLst>
                              <p:cond delay="500"/>
                            </p:stCondLst>
                            <p:childTnLst>
                              <p:par>
                                <p:cTn id="18" presetID="2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a:xfrm>
            <a:off x="714375" y="0"/>
            <a:ext cx="7772400" cy="1143000"/>
          </a:xfrm>
        </p:spPr>
        <p:txBody>
          <a:bodyPr/>
          <a:lstStyle/>
          <a:p>
            <a:pPr eaLnBrk="1" hangingPunct="1"/>
            <a:r>
              <a:rPr lang="en-US" altLang="zh-CN">
                <a:latin typeface="Arial" charset="0"/>
              </a:rPr>
              <a:t>System Architecture Overview</a:t>
            </a:r>
          </a:p>
        </p:txBody>
      </p:sp>
      <p:sp>
        <p:nvSpPr>
          <p:cNvPr id="3" name="Content Placeholder 2"/>
          <p:cNvSpPr>
            <a:spLocks noGrp="1"/>
          </p:cNvSpPr>
          <p:nvPr>
            <p:ph idx="1"/>
          </p:nvPr>
        </p:nvSpPr>
        <p:spPr>
          <a:xfrm>
            <a:off x="685800" y="1357313"/>
            <a:ext cx="7772400" cy="4738687"/>
          </a:xfrm>
        </p:spPr>
        <p:txBody>
          <a:bodyPr rtlCol="0">
            <a:normAutofit/>
          </a:bodyPr>
          <a:lstStyle/>
          <a:p>
            <a:pPr eaLnBrk="1" fontAlgn="auto" hangingPunct="1">
              <a:spcAft>
                <a:spcPts val="0"/>
              </a:spcAft>
              <a:buFont typeface="Arial" pitchFamily="34" charset="0"/>
              <a:buChar char="•"/>
              <a:defRPr/>
            </a:pPr>
            <a:r>
              <a:rPr lang="en-US" altLang="zh-CN">
                <a:latin typeface="Arial" charset="0"/>
              </a:rPr>
              <a:t>Memory-Management Registers</a:t>
            </a:r>
          </a:p>
          <a:p>
            <a:pPr lvl="1" eaLnBrk="1" fontAlgn="auto" hangingPunct="1">
              <a:spcAft>
                <a:spcPts val="0"/>
              </a:spcAft>
              <a:buFont typeface="Arial" pitchFamily="34" charset="0"/>
              <a:buChar char="–"/>
              <a:defRPr/>
            </a:pPr>
            <a:r>
              <a:rPr lang="en-US" altLang="zh-CN">
                <a:effectLst>
                  <a:outerShdw blurRad="38100" dist="38100" dir="2700000" algn="tl">
                    <a:srgbClr val="DDDDDD"/>
                  </a:outerShdw>
                </a:effectLst>
                <a:latin typeface="Arial" charset="0"/>
              </a:rPr>
              <a:t>GDTR</a:t>
            </a:r>
            <a:r>
              <a:rPr lang="en-US" altLang="zh-CN">
                <a:latin typeface="Arial" charset="0"/>
              </a:rPr>
              <a:t> (Global Descriptor Table Register)</a:t>
            </a:r>
          </a:p>
          <a:p>
            <a:pPr lvl="2" eaLnBrk="1" fontAlgn="auto" hangingPunct="1">
              <a:spcAft>
                <a:spcPts val="0"/>
              </a:spcAft>
              <a:buFont typeface="Arial" pitchFamily="34" charset="0"/>
              <a:buChar char="•"/>
              <a:defRPr/>
            </a:pPr>
            <a:r>
              <a:rPr lang="en-US" altLang="zh-CN" sz="2200">
                <a:effectLst>
                  <a:outerShdw blurRad="38100" dist="38100" dir="2700000" algn="tl">
                    <a:srgbClr val="DDDDDD"/>
                  </a:outerShdw>
                </a:effectLst>
                <a:latin typeface="Arial" charset="0"/>
              </a:rPr>
              <a:t>Base Address, Limit …</a:t>
            </a:r>
          </a:p>
          <a:p>
            <a:pPr lvl="2" eaLnBrk="1" fontAlgn="auto" hangingPunct="1">
              <a:spcAft>
                <a:spcPts val="0"/>
              </a:spcAft>
              <a:buFont typeface="Arial" pitchFamily="34" charset="0"/>
              <a:buChar char="•"/>
              <a:defRPr/>
            </a:pPr>
            <a:endParaRPr lang="en-US" altLang="zh-CN" sz="1000">
              <a:effectLst>
                <a:outerShdw blurRad="38100" dist="38100" dir="2700000" algn="tl">
                  <a:srgbClr val="DDDDDD"/>
                </a:outerShdw>
              </a:effectLst>
              <a:latin typeface="Arial" charset="0"/>
            </a:endParaRPr>
          </a:p>
          <a:p>
            <a:pPr lvl="1" eaLnBrk="1" fontAlgn="auto" hangingPunct="1">
              <a:spcAft>
                <a:spcPts val="0"/>
              </a:spcAft>
              <a:buFont typeface="Arial" pitchFamily="34" charset="0"/>
              <a:buChar char="–"/>
              <a:defRPr/>
            </a:pPr>
            <a:r>
              <a:rPr lang="en-US" altLang="zh-CN">
                <a:effectLst>
                  <a:outerShdw blurRad="38100" dist="38100" dir="2700000" algn="tl">
                    <a:srgbClr val="DDDDDD"/>
                  </a:outerShdw>
                </a:effectLst>
                <a:latin typeface="Arial" charset="0"/>
              </a:rPr>
              <a:t>IDTR</a:t>
            </a:r>
            <a:r>
              <a:rPr lang="en-US" altLang="zh-CN">
                <a:latin typeface="Arial" charset="0"/>
              </a:rPr>
              <a:t> (Interrupt Descriptor Table Register)</a:t>
            </a:r>
          </a:p>
          <a:p>
            <a:pPr lvl="2" eaLnBrk="1" fontAlgn="auto" hangingPunct="1">
              <a:spcAft>
                <a:spcPts val="0"/>
              </a:spcAft>
              <a:buFont typeface="Arial" pitchFamily="34" charset="0"/>
              <a:buChar char="•"/>
              <a:defRPr/>
            </a:pPr>
            <a:r>
              <a:rPr lang="en-US" altLang="zh-CN" sz="2200">
                <a:effectLst>
                  <a:outerShdw blurRad="38100" dist="38100" dir="2700000" algn="tl">
                    <a:srgbClr val="DDDDDD"/>
                  </a:outerShdw>
                </a:effectLst>
                <a:latin typeface="Arial" charset="0"/>
              </a:rPr>
              <a:t>Handler Address, Ring Level …</a:t>
            </a:r>
          </a:p>
          <a:p>
            <a:pPr lvl="2" eaLnBrk="1" fontAlgn="auto" hangingPunct="1">
              <a:spcAft>
                <a:spcPts val="0"/>
              </a:spcAft>
              <a:buFont typeface="Arial" pitchFamily="34" charset="0"/>
              <a:buChar char="•"/>
              <a:defRPr/>
            </a:pPr>
            <a:endParaRPr lang="en-US" altLang="zh-CN" sz="1000">
              <a:effectLst>
                <a:outerShdw blurRad="38100" dist="38100" dir="2700000" algn="tl">
                  <a:srgbClr val="DDDDDD"/>
                </a:outerShdw>
              </a:effectLst>
              <a:latin typeface="Arial" charset="0"/>
            </a:endParaRPr>
          </a:p>
          <a:p>
            <a:pPr lvl="1" eaLnBrk="1" fontAlgn="auto" hangingPunct="1">
              <a:spcAft>
                <a:spcPts val="0"/>
              </a:spcAft>
              <a:buFont typeface="Arial" pitchFamily="34" charset="0"/>
              <a:buChar char="–"/>
              <a:defRPr/>
            </a:pPr>
            <a:r>
              <a:rPr lang="en-US" altLang="zh-CN">
                <a:effectLst>
                  <a:outerShdw blurRad="38100" dist="38100" dir="2700000" algn="tl">
                    <a:srgbClr val="DDDDDD"/>
                  </a:outerShdw>
                </a:effectLst>
                <a:latin typeface="Arial" charset="0"/>
              </a:rPr>
              <a:t>TR</a:t>
            </a:r>
            <a:r>
              <a:rPr lang="en-US" altLang="zh-CN">
                <a:latin typeface="Arial" charset="0"/>
              </a:rPr>
              <a:t> (Task Register)</a:t>
            </a:r>
          </a:p>
          <a:p>
            <a:pPr lvl="2" eaLnBrk="1" fontAlgn="auto" hangingPunct="1">
              <a:spcAft>
                <a:spcPts val="0"/>
              </a:spcAft>
              <a:buFont typeface="Arial" pitchFamily="34" charset="0"/>
              <a:buChar char="•"/>
              <a:defRPr/>
            </a:pPr>
            <a:r>
              <a:rPr lang="en-US" altLang="zh-CN" sz="2200">
                <a:effectLst>
                  <a:outerShdw blurRad="38100" dist="38100" dir="2700000" algn="tl">
                    <a:srgbClr val="DDDDDD"/>
                  </a:outerShdw>
                </a:effectLst>
                <a:latin typeface="Arial" charset="0"/>
              </a:rPr>
              <a:t>TSS </a:t>
            </a:r>
          </a:p>
          <a:p>
            <a:pPr lvl="2" eaLnBrk="1" fontAlgn="auto" hangingPunct="1">
              <a:spcAft>
                <a:spcPts val="0"/>
              </a:spcAft>
              <a:buFont typeface="Arial" pitchFamily="34" charset="0"/>
              <a:buChar char="•"/>
              <a:defRPr/>
            </a:pPr>
            <a:endParaRPr lang="en-US" altLang="zh-CN">
              <a:latin typeface="Arial" charset="0"/>
            </a:endParaRPr>
          </a:p>
          <a:p>
            <a:pPr lvl="1" eaLnBrk="1" fontAlgn="auto" hangingPunct="1">
              <a:spcAft>
                <a:spcPts val="0"/>
              </a:spcAft>
              <a:buFont typeface="Arial" pitchFamily="34" charset="0"/>
              <a:buChar char="–"/>
              <a:defRPr/>
            </a:pPr>
            <a:endParaRPr lang="en-US" altLang="zh-CN">
              <a:latin typeface="Arial" charset="0"/>
            </a:endParaRPr>
          </a:p>
        </p:txBody>
      </p:sp>
    </p:spTree>
    <p:extLst>
      <p:ext uri="{BB962C8B-B14F-4D97-AF65-F5344CB8AC3E}">
        <p14:creationId xmlns:p14="http://schemas.microsoft.com/office/powerpoint/2010/main" val="1457679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3"/>
          <p:cNvSpPr>
            <a:spLocks noGrp="1" noChangeArrowheads="1"/>
          </p:cNvSpPr>
          <p:nvPr>
            <p:ph idx="1"/>
          </p:nvPr>
        </p:nvSpPr>
        <p:spPr>
          <a:xfrm>
            <a:off x="642938" y="1428750"/>
            <a:ext cx="4972050" cy="3314700"/>
          </a:xfrm>
        </p:spPr>
        <p:txBody>
          <a:bodyPr/>
          <a:lstStyle/>
          <a:p>
            <a:pPr eaLnBrk="1" hangingPunct="1">
              <a:lnSpc>
                <a:spcPct val="90000"/>
              </a:lnSpc>
            </a:pPr>
            <a:r>
              <a:rPr lang="en-US" altLang="zh-CN">
                <a:solidFill>
                  <a:srgbClr val="BFBFBF"/>
                </a:solidFill>
                <a:latin typeface="Arial" charset="0"/>
              </a:rPr>
              <a:t>PC Architecture</a:t>
            </a:r>
          </a:p>
          <a:p>
            <a:pPr eaLnBrk="1" hangingPunct="1">
              <a:lnSpc>
                <a:spcPct val="90000"/>
              </a:lnSpc>
              <a:buFontTx/>
              <a:buNone/>
            </a:pPr>
            <a:endParaRPr lang="en-US" altLang="zh-CN" sz="1000">
              <a:latin typeface="Arial" charset="0"/>
            </a:endParaRPr>
          </a:p>
          <a:p>
            <a:pPr eaLnBrk="1" hangingPunct="1">
              <a:lnSpc>
                <a:spcPct val="90000"/>
              </a:lnSpc>
            </a:pPr>
            <a:r>
              <a:rPr lang="en-US" altLang="zh-CN">
                <a:latin typeface="Arial" charset="0"/>
              </a:rPr>
              <a:t>Memory</a:t>
            </a:r>
          </a:p>
          <a:p>
            <a:pPr eaLnBrk="1" hangingPunct="1">
              <a:lnSpc>
                <a:spcPct val="90000"/>
              </a:lnSpc>
              <a:buFontTx/>
              <a:buNone/>
            </a:pPr>
            <a:endParaRPr lang="en-US" altLang="zh-CN" sz="1000">
              <a:solidFill>
                <a:srgbClr val="BFBFBF"/>
              </a:solidFill>
              <a:latin typeface="Arial" charset="0"/>
            </a:endParaRPr>
          </a:p>
          <a:p>
            <a:pPr eaLnBrk="1" hangingPunct="1">
              <a:lnSpc>
                <a:spcPct val="90000"/>
              </a:lnSpc>
            </a:pPr>
            <a:r>
              <a:rPr lang="en-US" altLang="zh-CN">
                <a:solidFill>
                  <a:srgbClr val="BFBFBF"/>
                </a:solidFill>
                <a:latin typeface="Arial" charset="0"/>
              </a:rPr>
              <a:t>Execution</a:t>
            </a:r>
          </a:p>
          <a:p>
            <a:pPr eaLnBrk="1" hangingPunct="1">
              <a:lnSpc>
                <a:spcPct val="90000"/>
              </a:lnSpc>
              <a:buFontTx/>
              <a:buNone/>
            </a:pPr>
            <a:endParaRPr lang="en-US" altLang="zh-CN" sz="1000">
              <a:solidFill>
                <a:srgbClr val="BFBFBF"/>
              </a:solidFill>
              <a:latin typeface="Arial" charset="0"/>
            </a:endParaRPr>
          </a:p>
          <a:p>
            <a:pPr eaLnBrk="1" hangingPunct="1">
              <a:lnSpc>
                <a:spcPct val="90000"/>
              </a:lnSpc>
            </a:pPr>
            <a:r>
              <a:rPr lang="en-US" altLang="zh-CN">
                <a:solidFill>
                  <a:srgbClr val="BFBFBF"/>
                </a:solidFill>
                <a:latin typeface="Arial" charset="0"/>
              </a:rPr>
              <a:t>PC Emulation</a:t>
            </a:r>
          </a:p>
        </p:txBody>
      </p:sp>
    </p:spTree>
    <p:extLst>
      <p:ext uri="{BB962C8B-B14F-4D97-AF65-F5344CB8AC3E}">
        <p14:creationId xmlns:p14="http://schemas.microsoft.com/office/powerpoint/2010/main" val="1722373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642938" y="0"/>
            <a:ext cx="7772400" cy="1143000"/>
          </a:xfrm>
        </p:spPr>
        <p:txBody>
          <a:bodyPr/>
          <a:lstStyle/>
          <a:p>
            <a:pPr eaLnBrk="1" hangingPunct="1"/>
            <a:r>
              <a:rPr lang="en-US" altLang="zh-CN" dirty="0">
                <a:latin typeface="Arial" charset="0"/>
              </a:rPr>
              <a:t>Memory Model</a:t>
            </a:r>
          </a:p>
        </p:txBody>
      </p:sp>
      <p:sp>
        <p:nvSpPr>
          <p:cNvPr id="49155" name="Rectangle 3"/>
          <p:cNvSpPr>
            <a:spLocks noGrp="1" noChangeArrowheads="1"/>
          </p:cNvSpPr>
          <p:nvPr>
            <p:ph idx="1"/>
          </p:nvPr>
        </p:nvSpPr>
        <p:spPr>
          <a:xfrm>
            <a:off x="428625" y="1214438"/>
            <a:ext cx="8458200" cy="4876800"/>
          </a:xfrm>
        </p:spPr>
        <p:txBody>
          <a:bodyPr rtlCol="0">
            <a:normAutofit/>
          </a:bodyPr>
          <a:lstStyle/>
          <a:p>
            <a:pPr eaLnBrk="1" fontAlgn="auto" hangingPunct="1">
              <a:lnSpc>
                <a:spcPct val="90000"/>
              </a:lnSpc>
              <a:spcAft>
                <a:spcPts val="0"/>
              </a:spcAft>
              <a:buFont typeface="Arial" pitchFamily="34" charset="0"/>
              <a:buChar char="•"/>
              <a:defRPr/>
            </a:pPr>
            <a:r>
              <a:rPr lang="en-US" altLang="zh-CN" dirty="0">
                <a:latin typeface="Arial" charset="0"/>
              </a:rPr>
              <a:t>8086: </a:t>
            </a:r>
            <a:r>
              <a:rPr lang="en-US" altLang="zh-CN" b="1" dirty="0">
                <a:solidFill>
                  <a:srgbClr val="FF0000"/>
                </a:solidFill>
                <a:latin typeface="Arial" charset="0"/>
              </a:rPr>
              <a:t>16-bits</a:t>
            </a:r>
            <a:r>
              <a:rPr lang="en-US" altLang="zh-CN" dirty="0">
                <a:latin typeface="Arial" charset="0"/>
              </a:rPr>
              <a:t> microprocessor</a:t>
            </a:r>
          </a:p>
          <a:p>
            <a:pPr lvl="1" eaLnBrk="1" fontAlgn="auto" hangingPunct="1">
              <a:lnSpc>
                <a:spcPct val="90000"/>
              </a:lnSpc>
              <a:spcAft>
                <a:spcPts val="0"/>
              </a:spcAft>
              <a:buFont typeface="Arial" pitchFamily="34" charset="0"/>
              <a:buChar char="–"/>
              <a:defRPr/>
            </a:pPr>
            <a:r>
              <a:rPr lang="en-US" altLang="zh-CN" dirty="0">
                <a:latin typeface="Arial" charset="0"/>
              </a:rPr>
              <a:t>Real Mode:  </a:t>
            </a:r>
            <a:r>
              <a:rPr lang="en-US" altLang="zh-CN" sz="2000" i="1" dirty="0">
                <a:latin typeface="Arial" charset="0"/>
              </a:rPr>
              <a:t>physical </a:t>
            </a:r>
            <a:r>
              <a:rPr lang="en-US" altLang="zh-CN" sz="2000" i="1" dirty="0" err="1">
                <a:latin typeface="Arial" charset="0"/>
              </a:rPr>
              <a:t>addr</a:t>
            </a:r>
            <a:r>
              <a:rPr lang="en-US" altLang="zh-CN" sz="2000" i="1" dirty="0">
                <a:latin typeface="Arial" charset="0"/>
              </a:rPr>
              <a:t> = 16 * segment + offset</a:t>
            </a:r>
            <a:endParaRPr lang="en-US" altLang="zh-CN" i="1" dirty="0">
              <a:latin typeface="Arial" charset="0"/>
            </a:endParaRPr>
          </a:p>
          <a:p>
            <a:pPr lvl="1" eaLnBrk="1" fontAlgn="auto" hangingPunct="1">
              <a:lnSpc>
                <a:spcPct val="90000"/>
              </a:lnSpc>
              <a:spcAft>
                <a:spcPts val="0"/>
              </a:spcAft>
              <a:buFont typeface="Arial" pitchFamily="34" charset="0"/>
              <a:buChar char="–"/>
              <a:defRPr/>
            </a:pPr>
            <a:r>
              <a:rPr lang="en-US" altLang="zh-CN" dirty="0">
                <a:latin typeface="Arial" charset="0"/>
              </a:rPr>
              <a:t>Space: 64KB</a:t>
            </a:r>
          </a:p>
          <a:p>
            <a:pPr lvl="1" eaLnBrk="1" fontAlgn="auto" hangingPunct="1">
              <a:lnSpc>
                <a:spcPct val="90000"/>
              </a:lnSpc>
              <a:spcAft>
                <a:spcPts val="0"/>
              </a:spcAft>
              <a:buFont typeface="Arial" pitchFamily="34" charset="0"/>
              <a:buChar char="–"/>
              <a:defRPr/>
            </a:pPr>
            <a:endParaRPr lang="en-US" altLang="zh-CN" dirty="0">
              <a:latin typeface="Arial" charset="0"/>
            </a:endParaRPr>
          </a:p>
          <a:p>
            <a:pPr eaLnBrk="1" fontAlgn="auto" hangingPunct="1">
              <a:lnSpc>
                <a:spcPct val="90000"/>
              </a:lnSpc>
              <a:spcAft>
                <a:spcPts val="0"/>
              </a:spcAft>
              <a:buFont typeface="Arial" pitchFamily="34" charset="0"/>
              <a:buChar char="•"/>
              <a:defRPr/>
            </a:pPr>
            <a:r>
              <a:rPr lang="en-US" altLang="zh-CN" dirty="0">
                <a:latin typeface="Arial" charset="0"/>
              </a:rPr>
              <a:t>External address to </a:t>
            </a:r>
            <a:r>
              <a:rPr lang="en-US" altLang="zh-CN" b="1" dirty="0">
                <a:solidFill>
                  <a:srgbClr val="FF0000"/>
                </a:solidFill>
                <a:latin typeface="Arial" charset="0"/>
              </a:rPr>
              <a:t>20-bits </a:t>
            </a:r>
          </a:p>
          <a:p>
            <a:pPr lvl="1" eaLnBrk="1" fontAlgn="auto" hangingPunct="1">
              <a:lnSpc>
                <a:spcPct val="90000"/>
              </a:lnSpc>
              <a:spcAft>
                <a:spcPts val="0"/>
              </a:spcAft>
              <a:buFont typeface="Arial" pitchFamily="34" charset="0"/>
              <a:buChar char="–"/>
              <a:defRPr/>
            </a:pPr>
            <a:r>
              <a:rPr lang="en-US" altLang="zh-CN" dirty="0">
                <a:latin typeface="Arial" charset="0"/>
              </a:rPr>
              <a:t>Space: 1MB</a:t>
            </a:r>
          </a:p>
          <a:p>
            <a:pPr lvl="1" eaLnBrk="1" fontAlgn="auto" hangingPunct="1">
              <a:lnSpc>
                <a:spcPct val="90000"/>
              </a:lnSpc>
              <a:spcAft>
                <a:spcPts val="0"/>
              </a:spcAft>
              <a:buFont typeface="Arial" pitchFamily="34" charset="0"/>
              <a:buChar char="–"/>
              <a:defRPr/>
            </a:pPr>
            <a:r>
              <a:rPr lang="en-US" altLang="zh-CN" dirty="0">
                <a:latin typeface="Arial" charset="0"/>
              </a:rPr>
              <a:t>The extra 4 bits come from </a:t>
            </a:r>
            <a:r>
              <a:rPr lang="en-US" altLang="zh-CN" i="1" dirty="0">
                <a:solidFill>
                  <a:srgbClr val="0070C0"/>
                </a:solidFill>
                <a:latin typeface="Arial" charset="0"/>
              </a:rPr>
              <a:t>segment registers</a:t>
            </a:r>
            <a:endParaRPr lang="en-US" altLang="zh-CN" dirty="0">
              <a:solidFill>
                <a:srgbClr val="0070C0"/>
              </a:solidFill>
              <a:latin typeface="Arial" charset="0"/>
            </a:endParaRPr>
          </a:p>
          <a:p>
            <a:pPr lvl="2" eaLnBrk="1" fontAlgn="auto" hangingPunct="1">
              <a:lnSpc>
                <a:spcPct val="90000"/>
              </a:lnSpc>
              <a:spcAft>
                <a:spcPts val="0"/>
              </a:spcAft>
              <a:buFont typeface="Arial" pitchFamily="34" charset="0"/>
              <a:buChar char="•"/>
              <a:defRPr/>
            </a:pPr>
            <a:r>
              <a:rPr lang="en-US" altLang="zh-CN" b="1" dirty="0">
                <a:effectLst>
                  <a:outerShdw blurRad="38100" dist="38100" dir="2700000" algn="tl">
                    <a:srgbClr val="DDDDDD"/>
                  </a:outerShdw>
                </a:effectLst>
                <a:latin typeface="Arial" charset="0"/>
              </a:rPr>
              <a:t>CS</a:t>
            </a:r>
            <a:r>
              <a:rPr lang="en-US" altLang="zh-CN" dirty="0">
                <a:latin typeface="Arial" charset="0"/>
              </a:rPr>
              <a:t>: code segment, for EIP</a:t>
            </a:r>
          </a:p>
          <a:p>
            <a:pPr lvl="2" eaLnBrk="1" fontAlgn="auto" hangingPunct="1">
              <a:lnSpc>
                <a:spcPct val="90000"/>
              </a:lnSpc>
              <a:spcAft>
                <a:spcPts val="0"/>
              </a:spcAft>
              <a:buFont typeface="Arial" pitchFamily="34" charset="0"/>
              <a:buChar char="•"/>
              <a:defRPr/>
            </a:pPr>
            <a:r>
              <a:rPr lang="en-US" altLang="zh-CN" b="1" dirty="0">
                <a:effectLst>
                  <a:outerShdw blurRad="38100" dist="38100" dir="2700000" algn="tl">
                    <a:srgbClr val="DDDDDD"/>
                  </a:outerShdw>
                </a:effectLst>
                <a:latin typeface="Arial" charset="0"/>
              </a:rPr>
              <a:t>SS</a:t>
            </a:r>
            <a:r>
              <a:rPr lang="en-US" altLang="zh-CN" dirty="0">
                <a:latin typeface="Arial" charset="0"/>
              </a:rPr>
              <a:t>: stack segment, for SP and BP</a:t>
            </a:r>
          </a:p>
          <a:p>
            <a:pPr lvl="2" eaLnBrk="1" fontAlgn="auto" hangingPunct="1">
              <a:lnSpc>
                <a:spcPct val="90000"/>
              </a:lnSpc>
              <a:spcAft>
                <a:spcPts val="0"/>
              </a:spcAft>
              <a:buFont typeface="Arial" pitchFamily="34" charset="0"/>
              <a:buChar char="•"/>
              <a:defRPr/>
            </a:pPr>
            <a:r>
              <a:rPr lang="en-US" altLang="zh-CN" b="1" dirty="0">
                <a:effectLst>
                  <a:outerShdw blurRad="38100" dist="38100" dir="2700000" algn="tl">
                    <a:srgbClr val="DDDDDD"/>
                  </a:outerShdw>
                </a:effectLst>
                <a:latin typeface="Arial" charset="0"/>
              </a:rPr>
              <a:t>DS</a:t>
            </a:r>
            <a:r>
              <a:rPr lang="en-US" altLang="zh-CN" dirty="0">
                <a:latin typeface="Arial" charset="0"/>
              </a:rPr>
              <a:t>: data segment for load/store via other registers</a:t>
            </a:r>
          </a:p>
          <a:p>
            <a:pPr lvl="2" eaLnBrk="1" fontAlgn="auto" hangingPunct="1">
              <a:lnSpc>
                <a:spcPct val="90000"/>
              </a:lnSpc>
              <a:spcAft>
                <a:spcPts val="0"/>
              </a:spcAft>
              <a:buFont typeface="Arial" pitchFamily="34" charset="0"/>
              <a:buChar char="•"/>
              <a:defRPr/>
            </a:pPr>
            <a:r>
              <a:rPr lang="en-US" altLang="zh-CN" b="1" dirty="0">
                <a:effectLst>
                  <a:outerShdw blurRad="38100" dist="38100" dir="2700000" algn="tl">
                    <a:srgbClr val="DDDDDD"/>
                  </a:outerShdw>
                </a:effectLst>
                <a:latin typeface="Arial" charset="0"/>
              </a:rPr>
              <a:t>ES</a:t>
            </a:r>
            <a:r>
              <a:rPr lang="en-US" altLang="zh-CN" dirty="0">
                <a:latin typeface="Arial" charset="0"/>
              </a:rPr>
              <a:t>: another data segment, destination for string ops</a:t>
            </a:r>
          </a:p>
          <a:p>
            <a:pPr lvl="2" eaLnBrk="1" fontAlgn="auto" hangingPunct="1">
              <a:lnSpc>
                <a:spcPct val="90000"/>
              </a:lnSpc>
              <a:spcAft>
                <a:spcPts val="0"/>
              </a:spcAft>
              <a:buFont typeface="Arial" pitchFamily="34" charset="0"/>
              <a:buChar char="•"/>
              <a:defRPr/>
            </a:pPr>
            <a:r>
              <a:rPr lang="en-US" altLang="zh-CN" i="1" dirty="0">
                <a:latin typeface="Arial" charset="0"/>
              </a:rPr>
              <a:t>e.g. </a:t>
            </a:r>
            <a:r>
              <a:rPr lang="en-US" altLang="zh-CN" i="1" dirty="0">
                <a:effectLst>
                  <a:outerShdw blurRad="38100" dist="38100" dir="2700000" algn="tl">
                    <a:srgbClr val="DDDDDD"/>
                  </a:outerShdw>
                </a:effectLst>
                <a:latin typeface="Courier New" charset="0"/>
                <a:cs typeface="Courier New" charset="0"/>
              </a:rPr>
              <a:t>CS=</a:t>
            </a:r>
            <a:r>
              <a:rPr lang="en-US" altLang="zh-CN" i="1" u="sng" dirty="0">
                <a:effectLst>
                  <a:outerShdw blurRad="38100" dist="38100" dir="2700000" algn="tl">
                    <a:srgbClr val="DDDDDD"/>
                  </a:outerShdw>
                </a:effectLst>
                <a:latin typeface="Courier New" charset="0"/>
                <a:cs typeface="Courier New" charset="0"/>
              </a:rPr>
              <a:t>f</a:t>
            </a:r>
            <a:r>
              <a:rPr lang="en-US" altLang="zh-CN" i="1" dirty="0">
                <a:effectLst>
                  <a:outerShdw blurRad="38100" dist="38100" dir="2700000" algn="tl">
                    <a:srgbClr val="DDDDDD"/>
                  </a:outerShdw>
                </a:effectLst>
                <a:latin typeface="Courier New" charset="0"/>
                <a:cs typeface="Courier New" charset="0"/>
              </a:rPr>
              <a:t>000 IP=</a:t>
            </a:r>
            <a:r>
              <a:rPr lang="en-US" altLang="zh-CN" i="1" u="sng" dirty="0">
                <a:effectLst>
                  <a:outerShdw blurRad="38100" dist="38100" dir="2700000" algn="tl">
                    <a:srgbClr val="DDDDDD"/>
                  </a:outerShdw>
                </a:effectLst>
                <a:latin typeface="Courier New" charset="0"/>
                <a:cs typeface="Courier New" charset="0"/>
              </a:rPr>
              <a:t>fff0</a:t>
            </a:r>
            <a:r>
              <a:rPr lang="en-US" altLang="zh-CN" i="1" dirty="0">
                <a:effectLst>
                  <a:outerShdw blurRad="38100" dist="38100" dir="2700000" algn="tl">
                    <a:srgbClr val="DDDDDD"/>
                  </a:outerShdw>
                </a:effectLst>
                <a:latin typeface="Courier New" charset="0"/>
                <a:cs typeface="Courier New" charset="0"/>
              </a:rPr>
              <a:t> =&gt;  ADDR: ffff0</a:t>
            </a:r>
            <a:endParaRPr lang="en-US" altLang="zh-CN" dirty="0">
              <a:effectLst>
                <a:outerShdw blurRad="38100" dist="38100" dir="2700000" algn="tl">
                  <a:srgbClr val="DDDDDD"/>
                </a:outerShdw>
              </a:effectLst>
              <a:latin typeface="Courier New" charset="0"/>
              <a:cs typeface="Courier New" charset="0"/>
            </a:endParaRPr>
          </a:p>
        </p:txBody>
      </p:sp>
    </p:spTree>
    <p:extLst>
      <p:ext uri="{BB962C8B-B14F-4D97-AF65-F5344CB8AC3E}">
        <p14:creationId xmlns:p14="http://schemas.microsoft.com/office/powerpoint/2010/main" val="3621923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Tools</a:t>
            </a:r>
          </a:p>
        </p:txBody>
      </p:sp>
      <p:sp>
        <p:nvSpPr>
          <p:cNvPr id="3" name="Content Placeholder 2"/>
          <p:cNvSpPr>
            <a:spLocks noGrp="1"/>
          </p:cNvSpPr>
          <p:nvPr>
            <p:ph idx="1"/>
          </p:nvPr>
        </p:nvSpPr>
        <p:spPr/>
        <p:txBody>
          <a:bodyPr>
            <a:normAutofit/>
          </a:bodyPr>
          <a:lstStyle/>
          <a:p>
            <a:r>
              <a:rPr lang="en-US" dirty="0"/>
              <a:t>References</a:t>
            </a:r>
          </a:p>
          <a:p>
            <a:endParaRPr lang="en-US" dirty="0"/>
          </a:p>
          <a:p>
            <a:pPr lvl="1"/>
            <a:r>
              <a:rPr lang="en-US" dirty="0">
                <a:hlinkClick r:id="rId2"/>
              </a:rPr>
              <a:t>http://pdos.csail.mit.edu/6.828/2012/xv6.html</a:t>
            </a:r>
          </a:p>
          <a:p>
            <a:pPr lvl="2"/>
            <a:r>
              <a:rPr lang="en-US" dirty="0"/>
              <a:t>Both the code and book</a:t>
            </a:r>
            <a:endParaRPr lang="en-US" dirty="0">
              <a:hlinkClick r:id="rId2"/>
            </a:endParaRPr>
          </a:p>
          <a:p>
            <a:pPr lvl="1"/>
            <a:endParaRPr lang="en-US" dirty="0">
              <a:hlinkClick r:id="rId2"/>
            </a:endParaRPr>
          </a:p>
          <a:p>
            <a:pPr lvl="1"/>
            <a:r>
              <a:rPr lang="en-US" dirty="0">
                <a:hlinkClick r:id="rId2"/>
              </a:rPr>
              <a:t>http://wiki.osdev.org</a:t>
            </a:r>
            <a:endParaRPr lang="en-US" dirty="0"/>
          </a:p>
          <a:p>
            <a:pPr lvl="1"/>
            <a:endParaRPr lang="en-US" altLang="zh-CN" sz="2000" dirty="0">
              <a:latin typeface="Arial" charset="0"/>
              <a:hlinkClick r:id="rId3"/>
            </a:endParaRPr>
          </a:p>
          <a:p>
            <a:pPr lvl="1"/>
            <a:r>
              <a:rPr lang="en-US" altLang="zh-CN" sz="2000" dirty="0">
                <a:latin typeface="Arial" charset="0"/>
                <a:hlinkClick r:id="rId3"/>
              </a:rPr>
              <a:t>IA-32 Intel Architecture Software Developer's Manuals</a:t>
            </a:r>
            <a:r>
              <a:rPr lang="en-US" altLang="zh-CN" sz="2000" dirty="0">
                <a:latin typeface="Arial" charset="0"/>
              </a:rPr>
              <a:t> </a:t>
            </a:r>
          </a:p>
          <a:p>
            <a:pPr lvl="2"/>
            <a:r>
              <a:rPr lang="en-US" altLang="zh-CN" sz="1600" dirty="0">
                <a:latin typeface="Arial" charset="0"/>
                <a:hlinkClick r:id="rId4" action="ppaction://hlinkfile"/>
              </a:rPr>
              <a:t>Volume 3A: System Programming Guide, Part 1</a:t>
            </a:r>
            <a:endParaRPr lang="en-US" altLang="zh-CN" sz="1600" dirty="0">
              <a:latin typeface="Arial" charset="0"/>
              <a:hlinkClick r:id="rId5" action="ppaction://hlinkfile"/>
            </a:endParaRPr>
          </a:p>
          <a:p>
            <a:pPr lvl="2"/>
            <a:r>
              <a:rPr lang="en-US" altLang="zh-CN" sz="1600" dirty="0">
                <a:latin typeface="Arial" charset="0"/>
                <a:hlinkClick r:id="rId5" action="ppaction://hlinkfile"/>
              </a:rPr>
              <a:t>Volume 3B: System Programming Guide, Part 2</a:t>
            </a:r>
            <a:r>
              <a:rPr lang="en-US" altLang="zh-CN" sz="1600" dirty="0">
                <a:latin typeface="Arial" charset="0"/>
              </a:rPr>
              <a:t> </a:t>
            </a:r>
          </a:p>
          <a:p>
            <a:pPr lvl="1"/>
            <a:endParaRPr lang="en-US" altLang="zh-CN" sz="2000" dirty="0">
              <a:solidFill>
                <a:srgbClr val="0070C0"/>
              </a:solidFill>
              <a:latin typeface="Arial" charset="0"/>
            </a:endParaRPr>
          </a:p>
          <a:p>
            <a:pPr lvl="1"/>
            <a:endParaRPr lang="en-US" dirty="0"/>
          </a:p>
        </p:txBody>
      </p:sp>
    </p:spTree>
    <p:extLst>
      <p:ext uri="{BB962C8B-B14F-4D97-AF65-F5344CB8AC3E}">
        <p14:creationId xmlns:p14="http://schemas.microsoft.com/office/powerpoint/2010/main" val="3755602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a:xfrm>
            <a:off x="642938" y="0"/>
            <a:ext cx="7772400" cy="1143000"/>
          </a:xfrm>
        </p:spPr>
        <p:txBody>
          <a:bodyPr/>
          <a:lstStyle/>
          <a:p>
            <a:pPr eaLnBrk="1" hangingPunct="1"/>
            <a:r>
              <a:rPr lang="en-US" altLang="zh-CN">
                <a:latin typeface="Arial" charset="0"/>
              </a:rPr>
              <a:t>Memory Model</a:t>
            </a:r>
          </a:p>
        </p:txBody>
      </p:sp>
      <p:sp>
        <p:nvSpPr>
          <p:cNvPr id="92162" name="Rectangle 3"/>
          <p:cNvSpPr>
            <a:spLocks noGrp="1" noChangeArrowheads="1"/>
          </p:cNvSpPr>
          <p:nvPr>
            <p:ph idx="1"/>
          </p:nvPr>
        </p:nvSpPr>
        <p:spPr>
          <a:xfrm>
            <a:off x="428625" y="1214438"/>
            <a:ext cx="8001000" cy="5000625"/>
          </a:xfrm>
        </p:spPr>
        <p:txBody>
          <a:bodyPr/>
          <a:lstStyle/>
          <a:p>
            <a:pPr eaLnBrk="1" hangingPunct="1">
              <a:lnSpc>
                <a:spcPct val="90000"/>
              </a:lnSpc>
            </a:pPr>
            <a:r>
              <a:rPr lang="en-US" altLang="zh-CN" dirty="0">
                <a:latin typeface="Arial" charset="0"/>
              </a:rPr>
              <a:t>80386: </a:t>
            </a:r>
            <a:r>
              <a:rPr lang="en-US" altLang="zh-CN" b="1" dirty="0">
                <a:solidFill>
                  <a:srgbClr val="FF0000"/>
                </a:solidFill>
                <a:latin typeface="Arial" charset="0"/>
              </a:rPr>
              <a:t>32-bit</a:t>
            </a:r>
            <a:r>
              <a:rPr lang="en-US" altLang="zh-CN" dirty="0">
                <a:latin typeface="Arial" charset="0"/>
              </a:rPr>
              <a:t> data and bus addresses</a:t>
            </a:r>
          </a:p>
          <a:p>
            <a:pPr lvl="1" eaLnBrk="1" hangingPunct="1">
              <a:lnSpc>
                <a:spcPct val="90000"/>
              </a:lnSpc>
            </a:pPr>
            <a:r>
              <a:rPr lang="en-US" altLang="zh-CN" dirty="0">
                <a:latin typeface="Arial" charset="0"/>
              </a:rPr>
              <a:t>Protected Mode</a:t>
            </a:r>
          </a:p>
          <a:p>
            <a:pPr lvl="1">
              <a:lnSpc>
                <a:spcPct val="90000"/>
              </a:lnSpc>
            </a:pPr>
            <a:r>
              <a:rPr lang="en-US" altLang="zh-CN" dirty="0">
                <a:latin typeface="Arial" charset="0"/>
              </a:rPr>
              <a:t>Now: the transition to </a:t>
            </a:r>
            <a:r>
              <a:rPr lang="en-US" altLang="zh-CN" b="1" dirty="0">
                <a:solidFill>
                  <a:srgbClr val="FF0000"/>
                </a:solidFill>
                <a:latin typeface="Arial" charset="0"/>
              </a:rPr>
              <a:t>64-bit</a:t>
            </a:r>
            <a:r>
              <a:rPr lang="en-US" altLang="zh-CN" dirty="0">
                <a:latin typeface="Arial" charset="0"/>
              </a:rPr>
              <a:t> addresses</a:t>
            </a:r>
          </a:p>
          <a:p>
            <a:pPr eaLnBrk="1" hangingPunct="1">
              <a:lnSpc>
                <a:spcPct val="90000"/>
              </a:lnSpc>
            </a:pPr>
            <a:endParaRPr lang="en-US" altLang="zh-CN" dirty="0">
              <a:latin typeface="Arial" charset="0"/>
            </a:endParaRPr>
          </a:p>
          <a:p>
            <a:pPr eaLnBrk="1" hangingPunct="1">
              <a:lnSpc>
                <a:spcPct val="90000"/>
              </a:lnSpc>
            </a:pPr>
            <a:r>
              <a:rPr lang="en-US" altLang="zh-CN" dirty="0">
                <a:latin typeface="Arial" charset="0"/>
              </a:rPr>
              <a:t>Backwards compatibility:</a:t>
            </a:r>
          </a:p>
          <a:p>
            <a:pPr lvl="1" eaLnBrk="1" hangingPunct="1">
              <a:lnSpc>
                <a:spcPct val="90000"/>
              </a:lnSpc>
            </a:pPr>
            <a:r>
              <a:rPr lang="en-US" altLang="zh-CN" dirty="0">
                <a:latin typeface="Arial" charset="0"/>
              </a:rPr>
              <a:t>Boots in 16-bit real mode, and switches to 32-bit protected mode</a:t>
            </a:r>
          </a:p>
          <a:p>
            <a:pPr lvl="2" eaLnBrk="1" hangingPunct="1">
              <a:lnSpc>
                <a:spcPct val="90000"/>
              </a:lnSpc>
            </a:pPr>
            <a:r>
              <a:rPr lang="en-US" altLang="zh-CN" dirty="0">
                <a:latin typeface="Arial" charset="0"/>
              </a:rPr>
              <a:t>See: “</a:t>
            </a:r>
            <a:r>
              <a:rPr lang="en-US" altLang="zh-CN" i="1" dirty="0">
                <a:solidFill>
                  <a:srgbClr val="C00000"/>
                </a:solidFill>
                <a:latin typeface="Arial" charset="0"/>
              </a:rPr>
              <a:t>boot/</a:t>
            </a:r>
            <a:r>
              <a:rPr lang="en-US" altLang="zh-CN" i="1" dirty="0" err="1">
                <a:solidFill>
                  <a:srgbClr val="C00000"/>
                </a:solidFill>
                <a:latin typeface="Arial" charset="0"/>
              </a:rPr>
              <a:t>boot.S</a:t>
            </a:r>
            <a:r>
              <a:rPr lang="en-US" altLang="zh-CN" dirty="0">
                <a:latin typeface="Arial" charset="0"/>
              </a:rPr>
              <a:t>”</a:t>
            </a:r>
          </a:p>
        </p:txBody>
      </p:sp>
    </p:spTree>
    <p:extLst>
      <p:ext uri="{BB962C8B-B14F-4D97-AF65-F5344CB8AC3E}">
        <p14:creationId xmlns:p14="http://schemas.microsoft.com/office/powerpoint/2010/main" val="1606884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a:xfrm>
            <a:off x="609600" y="0"/>
            <a:ext cx="7772400" cy="1143000"/>
          </a:xfrm>
        </p:spPr>
        <p:txBody>
          <a:bodyPr>
            <a:normAutofit fontScale="90000"/>
          </a:bodyPr>
          <a:lstStyle/>
          <a:p>
            <a:pPr eaLnBrk="1" hangingPunct="1"/>
            <a:r>
              <a:rPr lang="en-US" altLang="zh-CN" dirty="0">
                <a:latin typeface="Arial" charset="0"/>
              </a:rPr>
              <a:t>Physical Address Space Layout</a:t>
            </a:r>
          </a:p>
        </p:txBody>
      </p:sp>
      <p:pic>
        <p:nvPicPr>
          <p:cNvPr id="94210" name="Picture 4" descr="m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913" y="1003300"/>
            <a:ext cx="5816600" cy="5854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479215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a:xfrm>
            <a:off x="642938" y="0"/>
            <a:ext cx="7772400" cy="1214438"/>
          </a:xfrm>
        </p:spPr>
        <p:txBody>
          <a:bodyPr/>
          <a:lstStyle/>
          <a:p>
            <a:pPr eaLnBrk="1" hangingPunct="1"/>
            <a:r>
              <a:rPr lang="en-US" altLang="zh-CN">
                <a:latin typeface="Arial" charset="0"/>
              </a:rPr>
              <a:t>I/O space and instructions</a:t>
            </a:r>
          </a:p>
        </p:txBody>
      </p:sp>
      <p:pic>
        <p:nvPicPr>
          <p:cNvPr id="96258" name="Picture 4" descr="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43000"/>
            <a:ext cx="6786563" cy="435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3714750" y="0"/>
            <a:ext cx="5429250" cy="2092325"/>
          </a:xfrm>
          <a:prstGeom prst="rect">
            <a:avLst/>
          </a:prstGeom>
          <a:solidFill>
            <a:srgbClr val="FDE7FF"/>
          </a:solidFill>
          <a:ln w="28575">
            <a:solidFill>
              <a:srgbClr val="FF0000"/>
            </a:solidFill>
          </a:ln>
        </p:spPr>
        <p:txBody>
          <a:bodyPr>
            <a:spAutoFit/>
          </a:bodyPr>
          <a:lstStyle/>
          <a:p>
            <a:pPr eaLnBrk="0" hangingPunct="0">
              <a:defRPr/>
            </a:pPr>
            <a:r>
              <a:rPr lang="en-US" altLang="zh-CN" sz="1800" b="1">
                <a:effectLst>
                  <a:outerShdw blurRad="38100" dist="38100" dir="2700000" algn="tl">
                    <a:srgbClr val="FFFFFF"/>
                  </a:outerShdw>
                </a:effectLst>
                <a:latin typeface="Courier New" charset="0"/>
                <a:cs typeface="Courier New" charset="0"/>
              </a:rPr>
              <a:t>static __inline uint8_t </a:t>
            </a:r>
            <a:r>
              <a:rPr lang="en-US" altLang="zh-CN" sz="2000" b="1">
                <a:effectLst>
                  <a:outerShdw blurRad="38100" dist="38100" dir="2700000" algn="tl">
                    <a:srgbClr val="FFFFFF"/>
                  </a:outerShdw>
                </a:effectLst>
                <a:latin typeface="Courier New" charset="0"/>
                <a:cs typeface="Courier New" charset="0"/>
              </a:rPr>
              <a:t>inb</a:t>
            </a:r>
            <a:r>
              <a:rPr lang="en-US" altLang="zh-CN" sz="1800" b="1">
                <a:effectLst>
                  <a:outerShdw blurRad="38100" dist="38100" dir="2700000" algn="tl">
                    <a:srgbClr val="FFFFFF"/>
                  </a:outerShdw>
                </a:effectLst>
                <a:latin typeface="Courier New" charset="0"/>
                <a:cs typeface="Courier New" charset="0"/>
              </a:rPr>
              <a:t>(int port)</a:t>
            </a:r>
          </a:p>
          <a:p>
            <a:pPr eaLnBrk="0" hangingPunct="0">
              <a:defRPr/>
            </a:pPr>
            <a:r>
              <a:rPr lang="en-US" altLang="zh-CN" sz="1800" b="1">
                <a:effectLst>
                  <a:outerShdw blurRad="38100" dist="38100" dir="2700000" algn="tl">
                    <a:srgbClr val="FFFFFF"/>
                  </a:outerShdw>
                </a:effectLst>
                <a:latin typeface="Courier New" charset="0"/>
                <a:cs typeface="Courier New" charset="0"/>
              </a:rPr>
              <a:t>{</a:t>
            </a:r>
          </a:p>
          <a:p>
            <a:pPr eaLnBrk="0" hangingPunct="0">
              <a:defRPr/>
            </a:pPr>
            <a:r>
              <a:rPr lang="en-US" altLang="zh-CN" sz="1800" b="1">
                <a:effectLst>
                  <a:outerShdw blurRad="38100" dist="38100" dir="2700000" algn="tl">
                    <a:srgbClr val="FFFFFF"/>
                  </a:outerShdw>
                </a:effectLst>
                <a:latin typeface="Courier New" charset="0"/>
                <a:cs typeface="Courier New" charset="0"/>
              </a:rPr>
              <a:t>  uint8_t data;</a:t>
            </a:r>
          </a:p>
          <a:p>
            <a:pPr eaLnBrk="0" hangingPunct="0">
              <a:defRPr/>
            </a:pPr>
            <a:r>
              <a:rPr lang="en-US" altLang="zh-CN" sz="1800" b="1">
                <a:effectLst>
                  <a:outerShdw blurRad="38100" dist="38100" dir="2700000" algn="tl">
                    <a:srgbClr val="FFFFFF"/>
                  </a:outerShdw>
                </a:effectLst>
                <a:latin typeface="Courier New" charset="0"/>
                <a:cs typeface="Courier New" charset="0"/>
              </a:rPr>
              <a:t>  __asm __volatile("</a:t>
            </a:r>
            <a:r>
              <a:rPr lang="en-US" altLang="zh-CN" sz="2000" b="1">
                <a:effectLst>
                  <a:outerShdw blurRad="38100" dist="38100" dir="2700000" algn="tl">
                    <a:srgbClr val="FFFFFF"/>
                  </a:outerShdw>
                </a:effectLst>
                <a:latin typeface="Courier New" charset="0"/>
                <a:cs typeface="Courier New" charset="0"/>
              </a:rPr>
              <a:t>inb</a:t>
            </a:r>
            <a:r>
              <a:rPr lang="en-US" altLang="zh-CN" sz="1800" b="1">
                <a:effectLst>
                  <a:outerShdw blurRad="38100" dist="38100" dir="2700000" algn="tl">
                    <a:srgbClr val="FFFFFF"/>
                  </a:outerShdw>
                </a:effectLst>
                <a:latin typeface="Courier New" charset="0"/>
                <a:cs typeface="Courier New" charset="0"/>
              </a:rPr>
              <a:t> %w1,%0" </a:t>
            </a:r>
          </a:p>
          <a:p>
            <a:pPr eaLnBrk="0" hangingPunct="0">
              <a:defRPr/>
            </a:pPr>
            <a:r>
              <a:rPr lang="en-US" altLang="zh-CN" sz="1800" b="1">
                <a:effectLst>
                  <a:outerShdw blurRad="38100" dist="38100" dir="2700000" algn="tl">
                    <a:srgbClr val="FFFFFF"/>
                  </a:outerShdw>
                </a:effectLst>
                <a:latin typeface="Courier New" charset="0"/>
                <a:cs typeface="Courier New" charset="0"/>
              </a:rPr>
              <a:t>     : "=a" (data) : "d" (port));</a:t>
            </a:r>
          </a:p>
          <a:p>
            <a:pPr eaLnBrk="0" hangingPunct="0">
              <a:defRPr/>
            </a:pPr>
            <a:r>
              <a:rPr lang="en-US" altLang="zh-CN" sz="1800" b="1">
                <a:effectLst>
                  <a:outerShdw blurRad="38100" dist="38100" dir="2700000" algn="tl">
                    <a:srgbClr val="FFFFFF"/>
                  </a:outerShdw>
                </a:effectLst>
                <a:latin typeface="Courier New" charset="0"/>
                <a:cs typeface="Courier New" charset="0"/>
              </a:rPr>
              <a:t>  return data;</a:t>
            </a:r>
          </a:p>
          <a:p>
            <a:pPr eaLnBrk="0" hangingPunct="0">
              <a:defRPr/>
            </a:pPr>
            <a:r>
              <a:rPr lang="en-US" altLang="zh-CN" sz="1800" b="1">
                <a:effectLst>
                  <a:outerShdw blurRad="38100" dist="38100" dir="2700000" algn="tl">
                    <a:srgbClr val="FFFFFF"/>
                  </a:outerShdw>
                </a:effectLst>
                <a:latin typeface="Courier New" charset="0"/>
                <a:cs typeface="Courier New" charset="0"/>
              </a:rPr>
              <a:t>}</a:t>
            </a:r>
          </a:p>
        </p:txBody>
      </p:sp>
      <p:sp>
        <p:nvSpPr>
          <p:cNvPr id="9" name="Rectangle 8"/>
          <p:cNvSpPr/>
          <p:nvPr/>
        </p:nvSpPr>
        <p:spPr>
          <a:xfrm>
            <a:off x="3714750" y="5041900"/>
            <a:ext cx="5429250" cy="1816100"/>
          </a:xfrm>
          <a:prstGeom prst="rect">
            <a:avLst/>
          </a:prstGeom>
          <a:solidFill>
            <a:srgbClr val="FDE7FF"/>
          </a:solidFill>
          <a:ln w="28575">
            <a:solidFill>
              <a:srgbClr val="FF0000"/>
            </a:solidFill>
          </a:ln>
        </p:spPr>
        <p:txBody>
          <a:bodyPr>
            <a:spAutoFit/>
          </a:bodyPr>
          <a:lstStyle/>
          <a:p>
            <a:pPr eaLnBrk="0" hangingPunct="0">
              <a:defRPr/>
            </a:pPr>
            <a:r>
              <a:rPr lang="en-US" altLang="zh-CN" sz="1800" b="1">
                <a:effectLst>
                  <a:outerShdw blurRad="38100" dist="38100" dir="2700000" algn="tl">
                    <a:srgbClr val="FFFFFF"/>
                  </a:outerShdw>
                </a:effectLst>
                <a:latin typeface="Courier New" charset="0"/>
                <a:cs typeface="Courier New" charset="0"/>
              </a:rPr>
              <a:t>static __inline void </a:t>
            </a:r>
          </a:p>
          <a:p>
            <a:pPr eaLnBrk="0" hangingPunct="0">
              <a:defRPr/>
            </a:pPr>
            <a:r>
              <a:rPr lang="en-US" altLang="zh-CN" sz="1800" b="1">
                <a:effectLst>
                  <a:outerShdw blurRad="38100" dist="38100" dir="2700000" algn="tl">
                    <a:srgbClr val="FFFFFF"/>
                  </a:outerShdw>
                </a:effectLst>
                <a:latin typeface="Courier New" charset="0"/>
                <a:cs typeface="Courier New" charset="0"/>
              </a:rPr>
              <a:t>    </a:t>
            </a:r>
            <a:r>
              <a:rPr lang="en-US" altLang="zh-CN" sz="2000" b="1">
                <a:effectLst>
                  <a:outerShdw blurRad="38100" dist="38100" dir="2700000" algn="tl">
                    <a:srgbClr val="FFFFFF"/>
                  </a:outerShdw>
                </a:effectLst>
                <a:latin typeface="Courier New" charset="0"/>
                <a:cs typeface="Courier New" charset="0"/>
              </a:rPr>
              <a:t>outb</a:t>
            </a:r>
            <a:r>
              <a:rPr lang="en-US" altLang="zh-CN" sz="1800" b="1">
                <a:effectLst>
                  <a:outerShdw blurRad="38100" dist="38100" dir="2700000" algn="tl">
                    <a:srgbClr val="FFFFFF"/>
                  </a:outerShdw>
                </a:effectLst>
                <a:latin typeface="Courier New" charset="0"/>
                <a:cs typeface="Courier New" charset="0"/>
              </a:rPr>
              <a:t>(int port, uint8_t data)</a:t>
            </a:r>
          </a:p>
          <a:p>
            <a:pPr eaLnBrk="0" hangingPunct="0">
              <a:defRPr/>
            </a:pPr>
            <a:r>
              <a:rPr lang="en-US" altLang="zh-CN" sz="1800" b="1">
                <a:effectLst>
                  <a:outerShdw blurRad="38100" dist="38100" dir="2700000" algn="tl">
                    <a:srgbClr val="FFFFFF"/>
                  </a:outerShdw>
                </a:effectLst>
                <a:latin typeface="Courier New" charset="0"/>
                <a:cs typeface="Courier New" charset="0"/>
              </a:rPr>
              <a:t>{</a:t>
            </a:r>
          </a:p>
          <a:p>
            <a:pPr eaLnBrk="0" hangingPunct="0">
              <a:defRPr/>
            </a:pPr>
            <a:r>
              <a:rPr lang="en-US" altLang="zh-CN" sz="1800" b="1">
                <a:effectLst>
                  <a:outerShdw blurRad="38100" dist="38100" dir="2700000" algn="tl">
                    <a:srgbClr val="FFFFFF"/>
                  </a:outerShdw>
                </a:effectLst>
                <a:latin typeface="Courier New" charset="0"/>
                <a:cs typeface="Courier New" charset="0"/>
              </a:rPr>
              <a:t>  __asm __volatile("</a:t>
            </a:r>
            <a:r>
              <a:rPr lang="en-US" altLang="zh-CN" sz="2000" b="1">
                <a:effectLst>
                  <a:outerShdw blurRad="38100" dist="38100" dir="2700000" algn="tl">
                    <a:srgbClr val="FFFFFF"/>
                  </a:outerShdw>
                </a:effectLst>
                <a:latin typeface="Courier New" charset="0"/>
                <a:cs typeface="Courier New" charset="0"/>
              </a:rPr>
              <a:t>outb </a:t>
            </a:r>
            <a:r>
              <a:rPr lang="en-US" altLang="zh-CN" sz="1800" b="1">
                <a:effectLst>
                  <a:outerShdw blurRad="38100" dist="38100" dir="2700000" algn="tl">
                    <a:srgbClr val="FFFFFF"/>
                  </a:outerShdw>
                </a:effectLst>
                <a:latin typeface="Courier New" charset="0"/>
                <a:cs typeface="Courier New" charset="0"/>
              </a:rPr>
              <a:t>%0,%w1" </a:t>
            </a:r>
          </a:p>
          <a:p>
            <a:pPr eaLnBrk="0" hangingPunct="0">
              <a:defRPr/>
            </a:pPr>
            <a:r>
              <a:rPr lang="en-US" altLang="zh-CN" sz="1800" b="1">
                <a:effectLst>
                  <a:outerShdw blurRad="38100" dist="38100" dir="2700000" algn="tl">
                    <a:srgbClr val="FFFFFF"/>
                  </a:outerShdw>
                </a:effectLst>
                <a:latin typeface="Courier New" charset="0"/>
                <a:cs typeface="Courier New" charset="0"/>
              </a:rPr>
              <a:t>     : : "a" (data), "d" (port));</a:t>
            </a:r>
          </a:p>
          <a:p>
            <a:pPr eaLnBrk="0" hangingPunct="0">
              <a:defRPr/>
            </a:pPr>
            <a:r>
              <a:rPr lang="en-US" altLang="zh-CN" sz="1800" b="1">
                <a:effectLst>
                  <a:outerShdw blurRad="38100" dist="38100" dir="2700000" algn="tl">
                    <a:srgbClr val="FFFFFF"/>
                  </a:outerShdw>
                </a:effectLst>
                <a:latin typeface="Courier New" charset="0"/>
                <a:cs typeface="Courier New" charset="0"/>
              </a:rPr>
              <a:t>}</a:t>
            </a:r>
          </a:p>
        </p:txBody>
      </p:sp>
      <p:sp>
        <p:nvSpPr>
          <p:cNvPr id="10" name="Rectangle 9"/>
          <p:cNvSpPr>
            <a:spLocks noChangeArrowheads="1"/>
          </p:cNvSpPr>
          <p:nvPr/>
        </p:nvSpPr>
        <p:spPr bwMode="auto">
          <a:xfrm>
            <a:off x="1428750" y="3071813"/>
            <a:ext cx="2143125" cy="357187"/>
          </a:xfrm>
          <a:prstGeom prst="rect">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zh-CN"/>
          </a:p>
        </p:txBody>
      </p:sp>
      <p:cxnSp>
        <p:nvCxnSpPr>
          <p:cNvPr id="12" name="Straight Arrow Connector 11"/>
          <p:cNvCxnSpPr>
            <a:cxnSpLocks noChangeShapeType="1"/>
          </p:cNvCxnSpPr>
          <p:nvPr/>
        </p:nvCxnSpPr>
        <p:spPr bwMode="auto">
          <a:xfrm rot="5400000" flipH="1" flipV="1">
            <a:off x="3143250" y="2500313"/>
            <a:ext cx="1000125" cy="142875"/>
          </a:xfrm>
          <a:prstGeom prst="straightConnector1">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cxnSp>
      <p:sp>
        <p:nvSpPr>
          <p:cNvPr id="15" name="Rectangle 14"/>
          <p:cNvSpPr>
            <a:spLocks noChangeArrowheads="1"/>
          </p:cNvSpPr>
          <p:nvPr/>
        </p:nvSpPr>
        <p:spPr bwMode="auto">
          <a:xfrm>
            <a:off x="642938" y="3929063"/>
            <a:ext cx="2428875" cy="357187"/>
          </a:xfrm>
          <a:prstGeom prst="rect">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zh-CN"/>
          </a:p>
        </p:txBody>
      </p:sp>
      <p:cxnSp>
        <p:nvCxnSpPr>
          <p:cNvPr id="16" name="Straight Arrow Connector 15"/>
          <p:cNvCxnSpPr>
            <a:cxnSpLocks noChangeShapeType="1"/>
          </p:cNvCxnSpPr>
          <p:nvPr/>
        </p:nvCxnSpPr>
        <p:spPr bwMode="auto">
          <a:xfrm rot="16200000" flipH="1">
            <a:off x="3000375" y="4357688"/>
            <a:ext cx="785813" cy="642937"/>
          </a:xfrm>
          <a:prstGeom prst="straightConnector1">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641789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nodeType="afterGroup">
                            <p:stCondLst>
                              <p:cond delay="500"/>
                            </p:stCondLst>
                            <p:childTnLst>
                              <p:par>
                                <p:cTn id="22" presetID="22" presetClass="entr" presetSubtype="1"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up)">
                                      <p:cBhvr>
                                        <p:cTn id="24" dur="500"/>
                                        <p:tgtEl>
                                          <p:spTgt spid="16"/>
                                        </p:tgtEl>
                                      </p:cBhvr>
                                    </p:animEffect>
                                  </p:childTnLst>
                                </p:cTn>
                              </p:par>
                            </p:childTnLst>
                          </p:cTn>
                        </p:par>
                        <p:par>
                          <p:cTn id="25" fill="hold" nodeType="afterGroup">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a:xfrm>
            <a:off x="714375" y="0"/>
            <a:ext cx="7772400" cy="1214438"/>
          </a:xfrm>
        </p:spPr>
        <p:txBody>
          <a:bodyPr/>
          <a:lstStyle/>
          <a:p>
            <a:pPr eaLnBrk="1" hangingPunct="1"/>
            <a:r>
              <a:rPr lang="en-US" altLang="zh-CN" dirty="0">
                <a:latin typeface="Arial" charset="0"/>
              </a:rPr>
              <a:t>Memory-mapped I/O</a:t>
            </a:r>
          </a:p>
        </p:txBody>
      </p:sp>
      <p:sp>
        <p:nvSpPr>
          <p:cNvPr id="22531" name="Rectangle 3"/>
          <p:cNvSpPr>
            <a:spLocks noGrp="1" noChangeArrowheads="1"/>
          </p:cNvSpPr>
          <p:nvPr>
            <p:ph idx="1"/>
          </p:nvPr>
        </p:nvSpPr>
        <p:spPr>
          <a:xfrm>
            <a:off x="571500" y="1428750"/>
            <a:ext cx="7772400" cy="4114800"/>
          </a:xfrm>
        </p:spPr>
        <p:txBody>
          <a:bodyPr rtlCol="0">
            <a:normAutofit lnSpcReduction="10000"/>
          </a:bodyPr>
          <a:lstStyle/>
          <a:p>
            <a:pPr eaLnBrk="1" fontAlgn="auto" hangingPunct="1">
              <a:lnSpc>
                <a:spcPct val="90000"/>
              </a:lnSpc>
              <a:spcAft>
                <a:spcPts val="0"/>
              </a:spcAft>
              <a:buFont typeface="Arial" pitchFamily="34" charset="0"/>
              <a:buChar char="•"/>
              <a:defRPr/>
            </a:pPr>
            <a:r>
              <a:rPr lang="en-US" altLang="zh-CN" dirty="0">
                <a:latin typeface="Arial" charset="0"/>
              </a:rPr>
              <a:t>Use normal addresses</a:t>
            </a:r>
          </a:p>
          <a:p>
            <a:pPr lvl="1" eaLnBrk="1" fontAlgn="auto" hangingPunct="1">
              <a:lnSpc>
                <a:spcPct val="90000"/>
              </a:lnSpc>
              <a:spcAft>
                <a:spcPts val="0"/>
              </a:spcAft>
              <a:buFont typeface="Arial" pitchFamily="34" charset="0"/>
              <a:buChar char="–"/>
              <a:defRPr/>
            </a:pPr>
            <a:r>
              <a:rPr lang="en-US" altLang="zh-CN" dirty="0">
                <a:latin typeface="Arial" charset="0"/>
              </a:rPr>
              <a:t>No need for special instructions</a:t>
            </a:r>
          </a:p>
          <a:p>
            <a:pPr lvl="1" eaLnBrk="1" fontAlgn="auto" hangingPunct="1">
              <a:lnSpc>
                <a:spcPct val="90000"/>
              </a:lnSpc>
              <a:spcAft>
                <a:spcPts val="0"/>
              </a:spcAft>
              <a:buFont typeface="Arial" pitchFamily="34" charset="0"/>
              <a:buChar char="–"/>
              <a:defRPr/>
            </a:pPr>
            <a:r>
              <a:rPr lang="en-US" altLang="zh-CN" dirty="0">
                <a:latin typeface="Arial" charset="0"/>
              </a:rPr>
              <a:t>No 1024 limit</a:t>
            </a:r>
          </a:p>
          <a:p>
            <a:pPr lvl="1" eaLnBrk="1" fontAlgn="auto" hangingPunct="1">
              <a:lnSpc>
                <a:spcPct val="90000"/>
              </a:lnSpc>
              <a:spcAft>
                <a:spcPts val="0"/>
              </a:spcAft>
              <a:buFont typeface="Arial" pitchFamily="34" charset="0"/>
              <a:buChar char="–"/>
              <a:defRPr/>
            </a:pPr>
            <a:r>
              <a:rPr lang="en-US" altLang="zh-CN" dirty="0">
                <a:latin typeface="Arial" charset="0"/>
              </a:rPr>
              <a:t>System controller routes to device</a:t>
            </a:r>
          </a:p>
          <a:p>
            <a:pPr lvl="1" eaLnBrk="1" fontAlgn="auto" hangingPunct="1">
              <a:lnSpc>
                <a:spcPct val="90000"/>
              </a:lnSpc>
              <a:spcAft>
                <a:spcPts val="0"/>
              </a:spcAft>
              <a:buFont typeface="Arial" pitchFamily="34" charset="0"/>
              <a:buChar char="–"/>
              <a:defRPr/>
            </a:pPr>
            <a:endParaRPr lang="en-US" altLang="zh-CN" dirty="0">
              <a:latin typeface="Arial" charset="0"/>
            </a:endParaRPr>
          </a:p>
          <a:p>
            <a:pPr eaLnBrk="1" fontAlgn="auto" hangingPunct="1">
              <a:lnSpc>
                <a:spcPct val="90000"/>
              </a:lnSpc>
              <a:spcAft>
                <a:spcPts val="0"/>
              </a:spcAft>
              <a:buFont typeface="Arial" pitchFamily="34" charset="0"/>
              <a:buChar char="•"/>
              <a:defRPr/>
            </a:pPr>
            <a:r>
              <a:rPr lang="en-US" altLang="zh-CN" dirty="0">
                <a:latin typeface="Arial" charset="0"/>
              </a:rPr>
              <a:t>Works like “magic” Memory</a:t>
            </a:r>
          </a:p>
          <a:p>
            <a:pPr lvl="1" eaLnBrk="1" fontAlgn="auto" hangingPunct="1">
              <a:lnSpc>
                <a:spcPct val="90000"/>
              </a:lnSpc>
              <a:spcAft>
                <a:spcPts val="0"/>
              </a:spcAft>
              <a:buFont typeface="Arial" pitchFamily="34" charset="0"/>
              <a:buChar char="–"/>
              <a:defRPr/>
            </a:pPr>
            <a:r>
              <a:rPr lang="en-US" altLang="zh-CN" dirty="0">
                <a:latin typeface="Arial" charset="0"/>
              </a:rPr>
              <a:t>Addressed and accessed like memory</a:t>
            </a:r>
          </a:p>
          <a:p>
            <a:pPr lvl="1" eaLnBrk="1" fontAlgn="auto" hangingPunct="1">
              <a:lnSpc>
                <a:spcPct val="90000"/>
              </a:lnSpc>
              <a:spcAft>
                <a:spcPts val="0"/>
              </a:spcAft>
              <a:buFont typeface="Arial" pitchFamily="34" charset="0"/>
              <a:buChar char="–"/>
              <a:defRPr/>
            </a:pPr>
            <a:r>
              <a:rPr lang="en-US" altLang="zh-CN" dirty="0">
                <a:latin typeface="Arial" charset="0"/>
              </a:rPr>
              <a:t>But does not behave like memory</a:t>
            </a:r>
          </a:p>
          <a:p>
            <a:pPr lvl="1" eaLnBrk="1" fontAlgn="auto" hangingPunct="1">
              <a:lnSpc>
                <a:spcPct val="90000"/>
              </a:lnSpc>
              <a:spcAft>
                <a:spcPts val="0"/>
              </a:spcAft>
              <a:buFont typeface="Arial" pitchFamily="34" charset="0"/>
              <a:buChar char="–"/>
              <a:defRPr/>
            </a:pPr>
            <a:r>
              <a:rPr lang="en-US" altLang="zh-CN" dirty="0">
                <a:latin typeface="Arial" charset="0"/>
              </a:rPr>
              <a:t>Reads and writes have “</a:t>
            </a:r>
            <a:r>
              <a:rPr lang="en-US" altLang="zh-CN" dirty="0">
                <a:solidFill>
                  <a:srgbClr val="0070C0"/>
                </a:solidFill>
                <a:latin typeface="Arial" charset="0"/>
              </a:rPr>
              <a:t>side effects</a:t>
            </a:r>
            <a:r>
              <a:rPr lang="en-US" altLang="zh-CN" dirty="0">
                <a:latin typeface="Arial" charset="0"/>
              </a:rPr>
              <a:t>”</a:t>
            </a:r>
          </a:p>
          <a:p>
            <a:pPr lvl="1" eaLnBrk="1" fontAlgn="auto" hangingPunct="1">
              <a:lnSpc>
                <a:spcPct val="90000"/>
              </a:lnSpc>
              <a:spcAft>
                <a:spcPts val="0"/>
              </a:spcAft>
              <a:buFont typeface="Arial" pitchFamily="34" charset="0"/>
              <a:buChar char="–"/>
              <a:defRPr/>
            </a:pPr>
            <a:r>
              <a:rPr lang="en-US" altLang="zh-CN" dirty="0">
                <a:latin typeface="Arial" charset="0"/>
              </a:rPr>
              <a:t>Read result can change due to external events</a:t>
            </a:r>
            <a:endParaRPr lang="zh-CN" altLang="en-US" dirty="0">
              <a:latin typeface="Arial" charset="0"/>
            </a:endParaRPr>
          </a:p>
          <a:p>
            <a:pPr lvl="2">
              <a:lnSpc>
                <a:spcPct val="90000"/>
              </a:lnSpc>
              <a:buFont typeface="Arial" pitchFamily="34" charset="0"/>
              <a:buChar char="–"/>
              <a:defRPr/>
            </a:pPr>
            <a:r>
              <a:rPr lang="en-US" altLang="zh-CN" dirty="0">
                <a:latin typeface="Arial" charset="0"/>
              </a:rPr>
              <a:t>Recall:</a:t>
            </a:r>
            <a:r>
              <a:rPr lang="zh-CN" altLang="en-US" dirty="0">
                <a:latin typeface="Arial" charset="0"/>
              </a:rPr>
              <a:t> </a:t>
            </a:r>
            <a:r>
              <a:rPr lang="en-US" altLang="zh-CN" dirty="0">
                <a:latin typeface="Arial" charset="0"/>
              </a:rPr>
              <a:t>the</a:t>
            </a:r>
            <a:r>
              <a:rPr lang="zh-CN" altLang="en-US" dirty="0">
                <a:latin typeface="Arial" charset="0"/>
              </a:rPr>
              <a:t> </a:t>
            </a:r>
            <a:r>
              <a:rPr lang="en-US" altLang="zh-CN" dirty="0">
                <a:latin typeface="Arial" charset="0"/>
              </a:rPr>
              <a:t>“</a:t>
            </a:r>
            <a:r>
              <a:rPr lang="en-US" altLang="zh-CN" i="1" dirty="0">
                <a:latin typeface="Arial" charset="0"/>
              </a:rPr>
              <a:t>volatile</a:t>
            </a:r>
            <a:r>
              <a:rPr lang="en-US" altLang="zh-CN" dirty="0">
                <a:latin typeface="Arial" charset="0"/>
              </a:rPr>
              <a:t>”</a:t>
            </a:r>
            <a:r>
              <a:rPr lang="zh-CN" altLang="en-US" dirty="0">
                <a:latin typeface="Arial" charset="0"/>
              </a:rPr>
              <a:t> </a:t>
            </a:r>
            <a:r>
              <a:rPr lang="en-US" altLang="zh-CN" dirty="0">
                <a:latin typeface="Arial" charset="0"/>
              </a:rPr>
              <a:t>keyword</a:t>
            </a:r>
          </a:p>
          <a:p>
            <a:pPr eaLnBrk="1" fontAlgn="auto" hangingPunct="1">
              <a:lnSpc>
                <a:spcPct val="90000"/>
              </a:lnSpc>
              <a:spcAft>
                <a:spcPts val="0"/>
              </a:spcAft>
              <a:buFont typeface="Arial" pitchFamily="34" charset="0"/>
              <a:buChar char="•"/>
              <a:defRPr/>
            </a:pPr>
            <a:endParaRPr lang="en-US" altLang="zh-CN" dirty="0">
              <a:latin typeface="Arial" charset="0"/>
            </a:endParaRPr>
          </a:p>
        </p:txBody>
      </p:sp>
    </p:spTree>
    <p:extLst>
      <p:ext uri="{BB962C8B-B14F-4D97-AF65-F5344CB8AC3E}">
        <p14:creationId xmlns:p14="http://schemas.microsoft.com/office/powerpoint/2010/main" val="2661625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3"/>
          <p:cNvSpPr>
            <a:spLocks noGrp="1" noChangeArrowheads="1"/>
          </p:cNvSpPr>
          <p:nvPr>
            <p:ph idx="1"/>
          </p:nvPr>
        </p:nvSpPr>
        <p:spPr>
          <a:xfrm>
            <a:off x="642938" y="1428750"/>
            <a:ext cx="4972050" cy="3314700"/>
          </a:xfrm>
        </p:spPr>
        <p:txBody>
          <a:bodyPr/>
          <a:lstStyle/>
          <a:p>
            <a:pPr eaLnBrk="1" hangingPunct="1">
              <a:lnSpc>
                <a:spcPct val="90000"/>
              </a:lnSpc>
            </a:pPr>
            <a:r>
              <a:rPr lang="en-US" altLang="zh-CN">
                <a:solidFill>
                  <a:srgbClr val="BFBFBF"/>
                </a:solidFill>
                <a:latin typeface="Arial" charset="0"/>
              </a:rPr>
              <a:t>PC Architecture</a:t>
            </a:r>
          </a:p>
          <a:p>
            <a:pPr eaLnBrk="1" hangingPunct="1">
              <a:lnSpc>
                <a:spcPct val="90000"/>
              </a:lnSpc>
              <a:buFontTx/>
              <a:buNone/>
            </a:pPr>
            <a:endParaRPr lang="en-US" altLang="zh-CN" sz="1000">
              <a:latin typeface="Arial" charset="0"/>
            </a:endParaRPr>
          </a:p>
          <a:p>
            <a:pPr eaLnBrk="1" hangingPunct="1">
              <a:lnSpc>
                <a:spcPct val="90000"/>
              </a:lnSpc>
            </a:pPr>
            <a:r>
              <a:rPr lang="en-US" altLang="zh-CN">
                <a:solidFill>
                  <a:srgbClr val="BFBFBF"/>
                </a:solidFill>
                <a:latin typeface="Arial" charset="0"/>
              </a:rPr>
              <a:t>Memory</a:t>
            </a:r>
          </a:p>
          <a:p>
            <a:pPr eaLnBrk="1" hangingPunct="1">
              <a:lnSpc>
                <a:spcPct val="90000"/>
              </a:lnSpc>
              <a:buFontTx/>
              <a:buNone/>
            </a:pPr>
            <a:endParaRPr lang="en-US" altLang="zh-CN" sz="1000">
              <a:solidFill>
                <a:srgbClr val="BFBFBF"/>
              </a:solidFill>
              <a:latin typeface="Arial" charset="0"/>
            </a:endParaRPr>
          </a:p>
          <a:p>
            <a:pPr eaLnBrk="1" hangingPunct="1">
              <a:lnSpc>
                <a:spcPct val="90000"/>
              </a:lnSpc>
            </a:pPr>
            <a:r>
              <a:rPr lang="en-US" altLang="zh-CN">
                <a:latin typeface="Arial" charset="0"/>
              </a:rPr>
              <a:t>Execution</a:t>
            </a:r>
          </a:p>
          <a:p>
            <a:pPr eaLnBrk="1" hangingPunct="1">
              <a:lnSpc>
                <a:spcPct val="90000"/>
              </a:lnSpc>
              <a:buFontTx/>
              <a:buNone/>
            </a:pPr>
            <a:endParaRPr lang="en-US" altLang="zh-CN" sz="1000">
              <a:solidFill>
                <a:srgbClr val="BFBFBF"/>
              </a:solidFill>
              <a:latin typeface="Arial" charset="0"/>
            </a:endParaRPr>
          </a:p>
          <a:p>
            <a:pPr eaLnBrk="1" hangingPunct="1">
              <a:lnSpc>
                <a:spcPct val="90000"/>
              </a:lnSpc>
            </a:pPr>
            <a:r>
              <a:rPr lang="en-US" altLang="zh-CN">
                <a:solidFill>
                  <a:srgbClr val="BFBFBF"/>
                </a:solidFill>
                <a:latin typeface="Arial" charset="0"/>
              </a:rPr>
              <a:t>PC Emulation</a:t>
            </a:r>
          </a:p>
        </p:txBody>
      </p:sp>
    </p:spTree>
    <p:extLst>
      <p:ext uri="{BB962C8B-B14F-4D97-AF65-F5344CB8AC3E}">
        <p14:creationId xmlns:p14="http://schemas.microsoft.com/office/powerpoint/2010/main" val="1424914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a:t>XV6 Booting code</a:t>
            </a:r>
            <a:endParaRPr lang="zh-CN" altLang="en-US" dirty="0"/>
          </a:p>
        </p:txBody>
      </p:sp>
      <p:sp>
        <p:nvSpPr>
          <p:cNvPr id="5" name="Text Placeholder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69008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屏幕快照 2012-03-06 上午9.19.5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300" y="0"/>
            <a:ext cx="7644824" cy="6858000"/>
          </a:xfrm>
          <a:prstGeom prst="rect">
            <a:avLst/>
          </a:prstGeom>
        </p:spPr>
      </p:pic>
      <p:sp>
        <p:nvSpPr>
          <p:cNvPr id="3" name="Rectangle 2"/>
          <p:cNvSpPr/>
          <p:nvPr/>
        </p:nvSpPr>
        <p:spPr>
          <a:xfrm>
            <a:off x="3764280" y="365760"/>
            <a:ext cx="807432" cy="3505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2971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0916" y="1432429"/>
            <a:ext cx="8156448" cy="5262979"/>
          </a:xfrm>
          <a:prstGeom prst="rect">
            <a:avLst/>
          </a:prstGeom>
        </p:spPr>
        <p:txBody>
          <a:bodyPr wrap="square">
            <a:spAutoFit/>
          </a:bodyPr>
          <a:lstStyle/>
          <a:p>
            <a:pPr algn="just"/>
            <a:r>
              <a:rPr lang="en-US" altLang="zh-CN" sz="1200" dirty="0">
                <a:solidFill>
                  <a:srgbClr val="000000"/>
                </a:solidFill>
                <a:latin typeface="Arial" panose="020B0604020202020204" pitchFamily="34" charset="0"/>
              </a:rPr>
              <a:t>The A20 Address Line is the physical representation of the 21st bit (number 20, counting from 0) of any memory access. When the IBM-AT (Intel 286) was introduced, it was able to access up to sixteen megabytes of memory (instead of the 1 </a:t>
            </a:r>
            <a:r>
              <a:rPr lang="en-US" altLang="zh-CN" sz="1200" dirty="0" err="1">
                <a:solidFill>
                  <a:srgbClr val="000000"/>
                </a:solidFill>
                <a:latin typeface="Arial" panose="020B0604020202020204" pitchFamily="34" charset="0"/>
              </a:rPr>
              <a:t>MByte</a:t>
            </a:r>
            <a:r>
              <a:rPr lang="en-US" altLang="zh-CN" sz="1200" dirty="0">
                <a:solidFill>
                  <a:srgbClr val="000000"/>
                </a:solidFill>
                <a:latin typeface="Arial" panose="020B0604020202020204" pitchFamily="34" charset="0"/>
              </a:rPr>
              <a:t> of the 8086). But to remain compatible with the 8086, a quirk in the 8086 architecture (memory wraparound) had to be duplicated in the AT. To achieve this, the A20 line on the address bus was disabled by default.</a:t>
            </a:r>
          </a:p>
          <a:p>
            <a:pPr algn="just"/>
            <a:endParaRPr lang="en-US" altLang="zh-CN" sz="1200" dirty="0">
              <a:solidFill>
                <a:srgbClr val="000000"/>
              </a:solidFill>
              <a:latin typeface="Arial" panose="020B0604020202020204" pitchFamily="34" charset="0"/>
            </a:endParaRPr>
          </a:p>
          <a:p>
            <a:pPr algn="just"/>
            <a:r>
              <a:rPr lang="en-US" altLang="zh-CN" sz="1200" dirty="0">
                <a:solidFill>
                  <a:srgbClr val="000000"/>
                </a:solidFill>
                <a:latin typeface="Arial" panose="020B0604020202020204" pitchFamily="34" charset="0"/>
              </a:rPr>
              <a:t>The wraparound was caused by the fact the 8086 could only access 1 megabyte of memory, but because of the segmented memory model it could effectively address up to 1 megabyte and 64 kilobytes (minus 16 bytes). Because there are 20 address lines on the 8086 (A0 through A19), any address above the 1 megabyte mark wraps around to zero. For some reason a few short-sighted programmers decided to write programs that actually used this wraparound (rather than directly addressing the memory at its normal location at the bottom of memory). Therefore in order to support these 8086-era programs on the new processors, this wraparound had to be emulated on the IBM AT and its compatibles; this was originally achieved by way of a latch that by default set the A20 line to zero. Later the 486 added the logic into the processor and introduced the A20M pin to control it.</a:t>
            </a:r>
          </a:p>
          <a:p>
            <a:pPr algn="just"/>
            <a:endParaRPr lang="en-US" altLang="zh-CN" sz="1200" dirty="0">
              <a:solidFill>
                <a:srgbClr val="000000"/>
              </a:solidFill>
              <a:latin typeface="Arial" panose="020B0604020202020204" pitchFamily="34" charset="0"/>
            </a:endParaRPr>
          </a:p>
          <a:p>
            <a:pPr algn="just"/>
            <a:r>
              <a:rPr lang="en-US" altLang="zh-CN" sz="1200" dirty="0">
                <a:solidFill>
                  <a:srgbClr val="000000"/>
                </a:solidFill>
                <a:latin typeface="Arial" panose="020B0604020202020204" pitchFamily="34" charset="0"/>
              </a:rPr>
              <a:t>For an operating system developer this means the A20 line has to be enabled so that all memory can be accessed. This started off as a simple hack but as simpler methods were added to do it, it became harder to program code that would definitely enable it and even harder to program code that would definitely disable it. </a:t>
            </a:r>
          </a:p>
          <a:p>
            <a:pPr algn="just"/>
            <a:endParaRPr lang="en-US" altLang="zh-CN" sz="1200" dirty="0">
              <a:solidFill>
                <a:srgbClr val="000000"/>
              </a:solidFill>
              <a:latin typeface="Arial" panose="020B0604020202020204" pitchFamily="34" charset="0"/>
            </a:endParaRPr>
          </a:p>
          <a:p>
            <a:pPr algn="just"/>
            <a:r>
              <a:rPr lang="en-US" altLang="zh-CN" sz="1200" dirty="0">
                <a:solidFill>
                  <a:srgbClr val="000000"/>
                </a:solidFill>
                <a:latin typeface="Arial" panose="020B0604020202020204" pitchFamily="34" charset="0"/>
              </a:rPr>
              <a:t>The traditional method for A20 line enabling is to directly probe the keyboard controller. The reason for this is that Intel's 8042 keyboard controller had a spare pin which they decided to route the A20 line through. This seems foolish now given their unrelated nature, but at the time computers weren't quite so standardized. Keyboard controllers are usually derivatives of the 8042 chip. By programming that chip accurately, you can either enable or disable bit #20 on the address bus.</a:t>
            </a:r>
          </a:p>
          <a:p>
            <a:pPr algn="just"/>
            <a:endParaRPr lang="en-US" altLang="zh-CN" sz="1200" dirty="0">
              <a:solidFill>
                <a:srgbClr val="000000"/>
              </a:solidFill>
              <a:latin typeface="Arial" panose="020B0604020202020204" pitchFamily="34" charset="0"/>
            </a:endParaRPr>
          </a:p>
          <a:p>
            <a:pPr algn="just"/>
            <a:r>
              <a:rPr lang="en-US" altLang="zh-CN" sz="1200" dirty="0">
                <a:solidFill>
                  <a:srgbClr val="000000"/>
                </a:solidFill>
                <a:latin typeface="Arial" panose="020B0604020202020204" pitchFamily="34" charset="0"/>
              </a:rPr>
              <a:t>When your PC boots, the A20 gate is always disabled, but some </a:t>
            </a:r>
            <a:r>
              <a:rPr lang="en-US" altLang="zh-CN" sz="1200" dirty="0" err="1">
                <a:solidFill>
                  <a:srgbClr val="000000"/>
                </a:solidFill>
                <a:latin typeface="Arial" panose="020B0604020202020204" pitchFamily="34" charset="0"/>
              </a:rPr>
              <a:t>BIOSes</a:t>
            </a:r>
            <a:r>
              <a:rPr lang="en-US" altLang="zh-CN" sz="1200" dirty="0">
                <a:solidFill>
                  <a:srgbClr val="000000"/>
                </a:solidFill>
                <a:latin typeface="Arial" panose="020B0604020202020204" pitchFamily="34" charset="0"/>
              </a:rPr>
              <a:t> do enable it for you, as do some high-memory managers (HIMEM.SYS) or bootloaders (GRUB).</a:t>
            </a:r>
          </a:p>
          <a:p>
            <a:pPr algn="just"/>
            <a:endParaRPr lang="en-US" altLang="zh-CN" sz="1200" b="0" i="0" dirty="0">
              <a:solidFill>
                <a:srgbClr val="000000"/>
              </a:solidFill>
              <a:effectLst/>
              <a:latin typeface="Arial" panose="020B0604020202020204" pitchFamily="34" charset="0"/>
            </a:endParaRPr>
          </a:p>
          <a:p>
            <a:pPr algn="just"/>
            <a:endParaRPr lang="en-US" altLang="zh-CN" sz="1200" b="0" i="0" dirty="0">
              <a:solidFill>
                <a:srgbClr val="000000"/>
              </a:solidFill>
              <a:effectLst/>
              <a:latin typeface="Arial" panose="020B0604020202020204" pitchFamily="34" charset="0"/>
            </a:endParaRPr>
          </a:p>
        </p:txBody>
      </p:sp>
      <p:sp>
        <p:nvSpPr>
          <p:cNvPr id="3" name="Rectangle 2"/>
          <p:cNvSpPr txBox="1">
            <a:spLocks noChangeArrowheads="1"/>
          </p:cNvSpPr>
          <p:nvPr/>
        </p:nvSpPr>
        <p:spPr>
          <a:xfrm>
            <a:off x="709803" y="128016"/>
            <a:ext cx="7772400" cy="1214438"/>
          </a:xfrm>
          <a:prstGeom prst="rect">
            <a:avLst/>
          </a:prstGeom>
        </p:spPr>
        <p:txBody>
          <a:bodyPr/>
          <a:lstStyle>
            <a:lvl1pPr algn="ctr" defTabSz="914400" rtl="0" eaLnBrk="1" latinLnBrk="0" hangingPunct="1">
              <a:spcBef>
                <a:spcPct val="0"/>
              </a:spcBef>
              <a:buNone/>
              <a:defRPr sz="4000" b="1" i="0" kern="1200">
                <a:solidFill>
                  <a:srgbClr val="3366FF"/>
                </a:solidFill>
                <a:latin typeface="Tahoma"/>
                <a:ea typeface="+mj-ea"/>
                <a:cs typeface="Tahoma"/>
              </a:defRPr>
            </a:lvl1pPr>
          </a:lstStyle>
          <a:p>
            <a:r>
              <a:rPr lang="en-US" altLang="zh-CN" dirty="0">
                <a:latin typeface="Arial" charset="0"/>
              </a:rPr>
              <a:t>A20 Line</a:t>
            </a:r>
          </a:p>
          <a:p>
            <a:r>
              <a:rPr lang="en-US" altLang="zh-CN" sz="1600" b="0" i="1" dirty="0">
                <a:latin typeface="Arial" charset="0"/>
              </a:rPr>
              <a:t>(https://wiki.osdev.org/A20_Line)</a:t>
            </a:r>
          </a:p>
        </p:txBody>
      </p:sp>
    </p:spTree>
    <p:extLst>
      <p:ext uri="{BB962C8B-B14F-4D97-AF65-F5344CB8AC3E}">
        <p14:creationId xmlns:p14="http://schemas.microsoft.com/office/powerpoint/2010/main" val="4128382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屏幕快照 2012-03-06 上午9.21.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0"/>
            <a:ext cx="9117106" cy="6858000"/>
          </a:xfrm>
          <a:prstGeom prst="rect">
            <a:avLst/>
          </a:prstGeom>
        </p:spPr>
      </p:pic>
      <p:sp>
        <p:nvSpPr>
          <p:cNvPr id="2" name="矩形 1"/>
          <p:cNvSpPr/>
          <p:nvPr/>
        </p:nvSpPr>
        <p:spPr>
          <a:xfrm>
            <a:off x="3323844" y="2167128"/>
            <a:ext cx="2715768" cy="27889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2763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屏幕快照 2012-03-06 上午9.21.3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2074"/>
            <a:ext cx="9144000" cy="2927081"/>
          </a:xfrm>
          <a:prstGeom prst="rect">
            <a:avLst/>
          </a:prstGeom>
        </p:spPr>
      </p:pic>
      <p:pic>
        <p:nvPicPr>
          <p:cNvPr id="2" name="Picture 1"/>
          <p:cNvPicPr>
            <a:picLocks noChangeAspect="1"/>
          </p:cNvPicPr>
          <p:nvPr/>
        </p:nvPicPr>
        <p:blipFill>
          <a:blip r:embed="rId4"/>
          <a:stretch>
            <a:fillRect/>
          </a:stretch>
        </p:blipFill>
        <p:spPr>
          <a:xfrm>
            <a:off x="195833" y="3980002"/>
            <a:ext cx="3844851" cy="1954201"/>
          </a:xfrm>
          <a:prstGeom prst="rect">
            <a:avLst/>
          </a:prstGeom>
        </p:spPr>
      </p:pic>
      <p:pic>
        <p:nvPicPr>
          <p:cNvPr id="4" name="Picture 3"/>
          <p:cNvPicPr>
            <a:picLocks noChangeAspect="1"/>
          </p:cNvPicPr>
          <p:nvPr/>
        </p:nvPicPr>
        <p:blipFill>
          <a:blip r:embed="rId5"/>
          <a:stretch>
            <a:fillRect/>
          </a:stretch>
        </p:blipFill>
        <p:spPr>
          <a:xfrm>
            <a:off x="4271834" y="3980002"/>
            <a:ext cx="4683320" cy="2036226"/>
          </a:xfrm>
          <a:prstGeom prst="rect">
            <a:avLst/>
          </a:prstGeom>
        </p:spPr>
      </p:pic>
      <p:sp>
        <p:nvSpPr>
          <p:cNvPr id="5" name="Rectangle 4"/>
          <p:cNvSpPr/>
          <p:nvPr/>
        </p:nvSpPr>
        <p:spPr>
          <a:xfrm>
            <a:off x="154685" y="6109768"/>
            <a:ext cx="4525021" cy="923330"/>
          </a:xfrm>
          <a:prstGeom prst="rect">
            <a:avLst/>
          </a:prstGeom>
        </p:spPr>
        <p:txBody>
          <a:bodyPr wrap="none">
            <a:spAutoFit/>
          </a:bodyPr>
          <a:lstStyle/>
          <a:p>
            <a:r>
              <a:rPr lang="en-US" i="1" dirty="0">
                <a:hlinkClick r:id="rId6"/>
              </a:rPr>
              <a:t>http://wiki.osdev.org/Global_Descriptor_Table</a:t>
            </a:r>
            <a:endParaRPr lang="en-US" i="1" dirty="0"/>
          </a:p>
          <a:p>
            <a:r>
              <a:rPr lang="en-US" i="1" dirty="0">
                <a:hlinkClick r:id="rId7"/>
              </a:rPr>
              <a:t>https://wiki.osdev.org/GDT_Tutorial</a:t>
            </a:r>
            <a:endParaRPr lang="en-US" i="1" dirty="0"/>
          </a:p>
          <a:p>
            <a:endParaRPr lang="en-US" i="1" dirty="0"/>
          </a:p>
        </p:txBody>
      </p:sp>
    </p:spTree>
    <p:extLst>
      <p:ext uri="{BB962C8B-B14F-4D97-AF65-F5344CB8AC3E}">
        <p14:creationId xmlns:p14="http://schemas.microsoft.com/office/powerpoint/2010/main" val="1197303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dirty="0"/>
              <a:t>Once upon </a:t>
            </a:r>
            <a:br>
              <a:rPr lang="en-US" altLang="zh-CN" dirty="0"/>
            </a:br>
            <a:r>
              <a:rPr lang="en-US" altLang="zh-CN" dirty="0"/>
              <a:t>a time …</a:t>
            </a:r>
            <a:endParaRPr lang="en-US" dirty="0"/>
          </a:p>
        </p:txBody>
      </p:sp>
      <p:sp>
        <p:nvSpPr>
          <p:cNvPr id="3" name="Content Placeholder 2"/>
          <p:cNvSpPr>
            <a:spLocks noGrp="1"/>
          </p:cNvSpPr>
          <p:nvPr>
            <p:ph idx="1"/>
          </p:nvPr>
        </p:nvSpPr>
        <p:spPr/>
        <p:txBody>
          <a:bodyPr/>
          <a:lstStyle/>
          <a:p>
            <a:r>
              <a:rPr lang="en-US" altLang="zh-CN" dirty="0"/>
              <a:t>Lion’s</a:t>
            </a:r>
            <a:r>
              <a:rPr lang="zh-CN" altLang="en-US" dirty="0"/>
              <a:t> </a:t>
            </a:r>
            <a:r>
              <a:rPr lang="en-US" altLang="zh-CN" dirty="0"/>
              <a:t>commentary</a:t>
            </a:r>
          </a:p>
          <a:p>
            <a:r>
              <a:rPr lang="en-US" altLang="zh-CN" dirty="0"/>
              <a:t>Based</a:t>
            </a:r>
            <a:r>
              <a:rPr lang="zh-CN" altLang="en-US" dirty="0"/>
              <a:t> </a:t>
            </a:r>
            <a:r>
              <a:rPr lang="en-US" altLang="zh-CN" dirty="0"/>
              <a:t>on</a:t>
            </a:r>
            <a:r>
              <a:rPr lang="zh-CN" altLang="en-US" dirty="0"/>
              <a:t> </a:t>
            </a:r>
            <a:r>
              <a:rPr lang="en-US" altLang="zh-CN" dirty="0"/>
              <a:t>UNIX</a:t>
            </a:r>
            <a:r>
              <a:rPr lang="zh-CN" altLang="en-US" dirty="0"/>
              <a:t> </a:t>
            </a:r>
            <a:r>
              <a:rPr lang="en-US" altLang="zh-CN" dirty="0"/>
              <a:t>v6</a:t>
            </a:r>
          </a:p>
          <a:p>
            <a:r>
              <a:rPr lang="en-US" altLang="zh-CN" dirty="0"/>
              <a:t>Which</a:t>
            </a:r>
            <a:r>
              <a:rPr lang="zh-CN" altLang="en-US" dirty="0"/>
              <a:t> </a:t>
            </a:r>
            <a:r>
              <a:rPr lang="en-US" altLang="zh-CN" dirty="0"/>
              <a:t>is</a:t>
            </a:r>
            <a:r>
              <a:rPr lang="zh-CN" altLang="en-US" dirty="0"/>
              <a:t> </a:t>
            </a:r>
            <a:r>
              <a:rPr lang="en-US" altLang="zh-CN" dirty="0"/>
              <a:t>not</a:t>
            </a:r>
            <a:r>
              <a:rPr lang="zh-CN" altLang="en-US" dirty="0"/>
              <a:t> </a:t>
            </a:r>
            <a:r>
              <a:rPr lang="en-US" altLang="zh-CN" dirty="0"/>
              <a:t>on</a:t>
            </a:r>
            <a:r>
              <a:rPr lang="zh-CN" altLang="en-US" dirty="0"/>
              <a:t> </a:t>
            </a:r>
            <a:r>
              <a:rPr lang="en-US" altLang="zh-CN" dirty="0"/>
              <a:t>x86</a:t>
            </a:r>
          </a:p>
          <a:p>
            <a:pPr lvl="1"/>
            <a:r>
              <a:rPr lang="en-US" altLang="zh-CN" dirty="0"/>
              <a:t>But</a:t>
            </a:r>
            <a:r>
              <a:rPr lang="zh-CN" altLang="en-US" dirty="0"/>
              <a:t> </a:t>
            </a:r>
            <a:r>
              <a:rPr lang="en-US" altLang="zh-CN" dirty="0"/>
              <a:t>PDP-11</a:t>
            </a:r>
          </a:p>
          <a:p>
            <a:endParaRPr lang="en-US" dirty="0"/>
          </a:p>
          <a:p>
            <a:r>
              <a:rPr lang="en-US" dirty="0"/>
              <a:t>Xv6</a:t>
            </a:r>
          </a:p>
          <a:p>
            <a:pPr lvl="1"/>
            <a:r>
              <a:rPr lang="en-US" dirty="0"/>
              <a:t>Unix v6</a:t>
            </a:r>
          </a:p>
          <a:p>
            <a:pPr lvl="1"/>
            <a:r>
              <a:rPr lang="en-US" dirty="0"/>
              <a:t>For x86!</a:t>
            </a:r>
          </a:p>
          <a:p>
            <a:pPr lvl="1"/>
            <a:r>
              <a:rPr lang="en-US" dirty="0"/>
              <a:t>Runnable!</a:t>
            </a:r>
          </a:p>
        </p:txBody>
      </p:sp>
      <p:pic>
        <p:nvPicPr>
          <p:cNvPr id="4" name="Picture 3"/>
          <p:cNvPicPr>
            <a:picLocks noChangeAspect="1"/>
          </p:cNvPicPr>
          <p:nvPr/>
        </p:nvPicPr>
        <p:blipFill>
          <a:blip r:embed="rId2"/>
          <a:stretch>
            <a:fillRect/>
          </a:stretch>
        </p:blipFill>
        <p:spPr>
          <a:xfrm>
            <a:off x="4252589" y="279386"/>
            <a:ext cx="4617793" cy="6014675"/>
          </a:xfrm>
          <a:prstGeom prst="rect">
            <a:avLst/>
          </a:prstGeom>
        </p:spPr>
      </p:pic>
    </p:spTree>
    <p:extLst>
      <p:ext uri="{BB962C8B-B14F-4D97-AF65-F5344CB8AC3E}">
        <p14:creationId xmlns:p14="http://schemas.microsoft.com/office/powerpoint/2010/main" val="1210325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屏幕快照 2012-03-06 上午9.23.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00" y="0"/>
            <a:ext cx="6707605" cy="6858000"/>
          </a:xfrm>
          <a:prstGeom prst="rect">
            <a:avLst/>
          </a:prstGeom>
        </p:spPr>
      </p:pic>
    </p:spTree>
    <p:extLst>
      <p:ext uri="{BB962C8B-B14F-4D97-AF65-F5344CB8AC3E}">
        <p14:creationId xmlns:p14="http://schemas.microsoft.com/office/powerpoint/2010/main" val="1158455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屏幕快照 2012-03-06 上午9.23.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0" y="0"/>
            <a:ext cx="6874996" cy="6858000"/>
          </a:xfrm>
          <a:prstGeom prst="rect">
            <a:avLst/>
          </a:prstGeom>
        </p:spPr>
      </p:pic>
    </p:spTree>
    <p:extLst>
      <p:ext uri="{BB962C8B-B14F-4D97-AF65-F5344CB8AC3E}">
        <p14:creationId xmlns:p14="http://schemas.microsoft.com/office/powerpoint/2010/main" val="2300009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6600" y="0"/>
            <a:ext cx="7669850" cy="6858000"/>
          </a:xfrm>
          <a:prstGeom prst="rect">
            <a:avLst/>
          </a:prstGeom>
        </p:spPr>
      </p:pic>
    </p:spTree>
    <p:extLst>
      <p:ext uri="{BB962C8B-B14F-4D97-AF65-F5344CB8AC3E}">
        <p14:creationId xmlns:p14="http://schemas.microsoft.com/office/powerpoint/2010/main" val="1594268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屏幕快照 2012-03-06 上午9.24.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0"/>
            <a:ext cx="7475929" cy="6858000"/>
          </a:xfrm>
          <a:prstGeom prst="rect">
            <a:avLst/>
          </a:prstGeom>
        </p:spPr>
      </p:pic>
    </p:spTree>
    <p:extLst>
      <p:ext uri="{BB962C8B-B14F-4D97-AF65-F5344CB8AC3E}">
        <p14:creationId xmlns:p14="http://schemas.microsoft.com/office/powerpoint/2010/main" val="1457828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屏幕快照 2012-03-06 上午9.25.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0"/>
            <a:ext cx="7682814" cy="6858000"/>
          </a:xfrm>
          <a:prstGeom prst="rect">
            <a:avLst/>
          </a:prstGeom>
        </p:spPr>
      </p:pic>
    </p:spTree>
    <p:extLst>
      <p:ext uri="{BB962C8B-B14F-4D97-AF65-F5344CB8AC3E}">
        <p14:creationId xmlns:p14="http://schemas.microsoft.com/office/powerpoint/2010/main" val="511656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3"/>
          <p:cNvSpPr>
            <a:spLocks noGrp="1" noChangeArrowheads="1"/>
          </p:cNvSpPr>
          <p:nvPr>
            <p:ph idx="1"/>
          </p:nvPr>
        </p:nvSpPr>
        <p:spPr>
          <a:xfrm>
            <a:off x="642938" y="1428750"/>
            <a:ext cx="4972050" cy="3314700"/>
          </a:xfrm>
        </p:spPr>
        <p:txBody>
          <a:bodyPr/>
          <a:lstStyle/>
          <a:p>
            <a:pPr eaLnBrk="1" hangingPunct="1">
              <a:lnSpc>
                <a:spcPct val="90000"/>
              </a:lnSpc>
            </a:pPr>
            <a:r>
              <a:rPr lang="en-US" altLang="zh-CN">
                <a:solidFill>
                  <a:srgbClr val="BFBFBF"/>
                </a:solidFill>
                <a:latin typeface="Arial" charset="0"/>
              </a:rPr>
              <a:t>PC Architecture</a:t>
            </a:r>
          </a:p>
          <a:p>
            <a:pPr eaLnBrk="1" hangingPunct="1">
              <a:lnSpc>
                <a:spcPct val="90000"/>
              </a:lnSpc>
              <a:buFontTx/>
              <a:buNone/>
            </a:pPr>
            <a:endParaRPr lang="en-US" altLang="zh-CN" sz="1000">
              <a:latin typeface="Arial" charset="0"/>
            </a:endParaRPr>
          </a:p>
          <a:p>
            <a:pPr eaLnBrk="1" hangingPunct="1">
              <a:lnSpc>
                <a:spcPct val="90000"/>
              </a:lnSpc>
            </a:pPr>
            <a:r>
              <a:rPr lang="en-US" altLang="zh-CN">
                <a:solidFill>
                  <a:srgbClr val="BFBFBF"/>
                </a:solidFill>
                <a:latin typeface="Arial" charset="0"/>
              </a:rPr>
              <a:t>Memory</a:t>
            </a:r>
          </a:p>
          <a:p>
            <a:pPr eaLnBrk="1" hangingPunct="1">
              <a:lnSpc>
                <a:spcPct val="90000"/>
              </a:lnSpc>
              <a:buFontTx/>
              <a:buNone/>
            </a:pPr>
            <a:endParaRPr lang="en-US" altLang="zh-CN" sz="1000">
              <a:solidFill>
                <a:srgbClr val="BFBFBF"/>
              </a:solidFill>
              <a:latin typeface="Arial" charset="0"/>
            </a:endParaRPr>
          </a:p>
          <a:p>
            <a:pPr eaLnBrk="1" hangingPunct="1">
              <a:lnSpc>
                <a:spcPct val="90000"/>
              </a:lnSpc>
            </a:pPr>
            <a:r>
              <a:rPr lang="en-US" altLang="zh-CN">
                <a:solidFill>
                  <a:srgbClr val="BFBFBF"/>
                </a:solidFill>
                <a:latin typeface="Arial" charset="0"/>
              </a:rPr>
              <a:t>Execution</a:t>
            </a:r>
          </a:p>
          <a:p>
            <a:pPr eaLnBrk="1" hangingPunct="1">
              <a:lnSpc>
                <a:spcPct val="90000"/>
              </a:lnSpc>
              <a:buFontTx/>
              <a:buNone/>
            </a:pPr>
            <a:endParaRPr lang="en-US" altLang="zh-CN" sz="1000">
              <a:solidFill>
                <a:srgbClr val="BFBFBF"/>
              </a:solidFill>
              <a:latin typeface="Arial" charset="0"/>
            </a:endParaRPr>
          </a:p>
          <a:p>
            <a:pPr eaLnBrk="1" hangingPunct="1">
              <a:lnSpc>
                <a:spcPct val="90000"/>
              </a:lnSpc>
            </a:pPr>
            <a:r>
              <a:rPr lang="en-US" altLang="zh-CN">
                <a:latin typeface="Arial" charset="0"/>
              </a:rPr>
              <a:t>PC Emulation</a:t>
            </a:r>
          </a:p>
        </p:txBody>
      </p:sp>
    </p:spTree>
    <p:extLst>
      <p:ext uri="{BB962C8B-B14F-4D97-AF65-F5344CB8AC3E}">
        <p14:creationId xmlns:p14="http://schemas.microsoft.com/office/powerpoint/2010/main" val="2466254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a:xfrm>
            <a:off x="214313" y="0"/>
            <a:ext cx="8763000" cy="1143000"/>
          </a:xfrm>
        </p:spPr>
        <p:txBody>
          <a:bodyPr/>
          <a:lstStyle/>
          <a:p>
            <a:pPr eaLnBrk="1" hangingPunct="1"/>
            <a:r>
              <a:rPr lang="en-US" altLang="zh-CN">
                <a:latin typeface="Arial" charset="0"/>
              </a:rPr>
              <a:t>Development using PC emulator</a:t>
            </a:r>
          </a:p>
        </p:txBody>
      </p:sp>
      <p:sp>
        <p:nvSpPr>
          <p:cNvPr id="59395" name="Rectangle 3"/>
          <p:cNvSpPr>
            <a:spLocks noGrp="1" noChangeArrowheads="1"/>
          </p:cNvSpPr>
          <p:nvPr>
            <p:ph idx="1"/>
          </p:nvPr>
        </p:nvSpPr>
        <p:spPr>
          <a:xfrm>
            <a:off x="428625" y="1357313"/>
            <a:ext cx="6357938" cy="4114800"/>
          </a:xfrm>
        </p:spPr>
        <p:txBody>
          <a:bodyPr rtlCol="0">
            <a:normAutofit/>
          </a:bodyPr>
          <a:lstStyle/>
          <a:p>
            <a:pPr eaLnBrk="1" fontAlgn="auto" hangingPunct="1">
              <a:spcAft>
                <a:spcPts val="0"/>
              </a:spcAft>
              <a:buFont typeface="Arial" pitchFamily="34" charset="0"/>
              <a:buChar char="•"/>
              <a:defRPr/>
            </a:pPr>
            <a:r>
              <a:rPr lang="en-US" altLang="zh-CN" i="1" dirty="0" err="1">
                <a:latin typeface="Arial" charset="0"/>
              </a:rPr>
              <a:t>Bochs</a:t>
            </a:r>
            <a:r>
              <a:rPr lang="en-US" altLang="zh-CN" dirty="0">
                <a:latin typeface="Arial" charset="0"/>
              </a:rPr>
              <a:t> PC emulator </a:t>
            </a:r>
          </a:p>
          <a:p>
            <a:pPr lvl="1" eaLnBrk="1" fontAlgn="auto" hangingPunct="1">
              <a:spcAft>
                <a:spcPts val="0"/>
              </a:spcAft>
              <a:buFont typeface="Arial" pitchFamily="34" charset="0"/>
              <a:buChar char="–"/>
              <a:defRPr/>
            </a:pPr>
            <a:r>
              <a:rPr lang="en-US" altLang="zh-CN" b="1" dirty="0">
                <a:effectLst>
                  <a:outerShdw blurRad="38100" dist="38100" dir="2700000" algn="tl">
                    <a:srgbClr val="DDDDDD"/>
                  </a:outerShdw>
                </a:effectLst>
                <a:latin typeface="Arial" charset="0"/>
              </a:rPr>
              <a:t>Does</a:t>
            </a:r>
            <a:r>
              <a:rPr lang="en-US" altLang="zh-CN" dirty="0">
                <a:latin typeface="Arial" charset="0"/>
              </a:rPr>
              <a:t> what a real PC </a:t>
            </a:r>
            <a:r>
              <a:rPr lang="en-US" altLang="zh-CN" b="1" dirty="0">
                <a:effectLst>
                  <a:outerShdw blurRad="38100" dist="38100" dir="2700000" algn="tl">
                    <a:srgbClr val="DDDDDD"/>
                  </a:outerShdw>
                </a:effectLst>
                <a:latin typeface="Arial" charset="0"/>
              </a:rPr>
              <a:t>does</a:t>
            </a:r>
          </a:p>
          <a:p>
            <a:pPr lvl="1" eaLnBrk="1" fontAlgn="auto" hangingPunct="1">
              <a:spcAft>
                <a:spcPts val="0"/>
              </a:spcAft>
              <a:buFont typeface="Arial" pitchFamily="34" charset="0"/>
              <a:buChar char="–"/>
              <a:defRPr/>
            </a:pPr>
            <a:r>
              <a:rPr lang="en-US" altLang="zh-CN" dirty="0">
                <a:latin typeface="Arial" charset="0"/>
              </a:rPr>
              <a:t>Only implemented in software!</a:t>
            </a:r>
          </a:p>
          <a:p>
            <a:pPr lvl="1" eaLnBrk="1" fontAlgn="auto" hangingPunct="1">
              <a:spcAft>
                <a:spcPts val="0"/>
              </a:spcAft>
              <a:buFont typeface="Arial" pitchFamily="34" charset="0"/>
              <a:buChar char="–"/>
              <a:defRPr/>
            </a:pPr>
            <a:endParaRPr lang="en-US" altLang="zh-CN" dirty="0">
              <a:latin typeface="Arial" charset="0"/>
            </a:endParaRPr>
          </a:p>
        </p:txBody>
      </p:sp>
      <p:sp>
        <p:nvSpPr>
          <p:cNvPr id="108547" name="Rectangle 4"/>
          <p:cNvSpPr>
            <a:spLocks noChangeArrowheads="1"/>
          </p:cNvSpPr>
          <p:nvPr/>
        </p:nvSpPr>
        <p:spPr bwMode="auto">
          <a:xfrm>
            <a:off x="5286375" y="4010025"/>
            <a:ext cx="3429000" cy="609600"/>
          </a:xfrm>
          <a:prstGeom prst="rect">
            <a:avLst/>
          </a:prstGeom>
          <a:solidFill>
            <a:srgbClr val="FFC000"/>
          </a:solidFill>
          <a:ln w="9525">
            <a:solidFill>
              <a:schemeClr val="tx1"/>
            </a:solidFill>
            <a:miter lim="800000"/>
            <a:headEnd/>
            <a:tailEnd/>
          </a:ln>
        </p:spPr>
        <p:txBody>
          <a:bodyPr wrap="none" anchor="ctr"/>
          <a:lstStyle/>
          <a:p>
            <a:pPr algn="ctr" eaLnBrk="0" hangingPunct="0"/>
            <a:r>
              <a:rPr lang="en-US" altLang="zh-CN"/>
              <a:t> PC emulator</a:t>
            </a:r>
          </a:p>
        </p:txBody>
      </p:sp>
      <p:sp>
        <p:nvSpPr>
          <p:cNvPr id="108548" name="Rectangle 7"/>
          <p:cNvSpPr>
            <a:spLocks noChangeArrowheads="1"/>
          </p:cNvSpPr>
          <p:nvPr/>
        </p:nvSpPr>
        <p:spPr bwMode="auto">
          <a:xfrm>
            <a:off x="5286375" y="4772025"/>
            <a:ext cx="3429000" cy="609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tLang="zh-CN"/>
              <a:t>Linux</a:t>
            </a:r>
          </a:p>
        </p:txBody>
      </p:sp>
      <p:sp>
        <p:nvSpPr>
          <p:cNvPr id="108549" name="Rectangle 8"/>
          <p:cNvSpPr>
            <a:spLocks noChangeArrowheads="1"/>
          </p:cNvSpPr>
          <p:nvPr/>
        </p:nvSpPr>
        <p:spPr bwMode="auto">
          <a:xfrm>
            <a:off x="5286375" y="5534025"/>
            <a:ext cx="3429000" cy="609600"/>
          </a:xfrm>
          <a:prstGeom prst="rect">
            <a:avLst/>
          </a:prstGeom>
          <a:solidFill>
            <a:srgbClr val="00B0F0"/>
          </a:solidFill>
          <a:ln w="9525">
            <a:solidFill>
              <a:schemeClr val="tx1"/>
            </a:solidFill>
            <a:miter lim="800000"/>
            <a:headEnd/>
            <a:tailEnd/>
          </a:ln>
        </p:spPr>
        <p:txBody>
          <a:bodyPr wrap="none" anchor="ctr"/>
          <a:lstStyle/>
          <a:p>
            <a:pPr algn="ctr" eaLnBrk="0" hangingPunct="0"/>
            <a:r>
              <a:rPr lang="en-US" altLang="zh-CN"/>
              <a:t>PC</a:t>
            </a:r>
          </a:p>
        </p:txBody>
      </p:sp>
      <p:sp>
        <p:nvSpPr>
          <p:cNvPr id="108550" name="Rectangle 9"/>
          <p:cNvSpPr>
            <a:spLocks noChangeArrowheads="1"/>
          </p:cNvSpPr>
          <p:nvPr/>
        </p:nvSpPr>
        <p:spPr bwMode="auto">
          <a:xfrm>
            <a:off x="5286375" y="3248025"/>
            <a:ext cx="3429000" cy="609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tLang="zh-CN"/>
              <a:t>JOS</a:t>
            </a:r>
          </a:p>
        </p:txBody>
      </p:sp>
      <p:sp>
        <p:nvSpPr>
          <p:cNvPr id="108551" name="Rectangle 9"/>
          <p:cNvSpPr>
            <a:spLocks noChangeArrowheads="1"/>
          </p:cNvSpPr>
          <p:nvPr/>
        </p:nvSpPr>
        <p:spPr bwMode="auto">
          <a:xfrm>
            <a:off x="428625" y="3786188"/>
            <a:ext cx="4572000"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r>
              <a:rPr lang="en-US" altLang="zh-CN" sz="2800"/>
              <a:t>Runs like a normal program on “host” operating system</a:t>
            </a:r>
          </a:p>
        </p:txBody>
      </p:sp>
      <p:sp>
        <p:nvSpPr>
          <p:cNvPr id="2" name="矩形 1"/>
          <p:cNvSpPr/>
          <p:nvPr/>
        </p:nvSpPr>
        <p:spPr>
          <a:xfrm>
            <a:off x="428625" y="5854327"/>
            <a:ext cx="2998385" cy="646331"/>
          </a:xfrm>
          <a:prstGeom prst="rect">
            <a:avLst/>
          </a:prstGeom>
        </p:spPr>
        <p:txBody>
          <a:bodyPr wrap="none">
            <a:spAutoFit/>
          </a:bodyPr>
          <a:lstStyle/>
          <a:p>
            <a:r>
              <a:rPr lang="zh-CN" altLang="en-US" dirty="0">
                <a:hlinkClick r:id="rId3"/>
              </a:rPr>
              <a:t>http://bochs.sourceforge.net/</a:t>
            </a:r>
            <a:endParaRPr lang="en-US" altLang="zh-CN" dirty="0"/>
          </a:p>
          <a:p>
            <a:endParaRPr lang="zh-CN" altLang="en-US" dirty="0"/>
          </a:p>
        </p:txBody>
      </p:sp>
    </p:spTree>
    <p:extLst>
      <p:ext uri="{BB962C8B-B14F-4D97-AF65-F5344CB8AC3E}">
        <p14:creationId xmlns:p14="http://schemas.microsoft.com/office/powerpoint/2010/main" val="3250109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a:xfrm>
            <a:off x="642938" y="0"/>
            <a:ext cx="7772400" cy="1143000"/>
          </a:xfrm>
        </p:spPr>
        <p:txBody>
          <a:bodyPr/>
          <a:lstStyle/>
          <a:p>
            <a:pPr eaLnBrk="1" hangingPunct="1"/>
            <a:r>
              <a:rPr lang="en-US" altLang="zh-CN">
                <a:latin typeface="Arial" charset="0"/>
              </a:rPr>
              <a:t>Emulation of CPU</a:t>
            </a:r>
          </a:p>
        </p:txBody>
      </p:sp>
      <p:pic>
        <p:nvPicPr>
          <p:cNvPr id="110594" name="Picture 4" descr="cp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285875"/>
            <a:ext cx="8686800" cy="474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a:spLocks noChangeArrowheads="1"/>
          </p:cNvSpPr>
          <p:nvPr/>
        </p:nvSpPr>
        <p:spPr bwMode="auto">
          <a:xfrm>
            <a:off x="3071813" y="2357438"/>
            <a:ext cx="5715000" cy="1255712"/>
          </a:xfrm>
          <a:prstGeom prst="rect">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zh-CN"/>
          </a:p>
        </p:txBody>
      </p:sp>
      <p:sp>
        <p:nvSpPr>
          <p:cNvPr id="7" name="Rectangle 6"/>
          <p:cNvSpPr/>
          <p:nvPr/>
        </p:nvSpPr>
        <p:spPr>
          <a:xfrm>
            <a:off x="3071813" y="2157413"/>
            <a:ext cx="2000250" cy="369887"/>
          </a:xfrm>
          <a:prstGeom prst="rect">
            <a:avLst/>
          </a:prstGeom>
          <a:solidFill>
            <a:srgbClr val="FDE7FF"/>
          </a:solidFill>
          <a:ln w="28575">
            <a:solidFill>
              <a:srgbClr val="FF0000"/>
            </a:solidFill>
          </a:ln>
        </p:spPr>
        <p:txBody>
          <a:bodyPr>
            <a:spAutoFit/>
          </a:bodyPr>
          <a:lstStyle/>
          <a:p>
            <a:pPr algn="ctr" eaLnBrk="0" hangingPunct="0">
              <a:defRPr/>
            </a:pPr>
            <a:r>
              <a:rPr lang="en-US" altLang="zh-CN" sz="1800" b="1">
                <a:effectLst>
                  <a:outerShdw blurRad="38100" dist="38100" dir="2700000" algn="tl">
                    <a:srgbClr val="FFFFFF"/>
                  </a:outerShdw>
                </a:effectLst>
                <a:cs typeface="Courier New" charset="0"/>
              </a:rPr>
              <a:t>OPCODE_ADD</a:t>
            </a:r>
          </a:p>
        </p:txBody>
      </p:sp>
    </p:spTree>
    <p:extLst>
      <p:ext uri="{BB962C8B-B14F-4D97-AF65-F5344CB8AC3E}">
        <p14:creationId xmlns:p14="http://schemas.microsoft.com/office/powerpoint/2010/main" val="3310358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a:xfrm>
            <a:off x="785813" y="0"/>
            <a:ext cx="7772400" cy="1143000"/>
          </a:xfrm>
        </p:spPr>
        <p:txBody>
          <a:bodyPr/>
          <a:lstStyle/>
          <a:p>
            <a:pPr eaLnBrk="1" hangingPunct="1"/>
            <a:r>
              <a:rPr lang="en-US" altLang="zh-CN">
                <a:latin typeface="Arial" charset="0"/>
              </a:rPr>
              <a:t>Emulation of Memory</a:t>
            </a:r>
          </a:p>
        </p:txBody>
      </p:sp>
      <p:pic>
        <p:nvPicPr>
          <p:cNvPr id="112642" name="Picture 4" descr="mem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1357313"/>
            <a:ext cx="4143375" cy="263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643" name="Picture 5" descr="mem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4429125"/>
            <a:ext cx="4929187" cy="68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6618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a:xfrm>
            <a:off x="642938" y="0"/>
            <a:ext cx="7772400" cy="1143000"/>
          </a:xfrm>
        </p:spPr>
        <p:txBody>
          <a:bodyPr/>
          <a:lstStyle/>
          <a:p>
            <a:pPr eaLnBrk="1" hangingPunct="1"/>
            <a:r>
              <a:rPr lang="en-US" altLang="zh-CN">
                <a:latin typeface="Arial" charset="0"/>
              </a:rPr>
              <a:t>Emulation of x86 Memory</a:t>
            </a:r>
          </a:p>
        </p:txBody>
      </p:sp>
      <p:pic>
        <p:nvPicPr>
          <p:cNvPr id="114690" name="Picture 4" descr="mem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28800"/>
            <a:ext cx="9144000" cy="417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p:nvPr/>
        </p:nvSpPr>
        <p:spPr>
          <a:xfrm>
            <a:off x="6143625" y="2000250"/>
            <a:ext cx="1857375" cy="369888"/>
          </a:xfrm>
          <a:prstGeom prst="rect">
            <a:avLst/>
          </a:prstGeom>
          <a:solidFill>
            <a:srgbClr val="FDE7FF"/>
          </a:solidFill>
          <a:ln w="28575">
            <a:solidFill>
              <a:srgbClr val="FF0000"/>
            </a:solidFill>
          </a:ln>
        </p:spPr>
        <p:txBody>
          <a:bodyPr>
            <a:spAutoFit/>
          </a:bodyPr>
          <a:lstStyle/>
          <a:p>
            <a:pPr algn="ctr" eaLnBrk="0" hangingPunct="0">
              <a:defRPr/>
            </a:pPr>
            <a:r>
              <a:rPr lang="en-US" altLang="zh-CN" sz="1800" b="1">
                <a:effectLst>
                  <a:outerShdw blurRad="38100" dist="38100" dir="2700000" algn="tl">
                    <a:srgbClr val="FFFFFF"/>
                  </a:outerShdw>
                </a:effectLst>
                <a:cs typeface="Courier New" charset="0"/>
              </a:rPr>
              <a:t>Low Memory</a:t>
            </a:r>
          </a:p>
        </p:txBody>
      </p:sp>
      <p:sp>
        <p:nvSpPr>
          <p:cNvPr id="8" name="Rectangle 7"/>
          <p:cNvSpPr/>
          <p:nvPr/>
        </p:nvSpPr>
        <p:spPr>
          <a:xfrm>
            <a:off x="6429375" y="3429000"/>
            <a:ext cx="2428875" cy="369888"/>
          </a:xfrm>
          <a:prstGeom prst="rect">
            <a:avLst/>
          </a:prstGeom>
          <a:solidFill>
            <a:srgbClr val="FDE7FF"/>
          </a:solidFill>
          <a:ln w="28575">
            <a:solidFill>
              <a:srgbClr val="FF0000"/>
            </a:solidFill>
          </a:ln>
        </p:spPr>
        <p:txBody>
          <a:bodyPr>
            <a:spAutoFit/>
          </a:bodyPr>
          <a:lstStyle/>
          <a:p>
            <a:pPr algn="ctr" eaLnBrk="0" hangingPunct="0">
              <a:defRPr/>
            </a:pPr>
            <a:r>
              <a:rPr lang="en-US" altLang="zh-CN" sz="1800" b="1">
                <a:effectLst>
                  <a:outerShdw blurRad="38100" dist="38100" dir="2700000" algn="tl">
                    <a:srgbClr val="FFFFFF"/>
                  </a:outerShdw>
                </a:effectLst>
                <a:cs typeface="Courier New" charset="0"/>
              </a:rPr>
              <a:t>Extended Memory</a:t>
            </a:r>
          </a:p>
        </p:txBody>
      </p:sp>
      <p:cxnSp>
        <p:nvCxnSpPr>
          <p:cNvPr id="9" name="Straight Arrow Connector 8"/>
          <p:cNvCxnSpPr>
            <a:cxnSpLocks noChangeShapeType="1"/>
            <a:stCxn id="7" idx="1"/>
          </p:cNvCxnSpPr>
          <p:nvPr/>
        </p:nvCxnSpPr>
        <p:spPr bwMode="auto">
          <a:xfrm rot="10800000" flipV="1">
            <a:off x="5643563" y="2184400"/>
            <a:ext cx="500062" cy="315913"/>
          </a:xfrm>
          <a:prstGeom prst="straightConnector1">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cxnSp>
      <p:cxnSp>
        <p:nvCxnSpPr>
          <p:cNvPr id="13" name="Straight Arrow Connector 12"/>
          <p:cNvCxnSpPr>
            <a:cxnSpLocks noChangeShapeType="1"/>
            <a:stCxn id="8" idx="1"/>
          </p:cNvCxnSpPr>
          <p:nvPr/>
        </p:nvCxnSpPr>
        <p:spPr bwMode="auto">
          <a:xfrm rot="10800000">
            <a:off x="6072188" y="3357563"/>
            <a:ext cx="357187" cy="255587"/>
          </a:xfrm>
          <a:prstGeom prst="straightConnector1">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867054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nodeType="afterGroup">
                            <p:stCondLst>
                              <p:cond delay="50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714375" y="0"/>
            <a:ext cx="7772400" cy="1143000"/>
          </a:xfrm>
        </p:spPr>
        <p:txBody>
          <a:bodyPr/>
          <a:lstStyle/>
          <a:p>
            <a:pPr eaLnBrk="1" hangingPunct="1"/>
            <a:r>
              <a:rPr lang="en-US" altLang="zh-CN">
                <a:latin typeface="Arial" charset="0"/>
              </a:rPr>
              <a:t>Outline</a:t>
            </a:r>
          </a:p>
        </p:txBody>
      </p:sp>
      <p:sp>
        <p:nvSpPr>
          <p:cNvPr id="63490" name="Rectangle 3"/>
          <p:cNvSpPr>
            <a:spLocks noGrp="1" noChangeArrowheads="1"/>
          </p:cNvSpPr>
          <p:nvPr>
            <p:ph idx="1"/>
          </p:nvPr>
        </p:nvSpPr>
        <p:spPr>
          <a:xfrm>
            <a:off x="642938" y="1428750"/>
            <a:ext cx="4972050" cy="3314700"/>
          </a:xfrm>
        </p:spPr>
        <p:txBody>
          <a:bodyPr/>
          <a:lstStyle/>
          <a:p>
            <a:pPr eaLnBrk="1" hangingPunct="1">
              <a:lnSpc>
                <a:spcPct val="90000"/>
              </a:lnSpc>
            </a:pPr>
            <a:r>
              <a:rPr lang="en-US" altLang="zh-CN">
                <a:latin typeface="Arial" charset="0"/>
              </a:rPr>
              <a:t>PC Architecture</a:t>
            </a:r>
          </a:p>
          <a:p>
            <a:pPr eaLnBrk="1" hangingPunct="1">
              <a:lnSpc>
                <a:spcPct val="90000"/>
              </a:lnSpc>
              <a:buFontTx/>
              <a:buNone/>
            </a:pPr>
            <a:endParaRPr lang="en-US" altLang="zh-CN" sz="1000">
              <a:latin typeface="Arial" charset="0"/>
            </a:endParaRPr>
          </a:p>
          <a:p>
            <a:pPr eaLnBrk="1" hangingPunct="1">
              <a:lnSpc>
                <a:spcPct val="90000"/>
              </a:lnSpc>
            </a:pPr>
            <a:r>
              <a:rPr lang="en-US" altLang="zh-CN">
                <a:latin typeface="Arial" charset="0"/>
              </a:rPr>
              <a:t>Memory</a:t>
            </a:r>
          </a:p>
          <a:p>
            <a:pPr eaLnBrk="1" hangingPunct="1">
              <a:lnSpc>
                <a:spcPct val="90000"/>
              </a:lnSpc>
              <a:buFontTx/>
              <a:buNone/>
            </a:pPr>
            <a:endParaRPr lang="en-US" altLang="zh-CN" sz="1000">
              <a:latin typeface="Arial" charset="0"/>
            </a:endParaRPr>
          </a:p>
          <a:p>
            <a:pPr eaLnBrk="1" hangingPunct="1">
              <a:lnSpc>
                <a:spcPct val="90000"/>
              </a:lnSpc>
            </a:pPr>
            <a:r>
              <a:rPr lang="en-US" altLang="zh-CN">
                <a:latin typeface="Arial" charset="0"/>
              </a:rPr>
              <a:t>Execution</a:t>
            </a:r>
          </a:p>
          <a:p>
            <a:pPr eaLnBrk="1" hangingPunct="1">
              <a:lnSpc>
                <a:spcPct val="90000"/>
              </a:lnSpc>
              <a:buFontTx/>
              <a:buNone/>
            </a:pPr>
            <a:endParaRPr lang="en-US" altLang="zh-CN" sz="1000">
              <a:latin typeface="Arial" charset="0"/>
            </a:endParaRPr>
          </a:p>
          <a:p>
            <a:pPr eaLnBrk="1" hangingPunct="1">
              <a:lnSpc>
                <a:spcPct val="90000"/>
              </a:lnSpc>
            </a:pPr>
            <a:r>
              <a:rPr lang="en-US" altLang="zh-CN">
                <a:latin typeface="Arial" charset="0"/>
              </a:rPr>
              <a:t>PC Emulation</a:t>
            </a:r>
          </a:p>
        </p:txBody>
      </p:sp>
    </p:spTree>
    <p:extLst>
      <p:ext uri="{BB962C8B-B14F-4D97-AF65-F5344CB8AC3E}">
        <p14:creationId xmlns:p14="http://schemas.microsoft.com/office/powerpoint/2010/main" val="2600962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a:xfrm>
            <a:off x="714375" y="0"/>
            <a:ext cx="7772400" cy="1143000"/>
          </a:xfrm>
        </p:spPr>
        <p:txBody>
          <a:bodyPr/>
          <a:lstStyle/>
          <a:p>
            <a:pPr eaLnBrk="1" hangingPunct="1"/>
            <a:r>
              <a:rPr lang="en-US" altLang="zh-CN">
                <a:latin typeface="Arial" charset="0"/>
              </a:rPr>
              <a:t>Emulation of Devices</a:t>
            </a:r>
          </a:p>
        </p:txBody>
      </p:sp>
      <p:sp>
        <p:nvSpPr>
          <p:cNvPr id="116738" name="Rectangle 3"/>
          <p:cNvSpPr>
            <a:spLocks noGrp="1" noChangeArrowheads="1"/>
          </p:cNvSpPr>
          <p:nvPr>
            <p:ph idx="1"/>
          </p:nvPr>
        </p:nvSpPr>
        <p:spPr>
          <a:xfrm>
            <a:off x="714375" y="1500188"/>
            <a:ext cx="7772400" cy="4114800"/>
          </a:xfrm>
        </p:spPr>
        <p:txBody>
          <a:bodyPr/>
          <a:lstStyle/>
          <a:p>
            <a:pPr eaLnBrk="1" hangingPunct="1"/>
            <a:r>
              <a:rPr lang="en-US" altLang="zh-CN">
                <a:latin typeface="Arial" charset="0"/>
              </a:rPr>
              <a:t>Hard disk: using a file of the host</a:t>
            </a:r>
          </a:p>
          <a:p>
            <a:pPr eaLnBrk="1" hangingPunct="1"/>
            <a:r>
              <a:rPr lang="en-US" altLang="zh-CN">
                <a:latin typeface="Arial" charset="0"/>
              </a:rPr>
              <a:t>VGA display: draw in a host window</a:t>
            </a:r>
          </a:p>
          <a:p>
            <a:pPr eaLnBrk="1" hangingPunct="1"/>
            <a:r>
              <a:rPr lang="en-US" altLang="zh-CN">
                <a:latin typeface="Arial" charset="0"/>
              </a:rPr>
              <a:t>Keyboard: host’s keyboard API</a:t>
            </a:r>
          </a:p>
          <a:p>
            <a:pPr eaLnBrk="1" hangingPunct="1"/>
            <a:r>
              <a:rPr lang="en-US" altLang="zh-CN">
                <a:latin typeface="Arial" charset="0"/>
              </a:rPr>
              <a:t>Clock chip: host’s clock</a:t>
            </a:r>
          </a:p>
          <a:p>
            <a:pPr eaLnBrk="1" hangingPunct="1"/>
            <a:r>
              <a:rPr lang="en-US" altLang="zh-CN">
                <a:latin typeface="Arial" charset="0"/>
              </a:rPr>
              <a:t>Etc.</a:t>
            </a:r>
          </a:p>
        </p:txBody>
      </p:sp>
    </p:spTree>
    <p:extLst>
      <p:ext uri="{BB962C8B-B14F-4D97-AF65-F5344CB8AC3E}">
        <p14:creationId xmlns:p14="http://schemas.microsoft.com/office/powerpoint/2010/main" val="3786588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idx="4294967295"/>
          </p:nvPr>
        </p:nvSpPr>
        <p:spPr>
          <a:xfrm>
            <a:off x="598932" y="0"/>
            <a:ext cx="7772400" cy="1143000"/>
          </a:xfrm>
        </p:spPr>
        <p:txBody>
          <a:bodyPr/>
          <a:lstStyle/>
          <a:p>
            <a:pPr eaLnBrk="1" hangingPunct="1"/>
            <a:r>
              <a:rPr lang="en-US" altLang="zh-CN" dirty="0">
                <a:latin typeface="Arial" charset="0"/>
              </a:rPr>
              <a:t>Why Emulator</a:t>
            </a:r>
          </a:p>
        </p:txBody>
      </p:sp>
      <p:sp>
        <p:nvSpPr>
          <p:cNvPr id="118786" name="Rectangle 3"/>
          <p:cNvSpPr>
            <a:spLocks noGrp="1" noChangeArrowheads="1"/>
          </p:cNvSpPr>
          <p:nvPr>
            <p:ph type="body" idx="4294967295"/>
          </p:nvPr>
        </p:nvSpPr>
        <p:spPr>
          <a:xfrm>
            <a:off x="468313" y="1500188"/>
            <a:ext cx="8675687" cy="4114800"/>
          </a:xfrm>
        </p:spPr>
        <p:txBody>
          <a:bodyPr/>
          <a:lstStyle/>
          <a:p>
            <a:pPr eaLnBrk="1" hangingPunct="1"/>
            <a:r>
              <a:rPr lang="en-US" altLang="zh-CN">
                <a:latin typeface="Arial" charset="0"/>
              </a:rPr>
              <a:t>OS Test and Debug</a:t>
            </a:r>
          </a:p>
          <a:p>
            <a:pPr eaLnBrk="1" hangingPunct="1"/>
            <a:r>
              <a:rPr lang="en-US" altLang="zh-CN">
                <a:latin typeface="Arial" charset="0"/>
              </a:rPr>
              <a:t>Increase Utilization</a:t>
            </a:r>
          </a:p>
          <a:p>
            <a:pPr eaLnBrk="1" hangingPunct="1"/>
            <a:endParaRPr lang="en-US" altLang="zh-CN">
              <a:latin typeface="Arial" charset="0"/>
            </a:endParaRPr>
          </a:p>
          <a:p>
            <a:pPr eaLnBrk="1" hangingPunct="1"/>
            <a:endParaRPr lang="en-US" altLang="zh-CN">
              <a:latin typeface="Arial" charset="0"/>
            </a:endParaRPr>
          </a:p>
          <a:p>
            <a:pPr eaLnBrk="1" hangingPunct="1"/>
            <a:r>
              <a:rPr lang="en-US" altLang="zh-CN">
                <a:latin typeface="Arial" charset="0"/>
              </a:rPr>
              <a:t>Just as Why IBM’s Virtualization</a:t>
            </a:r>
          </a:p>
          <a:p>
            <a:pPr lvl="1" eaLnBrk="1" hangingPunct="1"/>
            <a:r>
              <a:rPr lang="en-US" altLang="zh-CN">
                <a:latin typeface="Arial" charset="0"/>
              </a:rPr>
              <a:t>IBM’s M44/44X, in 1960s</a:t>
            </a:r>
          </a:p>
        </p:txBody>
      </p:sp>
    </p:spTree>
    <p:extLst>
      <p:ext uri="{BB962C8B-B14F-4D97-AF65-F5344CB8AC3E}">
        <p14:creationId xmlns:p14="http://schemas.microsoft.com/office/powerpoint/2010/main" val="41039619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p>
        </p:txBody>
      </p:sp>
      <p:sp>
        <p:nvSpPr>
          <p:cNvPr id="3" name="Content Placeholder 2"/>
          <p:cNvSpPr>
            <a:spLocks noGrp="1"/>
          </p:cNvSpPr>
          <p:nvPr>
            <p:ph idx="1"/>
          </p:nvPr>
        </p:nvSpPr>
        <p:spPr/>
        <p:txBody>
          <a:bodyPr/>
          <a:lstStyle/>
          <a:p>
            <a:pPr marL="0" indent="0">
              <a:buNone/>
            </a:pPr>
            <a:r>
              <a:rPr lang="en-US" dirty="0"/>
              <a:t>Next time:</a:t>
            </a:r>
          </a:p>
          <a:p>
            <a:pPr marL="457200" lvl="1" indent="0">
              <a:buNone/>
            </a:pPr>
            <a:r>
              <a:rPr lang="en-US" dirty="0"/>
              <a:t>Intro to PC booting &amp; OS structure</a:t>
            </a:r>
          </a:p>
        </p:txBody>
      </p:sp>
    </p:spTree>
    <p:extLst>
      <p:ext uri="{BB962C8B-B14F-4D97-AF65-F5344CB8AC3E}">
        <p14:creationId xmlns:p14="http://schemas.microsoft.com/office/powerpoint/2010/main" val="3889841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Homework</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dirty="0"/>
              <a:t>What</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dirty="0"/>
              <a:t>difference</a:t>
            </a:r>
            <a:r>
              <a:rPr kumimoji="1" lang="zh-CN" altLang="en-US" dirty="0"/>
              <a:t> </a:t>
            </a:r>
            <a:r>
              <a:rPr kumimoji="1" lang="en-US" altLang="zh-CN" dirty="0"/>
              <a:t>between</a:t>
            </a:r>
            <a:r>
              <a:rPr kumimoji="1" lang="zh-CN" altLang="en-US" dirty="0"/>
              <a:t> </a:t>
            </a:r>
            <a:r>
              <a:rPr kumimoji="1" lang="en-US" altLang="zh-CN" dirty="0"/>
              <a:t>user-level</a:t>
            </a:r>
            <a:r>
              <a:rPr kumimoji="1" lang="zh-CN" altLang="en-US" dirty="0"/>
              <a:t> </a:t>
            </a:r>
            <a:r>
              <a:rPr kumimoji="1" lang="en-US" altLang="zh-CN" dirty="0"/>
              <a:t>ISA</a:t>
            </a:r>
            <a:r>
              <a:rPr kumimoji="1" lang="zh-CN" altLang="en-US" dirty="0"/>
              <a:t> </a:t>
            </a:r>
            <a:r>
              <a:rPr kumimoji="1" lang="en-US" altLang="zh-CN" dirty="0"/>
              <a:t>and</a:t>
            </a:r>
            <a:r>
              <a:rPr kumimoji="1" lang="zh-CN" altLang="en-US" dirty="0"/>
              <a:t> </a:t>
            </a:r>
            <a:r>
              <a:rPr kumimoji="1" lang="en-US" altLang="zh-CN" dirty="0"/>
              <a:t>system-level</a:t>
            </a:r>
            <a:r>
              <a:rPr kumimoji="1" lang="zh-CN" altLang="en-US" dirty="0"/>
              <a:t> </a:t>
            </a:r>
            <a:r>
              <a:rPr kumimoji="1" lang="en-US" altLang="zh-CN" dirty="0"/>
              <a:t>ISA?</a:t>
            </a:r>
            <a:endParaRPr kumimoji="1" lang="zh-CN" altLang="en-US" dirty="0"/>
          </a:p>
          <a:p>
            <a:r>
              <a:rPr kumimoji="1" lang="en-US" altLang="zh-CN" dirty="0"/>
              <a:t>What</a:t>
            </a:r>
            <a:r>
              <a:rPr kumimoji="1" lang="zh-CN" altLang="en-US" dirty="0"/>
              <a:t> </a:t>
            </a:r>
            <a:r>
              <a:rPr kumimoji="1" lang="en-US" altLang="zh-CN" dirty="0"/>
              <a:t>is</a:t>
            </a:r>
            <a:r>
              <a:rPr kumimoji="1" lang="zh-CN" altLang="en-US" dirty="0"/>
              <a:t> </a:t>
            </a:r>
            <a:r>
              <a:rPr kumimoji="1" lang="en-US" altLang="zh-CN" dirty="0"/>
              <a:t>memory</a:t>
            </a:r>
            <a:r>
              <a:rPr kumimoji="1" lang="zh-CN" altLang="en-US" dirty="0"/>
              <a:t> </a:t>
            </a:r>
            <a:r>
              <a:rPr kumimoji="1" lang="en-US" altLang="zh-CN" dirty="0"/>
              <a:t>addressing</a:t>
            </a:r>
            <a:r>
              <a:rPr kumimoji="1" lang="zh-CN" altLang="en-US" dirty="0"/>
              <a:t> </a:t>
            </a:r>
            <a:r>
              <a:rPr kumimoji="1" lang="en-US" altLang="zh-CN" dirty="0"/>
              <a:t>mode?</a:t>
            </a:r>
            <a:r>
              <a:rPr kumimoji="1" lang="zh-CN" altLang="en-US" dirty="0"/>
              <a:t> </a:t>
            </a:r>
            <a:r>
              <a:rPr kumimoji="1" lang="en-US" altLang="zh-CN" dirty="0"/>
              <a:t>How</a:t>
            </a:r>
            <a:r>
              <a:rPr kumimoji="1" lang="zh-CN" altLang="en-US" dirty="0"/>
              <a:t> </a:t>
            </a:r>
            <a:r>
              <a:rPr kumimoji="1" lang="en-US" altLang="zh-CN" dirty="0"/>
              <a:t>many</a:t>
            </a:r>
            <a:r>
              <a:rPr kumimoji="1" lang="zh-CN" altLang="en-US" dirty="0"/>
              <a:t> </a:t>
            </a:r>
            <a:r>
              <a:rPr kumimoji="1" lang="en-US" altLang="zh-CN" dirty="0"/>
              <a:t>modes</a:t>
            </a:r>
            <a:r>
              <a:rPr kumimoji="1" lang="zh-CN" altLang="en-US" dirty="0"/>
              <a:t> </a:t>
            </a:r>
            <a:r>
              <a:rPr kumimoji="1" lang="en-US" altLang="zh-CN" dirty="0"/>
              <a:t>are</a:t>
            </a:r>
            <a:r>
              <a:rPr kumimoji="1" lang="zh-CN" altLang="en-US" dirty="0"/>
              <a:t> </a:t>
            </a:r>
            <a:r>
              <a:rPr kumimoji="1" lang="en-US" altLang="zh-CN" dirty="0"/>
              <a:t>there</a:t>
            </a:r>
            <a:r>
              <a:rPr kumimoji="1" lang="zh-CN" altLang="en-US" dirty="0"/>
              <a:t> </a:t>
            </a:r>
            <a:r>
              <a:rPr kumimoji="1" lang="en-US" altLang="zh-CN" dirty="0"/>
              <a:t>(please</a:t>
            </a:r>
            <a:r>
              <a:rPr kumimoji="1" lang="zh-CN" altLang="en-US" dirty="0"/>
              <a:t> </a:t>
            </a:r>
            <a:r>
              <a:rPr kumimoji="1" lang="en-US" altLang="zh-CN" dirty="0"/>
              <a:t>describe</a:t>
            </a:r>
            <a:r>
              <a:rPr kumimoji="1" lang="zh-CN" altLang="en-US" dirty="0"/>
              <a:t> </a:t>
            </a:r>
            <a:r>
              <a:rPr kumimoji="1" lang="en-US" altLang="zh-CN" dirty="0"/>
              <a:t>them)?</a:t>
            </a:r>
            <a:r>
              <a:rPr kumimoji="1" lang="zh-CN" altLang="en-US" dirty="0"/>
              <a:t> </a:t>
            </a:r>
            <a:r>
              <a:rPr kumimoji="1" lang="en-US" altLang="zh-CN" dirty="0"/>
              <a:t>Why</a:t>
            </a:r>
            <a:r>
              <a:rPr kumimoji="1" lang="zh-CN" altLang="en-US" dirty="0"/>
              <a:t> </a:t>
            </a:r>
            <a:r>
              <a:rPr kumimoji="1" lang="en-US" altLang="zh-CN" dirty="0"/>
              <a:t>not</a:t>
            </a:r>
            <a:r>
              <a:rPr kumimoji="1" lang="zh-CN" altLang="en-US" dirty="0"/>
              <a:t> </a:t>
            </a:r>
            <a:r>
              <a:rPr kumimoji="1" lang="en-US" altLang="zh-CN" dirty="0"/>
              <a:t>just</a:t>
            </a:r>
            <a:r>
              <a:rPr kumimoji="1" lang="zh-CN" altLang="en-US" dirty="0"/>
              <a:t> </a:t>
            </a:r>
            <a:r>
              <a:rPr kumimoji="1" lang="en-US" altLang="zh-CN" dirty="0"/>
              <a:t>use</a:t>
            </a:r>
            <a:r>
              <a:rPr kumimoji="1" lang="zh-CN" altLang="en-US" dirty="0"/>
              <a:t> </a:t>
            </a:r>
            <a:r>
              <a:rPr kumimoji="1" lang="en-US" altLang="zh-CN" dirty="0"/>
              <a:t>one?</a:t>
            </a:r>
            <a:endParaRPr kumimoji="1" lang="zh-CN" altLang="en-US" dirty="0"/>
          </a:p>
          <a:p>
            <a:r>
              <a:rPr kumimoji="1" lang="en-US" altLang="zh-CN" dirty="0"/>
              <a:t>Use</a:t>
            </a:r>
            <a:r>
              <a:rPr kumimoji="1" lang="zh-CN" altLang="en-US" dirty="0"/>
              <a:t> </a:t>
            </a:r>
            <a:r>
              <a:rPr kumimoji="1" lang="en-US" altLang="zh-CN" dirty="0"/>
              <a:t>your</a:t>
            </a:r>
            <a:r>
              <a:rPr kumimoji="1" lang="zh-CN" altLang="en-US" dirty="0"/>
              <a:t> </a:t>
            </a:r>
            <a:r>
              <a:rPr kumimoji="1" lang="en-US" altLang="zh-CN" dirty="0"/>
              <a:t>own</a:t>
            </a:r>
            <a:r>
              <a:rPr kumimoji="1" lang="zh-CN" altLang="en-US" dirty="0"/>
              <a:t> </a:t>
            </a:r>
            <a:r>
              <a:rPr kumimoji="1" lang="en-US" altLang="zh-CN" dirty="0"/>
              <a:t>word</a:t>
            </a:r>
            <a:r>
              <a:rPr kumimoji="1" lang="zh-CN" altLang="en-US" dirty="0"/>
              <a:t> </a:t>
            </a:r>
            <a:r>
              <a:rPr kumimoji="1" lang="en-US" altLang="zh-CN" dirty="0"/>
              <a:t>(and</a:t>
            </a:r>
            <a:r>
              <a:rPr kumimoji="1" lang="zh-CN" altLang="en-US" dirty="0"/>
              <a:t> </a:t>
            </a:r>
            <a:r>
              <a:rPr kumimoji="1" lang="en-US" altLang="zh-CN" dirty="0"/>
              <a:t>figures,</a:t>
            </a:r>
            <a:r>
              <a:rPr kumimoji="1" lang="zh-CN" altLang="en-US" dirty="0"/>
              <a:t> </a:t>
            </a:r>
            <a:r>
              <a:rPr kumimoji="1" lang="en-US" altLang="zh-CN" dirty="0"/>
              <a:t>if</a:t>
            </a:r>
            <a:r>
              <a:rPr kumimoji="1" lang="zh-CN" altLang="en-US" dirty="0"/>
              <a:t> </a:t>
            </a:r>
            <a:r>
              <a:rPr kumimoji="1" lang="en-US" altLang="zh-CN" dirty="0"/>
              <a:t>you</a:t>
            </a:r>
            <a:r>
              <a:rPr kumimoji="1" lang="zh-CN" altLang="en-US" dirty="0"/>
              <a:t> </a:t>
            </a:r>
            <a:r>
              <a:rPr kumimoji="1" lang="en-US" altLang="zh-CN" dirty="0"/>
              <a:t>want)</a:t>
            </a:r>
            <a:r>
              <a:rPr kumimoji="1" lang="zh-CN" altLang="en-US" dirty="0"/>
              <a:t> </a:t>
            </a:r>
            <a:r>
              <a:rPr kumimoji="1" lang="en-US" altLang="zh-CN" dirty="0"/>
              <a:t>to</a:t>
            </a:r>
            <a:r>
              <a:rPr kumimoji="1" lang="zh-CN" altLang="en-US" dirty="0"/>
              <a:t> </a:t>
            </a:r>
            <a:r>
              <a:rPr kumimoji="1" lang="en-US" altLang="zh-CN" dirty="0"/>
              <a:t>describe</a:t>
            </a:r>
            <a:r>
              <a:rPr kumimoji="1" lang="zh-CN" altLang="en-US" dirty="0"/>
              <a:t> </a:t>
            </a:r>
            <a:r>
              <a:rPr kumimoji="1" lang="en-US" altLang="zh-CN" dirty="0"/>
              <a:t>the</a:t>
            </a:r>
            <a:r>
              <a:rPr kumimoji="1" lang="zh-CN" altLang="en-US" dirty="0"/>
              <a:t> </a:t>
            </a:r>
            <a:r>
              <a:rPr kumimoji="1" lang="en-US" altLang="zh-CN" dirty="0"/>
              <a:t>process</a:t>
            </a:r>
            <a:r>
              <a:rPr kumimoji="1" lang="zh-CN" altLang="en-US" dirty="0"/>
              <a:t> </a:t>
            </a:r>
            <a:r>
              <a:rPr kumimoji="1" lang="en-US" altLang="zh-CN" dirty="0"/>
              <a:t>from</a:t>
            </a:r>
            <a:r>
              <a:rPr kumimoji="1" lang="zh-CN" altLang="en-US" dirty="0"/>
              <a:t> </a:t>
            </a:r>
            <a:r>
              <a:rPr kumimoji="1" lang="en-US" altLang="zh-CN" dirty="0"/>
              <a:t>power-on</a:t>
            </a:r>
            <a:r>
              <a:rPr kumimoji="1" lang="zh-CN" altLang="en-US" dirty="0"/>
              <a:t> </a:t>
            </a:r>
            <a:r>
              <a:rPr kumimoji="1" lang="en-US" altLang="zh-CN" dirty="0"/>
              <a:t>to</a:t>
            </a:r>
            <a:r>
              <a:rPr kumimoji="1" lang="zh-CN" altLang="en-US" dirty="0"/>
              <a:t> </a:t>
            </a:r>
            <a:r>
              <a:rPr kumimoji="1" lang="en-US" altLang="zh-CN" dirty="0"/>
              <a:t>BIOS</a:t>
            </a:r>
            <a:r>
              <a:rPr kumimoji="1" lang="zh-CN" altLang="en-US" dirty="0"/>
              <a:t> </a:t>
            </a:r>
            <a:r>
              <a:rPr kumimoji="1" lang="en-US" altLang="zh-CN" dirty="0"/>
              <a:t>end</a:t>
            </a:r>
            <a:r>
              <a:rPr kumimoji="1" lang="zh-CN" altLang="en-US" dirty="0"/>
              <a:t> </a:t>
            </a:r>
            <a:r>
              <a:rPr kumimoji="1" lang="en-US" altLang="zh-CN" dirty="0"/>
              <a:t>(just</a:t>
            </a:r>
            <a:r>
              <a:rPr kumimoji="1" lang="zh-CN" altLang="en-US" dirty="0"/>
              <a:t> </a:t>
            </a:r>
            <a:r>
              <a:rPr kumimoji="1" lang="en-US" altLang="zh-CN" dirty="0"/>
              <a:t>before</a:t>
            </a:r>
            <a:r>
              <a:rPr kumimoji="1" lang="zh-CN" altLang="en-US" dirty="0"/>
              <a:t> </a:t>
            </a:r>
            <a:r>
              <a:rPr kumimoji="1" lang="en-US" altLang="zh-CN" dirty="0"/>
              <a:t>kernel</a:t>
            </a:r>
            <a:r>
              <a:rPr kumimoji="1" lang="zh-CN" altLang="en-US" dirty="0"/>
              <a:t> </a:t>
            </a:r>
            <a:r>
              <a:rPr kumimoji="1" lang="en-US" altLang="zh-CN" dirty="0"/>
              <a:t>starts)</a:t>
            </a:r>
          </a:p>
          <a:p>
            <a:pPr lvl="1"/>
            <a:r>
              <a:rPr kumimoji="1" lang="en-US" altLang="zh-CN" dirty="0"/>
              <a:t>What is the usage of "</a:t>
            </a:r>
            <a:r>
              <a:rPr kumimoji="1" lang="en-US" altLang="zh-CN" dirty="0" err="1"/>
              <a:t>ljmp</a:t>
            </a:r>
            <a:r>
              <a:rPr kumimoji="1" lang="en-US" altLang="zh-CN" dirty="0"/>
              <a:t>  $(SEG_KCODE&lt;&lt;3), $start32"?</a:t>
            </a:r>
          </a:p>
          <a:p>
            <a:pPr lvl="1"/>
            <a:r>
              <a:rPr kumimoji="1" lang="en-US" altLang="zh-CN" dirty="0"/>
              <a:t>What</a:t>
            </a:r>
            <a:r>
              <a:rPr kumimoji="1" lang="zh-CN" altLang="en-US" dirty="0"/>
              <a:t> </a:t>
            </a:r>
            <a:r>
              <a:rPr kumimoji="1" lang="en-US" altLang="zh-CN" dirty="0"/>
              <a:t>do you learn from the</a:t>
            </a:r>
            <a:r>
              <a:rPr kumimoji="1" lang="zh-CN" altLang="en-US" dirty="0"/>
              <a:t> </a:t>
            </a:r>
            <a:r>
              <a:rPr kumimoji="1" lang="en-US" altLang="zh-CN" dirty="0"/>
              <a:t>A20</a:t>
            </a:r>
            <a:r>
              <a:rPr kumimoji="1" lang="zh-CN" altLang="en-US" dirty="0"/>
              <a:t> </a:t>
            </a:r>
            <a:r>
              <a:rPr kumimoji="1" lang="en-US" altLang="zh-CN" dirty="0"/>
              <a:t>problem?</a:t>
            </a:r>
            <a:endParaRPr kumimoji="1" lang="zh-CN" altLang="en-US" dirty="0"/>
          </a:p>
        </p:txBody>
      </p:sp>
    </p:spTree>
    <p:extLst>
      <p:ext uri="{BB962C8B-B14F-4D97-AF65-F5344CB8AC3E}">
        <p14:creationId xmlns:p14="http://schemas.microsoft.com/office/powerpoint/2010/main" val="2001100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noGrp="1" noChangeArrowheads="1"/>
          </p:cNvSpPr>
          <p:nvPr>
            <p:ph idx="1"/>
          </p:nvPr>
        </p:nvSpPr>
        <p:spPr>
          <a:xfrm>
            <a:off x="642938" y="1428750"/>
            <a:ext cx="4972050" cy="3314700"/>
          </a:xfrm>
        </p:spPr>
        <p:txBody>
          <a:bodyPr/>
          <a:lstStyle/>
          <a:p>
            <a:pPr eaLnBrk="1" hangingPunct="1">
              <a:lnSpc>
                <a:spcPct val="90000"/>
              </a:lnSpc>
            </a:pPr>
            <a:r>
              <a:rPr lang="en-US" altLang="zh-CN">
                <a:latin typeface="Arial" charset="0"/>
              </a:rPr>
              <a:t>PC Architecture</a:t>
            </a:r>
          </a:p>
          <a:p>
            <a:pPr eaLnBrk="1" hangingPunct="1">
              <a:lnSpc>
                <a:spcPct val="90000"/>
              </a:lnSpc>
              <a:buFontTx/>
              <a:buNone/>
            </a:pPr>
            <a:endParaRPr lang="en-US" altLang="zh-CN" sz="1000">
              <a:latin typeface="Arial" charset="0"/>
            </a:endParaRPr>
          </a:p>
          <a:p>
            <a:pPr eaLnBrk="1" hangingPunct="1">
              <a:lnSpc>
                <a:spcPct val="90000"/>
              </a:lnSpc>
            </a:pPr>
            <a:r>
              <a:rPr lang="en-US" altLang="zh-CN">
                <a:solidFill>
                  <a:srgbClr val="BFBFBF"/>
                </a:solidFill>
                <a:latin typeface="Arial" charset="0"/>
              </a:rPr>
              <a:t>Memory</a:t>
            </a:r>
          </a:p>
          <a:p>
            <a:pPr eaLnBrk="1" hangingPunct="1">
              <a:lnSpc>
                <a:spcPct val="90000"/>
              </a:lnSpc>
              <a:buFontTx/>
              <a:buNone/>
            </a:pPr>
            <a:endParaRPr lang="en-US" altLang="zh-CN" sz="1000">
              <a:solidFill>
                <a:srgbClr val="BFBFBF"/>
              </a:solidFill>
              <a:latin typeface="Arial" charset="0"/>
            </a:endParaRPr>
          </a:p>
          <a:p>
            <a:pPr eaLnBrk="1" hangingPunct="1">
              <a:lnSpc>
                <a:spcPct val="90000"/>
              </a:lnSpc>
            </a:pPr>
            <a:r>
              <a:rPr lang="en-US" altLang="zh-CN">
                <a:solidFill>
                  <a:srgbClr val="BFBFBF"/>
                </a:solidFill>
                <a:latin typeface="Arial" charset="0"/>
              </a:rPr>
              <a:t>Execution</a:t>
            </a:r>
          </a:p>
          <a:p>
            <a:pPr eaLnBrk="1" hangingPunct="1">
              <a:lnSpc>
                <a:spcPct val="90000"/>
              </a:lnSpc>
              <a:buFontTx/>
              <a:buNone/>
            </a:pPr>
            <a:endParaRPr lang="en-US" altLang="zh-CN" sz="1000">
              <a:solidFill>
                <a:srgbClr val="BFBFBF"/>
              </a:solidFill>
              <a:latin typeface="Arial" charset="0"/>
            </a:endParaRPr>
          </a:p>
          <a:p>
            <a:pPr eaLnBrk="1" hangingPunct="1">
              <a:lnSpc>
                <a:spcPct val="90000"/>
              </a:lnSpc>
            </a:pPr>
            <a:r>
              <a:rPr lang="en-US" altLang="zh-CN">
                <a:solidFill>
                  <a:srgbClr val="BFBFBF"/>
                </a:solidFill>
                <a:latin typeface="Arial" charset="0"/>
              </a:rPr>
              <a:t>PC Emulation</a:t>
            </a:r>
          </a:p>
        </p:txBody>
      </p:sp>
    </p:spTree>
    <p:extLst>
      <p:ext uri="{BB962C8B-B14F-4D97-AF65-F5344CB8AC3E}">
        <p14:creationId xmlns:p14="http://schemas.microsoft.com/office/powerpoint/2010/main" val="3899479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714375" y="0"/>
            <a:ext cx="7772400" cy="1143000"/>
          </a:xfrm>
        </p:spPr>
        <p:txBody>
          <a:bodyPr/>
          <a:lstStyle/>
          <a:p>
            <a:pPr eaLnBrk="1" hangingPunct="1"/>
            <a:r>
              <a:rPr lang="en-US" altLang="zh-CN">
                <a:latin typeface="Arial" charset="0"/>
              </a:rPr>
              <a:t>A PC</a:t>
            </a:r>
          </a:p>
        </p:txBody>
      </p:sp>
      <p:sp>
        <p:nvSpPr>
          <p:cNvPr id="38918" name="Text Box 6"/>
          <p:cNvSpPr txBox="1">
            <a:spLocks noChangeArrowheads="1"/>
          </p:cNvSpPr>
          <p:nvPr/>
        </p:nvSpPr>
        <p:spPr bwMode="auto">
          <a:xfrm>
            <a:off x="857250" y="5643563"/>
            <a:ext cx="76581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altLang="zh-CN" sz="3200"/>
              <a:t> How to make it to do something useful?</a:t>
            </a:r>
          </a:p>
        </p:txBody>
      </p:sp>
      <p:pic>
        <p:nvPicPr>
          <p:cNvPr id="1028" name="Picture 4" descr="“PC”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5699" y="1440180"/>
            <a:ext cx="4480881" cy="3974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943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fade">
                                      <p:cBhvr>
                                        <p:cTn id="7"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714375" y="0"/>
            <a:ext cx="7772400" cy="1000125"/>
          </a:xfrm>
        </p:spPr>
        <p:txBody>
          <a:bodyPr/>
          <a:lstStyle/>
          <a:p>
            <a:pPr eaLnBrk="1" hangingPunct="1"/>
            <a:r>
              <a:rPr lang="en-US" altLang="zh-CN">
                <a:latin typeface="Arial" charset="0"/>
              </a:rPr>
              <a:t>PC board</a:t>
            </a:r>
          </a:p>
        </p:txBody>
      </p:sp>
      <p:pic>
        <p:nvPicPr>
          <p:cNvPr id="6758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1308100"/>
            <a:ext cx="7391400" cy="554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094817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714375" y="0"/>
            <a:ext cx="7772400" cy="1000125"/>
          </a:xfrm>
        </p:spPr>
        <p:txBody>
          <a:bodyPr/>
          <a:lstStyle/>
          <a:p>
            <a:pPr eaLnBrk="1" hangingPunct="1"/>
            <a:r>
              <a:rPr lang="en-US" altLang="zh-CN">
                <a:latin typeface="Arial" charset="0"/>
              </a:rPr>
              <a:t>PC board - Nowadays</a:t>
            </a:r>
          </a:p>
        </p:txBody>
      </p:sp>
      <p:pic>
        <p:nvPicPr>
          <p:cNvPr id="69634" name="Picture 2" descr="主板中的航空母舰华硕Striker Extr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196975"/>
            <a:ext cx="6119813" cy="507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81835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Macbook</a:t>
            </a:r>
            <a:r>
              <a:rPr lang="en-US" altLang="zh-CN" dirty="0"/>
              <a:t> inside</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descr="Image result for macbook motherboard"/>
          <p:cNvPicPr>
            <a:picLocks noChangeAspect="1" noChangeArrowheads="1"/>
          </p:cNvPicPr>
          <p:nvPr/>
        </p:nvPicPr>
        <p:blipFill rotWithShape="1">
          <a:blip r:embed="rId2">
            <a:extLst>
              <a:ext uri="{28A0092B-C50C-407E-A947-70E740481C1C}">
                <a14:useLocalDpi xmlns:a14="http://schemas.microsoft.com/office/drawing/2010/main" val="0"/>
              </a:ext>
            </a:extLst>
          </a:blip>
          <a:srcRect t="7567"/>
          <a:stretch/>
        </p:blipFill>
        <p:spPr bwMode="auto">
          <a:xfrm>
            <a:off x="1106551" y="1599883"/>
            <a:ext cx="6737285" cy="4526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488000"/>
      </p:ext>
    </p:extLst>
  </p:cSld>
  <p:clrMapOvr>
    <a:masterClrMapping/>
  </p:clrMapOvr>
</p:sld>
</file>

<file path=ppt/theme/theme1.xml><?xml version="1.0" encoding="utf-8"?>
<a:theme xmlns:a="http://schemas.openxmlformats.org/drawingml/2006/main" name="CloudVisor-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w="28575">
          <a:solidFill>
            <a:schemeClr val="bg2">
              <a:lumMod val="2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CloudVisor-Austin.thmx</Template>
  <TotalTime>2074</TotalTime>
  <Words>1457</Words>
  <Application>Microsoft Macintosh PowerPoint</Application>
  <PresentationFormat>全屏显示(4:3)</PresentationFormat>
  <Paragraphs>263</Paragraphs>
  <Slides>43</Slides>
  <Notes>28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43</vt:i4>
      </vt:variant>
    </vt:vector>
  </HeadingPairs>
  <TitlesOfParts>
    <vt:vector size="51" baseType="lpstr">
      <vt:lpstr>宋体</vt:lpstr>
      <vt:lpstr>ＭＳ Ｐゴシック</vt:lpstr>
      <vt:lpstr>Arial</vt:lpstr>
      <vt:lpstr>Calibri</vt:lpstr>
      <vt:lpstr>Courier New</vt:lpstr>
      <vt:lpstr>Tahoma</vt:lpstr>
      <vt:lpstr>Verdana</vt:lpstr>
      <vt:lpstr>CloudVisor-Austin</vt:lpstr>
      <vt:lpstr>PC Programming &amp; Booting</vt:lpstr>
      <vt:lpstr>Our Tools</vt:lpstr>
      <vt:lpstr>Once upon  a time …</vt:lpstr>
      <vt:lpstr>Outline</vt:lpstr>
      <vt:lpstr>PowerPoint 演示文稿</vt:lpstr>
      <vt:lpstr>A PC</vt:lpstr>
      <vt:lpstr>PC board</vt:lpstr>
      <vt:lpstr>PC board - Nowadays</vt:lpstr>
      <vt:lpstr>Macbook inside</vt:lpstr>
      <vt:lpstr>The Turing Machine</vt:lpstr>
      <vt:lpstr>The von Neumann Model</vt:lpstr>
      <vt:lpstr>The Stored Program Computer</vt:lpstr>
      <vt:lpstr>x86 Implementation (32-bit)</vt:lpstr>
      <vt:lpstr>System Architecture Overview</vt:lpstr>
      <vt:lpstr>System Architecture Overview</vt:lpstr>
      <vt:lpstr>System Architecture Overview</vt:lpstr>
      <vt:lpstr>System Architecture Overview</vt:lpstr>
      <vt:lpstr>PowerPoint 演示文稿</vt:lpstr>
      <vt:lpstr>Memory Model</vt:lpstr>
      <vt:lpstr>Memory Model</vt:lpstr>
      <vt:lpstr>Physical Address Space Layout</vt:lpstr>
      <vt:lpstr>I/O space and instructions</vt:lpstr>
      <vt:lpstr>Memory-mapped I/O</vt:lpstr>
      <vt:lpstr>PowerPoint 演示文稿</vt:lpstr>
      <vt:lpstr>XV6 Booting code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Development using PC emulator</vt:lpstr>
      <vt:lpstr>Emulation of CPU</vt:lpstr>
      <vt:lpstr>Emulation of Memory</vt:lpstr>
      <vt:lpstr>Emulation of x86 Memory</vt:lpstr>
      <vt:lpstr>Emulation of Devices</vt:lpstr>
      <vt:lpstr>Why Emulator</vt:lpstr>
      <vt:lpstr>Thanks</vt:lpstr>
      <vt:lpstr>Homework</vt:lpstr>
    </vt:vector>
  </TitlesOfParts>
  <Company>ppi</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Haibo CHen</dc:creator>
  <cp:lastModifiedBy>Microsoft Office User</cp:lastModifiedBy>
  <cp:revision>169</cp:revision>
  <dcterms:created xsi:type="dcterms:W3CDTF">2012-02-17T06:35:37Z</dcterms:created>
  <dcterms:modified xsi:type="dcterms:W3CDTF">2019-03-05T05:24:31Z</dcterms:modified>
</cp:coreProperties>
</file>