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704" r:id="rId2"/>
    <p:sldId id="669" r:id="rId3"/>
    <p:sldId id="664" r:id="rId4"/>
    <p:sldId id="665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3" r:id="rId15"/>
    <p:sldId id="604" r:id="rId16"/>
    <p:sldId id="605" r:id="rId17"/>
    <p:sldId id="606" r:id="rId18"/>
    <p:sldId id="607" r:id="rId19"/>
    <p:sldId id="705" r:id="rId20"/>
    <p:sldId id="706" r:id="rId21"/>
    <p:sldId id="608" r:id="rId22"/>
    <p:sldId id="609" r:id="rId23"/>
    <p:sldId id="610" r:id="rId24"/>
    <p:sldId id="611" r:id="rId25"/>
    <p:sldId id="612" r:id="rId26"/>
    <p:sldId id="613" r:id="rId27"/>
    <p:sldId id="614" r:id="rId28"/>
    <p:sldId id="616" r:id="rId29"/>
    <p:sldId id="617" r:id="rId30"/>
    <p:sldId id="618" r:id="rId31"/>
    <p:sldId id="619" r:id="rId32"/>
    <p:sldId id="569" r:id="rId33"/>
    <p:sldId id="568" r:id="rId34"/>
    <p:sldId id="552" r:id="rId35"/>
    <p:sldId id="570" r:id="rId36"/>
    <p:sldId id="571" r:id="rId37"/>
    <p:sldId id="553" r:id="rId38"/>
    <p:sldId id="554" r:id="rId39"/>
    <p:sldId id="555" r:id="rId40"/>
    <p:sldId id="556" r:id="rId41"/>
    <p:sldId id="557" r:id="rId42"/>
    <p:sldId id="558" r:id="rId43"/>
    <p:sldId id="559" r:id="rId44"/>
    <p:sldId id="620" r:id="rId45"/>
    <p:sldId id="622" r:id="rId46"/>
    <p:sldId id="623" r:id="rId47"/>
    <p:sldId id="657" r:id="rId48"/>
    <p:sldId id="707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6"/>
    <p:restoredTop sz="84144" autoAdjust="0"/>
  </p:normalViewPr>
  <p:slideViewPr>
    <p:cSldViewPr snapToGrid="0" snapToObjects="1">
      <p:cViewPr varScale="1">
        <p:scale>
          <a:sx n="85" d="100"/>
          <a:sy n="85" d="100"/>
        </p:scale>
        <p:origin x="21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D99-416C-1E4C-91AE-7C710A194FD7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862E9-1CCD-8547-8627-25483D0C9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4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489AC-15D1-D947-8A56-FBEC975101C8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87F6E-C39A-AB4E-8930-83723449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3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sched</a:t>
            </a:r>
            <a:r>
              <a:rPr lang="en-US" altLang="zh-CN" dirty="0"/>
              <a:t> =&gt; switch to Scheduler =&gt; </a:t>
            </a:r>
            <a:r>
              <a:rPr lang="en-US" altLang="zh-CN" dirty="0" err="1"/>
              <a:t>switchkvm</a:t>
            </a:r>
            <a:r>
              <a:rPr lang="zh-CN" altLang="en-US" dirty="0"/>
              <a:t> </a:t>
            </a:r>
            <a:r>
              <a:rPr lang="en-US" altLang="zh-CN" dirty="0"/>
              <a:t>(to</a:t>
            </a:r>
            <a:r>
              <a:rPr lang="zh-CN" altLang="en-US" dirty="0"/>
              <a:t> </a:t>
            </a:r>
            <a:r>
              <a:rPr lang="en-US" altLang="zh-CN" dirty="0"/>
              <a:t>kernel) =&gt; </a:t>
            </a:r>
            <a:r>
              <a:rPr lang="en-US" altLang="zh-CN" dirty="0" err="1"/>
              <a:t>switchuvm</a:t>
            </a:r>
            <a:r>
              <a:rPr lang="zh-CN" altLang="en-US" dirty="0"/>
              <a:t> </a:t>
            </a:r>
            <a:r>
              <a:rPr lang="en-US" altLang="zh-CN" dirty="0"/>
              <a:t>(to</a:t>
            </a:r>
            <a:r>
              <a:rPr lang="zh-CN" altLang="en-US" dirty="0"/>
              <a:t> </a:t>
            </a:r>
            <a:r>
              <a:rPr lang="en-US" altLang="zh-CN" dirty="0"/>
              <a:t>user) =&gt; switch</a:t>
            </a:r>
            <a:r>
              <a:rPr lang="en-US" altLang="zh-CN" baseline="0" dirty="0"/>
              <a:t> to P =&gt; </a:t>
            </a:r>
            <a:r>
              <a:rPr lang="en-US" altLang="zh-CN" baseline="0" dirty="0" err="1"/>
              <a:t>sched</a:t>
            </a:r>
            <a:endParaRPr lang="en-US" altLang="zh-CN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9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887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23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4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 dirty="0">
                <a:cs typeface="ＭＳ Ｐゴシック" charset="0"/>
              </a:rPr>
              <a:t>Embryo: </a:t>
            </a:r>
            <a:r>
              <a:rPr kumimoji="0" lang="zh-CN" altLang="en-US" dirty="0">
                <a:cs typeface="ＭＳ Ｐゴシック" charset="0"/>
              </a:rPr>
              <a:t>萌芽</a:t>
            </a:r>
            <a:r>
              <a:rPr kumimoji="0" lang="en-US" altLang="zh-CN" dirty="0">
                <a:cs typeface="ＭＳ Ｐゴシック" charset="0"/>
              </a:rPr>
              <a:t>, </a:t>
            </a:r>
            <a:r>
              <a:rPr kumimoji="0" lang="zh-CN" altLang="en-US" dirty="0">
                <a:cs typeface="ＭＳ Ｐゴシック" charset="0"/>
              </a:rPr>
              <a:t>初期</a:t>
            </a:r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308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110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pushl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zh-CN" altLang="zh-CN" dirty="0"/>
              <a:t>g</a:t>
            </a:r>
            <a:r>
              <a:rPr kumimoji="1" lang="en-US" altLang="zh-CN" dirty="0" err="1"/>
              <a:t>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context</a:t>
            </a:r>
            <a:r>
              <a:rPr kumimoji="1" lang="zh-CN" altLang="en-US" dirty="0"/>
              <a:t>.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missing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fiel</a:t>
            </a:r>
            <a:r>
              <a:rPr kumimoji="1" lang="zh-CN" altLang="en-US" dirty="0"/>
              <a:t>d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eip</a:t>
            </a:r>
            <a:r>
              <a:rPr kumimoji="1" lang="zh-CN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zh-CN" altLang="zh-CN" dirty="0"/>
              <a:t>i</a:t>
            </a:r>
            <a:r>
              <a:rPr kumimoji="1" lang="en-US" altLang="zh-CN" dirty="0"/>
              <a:t>t?</a:t>
            </a:r>
          </a:p>
          <a:p>
            <a:endParaRPr kumimoji="1" lang="en-US" altLang="zh-CN" dirty="0"/>
          </a:p>
          <a:p>
            <a:r>
              <a:rPr kumimoji="1" lang="zh-CN" altLang="zh-CN" dirty="0"/>
              <a:t>W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old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saved?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89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7FC8-D600-B146-BD60-E8C3D9C16429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022475"/>
            <a:ext cx="9144000" cy="1470025"/>
          </a:xfrm>
        </p:spPr>
        <p:txBody>
          <a:bodyPr anchor="b"/>
          <a:lstStyle/>
          <a:p>
            <a:r>
              <a:rPr kumimoji="0" lang="en-US" altLang="zh-CN" sz="5800">
                <a:latin typeface="Arial" charset="0"/>
                <a:ea typeface="宋体" charset="0"/>
              </a:rPr>
              <a:t>Processes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0" lang="en-US" altLang="zh-CN" dirty="0">
                <a:latin typeface="Arial" charset="0"/>
                <a:ea typeface="宋体" charset="0"/>
              </a:rPr>
              <a:t>Yubin Xia</a:t>
            </a:r>
          </a:p>
          <a:p>
            <a:r>
              <a:rPr lang="en-US" altLang="zh-CN" dirty="0">
                <a:latin typeface="Arial" charset="0"/>
                <a:ea typeface="宋体" charset="0"/>
              </a:rPr>
              <a:t>IPADS, SJTU</a:t>
            </a:r>
            <a:endParaRPr kumimoji="0" lang="en-US" altLang="zh-CN" dirty="0">
              <a:latin typeface="Arial" charset="0"/>
              <a:ea typeface="宋体" charset="0"/>
            </a:endParaRP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557213" y="6000750"/>
            <a:ext cx="7943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kumimoji="0" lang="en-US" altLang="zh-TW" sz="1800" dirty="0"/>
              <a:t>ACKs: Some slides are adapted from the textbook’s original slides and </a:t>
            </a:r>
            <a:r>
              <a:rPr kumimoji="0" lang="en-US" altLang="zh-CN" sz="1800" dirty="0" err="1"/>
              <a:t>F</a:t>
            </a:r>
            <a:r>
              <a:rPr kumimoji="0" lang="en-US" altLang="zh-TW" sz="1800" dirty="0" err="1"/>
              <a:t>rans’s</a:t>
            </a:r>
            <a:r>
              <a:rPr kumimoji="0" lang="en-US" altLang="zh-TW" sz="1800" dirty="0"/>
              <a:t> </a:t>
            </a:r>
            <a:r>
              <a:rPr kumimoji="0" lang="en-US" altLang="zh-CN" sz="1800" dirty="0"/>
              <a:t>OS</a:t>
            </a:r>
            <a:r>
              <a:rPr kumimoji="0" lang="zh-CN" altLang="en-US" sz="1800"/>
              <a:t> </a:t>
            </a:r>
            <a:r>
              <a:rPr kumimoji="0" lang="en-US" altLang="zh-TW" sz="1800"/>
              <a:t>course </a:t>
            </a:r>
            <a:r>
              <a:rPr kumimoji="0" lang="en-US" altLang="zh-TW" sz="1800" dirty="0"/>
              <a:t>notes</a:t>
            </a:r>
            <a:endParaRPr kumimoji="0"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0838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Concepts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Process: a program in execution </a:t>
            </a:r>
          </a:p>
          <a:p>
            <a:pPr lvl="1"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one address space + one or more threads of computation</a:t>
            </a:r>
            <a:endParaRPr kumimoji="0" lang="zh-CN" altLang="en-US" dirty="0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endParaRPr kumimoji="0" lang="en-US" altLang="zh-CN" dirty="0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A process includes:</a:t>
            </a:r>
          </a:p>
          <a:p>
            <a:pPr lvl="1"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program counter, stack, data section</a:t>
            </a:r>
            <a:endParaRPr kumimoji="0" lang="zh-CN" altLang="en-US" dirty="0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endParaRPr kumimoji="0" lang="zh-CN" altLang="en-US" dirty="0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In xv6 all </a:t>
            </a:r>
            <a:r>
              <a:rPr kumimoji="0" lang="en-US" altLang="zh-CN" i="1" dirty="0">
                <a:latin typeface="Arial" charset="0"/>
                <a:ea typeface="宋体" charset="0"/>
              </a:rPr>
              <a:t>user </a:t>
            </a:r>
            <a:r>
              <a:rPr kumimoji="0" lang="en-US" altLang="zh-CN" dirty="0">
                <a:latin typeface="Arial" charset="0"/>
                <a:ea typeface="宋体" charset="0"/>
              </a:rPr>
              <a:t>programs contain one thread of computation and one address space </a:t>
            </a:r>
          </a:p>
          <a:p>
            <a:pPr lvl="1">
              <a:lnSpc>
                <a:spcPct val="90000"/>
              </a:lnSpc>
            </a:pPr>
            <a:r>
              <a:rPr lang="en-US" altLang="zh-CN" i="1" dirty="0">
                <a:latin typeface="Arial" charset="0"/>
                <a:ea typeface="宋体" charset="0"/>
              </a:rPr>
              <a:t>Q:</a:t>
            </a:r>
            <a:r>
              <a:rPr lang="zh-CN" altLang="en-US" i="1" dirty="0">
                <a:latin typeface="Arial" charset="0"/>
                <a:ea typeface="宋体" charset="0"/>
              </a:rPr>
              <a:t> </a:t>
            </a:r>
            <a:r>
              <a:rPr lang="en-US" altLang="zh-CN" i="1" dirty="0">
                <a:latin typeface="Arial" charset="0"/>
                <a:ea typeface="宋体" charset="0"/>
              </a:rPr>
              <a:t>How</a:t>
            </a:r>
            <a:r>
              <a:rPr lang="zh-CN" altLang="en-US" i="1" dirty="0">
                <a:latin typeface="Arial" charset="0"/>
                <a:ea typeface="宋体" charset="0"/>
              </a:rPr>
              <a:t> </a:t>
            </a:r>
            <a:r>
              <a:rPr lang="en-US" altLang="zh-CN" i="1" dirty="0">
                <a:latin typeface="Arial" charset="0"/>
                <a:ea typeface="宋体" charset="0"/>
              </a:rPr>
              <a:t>to</a:t>
            </a:r>
            <a:r>
              <a:rPr lang="zh-CN" altLang="en-US" i="1" dirty="0">
                <a:latin typeface="Arial" charset="0"/>
                <a:ea typeface="宋体" charset="0"/>
              </a:rPr>
              <a:t> </a:t>
            </a:r>
            <a:r>
              <a:rPr lang="en-US" altLang="zh-CN" i="1" dirty="0">
                <a:latin typeface="Arial" charset="0"/>
                <a:ea typeface="宋体" charset="0"/>
              </a:rPr>
              <a:t>support</a:t>
            </a:r>
            <a:r>
              <a:rPr lang="zh-CN" altLang="en-US" i="1" dirty="0">
                <a:latin typeface="Arial" charset="0"/>
                <a:ea typeface="宋体" charset="0"/>
              </a:rPr>
              <a:t> </a:t>
            </a:r>
            <a:r>
              <a:rPr lang="en-US" altLang="zh-CN" i="1" dirty="0">
                <a:latin typeface="Arial" charset="0"/>
                <a:ea typeface="宋体" charset="0"/>
              </a:rPr>
              <a:t>multi-threading</a:t>
            </a:r>
            <a:r>
              <a:rPr lang="zh-CN" altLang="en-US" i="1" dirty="0">
                <a:latin typeface="Arial" charset="0"/>
                <a:ea typeface="宋体" charset="0"/>
              </a:rPr>
              <a:t> </a:t>
            </a:r>
            <a:r>
              <a:rPr lang="en-US" altLang="zh-CN" i="1" dirty="0">
                <a:latin typeface="Arial" charset="0"/>
                <a:ea typeface="宋体" charset="0"/>
              </a:rPr>
              <a:t>in</a:t>
            </a:r>
            <a:r>
              <a:rPr lang="zh-CN" altLang="en-US" i="1" dirty="0">
                <a:latin typeface="Arial" charset="0"/>
                <a:ea typeface="宋体" charset="0"/>
              </a:rPr>
              <a:t> </a:t>
            </a:r>
            <a:r>
              <a:rPr lang="en-US" altLang="zh-CN" i="1" dirty="0">
                <a:latin typeface="Arial" charset="0"/>
                <a:ea typeface="宋体" charset="0"/>
              </a:rPr>
              <a:t>a</a:t>
            </a:r>
            <a:r>
              <a:rPr lang="zh-CN" altLang="en-US" i="1" dirty="0">
                <a:latin typeface="Arial" charset="0"/>
                <a:ea typeface="宋体" charset="0"/>
              </a:rPr>
              <a:t> </a:t>
            </a:r>
            <a:r>
              <a:rPr lang="en-US" altLang="zh-CN" i="1" dirty="0">
                <a:latin typeface="Arial" charset="0"/>
                <a:ea typeface="宋体" charset="0"/>
              </a:rPr>
              <a:t>process?</a:t>
            </a:r>
            <a:endParaRPr kumimoji="0" lang="zh-CN" altLang="en-US" i="1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1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7154863" cy="884237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State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5775" y="1200150"/>
            <a:ext cx="8023225" cy="4787900"/>
          </a:xfrm>
        </p:spPr>
        <p:txBody>
          <a:bodyPr>
            <a:normAutofit/>
          </a:bodyPr>
          <a:lstStyle/>
          <a:p>
            <a:r>
              <a:rPr kumimoji="0" lang="en-US" altLang="zh-CN" sz="2400" dirty="0">
                <a:latin typeface="Arial" charset="0"/>
                <a:ea typeface="宋体" charset="0"/>
              </a:rPr>
              <a:t>As a process executes, it changes </a:t>
            </a:r>
            <a:r>
              <a:rPr kumimoji="0" lang="en-US" altLang="zh-CN" sz="2400" i="1" dirty="0">
                <a:latin typeface="Arial" charset="0"/>
                <a:ea typeface="宋体" charset="0"/>
              </a:rPr>
              <a:t>state</a:t>
            </a:r>
            <a:endParaRPr kumimoji="0" lang="en-US" altLang="zh-CN" sz="2400" dirty="0">
              <a:latin typeface="Arial" charset="0"/>
              <a:ea typeface="宋体" charset="0"/>
            </a:endParaRPr>
          </a:p>
          <a:p>
            <a:pPr lvl="1"/>
            <a:r>
              <a:rPr kumimoji="0" lang="en-US" altLang="zh-CN" sz="2000" b="1" dirty="0">
                <a:latin typeface="Arial" charset="0"/>
                <a:ea typeface="宋体" charset="0"/>
              </a:rPr>
              <a:t>new</a:t>
            </a:r>
            <a:r>
              <a:rPr kumimoji="0" lang="en-US" altLang="zh-CN" sz="2000" dirty="0">
                <a:latin typeface="Arial" charset="0"/>
                <a:ea typeface="宋体" charset="0"/>
              </a:rPr>
              <a:t>:  The process is being created</a:t>
            </a:r>
          </a:p>
          <a:p>
            <a:pPr lvl="1"/>
            <a:r>
              <a:rPr kumimoji="0" lang="en-US" altLang="zh-CN" sz="2000" b="1" dirty="0">
                <a:latin typeface="Arial" charset="0"/>
                <a:ea typeface="宋体" charset="0"/>
              </a:rPr>
              <a:t>running</a:t>
            </a:r>
            <a:r>
              <a:rPr kumimoji="0" lang="en-US" altLang="zh-CN" sz="2000" dirty="0">
                <a:latin typeface="Arial" charset="0"/>
                <a:ea typeface="宋体" charset="0"/>
              </a:rPr>
              <a:t>:  Instructions are being executed</a:t>
            </a:r>
          </a:p>
          <a:p>
            <a:pPr lvl="1"/>
            <a:r>
              <a:rPr kumimoji="0" lang="en-US" altLang="zh-CN" sz="2000" b="1" dirty="0">
                <a:latin typeface="Arial" charset="0"/>
                <a:ea typeface="宋体" charset="0"/>
              </a:rPr>
              <a:t>waiting</a:t>
            </a:r>
            <a:r>
              <a:rPr kumimoji="0" lang="en-US" altLang="zh-CN" sz="2000" dirty="0">
                <a:latin typeface="Arial" charset="0"/>
                <a:ea typeface="宋体" charset="0"/>
              </a:rPr>
              <a:t>:  The process is waiting for some event to occur</a:t>
            </a:r>
          </a:p>
          <a:p>
            <a:pPr lvl="1"/>
            <a:r>
              <a:rPr kumimoji="0" lang="en-US" altLang="zh-CN" sz="2000" b="1" dirty="0">
                <a:latin typeface="Arial" charset="0"/>
                <a:ea typeface="宋体" charset="0"/>
              </a:rPr>
              <a:t>ready</a:t>
            </a:r>
            <a:r>
              <a:rPr kumimoji="0" lang="en-US" altLang="zh-CN" sz="2000" dirty="0">
                <a:latin typeface="Arial" charset="0"/>
                <a:ea typeface="宋体" charset="0"/>
              </a:rPr>
              <a:t>:  The process is waiting to be assigned to a processor</a:t>
            </a:r>
          </a:p>
          <a:p>
            <a:pPr lvl="1"/>
            <a:r>
              <a:rPr kumimoji="0" lang="en-US" altLang="zh-CN" sz="2000" b="1" dirty="0">
                <a:latin typeface="Arial" charset="0"/>
                <a:ea typeface="宋体" charset="0"/>
              </a:rPr>
              <a:t>terminated</a:t>
            </a:r>
            <a:r>
              <a:rPr kumimoji="0" lang="en-US" altLang="zh-CN" sz="2000" dirty="0">
                <a:latin typeface="Arial" charset="0"/>
                <a:ea typeface="宋体" charset="0"/>
              </a:rPr>
              <a:t>:  The process has finished execution</a:t>
            </a:r>
          </a:p>
          <a:p>
            <a:pPr lvl="1"/>
            <a:endParaRPr kumimoji="0" lang="en-US" altLang="zh-CN" sz="2000" dirty="0">
              <a:latin typeface="Arial" charset="0"/>
              <a:ea typeface="宋体" charset="0"/>
            </a:endParaRPr>
          </a:p>
          <a:p>
            <a:r>
              <a:rPr kumimoji="0" lang="en-US" altLang="zh-CN" sz="2400" dirty="0">
                <a:latin typeface="Arial" charset="0"/>
                <a:ea typeface="宋体" charset="0"/>
              </a:rPr>
              <a:t>In xv6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7" y="4519979"/>
            <a:ext cx="88138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09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Diagram of Process State</a:t>
            </a:r>
          </a:p>
        </p:txBody>
      </p:sp>
      <p:pic>
        <p:nvPicPr>
          <p:cNvPr id="4301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2063750"/>
            <a:ext cx="75501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10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17562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Control Block (PCB)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2925" y="1285875"/>
            <a:ext cx="7283450" cy="49307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kumimoji="0" lang="en-US" altLang="zh-CN">
                <a:latin typeface="Arial" charset="0"/>
                <a:ea typeface="宋体" charset="0"/>
              </a:rPr>
              <a:t>Information associated with each process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Process state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Program counter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CPU registers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CPU scheduling information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Memory-management information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Accounting information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I/O status information</a:t>
            </a:r>
          </a:p>
          <a:p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4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22312"/>
          </a:xfrm>
        </p:spPr>
        <p:txBody>
          <a:bodyPr anchor="b"/>
          <a:lstStyle/>
          <a:p>
            <a:r>
              <a:rPr kumimoji="0" lang="en-US" altLang="zh-CN" sz="3800">
                <a:latin typeface="Garamond" charset="0"/>
                <a:ea typeface="宋体" charset="0"/>
              </a:rPr>
              <a:t>Process Control Block (PCB)</a:t>
            </a:r>
          </a:p>
        </p:txBody>
      </p:sp>
      <p:pic>
        <p:nvPicPr>
          <p:cNvPr id="4710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239838"/>
            <a:ext cx="3076575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854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in xv6 (proc.c)</a:t>
            </a:r>
            <a:endParaRPr kumimoji="0" lang="zh-CN" altLang="en-US">
              <a:latin typeface="Garamond" charset="0"/>
              <a:ea typeface="宋体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20" y="1607447"/>
            <a:ext cx="8807812" cy="40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94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Context Switch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0955"/>
            <a:ext cx="8229600" cy="4906962"/>
          </a:xfrm>
        </p:spPr>
        <p:txBody>
          <a:bodyPr/>
          <a:lstStyle/>
          <a:p>
            <a:r>
              <a:rPr kumimoji="0" lang="en-US" altLang="zh-CN" dirty="0">
                <a:latin typeface="Arial" charset="0"/>
                <a:ea typeface="宋体" charset="0"/>
              </a:rPr>
              <a:t>When CPU switches to another process, the system must do it via a </a:t>
            </a:r>
            <a:r>
              <a:rPr kumimoji="0" lang="en-US" altLang="zh-CN" dirty="0">
                <a:solidFill>
                  <a:srgbClr val="3366FF"/>
                </a:solidFill>
                <a:latin typeface="Arial" charset="0"/>
                <a:ea typeface="宋体" charset="0"/>
              </a:rPr>
              <a:t>context switch</a:t>
            </a:r>
            <a:endParaRPr kumimoji="0" lang="en-US" altLang="zh-CN" dirty="0">
              <a:latin typeface="Arial" charset="0"/>
              <a:ea typeface="宋体" charset="0"/>
            </a:endParaRP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save the state of the old process</a:t>
            </a: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load the saved state for the new process </a:t>
            </a:r>
            <a:r>
              <a:rPr kumimoji="0" lang="en-US" altLang="zh-CN" dirty="0">
                <a:solidFill>
                  <a:srgbClr val="3366FF"/>
                </a:solidFill>
                <a:latin typeface="Arial" charset="0"/>
                <a:ea typeface="宋体" charset="0"/>
              </a:rPr>
              <a:t>Context </a:t>
            </a:r>
            <a:r>
              <a:rPr kumimoji="0" lang="en-US" altLang="zh-CN" dirty="0">
                <a:latin typeface="Arial" charset="0"/>
                <a:ea typeface="宋体" charset="0"/>
              </a:rPr>
              <a:t>of a process represented in the PCB</a:t>
            </a:r>
          </a:p>
          <a:p>
            <a:endParaRPr kumimoji="0" lang="en-US" altLang="zh-CN" dirty="0">
              <a:latin typeface="Arial" charset="0"/>
              <a:ea typeface="宋体" charset="0"/>
            </a:endParaRPr>
          </a:p>
          <a:p>
            <a:r>
              <a:rPr kumimoji="0" lang="en-US" altLang="zh-CN" dirty="0">
                <a:latin typeface="Arial" charset="0"/>
                <a:ea typeface="宋体" charset="0"/>
              </a:rPr>
              <a:t>Context-switch time is overhead </a:t>
            </a: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the system does no useful work while switching</a:t>
            </a: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Time dependent on hardware support</a:t>
            </a:r>
          </a:p>
          <a:p>
            <a:endParaRPr kumimoji="0" lang="zh-CN" alt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081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4838" y="493713"/>
            <a:ext cx="8229600" cy="576262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>
                <a:latin typeface="Garamond" charset="0"/>
                <a:ea typeface="宋体" charset="0"/>
              </a:rPr>
              <a:t>CPU Switch From Process to Process</a:t>
            </a:r>
          </a:p>
        </p:txBody>
      </p:sp>
      <p:pic>
        <p:nvPicPr>
          <p:cNvPr id="5120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373188"/>
            <a:ext cx="6969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920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0" lang="en-US" altLang="zh-CN" sz="3600" dirty="0">
                <a:latin typeface="Garamond" charset="0"/>
                <a:ea typeface="宋体" charset="0"/>
              </a:rPr>
              <a:t>Context Switch in xv6 (</a:t>
            </a:r>
            <a:r>
              <a:rPr kumimoji="0" lang="en-US" altLang="zh-CN" sz="3600" dirty="0" err="1">
                <a:latin typeface="Garamond" charset="0"/>
                <a:ea typeface="宋体" charset="0"/>
              </a:rPr>
              <a:t>swtch.S</a:t>
            </a:r>
            <a:r>
              <a:rPr kumimoji="0" lang="en-US" altLang="zh-CN" sz="3600" dirty="0">
                <a:latin typeface="Garamond" charset="0"/>
                <a:ea typeface="宋体" charset="0"/>
              </a:rPr>
              <a:t>)</a:t>
            </a:r>
            <a:endParaRPr kumimoji="0" lang="zh-CN" altLang="en-US" sz="3600" dirty="0">
              <a:latin typeface="Garamond" charset="0"/>
              <a:ea typeface="宋体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78" y="1417638"/>
            <a:ext cx="4923528" cy="5440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338" y="1972160"/>
            <a:ext cx="6247257" cy="93144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5509084" y="3513539"/>
            <a:ext cx="973161" cy="362901"/>
          </a:xfrm>
          <a:prstGeom prst="rect">
            <a:avLst/>
          </a:prstGeom>
          <a:solidFill>
            <a:srgbClr val="C0504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09084" y="3876440"/>
            <a:ext cx="973161" cy="362901"/>
          </a:xfrm>
          <a:prstGeom prst="rect">
            <a:avLst/>
          </a:prstGeom>
          <a:solidFill>
            <a:srgbClr val="C0504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old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09084" y="4239341"/>
            <a:ext cx="973161" cy="362901"/>
          </a:xfrm>
          <a:prstGeom prst="rect">
            <a:avLst/>
          </a:prstGeom>
          <a:solidFill>
            <a:srgbClr val="C0504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addr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09084" y="4602242"/>
            <a:ext cx="973161" cy="362901"/>
          </a:xfrm>
          <a:prstGeom prst="rect">
            <a:avLst/>
          </a:prstGeom>
          <a:solidFill>
            <a:srgbClr val="C0504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ebp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509084" y="4969084"/>
            <a:ext cx="973161" cy="362901"/>
          </a:xfrm>
          <a:prstGeom prst="rect">
            <a:avLst/>
          </a:prstGeom>
          <a:solidFill>
            <a:srgbClr val="C0504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ebx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509084" y="5331985"/>
            <a:ext cx="973161" cy="362901"/>
          </a:xfrm>
          <a:prstGeom prst="rect">
            <a:avLst/>
          </a:prstGeom>
          <a:solidFill>
            <a:srgbClr val="C0504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esi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09084" y="5694886"/>
            <a:ext cx="973161" cy="362901"/>
          </a:xfrm>
          <a:prstGeom prst="rect">
            <a:avLst/>
          </a:prstGeom>
          <a:solidFill>
            <a:srgbClr val="C0504D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edi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5509084" y="4602242"/>
            <a:ext cx="11710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587561" y="5843346"/>
            <a:ext cx="643275" cy="3629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000000"/>
                </a:solidFill>
              </a:rPr>
              <a:t>esp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 flipH="1">
            <a:off x="6482245" y="6057787"/>
            <a:ext cx="1979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416747" y="3521419"/>
            <a:ext cx="973161" cy="3629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416747" y="3884320"/>
            <a:ext cx="973161" cy="3629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old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416747" y="4247221"/>
            <a:ext cx="973161" cy="3629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addr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416747" y="4610122"/>
            <a:ext cx="973161" cy="3629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ebp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416747" y="4976964"/>
            <a:ext cx="973161" cy="3629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ebx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416747" y="5339865"/>
            <a:ext cx="973161" cy="3629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esi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416747" y="5702766"/>
            <a:ext cx="973161" cy="36290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edi</a:t>
            </a:r>
            <a:endParaRPr kumimoji="1" lang="zh-CN" altLang="en-US" dirty="0"/>
          </a:p>
        </p:txBody>
      </p:sp>
      <p:cxnSp>
        <p:nvCxnSpPr>
          <p:cNvPr id="30" name="直线连接符 29"/>
          <p:cNvCxnSpPr/>
          <p:nvPr/>
        </p:nvCxnSpPr>
        <p:spPr>
          <a:xfrm>
            <a:off x="7416747" y="4610122"/>
            <a:ext cx="1171092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485285" y="5851226"/>
            <a:ext cx="643275" cy="3629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rgbClr val="000000"/>
                </a:solidFill>
              </a:rPr>
              <a:t>esp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 flipH="1">
            <a:off x="8389908" y="6065667"/>
            <a:ext cx="1979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873" y="394333"/>
            <a:ext cx="1675296" cy="1370697"/>
          </a:xfrm>
          <a:prstGeom prst="rect">
            <a:avLst/>
          </a:prstGeom>
        </p:spPr>
      </p:pic>
      <p:cxnSp>
        <p:nvCxnSpPr>
          <p:cNvPr id="14" name="直线箭头连接符 13"/>
          <p:cNvCxnSpPr/>
          <p:nvPr/>
        </p:nvCxnSpPr>
        <p:spPr>
          <a:xfrm>
            <a:off x="6897757" y="3702869"/>
            <a:ext cx="0" cy="214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8795915" y="3666028"/>
            <a:ext cx="216" cy="217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581210" y="3339546"/>
            <a:ext cx="70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push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8484435" y="3340622"/>
            <a:ext cx="70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pop</a:t>
            </a:r>
            <a:endParaRPr kumimoji="1" lang="zh-CN" altLang="en-US" dirty="0"/>
          </a:p>
        </p:txBody>
      </p:sp>
      <p:cxnSp>
        <p:nvCxnSpPr>
          <p:cNvPr id="21" name="肘形连接符 20"/>
          <p:cNvCxnSpPr>
            <a:stCxn id="15" idx="2"/>
            <a:endCxn id="31" idx="2"/>
          </p:cNvCxnSpPr>
          <p:nvPr/>
        </p:nvCxnSpPr>
        <p:spPr>
          <a:xfrm rot="16200000" flipH="1">
            <a:off x="7854121" y="5261325"/>
            <a:ext cx="7880" cy="1897724"/>
          </a:xfrm>
          <a:prstGeom prst="bentConnector3">
            <a:avLst>
              <a:gd name="adj1" fmla="val 3001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066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188" y="1945624"/>
            <a:ext cx="3602812" cy="29322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06408"/>
            <a:ext cx="5102558" cy="5286988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628735" y="4382999"/>
            <a:ext cx="2342184" cy="2639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>
            <a:off x="1649425" y="4535399"/>
            <a:ext cx="432149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415088" y="5815013"/>
            <a:ext cx="207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09873" y="6345796"/>
            <a:ext cx="259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2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64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Review: LA-&gt;LA-&gt;PA</a:t>
            </a:r>
          </a:p>
        </p:txBody>
      </p:sp>
      <p:pic>
        <p:nvPicPr>
          <p:cNvPr id="5" name="Picture 4" descr="屏幕快照 2012-03-13 下午1.01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934"/>
            <a:ext cx="9144000" cy="562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35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95" y="2209201"/>
            <a:ext cx="4157756" cy="4594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95" y="74115"/>
            <a:ext cx="4157756" cy="18843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249" y="74115"/>
            <a:ext cx="4125111" cy="67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29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36600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Scheduling Queues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8788" y="1181100"/>
            <a:ext cx="8158162" cy="4826000"/>
          </a:xfrm>
        </p:spPr>
        <p:txBody>
          <a:bodyPr/>
          <a:lstStyle/>
          <a:p>
            <a:r>
              <a:rPr kumimoji="0" lang="en-US" altLang="zh-CN" b="1">
                <a:latin typeface="Arial" charset="0"/>
                <a:ea typeface="宋体" charset="0"/>
              </a:rPr>
              <a:t>Job queue</a:t>
            </a:r>
            <a:r>
              <a:rPr kumimoji="0" lang="en-US" altLang="zh-CN">
                <a:latin typeface="Arial" charset="0"/>
                <a:ea typeface="宋体" charset="0"/>
              </a:rPr>
              <a:t> – set of all processes in the system</a:t>
            </a:r>
          </a:p>
          <a:p>
            <a:r>
              <a:rPr kumimoji="0" lang="en-US" altLang="zh-CN" b="1">
                <a:latin typeface="Arial" charset="0"/>
                <a:ea typeface="宋体" charset="0"/>
              </a:rPr>
              <a:t>Ready queue </a:t>
            </a:r>
            <a:r>
              <a:rPr kumimoji="0" lang="en-US" altLang="zh-CN">
                <a:latin typeface="Arial" charset="0"/>
                <a:ea typeface="宋体" charset="0"/>
              </a:rPr>
              <a:t>– set of all processes residing in main memory, ready and waiting to execute</a:t>
            </a:r>
          </a:p>
          <a:p>
            <a:r>
              <a:rPr kumimoji="0" lang="en-US" altLang="zh-CN" b="1">
                <a:latin typeface="Arial" charset="0"/>
                <a:ea typeface="宋体" charset="0"/>
              </a:rPr>
              <a:t>Device queues </a:t>
            </a:r>
            <a:r>
              <a:rPr kumimoji="0" lang="en-US" altLang="zh-CN">
                <a:latin typeface="Arial" charset="0"/>
                <a:ea typeface="宋体" charset="0"/>
              </a:rPr>
              <a:t>– set of processes waiting for an I/O device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Processes migrate among the various queues</a:t>
            </a:r>
          </a:p>
        </p:txBody>
      </p:sp>
    </p:spTree>
    <p:extLst>
      <p:ext uri="{BB962C8B-B14F-4D97-AF65-F5344CB8AC3E}">
        <p14:creationId xmlns:p14="http://schemas.microsoft.com/office/powerpoint/2010/main" val="722657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1475" y="241300"/>
            <a:ext cx="8772525" cy="773113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 sz="3800">
                <a:latin typeface="Garamond" charset="0"/>
                <a:ea typeface="宋体" charset="0"/>
              </a:rPr>
              <a:t>Ready Queue &amp; Various I/O Device Queues</a:t>
            </a:r>
          </a:p>
        </p:txBody>
      </p:sp>
      <p:pic>
        <p:nvPicPr>
          <p:cNvPr id="563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214438"/>
            <a:ext cx="582295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913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3388" y="373063"/>
            <a:ext cx="8229600" cy="576262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>
                <a:latin typeface="Garamond" charset="0"/>
                <a:ea typeface="宋体" charset="0"/>
              </a:rPr>
              <a:t>Representation of Process Scheduling</a:t>
            </a:r>
          </a:p>
        </p:txBody>
      </p:sp>
      <p:pic>
        <p:nvPicPr>
          <p:cNvPr id="583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1558925"/>
            <a:ext cx="7192962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158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Schedulers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14513"/>
            <a:ext cx="8312150" cy="4440237"/>
          </a:xfrm>
        </p:spPr>
        <p:txBody>
          <a:bodyPr/>
          <a:lstStyle/>
          <a:p>
            <a:r>
              <a:rPr kumimoji="0" lang="en-US" altLang="zh-CN" b="1">
                <a:solidFill>
                  <a:srgbClr val="000000"/>
                </a:solidFill>
                <a:latin typeface="Arial" charset="0"/>
                <a:ea typeface="宋体" charset="0"/>
              </a:rPr>
              <a:t>Long-term scheduler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  </a:t>
            </a:r>
            <a:r>
              <a:rPr kumimoji="0" lang="en-US" altLang="zh-CN">
                <a:latin typeface="Arial" charset="0"/>
                <a:ea typeface="宋体" charset="0"/>
              </a:rPr>
              <a:t>(or job scheduler) – selects which processes should be brought into the ready queue</a:t>
            </a:r>
          </a:p>
          <a:p>
            <a:endParaRPr kumimoji="0" lang="en-US" altLang="zh-CN" b="1">
              <a:solidFill>
                <a:srgbClr val="000000"/>
              </a:solidFill>
              <a:latin typeface="Arial" charset="0"/>
              <a:ea typeface="宋体" charset="0"/>
            </a:endParaRPr>
          </a:p>
          <a:p>
            <a:r>
              <a:rPr kumimoji="0" lang="en-US" altLang="zh-CN" b="1">
                <a:solidFill>
                  <a:srgbClr val="000000"/>
                </a:solidFill>
                <a:latin typeface="Arial" charset="0"/>
                <a:ea typeface="宋体" charset="0"/>
              </a:rPr>
              <a:t>Short-term scheduler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  <a:ea typeface="宋体" charset="0"/>
              </a:rPr>
              <a:t>  </a:t>
            </a:r>
            <a:r>
              <a:rPr kumimoji="0" lang="en-US" altLang="zh-CN">
                <a:latin typeface="Arial" charset="0"/>
                <a:ea typeface="宋体" charset="0"/>
              </a:rPr>
              <a:t>(or CPU scheduler) – selects which process should be executed next and allocates CPU</a:t>
            </a:r>
          </a:p>
        </p:txBody>
      </p:sp>
    </p:spTree>
    <p:extLst>
      <p:ext uri="{BB962C8B-B14F-4D97-AF65-F5344CB8AC3E}">
        <p14:creationId xmlns:p14="http://schemas.microsoft.com/office/powerpoint/2010/main" val="4207079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6113" y="427038"/>
            <a:ext cx="8229600" cy="576262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>
                <a:latin typeface="Garamond" charset="0"/>
                <a:ea typeface="宋体" charset="0"/>
              </a:rPr>
              <a:t>Addition of Medium Term Scheduling</a:t>
            </a:r>
          </a:p>
        </p:txBody>
      </p:sp>
      <p:pic>
        <p:nvPicPr>
          <p:cNvPr id="6246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173288"/>
            <a:ext cx="73279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692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04862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Schedulers (Cont)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1488" y="1546225"/>
            <a:ext cx="8324850" cy="4600575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Short-term scheduler is invoked very frequently (milliseconds) </a:t>
            </a:r>
            <a:r>
              <a:rPr kumimoji="0" lang="en-US" altLang="zh-CN">
                <a:latin typeface="Arial" charset="0"/>
                <a:ea typeface="宋体" charset="0"/>
                <a:sym typeface="Symbol" charset="0"/>
              </a:rPr>
              <a:t> (must be fast)</a:t>
            </a:r>
          </a:p>
          <a:p>
            <a:endParaRPr kumimoji="0" lang="en-US" altLang="zh-CN">
              <a:latin typeface="Arial" charset="0"/>
              <a:ea typeface="宋体" charset="0"/>
              <a:sym typeface="Symbol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  <a:sym typeface="Symbol" charset="0"/>
              </a:rPr>
              <a:t>Long-term scheduler is invoked very infrequently (seconds, minutes)  (may be slow)</a:t>
            </a:r>
          </a:p>
          <a:p>
            <a:endParaRPr kumimoji="0" lang="en-US" altLang="zh-CN">
              <a:latin typeface="Arial" charset="0"/>
              <a:ea typeface="宋体" charset="0"/>
              <a:sym typeface="Symbol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  <a:sym typeface="Symbol" charset="0"/>
              </a:rPr>
              <a:t>The long-term scheduler controls the </a:t>
            </a:r>
            <a:r>
              <a:rPr kumimoji="0" lang="en-US" altLang="zh-CN" i="1">
                <a:latin typeface="Arial" charset="0"/>
                <a:ea typeface="宋体" charset="0"/>
                <a:sym typeface="Symbol" charset="0"/>
              </a:rPr>
              <a:t>degree of multiprogramming</a:t>
            </a:r>
          </a:p>
        </p:txBody>
      </p:sp>
    </p:spTree>
    <p:extLst>
      <p:ext uri="{BB962C8B-B14F-4D97-AF65-F5344CB8AC3E}">
        <p14:creationId xmlns:p14="http://schemas.microsoft.com/office/powerpoint/2010/main" val="2993508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Scheduler (cont.)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  <a:sym typeface="Symbol" charset="0"/>
              </a:rPr>
              <a:t>Processes can be described as either:</a:t>
            </a:r>
          </a:p>
          <a:p>
            <a:pPr lvl="1"/>
            <a:r>
              <a:rPr kumimoji="0" lang="en-US" altLang="zh-CN" b="1">
                <a:solidFill>
                  <a:srgbClr val="000000"/>
                </a:solidFill>
                <a:latin typeface="Arial" charset="0"/>
                <a:ea typeface="宋体" charset="0"/>
                <a:sym typeface="Symbol" charset="0"/>
              </a:rPr>
              <a:t>I/O-bound process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  <a:ea typeface="宋体" charset="0"/>
                <a:sym typeface="Symbol" charset="0"/>
              </a:rPr>
              <a:t> </a:t>
            </a:r>
            <a:r>
              <a:rPr kumimoji="0" lang="en-US" altLang="zh-CN">
                <a:latin typeface="Arial" charset="0"/>
                <a:ea typeface="宋体" charset="0"/>
                <a:sym typeface="Symbol" charset="0"/>
              </a:rPr>
              <a:t>– spends more time doing I/O than computations, many short CPU bursts</a:t>
            </a:r>
          </a:p>
          <a:p>
            <a:pPr lvl="1"/>
            <a:endParaRPr kumimoji="0" lang="en-US" altLang="zh-CN" b="1">
              <a:solidFill>
                <a:srgbClr val="000000"/>
              </a:solidFill>
              <a:latin typeface="Arial" charset="0"/>
              <a:ea typeface="宋体" charset="0"/>
              <a:sym typeface="Symbol" charset="0"/>
            </a:endParaRPr>
          </a:p>
          <a:p>
            <a:pPr lvl="1"/>
            <a:r>
              <a:rPr kumimoji="0" lang="en-US" altLang="zh-CN" b="1">
                <a:solidFill>
                  <a:srgbClr val="000000"/>
                </a:solidFill>
                <a:latin typeface="Arial" charset="0"/>
                <a:ea typeface="宋体" charset="0"/>
                <a:sym typeface="Symbol" charset="0"/>
              </a:rPr>
              <a:t>CPU-bound process</a:t>
            </a:r>
            <a:r>
              <a:rPr kumimoji="0" lang="en-US" altLang="zh-CN">
                <a:solidFill>
                  <a:srgbClr val="000000"/>
                </a:solidFill>
                <a:latin typeface="Arial" charset="0"/>
                <a:ea typeface="宋体" charset="0"/>
                <a:sym typeface="Symbol" charset="0"/>
              </a:rPr>
              <a:t> </a:t>
            </a:r>
            <a:r>
              <a:rPr kumimoji="0" lang="en-US" altLang="zh-CN">
                <a:latin typeface="Arial" charset="0"/>
                <a:ea typeface="宋体" charset="0"/>
                <a:sym typeface="Symbol" charset="0"/>
              </a:rPr>
              <a:t>– spends more time doing computations; few very long CPU bursts</a:t>
            </a:r>
          </a:p>
          <a:p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81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804862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Creation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31913"/>
            <a:ext cx="8229600" cy="4799012"/>
          </a:xfrm>
        </p:spPr>
        <p:txBody>
          <a:bodyPr/>
          <a:lstStyle/>
          <a:p>
            <a:r>
              <a:rPr kumimoji="0" lang="en-US" altLang="zh-CN" b="1">
                <a:latin typeface="Arial" charset="0"/>
                <a:ea typeface="宋体" charset="0"/>
              </a:rPr>
              <a:t>Parent </a:t>
            </a:r>
            <a:r>
              <a:rPr kumimoji="0" lang="en-US" altLang="zh-CN">
                <a:latin typeface="Arial" charset="0"/>
                <a:ea typeface="宋体" charset="0"/>
              </a:rPr>
              <a:t>process create </a:t>
            </a:r>
            <a:r>
              <a:rPr kumimoji="0" lang="en-US" altLang="zh-CN" b="1">
                <a:latin typeface="Arial" charset="0"/>
                <a:ea typeface="宋体" charset="0"/>
              </a:rPr>
              <a:t>children </a:t>
            </a:r>
            <a:r>
              <a:rPr kumimoji="0" lang="en-US" altLang="zh-CN">
                <a:latin typeface="Arial" charset="0"/>
                <a:ea typeface="宋体" charset="0"/>
              </a:rPr>
              <a:t>processes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forming a tree of processes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Generally, process identified and managed via </a:t>
            </a:r>
            <a:r>
              <a:rPr kumimoji="0" lang="en-US" altLang="zh-CN" b="1">
                <a:latin typeface="Arial" charset="0"/>
                <a:ea typeface="宋体" charset="0"/>
              </a:rPr>
              <a:t>a process identifier </a:t>
            </a:r>
            <a:r>
              <a:rPr kumimoji="0" lang="en-US" altLang="zh-CN">
                <a:latin typeface="Arial" charset="0"/>
                <a:ea typeface="宋体" charset="0"/>
              </a:rPr>
              <a:t>(</a:t>
            </a:r>
            <a:r>
              <a:rPr kumimoji="0" lang="en-US" altLang="zh-CN" b="1">
                <a:latin typeface="Arial" charset="0"/>
                <a:ea typeface="宋体" charset="0"/>
              </a:rPr>
              <a:t>pid</a:t>
            </a:r>
            <a:r>
              <a:rPr kumimoji="0" lang="en-US" altLang="zh-CN">
                <a:latin typeface="Arial" charset="0"/>
                <a:ea typeface="宋体" charset="0"/>
              </a:rPr>
              <a:t>)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Resource sharing policies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share all resources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share subset of parent’s resources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share no resources</a:t>
            </a:r>
          </a:p>
          <a:p>
            <a:pPr>
              <a:buFont typeface="Wingdings" charset="0"/>
              <a:buNone/>
            </a:pPr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74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0"/>
            <a:ext cx="8229600" cy="1139825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Creation (Cont)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8613" y="1171575"/>
            <a:ext cx="8358187" cy="4959350"/>
          </a:xfrm>
        </p:spPr>
        <p:txBody>
          <a:bodyPr/>
          <a:lstStyle/>
          <a:p>
            <a:r>
              <a:rPr kumimoji="0" lang="en-US" altLang="zh-CN" dirty="0">
                <a:latin typeface="Arial" charset="0"/>
                <a:ea typeface="宋体" charset="0"/>
              </a:rPr>
              <a:t>Execution</a:t>
            </a: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Parent and children execute concurrently</a:t>
            </a: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Parent waits until children terminate</a:t>
            </a:r>
          </a:p>
          <a:p>
            <a:r>
              <a:rPr kumimoji="0" lang="en-US" altLang="zh-CN" dirty="0">
                <a:latin typeface="Arial" charset="0"/>
                <a:ea typeface="宋体" charset="0"/>
              </a:rPr>
              <a:t>Address space</a:t>
            </a: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Child duplicate of parent’s</a:t>
            </a: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Child has a program loaded into it</a:t>
            </a:r>
          </a:p>
          <a:p>
            <a:r>
              <a:rPr kumimoji="0" lang="en-US" altLang="zh-CN" dirty="0">
                <a:latin typeface="Arial" charset="0"/>
                <a:ea typeface="宋体" charset="0"/>
              </a:rPr>
              <a:t>UNIX examples</a:t>
            </a:r>
          </a:p>
          <a:p>
            <a:pPr lvl="1"/>
            <a:r>
              <a:rPr kumimoji="0" lang="en-US" altLang="zh-CN" b="1" dirty="0">
                <a:latin typeface="Arial" charset="0"/>
                <a:ea typeface="宋体" charset="0"/>
              </a:rPr>
              <a:t>fork</a:t>
            </a:r>
            <a:r>
              <a:rPr kumimoji="0" lang="en-US" altLang="zh-CN" dirty="0">
                <a:latin typeface="Arial" charset="0"/>
                <a:ea typeface="宋体" charset="0"/>
              </a:rPr>
              <a:t> system call creates new process</a:t>
            </a:r>
          </a:p>
          <a:p>
            <a:pPr lvl="1"/>
            <a:r>
              <a:rPr kumimoji="0" lang="en-US" altLang="zh-CN" b="1" dirty="0">
                <a:latin typeface="Arial" charset="0"/>
                <a:ea typeface="宋体" charset="0"/>
              </a:rPr>
              <a:t>exec</a:t>
            </a:r>
            <a:r>
              <a:rPr kumimoji="0" lang="en-US" altLang="zh-CN" dirty="0">
                <a:latin typeface="Arial" charset="0"/>
                <a:ea typeface="宋体" charset="0"/>
              </a:rPr>
              <a:t> system call used after a </a:t>
            </a:r>
            <a:r>
              <a:rPr kumimoji="0" lang="en-US" altLang="zh-CN" b="1" dirty="0">
                <a:latin typeface="Arial" charset="0"/>
                <a:ea typeface="宋体" charset="0"/>
              </a:rPr>
              <a:t>fork</a:t>
            </a:r>
            <a:r>
              <a:rPr kumimoji="0" lang="en-US" altLang="zh-CN" dirty="0">
                <a:latin typeface="Arial" charset="0"/>
                <a:ea typeface="宋体" charset="0"/>
              </a:rPr>
              <a:t> to replace the process’ memory space with a new program</a:t>
            </a:r>
          </a:p>
        </p:txBody>
      </p:sp>
    </p:spTree>
    <p:extLst>
      <p:ext uri="{BB962C8B-B14F-4D97-AF65-F5344CB8AC3E}">
        <p14:creationId xmlns:p14="http://schemas.microsoft.com/office/powerpoint/2010/main" val="108436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Booting: enabling segment and paging</a:t>
            </a:r>
          </a:p>
          <a:p>
            <a:pPr lvl="1"/>
            <a:r>
              <a:rPr kumimoji="1" lang="en-US" altLang="zh-CN" dirty="0"/>
              <a:t>Segment: set GDT &amp; use long </a:t>
            </a:r>
            <a:r>
              <a:rPr kumimoji="1" lang="en-US" altLang="zh-CN" dirty="0" err="1"/>
              <a:t>jmp</a:t>
            </a:r>
            <a:r>
              <a:rPr kumimoji="1" lang="en-US" altLang="zh-CN" dirty="0"/>
              <a:t> (</a:t>
            </a:r>
            <a:r>
              <a:rPr kumimoji="1" lang="en-US" altLang="zh-CN" dirty="0" err="1"/>
              <a:t>ljmp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Paging: temporary page table (</a:t>
            </a:r>
            <a:r>
              <a:rPr kumimoji="1" lang="en-US" altLang="zh-CN" dirty="0" err="1"/>
              <a:t>entrypgdir</a:t>
            </a:r>
            <a:r>
              <a:rPr kumimoji="1" lang="en-US" altLang="zh-CN" dirty="0"/>
              <a:t>) with kernel mapped at both 0x80100000 and 0x100000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Different page size: 4KB vs. 4MB(2MB)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529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Creation</a:t>
            </a:r>
          </a:p>
        </p:txBody>
      </p:sp>
      <p:pic>
        <p:nvPicPr>
          <p:cNvPr id="727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444750"/>
            <a:ext cx="754697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215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5788" y="425450"/>
            <a:ext cx="8229600" cy="576263"/>
          </a:xfrm>
        </p:spPr>
        <p:txBody>
          <a:bodyPr anchor="b">
            <a:normAutofit fontScale="90000"/>
          </a:bodyPr>
          <a:lstStyle/>
          <a:p>
            <a:r>
              <a:rPr kumimoji="0" lang="en-US" altLang="zh-CN">
                <a:latin typeface="Garamond" charset="0"/>
                <a:ea typeface="宋体" charset="0"/>
              </a:rPr>
              <a:t>A tree of processes on a typical Solaris</a:t>
            </a:r>
          </a:p>
        </p:txBody>
      </p:sp>
      <p:pic>
        <p:nvPicPr>
          <p:cNvPr id="747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1343025"/>
            <a:ext cx="5437188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290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0"/>
            <a:ext cx="9088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60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9063482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FD8E9B7-64C3-6C49-BFCE-F4C26FEE5844}"/>
              </a:ext>
            </a:extLst>
          </p:cNvPr>
          <p:cNvSpPr/>
          <p:nvPr/>
        </p:nvSpPr>
        <p:spPr>
          <a:xfrm>
            <a:off x="5396459" y="3095071"/>
            <a:ext cx="3867462" cy="3416320"/>
          </a:xfrm>
          <a:prstGeom prst="rect">
            <a:avLst/>
          </a:prstGeom>
          <a:solidFill>
            <a:srgbClr val="000000">
              <a:alpha val="61961"/>
            </a:srgb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chemeClr val="bg1"/>
                </a:solidFill>
                <a:latin typeface="Arial" panose="020B0604020202020204" pitchFamily="34" charset="0"/>
              </a:rPr>
              <a:t>as part of the kernel build process, the linker embeds that binary that defines two special symbols,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" altLang="zh-CN" dirty="0">
                <a:solidFill>
                  <a:schemeClr val="bg1"/>
                </a:solidFill>
                <a:latin typeface="Arial" panose="020B0604020202020204" pitchFamily="34" charset="0"/>
              </a:rPr>
              <a:t>indicating the location and size of the binary.</a:t>
            </a:r>
          </a:p>
          <a:p>
            <a:endParaRPr lang="en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Check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the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Arial" panose="020B0604020202020204" pitchFamily="34" charset="0"/>
              </a:rPr>
              <a:t>Makefile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endParaRPr lang="en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" altLang="zh-C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$(LD) $(LDFLAGS) -T </a:t>
            </a:r>
            <a:r>
              <a:rPr lang="en" altLang="zh-C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kernel.ld</a:t>
            </a:r>
            <a:r>
              <a:rPr lang="en" altLang="zh-C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kernel </a:t>
            </a:r>
            <a:r>
              <a:rPr lang="en" altLang="zh-C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entry.o</a:t>
            </a:r>
            <a:r>
              <a:rPr lang="en" altLang="zh-C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$(OBJS) -b binary </a:t>
            </a:r>
            <a:r>
              <a:rPr lang="en" altLang="zh-C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initcode</a:t>
            </a:r>
            <a:r>
              <a:rPr lang="en" altLang="zh-C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entryother</a:t>
            </a:r>
            <a:br>
              <a:rPr lang="en" altLang="zh-CN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zh-CN" alt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72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VM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Create a process</a:t>
            </a:r>
          </a:p>
          <a:p>
            <a:pPr marL="457200" lvl="1" indent="0">
              <a:buNone/>
            </a:pPr>
            <a:r>
              <a:rPr lang="en-US" dirty="0" err="1"/>
              <a:t>Inituvm</a:t>
            </a:r>
            <a:r>
              <a:rPr lang="en-US" dirty="0"/>
              <a:t> : initialized user VM</a:t>
            </a:r>
          </a:p>
          <a:p>
            <a:pPr marL="457200" lvl="1" indent="0">
              <a:buNone/>
            </a:pPr>
            <a:r>
              <a:rPr lang="en-US" dirty="0" err="1"/>
              <a:t>Loaduvm</a:t>
            </a:r>
            <a:r>
              <a:rPr lang="en-US" dirty="0"/>
              <a:t>: load program segment</a:t>
            </a:r>
          </a:p>
          <a:p>
            <a:pPr marL="0" indent="0">
              <a:buNone/>
            </a:pPr>
            <a:r>
              <a:rPr lang="en-US" dirty="0"/>
              <a:t>Context switch</a:t>
            </a:r>
          </a:p>
          <a:p>
            <a:pPr marL="457200" lvl="1" indent="0">
              <a:buNone/>
            </a:pPr>
            <a:r>
              <a:rPr lang="en-US" dirty="0" err="1"/>
              <a:t>switchuvm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Grow/shrink/free VM</a:t>
            </a:r>
          </a:p>
          <a:p>
            <a:pPr marL="457200" lvl="1" indent="0">
              <a:buNone/>
            </a:pPr>
            <a:r>
              <a:rPr lang="en-US" dirty="0" err="1"/>
              <a:t>allocuvm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deallocuvm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Freeuvm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Fork</a:t>
            </a:r>
          </a:p>
          <a:p>
            <a:pPr marL="457200" lvl="1" indent="0">
              <a:buNone/>
            </a:pPr>
            <a:r>
              <a:rPr lang="en-US" dirty="0" err="1"/>
              <a:t>copyuvm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12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181100"/>
            <a:ext cx="87249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81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723900"/>
            <a:ext cx="78613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13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屏幕快照 2012-03-06 上午9.28.2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97"/>
          <a:stretch/>
        </p:blipFill>
        <p:spPr>
          <a:xfrm>
            <a:off x="442653" y="1737360"/>
            <a:ext cx="8435662" cy="344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95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屏幕快照 2012-03-06 上午9.28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800"/>
            <a:ext cx="9144000" cy="573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82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屏幕快照 2012-03-06 上午9.28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300"/>
            <a:ext cx="9144000" cy="609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8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Process in xv6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951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屏幕快照 2012-03-06 上午9.28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0"/>
            <a:ext cx="8327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05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屏幕快照 2012-03-06 上午9.29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952500"/>
            <a:ext cx="76581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7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屏幕快照 2012-03-06 上午9.29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0"/>
            <a:ext cx="7674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484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屏幕快照 2012-03-06 上午9.29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4" y="194132"/>
            <a:ext cx="64897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10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>
          <a:xfrm>
            <a:off x="5659829" y="274637"/>
            <a:ext cx="3261590" cy="1892029"/>
          </a:xfrm>
        </p:spPr>
        <p:txBody>
          <a:bodyPr>
            <a:normAutofit fontScale="90000"/>
          </a:bodyPr>
          <a:lstStyle/>
          <a:p>
            <a:r>
              <a:rPr kumimoji="0" lang="en-US" altLang="zh-CN" dirty="0">
                <a:latin typeface="Garamond" charset="0"/>
                <a:ea typeface="宋体" charset="0"/>
              </a:rPr>
              <a:t>Process Creation in xv6</a:t>
            </a:r>
            <a:endParaRPr kumimoji="0" lang="zh-CN" altLang="en-US" dirty="0">
              <a:latin typeface="Garamond" charset="0"/>
              <a:ea typeface="宋体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0" y="216492"/>
            <a:ext cx="5045639" cy="65325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59829" y="2906875"/>
            <a:ext cx="2903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following code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allocproc</a:t>
            </a:r>
            <a:r>
              <a:rPr lang="en-US" dirty="0"/>
              <a:t>()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20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765175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Termination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5750" y="1228725"/>
            <a:ext cx="8858250" cy="5629275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Process executes last statement and asks the operating system to delete it (</a:t>
            </a:r>
            <a:r>
              <a:rPr kumimoji="0" lang="en-US" altLang="zh-CN" b="1">
                <a:latin typeface="Arial" charset="0"/>
                <a:ea typeface="宋体" charset="0"/>
              </a:rPr>
              <a:t>exit</a:t>
            </a:r>
            <a:r>
              <a:rPr kumimoji="0" lang="en-US" altLang="zh-CN">
                <a:latin typeface="Arial" charset="0"/>
                <a:ea typeface="宋体" charset="0"/>
              </a:rPr>
              <a:t>)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Output data from child to parent (via </a:t>
            </a:r>
            <a:r>
              <a:rPr kumimoji="0" lang="en-US" altLang="zh-CN" b="1">
                <a:latin typeface="Arial" charset="0"/>
                <a:ea typeface="宋体" charset="0"/>
              </a:rPr>
              <a:t>wait</a:t>
            </a:r>
            <a:r>
              <a:rPr kumimoji="0" lang="en-US" altLang="zh-CN">
                <a:latin typeface="Arial" charset="0"/>
                <a:ea typeface="宋体" charset="0"/>
              </a:rPr>
              <a:t>)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Process’ resources are deallocated by operating system</a:t>
            </a:r>
          </a:p>
          <a:p>
            <a:endParaRPr kumimoji="0" lang="en-US" altLang="zh-CN">
              <a:latin typeface="Arial" charset="0"/>
              <a:ea typeface="宋体" charset="0"/>
            </a:endParaRPr>
          </a:p>
          <a:p>
            <a:r>
              <a:rPr kumimoji="0" lang="en-US" altLang="zh-CN">
                <a:latin typeface="Arial" charset="0"/>
                <a:ea typeface="宋体" charset="0"/>
              </a:rPr>
              <a:t>Parent may terminate execution of children processes (</a:t>
            </a:r>
            <a:r>
              <a:rPr kumimoji="0" lang="en-US" altLang="zh-CN" b="1">
                <a:latin typeface="Arial" charset="0"/>
                <a:ea typeface="宋体" charset="0"/>
              </a:rPr>
              <a:t>abort</a:t>
            </a:r>
            <a:r>
              <a:rPr kumimoji="0" lang="en-US" altLang="zh-CN">
                <a:latin typeface="Arial" charset="0"/>
                <a:ea typeface="宋体" charset="0"/>
              </a:rPr>
              <a:t>)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Child has exceeded allocated resources</a:t>
            </a:r>
          </a:p>
          <a:p>
            <a:pPr lvl="1"/>
            <a:r>
              <a:rPr kumimoji="0" lang="en-US" altLang="zh-CN">
                <a:latin typeface="Arial" charset="0"/>
                <a:ea typeface="宋体" charset="0"/>
              </a:rPr>
              <a:t>Task assigned to child is no longer required</a:t>
            </a:r>
          </a:p>
        </p:txBody>
      </p:sp>
    </p:spTree>
    <p:extLst>
      <p:ext uri="{BB962C8B-B14F-4D97-AF65-F5344CB8AC3E}">
        <p14:creationId xmlns:p14="http://schemas.microsoft.com/office/powerpoint/2010/main" val="2461698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 Termination (Cont.)</a:t>
            </a:r>
            <a:endParaRPr kumimoji="0" lang="zh-CN" altLang="en-US">
              <a:latin typeface="Garamond" charset="0"/>
              <a:ea typeface="宋体" charset="0"/>
            </a:endParaRPr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If parent is exiting</a:t>
            </a:r>
          </a:p>
          <a:p>
            <a:pPr lvl="2"/>
            <a:r>
              <a:rPr kumimoji="0" lang="en-US" altLang="zh-CN">
                <a:latin typeface="Arial" charset="0"/>
                <a:ea typeface="宋体" charset="0"/>
              </a:rPr>
              <a:t>Some operating system do not allow child to continue if its parent terminates</a:t>
            </a:r>
          </a:p>
          <a:p>
            <a:pPr lvl="3"/>
            <a:r>
              <a:rPr kumimoji="0" lang="en-US" altLang="zh-CN">
                <a:latin typeface="Arial" charset="0"/>
                <a:ea typeface="宋体" charset="0"/>
              </a:rPr>
              <a:t>All children terminated - </a:t>
            </a:r>
            <a:r>
              <a:rPr kumimoji="0" lang="en-US" altLang="zh-CN" b="1">
                <a:latin typeface="Arial" charset="0"/>
                <a:ea typeface="宋体" charset="0"/>
              </a:rPr>
              <a:t>cascading termination</a:t>
            </a:r>
          </a:p>
          <a:p>
            <a:endParaRPr kumimoji="0" lang="zh-CN" alt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518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0"/>
            <a:ext cx="5072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395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xv6, one process contains only one thread. If we allow one process contains multiple threads, which state of the original PCB (process control block) should be per-thread and which should be per-process?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97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0088" y="300038"/>
            <a:ext cx="7324725" cy="750887"/>
          </a:xfrm>
        </p:spPr>
        <p:txBody>
          <a:bodyPr anchor="b"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Processes Outline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1155700"/>
            <a:ext cx="8175625" cy="4884738"/>
          </a:xfrm>
        </p:spPr>
        <p:txBody>
          <a:bodyPr/>
          <a:lstStyle/>
          <a:p>
            <a:r>
              <a:rPr kumimoji="0" lang="en-US" altLang="zh-CN">
                <a:latin typeface="Arial" charset="0"/>
                <a:ea typeface="宋体" charset="0"/>
              </a:rPr>
              <a:t>Process Concept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Process Scheduling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Operations on Processes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Interprocess Communication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Examples of IPC Systems</a:t>
            </a:r>
          </a:p>
          <a:p>
            <a:r>
              <a:rPr kumimoji="0" lang="en-US" altLang="zh-CN">
                <a:latin typeface="Arial" charset="0"/>
                <a:ea typeface="宋体" charset="0"/>
              </a:rPr>
              <a:t>Communication in Client-Server Systems</a:t>
            </a:r>
          </a:p>
        </p:txBody>
      </p:sp>
    </p:spTree>
    <p:extLst>
      <p:ext uri="{BB962C8B-B14F-4D97-AF65-F5344CB8AC3E}">
        <p14:creationId xmlns:p14="http://schemas.microsoft.com/office/powerpoint/2010/main" val="24299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63587"/>
          </a:xfrm>
        </p:spPr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Process: Big Picture</a:t>
            </a:r>
            <a:endParaRPr kumimoji="0" lang="zh-CN" altLang="en-US">
              <a:latin typeface="Garamond" charset="0"/>
              <a:ea typeface="宋体" charset="0"/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6663"/>
            <a:ext cx="8443913" cy="5297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More programs than processors</a:t>
            </a:r>
          </a:p>
          <a:p>
            <a:pPr lvl="1"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How to share the limited number of processors among the programs?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kumimoji="0" lang="zh-CN" altLang="en-US" dirty="0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Observation: most programs do not need the processor continuously</a:t>
            </a:r>
          </a:p>
          <a:p>
            <a:pPr lvl="1"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because they frequently have to wait for input (from user, disk, network, etc.) </a:t>
            </a:r>
            <a:endParaRPr kumimoji="0" lang="zh-CN" altLang="en-US" dirty="0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endParaRPr kumimoji="0" lang="zh-CN" altLang="en-US" dirty="0">
              <a:latin typeface="Arial" charset="0"/>
              <a:ea typeface="宋体" charset="0"/>
            </a:endParaRPr>
          </a:p>
          <a:p>
            <a:pPr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Idea: when one program must wait, it releases the processor, and gives it to another program</a:t>
            </a:r>
            <a:endParaRPr kumimoji="0" lang="zh-CN" alt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  <p:bldP spid="15360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Threads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>
                <a:latin typeface="Arial" charset="0"/>
                <a:ea typeface="宋体" charset="0"/>
              </a:rPr>
              <a:t>Mechanism: thread of computation, an active computation. </a:t>
            </a:r>
          </a:p>
          <a:p>
            <a:pPr lvl="1"/>
            <a:endParaRPr kumimoji="0" lang="en-US" altLang="zh-CN" dirty="0">
              <a:latin typeface="Arial" charset="0"/>
              <a:ea typeface="宋体" charset="0"/>
            </a:endParaRP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A thread is an abstraction that contains </a:t>
            </a:r>
          </a:p>
          <a:p>
            <a:pPr lvl="2"/>
            <a:r>
              <a:rPr kumimoji="0" lang="en-US" altLang="zh-CN" dirty="0">
                <a:latin typeface="Arial" charset="0"/>
                <a:ea typeface="宋体" charset="0"/>
              </a:rPr>
              <a:t>the </a:t>
            </a:r>
            <a:r>
              <a:rPr kumimoji="0" lang="en-US" altLang="zh-CN" i="1" dirty="0">
                <a:latin typeface="Arial" charset="0"/>
                <a:ea typeface="宋体" charset="0"/>
              </a:rPr>
              <a:t>minimal state </a:t>
            </a:r>
            <a:r>
              <a:rPr kumimoji="0" lang="en-US" altLang="zh-CN" dirty="0">
                <a:latin typeface="Arial" charset="0"/>
                <a:ea typeface="宋体" charset="0"/>
              </a:rPr>
              <a:t>that is necessary to </a:t>
            </a:r>
            <a:r>
              <a:rPr kumimoji="0" lang="en-US" altLang="zh-CN" dirty="0">
                <a:solidFill>
                  <a:srgbClr val="FF0000"/>
                </a:solidFill>
                <a:latin typeface="Arial" charset="0"/>
                <a:ea typeface="宋体" charset="0"/>
              </a:rPr>
              <a:t>stop</a:t>
            </a:r>
            <a:r>
              <a:rPr kumimoji="0" lang="en-US" altLang="zh-CN" dirty="0">
                <a:latin typeface="Arial" charset="0"/>
                <a:ea typeface="宋体" charset="0"/>
              </a:rPr>
              <a:t> an active and </a:t>
            </a:r>
            <a:r>
              <a:rPr kumimoji="0" lang="en-US" altLang="zh-CN" dirty="0">
                <a:solidFill>
                  <a:srgbClr val="FF0000"/>
                </a:solidFill>
                <a:latin typeface="Arial" charset="0"/>
                <a:ea typeface="宋体" charset="0"/>
              </a:rPr>
              <a:t>resume</a:t>
            </a:r>
            <a:r>
              <a:rPr kumimoji="0" lang="en-US" altLang="zh-CN" dirty="0">
                <a:latin typeface="Arial" charset="0"/>
                <a:ea typeface="宋体" charset="0"/>
              </a:rPr>
              <a:t> it at some point later</a:t>
            </a:r>
          </a:p>
          <a:p>
            <a:pPr lvl="1"/>
            <a:endParaRPr kumimoji="0" lang="en-US" altLang="zh-CN" dirty="0">
              <a:latin typeface="Arial" charset="0"/>
              <a:ea typeface="宋体" charset="0"/>
            </a:endParaRP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The state depends on the processor</a:t>
            </a:r>
          </a:p>
          <a:p>
            <a:pPr lvl="2"/>
            <a:r>
              <a:rPr kumimoji="0" lang="en-US" altLang="zh-CN" dirty="0">
                <a:latin typeface="Arial" charset="0"/>
                <a:ea typeface="宋体" charset="0"/>
              </a:rPr>
              <a:t>On x86, it is the processor registers</a:t>
            </a:r>
            <a:endParaRPr kumimoji="0" lang="zh-CN" alt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5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Threads in xv6</a:t>
            </a:r>
            <a:endParaRPr kumimoji="0" lang="zh-CN" altLang="en-US">
              <a:latin typeface="Garamond" charset="0"/>
              <a:ea typeface="宋体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37" y="1590285"/>
            <a:ext cx="8484076" cy="432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3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31850"/>
          </a:xfrm>
        </p:spPr>
        <p:txBody>
          <a:bodyPr/>
          <a:lstStyle/>
          <a:p>
            <a:r>
              <a:rPr kumimoji="0" lang="en-US" altLang="zh-CN">
                <a:latin typeface="Garamond" charset="0"/>
                <a:ea typeface="宋体" charset="0"/>
              </a:rPr>
              <a:t>Address spaces and threads</a:t>
            </a:r>
            <a:endParaRPr kumimoji="0" lang="zh-CN" altLang="en-US">
              <a:latin typeface="Garamond" charset="0"/>
              <a:ea typeface="宋体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Address spaces and threads are in principle </a:t>
            </a:r>
            <a:r>
              <a:rPr kumimoji="0" lang="en-US" altLang="zh-CN" dirty="0">
                <a:solidFill>
                  <a:srgbClr val="FF0000"/>
                </a:solidFill>
                <a:latin typeface="Arial" charset="0"/>
                <a:ea typeface="宋体" charset="0"/>
              </a:rPr>
              <a:t>independent</a:t>
            </a:r>
            <a:r>
              <a:rPr kumimoji="0" lang="en-US" altLang="zh-CN" dirty="0">
                <a:latin typeface="Arial" charset="0"/>
                <a:ea typeface="宋体" charset="0"/>
              </a:rPr>
              <a:t> concepts</a:t>
            </a:r>
          </a:p>
          <a:p>
            <a:pPr lvl="1"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One can switch from one thread to another thread in the same address space</a:t>
            </a:r>
          </a:p>
          <a:p>
            <a:pPr lvl="1">
              <a:lnSpc>
                <a:spcPct val="90000"/>
              </a:lnSpc>
            </a:pPr>
            <a:r>
              <a:rPr kumimoji="0" lang="en-US" altLang="zh-CN" dirty="0">
                <a:latin typeface="Arial" charset="0"/>
                <a:ea typeface="宋体" charset="0"/>
              </a:rPr>
              <a:t>or one can switch from one thread to another thread in another address space</a:t>
            </a:r>
          </a:p>
          <a:p>
            <a:pPr>
              <a:lnSpc>
                <a:spcPct val="90000"/>
              </a:lnSpc>
            </a:pPr>
            <a:endParaRPr kumimoji="0" lang="zh-CN" alt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05610"/>
      </p:ext>
    </p:extLst>
  </p:cSld>
  <p:clrMapOvr>
    <a:masterClrMapping/>
  </p:clrMapOvr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7972</TotalTime>
  <Words>1089</Words>
  <Application>Microsoft Macintosh PowerPoint</Application>
  <PresentationFormat>全屏显示(4:3)</PresentationFormat>
  <Paragraphs>185</Paragraphs>
  <Slides>48</Slides>
  <Notes>21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9" baseType="lpstr">
      <vt:lpstr>宋体</vt:lpstr>
      <vt:lpstr>ＭＳ Ｐゴシック</vt:lpstr>
      <vt:lpstr>Arial</vt:lpstr>
      <vt:lpstr>Calibri</vt:lpstr>
      <vt:lpstr>Courier New</vt:lpstr>
      <vt:lpstr>Garamond</vt:lpstr>
      <vt:lpstr>Symbol</vt:lpstr>
      <vt:lpstr>Tahoma</vt:lpstr>
      <vt:lpstr>Verdana</vt:lpstr>
      <vt:lpstr>Wingdings</vt:lpstr>
      <vt:lpstr>CloudVisor-Austin</vt:lpstr>
      <vt:lpstr>Processes</vt:lpstr>
      <vt:lpstr>Review: LA-&gt;LA-&gt;PA</vt:lpstr>
      <vt:lpstr>Review</vt:lpstr>
      <vt:lpstr>Process in xv6</vt:lpstr>
      <vt:lpstr>Processes Outline</vt:lpstr>
      <vt:lpstr>Process: Big Picture</vt:lpstr>
      <vt:lpstr>Threads</vt:lpstr>
      <vt:lpstr>Threads in xv6</vt:lpstr>
      <vt:lpstr>Address spaces and threads</vt:lpstr>
      <vt:lpstr>Process Concepts</vt:lpstr>
      <vt:lpstr>Process State</vt:lpstr>
      <vt:lpstr>Diagram of Process State</vt:lpstr>
      <vt:lpstr>Process Control Block (PCB)</vt:lpstr>
      <vt:lpstr>Process Control Block (PCB)</vt:lpstr>
      <vt:lpstr>Process in xv6 (proc.c)</vt:lpstr>
      <vt:lpstr>Context Switch</vt:lpstr>
      <vt:lpstr>CPU Switch From Process to Process</vt:lpstr>
      <vt:lpstr>Context Switch in xv6 (swtch.S)</vt:lpstr>
      <vt:lpstr>PowerPoint 演示文稿</vt:lpstr>
      <vt:lpstr>PowerPoint 演示文稿</vt:lpstr>
      <vt:lpstr>Process Scheduling Queues</vt:lpstr>
      <vt:lpstr>Ready Queue &amp; Various I/O Device Queues</vt:lpstr>
      <vt:lpstr>Representation of Process Scheduling</vt:lpstr>
      <vt:lpstr>Schedulers</vt:lpstr>
      <vt:lpstr>Addition of Medium Term Scheduling</vt:lpstr>
      <vt:lpstr>Schedulers (Cont)</vt:lpstr>
      <vt:lpstr>Scheduler (cont.)</vt:lpstr>
      <vt:lpstr>Process Creation</vt:lpstr>
      <vt:lpstr>Process Creation (Cont)</vt:lpstr>
      <vt:lpstr>Process Creation</vt:lpstr>
      <vt:lpstr>A tree of processes on a typical Solaris</vt:lpstr>
      <vt:lpstr>PowerPoint 演示文稿</vt:lpstr>
      <vt:lpstr>PowerPoint 演示文稿</vt:lpstr>
      <vt:lpstr>User VM mapping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Process Creation in xv6</vt:lpstr>
      <vt:lpstr>Process Termination</vt:lpstr>
      <vt:lpstr>Process Termination (Cont.)</vt:lpstr>
      <vt:lpstr>PowerPoint 演示文稿</vt:lpstr>
      <vt:lpstr>Homework</vt:lpstr>
    </vt:vector>
  </TitlesOfParts>
  <Company>ppi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Haibo CHen</dc:creator>
  <cp:lastModifiedBy>Yubin Xia</cp:lastModifiedBy>
  <cp:revision>202</cp:revision>
  <cp:lastPrinted>2012-03-06T02:02:05Z</cp:lastPrinted>
  <dcterms:created xsi:type="dcterms:W3CDTF">2012-03-02T02:20:40Z</dcterms:created>
  <dcterms:modified xsi:type="dcterms:W3CDTF">2019-03-14T01:52:08Z</dcterms:modified>
</cp:coreProperties>
</file>