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9"/>
  </p:notesMasterIdLst>
  <p:sldIdLst>
    <p:sldId id="257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2" r:id="rId37"/>
    <p:sldId id="383" r:id="rId38"/>
    <p:sldId id="384" r:id="rId39"/>
    <p:sldId id="380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08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23" r:id="rId72"/>
    <p:sldId id="417" r:id="rId73"/>
    <p:sldId id="418" r:id="rId74"/>
    <p:sldId id="419" r:id="rId75"/>
    <p:sldId id="420" r:id="rId76"/>
    <p:sldId id="421" r:id="rId77"/>
    <p:sldId id="422" r:id="rId7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76763" autoAdjust="0"/>
  </p:normalViewPr>
  <p:slideViewPr>
    <p:cSldViewPr snapToGrid="0" snapToObjects="1">
      <p:cViewPr varScale="1">
        <p:scale>
          <a:sx n="112" d="100"/>
          <a:sy n="112" d="100"/>
        </p:scale>
        <p:origin x="20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6DB7-28FD-7E4D-A957-CC489F468FCE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C8B5-2FAE-A04D-A162-E918EBB942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21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0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2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6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11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7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5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6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02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81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2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1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3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7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6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6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err="1" smtClean="0"/>
              <a:t>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ote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4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wakeup(writer)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here?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</a:t>
            </a:r>
            <a:r>
              <a:rPr kumimoji="1" lang="zh-CN" altLang="en-US" dirty="0" smtClean="0"/>
              <a:t>y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7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48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9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6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60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3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2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8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4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9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8398" y="1972132"/>
            <a:ext cx="7772400" cy="1470025"/>
          </a:xfrm>
          <a:noFill/>
          <a:ln/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5388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Inter Process Communication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714940" y="5855187"/>
            <a:ext cx="302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A8A8A"/>
                </a:solidFill>
                <a:latin typeface="Calibri" panose="020F0502020204030204" pitchFamily="34" charset="0"/>
              </a:rPr>
              <a:t>Credit to Timothy Roscoe, ETH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kumimoji="0" lang="en-US" altLang="zh-CN" dirty="0" smtClean="0">
                <a:latin typeface="Arial" charset="0"/>
                <a:ea typeface="宋体" charset="0"/>
              </a:rPr>
              <a:t>Yubin Xia</a:t>
            </a:r>
          </a:p>
          <a:p>
            <a:r>
              <a:rPr lang="en-US" altLang="zh-CN" dirty="0" smtClean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58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482600"/>
            <a:ext cx="9017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30200"/>
            <a:ext cx="90805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23838"/>
            <a:ext cx="8566150" cy="723900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400">
                <a:latin typeface="Garamond" charset="0"/>
                <a:ea typeface="宋体" charset="0"/>
              </a:rPr>
              <a:t>Interprocess Communication </a:t>
            </a:r>
            <a:r>
              <a:rPr kumimoji="0" lang="en-US" altLang="zh-CN" sz="3400">
                <a:latin typeface="Arial" charset="0"/>
                <a:ea typeface="宋体" charset="0"/>
              </a:rPr>
              <a:t>–</a:t>
            </a:r>
            <a:r>
              <a:rPr kumimoji="0" lang="en-US" altLang="zh-CN" sz="3400">
                <a:latin typeface="Garamond" charset="0"/>
                <a:ea typeface="宋体" charset="0"/>
              </a:rPr>
              <a:t> Message Passing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157288"/>
            <a:ext cx="8391525" cy="4973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Message system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message</a:t>
            </a:r>
            <a:r>
              <a:rPr kumimoji="0" lang="en-US" altLang="zh-CN">
                <a:latin typeface="Arial" charset="0"/>
                <a:ea typeface="宋体" charset="0"/>
              </a:rPr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message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8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Message Passing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If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>
                <a:latin typeface="Arial" charset="0"/>
                <a:ea typeface="宋体" charset="0"/>
              </a:rPr>
              <a:t> and </a:t>
            </a:r>
            <a:r>
              <a:rPr kumimoji="0" lang="en-US" altLang="zh-CN" i="1">
                <a:latin typeface="Arial" charset="0"/>
                <a:ea typeface="宋体" charset="0"/>
              </a:rPr>
              <a:t>Q</a:t>
            </a:r>
            <a:r>
              <a:rPr kumimoji="0" lang="en-US" altLang="zh-CN">
                <a:latin typeface="Arial" charset="0"/>
                <a:ea typeface="宋体" charset="0"/>
              </a:rPr>
              <a:t> wish to communicate, they need to: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establish a </a:t>
            </a:r>
            <a:r>
              <a:rPr kumimoji="0" lang="en-US" altLang="zh-CN" i="1">
                <a:latin typeface="Arial" charset="0"/>
                <a:ea typeface="宋体" charset="0"/>
              </a:rPr>
              <a:t>communication</a:t>
            </a:r>
            <a:r>
              <a:rPr kumimoji="0" lang="en-US" altLang="zh-CN">
                <a:latin typeface="Arial" charset="0"/>
                <a:ea typeface="宋体" charset="0"/>
              </a:rPr>
              <a:t> </a:t>
            </a:r>
            <a:r>
              <a:rPr kumimoji="0" lang="en-US" altLang="zh-CN" i="1">
                <a:latin typeface="Arial" charset="0"/>
                <a:ea typeface="宋体" charset="0"/>
              </a:rPr>
              <a:t>link</a:t>
            </a:r>
            <a:r>
              <a:rPr kumimoji="0" lang="en-US" altLang="zh-CN">
                <a:latin typeface="Arial" charset="0"/>
                <a:ea typeface="宋体" charset="0"/>
              </a:rPr>
              <a:t> between them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exchange messages via send/receive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Implementation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physical (e.g., shared memory, hardware bus)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logical (e.g., logical properties)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92551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Implementation Questions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404938"/>
            <a:ext cx="8240712" cy="472598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How are links established?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Can a link be associated with more than two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How many links can be between every pair of communicating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What is the capacity of a link?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the size of a message that the link can accommodate fixed or variable?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a link unidirectional or bi-directional?</a:t>
            </a:r>
          </a:p>
        </p:txBody>
      </p:sp>
    </p:spTree>
    <p:extLst>
      <p:ext uri="{BB962C8B-B14F-4D97-AF65-F5344CB8AC3E}">
        <p14:creationId xmlns:p14="http://schemas.microsoft.com/office/powerpoint/2010/main" val="5042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363538"/>
            <a:ext cx="8229600" cy="7762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Direct Communication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184275"/>
            <a:ext cx="8593138" cy="539115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Processes must name each other explicitly: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 (</a:t>
            </a:r>
            <a:r>
              <a:rPr kumimoji="0" lang="en-US" altLang="zh-CN" i="1">
                <a:latin typeface="Arial" charset="0"/>
                <a:ea typeface="宋体" charset="0"/>
              </a:rPr>
              <a:t>P,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process P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Q,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process Q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Links are established automatically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is associated with exactly one pair of communicating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Between each pair there exists exactly one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610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514475"/>
            <a:ext cx="8566150" cy="53435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Messages are directed and received from mailboxes (also referred to as ports)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mailbox has a unique id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Processes can communicate only if they share a mailbox</a:t>
            </a:r>
          </a:p>
        </p:txBody>
      </p:sp>
    </p:spTree>
    <p:extLst>
      <p:ext uri="{BB962C8B-B14F-4D97-AF65-F5344CB8AC3E}">
        <p14:creationId xmlns:p14="http://schemas.microsoft.com/office/powerpoint/2010/main" val="25136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established only if processes share a common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may be associated with many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pair of processes may share several communication links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may be unidirectional or bi-directional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778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128713"/>
            <a:ext cx="8229600" cy="521970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Operations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create a new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send and receive messages through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destroy a mailbox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Primitives are defined as: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mailbox A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3403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497888" cy="7905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168400"/>
            <a:ext cx="8364538" cy="5056188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Mailbox sharing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 i="1">
                <a:latin typeface="Arial" charset="0"/>
                <a:ea typeface="宋体" charset="0"/>
              </a:rPr>
              <a:t>,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,</a:t>
            </a:r>
            <a:r>
              <a:rPr kumimoji="0" lang="en-US" altLang="zh-CN">
                <a:latin typeface="Arial" charset="0"/>
                <a:ea typeface="宋体" charset="0"/>
              </a:rPr>
              <a:t> 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share mailbox A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>
                <a:latin typeface="Arial" charset="0"/>
                <a:ea typeface="宋体" charset="0"/>
              </a:rPr>
              <a:t>, sends;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</a:rPr>
              <a:t>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receive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Who gets the message?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Solutions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a link to be associated with at most two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only one process at a time to execute a receive operation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29136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651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Cooperating Processes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309688"/>
            <a:ext cx="8240712" cy="4821237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Independent</a:t>
            </a:r>
            <a:r>
              <a:rPr kumimoji="0" lang="en-US" altLang="zh-CN">
                <a:latin typeface="Arial" charset="0"/>
                <a:ea typeface="宋体" charset="0"/>
              </a:rPr>
              <a:t> process cannot affect or be affected by the execution of another process</a:t>
            </a:r>
          </a:p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Cooperating</a:t>
            </a:r>
            <a:r>
              <a:rPr kumimoji="0" lang="en-US" altLang="zh-CN">
                <a:latin typeface="Arial" charset="0"/>
                <a:ea typeface="宋体" charset="0"/>
              </a:rPr>
              <a:t> process can affect or be affected by the execution of another process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Advantages of process cooperation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Information sharing 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Computation speed-up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Modularity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42180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425450"/>
            <a:ext cx="8229600" cy="696913"/>
          </a:xfrm>
        </p:spPr>
        <p:txBody>
          <a:bodyPr anchor="b"/>
          <a:lstStyle/>
          <a:p>
            <a:r>
              <a:rPr kumimoji="0" lang="en-US" altLang="zh-CN" sz="3800" dirty="0" smtClean="0">
                <a:latin typeface="Garamond" charset="0"/>
                <a:ea typeface="宋体" charset="0"/>
              </a:rPr>
              <a:t>Synchronization &amp; Asynchronous</a:t>
            </a:r>
            <a:endParaRPr kumimoji="0" lang="en-US" altLang="zh-CN" sz="3800" dirty="0">
              <a:latin typeface="Garamond" charset="0"/>
              <a:ea typeface="宋体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88" y="1304925"/>
            <a:ext cx="8659812" cy="5553075"/>
          </a:xfrm>
        </p:spPr>
        <p:txBody>
          <a:bodyPr/>
          <a:lstStyle/>
          <a:p>
            <a:pPr marL="381000" indent="-381000"/>
            <a:r>
              <a:rPr kumimoji="0" lang="en-US" altLang="zh-CN">
                <a:latin typeface="Arial" charset="0"/>
                <a:ea typeface="宋体" charset="0"/>
              </a:rPr>
              <a:t>Message passing may be either blocking or non-blocking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send </a:t>
            </a:r>
            <a:r>
              <a:rPr kumimoji="0" lang="en-US" altLang="zh-CN">
                <a:latin typeface="Arial" charset="0"/>
                <a:ea typeface="宋体" charset="0"/>
              </a:rPr>
              <a:t>has the sender block until the message is received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receive </a:t>
            </a:r>
            <a:r>
              <a:rPr kumimoji="0" lang="en-US" altLang="zh-CN">
                <a:latin typeface="Arial" charset="0"/>
                <a:ea typeface="宋体" charset="0"/>
              </a:rPr>
              <a:t>has the receiver block until a message is available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Non-blocking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asynchronous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send has the sender send the message and continue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receive has the receiver receive a valid message or null</a:t>
            </a:r>
          </a:p>
        </p:txBody>
      </p:sp>
    </p:spTree>
    <p:extLst>
      <p:ext uri="{BB962C8B-B14F-4D97-AF65-F5344CB8AC3E}">
        <p14:creationId xmlns:p14="http://schemas.microsoft.com/office/powerpoint/2010/main" val="23876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32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Buffering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313"/>
            <a:ext cx="8199438" cy="4640262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Queue of messages attached to the link; implemented in one of three ways</a:t>
            </a:r>
          </a:p>
          <a:p>
            <a:pPr lvl="1">
              <a:buFont typeface="Wingdings" charset="0"/>
              <a:buNone/>
            </a:pPr>
            <a:r>
              <a:rPr kumimoji="0" lang="en-US" altLang="zh-CN">
                <a:solidFill>
                  <a:srgbClr val="CC6600"/>
                </a:solidFill>
                <a:latin typeface="Arial" charset="0"/>
                <a:ea typeface="宋体" charset="0"/>
              </a:rPr>
              <a:t>1.</a:t>
            </a:r>
            <a:r>
              <a:rPr kumimoji="0" lang="en-US" altLang="zh-CN">
                <a:latin typeface="Arial" charset="0"/>
                <a:ea typeface="宋体" charset="0"/>
              </a:rPr>
              <a:t>	Zero capacity – 0 messages</a:t>
            </a:r>
            <a:br>
              <a:rPr kumimoji="0" lang="en-US" altLang="zh-CN">
                <a:latin typeface="Arial" charset="0"/>
                <a:ea typeface="宋体" charset="0"/>
              </a:rPr>
            </a:br>
            <a:r>
              <a:rPr kumimoji="0" lang="en-US" altLang="zh-CN">
                <a:latin typeface="Arial" charset="0"/>
                <a:ea typeface="宋体" charset="0"/>
              </a:rPr>
              <a:t>Sender must wait for receiver (rendezvous)</a:t>
            </a:r>
          </a:p>
          <a:p>
            <a:pPr lvl="1">
              <a:buFont typeface="Wingdings" charset="0"/>
              <a:buNone/>
            </a:pPr>
            <a:r>
              <a:rPr kumimoji="0" lang="en-US" altLang="zh-CN">
                <a:solidFill>
                  <a:srgbClr val="CC6600"/>
                </a:solidFill>
                <a:latin typeface="Arial" charset="0"/>
                <a:ea typeface="宋体" charset="0"/>
              </a:rPr>
              <a:t>2.</a:t>
            </a:r>
            <a:r>
              <a:rPr kumimoji="0" lang="en-US" altLang="zh-CN">
                <a:latin typeface="Arial" charset="0"/>
                <a:ea typeface="宋体" charset="0"/>
              </a:rPr>
              <a:t>	Bounded capacity – finite length of </a:t>
            </a:r>
            <a:r>
              <a:rPr kumimoji="0" lang="en-US" altLang="zh-CN" i="1">
                <a:latin typeface="Arial" charset="0"/>
                <a:ea typeface="宋体" charset="0"/>
              </a:rPr>
              <a:t>n</a:t>
            </a:r>
            <a:r>
              <a:rPr kumimoji="0" lang="en-US" altLang="zh-CN">
                <a:latin typeface="Arial" charset="0"/>
                <a:ea typeface="宋体" charset="0"/>
              </a:rPr>
              <a:t> messages</a:t>
            </a:r>
            <a:br>
              <a:rPr kumimoji="0" lang="en-US" altLang="zh-CN">
                <a:latin typeface="Arial" charset="0"/>
                <a:ea typeface="宋体" charset="0"/>
              </a:rPr>
            </a:br>
            <a:r>
              <a:rPr kumimoji="0" lang="en-US" altLang="zh-CN">
                <a:latin typeface="Arial" charset="0"/>
                <a:ea typeface="宋体" charset="0"/>
              </a:rPr>
              <a:t>Sender must wait if link full</a:t>
            </a:r>
          </a:p>
          <a:p>
            <a:pPr lvl="1">
              <a:buFont typeface="Wingdings" charset="0"/>
              <a:buNone/>
            </a:pPr>
            <a:r>
              <a:rPr kumimoji="0" lang="en-US" altLang="zh-CN">
                <a:solidFill>
                  <a:srgbClr val="CC6600"/>
                </a:solidFill>
                <a:latin typeface="Arial" charset="0"/>
                <a:ea typeface="宋体" charset="0"/>
              </a:rPr>
              <a:t>3.</a:t>
            </a:r>
            <a:r>
              <a:rPr kumimoji="0" lang="en-US" altLang="zh-CN">
                <a:latin typeface="Arial" charset="0"/>
                <a:ea typeface="宋体" charset="0"/>
              </a:rPr>
              <a:t>	Unbounded capacity – infinite length </a:t>
            </a:r>
            <a:br>
              <a:rPr kumimoji="0" lang="en-US" altLang="zh-CN">
                <a:latin typeface="Arial" charset="0"/>
                <a:ea typeface="宋体" charset="0"/>
              </a:rPr>
            </a:br>
            <a:r>
              <a:rPr kumimoji="0" lang="en-US" altLang="zh-CN">
                <a:latin typeface="Arial" charset="0"/>
                <a:ea typeface="宋体" charset="0"/>
              </a:rPr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27486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557213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Examples of IPC Systems - POSIX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415925" y="1130300"/>
            <a:ext cx="8270875" cy="5000625"/>
          </a:xfrm>
        </p:spPr>
        <p:txBody>
          <a:bodyPr>
            <a:normAutofit lnSpcReduction="10000"/>
          </a:bodyPr>
          <a:lstStyle/>
          <a:p>
            <a:r>
              <a:rPr kumimoji="0" lang="en-US" altLang="zh-CN">
                <a:latin typeface="Arial" charset="0"/>
                <a:ea typeface="宋体" charset="0"/>
              </a:rPr>
              <a:t>POSIX Shared Memory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first creates shared memory segment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wanting access to that shared memory must attach to it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Now the process could write to the shared memory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When done a process can detach the shared memory from its address space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shmdt(shared memory);</a:t>
            </a:r>
          </a:p>
        </p:txBody>
      </p:sp>
    </p:spTree>
    <p:extLst>
      <p:ext uri="{BB962C8B-B14F-4D97-AF65-F5344CB8AC3E}">
        <p14:creationId xmlns:p14="http://schemas.microsoft.com/office/powerpoint/2010/main" val="11036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>
          <a:xfrm>
            <a:off x="757238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Examples of IPC Systems </a:t>
            </a:r>
            <a:r>
              <a:rPr kumimoji="0" lang="en-US" altLang="zh-CN" sz="3800">
                <a:latin typeface="Arial" charset="0"/>
                <a:ea typeface="宋体" charset="0"/>
              </a:rPr>
              <a:t>–</a:t>
            </a:r>
            <a:r>
              <a:rPr kumimoji="0" lang="en-US" altLang="zh-CN" sz="3800">
                <a:latin typeface="Garamond" charset="0"/>
                <a:ea typeface="宋体" charset="0"/>
              </a:rPr>
              <a:t> WinXP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>
          <a:xfrm>
            <a:off x="514350" y="1171575"/>
            <a:ext cx="8629650" cy="56864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Message-passing centric via </a:t>
            </a:r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local procedure call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LPC</a:t>
            </a:r>
            <a:r>
              <a:rPr kumimoji="0" lang="en-US" altLang="zh-CN">
                <a:latin typeface="Arial" charset="0"/>
                <a:ea typeface="宋体" charset="0"/>
              </a:rPr>
              <a:t>) facility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Only works between processes on the same system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Uses ports (like mailboxes) to establish and maintain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37402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85775" y="277813"/>
            <a:ext cx="8501063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Examples of IPC Systems </a:t>
            </a:r>
            <a:r>
              <a:rPr kumimoji="0" lang="en-US" altLang="zh-CN" sz="3800">
                <a:latin typeface="Arial" charset="0"/>
                <a:ea typeface="宋体" charset="0"/>
              </a:rPr>
              <a:t>–</a:t>
            </a:r>
            <a:r>
              <a:rPr kumimoji="0" lang="en-US" altLang="zh-CN" sz="3800">
                <a:latin typeface="Garamond" charset="0"/>
                <a:ea typeface="宋体" charset="0"/>
              </a:rPr>
              <a:t> WinXP (cont.)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4294967295"/>
          </p:nvPr>
        </p:nvSpPr>
        <p:spPr>
          <a:xfrm>
            <a:off x="514350" y="1171575"/>
            <a:ext cx="8629650" cy="56864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Communication works as follows: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client opens a handle to the subsystem’s connection port object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client sends a connection request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server creates two private communication ports and returns the handle to one of them to the client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client and server use the corresponding port handle to send messages or callbacks and to listen for replies</a:t>
            </a:r>
          </a:p>
        </p:txBody>
      </p:sp>
    </p:spTree>
    <p:extLst>
      <p:ext uri="{BB962C8B-B14F-4D97-AF65-F5344CB8AC3E}">
        <p14:creationId xmlns:p14="http://schemas.microsoft.com/office/powerpoint/2010/main" val="34924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942975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Local Procedure Calls in Windows XP</a:t>
            </a:r>
          </a:p>
        </p:txBody>
      </p:sp>
      <p:pic>
        <p:nvPicPr>
          <p:cNvPr id="12083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97013"/>
            <a:ext cx="7440613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2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77813"/>
            <a:ext cx="8672513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Communications in Client-Server Systems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Sockets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Procedure Calls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25544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IPC in Microkernel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7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IPC in Microkernel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microkernel idea</a:t>
            </a:r>
          </a:p>
          <a:p>
            <a:pPr lvl="1"/>
            <a:r>
              <a:rPr lang="en-US" altLang="zh-CN" sz="2000" dirty="0" smtClean="0"/>
              <a:t>Mach </a:t>
            </a:r>
            <a:r>
              <a:rPr lang="en-US" altLang="zh-CN" sz="2000" dirty="0"/>
              <a:t>(and others)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great microkernel debate</a:t>
            </a:r>
          </a:p>
          <a:p>
            <a:pPr lvl="1"/>
            <a:r>
              <a:rPr lang="en-US" altLang="zh-CN" sz="2000" dirty="0" err="1" smtClean="0"/>
              <a:t>Bershad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Chen vs. </a:t>
            </a:r>
            <a:r>
              <a:rPr lang="en-US" altLang="zh-CN" sz="2000" dirty="0" err="1"/>
              <a:t>Liedtke</a:t>
            </a:r>
            <a:endParaRPr lang="en-US" altLang="zh-CN" sz="2000" dirty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design of L3 and L4</a:t>
            </a:r>
          </a:p>
          <a:p>
            <a:pPr lvl="1"/>
            <a:r>
              <a:rPr lang="en-US" altLang="zh-CN" sz="2000" dirty="0" smtClean="0"/>
              <a:t>Performance </a:t>
            </a:r>
            <a:r>
              <a:rPr lang="en-US" altLang="zh-CN" sz="2000" dirty="0"/>
              <a:t>and size are everything</a:t>
            </a:r>
          </a:p>
          <a:p>
            <a:r>
              <a:rPr lang="en-US" altLang="zh-CN" sz="2400" dirty="0" smtClean="0"/>
              <a:t>Lightweight </a:t>
            </a:r>
            <a:r>
              <a:rPr lang="en-US" altLang="zh-CN" sz="2400" dirty="0"/>
              <a:t>RPC (LRPC)</a:t>
            </a:r>
          </a:p>
          <a:p>
            <a:pPr lvl="1"/>
            <a:r>
              <a:rPr lang="en-US" altLang="zh-CN" sz="2000" dirty="0" smtClean="0"/>
              <a:t>Making </a:t>
            </a:r>
            <a:r>
              <a:rPr lang="en-US" altLang="zh-CN" sz="2000" dirty="0" err="1"/>
              <a:t>interprocess</a:t>
            </a:r>
            <a:r>
              <a:rPr lang="en-US" altLang="zh-CN" sz="2000" dirty="0"/>
              <a:t> calls fast</a:t>
            </a:r>
          </a:p>
          <a:p>
            <a:r>
              <a:rPr lang="en-US" altLang="zh-CN" sz="2400" dirty="0" smtClean="0"/>
              <a:t>L4 </a:t>
            </a:r>
            <a:r>
              <a:rPr lang="en-US" altLang="zh-CN" sz="2400" dirty="0"/>
              <a:t>RPC</a:t>
            </a:r>
          </a:p>
          <a:p>
            <a:pPr lvl="1"/>
            <a:r>
              <a:rPr lang="en-US" altLang="zh-CN" sz="2000" dirty="0" smtClean="0"/>
              <a:t>Making </a:t>
            </a:r>
            <a:r>
              <a:rPr lang="en-US" altLang="zh-CN" sz="2000" dirty="0" err="1"/>
              <a:t>interprocess</a:t>
            </a:r>
            <a:r>
              <a:rPr lang="en-US" altLang="zh-CN" sz="2000" dirty="0"/>
              <a:t> calls even faster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7061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Review: Monolithic VS. Microkernel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6" y="1532243"/>
            <a:ext cx="8462476" cy="282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30" y="4402120"/>
            <a:ext cx="7992339" cy="1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Communications Models </a:t>
            </a: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458913"/>
            <a:ext cx="64531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Early example: Hydra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Separation of mechanism from policy</a:t>
            </a:r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/>
              <a:t>Levin et al., 1975]</a:t>
            </a:r>
          </a:p>
          <a:p>
            <a:r>
              <a:rPr lang="en-US" altLang="zh-CN" dirty="0" smtClean="0"/>
              <a:t>No </a:t>
            </a:r>
            <a:r>
              <a:rPr lang="en-US" altLang="zh-CN" dirty="0"/>
              <a:t>hierarchical layering of kernel</a:t>
            </a:r>
          </a:p>
          <a:p>
            <a:r>
              <a:rPr lang="en-US" altLang="zh-CN" dirty="0" smtClean="0"/>
              <a:t>Protection</a:t>
            </a:r>
            <a:r>
              <a:rPr lang="en-US" altLang="zh-CN" dirty="0"/>
              <a:t>, even within OS</a:t>
            </a:r>
          </a:p>
          <a:p>
            <a:pPr lvl="1"/>
            <a:r>
              <a:rPr lang="en-US" altLang="zh-CN" dirty="0" smtClean="0"/>
              <a:t>Uses </a:t>
            </a:r>
            <a:r>
              <a:rPr lang="en-US" altLang="zh-CN" dirty="0"/>
              <a:t>capabilities</a:t>
            </a:r>
          </a:p>
          <a:p>
            <a:r>
              <a:rPr lang="en-US" altLang="zh-CN" dirty="0" smtClean="0"/>
              <a:t>Objects</a:t>
            </a:r>
            <a:r>
              <a:rPr lang="en-US" altLang="zh-CN" dirty="0"/>
              <a:t>, encapsulation, units of protection</a:t>
            </a:r>
          </a:p>
          <a:p>
            <a:r>
              <a:rPr lang="en-US" altLang="zh-CN" dirty="0" smtClean="0"/>
              <a:t>Can </a:t>
            </a:r>
            <a:r>
              <a:rPr lang="en-US" altLang="zh-CN" dirty="0"/>
              <a:t>be considered the first object‐oriented 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02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example: Mach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08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Developed at CMU by Rashid and others </a:t>
            </a:r>
            <a:r>
              <a:rPr lang="en-US" altLang="zh-CN" dirty="0" smtClean="0"/>
              <a:t>from </a:t>
            </a:r>
            <a:r>
              <a:rPr lang="da-DK" altLang="zh-CN" dirty="0" smtClean="0"/>
              <a:t>1984 </a:t>
            </a:r>
            <a:r>
              <a:rPr lang="da-DK" altLang="zh-CN" dirty="0"/>
              <a:t>[Rashid et al., 1988]</a:t>
            </a:r>
          </a:p>
          <a:p>
            <a:pPr>
              <a:lnSpc>
                <a:spcPct val="110000"/>
              </a:lnSpc>
            </a:pP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Goals</a:t>
            </a:r>
            <a:r>
              <a:rPr lang="en-US" altLang="zh-CN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err="1" smtClean="0"/>
              <a:t>Tailorability</a:t>
            </a:r>
            <a:r>
              <a:rPr lang="en-US" altLang="zh-CN" dirty="0"/>
              <a:t>: support different OS interfaces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smtClean="0"/>
              <a:t>Portability</a:t>
            </a:r>
            <a:r>
              <a:rPr lang="en-US" altLang="zh-CN" dirty="0"/>
              <a:t>: almost all code H/</a:t>
            </a:r>
            <a:r>
              <a:rPr lang="en-US" altLang="zh-CN" dirty="0" err="1"/>
              <a:t>Windependent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b="1" dirty="0" smtClean="0"/>
              <a:t>Real‐time </a:t>
            </a:r>
            <a:r>
              <a:rPr lang="en-US" altLang="zh-CN" dirty="0"/>
              <a:t>capability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smtClean="0"/>
              <a:t>Multiprocessor </a:t>
            </a:r>
            <a:r>
              <a:rPr lang="en-US" altLang="zh-CN" dirty="0"/>
              <a:t>and </a:t>
            </a:r>
            <a:r>
              <a:rPr lang="en-US" altLang="zh-CN" b="1" dirty="0"/>
              <a:t>distribution </a:t>
            </a:r>
            <a:r>
              <a:rPr lang="en-US" altLang="zh-CN" dirty="0"/>
              <a:t>support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smtClean="0"/>
              <a:t>Security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Coined </a:t>
            </a:r>
            <a:r>
              <a:rPr lang="en-US" altLang="zh-CN" dirty="0"/>
              <a:t>term </a:t>
            </a:r>
            <a:r>
              <a:rPr lang="en-US" altLang="zh-CN" b="1" dirty="0" smtClean="0"/>
              <a:t>microkernel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719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features of Mach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and thread management</a:t>
            </a:r>
          </a:p>
          <a:p>
            <a:r>
              <a:rPr lang="en-US" altLang="zh-CN" dirty="0" smtClean="0"/>
              <a:t>Inter‐process </a:t>
            </a:r>
            <a:r>
              <a:rPr lang="en-US" altLang="zh-CN" dirty="0"/>
              <a:t>communication</a:t>
            </a:r>
          </a:p>
          <a:p>
            <a:pPr lvl="1"/>
            <a:r>
              <a:rPr lang="en-US" altLang="zh-CN" dirty="0" smtClean="0"/>
              <a:t>asynchronous </a:t>
            </a:r>
            <a:r>
              <a:rPr lang="en-US" altLang="zh-CN" dirty="0"/>
              <a:t>message‐passing</a:t>
            </a:r>
          </a:p>
          <a:p>
            <a:r>
              <a:rPr lang="en-US" altLang="zh-CN" dirty="0" smtClean="0"/>
              <a:t>Memory </a:t>
            </a:r>
            <a:r>
              <a:rPr lang="en-US" altLang="zh-CN" dirty="0"/>
              <a:t>object management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call redirection</a:t>
            </a:r>
          </a:p>
          <a:p>
            <a:r>
              <a:rPr lang="en-US" altLang="zh-CN" dirty="0" smtClean="0"/>
              <a:t>Device </a:t>
            </a:r>
            <a:r>
              <a:rPr lang="en-US" altLang="zh-CN" dirty="0"/>
              <a:t>support</a:t>
            </a:r>
          </a:p>
          <a:p>
            <a:r>
              <a:rPr lang="en-US" altLang="zh-CN" dirty="0" smtClean="0"/>
              <a:t>Multiprocessor </a:t>
            </a:r>
            <a:r>
              <a:rPr lang="en-US" altLang="zh-CN" dirty="0"/>
              <a:t>support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73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 = </a:t>
            </a:r>
            <a:r>
              <a:rPr lang="el-GR" altLang="zh-CN" dirty="0"/>
              <a:t>μ</a:t>
            </a:r>
            <a:r>
              <a:rPr lang="en-US" altLang="zh-CN" dirty="0"/>
              <a:t>kernel?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Most OS services implemented at user level</a:t>
            </a:r>
          </a:p>
          <a:p>
            <a:pPr lvl="1"/>
            <a:r>
              <a:rPr lang="en-US" altLang="zh-CN" sz="2000" dirty="0" smtClean="0"/>
              <a:t>Using </a:t>
            </a:r>
            <a:r>
              <a:rPr lang="en-US" altLang="zh-CN" sz="2000" dirty="0"/>
              <a:t>memory objects and external pagers</a:t>
            </a:r>
          </a:p>
          <a:p>
            <a:pPr lvl="1"/>
            <a:r>
              <a:rPr lang="en-US" altLang="zh-CN" sz="2000" dirty="0" smtClean="0"/>
              <a:t>Provides </a:t>
            </a:r>
            <a:r>
              <a:rPr lang="en-US" altLang="zh-CN" sz="2000" dirty="0"/>
              <a:t>mechanisms, not policies</a:t>
            </a:r>
          </a:p>
          <a:p>
            <a:r>
              <a:rPr lang="en-US" altLang="zh-CN" sz="2400" dirty="0" smtClean="0"/>
              <a:t>Mostly </a:t>
            </a:r>
            <a:r>
              <a:rPr lang="en-US" altLang="zh-CN" sz="2400" dirty="0"/>
              <a:t>hardware independent</a:t>
            </a:r>
          </a:p>
          <a:p>
            <a:r>
              <a:rPr lang="en-US" altLang="zh-CN" sz="2400" dirty="0" smtClean="0"/>
              <a:t>Big</a:t>
            </a:r>
            <a:r>
              <a:rPr lang="en-US" altLang="zh-CN" sz="2400" dirty="0"/>
              <a:t>!</a:t>
            </a:r>
          </a:p>
          <a:p>
            <a:pPr lvl="1"/>
            <a:r>
              <a:rPr lang="en-US" altLang="zh-CN" sz="2000" dirty="0" smtClean="0"/>
              <a:t>140 </a:t>
            </a:r>
            <a:r>
              <a:rPr lang="en-US" altLang="zh-CN" sz="2000" dirty="0"/>
              <a:t>system calls (300 in later versions), &gt;100 </a:t>
            </a:r>
            <a:r>
              <a:rPr lang="en-US" altLang="zh-CN" sz="2000" dirty="0" err="1"/>
              <a:t>kLOC</a:t>
            </a:r>
            <a:endParaRPr lang="en-US" altLang="zh-CN" sz="2000" dirty="0"/>
          </a:p>
          <a:p>
            <a:pPr lvl="2"/>
            <a:r>
              <a:rPr lang="en-US" altLang="zh-CN" sz="1800" dirty="0" smtClean="0"/>
              <a:t>Unix </a:t>
            </a:r>
            <a:r>
              <a:rPr lang="en-US" altLang="zh-CN" sz="1800" dirty="0"/>
              <a:t>6th edition had 48 system calls, 10kLOC without drivers</a:t>
            </a:r>
          </a:p>
          <a:p>
            <a:pPr lvl="1"/>
            <a:r>
              <a:rPr lang="en-US" altLang="zh-CN" sz="2000" dirty="0" smtClean="0"/>
              <a:t>200 </a:t>
            </a:r>
            <a:r>
              <a:rPr lang="en-US" altLang="zh-CN" sz="2000" dirty="0"/>
              <a:t>KiB text size (350 KiB in later versions)</a:t>
            </a:r>
          </a:p>
          <a:p>
            <a:r>
              <a:rPr lang="en-US" altLang="zh-CN" sz="2400" dirty="0" smtClean="0"/>
              <a:t>Poor </a:t>
            </a:r>
            <a:r>
              <a:rPr lang="en-US" altLang="zh-CN" sz="2400" dirty="0"/>
              <a:t>performance</a:t>
            </a:r>
          </a:p>
          <a:p>
            <a:pPr lvl="1"/>
            <a:r>
              <a:rPr lang="en-US" altLang="zh-CN" sz="2000" dirty="0" smtClean="0"/>
              <a:t>Tendency </a:t>
            </a:r>
            <a:r>
              <a:rPr lang="en-US" altLang="zh-CN" sz="2000" dirty="0"/>
              <a:t>to move features into kernel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4049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microkernel idea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 others)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great microkernel debate</a:t>
            </a:r>
          </a:p>
          <a:p>
            <a:pPr lvl="1"/>
            <a:r>
              <a:rPr lang="en-US" altLang="zh-CN" sz="2000" dirty="0" err="1" smtClean="0"/>
              <a:t>Bershad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Chen vs. </a:t>
            </a:r>
            <a:r>
              <a:rPr lang="en-US" altLang="zh-CN" sz="2000" dirty="0" err="1"/>
              <a:t>Liedtke</a:t>
            </a:r>
            <a:endParaRPr lang="en-US" altLang="zh-CN" sz="2000" dirty="0"/>
          </a:p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of L3 and L4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size are everything</a:t>
            </a:r>
          </a:p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Lightweight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RPC (LRPC)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Making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interprocess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calls fast</a:t>
            </a:r>
          </a:p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L4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RPC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Making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interprocess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calls even faster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12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Critique of microkernel</a:t>
            </a:r>
            <a:br>
              <a:rPr lang="en-US" altLang="zh-CN" dirty="0"/>
            </a:br>
            <a:r>
              <a:rPr lang="en-US" altLang="zh-CN" dirty="0"/>
              <a:t>architectures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1660"/>
            <a:ext cx="8229600" cy="40645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/>
              <a:t>“Personally, I’m </a:t>
            </a:r>
            <a:r>
              <a:rPr lang="en-US" altLang="zh-CN" b="1" i="1" dirty="0"/>
              <a:t>not</a:t>
            </a:r>
            <a:r>
              <a:rPr lang="en-US" altLang="zh-CN" i="1" dirty="0"/>
              <a:t> interested in making device</a:t>
            </a:r>
          </a:p>
          <a:p>
            <a:pPr marL="0" indent="0">
              <a:buNone/>
            </a:pPr>
            <a:r>
              <a:rPr lang="en-US" altLang="zh-CN" i="1" dirty="0"/>
              <a:t>drivers look like user‐level. They aren’t, they</a:t>
            </a:r>
          </a:p>
          <a:p>
            <a:pPr marL="0" indent="0">
              <a:buNone/>
            </a:pPr>
            <a:r>
              <a:rPr lang="en-US" altLang="zh-CN" i="1" dirty="0"/>
              <a:t>shouldn’t be, and microkernels are just stupid.”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‐‐ </a:t>
            </a:r>
            <a:r>
              <a:rPr lang="en-US" altLang="zh-CN" dirty="0"/>
              <a:t>Linus Torvalds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051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First generation microkernel systems (’80s, early ’90s)</a:t>
            </a:r>
          </a:p>
          <a:p>
            <a:pPr lvl="1"/>
            <a:r>
              <a:rPr lang="en-US" altLang="zh-CN" sz="2000" dirty="0" smtClean="0"/>
              <a:t>Exhibited </a:t>
            </a:r>
            <a:r>
              <a:rPr lang="en-US" altLang="zh-CN" sz="2000" dirty="0"/>
              <a:t>poor performance when compared to </a:t>
            </a:r>
            <a:r>
              <a:rPr lang="en-US" altLang="zh-CN" sz="2000" dirty="0" smtClean="0"/>
              <a:t>monolithic </a:t>
            </a:r>
            <a:r>
              <a:rPr lang="en-US" altLang="zh-CN" dirty="0" smtClean="0"/>
              <a:t>UNIX </a:t>
            </a:r>
            <a:r>
              <a:rPr lang="en-US" altLang="zh-CN" sz="2000" dirty="0"/>
              <a:t>implementations</a:t>
            </a:r>
          </a:p>
          <a:p>
            <a:pPr lvl="1"/>
            <a:r>
              <a:rPr lang="en-US" altLang="zh-CN" sz="2000" dirty="0" smtClean="0"/>
              <a:t>Particularly </a:t>
            </a:r>
            <a:r>
              <a:rPr lang="en-US" altLang="zh-CN" sz="2000" dirty="0">
                <a:solidFill>
                  <a:schemeClr val="accent2"/>
                </a:solidFill>
              </a:rPr>
              <a:t>Mach</a:t>
            </a:r>
            <a:r>
              <a:rPr lang="en-US" altLang="zh-CN" sz="2000" dirty="0"/>
              <a:t>, the best‐known example</a:t>
            </a:r>
          </a:p>
          <a:p>
            <a:r>
              <a:rPr lang="en-US" altLang="zh-CN" sz="2400" dirty="0" smtClean="0"/>
              <a:t>Typical </a:t>
            </a:r>
            <a:r>
              <a:rPr lang="en-US" altLang="zh-CN" sz="2400" dirty="0"/>
              <a:t>results:</a:t>
            </a:r>
          </a:p>
          <a:p>
            <a:pPr lvl="1"/>
            <a:r>
              <a:rPr lang="en-US" altLang="zh-CN" sz="2000" dirty="0" smtClean="0"/>
              <a:t>Move </a:t>
            </a:r>
            <a:r>
              <a:rPr lang="en-US" altLang="zh-CN" sz="2000" dirty="0"/>
              <a:t>OS services back into the kernel for performance</a:t>
            </a:r>
          </a:p>
          <a:p>
            <a:pPr lvl="1"/>
            <a:r>
              <a:rPr lang="en-US" altLang="zh-CN" sz="2000" dirty="0" smtClean="0"/>
              <a:t>Move </a:t>
            </a:r>
            <a:r>
              <a:rPr lang="en-US" altLang="zh-CN" sz="2000" dirty="0"/>
              <a:t>complete OS personalities into kernel</a:t>
            </a:r>
          </a:p>
          <a:p>
            <a:pPr lvl="2"/>
            <a:r>
              <a:rPr lang="en-US" altLang="zh-CN" sz="1800" dirty="0" smtClean="0"/>
              <a:t>Chorus Unix, </a:t>
            </a:r>
            <a:r>
              <a:rPr lang="en-US" altLang="zh-CN" sz="1800" dirty="0"/>
              <a:t>OSF/1</a:t>
            </a:r>
          </a:p>
          <a:p>
            <a:pPr lvl="2"/>
            <a:r>
              <a:rPr lang="en-US" altLang="zh-CN" sz="1800" dirty="0" smtClean="0"/>
              <a:t>Mac </a:t>
            </a:r>
            <a:r>
              <a:rPr lang="en-US" altLang="zh-CN" sz="1800" dirty="0"/>
              <a:t>OS X (Darwin): complete BSD kernel linked to Mach</a:t>
            </a:r>
          </a:p>
          <a:p>
            <a:r>
              <a:rPr lang="en-US" altLang="zh-CN" sz="2400" dirty="0" smtClean="0"/>
              <a:t>Some </a:t>
            </a:r>
            <a:r>
              <a:rPr lang="en-US" altLang="zh-CN" sz="2400" dirty="0"/>
              <a:t>spectacular failures</a:t>
            </a:r>
          </a:p>
          <a:p>
            <a:pPr lvl="1"/>
            <a:r>
              <a:rPr lang="en-US" altLang="zh-CN" sz="2000" dirty="0" smtClean="0"/>
              <a:t>IBM </a:t>
            </a:r>
            <a:r>
              <a:rPr lang="en-US" altLang="zh-CN" sz="2000" dirty="0"/>
              <a:t>Workplace </a:t>
            </a:r>
            <a:r>
              <a:rPr lang="en-US" altLang="zh-CN" sz="2000" dirty="0" smtClean="0"/>
              <a:t>OS, GNU </a:t>
            </a:r>
            <a:r>
              <a:rPr lang="en-US" altLang="zh-CN" sz="2000" dirty="0"/>
              <a:t>Hurd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5126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Reasons investigated [Chen and </a:t>
            </a:r>
            <a:r>
              <a:rPr lang="en-US" altLang="zh-CN" sz="2400" dirty="0" err="1"/>
              <a:t>Bershad</a:t>
            </a:r>
            <a:r>
              <a:rPr lang="en-US" altLang="zh-CN" sz="2400" dirty="0"/>
              <a:t>, 1993]:</a:t>
            </a:r>
          </a:p>
          <a:p>
            <a:pPr lvl="1"/>
            <a:r>
              <a:rPr lang="en-US" altLang="zh-CN" sz="2000" dirty="0" smtClean="0"/>
              <a:t>Instrumented </a:t>
            </a:r>
            <a:r>
              <a:rPr lang="en-US" altLang="zh-CN" sz="2000" dirty="0"/>
              <a:t>user &amp; system code to collect execution traces</a:t>
            </a:r>
          </a:p>
          <a:p>
            <a:pPr lvl="1"/>
            <a:r>
              <a:rPr lang="en-US" altLang="zh-CN" sz="2000" dirty="0" smtClean="0"/>
              <a:t>Run </a:t>
            </a:r>
            <a:r>
              <a:rPr lang="en-US" altLang="zh-CN" sz="2000" dirty="0"/>
              <a:t>on </a:t>
            </a:r>
            <a:r>
              <a:rPr lang="en-US" altLang="zh-CN" sz="2000" dirty="0" err="1"/>
              <a:t>DECstation</a:t>
            </a:r>
            <a:r>
              <a:rPr lang="en-US" altLang="zh-CN" sz="2000" dirty="0"/>
              <a:t> 5000/200 (25MHz MIPS R3000)</a:t>
            </a:r>
          </a:p>
          <a:p>
            <a:pPr lvl="1"/>
            <a:r>
              <a:rPr lang="en-US" altLang="zh-CN" sz="2000" dirty="0" smtClean="0"/>
              <a:t>Run </a:t>
            </a:r>
            <a:r>
              <a:rPr lang="en-US" altLang="zh-CN" sz="2000" dirty="0"/>
              <a:t>under Ultrix and Mach with Unix server</a:t>
            </a:r>
          </a:p>
          <a:p>
            <a:pPr lvl="1"/>
            <a:r>
              <a:rPr lang="en-US" altLang="zh-CN" sz="2000" dirty="0" smtClean="0"/>
              <a:t>Traces </a:t>
            </a:r>
            <a:r>
              <a:rPr lang="en-US" altLang="zh-CN" sz="2000" dirty="0"/>
              <a:t>fed to memory system simulator</a:t>
            </a:r>
          </a:p>
          <a:p>
            <a:pPr lvl="1"/>
            <a:r>
              <a:rPr lang="en-US" altLang="zh-CN" sz="2000" dirty="0" smtClean="0"/>
              <a:t>Analyzed </a:t>
            </a:r>
            <a:r>
              <a:rPr lang="en-US" altLang="zh-CN" sz="2000" dirty="0"/>
              <a:t>memory cycles per instruction</a:t>
            </a:r>
            <a:r>
              <a:rPr lang="en-US" altLang="zh-CN" sz="2000" dirty="0" smtClean="0"/>
              <a:t>: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Baseline MCPI (i.e</a:t>
            </a:r>
            <a:r>
              <a:rPr lang="en-US" altLang="zh-CN" sz="2000" dirty="0" smtClean="0"/>
              <a:t>., </a:t>
            </a:r>
            <a:r>
              <a:rPr lang="en-US" altLang="zh-CN" sz="2000" dirty="0"/>
              <a:t>excluding idle loops)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79" y="4165889"/>
            <a:ext cx="5283451" cy="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3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Ultrix vs. </a:t>
            </a:r>
            <a:r>
              <a:rPr lang="en-US" altLang="zh-CN" dirty="0" err="1"/>
              <a:t>Mach+Unix</a:t>
            </a:r>
            <a:r>
              <a:rPr lang="en-US" altLang="zh-CN" dirty="0"/>
              <a:t> MCPI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2" y="1417638"/>
            <a:ext cx="8323215" cy="50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04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13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/>
              <a:t>Observations:</a:t>
            </a:r>
          </a:p>
          <a:p>
            <a:pPr lvl="1">
              <a:lnSpc>
                <a:spcPct val="120000"/>
              </a:lnSpc>
            </a:pPr>
            <a:r>
              <a:rPr lang="en-US" altLang="zh-CN" sz="3100" dirty="0" smtClean="0"/>
              <a:t>Mach </a:t>
            </a:r>
            <a:r>
              <a:rPr lang="en-US" altLang="zh-CN" sz="3100" dirty="0"/>
              <a:t>memory penalty higher</a:t>
            </a:r>
          </a:p>
          <a:p>
            <a:pPr lvl="2">
              <a:lnSpc>
                <a:spcPct val="120000"/>
              </a:lnSpc>
            </a:pPr>
            <a:r>
              <a:rPr lang="en-US" altLang="zh-CN" sz="2600" dirty="0" smtClean="0"/>
              <a:t>i.e</a:t>
            </a:r>
            <a:r>
              <a:rPr lang="en-US" altLang="zh-CN" sz="2600" dirty="0"/>
              <a:t>. cache misses or write stalls</a:t>
            </a:r>
          </a:p>
          <a:p>
            <a:pPr lvl="1">
              <a:lnSpc>
                <a:spcPct val="120000"/>
              </a:lnSpc>
            </a:pPr>
            <a:r>
              <a:rPr lang="en-US" altLang="zh-CN" sz="3100" dirty="0" smtClean="0"/>
              <a:t>Mach </a:t>
            </a:r>
            <a:r>
              <a:rPr lang="en-US" altLang="zh-CN" sz="3100" dirty="0" err="1"/>
              <a:t>VMsystem</a:t>
            </a:r>
            <a:r>
              <a:rPr lang="en-US" altLang="zh-CN" sz="3100" dirty="0"/>
              <a:t> executes more instructions than Ultrix</a:t>
            </a:r>
          </a:p>
          <a:p>
            <a:pPr lvl="2">
              <a:lnSpc>
                <a:spcPct val="120000"/>
              </a:lnSpc>
            </a:pPr>
            <a:r>
              <a:rPr lang="en-US" altLang="zh-CN" sz="2600" dirty="0" smtClean="0"/>
              <a:t>but </a:t>
            </a:r>
            <a:r>
              <a:rPr lang="en-US" altLang="zh-CN" sz="2600" dirty="0"/>
              <a:t>is portable and has more functionality</a:t>
            </a:r>
          </a:p>
          <a:p>
            <a:pPr>
              <a:lnSpc>
                <a:spcPct val="120000"/>
              </a:lnSpc>
            </a:pPr>
            <a:r>
              <a:rPr lang="en-US" altLang="zh-CN" sz="3600" dirty="0"/>
              <a:t>Claim:</a:t>
            </a:r>
          </a:p>
          <a:p>
            <a:pPr lvl="1">
              <a:lnSpc>
                <a:spcPct val="120000"/>
              </a:lnSpc>
            </a:pPr>
            <a:r>
              <a:rPr lang="en-US" altLang="zh-CN" sz="3100" dirty="0" smtClean="0"/>
              <a:t>Degraded </a:t>
            </a:r>
            <a:r>
              <a:rPr lang="en-US" altLang="zh-CN" sz="3100" dirty="0"/>
              <a:t>performance is result of OS structure</a:t>
            </a:r>
          </a:p>
          <a:p>
            <a:pPr lvl="1">
              <a:lnSpc>
                <a:spcPct val="120000"/>
              </a:lnSpc>
            </a:pPr>
            <a:r>
              <a:rPr lang="en-US" altLang="zh-CN" sz="3100" dirty="0" smtClean="0"/>
              <a:t>IPC </a:t>
            </a:r>
            <a:r>
              <a:rPr lang="en-US" altLang="zh-CN" sz="3100" dirty="0"/>
              <a:t>cost is </a:t>
            </a:r>
            <a:r>
              <a:rPr lang="en-US" altLang="zh-CN" sz="3100" dirty="0">
                <a:solidFill>
                  <a:srgbClr val="FF0000"/>
                </a:solidFill>
              </a:rPr>
              <a:t>not</a:t>
            </a:r>
            <a:r>
              <a:rPr lang="en-US" altLang="zh-CN" sz="3100" dirty="0"/>
              <a:t> a major factor</a:t>
            </a:r>
            <a:r>
              <a:rPr lang="en-US" altLang="zh-CN" sz="3100" dirty="0" smtClean="0"/>
              <a:t>: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i="1" dirty="0"/>
              <a:t>“...the overhead of Mach’s IPC, in terms of instructions executed, </a:t>
            </a:r>
            <a:r>
              <a:rPr lang="en-US" altLang="zh-CN" i="1" dirty="0" smtClean="0"/>
              <a:t>is responsible </a:t>
            </a:r>
            <a:r>
              <a:rPr lang="en-US" altLang="zh-CN" i="1" dirty="0"/>
              <a:t>for a small portion of overall system overhead. </a:t>
            </a:r>
            <a:r>
              <a:rPr lang="en-US" altLang="zh-CN" i="1" dirty="0" smtClean="0"/>
              <a:t>This suggests </a:t>
            </a:r>
            <a:r>
              <a:rPr lang="en-US" altLang="zh-CN" i="1" dirty="0"/>
              <a:t>that microkernel optimizations focusing exclusively on </a:t>
            </a:r>
            <a:r>
              <a:rPr lang="en-US" altLang="zh-CN" i="1" dirty="0" smtClean="0"/>
              <a:t>IPC, without </a:t>
            </a:r>
            <a:r>
              <a:rPr lang="en-US" altLang="zh-CN" i="1" dirty="0"/>
              <a:t>considering other sources of system overhead such as </a:t>
            </a:r>
            <a:r>
              <a:rPr lang="en-US" altLang="zh-CN" i="1" dirty="0" smtClean="0"/>
              <a:t>MCPI, will </a:t>
            </a:r>
            <a:r>
              <a:rPr lang="en-US" altLang="zh-CN" i="1" dirty="0"/>
              <a:t>have a limited impact on overall system performance.”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2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IPC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57300"/>
            <a:ext cx="8286750" cy="48736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Cooperating processes need </a:t>
            </a:r>
            <a:r>
              <a:rPr kumimoji="0" lang="en-US" altLang="zh-CN" b="1">
                <a:latin typeface="Arial" charset="0"/>
                <a:ea typeface="宋体" charset="0"/>
              </a:rPr>
              <a:t>interprocess communication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b="1">
                <a:latin typeface="Arial" charset="0"/>
                <a:ea typeface="宋体" charset="0"/>
              </a:rPr>
              <a:t>IPC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Two models of IPC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Shared memory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Message passing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8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System instruction and data locality is measurably </a:t>
            </a:r>
            <a:r>
              <a:rPr lang="en-US" altLang="zh-CN" sz="2000" dirty="0" smtClean="0"/>
              <a:t>worse than </a:t>
            </a:r>
            <a:r>
              <a:rPr lang="en-US" altLang="zh-CN" sz="2000" dirty="0"/>
              <a:t>user code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/>
              <a:t>Higher </a:t>
            </a:r>
            <a:r>
              <a:rPr lang="en-US" altLang="zh-CN" sz="1800" dirty="0"/>
              <a:t>cache and TLB miss rates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/>
              <a:t>Mach </a:t>
            </a:r>
            <a:r>
              <a:rPr lang="en-US" altLang="zh-CN" sz="1800" dirty="0"/>
              <a:t>worse than Ultrix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System </a:t>
            </a:r>
            <a:r>
              <a:rPr lang="en-US" altLang="zh-CN" sz="2000" dirty="0"/>
              <a:t>execution is more dependent than user </a:t>
            </a:r>
            <a:r>
              <a:rPr lang="en-US" altLang="zh-CN" sz="2000" dirty="0" smtClean="0"/>
              <a:t>on instruction </a:t>
            </a:r>
            <a:r>
              <a:rPr lang="en-US" altLang="zh-CN" sz="2000" dirty="0"/>
              <a:t>cache </a:t>
            </a:r>
            <a:r>
              <a:rPr lang="en-US" altLang="zh-CN" sz="2000" dirty="0" smtClean="0"/>
              <a:t>behavior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1800" dirty="0" smtClean="0"/>
              <a:t>MCPI </a:t>
            </a:r>
            <a:r>
              <a:rPr lang="en-US" altLang="zh-CN" sz="1800" dirty="0"/>
              <a:t>dominated by system </a:t>
            </a:r>
            <a:r>
              <a:rPr lang="en-US" altLang="zh-CN" sz="1800" dirty="0" err="1"/>
              <a:t>Icache</a:t>
            </a:r>
            <a:r>
              <a:rPr lang="en-US" altLang="zh-CN" sz="1800" dirty="0"/>
              <a:t> misses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Competition </a:t>
            </a:r>
            <a:r>
              <a:rPr lang="en-US" altLang="zh-CN" sz="2000" dirty="0"/>
              <a:t>between user and system code not a problem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/>
              <a:t>Few </a:t>
            </a:r>
            <a:r>
              <a:rPr lang="en-US" altLang="zh-CN" sz="1800" dirty="0"/>
              <a:t>conflicts between user and system </a:t>
            </a:r>
            <a:r>
              <a:rPr lang="en-US" altLang="zh-CN" sz="1800" dirty="0" smtClean="0"/>
              <a:t>cache</a:t>
            </a:r>
          </a:p>
          <a:p>
            <a:pPr lvl="1">
              <a:lnSpc>
                <a:spcPct val="120000"/>
              </a:lnSpc>
            </a:pP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2000" i="1" dirty="0"/>
              <a:t>“The impact of Mach’s microkernel structure on competition </a:t>
            </a:r>
            <a:r>
              <a:rPr lang="en-US" altLang="zh-CN" sz="2000" i="1" dirty="0" smtClean="0"/>
              <a:t>is not </a:t>
            </a:r>
            <a:r>
              <a:rPr lang="en-US" altLang="zh-CN" sz="2000" i="1" dirty="0"/>
              <a:t>significant.”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3858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Self‐interference, especially on instructions, is </a:t>
            </a:r>
            <a:r>
              <a:rPr lang="en-US" altLang="zh-CN" dirty="0" smtClean="0"/>
              <a:t>a problem </a:t>
            </a:r>
            <a:r>
              <a:rPr lang="en-US" altLang="zh-CN" dirty="0"/>
              <a:t>for system code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Ultrix </a:t>
            </a:r>
            <a:r>
              <a:rPr lang="en-US" altLang="zh-CN" dirty="0"/>
              <a:t>would benefit more from higher cache </a:t>
            </a:r>
            <a:r>
              <a:rPr lang="en-US" altLang="zh-CN" dirty="0" smtClean="0"/>
              <a:t>associativity (direct‐mapped </a:t>
            </a:r>
            <a:r>
              <a:rPr lang="en-US" altLang="zh-CN" dirty="0"/>
              <a:t>cache was used)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Block </a:t>
            </a:r>
            <a:r>
              <a:rPr lang="en-US" altLang="zh-CN" dirty="0"/>
              <a:t>memory operations are responsible for a </a:t>
            </a:r>
            <a:r>
              <a:rPr lang="en-US" altLang="zh-CN" dirty="0" smtClean="0"/>
              <a:t>large component </a:t>
            </a:r>
            <a:r>
              <a:rPr lang="en-US" altLang="zh-CN" dirty="0"/>
              <a:t>of overall MCPI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IO </a:t>
            </a:r>
            <a:r>
              <a:rPr lang="en-US" altLang="zh-CN" dirty="0"/>
              <a:t>and copying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Write </a:t>
            </a:r>
            <a:r>
              <a:rPr lang="en-US" altLang="zh-CN" dirty="0"/>
              <a:t>buffers less effective for system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Page </a:t>
            </a:r>
            <a:r>
              <a:rPr lang="en-US" altLang="zh-CN" dirty="0"/>
              <a:t>mapping strategy has significant effect on cache</a:t>
            </a:r>
          </a:p>
          <a:p>
            <a:pPr>
              <a:lnSpc>
                <a:spcPct val="110000"/>
              </a:lnSpc>
            </a:pP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i="1" dirty="0" smtClean="0"/>
              <a:t>“</a:t>
            </a:r>
            <a:r>
              <a:rPr lang="en-US" altLang="zh-CN" i="1" dirty="0"/>
              <a:t>The locality of system code and data is inherently poor”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739543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Other experience with </a:t>
            </a:r>
            <a:r>
              <a:rPr lang="en-US" altLang="zh-CN" dirty="0" err="1"/>
              <a:t>μkernel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call costs are high</a:t>
            </a:r>
          </a:p>
          <a:p>
            <a:r>
              <a:rPr lang="en-US" altLang="zh-CN" dirty="0" smtClean="0"/>
              <a:t>Context </a:t>
            </a:r>
            <a:r>
              <a:rPr lang="en-US" altLang="zh-CN" dirty="0"/>
              <a:t>switching costs are high</a:t>
            </a:r>
          </a:p>
          <a:p>
            <a:pPr lvl="1"/>
            <a:r>
              <a:rPr lang="en-US" altLang="zh-CN" dirty="0" smtClean="0"/>
              <a:t>Getting </a:t>
            </a:r>
            <a:r>
              <a:rPr lang="en-US" altLang="zh-CN" dirty="0"/>
              <a:t>worse with increasing CPU/memory </a:t>
            </a:r>
            <a:r>
              <a:rPr lang="en-US" altLang="zh-CN" dirty="0" smtClean="0"/>
              <a:t>speed ratios </a:t>
            </a:r>
            <a:r>
              <a:rPr lang="en-US" altLang="zh-CN" dirty="0"/>
              <a:t>and lengthening </a:t>
            </a:r>
            <a:r>
              <a:rPr lang="en-US" altLang="zh-CN" dirty="0" smtClean="0"/>
              <a:t>pipelines</a:t>
            </a:r>
          </a:p>
          <a:p>
            <a:pPr marL="457200" lvl="1" indent="0">
              <a:buNone/>
            </a:pPr>
            <a:r>
              <a:rPr lang="en-US" altLang="zh-CN" dirty="0" smtClean="0"/>
              <a:t>=&gt; IPC </a:t>
            </a:r>
            <a:r>
              <a:rPr lang="en-US" altLang="zh-CN" dirty="0"/>
              <a:t>(system call + context switch) </a:t>
            </a:r>
            <a:r>
              <a:rPr lang="en-US" altLang="zh-CN" dirty="0" smtClean="0"/>
              <a:t>expensive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Microkernels depend heavily on IPC</a:t>
            </a:r>
          </a:p>
          <a:p>
            <a:pPr lvl="1"/>
            <a:r>
              <a:rPr lang="en-US" altLang="zh-CN" dirty="0" smtClean="0"/>
              <a:t>Is </a:t>
            </a:r>
            <a:r>
              <a:rPr lang="en-US" altLang="zh-CN" dirty="0"/>
              <a:t>the microkernel idea inherently flawed?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614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Critique of the critique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2" y="1600200"/>
            <a:ext cx="7687803" cy="4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26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Critique of the critique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1" y="1539873"/>
            <a:ext cx="7209741" cy="47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0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Mach system is too big</a:t>
            </a:r>
          </a:p>
          <a:p>
            <a:pPr lvl="1"/>
            <a:r>
              <a:rPr lang="en-US" altLang="zh-CN" dirty="0" smtClean="0"/>
              <a:t>Kernel </a:t>
            </a:r>
            <a:r>
              <a:rPr lang="en-US" altLang="zh-CN" dirty="0"/>
              <a:t>+ Unix server + emulation library</a:t>
            </a:r>
          </a:p>
          <a:p>
            <a:r>
              <a:rPr lang="en-US" altLang="zh-CN" dirty="0" smtClean="0"/>
              <a:t>Unix </a:t>
            </a:r>
            <a:r>
              <a:rPr lang="en-US" altLang="zh-CN" dirty="0"/>
              <a:t>server is essentially the same as Unix</a:t>
            </a:r>
          </a:p>
          <a:p>
            <a:r>
              <a:rPr lang="en-US" altLang="zh-CN" dirty="0" smtClean="0"/>
              <a:t>Emulation </a:t>
            </a:r>
            <a:r>
              <a:rPr lang="en-US" altLang="zh-CN" dirty="0"/>
              <a:t>library irrelevant </a:t>
            </a:r>
            <a:r>
              <a:rPr lang="en-US" altLang="zh-CN" sz="2000" dirty="0"/>
              <a:t>[Chen and </a:t>
            </a:r>
            <a:r>
              <a:rPr lang="en-US" altLang="zh-CN" sz="2000" dirty="0" err="1"/>
              <a:t>Bershad</a:t>
            </a:r>
            <a:r>
              <a:rPr lang="en-US" altLang="zh-CN" sz="2000" dirty="0"/>
              <a:t>, 1993]</a:t>
            </a:r>
            <a:endParaRPr lang="en-US" altLang="zh-CN" dirty="0"/>
          </a:p>
          <a:p>
            <a:r>
              <a:rPr lang="en-US" altLang="zh-CN" dirty="0" smtClean="0"/>
              <a:t>Conclusion: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Mach </a:t>
            </a:r>
            <a:r>
              <a:rPr lang="en-US" altLang="zh-CN" b="1" dirty="0">
                <a:solidFill>
                  <a:srgbClr val="FF0000"/>
                </a:solidFill>
              </a:rPr>
              <a:t>kernel working set is too big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Can </a:t>
            </a:r>
            <a:r>
              <a:rPr lang="en-US" altLang="zh-CN" dirty="0"/>
              <a:t>we build microkernels which avoid </a:t>
            </a:r>
            <a:r>
              <a:rPr lang="en-US" altLang="zh-CN" dirty="0" smtClean="0"/>
              <a:t>these problems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712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The microkernel idea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Mach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(and others)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great microkernel debate</a:t>
            </a:r>
          </a:p>
          <a:p>
            <a:pPr lvl="1"/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Bershad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and Chen vs.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Liedtke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design of L3 and L4</a:t>
            </a:r>
          </a:p>
          <a:p>
            <a:pPr lvl="1"/>
            <a:r>
              <a:rPr lang="en-US" altLang="zh-CN" sz="2000" dirty="0" smtClean="0"/>
              <a:t>Performance </a:t>
            </a:r>
            <a:r>
              <a:rPr lang="en-US" altLang="zh-CN" sz="2000" dirty="0"/>
              <a:t>and size are everything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Lightweight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RPC (LRPC)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Making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interprocess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calls fast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L4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RPC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Making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interprocess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calls even faster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5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Improving IPC by kernel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IPC is the most important operation in a microkernel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way to make IPC fast is to design the </a:t>
            </a:r>
            <a:r>
              <a:rPr lang="en-US" altLang="zh-CN" sz="2400" dirty="0" smtClean="0"/>
              <a:t>whole system </a:t>
            </a:r>
            <a:r>
              <a:rPr lang="en-US" altLang="zh-CN" sz="2400" dirty="0"/>
              <a:t>around it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Design </a:t>
            </a:r>
            <a:r>
              <a:rPr lang="en-US" altLang="zh-CN" sz="2400" dirty="0"/>
              <a:t>principle</a:t>
            </a:r>
            <a:r>
              <a:rPr lang="en-US" altLang="zh-CN" sz="2400" dirty="0">
                <a:solidFill>
                  <a:srgbClr val="FF0000"/>
                </a:solidFill>
              </a:rPr>
              <a:t>: aim at a concrete performance goal</a:t>
            </a:r>
          </a:p>
          <a:p>
            <a:pPr lvl="1"/>
            <a:r>
              <a:rPr lang="en-US" altLang="zh-CN" sz="2000" dirty="0" smtClean="0"/>
              <a:t>Hardware‐dictated </a:t>
            </a:r>
            <a:r>
              <a:rPr lang="en-US" altLang="zh-CN" sz="2000" dirty="0"/>
              <a:t>costs are 172 cycles (3.5μs) for a 486</a:t>
            </a:r>
          </a:p>
          <a:p>
            <a:pPr lvl="1"/>
            <a:r>
              <a:rPr lang="en-US" altLang="zh-CN" sz="2000" dirty="0" smtClean="0"/>
              <a:t>Aimed </a:t>
            </a:r>
            <a:r>
              <a:rPr lang="en-US" altLang="zh-CN" sz="2000" dirty="0"/>
              <a:t>at 350 cycles for the implementation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Applied </a:t>
            </a:r>
            <a:r>
              <a:rPr lang="en-US" altLang="zh-CN" sz="2400" dirty="0"/>
              <a:t>to the L3 kernel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52670" y="1139587"/>
            <a:ext cx="158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</a:rPr>
              <a:t>Liedtke</a:t>
            </a:r>
            <a:r>
              <a:rPr lang="en-US" altLang="zh-CN" dirty="0">
                <a:latin typeface="Calibri" panose="020F0502020204030204" pitchFamily="34" charset="0"/>
              </a:rPr>
              <a:t>, 1993]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01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L3/L4 </a:t>
            </a:r>
            <a:r>
              <a:rPr lang="en-US" altLang="zh-CN" sz="3200" dirty="0" smtClean="0"/>
              <a:t>implementation techniques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6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Minimize </a:t>
            </a:r>
            <a:r>
              <a:rPr lang="en-US" altLang="zh-CN" dirty="0"/>
              <a:t>number of system calls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Combined </a:t>
            </a:r>
            <a:r>
              <a:rPr lang="en-US" altLang="zh-CN" dirty="0"/>
              <a:t>operations: Call, </a:t>
            </a:r>
            <a:r>
              <a:rPr lang="en-US" altLang="zh-CN" dirty="0" err="1"/>
              <a:t>ReplyWait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Complex </a:t>
            </a:r>
            <a:r>
              <a:rPr lang="en-US" altLang="zh-CN" dirty="0"/>
              <a:t>messages</a:t>
            </a:r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Combines </a:t>
            </a:r>
            <a:r>
              <a:rPr lang="en-US" altLang="zh-CN" dirty="0"/>
              <a:t>multiple messages into one operation</a:t>
            </a:r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As </a:t>
            </a:r>
            <a:r>
              <a:rPr lang="en-US" altLang="zh-CN" dirty="0"/>
              <a:t>many arguments as possible in registers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Copy </a:t>
            </a:r>
            <a:r>
              <a:rPr lang="en-US" altLang="zh-CN" dirty="0"/>
              <a:t>messages only once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via </a:t>
            </a:r>
            <a:r>
              <a:rPr lang="en-US" altLang="zh-CN" dirty="0">
                <a:solidFill>
                  <a:schemeClr val="accent2"/>
                </a:solidFill>
              </a:rPr>
              <a:t>direct mapping</a:t>
            </a:r>
            <a:r>
              <a:rPr lang="en-US" altLang="zh-CN" dirty="0"/>
              <a:t>, not user → kernel → user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Fast </a:t>
            </a:r>
            <a:r>
              <a:rPr lang="en-US" altLang="zh-CN" dirty="0"/>
              <a:t>access to thread control blocks (TCBs)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TCBs </a:t>
            </a:r>
            <a:r>
              <a:rPr lang="en-US" altLang="zh-CN" dirty="0"/>
              <a:t>accessed via </a:t>
            </a:r>
            <a:r>
              <a:rPr lang="en-US" altLang="zh-CN" dirty="0" err="1"/>
              <a:t>VMaddress</a:t>
            </a:r>
            <a:r>
              <a:rPr lang="en-US" altLang="zh-CN" dirty="0"/>
              <a:t> determined from thread ID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Invalid </a:t>
            </a:r>
            <a:r>
              <a:rPr lang="en-US" altLang="zh-CN" dirty="0"/>
              <a:t>threads caught via a page fault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Separate </a:t>
            </a:r>
            <a:r>
              <a:rPr lang="en-US" altLang="zh-CN" dirty="0"/>
              <a:t>kernel stack for each thread in TCB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Avoids </a:t>
            </a:r>
            <a:r>
              <a:rPr lang="en-US" altLang="zh-CN" dirty="0"/>
              <a:t>extra TLB misses on fast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029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L3/L4 implementation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Lazy scheduling</a:t>
            </a:r>
          </a:p>
          <a:p>
            <a:pPr lvl="1"/>
            <a:r>
              <a:rPr lang="en-US" altLang="zh-CN" sz="1800" dirty="0" smtClean="0"/>
              <a:t>Don’t </a:t>
            </a:r>
            <a:r>
              <a:rPr lang="en-US" altLang="zh-CN" sz="1800" dirty="0"/>
              <a:t>update scheduling queues until you need to schedule</a:t>
            </a:r>
          </a:p>
          <a:p>
            <a:r>
              <a:rPr lang="en-US" altLang="zh-CN" sz="2000" dirty="0" smtClean="0"/>
              <a:t>Direct </a:t>
            </a:r>
            <a:r>
              <a:rPr lang="en-US" altLang="zh-CN" sz="2000" dirty="0"/>
              <a:t>process switch to receiver</a:t>
            </a:r>
          </a:p>
          <a:p>
            <a:r>
              <a:rPr lang="en-US" altLang="zh-CN" sz="2000" dirty="0" smtClean="0"/>
              <a:t>Short </a:t>
            </a:r>
            <a:r>
              <a:rPr lang="en-US" altLang="zh-CN" sz="2000" dirty="0"/>
              <a:t>messages in registers</a:t>
            </a:r>
          </a:p>
          <a:p>
            <a:r>
              <a:rPr lang="en-US" altLang="zh-CN" sz="2000" dirty="0" smtClean="0"/>
              <a:t>Reducing </a:t>
            </a:r>
            <a:r>
              <a:rPr lang="en-US" altLang="zh-CN" sz="2000" dirty="0"/>
              <a:t>cache and TLB misses</a:t>
            </a:r>
          </a:p>
          <a:p>
            <a:pPr lvl="1"/>
            <a:r>
              <a:rPr lang="en-US" altLang="zh-CN" sz="1800" dirty="0" smtClean="0"/>
              <a:t>Frequently‐used </a:t>
            </a:r>
            <a:r>
              <a:rPr lang="en-US" altLang="zh-CN" sz="1800" dirty="0"/>
              <a:t>TCB data near the </a:t>
            </a:r>
            <a:r>
              <a:rPr lang="en-US" altLang="zh-CN" sz="1800" dirty="0" smtClean="0"/>
              <a:t>beginning (single‐byte </a:t>
            </a:r>
            <a:r>
              <a:rPr lang="en-US" altLang="zh-CN" sz="1800" dirty="0"/>
              <a:t>displacement)</a:t>
            </a:r>
          </a:p>
          <a:p>
            <a:pPr lvl="1"/>
            <a:r>
              <a:rPr lang="en-US" altLang="zh-CN" sz="1800" dirty="0" smtClean="0"/>
              <a:t>Frequently‐used </a:t>
            </a:r>
            <a:r>
              <a:rPr lang="en-US" altLang="zh-CN" sz="1800" dirty="0"/>
              <a:t>TCB data co‐located (for cache locality)</a:t>
            </a:r>
          </a:p>
          <a:p>
            <a:pPr lvl="1"/>
            <a:r>
              <a:rPr lang="en-US" altLang="zh-CN" sz="1800" dirty="0" smtClean="0"/>
              <a:t>IPC </a:t>
            </a:r>
            <a:r>
              <a:rPr lang="en-US" altLang="zh-CN" sz="1800" dirty="0"/>
              <a:t>code and kernel tables in a single </a:t>
            </a:r>
            <a:r>
              <a:rPr lang="en-US" altLang="zh-CN" sz="1800" dirty="0" smtClean="0"/>
              <a:t>page (to </a:t>
            </a:r>
            <a:r>
              <a:rPr lang="en-US" altLang="zh-CN" sz="1800" dirty="0"/>
              <a:t>reduce TLB pressure and refills)</a:t>
            </a:r>
          </a:p>
          <a:p>
            <a:r>
              <a:rPr lang="en-US" altLang="zh-CN" sz="2000" dirty="0" smtClean="0"/>
              <a:t>Use </a:t>
            </a:r>
            <a:r>
              <a:rPr lang="en-US" altLang="zh-CN" sz="2000" dirty="0"/>
              <a:t>x86 alias registers (ax = </a:t>
            </a:r>
            <a:r>
              <a:rPr lang="en-US" altLang="zh-CN" sz="2000" dirty="0" err="1"/>
              <a:t>al,ah</a:t>
            </a:r>
            <a:r>
              <a:rPr lang="en-US" altLang="zh-CN" sz="2000" dirty="0"/>
              <a:t>) to pack arguments</a:t>
            </a:r>
          </a:p>
          <a:p>
            <a:r>
              <a:rPr lang="en-US" altLang="zh-CN" sz="2000" dirty="0" smtClean="0"/>
              <a:t>Avoid </a:t>
            </a:r>
            <a:r>
              <a:rPr lang="en-US" altLang="zh-CN" sz="2000" dirty="0"/>
              <a:t>jumps and checks on fast path</a:t>
            </a:r>
          </a:p>
          <a:p>
            <a:r>
              <a:rPr lang="en-US" altLang="zh-CN" sz="2000" dirty="0" smtClean="0"/>
              <a:t>and </a:t>
            </a:r>
            <a:r>
              <a:rPr lang="en-US" altLang="zh-CN" sz="2000" dirty="0"/>
              <a:t>more...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63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508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Producer-Consumer Problem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1411288"/>
            <a:ext cx="8404225" cy="4497387"/>
          </a:xfrm>
        </p:spPr>
        <p:txBody>
          <a:bodyPr/>
          <a:lstStyle/>
          <a:p>
            <a:r>
              <a:rPr kumimoji="0" lang="en-US" altLang="zh-CN" i="1">
                <a:latin typeface="Arial" charset="0"/>
                <a:ea typeface="宋体" charset="0"/>
              </a:rPr>
              <a:t>Producer</a:t>
            </a:r>
            <a:r>
              <a:rPr kumimoji="0" lang="en-US" altLang="zh-CN">
                <a:latin typeface="Arial" charset="0"/>
                <a:ea typeface="宋体" charset="0"/>
              </a:rPr>
              <a:t> process produces information that is consumed by a </a:t>
            </a:r>
            <a:r>
              <a:rPr kumimoji="0" lang="en-US" altLang="zh-CN" i="1">
                <a:latin typeface="Arial" charset="0"/>
                <a:ea typeface="宋体" charset="0"/>
              </a:rPr>
              <a:t>consumer</a:t>
            </a:r>
            <a:r>
              <a:rPr kumimoji="0" lang="en-US" altLang="zh-CN">
                <a:latin typeface="Arial" charset="0"/>
                <a:ea typeface="宋体" charset="0"/>
              </a:rPr>
              <a:t> process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unbounded-buffer</a:t>
            </a:r>
            <a:r>
              <a:rPr kumimoji="0" lang="en-US" altLang="zh-CN">
                <a:latin typeface="Arial" charset="0"/>
                <a:ea typeface="宋体" charset="0"/>
              </a:rPr>
              <a:t> places no practical limit on the size of the buffer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bounded-buffer</a:t>
            </a:r>
            <a:r>
              <a:rPr kumimoji="0" lang="en-US" altLang="zh-CN">
                <a:latin typeface="Arial" charset="0"/>
                <a:ea typeface="宋体" charset="0"/>
              </a:rPr>
              <a:t> 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42101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(L3)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short cross address space IPC (user to </a:t>
            </a:r>
            <a:r>
              <a:rPr lang="en-US" altLang="zh-CN" dirty="0" smtClean="0"/>
              <a:t>user) takes </a:t>
            </a:r>
            <a:r>
              <a:rPr lang="en-US" altLang="zh-CN" dirty="0">
                <a:solidFill>
                  <a:srgbClr val="FF0000"/>
                </a:solidFill>
              </a:rPr>
              <a:t>5.2</a:t>
            </a:r>
            <a:r>
              <a:rPr lang="el-GR" altLang="zh-CN" dirty="0">
                <a:solidFill>
                  <a:srgbClr val="FF0000"/>
                </a:solidFill>
              </a:rPr>
              <a:t>μ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</a:p>
          <a:p>
            <a:pPr lvl="1"/>
            <a:r>
              <a:rPr lang="en-US" altLang="zh-CN" dirty="0" smtClean="0"/>
              <a:t>compared </a:t>
            </a:r>
            <a:r>
              <a:rPr lang="en-US" altLang="zh-CN" dirty="0"/>
              <a:t>to 115μs for Mach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Code </a:t>
            </a:r>
            <a:r>
              <a:rPr lang="en-US" altLang="zh-CN" dirty="0"/>
              <a:t>and data together use 592 bytes (7%) </a:t>
            </a:r>
            <a:r>
              <a:rPr lang="en-US" altLang="zh-CN" dirty="0" smtClean="0"/>
              <a:t>of on‐chip </a:t>
            </a:r>
            <a:r>
              <a:rPr lang="en-US" altLang="zh-CN" dirty="0"/>
              <a:t>cache</a:t>
            </a:r>
          </a:p>
          <a:p>
            <a:pPr lvl="1"/>
            <a:r>
              <a:rPr lang="en-US" altLang="zh-CN" dirty="0" smtClean="0"/>
              <a:t>kernel </a:t>
            </a:r>
            <a:r>
              <a:rPr lang="en-US" altLang="zh-CN" dirty="0"/>
              <a:t>must be small to be 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745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</a:t>
            </a:r>
            <a:r>
              <a:rPr lang="el-GR" altLang="zh-CN" dirty="0"/>
              <a:t>μ‐</a:t>
            </a:r>
            <a:r>
              <a:rPr lang="en-US" altLang="zh-CN" dirty="0"/>
              <a:t>Kernel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What primitives should a microkernel implement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r>
              <a:rPr lang="en-US" altLang="zh-CN" sz="2000" i="1" dirty="0"/>
              <a:t>“...a concept is tolerated inside the μ‐kernel only if moving it </a:t>
            </a:r>
            <a:r>
              <a:rPr lang="en-US" altLang="zh-CN" sz="2000" i="1" dirty="0" smtClean="0"/>
              <a:t>outside the </a:t>
            </a:r>
            <a:r>
              <a:rPr lang="en-US" altLang="zh-CN" sz="2000" i="1" dirty="0"/>
              <a:t>kernel, i.e. permitting competing implementations, would </a:t>
            </a:r>
            <a:r>
              <a:rPr lang="en-US" altLang="zh-CN" sz="2000" i="1" dirty="0" smtClean="0"/>
              <a:t>prevent the </a:t>
            </a:r>
            <a:r>
              <a:rPr lang="en-US" altLang="zh-CN" sz="2000" i="1" dirty="0"/>
              <a:t>implementation of the system’s required functionality.”</a:t>
            </a:r>
          </a:p>
          <a:p>
            <a:endParaRPr lang="en-US" altLang="zh-CN" sz="2400" dirty="0" smtClean="0"/>
          </a:p>
          <a:p>
            <a:r>
              <a:rPr lang="en-US" altLang="zh-CN" sz="2000" dirty="0" smtClean="0"/>
              <a:t>Recursively‐constructed </a:t>
            </a:r>
            <a:r>
              <a:rPr lang="en-US" altLang="zh-CN" sz="2000" dirty="0"/>
              <a:t>address spaces</a:t>
            </a:r>
          </a:p>
          <a:p>
            <a:pPr lvl="1"/>
            <a:r>
              <a:rPr lang="en-US" altLang="zh-CN" sz="1600" dirty="0" smtClean="0"/>
              <a:t>Required </a:t>
            </a:r>
            <a:r>
              <a:rPr lang="en-US" altLang="zh-CN" sz="1600" dirty="0"/>
              <a:t>for protection</a:t>
            </a:r>
          </a:p>
          <a:p>
            <a:r>
              <a:rPr lang="en-US" altLang="zh-CN" sz="2000" dirty="0" smtClean="0"/>
              <a:t>Threads</a:t>
            </a:r>
            <a:endParaRPr lang="en-US" altLang="zh-CN" sz="2000" dirty="0"/>
          </a:p>
          <a:p>
            <a:pPr lvl="1"/>
            <a:r>
              <a:rPr lang="en-US" altLang="zh-CN" sz="1600" dirty="0" smtClean="0"/>
              <a:t>As </a:t>
            </a:r>
            <a:r>
              <a:rPr lang="en-US" altLang="zh-CN" sz="1600" dirty="0"/>
              <a:t>execution abstraction</a:t>
            </a:r>
          </a:p>
          <a:p>
            <a:r>
              <a:rPr lang="en-US" altLang="zh-CN" sz="2000" dirty="0" smtClean="0"/>
              <a:t>IPC</a:t>
            </a:r>
            <a:endParaRPr lang="en-US" altLang="zh-CN" sz="2000" dirty="0"/>
          </a:p>
          <a:p>
            <a:pPr lvl="1"/>
            <a:r>
              <a:rPr lang="en-US" altLang="zh-CN" sz="1600" dirty="0" smtClean="0"/>
              <a:t>For </a:t>
            </a:r>
            <a:r>
              <a:rPr lang="en-US" altLang="zh-CN" sz="1600" dirty="0"/>
              <a:t>communication between threads</a:t>
            </a:r>
          </a:p>
          <a:p>
            <a:r>
              <a:rPr lang="en-US" altLang="zh-CN" sz="2000" dirty="0" smtClean="0"/>
              <a:t>Unique </a:t>
            </a:r>
            <a:r>
              <a:rPr lang="en-US" altLang="zh-CN" sz="2000" dirty="0"/>
              <a:t>identifiers</a:t>
            </a:r>
          </a:p>
          <a:p>
            <a:pPr lvl="1"/>
            <a:r>
              <a:rPr lang="en-US" altLang="zh-CN" sz="1600" dirty="0" smtClean="0"/>
              <a:t>For </a:t>
            </a:r>
            <a:r>
              <a:rPr lang="en-US" altLang="zh-CN" sz="1600" dirty="0"/>
              <a:t>addressing threads in IPC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498528" y="1139587"/>
            <a:ext cx="158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</a:rPr>
              <a:t>Liedtke</a:t>
            </a:r>
            <a:r>
              <a:rPr lang="en-US" altLang="zh-CN" dirty="0">
                <a:latin typeface="Calibri" panose="020F0502020204030204" pitchFamily="34" charset="0"/>
              </a:rPr>
              <a:t>, 1995]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504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What should a microkernel </a:t>
            </a:r>
            <a:r>
              <a:rPr lang="en-US" altLang="zh-CN" sz="3200" dirty="0" smtClean="0"/>
              <a:t>not provide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</a:p>
          <a:p>
            <a:r>
              <a:rPr lang="en-US" altLang="zh-CN" dirty="0" smtClean="0"/>
              <a:t>Page‐fault </a:t>
            </a:r>
            <a:r>
              <a:rPr lang="en-US" altLang="zh-CN" dirty="0"/>
              <a:t>handler</a:t>
            </a:r>
          </a:p>
          <a:p>
            <a:r>
              <a:rPr lang="en-US" altLang="zh-CN" dirty="0" smtClean="0"/>
              <a:t>File </a:t>
            </a:r>
            <a:r>
              <a:rPr lang="en-US" altLang="zh-CN" dirty="0"/>
              <a:t>system</a:t>
            </a:r>
          </a:p>
          <a:p>
            <a:r>
              <a:rPr lang="en-US" altLang="zh-CN" dirty="0" smtClean="0"/>
              <a:t>Device </a:t>
            </a:r>
            <a:r>
              <a:rPr lang="en-US" altLang="zh-CN" dirty="0"/>
              <a:t>drivers</a:t>
            </a:r>
          </a:p>
          <a:p>
            <a:r>
              <a:rPr lang="en-US" altLang="zh-CN" dirty="0" smtClean="0"/>
              <a:t>...</a:t>
            </a:r>
            <a:endParaRPr lang="en-US" altLang="zh-CN" dirty="0"/>
          </a:p>
          <a:p>
            <a:r>
              <a:rPr lang="en-US" altLang="zh-CN" dirty="0"/>
              <a:t>Rationale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few features </a:t>
            </a:r>
            <a:r>
              <a:rPr lang="en-US" altLang="zh-CN" dirty="0" smtClean="0"/>
              <a:t>-&gt; small </a:t>
            </a:r>
            <a:r>
              <a:rPr lang="en-US" altLang="zh-CN" dirty="0"/>
              <a:t>size </a:t>
            </a:r>
            <a:r>
              <a:rPr lang="en-US" altLang="zh-CN" dirty="0" smtClean="0"/>
              <a:t>-&gt; low </a:t>
            </a:r>
            <a:r>
              <a:rPr lang="en-US" altLang="zh-CN" dirty="0"/>
              <a:t>cache use </a:t>
            </a:r>
            <a:r>
              <a:rPr lang="en-US" altLang="zh-CN" dirty="0" smtClean="0"/>
              <a:t>-&gt; </a:t>
            </a:r>
            <a:r>
              <a:rPr lang="en-US" altLang="zh-CN" dirty="0">
                <a:solidFill>
                  <a:srgbClr val="FF0000"/>
                </a:solidFill>
              </a:rPr>
              <a:t>fast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91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Non‐portability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Liedtke</a:t>
            </a:r>
            <a:r>
              <a:rPr lang="en-US" altLang="zh-CN" dirty="0" smtClean="0"/>
              <a:t> </a:t>
            </a:r>
            <a:r>
              <a:rPr lang="en-US" altLang="zh-CN" dirty="0"/>
              <a:t>argues that microkernels must </a:t>
            </a:r>
            <a:r>
              <a:rPr lang="en-US" altLang="zh-CN" dirty="0" smtClean="0"/>
              <a:t>be constructed </a:t>
            </a:r>
            <a:r>
              <a:rPr lang="en-US" altLang="zh-CN" dirty="0"/>
              <a:t>per‐processor and are </a:t>
            </a:r>
            <a:r>
              <a:rPr lang="en-US" altLang="zh-CN" dirty="0" smtClean="0"/>
              <a:t>inherently </a:t>
            </a:r>
            <a:r>
              <a:rPr lang="en-US" altLang="zh-CN" dirty="0" err="1" smtClean="0">
                <a:solidFill>
                  <a:srgbClr val="FF0000"/>
                </a:solidFill>
              </a:rPr>
              <a:t>unportable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Eg</a:t>
            </a:r>
            <a:r>
              <a:rPr lang="en-US" altLang="zh-CN" dirty="0"/>
              <a:t>. major changes made between 486 </a:t>
            </a:r>
            <a:r>
              <a:rPr lang="en-US" altLang="zh-CN" dirty="0" smtClean="0"/>
              <a:t>and Pentium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of segment registers for small address spaces</a:t>
            </a:r>
          </a:p>
          <a:p>
            <a:pPr lvl="1"/>
            <a:r>
              <a:rPr lang="en-US" altLang="zh-CN" dirty="0" smtClean="0"/>
              <a:t>Different </a:t>
            </a:r>
            <a:r>
              <a:rPr lang="en-US" altLang="zh-CN" dirty="0"/>
              <a:t>TCB layout due to different </a:t>
            </a:r>
            <a:r>
              <a:rPr lang="en-US" altLang="zh-CN" dirty="0" smtClean="0"/>
              <a:t>cache associativity</a:t>
            </a:r>
            <a:endParaRPr lang="en-US" altLang="zh-CN" dirty="0"/>
          </a:p>
          <a:p>
            <a:pPr lvl="2"/>
            <a:r>
              <a:rPr lang="en-US" altLang="zh-CN" dirty="0" smtClean="0"/>
              <a:t>Changes </a:t>
            </a:r>
            <a:r>
              <a:rPr lang="en-US" altLang="zh-CN" dirty="0"/>
              <a:t>user‐visible bit structure of thread identifiers!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130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The microkernel idea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Mach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(and others)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great microkernel debate</a:t>
            </a:r>
          </a:p>
          <a:p>
            <a:pPr lvl="1"/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</a:rPr>
              <a:t>Bershad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and Chen vs.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Liedtke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design of L3 and L4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Performance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and size are everything</a:t>
            </a:r>
          </a:p>
          <a:p>
            <a:r>
              <a:rPr lang="en-US" altLang="zh-CN" sz="2400" dirty="0"/>
              <a:t>Lightweight RPC (LRPC)</a:t>
            </a:r>
          </a:p>
          <a:p>
            <a:pPr marL="742950" lvl="2" indent="-342900"/>
            <a:r>
              <a:rPr lang="en-US" altLang="zh-CN" dirty="0"/>
              <a:t>Making </a:t>
            </a:r>
            <a:r>
              <a:rPr lang="en-US" altLang="zh-CN" dirty="0" err="1"/>
              <a:t>interprocess</a:t>
            </a:r>
            <a:r>
              <a:rPr lang="en-US" altLang="zh-CN" dirty="0"/>
              <a:t> calls fast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L4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RPC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Making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interprocess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calls even faster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3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Lots of Unix IPC mechanisms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Pipes</a:t>
            </a:r>
          </a:p>
          <a:p>
            <a:r>
              <a:rPr lang="en-US" altLang="zh-CN" dirty="0" smtClean="0"/>
              <a:t>Signals</a:t>
            </a:r>
            <a:endParaRPr lang="en-US" altLang="zh-CN" dirty="0"/>
          </a:p>
          <a:p>
            <a:r>
              <a:rPr lang="en-US" altLang="zh-CN" dirty="0" smtClean="0"/>
              <a:t>Unix‐domain </a:t>
            </a:r>
            <a:r>
              <a:rPr lang="en-US" altLang="zh-CN" dirty="0"/>
              <a:t>sockets</a:t>
            </a:r>
          </a:p>
          <a:p>
            <a:r>
              <a:rPr lang="en-US" altLang="zh-CN" dirty="0" smtClean="0"/>
              <a:t>POSIX </a:t>
            </a:r>
            <a:r>
              <a:rPr lang="en-US" altLang="zh-CN" dirty="0"/>
              <a:t>semaphores</a:t>
            </a:r>
          </a:p>
          <a:p>
            <a:r>
              <a:rPr lang="en-US" altLang="zh-CN" dirty="0" smtClean="0"/>
              <a:t>FIFOs </a:t>
            </a:r>
            <a:r>
              <a:rPr lang="en-US" altLang="zh-CN" dirty="0"/>
              <a:t>(named pipes)</a:t>
            </a:r>
          </a:p>
          <a:p>
            <a:r>
              <a:rPr lang="en-US" altLang="zh-CN" dirty="0" smtClean="0"/>
              <a:t>Shared </a:t>
            </a:r>
            <a:r>
              <a:rPr lang="en-US" altLang="zh-CN" dirty="0"/>
              <a:t>memory segments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semaphore sets</a:t>
            </a:r>
          </a:p>
          <a:p>
            <a:r>
              <a:rPr lang="en-US" altLang="zh-CN" dirty="0" smtClean="0"/>
              <a:t>POSIX </a:t>
            </a:r>
            <a:r>
              <a:rPr lang="en-US" altLang="zh-CN" dirty="0"/>
              <a:t>message queues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message queues</a:t>
            </a:r>
          </a:p>
          <a:p>
            <a:r>
              <a:rPr lang="en-US" altLang="zh-CN" dirty="0" smtClean="0"/>
              <a:t>etc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0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is usually heavyweight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IPC mechanisms in conventional systems tend </a:t>
            </a:r>
            <a:r>
              <a:rPr lang="en-US" altLang="zh-CN" dirty="0" smtClean="0"/>
              <a:t>to combine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Notification</a:t>
            </a:r>
            <a:r>
              <a:rPr lang="en-US" altLang="zh-CN" dirty="0"/>
              <a:t>: (telling the destination process </a:t>
            </a:r>
            <a:r>
              <a:rPr lang="en-US" altLang="zh-CN" dirty="0" smtClean="0"/>
              <a:t>that something </a:t>
            </a:r>
            <a:r>
              <a:rPr lang="en-US" altLang="zh-CN" dirty="0"/>
              <a:t>has happened)</a:t>
            </a:r>
          </a:p>
          <a:p>
            <a:pPr lvl="1"/>
            <a:r>
              <a:rPr lang="en-US" altLang="zh-CN" dirty="0" smtClean="0"/>
              <a:t>Scheduling</a:t>
            </a:r>
            <a:r>
              <a:rPr lang="en-US" altLang="zh-CN" dirty="0"/>
              <a:t>: (changing the current runnable </a:t>
            </a:r>
            <a:r>
              <a:rPr lang="en-US" altLang="zh-CN" dirty="0" smtClean="0"/>
              <a:t>status of </a:t>
            </a:r>
            <a:r>
              <a:rPr lang="en-US" altLang="zh-CN" dirty="0"/>
              <a:t>the destination, or source)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transfer: (actually conveying a </a:t>
            </a:r>
            <a:r>
              <a:rPr lang="en-US" altLang="zh-CN" dirty="0" smtClean="0"/>
              <a:t>message payload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Unix doesn’t have a </a:t>
            </a:r>
            <a:r>
              <a:rPr lang="en-US" altLang="zh-CN" i="1" dirty="0"/>
              <a:t>lightweight </a:t>
            </a:r>
            <a:r>
              <a:rPr lang="en-US" altLang="zh-CN" dirty="0"/>
              <a:t>IPC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4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in Unix is usually polled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Blocking read()/</a:t>
            </a:r>
            <a:r>
              <a:rPr lang="en-US" altLang="zh-CN" dirty="0" err="1"/>
              <a:t>recv</a:t>
            </a:r>
            <a:r>
              <a:rPr lang="en-US" altLang="zh-CN" dirty="0"/>
              <a:t>() or select()/poll()</a:t>
            </a:r>
          </a:p>
          <a:p>
            <a:r>
              <a:rPr lang="en-US" altLang="zh-CN" dirty="0" smtClean="0"/>
              <a:t>Signals </a:t>
            </a:r>
            <a:r>
              <a:rPr lang="en-US" altLang="zh-CN" dirty="0"/>
              <a:t>are the nearest thing to </a:t>
            </a:r>
            <a:r>
              <a:rPr lang="en-US" altLang="zh-CN" dirty="0" err="1"/>
              <a:t>upcalls</a:t>
            </a:r>
            <a:r>
              <a:rPr lang="en-US" altLang="zh-CN" dirty="0"/>
              <a:t>, but...</a:t>
            </a:r>
          </a:p>
          <a:p>
            <a:pPr lvl="1"/>
            <a:r>
              <a:rPr lang="en-US" altLang="zh-CN" dirty="0" smtClean="0"/>
              <a:t>Dedicated </a:t>
            </a:r>
            <a:r>
              <a:rPr lang="en-US" altLang="zh-CN" dirty="0"/>
              <a:t>(small) stack</a:t>
            </a:r>
          </a:p>
          <a:p>
            <a:pPr lvl="1"/>
            <a:r>
              <a:rPr lang="en-US" altLang="zh-CN" dirty="0" smtClean="0"/>
              <a:t>Limited </a:t>
            </a:r>
            <a:r>
              <a:rPr lang="en-US" altLang="zh-CN" dirty="0"/>
              <a:t>number of </a:t>
            </a:r>
            <a:r>
              <a:rPr lang="en-US" altLang="zh-CN" dirty="0" err="1"/>
              <a:t>syscalls</a:t>
            </a:r>
            <a:r>
              <a:rPr lang="en-US" altLang="zh-CN" dirty="0"/>
              <a:t> available (e.g. semaphores)</a:t>
            </a:r>
          </a:p>
          <a:p>
            <a:pPr lvl="1"/>
            <a:r>
              <a:rPr lang="en-US" altLang="zh-CN" dirty="0" smtClean="0"/>
              <a:t>Calling </a:t>
            </a:r>
            <a:r>
              <a:rPr lang="en-US" altLang="zh-CN" dirty="0"/>
              <a:t>out with </a:t>
            </a:r>
            <a:r>
              <a:rPr lang="en-US" altLang="zh-CN" dirty="0" err="1"/>
              <a:t>longjmp</a:t>
            </a:r>
            <a:r>
              <a:rPr lang="en-US" altLang="zh-CN" dirty="0"/>
              <a:t>() </a:t>
            </a:r>
            <a:r>
              <a:rPr lang="en-US" altLang="zh-CN" dirty="0" smtClean="0"/>
              <a:t>problematic, to </a:t>
            </a:r>
            <a:r>
              <a:rPr lang="en-US" altLang="zh-CN" dirty="0"/>
              <a:t>say the least</a:t>
            </a:r>
          </a:p>
          <a:p>
            <a:r>
              <a:rPr lang="en-US" altLang="zh-CN" dirty="0" smtClean="0"/>
              <a:t>Unix </a:t>
            </a:r>
            <a:r>
              <a:rPr lang="en-US" altLang="zh-CN" dirty="0"/>
              <a:t>lacks a good </a:t>
            </a:r>
            <a:r>
              <a:rPr lang="en-US" altLang="zh-CN" dirty="0" err="1"/>
              <a:t>upcall</a:t>
            </a:r>
            <a:r>
              <a:rPr lang="en-US" altLang="zh-CN" dirty="0"/>
              <a:t> / event </a:t>
            </a:r>
            <a:r>
              <a:rPr lang="en-US" altLang="zh-CN" dirty="0" smtClean="0"/>
              <a:t>delivery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882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perform has </a:t>
            </a:r>
            <a:r>
              <a:rPr lang="en-US" altLang="zh-CN" dirty="0" smtClean="0"/>
              <a:t>cross‐domain invocations</a:t>
            </a:r>
            <a:r>
              <a:rPr lang="en-US" altLang="zh-CN" dirty="0"/>
              <a:t>?</a:t>
            </a:r>
          </a:p>
          <a:p>
            <a:r>
              <a:rPr lang="en-US" altLang="zh-CN" dirty="0" smtClean="0"/>
              <a:t>Does </a:t>
            </a:r>
            <a:r>
              <a:rPr lang="en-US" altLang="zh-CN" dirty="0"/>
              <a:t>the calling domain/process block?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the scheduler involved?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more than one thread involved?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happens across physical processors?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68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Lightweight RPC (LRPC):</a:t>
            </a:r>
            <a:br>
              <a:rPr lang="en-US" altLang="zh-CN" dirty="0"/>
            </a:br>
            <a:r>
              <a:rPr lang="en-US" altLang="zh-CN" dirty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control transfer: client’s </a:t>
            </a:r>
            <a:r>
              <a:rPr lang="en-US" altLang="zh-CN" dirty="0" smtClean="0"/>
              <a:t>thread executes </a:t>
            </a:r>
            <a:r>
              <a:rPr lang="en-US" altLang="zh-CN" dirty="0"/>
              <a:t>in server’s domain</a:t>
            </a:r>
          </a:p>
          <a:p>
            <a:r>
              <a:rPr lang="en-US" altLang="zh-CN" dirty="0" smtClean="0"/>
              <a:t>Simple </a:t>
            </a:r>
            <a:r>
              <a:rPr lang="en-US" altLang="zh-CN" dirty="0"/>
              <a:t>data transfer: shared argument </a:t>
            </a:r>
            <a:r>
              <a:rPr lang="en-US" altLang="zh-CN" dirty="0" smtClean="0"/>
              <a:t>stack, plus </a:t>
            </a:r>
            <a:r>
              <a:rPr lang="en-US" altLang="zh-CN" dirty="0"/>
              <a:t>registers</a:t>
            </a:r>
          </a:p>
          <a:p>
            <a:r>
              <a:rPr lang="en-US" altLang="zh-CN" dirty="0" smtClean="0"/>
              <a:t>Simple </a:t>
            </a:r>
            <a:r>
              <a:rPr lang="en-US" altLang="zh-CN" dirty="0"/>
              <a:t>stubs: i.e. highly optimized marshalling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for concurrency: Avoids shared </a:t>
            </a:r>
            <a:r>
              <a:rPr lang="en-US" altLang="zh-CN" dirty="0" smtClean="0"/>
              <a:t>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05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330200"/>
            <a:ext cx="8545512" cy="727075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Bounded-Buffer </a:t>
            </a:r>
            <a:r>
              <a:rPr kumimoji="0" lang="en-US" altLang="zh-CN" sz="3800">
                <a:latin typeface="Arial" charset="0"/>
                <a:ea typeface="宋体" charset="0"/>
              </a:rPr>
              <a:t>–</a:t>
            </a:r>
            <a:r>
              <a:rPr kumimoji="0" lang="en-US" altLang="zh-CN" sz="3800">
                <a:latin typeface="Garamond" charset="0"/>
                <a:ea typeface="宋体" charset="0"/>
              </a:rPr>
              <a:t> Shared-Memory Solution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888" y="1071563"/>
            <a:ext cx="8621712" cy="578643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Shared data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#define BUFFER_SIZE 10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typedef struct {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	. . .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} item;</a:t>
            </a:r>
          </a:p>
          <a:p>
            <a:pPr marL="1600200" lvl="3" indent="-228600">
              <a:buFont typeface="Wingdings" charset="0"/>
              <a:buNone/>
            </a:pPr>
            <a:endParaRPr kumimoji="0" lang="en-US" altLang="zh-CN" sz="2400">
              <a:latin typeface="Arial" charset="0"/>
              <a:ea typeface="宋体" charset="0"/>
            </a:endParaRP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item buffer[BUFFER_SIZE];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int in = 0;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int out = 0;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Solution is correct, but can only use BUFFER_SIZE-1 elements</a:t>
            </a:r>
          </a:p>
          <a:p>
            <a:pPr marL="1600200" lvl="3" indent="-228600">
              <a:buFont typeface="Wingdings" charset="0"/>
              <a:buNone/>
            </a:pPr>
            <a:endParaRPr kumimoji="0" lang="zh-CN" altLang="en-US" sz="2400" b="1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High overhead of </a:t>
            </a:r>
            <a:r>
              <a:rPr lang="en-US" altLang="zh-CN" dirty="0" smtClean="0"/>
              <a:t>previous efforts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Stubs </a:t>
            </a:r>
            <a:r>
              <a:rPr lang="en-US" altLang="zh-CN" sz="2200" dirty="0"/>
              <a:t>copy lots of data (not an issue for the network)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buffers usually copied through the kernel (</a:t>
            </a:r>
            <a:r>
              <a:rPr lang="en-US" altLang="zh-CN" sz="2200" dirty="0" smtClean="0"/>
              <a:t>4 copies</a:t>
            </a:r>
            <a:r>
              <a:rPr lang="en-US" altLang="zh-CN" sz="2200" dirty="0"/>
              <a:t>!)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Access </a:t>
            </a:r>
            <a:r>
              <a:rPr lang="en-US" altLang="zh-CN" sz="2200" dirty="0"/>
              <a:t>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transfer (queueing/</a:t>
            </a:r>
            <a:r>
              <a:rPr lang="en-US" altLang="zh-CN" sz="2200" dirty="0" err="1"/>
              <a:t>dequeuing</a:t>
            </a:r>
            <a:r>
              <a:rPr lang="en-US" altLang="zh-CN" sz="2200" dirty="0"/>
              <a:t> of messages)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Scheduling</a:t>
            </a:r>
            <a:r>
              <a:rPr lang="en-US" altLang="zh-CN" sz="2200" dirty="0"/>
              <a:t>: programmer sees thread crossing </a:t>
            </a:r>
            <a:r>
              <a:rPr lang="en-US" altLang="zh-CN" sz="2200" dirty="0" smtClean="0"/>
              <a:t>domains, system </a:t>
            </a:r>
            <a:r>
              <a:rPr lang="en-US" altLang="zh-CN" sz="2200" dirty="0"/>
              <a:t>actually </a:t>
            </a:r>
            <a:r>
              <a:rPr lang="en-US" altLang="zh-CN" sz="2200" dirty="0" err="1"/>
              <a:t>rendezvous’s</a:t>
            </a:r>
            <a:r>
              <a:rPr lang="en-US" altLang="zh-CN" sz="2200" dirty="0"/>
              <a:t> two threads in </a:t>
            </a:r>
            <a:r>
              <a:rPr lang="en-US" altLang="zh-CN" sz="2200" dirty="0" smtClean="0"/>
              <a:t>different domains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Context </a:t>
            </a:r>
            <a:r>
              <a:rPr lang="en-US" altLang="zh-CN" sz="2200" dirty="0"/>
              <a:t>switch (x 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Dispatch</a:t>
            </a:r>
            <a:r>
              <a:rPr lang="en-US" altLang="zh-CN" sz="2200" dirty="0"/>
              <a:t>: find a receiver thread to interpret message, </a:t>
            </a:r>
            <a:r>
              <a:rPr lang="en-US" altLang="zh-CN" sz="2200" dirty="0" smtClean="0"/>
              <a:t>and either </a:t>
            </a:r>
            <a:r>
              <a:rPr lang="en-US" altLang="zh-CN" sz="2200" dirty="0"/>
              <a:t>dispatch another thread, or leave another </a:t>
            </a:r>
            <a:r>
              <a:rPr lang="en-US" altLang="zh-CN" sz="2200" dirty="0" smtClean="0"/>
              <a:t>one waiting </a:t>
            </a:r>
            <a:r>
              <a:rPr lang="en-US" altLang="zh-CN" sz="2200" dirty="0"/>
              <a:t>for more messages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31511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Most messages are short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5" y="1415800"/>
            <a:ext cx="8440089" cy="40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65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LRPC Binding:</a:t>
            </a:r>
            <a:br>
              <a:rPr lang="en-US" altLang="zh-CN" dirty="0"/>
            </a:br>
            <a:r>
              <a:rPr lang="en-US" altLang="zh-CN" dirty="0"/>
              <a:t>connection setup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Procedure Descriptors (PDs) registered </a:t>
            </a:r>
            <a:r>
              <a:rPr lang="en-US" altLang="zh-CN" sz="2400" dirty="0" smtClean="0"/>
              <a:t>with kernel </a:t>
            </a:r>
            <a:r>
              <a:rPr lang="en-US" altLang="zh-CN" sz="2400" dirty="0"/>
              <a:t>for each procedure in the called interface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each PD, argument stacks (A‐stacks) </a:t>
            </a:r>
            <a:r>
              <a:rPr lang="en-US" altLang="zh-CN" sz="2400" dirty="0" smtClean="0"/>
              <a:t>are </a:t>
            </a:r>
            <a:r>
              <a:rPr lang="en-US" altLang="zh-CN" sz="2400" dirty="0" err="1" smtClean="0"/>
              <a:t>preallocated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mapped read/write in </a:t>
            </a:r>
            <a:r>
              <a:rPr lang="en-US" altLang="zh-CN" sz="2400" dirty="0" smtClean="0"/>
              <a:t>both domains</a:t>
            </a:r>
            <a:endParaRPr lang="en-US" altLang="zh-CN" sz="2400" dirty="0"/>
          </a:p>
          <a:p>
            <a:r>
              <a:rPr lang="en-US" altLang="zh-CN" sz="2400" dirty="0" smtClean="0"/>
              <a:t>Kernel </a:t>
            </a:r>
            <a:r>
              <a:rPr lang="en-US" altLang="zh-CN" sz="2400" dirty="0" err="1"/>
              <a:t>preallocates</a:t>
            </a:r>
            <a:r>
              <a:rPr lang="en-US" altLang="zh-CN" sz="2400" dirty="0"/>
              <a:t> linkage records for </a:t>
            </a:r>
            <a:r>
              <a:rPr lang="en-US" altLang="zh-CN" sz="2400" dirty="0" smtClean="0"/>
              <a:t>return from </a:t>
            </a:r>
            <a:r>
              <a:rPr lang="en-US" altLang="zh-CN" sz="2400" dirty="0"/>
              <a:t>A‐stacks</a:t>
            </a:r>
          </a:p>
          <a:p>
            <a:r>
              <a:rPr lang="en-US" altLang="zh-CN" sz="2400" dirty="0" smtClean="0"/>
              <a:t>Returns </a:t>
            </a:r>
            <a:r>
              <a:rPr lang="en-US" altLang="zh-CN" sz="2400" dirty="0"/>
              <a:t>A‐stack list to client as (</a:t>
            </a:r>
            <a:r>
              <a:rPr lang="en-US" altLang="zh-CN" sz="2400" dirty="0" smtClean="0"/>
              <a:t>unforgeable) Binding </a:t>
            </a:r>
            <a:r>
              <a:rPr lang="en-US" altLang="zh-CN" sz="2400" dirty="0"/>
              <a:t>Object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03434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Calling sequence (all on </a:t>
            </a:r>
            <a:r>
              <a:rPr lang="en-US" altLang="zh-CN" sz="3200" dirty="0" smtClean="0"/>
              <a:t>client thread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Binding Object, find correct PD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A‐Stack, find corresponding linkage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Ensure </a:t>
            </a:r>
            <a:r>
              <a:rPr lang="en-US" altLang="zh-CN" dirty="0"/>
              <a:t>no other thread using that A‐stack/linkage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Put </a:t>
            </a:r>
            <a:r>
              <a:rPr lang="en-US" altLang="zh-CN" dirty="0"/>
              <a:t>caller’s return </a:t>
            </a:r>
            <a:r>
              <a:rPr lang="en-US" altLang="zh-CN" dirty="0" err="1"/>
              <a:t>addr</a:t>
            </a:r>
            <a:r>
              <a:rPr lang="en-US" altLang="zh-CN" dirty="0"/>
              <a:t> and stack pointer in linkage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Push </a:t>
            </a:r>
            <a:r>
              <a:rPr lang="en-US" altLang="zh-CN" dirty="0"/>
              <a:t>linkage on to thread control block’s stack (</a:t>
            </a:r>
            <a:r>
              <a:rPr lang="en-US" altLang="zh-CN" dirty="0" smtClean="0"/>
              <a:t>for nested </a:t>
            </a:r>
            <a:r>
              <a:rPr lang="en-US" altLang="zh-CN" dirty="0"/>
              <a:t>calls)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</a:t>
            </a:r>
            <a:r>
              <a:rPr lang="en-US" altLang="zh-CN" dirty="0"/>
              <a:t>an execution stack (E‐stack) in server’s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Update </a:t>
            </a:r>
            <a:r>
              <a:rPr lang="en-US" altLang="zh-CN" dirty="0"/>
              <a:t>thread’s SP to run off E‐stack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Perform </a:t>
            </a:r>
            <a:r>
              <a:rPr lang="en-US" altLang="zh-CN" dirty="0"/>
              <a:t>address space switch to server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Upcall</a:t>
            </a:r>
            <a:r>
              <a:rPr lang="en-US" altLang="zh-CN" dirty="0" smtClean="0"/>
              <a:t> </a:t>
            </a:r>
            <a:r>
              <a:rPr lang="en-US" altLang="zh-CN" dirty="0"/>
              <a:t>server’s stub at address given in PD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937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LRPC 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Main kernel housekeeping task is allocating </a:t>
            </a:r>
            <a:r>
              <a:rPr lang="en-US" altLang="zh-CN" sz="2400" dirty="0" smtClean="0"/>
              <a:t>A‐stacks and </a:t>
            </a:r>
            <a:r>
              <a:rPr lang="en-US" altLang="zh-CN" sz="2400" dirty="0"/>
              <a:t>E‐stacks</a:t>
            </a:r>
          </a:p>
          <a:p>
            <a:r>
              <a:rPr lang="en-US" altLang="zh-CN" sz="2400" dirty="0" smtClean="0"/>
              <a:t>Shared </a:t>
            </a:r>
            <a:r>
              <a:rPr lang="en-US" altLang="zh-CN" sz="2400" dirty="0"/>
              <a:t>A‐stacks reduce copying of data while still safe</a:t>
            </a:r>
          </a:p>
          <a:p>
            <a:r>
              <a:rPr lang="en-US" altLang="zh-CN" sz="2400" dirty="0" smtClean="0"/>
              <a:t>Stubs </a:t>
            </a:r>
            <a:r>
              <a:rPr lang="en-US" altLang="zh-CN" sz="2400" dirty="0"/>
              <a:t>incorporated other optimizations (see paper)</a:t>
            </a:r>
          </a:p>
          <a:p>
            <a:r>
              <a:rPr lang="en-US" altLang="zh-CN" sz="2400" dirty="0" smtClean="0"/>
              <a:t>Address </a:t>
            </a:r>
            <a:r>
              <a:rPr lang="en-US" altLang="zh-CN" sz="2400" dirty="0"/>
              <a:t>space switch is most of the overhead (no </a:t>
            </a:r>
            <a:r>
              <a:rPr lang="en-US" altLang="zh-CN" sz="2400" dirty="0" smtClean="0"/>
              <a:t>TLB tags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multiprocessors:</a:t>
            </a:r>
          </a:p>
          <a:p>
            <a:pPr lvl="1"/>
            <a:r>
              <a:rPr lang="en-US" altLang="zh-CN" sz="2000" dirty="0" smtClean="0"/>
              <a:t>Check </a:t>
            </a:r>
            <a:r>
              <a:rPr lang="en-US" altLang="zh-CN" sz="2000" dirty="0"/>
              <a:t>for processor idling on server domain</a:t>
            </a:r>
          </a:p>
          <a:p>
            <a:pPr lvl="1"/>
            <a:r>
              <a:rPr lang="en-US" altLang="zh-CN" sz="2000" dirty="0" smtClean="0"/>
              <a:t>If </a:t>
            </a:r>
            <a:r>
              <a:rPr lang="en-US" altLang="zh-CN" sz="2000" dirty="0"/>
              <a:t>so, swap calling and idling threads</a:t>
            </a:r>
          </a:p>
          <a:p>
            <a:pPr lvl="2"/>
            <a:r>
              <a:rPr lang="en-US" altLang="zh-CN" sz="1800" dirty="0" smtClean="0"/>
              <a:t>(</a:t>
            </a:r>
            <a:r>
              <a:rPr lang="en-US" altLang="zh-CN" sz="1800" dirty="0"/>
              <a:t>note: thread migration was very cheap on the Firefly!)</a:t>
            </a:r>
          </a:p>
          <a:p>
            <a:pPr lvl="1"/>
            <a:r>
              <a:rPr lang="en-US" altLang="zh-CN" sz="2000" dirty="0" smtClean="0"/>
              <a:t>Same </a:t>
            </a:r>
            <a:r>
              <a:rPr lang="en-US" altLang="zh-CN" sz="2000" dirty="0"/>
              <a:t>trick applies on return path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4722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The microkernel idea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Mach (and others)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The great microkernel debate</a:t>
            </a:r>
          </a:p>
          <a:p>
            <a:pPr lvl="1"/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Bershad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and Chen vs.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Liedtke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The design of L3 and L4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Performance and size are everything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Lightweight RPC (LRPC)</a:t>
            </a:r>
          </a:p>
          <a:p>
            <a:pPr marL="742950" lvl="2" indent="-34290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Making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interprocess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calls fast</a:t>
            </a:r>
          </a:p>
          <a:p>
            <a:r>
              <a:rPr lang="en-US" altLang="zh-CN" sz="2400" dirty="0"/>
              <a:t>L4 RPC</a:t>
            </a:r>
          </a:p>
          <a:p>
            <a:pPr lvl="1"/>
            <a:r>
              <a:rPr lang="en-US" altLang="zh-CN" sz="2000" dirty="0"/>
              <a:t>Making </a:t>
            </a:r>
            <a:r>
              <a:rPr lang="en-US" altLang="zh-CN" sz="2000" dirty="0" err="1"/>
              <a:t>interprocess</a:t>
            </a:r>
            <a:r>
              <a:rPr lang="en-US" altLang="zh-CN" sz="2000" dirty="0"/>
              <a:t> calls even faster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158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L4 synchronous 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L4 </a:t>
            </a:r>
            <a:r>
              <a:rPr lang="en-US" altLang="zh-CN" sz="2400" dirty="0"/>
              <a:t>pushed this idea further (for uniprocessor case)</a:t>
            </a:r>
          </a:p>
          <a:p>
            <a:r>
              <a:rPr lang="en-US" altLang="zh-CN" sz="2400" dirty="0" smtClean="0"/>
              <a:t>No </a:t>
            </a:r>
            <a:r>
              <a:rPr lang="en-US" altLang="zh-CN" sz="2400" dirty="0"/>
              <a:t>kernel‐allocated A‐stack: server must have </a:t>
            </a:r>
            <a:r>
              <a:rPr lang="en-US" altLang="zh-CN" sz="2400" dirty="0" smtClean="0"/>
              <a:t>waiting thread </a:t>
            </a:r>
            <a:r>
              <a:rPr lang="en-US" altLang="zh-CN" sz="2400" dirty="0"/>
              <a:t>(no </a:t>
            </a:r>
            <a:r>
              <a:rPr lang="en-US" altLang="zh-CN" sz="2400" dirty="0" err="1"/>
              <a:t>upcalls</a:t>
            </a:r>
            <a:r>
              <a:rPr lang="en-US" altLang="zh-CN" sz="2400" dirty="0"/>
              <a:t> possible)</a:t>
            </a:r>
          </a:p>
          <a:p>
            <a:r>
              <a:rPr lang="en-US" altLang="zh-CN" sz="2400" dirty="0" smtClean="0"/>
              <a:t>RPC </a:t>
            </a:r>
            <a:r>
              <a:rPr lang="en-US" altLang="zh-CN" sz="2400" dirty="0"/>
              <a:t>just exchanges register contents with </a:t>
            </a:r>
            <a:r>
              <a:rPr lang="en-US" altLang="zh-CN" sz="2400" dirty="0" smtClean="0"/>
              <a:t>calling thread</a:t>
            </a:r>
            <a:endParaRPr lang="en-US" altLang="zh-CN" sz="2400" dirty="0"/>
          </a:p>
          <a:p>
            <a:r>
              <a:rPr lang="en-US" altLang="zh-CN" sz="2400" i="1" dirty="0" smtClean="0"/>
              <a:t>Synchronous </a:t>
            </a:r>
            <a:r>
              <a:rPr lang="en-US" altLang="zh-CN" sz="2400" i="1" dirty="0"/>
              <a:t>RPC: </a:t>
            </a:r>
            <a:r>
              <a:rPr lang="en-US" altLang="zh-CN" sz="2400" dirty="0"/>
              <a:t>calling thread blocks, waits for reply</a:t>
            </a:r>
          </a:p>
          <a:p>
            <a:r>
              <a:rPr lang="en-US" altLang="zh-CN" sz="2400" dirty="0" smtClean="0"/>
              <a:t>Scheduler </a:t>
            </a:r>
            <a:r>
              <a:rPr lang="en-US" altLang="zh-CN" sz="2400" dirty="0"/>
              <a:t>bypassed completely</a:t>
            </a:r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infamous “null RPC” </a:t>
            </a:r>
            <a:r>
              <a:rPr lang="en-US" altLang="zh-CN" sz="2000" dirty="0" err="1"/>
              <a:t>microbenchmark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Latency </a:t>
            </a:r>
            <a:r>
              <a:rPr lang="en-US" altLang="zh-CN" sz="2000" dirty="0"/>
              <a:t>of a single call, nothing else happening</a:t>
            </a:r>
          </a:p>
          <a:p>
            <a:r>
              <a:rPr lang="en-US" altLang="zh-CN" sz="2400" dirty="0" smtClean="0"/>
              <a:t>Design </a:t>
            </a:r>
            <a:r>
              <a:rPr lang="en-US" altLang="zh-CN" sz="2400" dirty="0"/>
              <a:t>couples notification, transfer, scheduling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5974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L4 provides a single system call for all IPC</a:t>
            </a:r>
          </a:p>
          <a:p>
            <a:pPr lvl="1"/>
            <a:r>
              <a:rPr lang="en-US" altLang="zh-CN" dirty="0" smtClean="0"/>
              <a:t>Synchronous </a:t>
            </a:r>
            <a:r>
              <a:rPr lang="en-US" altLang="zh-CN" dirty="0"/>
              <a:t>and </a:t>
            </a:r>
            <a:r>
              <a:rPr lang="en-US" altLang="zh-CN" dirty="0" err="1"/>
              <a:t>unbuffered</a:t>
            </a:r>
            <a:r>
              <a:rPr lang="en-US" altLang="zh-CN" dirty="0"/>
              <a:t> (apart from </a:t>
            </a:r>
            <a:r>
              <a:rPr lang="en-US" altLang="zh-CN" dirty="0" err="1"/>
              <a:t>async</a:t>
            </a:r>
            <a:r>
              <a:rPr lang="en-US" altLang="zh-CN" dirty="0"/>
              <a:t> notify)</a:t>
            </a:r>
          </a:p>
          <a:p>
            <a:pPr lvl="1"/>
            <a:r>
              <a:rPr lang="en-US" altLang="zh-CN" dirty="0" smtClean="0"/>
              <a:t>Has </a:t>
            </a:r>
            <a:r>
              <a:rPr lang="en-US" altLang="zh-CN" dirty="0"/>
              <a:t>a send and a receive component</a:t>
            </a:r>
          </a:p>
          <a:p>
            <a:pPr lvl="1"/>
            <a:r>
              <a:rPr lang="en-US" altLang="zh-CN" dirty="0" smtClean="0"/>
              <a:t>Either </a:t>
            </a:r>
            <a:r>
              <a:rPr lang="en-US" altLang="zh-CN" dirty="0"/>
              <a:t>send or receive may be omitted</a:t>
            </a:r>
          </a:p>
          <a:p>
            <a:r>
              <a:rPr lang="en-US" altLang="zh-CN" dirty="0" smtClean="0"/>
              <a:t>Receive </a:t>
            </a:r>
            <a:r>
              <a:rPr lang="en-US" altLang="zh-CN" dirty="0"/>
              <a:t>may specify: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specific thread ID from which to receive (“</a:t>
            </a:r>
            <a:r>
              <a:rPr lang="en-US" altLang="zh-CN" dirty="0" smtClean="0"/>
              <a:t>closed receive</a:t>
            </a:r>
            <a:r>
              <a:rPr lang="en-US" altLang="zh-CN" dirty="0"/>
              <a:t>”)</a:t>
            </a:r>
          </a:p>
          <a:p>
            <a:pPr lvl="1"/>
            <a:r>
              <a:rPr lang="en-US" altLang="zh-CN" dirty="0" smtClean="0"/>
              <a:t>Willingness </a:t>
            </a:r>
            <a:r>
              <a:rPr lang="en-US" altLang="zh-CN" dirty="0"/>
              <a:t>to receive from any thread (“open wait”)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08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 IPC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Send </a:t>
            </a:r>
            <a:r>
              <a:rPr lang="en-US" altLang="zh-CN" dirty="0"/>
              <a:t>sends a message to a specific thread</a:t>
            </a:r>
          </a:p>
          <a:p>
            <a:r>
              <a:rPr lang="en-US" altLang="zh-CN" b="1" dirty="0" smtClean="0"/>
              <a:t>Receive </a:t>
            </a:r>
            <a:r>
              <a:rPr lang="en-US" altLang="zh-CN" dirty="0"/>
              <a:t>“closed” receive from a specific sender</a:t>
            </a:r>
          </a:p>
          <a:p>
            <a:r>
              <a:rPr lang="en-US" altLang="zh-CN" b="1" dirty="0" smtClean="0"/>
              <a:t>Wait </a:t>
            </a:r>
            <a:r>
              <a:rPr lang="en-US" altLang="zh-CN" dirty="0"/>
              <a:t>“open” receive from any sender</a:t>
            </a:r>
          </a:p>
          <a:p>
            <a:r>
              <a:rPr lang="en-US" altLang="zh-CN" b="1" dirty="0" smtClean="0"/>
              <a:t>Call </a:t>
            </a:r>
            <a:r>
              <a:rPr lang="en-US" altLang="zh-CN" dirty="0"/>
              <a:t>send to and wait for reply from specific thread</a:t>
            </a:r>
          </a:p>
          <a:p>
            <a:pPr lvl="1"/>
            <a:r>
              <a:rPr lang="en-US" altLang="zh-CN" dirty="0" smtClean="0"/>
              <a:t>Typical </a:t>
            </a:r>
            <a:r>
              <a:rPr lang="en-US" altLang="zh-CN" dirty="0"/>
              <a:t>client RPC operation</a:t>
            </a:r>
          </a:p>
          <a:p>
            <a:r>
              <a:rPr lang="en-US" altLang="zh-CN" b="1" dirty="0" err="1" smtClean="0"/>
              <a:t>ReplyWait</a:t>
            </a:r>
            <a:r>
              <a:rPr lang="en-US" altLang="zh-CN" b="1" dirty="0" smtClean="0"/>
              <a:t> </a:t>
            </a:r>
            <a:r>
              <a:rPr lang="en-US" altLang="zh-CN" dirty="0"/>
              <a:t>send to specific thread, “open” receive</a:t>
            </a:r>
          </a:p>
          <a:p>
            <a:pPr lvl="1"/>
            <a:r>
              <a:rPr lang="en-US" altLang="zh-CN" dirty="0" smtClean="0"/>
              <a:t>Typical </a:t>
            </a:r>
            <a:r>
              <a:rPr lang="en-US" altLang="zh-CN" dirty="0"/>
              <a:t>server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4630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message registers (MRs)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Virtual registers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Not </a:t>
            </a:r>
            <a:r>
              <a:rPr lang="en-US" altLang="zh-CN" dirty="0"/>
              <a:t>necessarily backed by CPU registers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Part </a:t>
            </a:r>
            <a:r>
              <a:rPr lang="en-US" altLang="zh-CN" dirty="0"/>
              <a:t>of thread state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On </a:t>
            </a:r>
            <a:r>
              <a:rPr lang="en-US" altLang="zh-CN" dirty="0"/>
              <a:t>ARM: 6 physical registers, rest in UTCB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Actual </a:t>
            </a:r>
            <a:r>
              <a:rPr lang="en-US" altLang="zh-CN" dirty="0"/>
              <a:t>number is a system configuration parameter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At </a:t>
            </a:r>
            <a:r>
              <a:rPr lang="en-US" altLang="zh-CN" dirty="0"/>
              <a:t>least 8, no more than 64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Contents </a:t>
            </a:r>
            <a:r>
              <a:rPr lang="en-US" altLang="zh-CN" dirty="0"/>
              <a:t>of MRs form message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First </a:t>
            </a:r>
            <a:r>
              <a:rPr lang="en-US" altLang="zh-CN" dirty="0"/>
              <a:t>MR stores the message tag defining message size etc.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Rest </a:t>
            </a:r>
            <a:r>
              <a:rPr lang="en-US" altLang="zh-CN" dirty="0"/>
              <a:t>are </a:t>
            </a:r>
            <a:r>
              <a:rPr lang="en-US" altLang="zh-CN" dirty="0" err="1"/>
              <a:t>untyped</a:t>
            </a:r>
            <a:r>
              <a:rPr lang="en-US" altLang="zh-CN" dirty="0"/>
              <a:t> words, not normally interpreted by the kernel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Kernel </a:t>
            </a:r>
            <a:r>
              <a:rPr lang="en-US" altLang="zh-CN" dirty="0"/>
              <a:t>protocols define semantics in some cases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IPC </a:t>
            </a:r>
            <a:r>
              <a:rPr lang="en-US" altLang="zh-CN" dirty="0"/>
              <a:t>just copies data from sender's to receiver's MRs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8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905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Bounded-Buffer </a:t>
            </a:r>
            <a:r>
              <a:rPr kumimoji="0" lang="en-US" altLang="zh-CN">
                <a:latin typeface="Arial" charset="0"/>
                <a:ea typeface="宋体" charset="0"/>
              </a:rPr>
              <a:t>–</a:t>
            </a:r>
            <a:r>
              <a:rPr kumimoji="0" lang="en-US" altLang="zh-CN">
                <a:latin typeface="Garamond" charset="0"/>
                <a:ea typeface="宋体" charset="0"/>
              </a:rPr>
              <a:t> Producer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8853488" cy="44831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dirty="0">
                <a:latin typeface="Monaco" charset="0"/>
                <a:ea typeface="宋体" charset="0"/>
              </a:rPr>
              <a:t>	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while (true) {</a:t>
            </a:r>
            <a:br>
              <a:rPr kumimoji="0" lang="en-US" altLang="zh-CN" sz="2000" dirty="0">
                <a:latin typeface="Monaco" charset="0"/>
                <a:ea typeface="宋体" charset="0"/>
              </a:rPr>
            </a:br>
            <a:r>
              <a:rPr kumimoji="0" lang="en-US" altLang="zh-CN" sz="2000" dirty="0">
                <a:latin typeface="Monaco" charset="0"/>
                <a:ea typeface="宋体" charset="0"/>
              </a:rPr>
              <a:t>   /* Produce an item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   while (((in = (in + 1) % BUFFER SIZE count)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Monaco" charset="0"/>
                <a:ea typeface="宋体" charset="0"/>
              </a:rPr>
              <a:t> </a:t>
            </a:r>
            <a:r>
              <a:rPr lang="en-US" altLang="zh-CN" sz="2000" dirty="0" smtClean="0">
                <a:latin typeface="Monaco" charset="0"/>
                <a:ea typeface="宋体" charset="0"/>
              </a:rPr>
              <a:t>          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=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= out)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  ;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/* do nothing -- no free buffers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buffer[in] =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in = (in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}</a:t>
            </a:r>
          </a:p>
          <a:p>
            <a:pPr>
              <a:buFont typeface="Wingdings" charset="0"/>
              <a:buNone/>
            </a:pPr>
            <a:endParaRPr kumimoji="0" lang="en-US" altLang="zh-CN" sz="24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  <a:ea typeface="宋体" charset="0"/>
              </a:rPr>
              <a:t>	</a:t>
            </a:r>
          </a:p>
          <a:p>
            <a:pPr marL="7167563" lvl="4">
              <a:buFont typeface="Wingdings" charset="0"/>
              <a:buNone/>
            </a:pPr>
            <a:endParaRPr kumimoji="0" lang="zh-CN" altLang="en-US" sz="16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tag: MR0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5" y="1735181"/>
            <a:ext cx="8440089" cy="4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8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result tag: MR0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9" y="1735181"/>
            <a:ext cx="8149051" cy="4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5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Send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68" y="1894600"/>
            <a:ext cx="7052063" cy="3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4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Receive (closed)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68" y="1894600"/>
            <a:ext cx="7052063" cy="3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67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Wait (open)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68" y="1894600"/>
            <a:ext cx="7052063" cy="3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4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68" y="1894600"/>
            <a:ext cx="7052063" cy="3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9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</a:t>
            </a:r>
            <a:r>
              <a:rPr lang="en-US" altLang="zh-CN" dirty="0" err="1"/>
              <a:t>ReplyWait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2" y="1900200"/>
            <a:ext cx="7029676" cy="30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4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Asynchronous 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Very restricted form of asynchronous IPC</a:t>
            </a:r>
          </a:p>
          <a:p>
            <a:pPr lvl="1"/>
            <a:r>
              <a:rPr lang="en-US" altLang="zh-CN" dirty="0" smtClean="0"/>
              <a:t>Delivered </a:t>
            </a:r>
            <a:r>
              <a:rPr lang="en-US" altLang="zh-CN" dirty="0"/>
              <a:t>without blocking sender</a:t>
            </a:r>
          </a:p>
          <a:p>
            <a:pPr lvl="1"/>
            <a:r>
              <a:rPr lang="en-US" altLang="zh-CN" dirty="0" smtClean="0"/>
              <a:t>Delivered </a:t>
            </a:r>
            <a:r>
              <a:rPr lang="en-US" altLang="zh-CN" dirty="0"/>
              <a:t>immediately, directly to receiver's UTCB</a:t>
            </a:r>
          </a:p>
          <a:p>
            <a:pPr lvl="1"/>
            <a:r>
              <a:rPr lang="en-US" altLang="zh-CN" dirty="0" smtClean="0"/>
              <a:t>Message </a:t>
            </a:r>
            <a:r>
              <a:rPr lang="en-US" altLang="zh-CN" dirty="0"/>
              <a:t>consists of a bit mask </a:t>
            </a:r>
            <a:r>
              <a:rPr lang="en-US" altLang="zh-CN" dirty="0" err="1"/>
              <a:t>ORed</a:t>
            </a:r>
            <a:r>
              <a:rPr lang="en-US" altLang="zh-CN" dirty="0"/>
              <a:t> to </a:t>
            </a:r>
            <a:r>
              <a:rPr lang="en-US" altLang="zh-CN" dirty="0" smtClean="0"/>
              <a:t>the receiver</a:t>
            </a:r>
            <a:r>
              <a:rPr lang="en-US" altLang="zh-CN" dirty="0"/>
              <a:t>:</a:t>
            </a:r>
          </a:p>
          <a:p>
            <a:r>
              <a:rPr lang="en-US" altLang="zh-CN" dirty="0" err="1" smtClean="0"/>
              <a:t>receiver.NotifyBits</a:t>
            </a:r>
            <a:r>
              <a:rPr lang="en-US" altLang="zh-CN" dirty="0" smtClean="0"/>
              <a:t> </a:t>
            </a:r>
            <a:r>
              <a:rPr lang="en-US" altLang="zh-CN" dirty="0"/>
              <a:t>|= sender.MR1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effect if receiver's bits are already set</a:t>
            </a:r>
          </a:p>
          <a:p>
            <a:pPr lvl="1"/>
            <a:r>
              <a:rPr lang="en-US" altLang="zh-CN" dirty="0" smtClean="0"/>
              <a:t>Receiver </a:t>
            </a:r>
            <a:r>
              <a:rPr lang="en-US" altLang="zh-CN" dirty="0"/>
              <a:t>can prevent asynchronous notification </a:t>
            </a:r>
            <a:r>
              <a:rPr lang="en-US" altLang="zh-CN" dirty="0" smtClean="0"/>
              <a:t>by setting </a:t>
            </a:r>
            <a:r>
              <a:rPr lang="en-US" altLang="zh-CN" dirty="0"/>
              <a:t>a flag in its UTCB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0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302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Bounded Buffer </a:t>
            </a:r>
            <a:r>
              <a:rPr kumimoji="0" lang="en-US" altLang="zh-CN">
                <a:latin typeface="Arial" charset="0"/>
                <a:ea typeface="宋体" charset="0"/>
              </a:rPr>
              <a:t>–</a:t>
            </a:r>
            <a:r>
              <a:rPr kumimoji="0" lang="en-US" altLang="zh-CN">
                <a:latin typeface="Garamond" charset="0"/>
                <a:ea typeface="宋体" charset="0"/>
              </a:rPr>
              <a:t> Consumer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2207846"/>
            <a:ext cx="8174038" cy="436281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sz="2000" dirty="0">
                <a:latin typeface="Monaco" charset="0"/>
                <a:ea typeface="宋体" charset="0"/>
              </a:rPr>
              <a:t>	</a:t>
            </a:r>
            <a:r>
              <a:rPr kumimoji="0" lang="en-US" altLang="zh-CN" sz="1800" dirty="0">
                <a:latin typeface="Monaco" charset="0"/>
                <a:ea typeface="宋体" charset="0"/>
              </a:rPr>
              <a:t>while (true) {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while (in == out)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       ; // do nothing -- nothing to consume</a:t>
            </a:r>
          </a:p>
          <a:p>
            <a:pPr>
              <a:buFont typeface="Wingdings" charset="0"/>
              <a:buNone/>
            </a:pPr>
            <a:endParaRPr kumimoji="0" lang="en-US" altLang="zh-CN" sz="18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// remove an item from the buffer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item = buffer[out];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out = (out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return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i="1" dirty="0">
                <a:latin typeface="Monaco" charset="0"/>
                <a:ea typeface="宋体" charset="0"/>
              </a:rPr>
              <a:t>  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9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Example of IPC in xv6: Pipe (pipe.c)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42" y="1945554"/>
            <a:ext cx="7228164" cy="25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3124</Words>
  <Application>Microsoft Office PowerPoint</Application>
  <PresentationFormat>全屏显示(4:3)</PresentationFormat>
  <Paragraphs>532</Paragraphs>
  <Slides>77</Slides>
  <Notes>22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Monaco</vt:lpstr>
      <vt:lpstr>ＭＳ Ｐゴシック</vt:lpstr>
      <vt:lpstr>宋体</vt:lpstr>
      <vt:lpstr>Arial</vt:lpstr>
      <vt:lpstr>Calibri</vt:lpstr>
      <vt:lpstr>Courier New</vt:lpstr>
      <vt:lpstr>Garamond</vt:lpstr>
      <vt:lpstr>Tahoma</vt:lpstr>
      <vt:lpstr>Wingdings</vt:lpstr>
      <vt:lpstr>CloudVisor-Austin</vt:lpstr>
      <vt:lpstr>Inter Process Communication</vt:lpstr>
      <vt:lpstr>Cooperating Processes</vt:lpstr>
      <vt:lpstr>Communications Models </vt:lpstr>
      <vt:lpstr>IPC</vt:lpstr>
      <vt:lpstr>Producer-Consumer Problem</vt:lpstr>
      <vt:lpstr>Bounded-Buffer – Shared-Memory Solution</vt:lpstr>
      <vt:lpstr>Bounded-Buffer – Producer</vt:lpstr>
      <vt:lpstr>Bounded Buffer – Consumer</vt:lpstr>
      <vt:lpstr>Example of IPC in xv6: Pipe (pipe.c)</vt:lpstr>
      <vt:lpstr>PowerPoint 演示文稿</vt:lpstr>
      <vt:lpstr>PowerPoint 演示文稿</vt:lpstr>
      <vt:lpstr>Interprocess Communication – Message Passing</vt:lpstr>
      <vt:lpstr>Message Passing (Cont.)</vt:lpstr>
      <vt:lpstr>Implementation Questions</vt:lpstr>
      <vt:lpstr>Direct Communication</vt:lpstr>
      <vt:lpstr>Indirect Communication</vt:lpstr>
      <vt:lpstr>Indirect Communication</vt:lpstr>
      <vt:lpstr>Indirect Communication</vt:lpstr>
      <vt:lpstr>Indirect Communication</vt:lpstr>
      <vt:lpstr>Synchronization &amp; Asynchronous</vt:lpstr>
      <vt:lpstr>Buffering</vt:lpstr>
      <vt:lpstr>Examples of IPC Systems - POSIX</vt:lpstr>
      <vt:lpstr>Examples of IPC Systems – WinXP</vt:lpstr>
      <vt:lpstr>Examples of IPC Systems – WinXP (cont.)</vt:lpstr>
      <vt:lpstr>Local Procedure Calls in Windows XP</vt:lpstr>
      <vt:lpstr>Communications in Client-Server Systems</vt:lpstr>
      <vt:lpstr>IPC in Microkernel</vt:lpstr>
      <vt:lpstr>IPC in Microkernel</vt:lpstr>
      <vt:lpstr>Review: Monolithic VS. Microkernel</vt:lpstr>
      <vt:lpstr>Early example: Hydra</vt:lpstr>
      <vt:lpstr>Popular example: Mach</vt:lpstr>
      <vt:lpstr>Basic features of Mach kernel</vt:lpstr>
      <vt:lpstr>Mach = μkernel?</vt:lpstr>
      <vt:lpstr>Overview</vt:lpstr>
      <vt:lpstr>Critique of microkernel architectures</vt:lpstr>
      <vt:lpstr>Microkernel performance</vt:lpstr>
      <vt:lpstr>Microkernel performance</vt:lpstr>
      <vt:lpstr>Ultrix vs. Mach+Unix MCPI</vt:lpstr>
      <vt:lpstr>Interpretation</vt:lpstr>
      <vt:lpstr>Conclusions</vt:lpstr>
      <vt:lpstr>Conclusions</vt:lpstr>
      <vt:lpstr>Other experience with μkernel performance</vt:lpstr>
      <vt:lpstr>A Critique of the critique</vt:lpstr>
      <vt:lpstr>A Critique of the critique</vt:lpstr>
      <vt:lpstr>Conclusion</vt:lpstr>
      <vt:lpstr>Overview</vt:lpstr>
      <vt:lpstr>Improving IPC by kernel design</vt:lpstr>
      <vt:lpstr>L3/L4 implementation techniques</vt:lpstr>
      <vt:lpstr>L3/L4 implementation techniques</vt:lpstr>
      <vt:lpstr>Results (L3)</vt:lpstr>
      <vt:lpstr>On μ‐Kernel Construction</vt:lpstr>
      <vt:lpstr>What should a microkernel not provide?</vt:lpstr>
      <vt:lpstr>Non‐portability</vt:lpstr>
      <vt:lpstr>Overview</vt:lpstr>
      <vt:lpstr>Lots of Unix IPC mechanisms</vt:lpstr>
      <vt:lpstr>IPC is usually heavyweight</vt:lpstr>
      <vt:lpstr>IPC in Unix is usually polled</vt:lpstr>
      <vt:lpstr>The Problem</vt:lpstr>
      <vt:lpstr>Lightweight RPC (LRPC): Basic concepts</vt:lpstr>
      <vt:lpstr>High overhead of previous efforts</vt:lpstr>
      <vt:lpstr>Most messages are short</vt:lpstr>
      <vt:lpstr>LRPC Binding: connection setup phase</vt:lpstr>
      <vt:lpstr>Calling sequence (all on client thread)</vt:lpstr>
      <vt:lpstr>LRPC discussion</vt:lpstr>
      <vt:lpstr>Overview</vt:lpstr>
      <vt:lpstr>L4 synchronous RPC</vt:lpstr>
      <vt:lpstr>IPC overview</vt:lpstr>
      <vt:lpstr>Logical IPC operations</vt:lpstr>
      <vt:lpstr>IPC message registers (MRs)</vt:lpstr>
      <vt:lpstr>Message tag: MR0</vt:lpstr>
      <vt:lpstr>IPC result tag: MR0</vt:lpstr>
      <vt:lpstr>IPC Send</vt:lpstr>
      <vt:lpstr>IPC Receive (closed)</vt:lpstr>
      <vt:lpstr>IPC Wait (open)</vt:lpstr>
      <vt:lpstr>IPC Call</vt:lpstr>
      <vt:lpstr>IPC ReplyWait</vt:lpstr>
      <vt:lpstr>Asynchronous Notification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VM</dc:title>
  <dc:creator>Haibo CHen</dc:creator>
  <cp:lastModifiedBy>Xia Yubin</cp:lastModifiedBy>
  <cp:revision>47</cp:revision>
  <dcterms:created xsi:type="dcterms:W3CDTF">2014-09-25T13:59:00Z</dcterms:created>
  <dcterms:modified xsi:type="dcterms:W3CDTF">2018-03-22T05:21:47Z</dcterms:modified>
</cp:coreProperties>
</file>