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7" r:id="rId2"/>
    <p:sldId id="456" r:id="rId3"/>
    <p:sldId id="453" r:id="rId4"/>
    <p:sldId id="452" r:id="rId5"/>
    <p:sldId id="454" r:id="rId6"/>
    <p:sldId id="457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8" r:id="rId29"/>
    <p:sldId id="450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76763" autoAdjust="0"/>
  </p:normalViewPr>
  <p:slideViewPr>
    <p:cSldViewPr snapToGrid="0" snapToObjects="1">
      <p:cViewPr varScale="1">
        <p:scale>
          <a:sx n="124" d="100"/>
          <a:sy n="124" d="100"/>
        </p:scale>
        <p:origin x="280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6DB7-28FD-7E4D-A957-CC489F468FCE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C8B5-2FAE-A04D-A162-E918EBB942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21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0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6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11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7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3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7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6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ote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wakeup(writer)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here?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</a:t>
            </a:r>
            <a:r>
              <a:rPr kumimoji="1" lang="zh-CN" altLang="en-US" dirty="0" smtClean="0"/>
              <a:t>y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7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48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6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60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3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2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84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4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3/19/2019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9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398" y="1972132"/>
            <a:ext cx="7772400" cy="1470025"/>
          </a:xfrm>
          <a:noFill/>
          <a:ln/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714940" y="5855187"/>
            <a:ext cx="302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8A8A8A"/>
                </a:solidFill>
                <a:latin typeface="Calibri" panose="020F0502020204030204" pitchFamily="34" charset="0"/>
              </a:rPr>
              <a:t>Credit to Timothy Roscoe, ETH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58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50887"/>
          </a:xfrm>
        </p:spPr>
        <p:txBody>
          <a:bodyPr anchor="b"/>
          <a:lstStyle/>
          <a:p>
            <a:r>
              <a:rPr kumimoji="0" lang="en-US" altLang="zh-CN" dirty="0">
                <a:ea typeface="宋体" charset="0"/>
              </a:rPr>
              <a:t>Producer-Consumer Problem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11288"/>
            <a:ext cx="8404225" cy="4497387"/>
          </a:xfrm>
        </p:spPr>
        <p:txBody>
          <a:bodyPr/>
          <a:lstStyle/>
          <a:p>
            <a:r>
              <a:rPr kumimoji="0" lang="en-US" altLang="zh-CN" i="1">
                <a:latin typeface="Arial" charset="0"/>
                <a:ea typeface="宋体" charset="0"/>
              </a:rPr>
              <a:t>Producer</a:t>
            </a:r>
            <a:r>
              <a:rPr kumimoji="0" lang="en-US" altLang="zh-CN">
                <a:latin typeface="Arial" charset="0"/>
                <a:ea typeface="宋体" charset="0"/>
              </a:rPr>
              <a:t> process produces information that is consumed by a </a:t>
            </a:r>
            <a:r>
              <a:rPr kumimoji="0" lang="en-US" altLang="zh-CN" i="1">
                <a:latin typeface="Arial" charset="0"/>
                <a:ea typeface="宋体" charset="0"/>
              </a:rPr>
              <a:t>consumer</a:t>
            </a:r>
            <a:r>
              <a:rPr kumimoji="0" lang="en-US" altLang="zh-CN">
                <a:latin typeface="Arial" charset="0"/>
                <a:ea typeface="宋体" charset="0"/>
              </a:rPr>
              <a:t> process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unbounded-buffer</a:t>
            </a:r>
            <a:r>
              <a:rPr kumimoji="0" lang="en-US" altLang="zh-CN">
                <a:latin typeface="Arial" charset="0"/>
                <a:ea typeface="宋体" charset="0"/>
              </a:rPr>
              <a:t> places no practical limit on the size of the buffer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bounded-buffer</a:t>
            </a:r>
            <a:r>
              <a:rPr kumimoji="0" lang="en-US" altLang="zh-CN">
                <a:latin typeface="Arial" charset="0"/>
                <a:ea typeface="宋体" charset="0"/>
              </a:rPr>
              <a:t> 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42101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330200"/>
            <a:ext cx="8545512" cy="727075"/>
          </a:xfrm>
        </p:spPr>
        <p:txBody>
          <a:bodyPr anchor="b">
            <a:normAutofit/>
          </a:bodyPr>
          <a:lstStyle/>
          <a:p>
            <a:r>
              <a:rPr kumimoji="0" lang="en-US" altLang="zh-CN" sz="3200" dirty="0">
                <a:ea typeface="宋体" charset="0"/>
              </a:rPr>
              <a:t>Bounded-Buffer – Shared-Memory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8" y="1420885"/>
            <a:ext cx="8621712" cy="5786437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Shared data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>
                <a:latin typeface="Arial" charset="0"/>
                <a:ea typeface="宋体" charset="0"/>
              </a:rPr>
              <a:t>#define BUFFER_SIZE 10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 err="1">
                <a:latin typeface="Arial" charset="0"/>
                <a:ea typeface="宋体" charset="0"/>
              </a:rPr>
              <a:t>typedef</a:t>
            </a:r>
            <a:r>
              <a:rPr kumimoji="0" lang="en-US" altLang="zh-CN" sz="2400" dirty="0">
                <a:latin typeface="Arial" charset="0"/>
                <a:ea typeface="宋体" charset="0"/>
              </a:rPr>
              <a:t> </a:t>
            </a:r>
            <a:r>
              <a:rPr kumimoji="0" lang="en-US" altLang="zh-CN" sz="2400" dirty="0" err="1">
                <a:latin typeface="Arial" charset="0"/>
                <a:ea typeface="宋体" charset="0"/>
              </a:rPr>
              <a:t>struct</a:t>
            </a:r>
            <a:r>
              <a:rPr kumimoji="0" lang="en-US" altLang="zh-CN" sz="2400" dirty="0">
                <a:latin typeface="Arial" charset="0"/>
                <a:ea typeface="宋体" charset="0"/>
              </a:rPr>
              <a:t> {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>
                <a:latin typeface="Arial" charset="0"/>
                <a:ea typeface="宋体" charset="0"/>
              </a:rPr>
              <a:t>	. . .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>
                <a:latin typeface="Arial" charset="0"/>
                <a:ea typeface="宋体" charset="0"/>
              </a:rPr>
              <a:t>} item;</a:t>
            </a:r>
          </a:p>
          <a:p>
            <a:pPr marL="1600200" lvl="3" indent="-228600">
              <a:buFont typeface="Wingdings" charset="0"/>
              <a:buNone/>
            </a:pPr>
            <a:endParaRPr kumimoji="0" lang="en-US" altLang="zh-CN" sz="2400" dirty="0">
              <a:latin typeface="Arial" charset="0"/>
              <a:ea typeface="宋体" charset="0"/>
            </a:endParaRP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>
                <a:latin typeface="Arial" charset="0"/>
                <a:ea typeface="宋体" charset="0"/>
              </a:rPr>
              <a:t>item buffer[BUFFER_SIZE];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 err="1">
                <a:latin typeface="Arial" charset="0"/>
                <a:ea typeface="宋体" charset="0"/>
              </a:rPr>
              <a:t>int</a:t>
            </a:r>
            <a:r>
              <a:rPr kumimoji="0" lang="en-US" altLang="zh-CN" sz="2400" dirty="0">
                <a:latin typeface="Arial" charset="0"/>
                <a:ea typeface="宋体" charset="0"/>
              </a:rPr>
              <a:t> in = 0;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 dirty="0" err="1">
                <a:latin typeface="Arial" charset="0"/>
                <a:ea typeface="宋体" charset="0"/>
              </a:rPr>
              <a:t>int</a:t>
            </a:r>
            <a:r>
              <a:rPr kumimoji="0" lang="en-US" altLang="zh-CN" sz="2400" dirty="0">
                <a:latin typeface="Arial" charset="0"/>
                <a:ea typeface="宋体" charset="0"/>
              </a:rPr>
              <a:t> out = 0;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Solution is correct, but can only use BUFFER_SIZE-1 elements</a:t>
            </a:r>
          </a:p>
          <a:p>
            <a:pPr marL="1600200" lvl="3" indent="-228600">
              <a:buFont typeface="Wingdings" charset="0"/>
              <a:buNone/>
            </a:pPr>
            <a:endParaRPr kumimoji="0" lang="zh-CN" altLang="en-US" sz="2400" b="1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90575"/>
          </a:xfrm>
        </p:spPr>
        <p:txBody>
          <a:bodyPr anchor="b"/>
          <a:lstStyle/>
          <a:p>
            <a:r>
              <a:rPr kumimoji="0" lang="en-US" altLang="zh-CN" dirty="0">
                <a:ea typeface="宋体" charset="0"/>
              </a:rPr>
              <a:t>Bounded-Buffer – Producer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8853488" cy="44831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dirty="0">
                <a:latin typeface="Monaco" charset="0"/>
                <a:ea typeface="宋体" charset="0"/>
              </a:rPr>
              <a:t>	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while (true) {</a:t>
            </a:r>
            <a:br>
              <a:rPr kumimoji="0" lang="en-US" altLang="zh-CN" sz="2000" dirty="0">
                <a:latin typeface="Monaco" charset="0"/>
                <a:ea typeface="宋体" charset="0"/>
              </a:rPr>
            </a:br>
            <a:r>
              <a:rPr kumimoji="0" lang="en-US" altLang="zh-CN" sz="2000" dirty="0">
                <a:latin typeface="Monaco" charset="0"/>
                <a:ea typeface="宋体" charset="0"/>
              </a:rPr>
              <a:t>   /* Produce an item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   while (((in = (in + 1) % BUFFER SIZE count)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Monaco" charset="0"/>
                <a:ea typeface="宋体" charset="0"/>
              </a:rPr>
              <a:t> </a:t>
            </a:r>
            <a:r>
              <a:rPr lang="en-US" altLang="zh-CN" sz="2000" dirty="0" smtClean="0">
                <a:latin typeface="Monaco" charset="0"/>
                <a:ea typeface="宋体" charset="0"/>
              </a:rPr>
              <a:t>          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=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= out)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  ;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/* do nothing -- no free buffers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buffer[in] =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in = (in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}</a:t>
            </a:r>
          </a:p>
          <a:p>
            <a:pPr>
              <a:buFont typeface="Wingdings" charset="0"/>
              <a:buNone/>
            </a:pPr>
            <a:endParaRPr kumimoji="0" lang="en-US" altLang="zh-CN" sz="24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  <a:ea typeface="宋体" charset="0"/>
              </a:rPr>
              <a:t>	</a:t>
            </a:r>
          </a:p>
          <a:p>
            <a:pPr marL="7167563" lvl="4">
              <a:buFont typeface="Wingdings" charset="0"/>
              <a:buNone/>
            </a:pPr>
            <a:endParaRPr kumimoji="0" lang="zh-CN" altLang="en-US" sz="16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30262"/>
          </a:xfrm>
        </p:spPr>
        <p:txBody>
          <a:bodyPr anchor="b"/>
          <a:lstStyle/>
          <a:p>
            <a:r>
              <a:rPr kumimoji="0" lang="en-US" altLang="zh-CN" dirty="0">
                <a:ea typeface="宋体" charset="0"/>
              </a:rPr>
              <a:t>Bounded Buffer – Consumer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207846"/>
            <a:ext cx="8174038" cy="436281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sz="2000" dirty="0">
                <a:latin typeface="Monaco" charset="0"/>
                <a:ea typeface="宋体" charset="0"/>
              </a:rPr>
              <a:t>	</a:t>
            </a:r>
            <a:r>
              <a:rPr kumimoji="0" lang="en-US" altLang="zh-CN" sz="1800" dirty="0">
                <a:latin typeface="Monaco" charset="0"/>
                <a:ea typeface="宋体" charset="0"/>
              </a:rPr>
              <a:t>while (true) {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while (in == out)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       ; // do nothing -- nothing to consume</a:t>
            </a:r>
          </a:p>
          <a:p>
            <a:pPr>
              <a:buFont typeface="Wingdings" charset="0"/>
              <a:buNone/>
            </a:pPr>
            <a:endParaRPr kumimoji="0" lang="en-US" altLang="zh-CN" sz="18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// remove an item from the buffer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item = buffer[out];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out = (out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return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i="1" dirty="0">
                <a:latin typeface="Monaco" charset="0"/>
                <a:ea typeface="宋体" charset="0"/>
              </a:rPr>
              <a:t>  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CN" dirty="0">
                <a:ea typeface="宋体" charset="0"/>
              </a:rPr>
              <a:t>Example of IPC in xv6: Pipe (</a:t>
            </a:r>
            <a:r>
              <a:rPr kumimoji="0" lang="en-US" altLang="zh-CN" dirty="0" err="1">
                <a:ea typeface="宋体" charset="0"/>
              </a:rPr>
              <a:t>pipe.c</a:t>
            </a:r>
            <a:r>
              <a:rPr kumimoji="0" lang="en-US" altLang="zh-CN" dirty="0">
                <a:ea typeface="宋体" charset="0"/>
              </a:rPr>
              <a:t>)</a:t>
            </a:r>
            <a:endParaRPr kumimoji="0" lang="zh-CN" altLang="en-US" dirty="0">
              <a:ea typeface="宋体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2" y="1945554"/>
            <a:ext cx="7228164" cy="25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82600"/>
            <a:ext cx="9017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30200"/>
            <a:ext cx="9080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23838"/>
            <a:ext cx="8566150" cy="723900"/>
          </a:xfrm>
        </p:spPr>
        <p:txBody>
          <a:bodyPr anchor="b">
            <a:normAutofit/>
          </a:bodyPr>
          <a:lstStyle/>
          <a:p>
            <a:r>
              <a:rPr kumimoji="0" lang="en-US" altLang="zh-CN" sz="3600" dirty="0" smtClean="0">
                <a:ea typeface="宋体" charset="0"/>
              </a:rPr>
              <a:t>IPC </a:t>
            </a:r>
            <a:r>
              <a:rPr kumimoji="0" lang="en-US" altLang="zh-CN" sz="3600" dirty="0">
                <a:ea typeface="宋体" charset="0"/>
              </a:rPr>
              <a:t>– Message Passing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494890"/>
            <a:ext cx="8391525" cy="46360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Message system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 dirty="0">
                <a:latin typeface="Arial" charset="0"/>
                <a:ea typeface="宋体" charset="0"/>
              </a:rPr>
              <a:t>send</a:t>
            </a:r>
            <a:r>
              <a:rPr kumimoji="0" lang="en-US" altLang="zh-CN" dirty="0">
                <a:latin typeface="Arial" charset="0"/>
                <a:ea typeface="宋体" charset="0"/>
              </a:rPr>
              <a:t>(</a:t>
            </a:r>
            <a:r>
              <a:rPr kumimoji="0" lang="en-US" altLang="zh-CN" i="1" dirty="0">
                <a:latin typeface="Arial" charset="0"/>
                <a:ea typeface="宋体" charset="0"/>
              </a:rPr>
              <a:t>message</a:t>
            </a:r>
            <a:r>
              <a:rPr kumimoji="0" lang="en-US" altLang="zh-CN" dirty="0">
                <a:latin typeface="Arial" charset="0"/>
                <a:ea typeface="宋体" charset="0"/>
              </a:rPr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 dirty="0">
                <a:latin typeface="Arial" charset="0"/>
                <a:ea typeface="宋体" charset="0"/>
              </a:rPr>
              <a:t>receive</a:t>
            </a:r>
            <a:r>
              <a:rPr kumimoji="0" lang="en-US" altLang="zh-CN" dirty="0">
                <a:latin typeface="Arial" charset="0"/>
                <a:ea typeface="宋体" charset="0"/>
              </a:rPr>
              <a:t>(</a:t>
            </a:r>
            <a:r>
              <a:rPr kumimoji="0" lang="en-US" altLang="zh-CN" i="1" dirty="0">
                <a:latin typeface="Arial" charset="0"/>
                <a:ea typeface="宋体" charset="0"/>
              </a:rPr>
              <a:t>message</a:t>
            </a:r>
            <a:r>
              <a:rPr kumimoji="0" lang="en-US" altLang="zh-CN" dirty="0">
                <a:latin typeface="Arial" charset="0"/>
                <a:ea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8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Message Passing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>
                <a:latin typeface="Arial" charset="0"/>
                <a:ea typeface="宋体" charset="0"/>
              </a:rPr>
              <a:t> and </a:t>
            </a:r>
            <a:r>
              <a:rPr kumimoji="0" lang="en-US" altLang="zh-CN" i="1">
                <a:latin typeface="Arial" charset="0"/>
                <a:ea typeface="宋体" charset="0"/>
              </a:rPr>
              <a:t>Q</a:t>
            </a:r>
            <a:r>
              <a:rPr kumimoji="0" lang="en-US" altLang="zh-CN">
                <a:latin typeface="Arial" charset="0"/>
                <a:ea typeface="宋体" charset="0"/>
              </a:rPr>
              <a:t> wish to communicate, they need to: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establish a </a:t>
            </a:r>
            <a:r>
              <a:rPr kumimoji="0" lang="en-US" altLang="zh-CN" i="1">
                <a:latin typeface="Arial" charset="0"/>
                <a:ea typeface="宋体" charset="0"/>
              </a:rPr>
              <a:t>communication</a:t>
            </a:r>
            <a:r>
              <a:rPr kumimoji="0" lang="en-US" altLang="zh-CN">
                <a:latin typeface="Arial" charset="0"/>
                <a:ea typeface="宋体" charset="0"/>
              </a:rPr>
              <a:t> </a:t>
            </a:r>
            <a:r>
              <a:rPr kumimoji="0" lang="en-US" altLang="zh-CN" i="1">
                <a:latin typeface="Arial" charset="0"/>
                <a:ea typeface="宋体" charset="0"/>
              </a:rPr>
              <a:t>link</a:t>
            </a:r>
            <a:r>
              <a:rPr kumimoji="0" lang="en-US" altLang="zh-CN">
                <a:latin typeface="Arial" charset="0"/>
                <a:ea typeface="宋体" charset="0"/>
              </a:rPr>
              <a:t> between them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exchange messages via send/receive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Implementation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physical (e.g., shared memory, hardware bus)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logical (e.g., logical properties)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9255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Implementation Questions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404938"/>
            <a:ext cx="8240712" cy="472598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How are links established?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Can a link be associated with more than two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How many links can be between every pair of communicating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What is the capacity of a link?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the size of a message that the link can accommodate fixed or variable?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5042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328" y="469389"/>
            <a:ext cx="23711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Review: Thread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" y="4059949"/>
            <a:ext cx="4220966" cy="22483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66" y="469389"/>
            <a:ext cx="5070297" cy="58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63538"/>
            <a:ext cx="8229600" cy="7762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Direct Communication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184275"/>
            <a:ext cx="8593138" cy="539115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Processes must name each other explicitly: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 (</a:t>
            </a:r>
            <a:r>
              <a:rPr kumimoji="0" lang="en-US" altLang="zh-CN" i="1">
                <a:latin typeface="Arial" charset="0"/>
                <a:ea typeface="宋体" charset="0"/>
              </a:rPr>
              <a:t>P,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process P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Q,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process Q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Links are established automatically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is associated with exactly one pair of communicating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Between each pair there exists exactly one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161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514475"/>
            <a:ext cx="8566150" cy="53435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Messages are directed and received from mailboxes (also referred to as ports)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mailbox has a unique id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Processes can communicate only if they share a mailbox</a:t>
            </a:r>
          </a:p>
        </p:txBody>
      </p:sp>
    </p:spTree>
    <p:extLst>
      <p:ext uri="{BB962C8B-B14F-4D97-AF65-F5344CB8AC3E}">
        <p14:creationId xmlns:p14="http://schemas.microsoft.com/office/powerpoint/2010/main" val="25136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established only if processes share a common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may be associated with many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pair of processes may share several communication links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may be unidirectional or bi-directional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78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128713"/>
            <a:ext cx="8229600" cy="521970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Operations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create a new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send and receive messages through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destroy a mailbox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Primitives are defined as: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mailbox A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3403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97888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168400"/>
            <a:ext cx="8364538" cy="505618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Mailbox sharing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 i="1">
                <a:latin typeface="Arial" charset="0"/>
                <a:ea typeface="宋体" charset="0"/>
              </a:rPr>
              <a:t>,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,</a:t>
            </a:r>
            <a:r>
              <a:rPr kumimoji="0" lang="en-US" altLang="zh-CN">
                <a:latin typeface="Arial" charset="0"/>
                <a:ea typeface="宋体" charset="0"/>
              </a:rPr>
              <a:t> 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share mailbox A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>
                <a:latin typeface="Arial" charset="0"/>
                <a:ea typeface="宋体" charset="0"/>
              </a:rPr>
              <a:t>, sends;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</a:rPr>
              <a:t>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receive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Who gets the message?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a link to be associated with at most two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only one process at a time to execute a receive 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9136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25450"/>
            <a:ext cx="8229600" cy="696913"/>
          </a:xfrm>
        </p:spPr>
        <p:txBody>
          <a:bodyPr anchor="b"/>
          <a:lstStyle/>
          <a:p>
            <a:r>
              <a:rPr kumimoji="0" lang="en-US" altLang="zh-CN" sz="3800" dirty="0" smtClean="0">
                <a:latin typeface="Garamond" charset="0"/>
                <a:ea typeface="宋体" charset="0"/>
              </a:rPr>
              <a:t>Synchronization &amp; Asynchronous</a:t>
            </a:r>
            <a:endParaRPr kumimoji="0" lang="en-US" altLang="zh-CN" sz="3800" dirty="0">
              <a:latin typeface="Garamond" charset="0"/>
              <a:ea typeface="宋体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304925"/>
            <a:ext cx="8659812" cy="5553075"/>
          </a:xfrm>
        </p:spPr>
        <p:txBody>
          <a:bodyPr/>
          <a:lstStyle/>
          <a:p>
            <a:pPr marL="381000" indent="-381000"/>
            <a:r>
              <a:rPr kumimoji="0" lang="en-US" altLang="zh-CN">
                <a:latin typeface="Arial" charset="0"/>
                <a:ea typeface="宋体" charset="0"/>
              </a:rPr>
              <a:t>Message passing may be either blocking or non-blocking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send </a:t>
            </a:r>
            <a:r>
              <a:rPr kumimoji="0" lang="en-US" altLang="zh-CN">
                <a:latin typeface="Arial" charset="0"/>
                <a:ea typeface="宋体" charset="0"/>
              </a:rPr>
              <a:t>has the sender block until the message is received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receive </a:t>
            </a:r>
            <a:r>
              <a:rPr kumimoji="0" lang="en-US" altLang="zh-CN">
                <a:latin typeface="Arial" charset="0"/>
                <a:ea typeface="宋体" charset="0"/>
              </a:rPr>
              <a:t>has the receiver block until a message is available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Non-blocking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asynchronous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send has the sender send the message and continue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receive has the receiver receive a valid message or null</a:t>
            </a:r>
          </a:p>
        </p:txBody>
      </p:sp>
    </p:spTree>
    <p:extLst>
      <p:ext uri="{BB962C8B-B14F-4D97-AF65-F5344CB8AC3E}">
        <p14:creationId xmlns:p14="http://schemas.microsoft.com/office/powerpoint/2010/main" val="23876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32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Buffering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313"/>
            <a:ext cx="8199438" cy="4640262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Queue of messages attached to the link; implemented in one of three ways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1.</a:t>
            </a:r>
            <a:r>
              <a:rPr kumimoji="0" lang="en-US" altLang="zh-CN" dirty="0">
                <a:latin typeface="Arial" charset="0"/>
                <a:ea typeface="宋体" charset="0"/>
              </a:rPr>
              <a:t>	Zero capacity – 0 messages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must wait for receiver (rendezvous)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2.</a:t>
            </a:r>
            <a:r>
              <a:rPr kumimoji="0" lang="en-US" altLang="zh-CN" dirty="0">
                <a:latin typeface="Arial" charset="0"/>
                <a:ea typeface="宋体" charset="0"/>
              </a:rPr>
              <a:t>	Bounded capacity – finite length of </a:t>
            </a:r>
            <a:r>
              <a:rPr kumimoji="0" lang="en-US" altLang="zh-CN" i="1" dirty="0">
                <a:latin typeface="Arial" charset="0"/>
                <a:ea typeface="宋体" charset="0"/>
              </a:rPr>
              <a:t>n</a:t>
            </a:r>
            <a:r>
              <a:rPr kumimoji="0" lang="en-US" altLang="zh-CN" dirty="0">
                <a:latin typeface="Arial" charset="0"/>
                <a:ea typeface="宋体" charset="0"/>
              </a:rPr>
              <a:t> messages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must wait if link full</a:t>
            </a:r>
          </a:p>
          <a:p>
            <a:pPr lvl="1">
              <a:buFont typeface="Wingdings" charset="0"/>
              <a:buNone/>
            </a:pPr>
            <a:r>
              <a:rPr kumimoji="0" lang="en-US" altLang="zh-CN" dirty="0">
                <a:solidFill>
                  <a:srgbClr val="CC6600"/>
                </a:solidFill>
                <a:latin typeface="Arial" charset="0"/>
                <a:ea typeface="宋体" charset="0"/>
              </a:rPr>
              <a:t>3.</a:t>
            </a:r>
            <a:r>
              <a:rPr kumimoji="0" lang="en-US" altLang="zh-CN" dirty="0">
                <a:latin typeface="Arial" charset="0"/>
                <a:ea typeface="宋体" charset="0"/>
              </a:rPr>
              <a:t>	Unbounded capacity – infinite length </a:t>
            </a:r>
            <a:br>
              <a:rPr kumimoji="0" lang="en-US" altLang="zh-CN" dirty="0">
                <a:latin typeface="Arial" charset="0"/>
                <a:ea typeface="宋体" charset="0"/>
              </a:rPr>
            </a:br>
            <a:r>
              <a:rPr kumimoji="0" lang="en-US" altLang="zh-CN" dirty="0">
                <a:latin typeface="Arial" charset="0"/>
                <a:ea typeface="宋体" charset="0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27486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557213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Examples of IPC Systems - POSIX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15925" y="1130300"/>
            <a:ext cx="8270875" cy="5000625"/>
          </a:xfrm>
        </p:spPr>
        <p:txBody>
          <a:bodyPr>
            <a:normAutofit lnSpcReduction="10000"/>
          </a:bodyPr>
          <a:lstStyle/>
          <a:p>
            <a:r>
              <a:rPr kumimoji="0" lang="en-US" altLang="zh-CN">
                <a:latin typeface="Arial" charset="0"/>
                <a:ea typeface="宋体" charset="0"/>
              </a:rPr>
              <a:t>POSIX Shared Memory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first creates shared memory segment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wanting access to that shared memory must attach to it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Now the process could write to the shared memory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When done a process can detach the shared memory from its address space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shmdt(shared memory);</a:t>
            </a:r>
          </a:p>
        </p:txBody>
      </p:sp>
    </p:spTree>
    <p:extLst>
      <p:ext uri="{BB962C8B-B14F-4D97-AF65-F5344CB8AC3E}">
        <p14:creationId xmlns:p14="http://schemas.microsoft.com/office/powerpoint/2010/main" val="1103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7813"/>
            <a:ext cx="867251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Communications in Client-Server Systems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Sockets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Procedure Calls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25544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7" y="727807"/>
            <a:ext cx="8036531" cy="18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Stack and </a:t>
            </a:r>
            <a:r>
              <a:rPr lang="en-US" altLang="zh-CN" dirty="0" err="1" smtClean="0"/>
              <a:t>thread_struct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Linux:</a:t>
            </a:r>
            <a:endParaRPr lang="zh-CN" altLang="en-US" dirty="0"/>
          </a:p>
        </p:txBody>
      </p:sp>
      <p:pic>
        <p:nvPicPr>
          <p:cNvPr id="1026" name="Picture 2" descr="Figure 3.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36" y="2228318"/>
            <a:ext cx="5649040" cy="416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" y="2460579"/>
            <a:ext cx="403774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thread_info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task_struct</a:t>
            </a:r>
            <a:r>
              <a:rPr lang="en-US" altLang="zh-CN" sz="1400" dirty="0">
                <a:latin typeface="Consolas" panose="020B0609020204030204" pitchFamily="49" charset="0"/>
              </a:rPr>
              <a:t>  *task;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exec_domain</a:t>
            </a:r>
            <a:r>
              <a:rPr lang="en-US" altLang="zh-CN" sz="1400" dirty="0">
                <a:latin typeface="Consolas" panose="020B0609020204030204" pitchFamily="49" charset="0"/>
              </a:rPr>
              <a:t>  *</a:t>
            </a:r>
            <a:r>
              <a:rPr lang="en-US" altLang="zh-CN" sz="1400" dirty="0" err="1">
                <a:latin typeface="Consolas" panose="020B0609020204030204" pitchFamily="49" charset="0"/>
              </a:rPr>
              <a:t>exec_domain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unsigned long     flags;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unsigned long     status;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__u32  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cpu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__s32         </a:t>
            </a:r>
            <a:r>
              <a:rPr lang="en-US" altLang="zh-CN" sz="1400" dirty="0" smtClean="0"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preempt_count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mm_segment_t</a:t>
            </a:r>
            <a:r>
              <a:rPr lang="en-US" altLang="zh-CN" sz="1400" dirty="0">
                <a:latin typeface="Consolas" panose="020B0609020204030204" pitchFamily="49" charset="0"/>
              </a:rPr>
              <a:t>     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addr_limit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restart_block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restart_block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unsigned long     </a:t>
            </a:r>
            <a:r>
              <a:rPr lang="en-US" altLang="zh-CN" sz="1400" dirty="0" err="1">
                <a:latin typeface="Consolas" panose="020B0609020204030204" pitchFamily="49" charset="0"/>
              </a:rPr>
              <a:t>previous_esp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__u8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supervisor_stack</a:t>
            </a:r>
            <a:r>
              <a:rPr lang="en-US" altLang="zh-CN" sz="1400" dirty="0"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Lots of Unix IPC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Pipes</a:t>
            </a:r>
          </a:p>
          <a:p>
            <a:r>
              <a:rPr lang="en-US" altLang="zh-CN" dirty="0" smtClean="0"/>
              <a:t>Signals</a:t>
            </a:r>
            <a:endParaRPr lang="en-US" altLang="zh-CN" dirty="0"/>
          </a:p>
          <a:p>
            <a:r>
              <a:rPr lang="en-US" altLang="zh-CN" dirty="0" smtClean="0"/>
              <a:t>Unix‐domain </a:t>
            </a:r>
            <a:r>
              <a:rPr lang="en-US" altLang="zh-CN" dirty="0"/>
              <a:t>sockets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semaphores</a:t>
            </a:r>
          </a:p>
          <a:p>
            <a:r>
              <a:rPr lang="en-US" altLang="zh-CN" dirty="0" smtClean="0"/>
              <a:t>FIFOs </a:t>
            </a:r>
            <a:r>
              <a:rPr lang="en-US" altLang="zh-CN" dirty="0"/>
              <a:t>(named pipes)</a:t>
            </a:r>
          </a:p>
          <a:p>
            <a:r>
              <a:rPr lang="en-US" altLang="zh-CN" dirty="0" smtClean="0"/>
              <a:t>Shared </a:t>
            </a:r>
            <a:r>
              <a:rPr lang="en-US" altLang="zh-CN" dirty="0"/>
              <a:t>memory segments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semaphore sets</a:t>
            </a:r>
          </a:p>
          <a:p>
            <a:r>
              <a:rPr lang="en-US" altLang="zh-CN" dirty="0" smtClean="0"/>
              <a:t>POSIX </a:t>
            </a:r>
            <a:r>
              <a:rPr lang="en-US" altLang="zh-CN" dirty="0"/>
              <a:t>message queues</a:t>
            </a:r>
          </a:p>
          <a:p>
            <a:r>
              <a:rPr lang="en-US" altLang="zh-CN" dirty="0" smtClean="0"/>
              <a:t>System </a:t>
            </a:r>
            <a:r>
              <a:rPr lang="en-US" altLang="zh-CN" dirty="0"/>
              <a:t>V message queues</a:t>
            </a:r>
          </a:p>
          <a:p>
            <a:r>
              <a:rPr lang="en-US" altLang="zh-CN" dirty="0" smtClean="0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is usually heavyweight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IPC mechanisms in conventional systems tend </a:t>
            </a:r>
            <a:r>
              <a:rPr lang="en-US" altLang="zh-CN" dirty="0" smtClean="0"/>
              <a:t>to combine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Notification</a:t>
            </a:r>
            <a:r>
              <a:rPr lang="en-US" altLang="zh-CN" dirty="0"/>
              <a:t>: (telling the destination process </a:t>
            </a:r>
            <a:r>
              <a:rPr lang="en-US" altLang="zh-CN" dirty="0" smtClean="0"/>
              <a:t>that something </a:t>
            </a:r>
            <a:r>
              <a:rPr lang="en-US" altLang="zh-CN" dirty="0"/>
              <a:t>has happened)</a:t>
            </a:r>
          </a:p>
          <a:p>
            <a:pPr lvl="1"/>
            <a:r>
              <a:rPr lang="en-US" altLang="zh-CN" dirty="0" smtClean="0"/>
              <a:t>Scheduling</a:t>
            </a:r>
            <a:r>
              <a:rPr lang="en-US" altLang="zh-CN" dirty="0"/>
              <a:t>: (changing the current runnable </a:t>
            </a:r>
            <a:r>
              <a:rPr lang="en-US" altLang="zh-CN" dirty="0" smtClean="0"/>
              <a:t>status of </a:t>
            </a:r>
            <a:r>
              <a:rPr lang="en-US" altLang="zh-CN" dirty="0"/>
              <a:t>the destination, or source)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transfer: (actually conveying a </a:t>
            </a:r>
            <a:r>
              <a:rPr lang="en-US" altLang="zh-CN" dirty="0" smtClean="0"/>
              <a:t>message payload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Unix doesn’t have a </a:t>
            </a:r>
            <a:r>
              <a:rPr lang="en-US" altLang="zh-CN" i="1" dirty="0"/>
              <a:t>lightweight </a:t>
            </a:r>
            <a:r>
              <a:rPr lang="en-US" altLang="zh-CN" dirty="0"/>
              <a:t>IPC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in Unix is usually polled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Blocking read()/</a:t>
            </a:r>
            <a:r>
              <a:rPr lang="en-US" altLang="zh-CN" dirty="0" err="1"/>
              <a:t>recv</a:t>
            </a:r>
            <a:r>
              <a:rPr lang="en-US" altLang="zh-CN" dirty="0"/>
              <a:t>() or select()/poll()</a:t>
            </a:r>
          </a:p>
          <a:p>
            <a:r>
              <a:rPr lang="en-US" altLang="zh-CN" dirty="0" smtClean="0"/>
              <a:t>Signals </a:t>
            </a:r>
            <a:r>
              <a:rPr lang="en-US" altLang="zh-CN" dirty="0"/>
              <a:t>are the nearest thing to </a:t>
            </a:r>
            <a:r>
              <a:rPr lang="en-US" altLang="zh-CN" dirty="0" err="1"/>
              <a:t>upcalls</a:t>
            </a:r>
            <a:r>
              <a:rPr lang="en-US" altLang="zh-CN" dirty="0"/>
              <a:t>, but...</a:t>
            </a:r>
          </a:p>
          <a:p>
            <a:pPr lvl="1"/>
            <a:r>
              <a:rPr lang="en-US" altLang="zh-CN" dirty="0" smtClean="0"/>
              <a:t>Dedicated </a:t>
            </a:r>
            <a:r>
              <a:rPr lang="en-US" altLang="zh-CN" dirty="0"/>
              <a:t>(small) stack</a:t>
            </a:r>
          </a:p>
          <a:p>
            <a:pPr lvl="1"/>
            <a:r>
              <a:rPr lang="en-US" altLang="zh-CN" dirty="0" smtClean="0"/>
              <a:t>Limited </a:t>
            </a:r>
            <a:r>
              <a:rPr lang="en-US" altLang="zh-CN" dirty="0"/>
              <a:t>number of </a:t>
            </a:r>
            <a:r>
              <a:rPr lang="en-US" altLang="zh-CN" dirty="0" err="1"/>
              <a:t>syscalls</a:t>
            </a:r>
            <a:r>
              <a:rPr lang="en-US" altLang="zh-CN" dirty="0"/>
              <a:t> available (e.g. semaphores)</a:t>
            </a:r>
          </a:p>
          <a:p>
            <a:pPr lvl="1"/>
            <a:r>
              <a:rPr lang="en-US" altLang="zh-CN" dirty="0" smtClean="0"/>
              <a:t>Calling </a:t>
            </a:r>
            <a:r>
              <a:rPr lang="en-US" altLang="zh-CN" dirty="0"/>
              <a:t>out with </a:t>
            </a:r>
            <a:r>
              <a:rPr lang="en-US" altLang="zh-CN" dirty="0" err="1"/>
              <a:t>longjmp</a:t>
            </a:r>
            <a:r>
              <a:rPr lang="en-US" altLang="zh-CN" dirty="0"/>
              <a:t>() </a:t>
            </a:r>
            <a:r>
              <a:rPr lang="en-US" altLang="zh-CN" dirty="0" smtClean="0"/>
              <a:t>problematic, to </a:t>
            </a:r>
            <a:r>
              <a:rPr lang="en-US" altLang="zh-CN" dirty="0"/>
              <a:t>say the least</a:t>
            </a:r>
          </a:p>
          <a:p>
            <a:r>
              <a:rPr lang="en-US" altLang="zh-CN" dirty="0" smtClean="0"/>
              <a:t>Unix </a:t>
            </a:r>
            <a:r>
              <a:rPr lang="en-US" altLang="zh-CN" dirty="0"/>
              <a:t>lacks a good </a:t>
            </a:r>
            <a:r>
              <a:rPr lang="en-US" altLang="zh-CN" dirty="0" err="1"/>
              <a:t>upcall</a:t>
            </a:r>
            <a:r>
              <a:rPr lang="en-US" altLang="zh-CN" dirty="0"/>
              <a:t> / event </a:t>
            </a:r>
            <a:r>
              <a:rPr lang="en-US" altLang="zh-CN" dirty="0" smtClean="0"/>
              <a:t>delivery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8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perform has </a:t>
            </a:r>
            <a:r>
              <a:rPr lang="en-US" altLang="zh-CN" dirty="0" smtClean="0"/>
              <a:t>cross‐domain invocations</a:t>
            </a:r>
            <a:r>
              <a:rPr lang="en-US" altLang="zh-CN" dirty="0"/>
              <a:t>?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the calling domain/process block?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the scheduler involved?</a:t>
            </a:r>
          </a:p>
          <a:p>
            <a:r>
              <a:rPr lang="en-US" altLang="zh-CN" dirty="0" smtClean="0"/>
              <a:t>Is </a:t>
            </a:r>
            <a:r>
              <a:rPr lang="en-US" altLang="zh-CN" dirty="0"/>
              <a:t>more than one thread involved?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happens across physical processors?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Lightweight RPC (LRPC):</a:t>
            </a:r>
            <a:br>
              <a:rPr lang="en-US" altLang="zh-CN" dirty="0"/>
            </a:br>
            <a:r>
              <a:rPr lang="en-US" altLang="zh-CN" dirty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control transfer: client’s </a:t>
            </a:r>
            <a:r>
              <a:rPr lang="en-US" altLang="zh-CN" dirty="0" smtClean="0"/>
              <a:t>thread executes </a:t>
            </a:r>
            <a:r>
              <a:rPr lang="en-US" altLang="zh-CN" dirty="0"/>
              <a:t>in server’s domain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data transfer: shared argument </a:t>
            </a:r>
            <a:r>
              <a:rPr lang="en-US" altLang="zh-CN" dirty="0" smtClean="0"/>
              <a:t>stack, plus </a:t>
            </a:r>
            <a:r>
              <a:rPr lang="en-US" altLang="zh-CN" dirty="0"/>
              <a:t>registers</a:t>
            </a:r>
          </a:p>
          <a:p>
            <a:r>
              <a:rPr lang="en-US" altLang="zh-CN" dirty="0" smtClean="0"/>
              <a:t>Simple </a:t>
            </a:r>
            <a:r>
              <a:rPr lang="en-US" altLang="zh-CN" dirty="0"/>
              <a:t>stubs: i.e. highly optimized marshalling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for concurrency: Avoids shared </a:t>
            </a: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High overhead of </a:t>
            </a:r>
            <a:r>
              <a:rPr lang="en-US" altLang="zh-CN" dirty="0" smtClean="0"/>
              <a:t>previous efforts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Stubs </a:t>
            </a:r>
            <a:r>
              <a:rPr lang="en-US" altLang="zh-CN" sz="2200" dirty="0"/>
              <a:t>copy lots of data (not an issue for the network)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buffers usually copied through the kernel (</a:t>
            </a:r>
            <a:r>
              <a:rPr lang="en-US" altLang="zh-CN" sz="2200" dirty="0" smtClean="0"/>
              <a:t>4 copies</a:t>
            </a:r>
            <a:r>
              <a:rPr lang="en-US" altLang="zh-CN" sz="2200" dirty="0"/>
              <a:t>!)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Access </a:t>
            </a:r>
            <a:r>
              <a:rPr lang="en-US" altLang="zh-CN" sz="2200" dirty="0"/>
              <a:t>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Message </a:t>
            </a:r>
            <a:r>
              <a:rPr lang="en-US" altLang="zh-CN" sz="2200" dirty="0"/>
              <a:t>transfer (queueing/</a:t>
            </a:r>
            <a:r>
              <a:rPr lang="en-US" altLang="zh-CN" sz="2200" dirty="0" err="1"/>
              <a:t>dequeuing</a:t>
            </a:r>
            <a:r>
              <a:rPr lang="en-US" altLang="zh-CN" sz="2200" dirty="0"/>
              <a:t> of messages)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Scheduling</a:t>
            </a:r>
            <a:r>
              <a:rPr lang="en-US" altLang="zh-CN" sz="2200" dirty="0"/>
              <a:t>: programmer sees thread crossing </a:t>
            </a:r>
            <a:r>
              <a:rPr lang="en-US" altLang="zh-CN" sz="2200" dirty="0" smtClean="0"/>
              <a:t>domains, system </a:t>
            </a:r>
            <a:r>
              <a:rPr lang="en-US" altLang="zh-CN" sz="2200" dirty="0"/>
              <a:t>actually </a:t>
            </a:r>
            <a:r>
              <a:rPr lang="en-US" altLang="zh-CN" sz="2200" dirty="0" err="1"/>
              <a:t>rendezvous’s</a:t>
            </a:r>
            <a:r>
              <a:rPr lang="en-US" altLang="zh-CN" sz="2200" dirty="0"/>
              <a:t> two threads in </a:t>
            </a:r>
            <a:r>
              <a:rPr lang="en-US" altLang="zh-CN" sz="2200" dirty="0" smtClean="0"/>
              <a:t>different domains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Context </a:t>
            </a:r>
            <a:r>
              <a:rPr lang="en-US" altLang="zh-CN" sz="2200" dirty="0"/>
              <a:t>switch (x 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 smtClean="0"/>
              <a:t>Dispatch</a:t>
            </a:r>
            <a:r>
              <a:rPr lang="en-US" altLang="zh-CN" sz="2200" dirty="0"/>
              <a:t>: find a receiver thread to interpret message, </a:t>
            </a:r>
            <a:r>
              <a:rPr lang="en-US" altLang="zh-CN" sz="2200" dirty="0" smtClean="0"/>
              <a:t>and either </a:t>
            </a:r>
            <a:r>
              <a:rPr lang="en-US" altLang="zh-CN" sz="2200" dirty="0"/>
              <a:t>dispatch another thread, or leave another </a:t>
            </a:r>
            <a:r>
              <a:rPr lang="en-US" altLang="zh-CN" sz="2200" dirty="0" smtClean="0"/>
              <a:t>one waiting </a:t>
            </a:r>
            <a:r>
              <a:rPr lang="en-US" altLang="zh-CN" sz="2200" dirty="0"/>
              <a:t>for more messages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1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Most messages are short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5" y="1415800"/>
            <a:ext cx="8440089" cy="40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LRPC Binding:</a:t>
            </a:r>
            <a:br>
              <a:rPr lang="en-US" altLang="zh-CN" dirty="0"/>
            </a:br>
            <a:r>
              <a:rPr lang="en-US" altLang="zh-CN" dirty="0"/>
              <a:t>connection setup phase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Procedure Descriptors (PDs) registered </a:t>
            </a:r>
            <a:r>
              <a:rPr lang="en-US" altLang="zh-CN" sz="2400" dirty="0" smtClean="0"/>
              <a:t>with kernel </a:t>
            </a:r>
            <a:r>
              <a:rPr lang="en-US" altLang="zh-CN" sz="2400" dirty="0"/>
              <a:t>for each procedure in the called interface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PD, argument stacks (A‐stacks) </a:t>
            </a:r>
            <a:r>
              <a:rPr lang="en-US" altLang="zh-CN" sz="2400" dirty="0" smtClean="0"/>
              <a:t>are </a:t>
            </a:r>
            <a:r>
              <a:rPr lang="en-US" altLang="zh-CN" sz="2400" dirty="0" err="1" smtClean="0"/>
              <a:t>preallocated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mapped read/write in </a:t>
            </a:r>
            <a:r>
              <a:rPr lang="en-US" altLang="zh-CN" sz="2400" dirty="0" smtClean="0"/>
              <a:t>both domains</a:t>
            </a:r>
            <a:endParaRPr lang="en-US" altLang="zh-CN" sz="2400" dirty="0"/>
          </a:p>
          <a:p>
            <a:r>
              <a:rPr lang="en-US" altLang="zh-CN" sz="2400" dirty="0" smtClean="0"/>
              <a:t>Kernel </a:t>
            </a:r>
            <a:r>
              <a:rPr lang="en-US" altLang="zh-CN" sz="2400" dirty="0" err="1"/>
              <a:t>preallocates</a:t>
            </a:r>
            <a:r>
              <a:rPr lang="en-US" altLang="zh-CN" sz="2400" dirty="0"/>
              <a:t> linkage records for </a:t>
            </a:r>
            <a:r>
              <a:rPr lang="en-US" altLang="zh-CN" sz="2400" dirty="0" smtClean="0"/>
              <a:t>return from </a:t>
            </a:r>
            <a:r>
              <a:rPr lang="en-US" altLang="zh-CN" sz="2400" dirty="0"/>
              <a:t>A‐stacks</a:t>
            </a:r>
          </a:p>
          <a:p>
            <a:r>
              <a:rPr lang="en-US" altLang="zh-CN" sz="2400" dirty="0" smtClean="0"/>
              <a:t>Returns </a:t>
            </a:r>
            <a:r>
              <a:rPr lang="en-US" altLang="zh-CN" sz="2400" dirty="0"/>
              <a:t>A‐stack list to client as (</a:t>
            </a:r>
            <a:r>
              <a:rPr lang="en-US" altLang="zh-CN" sz="2400" dirty="0" smtClean="0"/>
              <a:t>unforgeable) Binding </a:t>
            </a:r>
            <a:r>
              <a:rPr lang="en-US" altLang="zh-CN" sz="2400" dirty="0"/>
              <a:t>Object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0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Calling sequence (all on </a:t>
            </a:r>
            <a:r>
              <a:rPr lang="en-US" altLang="zh-CN" sz="3200" dirty="0" smtClean="0"/>
              <a:t>client thread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Binding Object, find correct PD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Verify </a:t>
            </a:r>
            <a:r>
              <a:rPr lang="en-US" altLang="zh-CN" dirty="0"/>
              <a:t>A‐Stack, find corresponding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Ensure </a:t>
            </a:r>
            <a:r>
              <a:rPr lang="en-US" altLang="zh-CN" dirty="0"/>
              <a:t>no other thread using that A‐stack/linkage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Put </a:t>
            </a:r>
            <a:r>
              <a:rPr lang="en-US" altLang="zh-CN" dirty="0"/>
              <a:t>caller’s return </a:t>
            </a:r>
            <a:r>
              <a:rPr lang="en-US" altLang="zh-CN" dirty="0" err="1"/>
              <a:t>addr</a:t>
            </a:r>
            <a:r>
              <a:rPr lang="en-US" altLang="zh-CN" dirty="0"/>
              <a:t> and stack pointer in linkage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</a:t>
            </a:r>
            <a:r>
              <a:rPr lang="en-US" altLang="zh-CN" dirty="0"/>
              <a:t>linkage on to thread control block’s stack (</a:t>
            </a:r>
            <a:r>
              <a:rPr lang="en-US" altLang="zh-CN" dirty="0" smtClean="0"/>
              <a:t>for nested </a:t>
            </a:r>
            <a:r>
              <a:rPr lang="en-US" altLang="zh-CN" dirty="0"/>
              <a:t>calls)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</a:t>
            </a:r>
            <a:r>
              <a:rPr lang="en-US" altLang="zh-CN" dirty="0"/>
              <a:t>an execution stack (E‐stack) in server’s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Update </a:t>
            </a:r>
            <a:r>
              <a:rPr lang="en-US" altLang="zh-CN" dirty="0"/>
              <a:t>thread’s SP to run off E‐stack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address space switch to server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Upcall</a:t>
            </a:r>
            <a:r>
              <a:rPr lang="en-US" altLang="zh-CN" dirty="0" smtClean="0"/>
              <a:t> </a:t>
            </a:r>
            <a:r>
              <a:rPr lang="en-US" altLang="zh-CN" dirty="0"/>
              <a:t>server’s stub at address given in 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LRPC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Main kernel housekeeping task is allocating </a:t>
            </a:r>
            <a:r>
              <a:rPr lang="en-US" altLang="zh-CN" sz="2400" dirty="0" smtClean="0"/>
              <a:t>A‐stacks and </a:t>
            </a:r>
            <a:r>
              <a:rPr lang="en-US" altLang="zh-CN" sz="2400" dirty="0"/>
              <a:t>E‐stacks</a:t>
            </a:r>
          </a:p>
          <a:p>
            <a:r>
              <a:rPr lang="en-US" altLang="zh-CN" sz="2400" dirty="0" smtClean="0"/>
              <a:t>Shared </a:t>
            </a:r>
            <a:r>
              <a:rPr lang="en-US" altLang="zh-CN" sz="2400" dirty="0"/>
              <a:t>A‐stacks reduce copying of data while still safe</a:t>
            </a:r>
          </a:p>
          <a:p>
            <a:r>
              <a:rPr lang="en-US" altLang="zh-CN" sz="2400" dirty="0" smtClean="0"/>
              <a:t>Stubs </a:t>
            </a:r>
            <a:r>
              <a:rPr lang="en-US" altLang="zh-CN" sz="2400" dirty="0"/>
              <a:t>incorporated other optimizations (see paper)</a:t>
            </a:r>
          </a:p>
          <a:p>
            <a:r>
              <a:rPr lang="en-US" altLang="zh-CN" sz="2400" dirty="0" smtClean="0"/>
              <a:t>Address </a:t>
            </a:r>
            <a:r>
              <a:rPr lang="en-US" altLang="zh-CN" sz="2400" dirty="0"/>
              <a:t>space switch is most of the overhead (no </a:t>
            </a:r>
            <a:r>
              <a:rPr lang="en-US" altLang="zh-CN" sz="2400" dirty="0" smtClean="0"/>
              <a:t>TLB tags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multiprocessors:</a:t>
            </a:r>
          </a:p>
          <a:p>
            <a:pPr lvl="1"/>
            <a:r>
              <a:rPr lang="en-US" altLang="zh-CN" sz="2000" dirty="0" smtClean="0"/>
              <a:t>Check </a:t>
            </a:r>
            <a:r>
              <a:rPr lang="en-US" altLang="zh-CN" sz="2000" dirty="0"/>
              <a:t>for processor idling on server domain</a:t>
            </a:r>
          </a:p>
          <a:p>
            <a:pPr lvl="1"/>
            <a:r>
              <a:rPr lang="en-US" altLang="zh-CN" sz="2000" dirty="0" smtClean="0"/>
              <a:t>If </a:t>
            </a:r>
            <a:r>
              <a:rPr lang="en-US" altLang="zh-CN" sz="2000" dirty="0"/>
              <a:t>so, swap calling and idling threads</a:t>
            </a:r>
          </a:p>
          <a:p>
            <a:pPr lvl="2"/>
            <a:r>
              <a:rPr lang="en-US" altLang="zh-CN" sz="1800" dirty="0" smtClean="0"/>
              <a:t>(</a:t>
            </a:r>
            <a:r>
              <a:rPr lang="en-US" altLang="zh-CN" sz="1800" dirty="0"/>
              <a:t>note: thread migration was very cheap on the Firefly!)</a:t>
            </a:r>
          </a:p>
          <a:p>
            <a:pPr lvl="1"/>
            <a:r>
              <a:rPr lang="en-US" altLang="zh-CN" sz="2000" dirty="0" smtClean="0"/>
              <a:t>Same </a:t>
            </a:r>
            <a:r>
              <a:rPr lang="en-US" altLang="zh-CN" sz="2000" dirty="0"/>
              <a:t>trick applies on return path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4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000" dirty="0" smtClean="0"/>
              <a:t>Q: What is the difference between context and thread?</a:t>
            </a:r>
          </a:p>
          <a:p>
            <a:r>
              <a:rPr lang="en-US" altLang="zh-CN" sz="2000" dirty="0" smtClean="0"/>
              <a:t>Q: What is the difference between a kernel thread and a user thread?</a:t>
            </a:r>
          </a:p>
          <a:p>
            <a:r>
              <a:rPr lang="en-US" altLang="zh-CN" sz="2000" dirty="0" smtClean="0"/>
              <a:t>Q: Does every user-level thread has a kernel-level thread?</a:t>
            </a:r>
          </a:p>
          <a:p>
            <a:r>
              <a:rPr lang="en-US" altLang="zh-CN" sz="2000" dirty="0" smtClean="0"/>
              <a:t>Q: Which one is selected by a scheduler? Context, thread or process?</a:t>
            </a:r>
          </a:p>
          <a:p>
            <a:r>
              <a:rPr lang="en-US" altLang="zh-CN" sz="2000" dirty="0" smtClean="0"/>
              <a:t>Q: The number of kernel stack equals to the number of which: context, thread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or process?</a:t>
            </a:r>
          </a:p>
          <a:p>
            <a:r>
              <a:rPr lang="en-US" altLang="zh-CN" sz="2000" dirty="0" smtClean="0"/>
              <a:t>Q: Can a kernel thread has multiple contexts?</a:t>
            </a:r>
          </a:p>
          <a:p>
            <a:r>
              <a:rPr lang="en-US" altLang="zh-CN" sz="2000" dirty="0" smtClean="0"/>
              <a:t>Q: When all CPU cores are running in user-level, all the kernel stacks are empty?</a:t>
            </a:r>
          </a:p>
          <a:p>
            <a:r>
              <a:rPr lang="en-US" altLang="zh-CN" sz="2000" dirty="0" smtClean="0"/>
              <a:t>Context is a concept in kernel, because user cannot switch stack</a:t>
            </a:r>
          </a:p>
          <a:p>
            <a:r>
              <a:rPr lang="en-US" altLang="zh-CN" sz="2000" dirty="0" smtClean="0"/>
              <a:t>Q: To fully utilize a multi-core CPU, which threading model should be used: user-level thread or kernel thread?</a:t>
            </a:r>
          </a:p>
          <a:p>
            <a:r>
              <a:rPr lang="en-US" altLang="zh-CN" sz="2000" dirty="0" smtClean="0"/>
              <a:t>Q: What is the difference between user-level threading and co-routine?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44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Threading Model</a:t>
            </a:r>
            <a:endParaRPr lang="zh-CN" altLang="en-US" dirty="0"/>
          </a:p>
        </p:txBody>
      </p:sp>
      <p:pic>
        <p:nvPicPr>
          <p:cNvPr id="2050" name="Picture 2" descr="http://www.it.uu.se/education/course/homepage/os/vt18/images/module-4/many-to-one.png?width=300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27" y="2927883"/>
            <a:ext cx="2509657" cy="28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t.uu.se/education/course/homepage/os/vt18/images/module-4/one-to-one.png?width=315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52" y="2928431"/>
            <a:ext cx="2698614" cy="28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t.uu.se/education/course/homepage/os/vt18/images/module-4/many-to-many.png?width=290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46" y="2928431"/>
            <a:ext cx="2493254" cy="28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8715" y="5928189"/>
            <a:ext cx="174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01265" y="5928189"/>
            <a:ext cx="174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1:N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2820" y="5928189"/>
            <a:ext cx="174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M:N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b"/>
          <a:lstStyle/>
          <a:p>
            <a:r>
              <a:rPr kumimoji="0" lang="en-US" altLang="zh-CN" dirty="0">
                <a:ea typeface="宋体" charset="0"/>
              </a:rPr>
              <a:t>Cooperating Processes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669551"/>
            <a:ext cx="8240712" cy="4461374"/>
          </a:xfrm>
        </p:spPr>
        <p:txBody>
          <a:bodyPr/>
          <a:lstStyle/>
          <a:p>
            <a:r>
              <a:rPr kumimoji="0" lang="en-US" altLang="zh-CN" b="1" dirty="0">
                <a:latin typeface="Arial" charset="0"/>
                <a:ea typeface="宋体" charset="0"/>
              </a:rPr>
              <a:t>Independent</a:t>
            </a:r>
            <a:r>
              <a:rPr kumimoji="0" lang="en-US" altLang="zh-CN" dirty="0">
                <a:latin typeface="Arial" charset="0"/>
                <a:ea typeface="宋体" charset="0"/>
              </a:rPr>
              <a:t> process cannot affect or be affected by the execution of another process</a:t>
            </a:r>
          </a:p>
          <a:p>
            <a:r>
              <a:rPr kumimoji="0" lang="en-US" altLang="zh-CN" b="1" dirty="0">
                <a:solidFill>
                  <a:srgbClr val="000000"/>
                </a:solidFill>
                <a:latin typeface="Arial" charset="0"/>
                <a:ea typeface="宋体" charset="0"/>
              </a:rPr>
              <a:t>Cooperating</a:t>
            </a:r>
            <a:r>
              <a:rPr kumimoji="0" lang="en-US" altLang="zh-CN" dirty="0">
                <a:latin typeface="Arial" charset="0"/>
                <a:ea typeface="宋体" charset="0"/>
              </a:rPr>
              <a:t> process can affect or be affected by the execution of another process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Advantages of process cooperation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Information sharing 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Computation speed-up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Modularity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42180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 dirty="0">
                <a:ea typeface="宋体" charset="0"/>
              </a:rPr>
              <a:t>Communications Models 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ea typeface="宋体" charset="0"/>
              </a:rPr>
              <a:t>IPC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Cooperating processes need </a:t>
            </a:r>
            <a:r>
              <a:rPr kumimoji="0" lang="en-US" altLang="zh-CN" b="1">
                <a:latin typeface="Arial" charset="0"/>
                <a:ea typeface="宋体" charset="0"/>
              </a:rPr>
              <a:t>interprocess communication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IPC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Two models of IPC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Shared memory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Message passing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1533</Words>
  <Application>Microsoft Office PowerPoint</Application>
  <PresentationFormat>全屏显示(4:3)</PresentationFormat>
  <Paragraphs>259</Paragraphs>
  <Slides>39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Monaco</vt:lpstr>
      <vt:lpstr>MS PGothic</vt:lpstr>
      <vt:lpstr>宋体</vt:lpstr>
      <vt:lpstr>Arial</vt:lpstr>
      <vt:lpstr>Calibri</vt:lpstr>
      <vt:lpstr>Consolas</vt:lpstr>
      <vt:lpstr>Courier New</vt:lpstr>
      <vt:lpstr>Garamond</vt:lpstr>
      <vt:lpstr>Wingdings</vt:lpstr>
      <vt:lpstr>CloudVisor-Austin</vt:lpstr>
      <vt:lpstr>Inter Process Communication</vt:lpstr>
      <vt:lpstr>Review: Thread</vt:lpstr>
      <vt:lpstr>Kernel Stack and thread_struct</vt:lpstr>
      <vt:lpstr>Review Questions</vt:lpstr>
      <vt:lpstr>Threading Model</vt:lpstr>
      <vt:lpstr>IPC</vt:lpstr>
      <vt:lpstr>Cooperating Processes</vt:lpstr>
      <vt:lpstr>Communications Models </vt:lpstr>
      <vt:lpstr>IPC</vt:lpstr>
      <vt:lpstr>Producer-Consumer Problem</vt:lpstr>
      <vt:lpstr>Bounded-Buffer – Shared-Memory Solution</vt:lpstr>
      <vt:lpstr>Bounded-Buffer – Producer</vt:lpstr>
      <vt:lpstr>Bounded Buffer – Consumer</vt:lpstr>
      <vt:lpstr>Example of IPC in xv6: Pipe (pipe.c)</vt:lpstr>
      <vt:lpstr>PowerPoint 演示文稿</vt:lpstr>
      <vt:lpstr>PowerPoint 演示文稿</vt:lpstr>
      <vt:lpstr>IPC – Message Passing</vt:lpstr>
      <vt:lpstr>Message Passing (Cont.)</vt:lpstr>
      <vt:lpstr>Implementation Questions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 &amp; Asynchronous</vt:lpstr>
      <vt:lpstr>Buffering</vt:lpstr>
      <vt:lpstr>Examples of IPC Systems - POSIX</vt:lpstr>
      <vt:lpstr>Communications in Client-Server Systems</vt:lpstr>
      <vt:lpstr>LRPC</vt:lpstr>
      <vt:lpstr>Lots of Unix IPC mechanisms</vt:lpstr>
      <vt:lpstr>IPC is usually heavyweight</vt:lpstr>
      <vt:lpstr>IPC in Unix is usually polled</vt:lpstr>
      <vt:lpstr>The Problem</vt:lpstr>
      <vt:lpstr>Lightweight RPC (LRPC): Basic concepts</vt:lpstr>
      <vt:lpstr>High overhead of previous efforts</vt:lpstr>
      <vt:lpstr>Most messages are short</vt:lpstr>
      <vt:lpstr>LRPC Binding: connection setup phase</vt:lpstr>
      <vt:lpstr>Calling sequence (all on client thread)</vt:lpstr>
      <vt:lpstr>LRPC discussion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 VM</dc:title>
  <dc:creator>Haibo CHen</dc:creator>
  <cp:lastModifiedBy>Xia Yubin</cp:lastModifiedBy>
  <cp:revision>65</cp:revision>
  <dcterms:created xsi:type="dcterms:W3CDTF">2014-09-25T13:59:00Z</dcterms:created>
  <dcterms:modified xsi:type="dcterms:W3CDTF">2019-03-19T01:47:55Z</dcterms:modified>
</cp:coreProperties>
</file>