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704" r:id="rId2"/>
    <p:sldId id="825" r:id="rId3"/>
    <p:sldId id="855" r:id="rId4"/>
    <p:sldId id="834" r:id="rId5"/>
    <p:sldId id="857" r:id="rId6"/>
    <p:sldId id="836" r:id="rId7"/>
    <p:sldId id="837" r:id="rId8"/>
    <p:sldId id="858" r:id="rId9"/>
    <p:sldId id="863" r:id="rId10"/>
    <p:sldId id="838" r:id="rId11"/>
    <p:sldId id="839" r:id="rId12"/>
    <p:sldId id="859" r:id="rId13"/>
    <p:sldId id="840" r:id="rId14"/>
    <p:sldId id="852" r:id="rId15"/>
    <p:sldId id="861" r:id="rId16"/>
    <p:sldId id="862" r:id="rId17"/>
    <p:sldId id="845" r:id="rId18"/>
    <p:sldId id="847" r:id="rId19"/>
    <p:sldId id="848" r:id="rId20"/>
    <p:sldId id="864" r:id="rId21"/>
    <p:sldId id="865" r:id="rId22"/>
    <p:sldId id="866" r:id="rId23"/>
    <p:sldId id="835" r:id="rId24"/>
    <p:sldId id="860" r:id="rId25"/>
    <p:sldId id="764" r:id="rId26"/>
    <p:sldId id="813" r:id="rId27"/>
    <p:sldId id="795" r:id="rId28"/>
    <p:sldId id="766" r:id="rId29"/>
    <p:sldId id="727" r:id="rId30"/>
    <p:sldId id="768" r:id="rId31"/>
    <p:sldId id="728" r:id="rId32"/>
    <p:sldId id="822" r:id="rId33"/>
    <p:sldId id="729" r:id="rId34"/>
    <p:sldId id="731" r:id="rId35"/>
    <p:sldId id="732" r:id="rId36"/>
    <p:sldId id="826" r:id="rId37"/>
    <p:sldId id="73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1" autoAdjust="0"/>
    <p:restoredTop sz="80117" autoAdjust="0"/>
  </p:normalViewPr>
  <p:slideViewPr>
    <p:cSldViewPr snapToGrid="0" snapToObjects="1">
      <p:cViewPr varScale="1">
        <p:scale>
          <a:sx n="130" d="100"/>
          <a:sy n="130" d="100"/>
        </p:scale>
        <p:origin x="27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E896630-DA4C-EA4F-B0EB-D3E3FDE8B3DD}" type="slidenum">
              <a:rPr lang="zh-CN" altLang="en-US" sz="1200" b="0">
                <a:latin typeface="Times New Roman" charset="0"/>
              </a:rPr>
              <a:pPr/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0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64DB98D-9B46-2E42-A2B0-B3AD5256DB53}" type="slidenum">
              <a:rPr lang="zh-CN" altLang="en-US" sz="1200" b="0">
                <a:latin typeface="Times New Roman" charset="0"/>
              </a:rPr>
              <a:pPr/>
              <a:t>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7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1DA27C15-E848-E944-835A-183128A87816}" type="slidenum">
              <a:rPr lang="zh-CN" altLang="en-US" sz="1200" b="0">
                <a:latin typeface="Times New Roman" charset="0"/>
              </a:rPr>
              <a:pPr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</a:rPr>
              <a:t>Questions: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pPr eaLnBrk="1" hangingPunct="1"/>
            <a:endParaRPr lang="zh-CN" altLang="en-US" dirty="0">
              <a:latin typeface="Times New Roman" charset="0"/>
              <a:ea typeface="宋体" charset="0"/>
            </a:endParaRPr>
          </a:p>
          <a:p>
            <a:pPr marL="228600" indent="-228600" eaLnBrk="1" hangingPunct="1">
              <a:buAutoNum type="arabicPeriod"/>
            </a:pPr>
            <a:r>
              <a:rPr lang="en-US" altLang="zh-CN" dirty="0">
                <a:latin typeface="Times New Roman" charset="0"/>
                <a:ea typeface="宋体" charset="0"/>
              </a:rPr>
              <a:t>What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en-US" altLang="zh-CN" dirty="0">
                <a:latin typeface="Times New Roman" charset="0"/>
                <a:ea typeface="宋体" charset="0"/>
              </a:rPr>
              <a:t>is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en-US" altLang="zh-CN" dirty="0">
                <a:latin typeface="Times New Roman" charset="0"/>
                <a:ea typeface="宋体" charset="0"/>
              </a:rPr>
              <a:t>the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en-US" altLang="zh-CN" dirty="0">
                <a:latin typeface="Times New Roman" charset="0"/>
                <a:ea typeface="宋体" charset="0"/>
              </a:rPr>
              <a:t>difference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en-US" altLang="zh-CN" dirty="0">
                <a:latin typeface="Times New Roman" charset="0"/>
                <a:ea typeface="宋体" charset="0"/>
              </a:rPr>
              <a:t>between</a:t>
            </a:r>
            <a:r>
              <a:rPr lang="zh-CN" altLang="en-US" dirty="0">
                <a:latin typeface="Times New Roman" charset="0"/>
                <a:ea typeface="宋体" charset="0"/>
              </a:rPr>
              <a:t> </a:t>
            </a:r>
            <a:r>
              <a:rPr lang="en-US" altLang="zh-CN" dirty="0">
                <a:latin typeface="Times New Roman" charset="0"/>
                <a:ea typeface="宋体" charset="0"/>
              </a:rPr>
              <a:t>an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exception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and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an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interrupt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caused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by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hardware?</a:t>
            </a:r>
            <a:endParaRPr lang="zh-CN" altLang="en-US" baseline="0" dirty="0">
              <a:latin typeface="Times New Roman" charset="0"/>
              <a:ea typeface="宋体" charset="0"/>
            </a:endParaRPr>
          </a:p>
          <a:p>
            <a:pPr marL="228600" indent="-228600" eaLnBrk="1" hangingPunct="1">
              <a:buAutoNum type="arabicPeriod"/>
            </a:pPr>
            <a:r>
              <a:rPr lang="en-US" altLang="zh-CN" baseline="0" dirty="0">
                <a:latin typeface="Times New Roman" charset="0"/>
                <a:ea typeface="宋体" charset="0"/>
              </a:rPr>
              <a:t>Can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system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call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be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implemented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by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using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 err="1">
                <a:latin typeface="Times New Roman" charset="0"/>
                <a:ea typeface="宋体" charset="0"/>
              </a:rPr>
              <a:t>int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0x81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or</a:t>
            </a:r>
            <a:r>
              <a:rPr lang="zh-CN" altLang="en-US" baseline="0" dirty="0">
                <a:latin typeface="Times New Roman" charset="0"/>
                <a:ea typeface="宋体" charset="0"/>
              </a:rPr>
              <a:t> 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0x82?</a:t>
            </a:r>
            <a:endParaRPr lang="zh-CN" altLang="en-US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EB0F971F-5177-D647-B72C-9735B619B472}" type="slidenum">
              <a:rPr lang="zh-CN" altLang="en-US" sz="1200" b="0">
                <a:latin typeface="Times New Roman" charset="0"/>
              </a:rPr>
              <a:pPr/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3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18FBF177-F778-A540-A9F2-0F032560662A}" type="slidenum">
              <a:rPr lang="zh-CN" altLang="en-US" sz="1200" b="0">
                <a:latin typeface="Times New Roman" charset="0"/>
              </a:rPr>
              <a:pPr/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9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Question: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if</a:t>
            </a:r>
            <a:r>
              <a:rPr kumimoji="1" lang="zh-CN" altLang="en-US" baseline="0" dirty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❚ The 28 pins of the 8259A include: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1. Data pins D0-D7 - connected to the data bus to allow programming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 IR0-IR7 - 8 interrupt inputs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 CAS0-CAS2 - cascade lines (used in multiple 8259A systems)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4. SP/EN - functions as data buffer enable output (when buffered mode)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or as an input to program the 8259A as a master or slave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5. A0 - input which selects different command words in the 8259A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❚ Usually IR0 has the highest priority and IR7 the least priority.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❚ Fully nested interrupts are supported (higher priority interrupts may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interrupt the interrupt service routine of a lower priority interrupt) if bit 4 of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ICW is set. (Refer to data sheets for further details.)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hardware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sources are routed to pins of the IO APIC.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include motherboard sources such as the 8254 timer, as well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/PCI card slots. 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"collected" by this part, and forwarded via the APIC bus to one or more CPUs when they occur.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24600"/>
            <a:ext cx="3886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046FCE-4B82-AF4D-9E4A-D37C81C77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022475"/>
            <a:ext cx="9144000" cy="1470025"/>
          </a:xfrm>
        </p:spPr>
        <p:txBody>
          <a:bodyPr anchor="b">
            <a:normAutofit/>
          </a:bodyPr>
          <a:lstStyle/>
          <a:p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endParaRPr kumimoji="0" lang="en-US" altLang="zh-CN" sz="4800" dirty="0"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dirty="0" err="1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Yubin</a:t>
            </a:r>
            <a:r>
              <a:rPr kumimoji="0" lang="zh-CN" altLang="en-US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Xia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IPADS, SJTU</a:t>
            </a:r>
            <a:endParaRPr kumimoji="0" lang="en-US" altLang="zh-CN" dirty="0">
              <a:latin typeface="Arial" panose="020B0604020202020204" pitchFamily="34" charset="0"/>
              <a:ea typeface="宋体" charset="0"/>
              <a:cs typeface="Arial" panose="020B0604020202020204" pitchFamily="34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57213" y="6000750"/>
            <a:ext cx="7943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kumimoji="0"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ACKs: Some slides are adapted from the textbook's original slides and </a:t>
            </a:r>
            <a:r>
              <a:rPr kumimoji="0"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zh-TW" sz="1800" dirty="0" err="1">
                <a:latin typeface="Arial" panose="020B0604020202020204" pitchFamily="34" charset="0"/>
                <a:cs typeface="Arial" panose="020B0604020202020204" pitchFamily="34" charset="0"/>
              </a:rPr>
              <a:t>rans's</a:t>
            </a:r>
            <a:r>
              <a:rPr kumimoji="0"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0"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course notes</a:t>
            </a:r>
            <a:endParaRPr kumimoji="0" lang="zh-TW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38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Exception Handler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7161"/>
            <a:ext cx="8507288" cy="41162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/>
              <a:t>The processor pushes a return address on the stack, the return address is: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either the current instruction (e.g., page fault)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or the next instruction (e.g., hardware interrupt)</a:t>
            </a:r>
          </a:p>
          <a:p>
            <a:pPr lvl="1">
              <a:defRPr/>
            </a:pPr>
            <a:endParaRPr lang="en-US" altLang="zh-CN" sz="2000" dirty="0">
              <a:cs typeface="+mn-cs"/>
            </a:endParaRPr>
          </a:p>
          <a:p>
            <a:pPr>
              <a:defRPr/>
            </a:pPr>
            <a:r>
              <a:rPr lang="en-US" altLang="zh-CN" sz="2400" dirty="0"/>
              <a:t>The processor also pushes some additional processor state onto the stack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Will be necessary to restart the interrupted program when the handler returns</a:t>
            </a:r>
          </a:p>
          <a:p>
            <a:pPr lvl="2">
              <a:defRPr/>
            </a:pPr>
            <a:r>
              <a:rPr lang="en-US" altLang="zh-CN" sz="1800" dirty="0">
                <a:cs typeface="+mn-cs"/>
              </a:rPr>
              <a:t>e.g. the current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28314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Exception Handler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47248" cy="39634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/>
              <a:t>All items are pushed onto the </a:t>
            </a:r>
            <a:r>
              <a:rPr lang="en-US" altLang="zh-CN" sz="2400" dirty="0">
                <a:solidFill>
                  <a:srgbClr val="3366FF"/>
                </a:solidFill>
              </a:rPr>
              <a:t>kernel</a:t>
            </a:r>
            <a:r>
              <a:rPr lang="ru-RU" altLang="zh-CN" sz="2400" dirty="0">
                <a:solidFill>
                  <a:srgbClr val="3366FF"/>
                </a:solidFill>
              </a:rPr>
              <a:t> </a:t>
            </a:r>
            <a:r>
              <a:rPr lang="en-US" altLang="zh-CN" sz="2400" dirty="0">
                <a:solidFill>
                  <a:srgbClr val="3366FF"/>
                </a:solidFill>
              </a:rPr>
              <a:t>stack 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Rather than onto the user's stack</a:t>
            </a:r>
          </a:p>
          <a:p>
            <a:pPr lvl="2">
              <a:defRPr/>
            </a:pPr>
            <a:r>
              <a:rPr lang="en-US" altLang="zh-CN" sz="1600" dirty="0">
                <a:cs typeface="+mn-cs"/>
              </a:rPr>
              <a:t>If control is being transferred from a user program to the kernel</a:t>
            </a:r>
          </a:p>
          <a:p>
            <a:pPr lvl="2">
              <a:defRPr/>
            </a:pPr>
            <a:endParaRPr lang="en-US" altLang="zh-CN" sz="1600" dirty="0">
              <a:cs typeface="+mn-cs"/>
            </a:endParaRPr>
          </a:p>
          <a:p>
            <a:pPr>
              <a:defRPr/>
            </a:pPr>
            <a:r>
              <a:rPr lang="en-US" altLang="zh-CN" sz="2400" dirty="0"/>
              <a:t>Exception handlers run in kernel mode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Means they have complete access to all system resources</a:t>
            </a:r>
            <a:endParaRPr lang="zh-CN" altLang="en-US" sz="2000" dirty="0">
              <a:cs typeface="+mn-cs"/>
            </a:endParaRPr>
          </a:p>
          <a:p>
            <a:pPr lvl="1">
              <a:defRPr/>
            </a:pPr>
            <a:endParaRPr lang="zh-CN" alt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92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978"/>
            <a:ext cx="9144000" cy="42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3718"/>
          <a:stretch/>
        </p:blipFill>
        <p:spPr>
          <a:xfrm>
            <a:off x="539750" y="1571724"/>
            <a:ext cx="8064500" cy="37294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48851" y="5445224"/>
            <a:ext cx="6439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Question: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why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not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use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user's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Microsoft YaHei" charset="0"/>
                <a:cs typeface="Arial" panose="020B0604020202020204" pitchFamily="34" charset="0"/>
              </a:rPr>
              <a:t>stack?</a:t>
            </a:r>
          </a:p>
        </p:txBody>
      </p:sp>
    </p:spTree>
    <p:extLst>
      <p:ext uri="{BB962C8B-B14F-4D97-AF65-F5344CB8AC3E}">
        <p14:creationId xmlns:p14="http://schemas.microsoft.com/office/powerpoint/2010/main" val="400029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Sources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Events</a:t>
            </a:r>
            <a:r>
              <a:rPr lang="zh-CN" altLang="en-US" sz="3200" dirty="0"/>
              <a:t> </a:t>
            </a:r>
            <a:r>
              <a:rPr lang="en-US" altLang="zh-CN" sz="3200" dirty="0"/>
              <a:t>cause</a:t>
            </a:r>
            <a:r>
              <a:rPr lang="zh-CN" altLang="en-US" sz="3200" dirty="0"/>
              <a:t> </a:t>
            </a:r>
            <a:r>
              <a:rPr lang="en-US" altLang="zh-CN" sz="3200" dirty="0"/>
              <a:t>User-&gt;Kernel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096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/>
              <a:t>Device interrupt: </a:t>
            </a:r>
            <a:r>
              <a:rPr lang="en-US" sz="2400" dirty="0"/>
              <a:t>external </a:t>
            </a:r>
          </a:p>
          <a:p>
            <a:pPr marL="914400" lvl="1" indent="-514350">
              <a:buFontTx/>
              <a:buChar char="-"/>
            </a:pPr>
            <a:r>
              <a:rPr lang="en-US" sz="2000" i="1" dirty="0" err="1"/>
              <a:t>Nonmaskable</a:t>
            </a:r>
            <a:r>
              <a:rPr lang="en-US" sz="2000" i="1" dirty="0"/>
              <a:t> interrupt </a:t>
            </a:r>
            <a:r>
              <a:rPr lang="en-US" sz="2000" dirty="0"/>
              <a:t>(NMI) </a:t>
            </a:r>
            <a:br>
              <a:rPr lang="en-US" sz="2000" dirty="0"/>
            </a:br>
            <a:r>
              <a:rPr lang="en-US" sz="2000" dirty="0"/>
              <a:t>input pin</a:t>
            </a:r>
          </a:p>
          <a:p>
            <a:pPr marL="914400" lvl="1" indent="-514350">
              <a:buFontTx/>
              <a:buChar char="-"/>
            </a:pPr>
            <a:r>
              <a:rPr lang="en-US" sz="2000" i="1" dirty="0"/>
              <a:t>Interrupt </a:t>
            </a:r>
            <a:r>
              <a:rPr lang="en-US" sz="2000" dirty="0"/>
              <a:t>(INTR) input pin</a:t>
            </a:r>
          </a:p>
          <a:p>
            <a:pPr marL="914400" lvl="1" indent="-514350">
              <a:buFontTx/>
              <a:buChar char="-"/>
            </a:pPr>
            <a:endParaRPr lang="en-US" sz="2000" dirty="0"/>
          </a:p>
          <a:p>
            <a:pPr marL="514350" indent="-514350">
              <a:buAutoNum type="arabicPeriod"/>
            </a:pPr>
            <a:r>
              <a:rPr lang="en-US" sz="2400" b="1" dirty="0"/>
              <a:t>Software interrupt: </a:t>
            </a:r>
            <a:r>
              <a:rPr lang="en-US" sz="2400" dirty="0"/>
              <a:t>execution of the Interrupt instruction</a:t>
            </a:r>
          </a:p>
          <a:p>
            <a:pPr marL="914400" lvl="1" indent="-514350">
              <a:buFontTx/>
              <a:buChar char="-"/>
            </a:pPr>
            <a:r>
              <a:rPr lang="en-US" sz="2000" dirty="0"/>
              <a:t>E.g.,</a:t>
            </a:r>
            <a:r>
              <a:rPr lang="en-US" sz="2000" i="1" dirty="0"/>
              <a:t> INT</a:t>
            </a:r>
          </a:p>
          <a:p>
            <a:pPr marL="514350" indent="-514350">
              <a:buAutoNum type="arabicPeriod"/>
            </a:pPr>
            <a:endParaRPr lang="en-US" sz="2400" b="1" dirty="0"/>
          </a:p>
          <a:p>
            <a:pPr marL="514350" indent="-514350">
              <a:buAutoNum type="arabicPeriod"/>
            </a:pPr>
            <a:r>
              <a:rPr lang="en-US" sz="2400" b="1" dirty="0"/>
              <a:t>Program faults: </a:t>
            </a:r>
            <a:r>
              <a:rPr lang="en-US" sz="2400" dirty="0"/>
              <a:t>If some error condition occur by the execution of an instruction. </a:t>
            </a:r>
          </a:p>
          <a:p>
            <a:pPr marL="914400" lvl="1" indent="-514350">
              <a:buFontTx/>
              <a:buChar char="-"/>
            </a:pPr>
            <a:r>
              <a:rPr lang="en-US" sz="2000" dirty="0" err="1"/>
              <a:t>E.g.,</a:t>
            </a:r>
            <a:r>
              <a:rPr lang="en-US" sz="2000" i="1" dirty="0" err="1"/>
              <a:t>divide</a:t>
            </a:r>
            <a:r>
              <a:rPr lang="en-US" sz="2000" i="1" dirty="0"/>
              <a:t>-by-zero interrupt</a:t>
            </a:r>
            <a:endParaRPr 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39" y="1530104"/>
            <a:ext cx="2836069" cy="17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Has to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M</a:t>
            </a:r>
            <a:r>
              <a:rPr lang="en-US" sz="2400" dirty="0"/>
              <a:t>ust save the processor's registers for future transparent resume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M</a:t>
            </a:r>
            <a:r>
              <a:rPr lang="en-US" sz="2400" dirty="0"/>
              <a:t>ust be set up for execution in the kernel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M</a:t>
            </a:r>
            <a:r>
              <a:rPr lang="en-US" sz="2400" dirty="0"/>
              <a:t>ust chose a place for the kernel to start executing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M</a:t>
            </a:r>
            <a:r>
              <a:rPr lang="en-US" sz="2400" dirty="0"/>
              <a:t>ust be able to retrieve information about the event, e.g., system call arguments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M</a:t>
            </a:r>
            <a:r>
              <a:rPr lang="en-US" sz="2400" dirty="0"/>
              <a:t>ust all be done securely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M</a:t>
            </a:r>
            <a:r>
              <a:rPr lang="en-US" sz="2400" dirty="0"/>
              <a:t>ust maintain isolation of user processes and the kernel</a:t>
            </a:r>
          </a:p>
        </p:txBody>
      </p:sp>
    </p:spTree>
    <p:extLst>
      <p:ext uri="{BB962C8B-B14F-4D97-AF65-F5344CB8AC3E}">
        <p14:creationId xmlns:p14="http://schemas.microsoft.com/office/powerpoint/2010/main" val="190169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'</a:t>
            </a:r>
            <a:r>
              <a:rPr kumimoji="1" lang="en-US" altLang="zh-CN" dirty="0" err="1">
                <a:solidFill>
                  <a:schemeClr val="accent2"/>
                </a:solidFill>
              </a:rPr>
              <a:t>iret</a:t>
            </a:r>
            <a:r>
              <a:rPr kumimoji="1" lang="en-US" altLang="zh-CN" dirty="0"/>
              <a:t>'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Restore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process's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context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Continue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user's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30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Simplified: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88224" y="3212976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3501008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8224" y="3789040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8224" y="4077072"/>
            <a:ext cx="1152128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1529" y="3284984"/>
            <a:ext cx="151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Exception</a:t>
            </a:r>
            <a:r>
              <a:rPr kumimoji="1"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Table</a:t>
            </a:r>
            <a:endParaRPr kumimoji="1" lang="zh-CN" altLang="en-US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755576" y="2751311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755576" y="5013176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0384" y="2103239"/>
            <a:ext cx="251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Application</a:t>
            </a:r>
            <a:r>
              <a:rPr kumimoji="1" lang="zh-CN" altLang="en-US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(CPU)</a:t>
            </a:r>
            <a:endParaRPr kumimoji="1" lang="zh-CN" altLang="en-US" sz="2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5577" y="3615408"/>
            <a:ext cx="78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OS</a:t>
            </a:r>
            <a:endParaRPr kumimoji="1"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577" y="5229199"/>
            <a:ext cx="208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I/O</a:t>
            </a:r>
            <a:r>
              <a:rPr kumimoji="1"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Device</a:t>
            </a:r>
            <a:endParaRPr kumimoji="1"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endCxn id="4" idx="0"/>
          </p:cNvCxnSpPr>
          <p:nvPr/>
        </p:nvCxnSpPr>
        <p:spPr>
          <a:xfrm>
            <a:off x="5292080" y="2334070"/>
            <a:ext cx="1872208" cy="87890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7" idx="2"/>
          </p:cNvCxnSpPr>
          <p:nvPr/>
        </p:nvCxnSpPr>
        <p:spPr>
          <a:xfrm flipV="1">
            <a:off x="5287272" y="4365104"/>
            <a:ext cx="1877016" cy="110973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3847112" y="321297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3847112" y="335699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3847112" y="350100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3847112" y="364502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3847112" y="378904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3847112" y="393305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3847112" y="4077072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847112" y="4221088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847112" y="4365104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847112" y="4509120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3847112" y="4653136"/>
            <a:ext cx="5892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1"/>
          </p:cNvCxnSpPr>
          <p:nvPr/>
        </p:nvCxnSpPr>
        <p:spPr>
          <a:xfrm rot="10800000">
            <a:off x="4567193" y="3356992"/>
            <a:ext cx="2021033" cy="2880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1"/>
          </p:cNvCxnSpPr>
          <p:nvPr/>
        </p:nvCxnSpPr>
        <p:spPr>
          <a:xfrm rot="10800000" flipV="1">
            <a:off x="4567192" y="3933056"/>
            <a:ext cx="2021032" cy="50405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308004" y="3615408"/>
            <a:ext cx="146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Services</a:t>
            </a:r>
            <a:endParaRPr kumimoji="1"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2080" y="19075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chemeClr val="accent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Exception</a:t>
            </a:r>
            <a:endParaRPr kumimoji="1" lang="zh-CN" altLang="en-US" dirty="0">
              <a:solidFill>
                <a:schemeClr val="accent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87272" y="55172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Interrupt</a:t>
            </a:r>
            <a:endParaRPr kumimoji="1" lang="zh-CN" altLang="en-US" dirty="0">
              <a:solidFill>
                <a:schemeClr val="accent2"/>
              </a:solidFill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4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xv6:</a:t>
            </a:r>
            <a:r>
              <a:rPr lang="zh-CN" altLang="en-US" dirty="0"/>
              <a:t> </a:t>
            </a:r>
            <a:r>
              <a:rPr lang="en-US" altLang="zh-CN" dirty="0"/>
              <a:t>Initialize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814977"/>
            <a:ext cx="6264617" cy="1858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21" y="3901089"/>
            <a:ext cx="6257649" cy="2382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128184"/>
            <a:ext cx="1566592" cy="315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24474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xv6:</a:t>
            </a:r>
            <a:r>
              <a:rPr kumimoji="1" lang="zh-CN" altLang="en-US" dirty="0"/>
              <a:t> 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>Trap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0" y="571501"/>
            <a:ext cx="3364270" cy="571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87" y="2267746"/>
            <a:ext cx="2790142" cy="4018755"/>
          </a:xfrm>
          <a:prstGeom prst="rect">
            <a:avLst/>
          </a:prstGeom>
        </p:spPr>
      </p:pic>
      <p:cxnSp>
        <p:nvCxnSpPr>
          <p:cNvPr id="8" name="直线箭头连接符 7"/>
          <p:cNvCxnSpPr>
            <a:cxnSpLocks/>
          </p:cNvCxnSpPr>
          <p:nvPr/>
        </p:nvCxnSpPr>
        <p:spPr>
          <a:xfrm>
            <a:off x="1732547" y="4061030"/>
            <a:ext cx="41782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Review:</a:t>
            </a:r>
            <a:r>
              <a:rPr kumimoji="0" lang="zh-CN" altLang="en-US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 </a:t>
            </a:r>
            <a:r>
              <a:rPr kumimoji="0" lang="en-US" altLang="zh-CN" dirty="0">
                <a:latin typeface="Arial" panose="020B0604020202020204" pitchFamily="34" charset="0"/>
                <a:ea typeface="宋体" charset="0"/>
                <a:cs typeface="Arial" panose="020B0604020202020204" pitchFamily="34" charset="0"/>
              </a:rPr>
              <a:t>IPC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257300"/>
            <a:ext cx="8286750" cy="4873625"/>
          </a:xfrm>
        </p:spPr>
        <p:txBody>
          <a:bodyPr/>
          <a:lstStyle/>
          <a:p>
            <a:r>
              <a:rPr kumimoji="0" lang="en-US" altLang="zh-CN" dirty="0">
                <a:latin typeface="Arial" charset="0"/>
                <a:ea typeface="宋体" charset="0"/>
              </a:rPr>
              <a:t>Cooperating processes need </a:t>
            </a:r>
            <a:r>
              <a:rPr kumimoji="0" lang="en-US" altLang="zh-CN" b="1" dirty="0">
                <a:latin typeface="Arial" charset="0"/>
                <a:ea typeface="宋体" charset="0"/>
              </a:rPr>
              <a:t>inter-process communication </a:t>
            </a:r>
            <a:r>
              <a:rPr kumimoji="0" lang="en-US" altLang="zh-CN" dirty="0">
                <a:latin typeface="Arial" charset="0"/>
                <a:ea typeface="宋体" charset="0"/>
              </a:rPr>
              <a:t>(</a:t>
            </a:r>
            <a:r>
              <a:rPr kumimoji="0" lang="en-US" altLang="zh-CN" b="1" dirty="0">
                <a:latin typeface="Arial" charset="0"/>
                <a:ea typeface="宋体" charset="0"/>
              </a:rPr>
              <a:t>IPC</a:t>
            </a:r>
            <a:r>
              <a:rPr kumimoji="0" lang="en-US" altLang="zh-CN" dirty="0">
                <a:latin typeface="Arial" charset="0"/>
                <a:ea typeface="宋体" charset="0"/>
              </a:rPr>
              <a:t>)</a:t>
            </a:r>
          </a:p>
          <a:p>
            <a:endParaRPr kumimoji="0" lang="en-US" altLang="zh-CN" dirty="0">
              <a:latin typeface="Arial" charset="0"/>
              <a:ea typeface="宋体" charset="0"/>
            </a:endParaRP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Two models of IPC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Shared memory</a:t>
            </a:r>
          </a:p>
          <a:p>
            <a:pPr lvl="1"/>
            <a:r>
              <a:rPr kumimoji="0" lang="en-US" altLang="zh-CN" dirty="0">
                <a:latin typeface="Arial" charset="0"/>
                <a:ea typeface="宋体" charset="0"/>
              </a:rPr>
              <a:t>Message passing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In POSIX</a:t>
            </a:r>
          </a:p>
          <a:p>
            <a:pPr lvl="1"/>
            <a:r>
              <a:rPr lang="en-US" altLang="zh-CN" dirty="0">
                <a:latin typeface="Arial" charset="0"/>
                <a:ea typeface="宋体" charset="0"/>
              </a:rPr>
              <a:t>Pipe, message passing, signal, shared memory, semaphore, etc.</a:t>
            </a:r>
          </a:p>
          <a:p>
            <a:r>
              <a:rPr kumimoji="0" lang="en-US" altLang="zh-CN" dirty="0">
                <a:latin typeface="Arial" charset="0"/>
                <a:ea typeface="宋体" charset="0"/>
              </a:rPr>
              <a:t>LRPC: Lightweight RPC</a:t>
            </a:r>
            <a:endParaRPr kumimoji="0" lang="zh-CN" altLang="en-US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Crucial Data-structures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Global Descriptor Table (GDT)</a:t>
            </a:r>
          </a:p>
          <a:p>
            <a:pPr lvl="2">
              <a:buFont typeface="Wingdings" charset="0"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defines the system's memory-segments and their access-privileges, which the CPU has the duty to enforce </a:t>
            </a:r>
          </a:p>
          <a:p>
            <a:pPr lvl="2">
              <a:buFont typeface="Wingdings" charset="0"/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Interrupt Descriptor Table (IDT)</a:t>
            </a:r>
          </a:p>
          <a:p>
            <a:pPr lvl="2">
              <a:buFont typeface="Wingdings" charset="0"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defines entry-points for the various code-routines that will handle all 'interrupts' and 'exceptions‘</a:t>
            </a:r>
          </a:p>
          <a:p>
            <a:pPr lvl="2">
              <a:buFont typeface="Wingdings" charset="0"/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Task-State Segment (TSS) </a:t>
            </a:r>
          </a:p>
          <a:p>
            <a:pPr lvl="2">
              <a:buFont typeface="Wingdings" charset="0"/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holds the values for registers SS and ESP that will get loaded by the CPU upon entering kernel-mode</a:t>
            </a:r>
          </a:p>
        </p:txBody>
      </p:sp>
    </p:spTree>
    <p:extLst>
      <p:ext uri="{BB962C8B-B14F-4D97-AF65-F5344CB8AC3E}">
        <p14:creationId xmlns:p14="http://schemas.microsoft.com/office/powerpoint/2010/main" val="60443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does CPU find GDT/IDT?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dedicated registers: GDTR and IDTR</a:t>
            </a:r>
          </a:p>
          <a:p>
            <a:r>
              <a:rPr lang="en-US" altLang="zh-CN"/>
              <a:t>Both have identical 48-bit formats:</a:t>
            </a:r>
          </a:p>
          <a:p>
            <a:endParaRPr lang="zh-CN" altLang="en-US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143000" y="3352800"/>
            <a:ext cx="48768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Segment Base Address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019800" y="3352800"/>
            <a:ext cx="22098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Segment Limit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80010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5943600" y="4191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15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5638800" y="4191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16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066800" y="4191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47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9600" y="5486400"/>
            <a:ext cx="786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Privileged instructions:  LGDT  and  LIDT  used to set these register-values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Unprivileged instructions:  SGDT and SIDT  used for reading register-values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57200" y="4953000"/>
            <a:ext cx="8272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 must setup these registers during system startup (set-and-forget)</a:t>
            </a:r>
          </a:p>
        </p:txBody>
      </p:sp>
    </p:spTree>
    <p:extLst>
      <p:ext uri="{BB962C8B-B14F-4D97-AF65-F5344CB8AC3E}">
        <p14:creationId xmlns:p14="http://schemas.microsoft.com/office/powerpoint/2010/main" val="281884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does CPU find the TSS?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Dedicated system segment-register </a:t>
            </a:r>
            <a:r>
              <a:rPr lang="en-US" altLang="zh-CN" dirty="0">
                <a:solidFill>
                  <a:srgbClr val="3366FF"/>
                </a:solidFill>
              </a:rPr>
              <a:t>TR</a:t>
            </a:r>
            <a:r>
              <a:rPr lang="en-US" altLang="zh-CN" dirty="0"/>
              <a:t> holds a descriptor</a:t>
            </a:r>
            <a:r>
              <a:rPr lang="en-US" altLang="zh-CN" dirty="0">
                <a:latin typeface="Arial"/>
              </a:rPr>
              <a:t>'</a:t>
            </a:r>
            <a:r>
              <a:rPr lang="en-US" altLang="zh-CN" dirty="0"/>
              <a:t>s offset into the GDT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09600" y="464820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TR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810000" y="3352800"/>
            <a:ext cx="12192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09600" y="58674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GDTR</a:t>
            </a:r>
          </a:p>
        </p:txBody>
      </p:sp>
      <p:sp>
        <p:nvSpPr>
          <p:cNvPr id="179207" name="Line 7"/>
          <p:cNvSpPr>
            <a:spLocks noChangeShapeType="1"/>
          </p:cNvSpPr>
          <p:nvPr/>
        </p:nvSpPr>
        <p:spPr bwMode="auto">
          <a:xfrm>
            <a:off x="1828800" y="6096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4038600" y="30480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GDT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3810000" y="54864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3810000" y="5638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4419600" y="5638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3810000" y="5486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4114800" y="5486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4419600" y="5486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4724400" y="5486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3810000" y="51816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3810000" y="53340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4419600" y="53340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3810000" y="5181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4114800" y="5181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4419600" y="5181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4724400" y="5181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3810000" y="48768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3810000" y="5029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4419600" y="5029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3810000" y="4876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4114800" y="4876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4419600" y="4876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4724400" y="4876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3810000" y="4572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3810000" y="4724400"/>
            <a:ext cx="609600" cy="152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4419600" y="4724400"/>
            <a:ext cx="609600" cy="152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3810000" y="4572000"/>
            <a:ext cx="304800" cy="152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4114800" y="4572000"/>
            <a:ext cx="304800" cy="152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5" name="Rectangle 35"/>
          <p:cNvSpPr>
            <a:spLocks noChangeArrowheads="1"/>
          </p:cNvSpPr>
          <p:nvPr/>
        </p:nvSpPr>
        <p:spPr bwMode="auto">
          <a:xfrm>
            <a:off x="4419600" y="4572000"/>
            <a:ext cx="304800" cy="152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6" name="Rectangle 36"/>
          <p:cNvSpPr>
            <a:spLocks noChangeArrowheads="1"/>
          </p:cNvSpPr>
          <p:nvPr/>
        </p:nvSpPr>
        <p:spPr bwMode="auto">
          <a:xfrm>
            <a:off x="4724400" y="4572000"/>
            <a:ext cx="304800" cy="152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7" name="Rectangle 37"/>
          <p:cNvSpPr>
            <a:spLocks noChangeArrowheads="1"/>
          </p:cNvSpPr>
          <p:nvPr/>
        </p:nvSpPr>
        <p:spPr bwMode="auto">
          <a:xfrm>
            <a:off x="3810000" y="42672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3810000" y="44196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39" name="Rectangle 39"/>
          <p:cNvSpPr>
            <a:spLocks noChangeArrowheads="1"/>
          </p:cNvSpPr>
          <p:nvPr/>
        </p:nvSpPr>
        <p:spPr bwMode="auto">
          <a:xfrm>
            <a:off x="4419600" y="44196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0" name="Rectangle 40"/>
          <p:cNvSpPr>
            <a:spLocks noChangeArrowheads="1"/>
          </p:cNvSpPr>
          <p:nvPr/>
        </p:nvSpPr>
        <p:spPr bwMode="auto">
          <a:xfrm>
            <a:off x="3810000" y="42672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1" name="Rectangle 41"/>
          <p:cNvSpPr>
            <a:spLocks noChangeArrowheads="1"/>
          </p:cNvSpPr>
          <p:nvPr/>
        </p:nvSpPr>
        <p:spPr bwMode="auto">
          <a:xfrm>
            <a:off x="4114800" y="42672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2" name="Rectangle 42"/>
          <p:cNvSpPr>
            <a:spLocks noChangeArrowheads="1"/>
          </p:cNvSpPr>
          <p:nvPr/>
        </p:nvSpPr>
        <p:spPr bwMode="auto">
          <a:xfrm>
            <a:off x="4419600" y="42672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4724400" y="42672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3810000" y="39624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3810000" y="4114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4419600" y="4114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3810000" y="3962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4114800" y="3962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4419600" y="3962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4724400" y="3962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3810000" y="36576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3810000" y="38100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3" name="Rectangle 53"/>
          <p:cNvSpPr>
            <a:spLocks noChangeArrowheads="1"/>
          </p:cNvSpPr>
          <p:nvPr/>
        </p:nvSpPr>
        <p:spPr bwMode="auto">
          <a:xfrm>
            <a:off x="4419600" y="38100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4" name="Rectangle 54"/>
          <p:cNvSpPr>
            <a:spLocks noChangeArrowheads="1"/>
          </p:cNvSpPr>
          <p:nvPr/>
        </p:nvSpPr>
        <p:spPr bwMode="auto">
          <a:xfrm>
            <a:off x="38100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5" name="Rectangle 55"/>
          <p:cNvSpPr>
            <a:spLocks noChangeArrowheads="1"/>
          </p:cNvSpPr>
          <p:nvPr/>
        </p:nvSpPr>
        <p:spPr bwMode="auto">
          <a:xfrm>
            <a:off x="41148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44196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724400" y="36576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8" name="Rectangle 58"/>
          <p:cNvSpPr>
            <a:spLocks noChangeArrowheads="1"/>
          </p:cNvSpPr>
          <p:nvPr/>
        </p:nvSpPr>
        <p:spPr bwMode="auto">
          <a:xfrm>
            <a:off x="3810000" y="33528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59" name="Rectangle 59"/>
          <p:cNvSpPr>
            <a:spLocks noChangeArrowheads="1"/>
          </p:cNvSpPr>
          <p:nvPr/>
        </p:nvSpPr>
        <p:spPr bwMode="auto">
          <a:xfrm>
            <a:off x="3810000" y="3505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0" name="Rectangle 60"/>
          <p:cNvSpPr>
            <a:spLocks noChangeArrowheads="1"/>
          </p:cNvSpPr>
          <p:nvPr/>
        </p:nvSpPr>
        <p:spPr bwMode="auto">
          <a:xfrm>
            <a:off x="4419600" y="3505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1" name="Rectangle 61"/>
          <p:cNvSpPr>
            <a:spLocks noChangeArrowheads="1"/>
          </p:cNvSpPr>
          <p:nvPr/>
        </p:nvSpPr>
        <p:spPr bwMode="auto">
          <a:xfrm>
            <a:off x="3810000" y="3352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2" name="Rectangle 62"/>
          <p:cNvSpPr>
            <a:spLocks noChangeArrowheads="1"/>
          </p:cNvSpPr>
          <p:nvPr/>
        </p:nvSpPr>
        <p:spPr bwMode="auto">
          <a:xfrm>
            <a:off x="4114800" y="3352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3" name="Rectangle 63"/>
          <p:cNvSpPr>
            <a:spLocks noChangeArrowheads="1"/>
          </p:cNvSpPr>
          <p:nvPr/>
        </p:nvSpPr>
        <p:spPr bwMode="auto">
          <a:xfrm>
            <a:off x="4419600" y="3352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4" name="Rectangle 64"/>
          <p:cNvSpPr>
            <a:spLocks noChangeArrowheads="1"/>
          </p:cNvSpPr>
          <p:nvPr/>
        </p:nvSpPr>
        <p:spPr bwMode="auto">
          <a:xfrm>
            <a:off x="4724400" y="3352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5" name="Line 65"/>
          <p:cNvSpPr>
            <a:spLocks noChangeShapeType="1"/>
          </p:cNvSpPr>
          <p:nvPr/>
        </p:nvSpPr>
        <p:spPr bwMode="auto">
          <a:xfrm>
            <a:off x="1219200" y="4876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66" name="Rectangle 66"/>
          <p:cNvSpPr>
            <a:spLocks noChangeArrowheads="1"/>
          </p:cNvSpPr>
          <p:nvPr/>
        </p:nvSpPr>
        <p:spPr bwMode="auto">
          <a:xfrm>
            <a:off x="6629400" y="35814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7" name="Rectangle 67"/>
          <p:cNvSpPr>
            <a:spLocks noChangeArrowheads="1"/>
          </p:cNvSpPr>
          <p:nvPr/>
        </p:nvSpPr>
        <p:spPr bwMode="auto">
          <a:xfrm>
            <a:off x="6629400" y="36576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8" name="Rectangle 68"/>
          <p:cNvSpPr>
            <a:spLocks noChangeArrowheads="1"/>
          </p:cNvSpPr>
          <p:nvPr/>
        </p:nvSpPr>
        <p:spPr bwMode="auto">
          <a:xfrm>
            <a:off x="6629400" y="37338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69" name="Rectangle 69"/>
          <p:cNvSpPr>
            <a:spLocks noChangeArrowheads="1"/>
          </p:cNvSpPr>
          <p:nvPr/>
        </p:nvSpPr>
        <p:spPr bwMode="auto">
          <a:xfrm>
            <a:off x="6629400" y="38100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0" name="Rectangle 70"/>
          <p:cNvSpPr>
            <a:spLocks noChangeArrowheads="1"/>
          </p:cNvSpPr>
          <p:nvPr/>
        </p:nvSpPr>
        <p:spPr bwMode="auto">
          <a:xfrm>
            <a:off x="6629400" y="38862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1" name="Rectangle 71"/>
          <p:cNvSpPr>
            <a:spLocks noChangeArrowheads="1"/>
          </p:cNvSpPr>
          <p:nvPr/>
        </p:nvSpPr>
        <p:spPr bwMode="auto">
          <a:xfrm>
            <a:off x="6629400" y="39624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2" name="Rectangle 72"/>
          <p:cNvSpPr>
            <a:spLocks noChangeArrowheads="1"/>
          </p:cNvSpPr>
          <p:nvPr/>
        </p:nvSpPr>
        <p:spPr bwMode="auto">
          <a:xfrm>
            <a:off x="6629400" y="40386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3" name="Rectangle 73"/>
          <p:cNvSpPr>
            <a:spLocks noChangeArrowheads="1"/>
          </p:cNvSpPr>
          <p:nvPr/>
        </p:nvSpPr>
        <p:spPr bwMode="auto">
          <a:xfrm>
            <a:off x="6629400" y="41148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4" name="Rectangle 74"/>
          <p:cNvSpPr>
            <a:spLocks noChangeArrowheads="1"/>
          </p:cNvSpPr>
          <p:nvPr/>
        </p:nvSpPr>
        <p:spPr bwMode="auto">
          <a:xfrm>
            <a:off x="6629400" y="41910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5" name="Rectangle 75"/>
          <p:cNvSpPr>
            <a:spLocks noChangeArrowheads="1"/>
          </p:cNvSpPr>
          <p:nvPr/>
        </p:nvSpPr>
        <p:spPr bwMode="auto">
          <a:xfrm>
            <a:off x="6629400" y="42672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6" name="Rectangle 76"/>
          <p:cNvSpPr>
            <a:spLocks noChangeArrowheads="1"/>
          </p:cNvSpPr>
          <p:nvPr/>
        </p:nvSpPr>
        <p:spPr bwMode="auto">
          <a:xfrm>
            <a:off x="6629400" y="43434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7" name="Rectangle 77"/>
          <p:cNvSpPr>
            <a:spLocks noChangeArrowheads="1"/>
          </p:cNvSpPr>
          <p:nvPr/>
        </p:nvSpPr>
        <p:spPr bwMode="auto">
          <a:xfrm>
            <a:off x="6629400" y="44196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8" name="Rectangle 78"/>
          <p:cNvSpPr>
            <a:spLocks noChangeArrowheads="1"/>
          </p:cNvSpPr>
          <p:nvPr/>
        </p:nvSpPr>
        <p:spPr bwMode="auto">
          <a:xfrm>
            <a:off x="6629400" y="44958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79" name="Rectangle 79"/>
          <p:cNvSpPr>
            <a:spLocks noChangeArrowheads="1"/>
          </p:cNvSpPr>
          <p:nvPr/>
        </p:nvSpPr>
        <p:spPr bwMode="auto">
          <a:xfrm>
            <a:off x="6629400" y="45720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80" name="Rectangle 80"/>
          <p:cNvSpPr>
            <a:spLocks noChangeArrowheads="1"/>
          </p:cNvSpPr>
          <p:nvPr/>
        </p:nvSpPr>
        <p:spPr bwMode="auto">
          <a:xfrm>
            <a:off x="6629400" y="46482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81" name="Rectangle 81"/>
          <p:cNvSpPr>
            <a:spLocks noChangeArrowheads="1"/>
          </p:cNvSpPr>
          <p:nvPr/>
        </p:nvSpPr>
        <p:spPr bwMode="auto">
          <a:xfrm>
            <a:off x="6629400" y="4724400"/>
            <a:ext cx="914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82" name="Text Box 82"/>
          <p:cNvSpPr txBox="1">
            <a:spLocks noChangeArrowheads="1"/>
          </p:cNvSpPr>
          <p:nvPr/>
        </p:nvSpPr>
        <p:spPr bwMode="auto">
          <a:xfrm>
            <a:off x="6781800" y="3276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TSS</a:t>
            </a:r>
          </a:p>
        </p:txBody>
      </p:sp>
      <p:sp>
        <p:nvSpPr>
          <p:cNvPr id="179283" name="Line 83"/>
          <p:cNvSpPr>
            <a:spLocks noChangeShapeType="1"/>
          </p:cNvSpPr>
          <p:nvPr/>
        </p:nvSpPr>
        <p:spPr bwMode="auto">
          <a:xfrm>
            <a:off x="48768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84" name="Text Box 84"/>
          <p:cNvSpPr txBox="1">
            <a:spLocks noChangeArrowheads="1"/>
          </p:cNvSpPr>
          <p:nvPr/>
        </p:nvSpPr>
        <p:spPr bwMode="auto">
          <a:xfrm>
            <a:off x="5638800" y="487680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CC3300"/>
                </a:solidFill>
              </a:rPr>
              <a:t>The CPU knows the layout</a:t>
            </a:r>
          </a:p>
          <a:p>
            <a:r>
              <a:rPr lang="en-US" altLang="zh-CN" i="1">
                <a:solidFill>
                  <a:srgbClr val="CC3300"/>
                </a:solidFill>
              </a:rPr>
              <a:t> of fields in the Task-State</a:t>
            </a:r>
          </a:p>
          <a:p>
            <a:r>
              <a:rPr lang="en-US" altLang="zh-CN" i="1">
                <a:solidFill>
                  <a:srgbClr val="CC3300"/>
                </a:solidFill>
              </a:rPr>
              <a:t>            Segment</a:t>
            </a:r>
          </a:p>
        </p:txBody>
      </p:sp>
      <p:sp>
        <p:nvSpPr>
          <p:cNvPr id="179285" name="Text Box 85"/>
          <p:cNvSpPr txBox="1">
            <a:spLocks noChangeArrowheads="1"/>
          </p:cNvSpPr>
          <p:nvPr/>
        </p:nvSpPr>
        <p:spPr bwMode="auto">
          <a:xfrm>
            <a:off x="381000" y="2895600"/>
            <a:ext cx="2889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CC3300"/>
                </a:solidFill>
              </a:rPr>
              <a:t>The kernel must set up the</a:t>
            </a:r>
          </a:p>
          <a:p>
            <a:r>
              <a:rPr lang="en-US" altLang="zh-CN" i="1">
                <a:solidFill>
                  <a:srgbClr val="CC3300"/>
                </a:solidFill>
              </a:rPr>
              <a:t>  GDT and TSS structures</a:t>
            </a:r>
          </a:p>
          <a:p>
            <a:r>
              <a:rPr lang="en-US" altLang="zh-CN" i="1">
                <a:solidFill>
                  <a:srgbClr val="CC3300"/>
                </a:solidFill>
              </a:rPr>
              <a:t>  and must load the GDTR</a:t>
            </a:r>
          </a:p>
          <a:p>
            <a:r>
              <a:rPr lang="en-US" altLang="zh-CN" i="1">
                <a:solidFill>
                  <a:srgbClr val="CC3300"/>
                </a:solidFill>
              </a:rPr>
              <a:t>     and the TR registers</a:t>
            </a:r>
          </a:p>
        </p:txBody>
      </p:sp>
    </p:spTree>
    <p:extLst>
      <p:ext uri="{BB962C8B-B14F-4D97-AF65-F5344CB8AC3E}">
        <p14:creationId xmlns:p14="http://schemas.microsoft.com/office/powerpoint/2010/main" val="54063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119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Varying Terminology for Intel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603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/>
              <a:t>Interrupt</a:t>
            </a:r>
            <a:r>
              <a:rPr lang="en-US" altLang="zh-CN" b="1" dirty="0"/>
              <a:t>s</a:t>
            </a:r>
            <a:r>
              <a:rPr lang="en-US" dirty="0"/>
              <a:t> (asynchronous, device generated)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Maskable</a:t>
            </a:r>
            <a:r>
              <a:rPr lang="en-US" dirty="0"/>
              <a:t>: device-generated, associated with IRQs (interrupt request lines); may be temporarily disabled (still pending)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Nonmaskable</a:t>
            </a:r>
            <a:r>
              <a:rPr lang="en-US" dirty="0"/>
              <a:t>: some critical hardware failures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/>
              <a:t>Exceptions</a:t>
            </a:r>
            <a:r>
              <a:rPr lang="en-US" dirty="0"/>
              <a:t> (synchronous, from software)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Processor-detected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2"/>
                </a:solidFill>
              </a:rPr>
              <a:t>Faults</a:t>
            </a:r>
            <a:r>
              <a:rPr lang="en-US" dirty="0"/>
              <a:t> – correctable (</a:t>
            </a:r>
            <a:r>
              <a:rPr lang="en-US" dirty="0" err="1"/>
              <a:t>restartable</a:t>
            </a:r>
            <a:r>
              <a:rPr lang="en-US" dirty="0"/>
              <a:t>); e.g. page fault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2"/>
                </a:solidFill>
              </a:rPr>
              <a:t>Traps</a:t>
            </a:r>
            <a:r>
              <a:rPr lang="en-US" dirty="0"/>
              <a:t> – no </a:t>
            </a:r>
            <a:r>
              <a:rPr lang="en-US" dirty="0" err="1"/>
              <a:t>reexecution</a:t>
            </a:r>
            <a:r>
              <a:rPr lang="en-US" dirty="0"/>
              <a:t> needed; e.g. breakpoint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2"/>
                </a:solidFill>
              </a:rPr>
              <a:t>Aborts</a:t>
            </a:r>
            <a:r>
              <a:rPr lang="en-US" dirty="0"/>
              <a:t> – severe error; process usually terminated (by signal)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Programmed exceptions (</a:t>
            </a:r>
            <a:r>
              <a:rPr lang="en-US" b="1" dirty="0"/>
              <a:t>software interrupts</a:t>
            </a:r>
            <a:r>
              <a:rPr lang="en-US" dirty="0"/>
              <a:t>)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dirty="0" err="1"/>
              <a:t>int</a:t>
            </a:r>
            <a:r>
              <a:rPr lang="en-US" dirty="0"/>
              <a:t> (system call), int3 (breakpoint)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dirty="0"/>
              <a:t>into (overflow), bounds (address check)</a:t>
            </a:r>
          </a:p>
        </p:txBody>
      </p:sp>
    </p:spTree>
    <p:extLst>
      <p:ext uri="{BB962C8B-B14F-4D97-AF65-F5344CB8AC3E}">
        <p14:creationId xmlns:p14="http://schemas.microsoft.com/office/powerpoint/2010/main" val="3678462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Terms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41341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Vector, Interrupt vector, Trap number</a:t>
            </a:r>
          </a:p>
          <a:p>
            <a:r>
              <a:rPr kumimoji="1" lang="en-US" altLang="zh-CN" dirty="0"/>
              <a:t>IRQ: Interrupt Request</a:t>
            </a:r>
          </a:p>
          <a:p>
            <a:pPr lvl="1"/>
            <a:r>
              <a:rPr kumimoji="1" lang="en-US" altLang="zh-CN" dirty="0"/>
              <a:t>Note: 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IRQ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bottom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half</a:t>
            </a:r>
            <a:r>
              <a:rPr kumimoji="1" lang="en-US" altLang="zh-CN" dirty="0"/>
              <a:t>, it has nothing to do with IRQ!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Interrupt, trap, fault, exception</a:t>
            </a:r>
          </a:p>
          <a:p>
            <a:r>
              <a:rPr kumimoji="1" lang="en-US" altLang="zh-CN" dirty="0"/>
              <a:t>Software interrupt / system call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en-US" altLang="zh-CN" dirty="0"/>
              <a:t>IDT: Interrupt Descriptor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ISP: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677794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Intel-Reserved ID-Numbers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7158"/>
          </a:xfrm>
        </p:spPr>
        <p:txBody>
          <a:bodyPr>
            <a:normAutofit/>
          </a:bodyPr>
          <a:lstStyle/>
          <a:p>
            <a:r>
              <a:rPr lang="en-US" sz="2000" dirty="0"/>
              <a:t>Of the 256 possible interrupt ID numbers, Intel reserves the first 32 for </a:t>
            </a:r>
            <a:r>
              <a:rPr lang="en-US" altLang="ja-JP" sz="2000" dirty="0">
                <a:latin typeface="Arial"/>
              </a:rPr>
              <a:t>'</a:t>
            </a:r>
            <a:r>
              <a:rPr lang="en-US" sz="2000" dirty="0"/>
              <a:t>exceptions</a:t>
            </a:r>
            <a:r>
              <a:rPr lang="en-US" altLang="ja-JP" sz="2000" dirty="0">
                <a:latin typeface="Arial"/>
              </a:rPr>
              <a:t>'</a:t>
            </a:r>
            <a:endParaRPr lang="en-US" sz="2000" dirty="0"/>
          </a:p>
          <a:p>
            <a:r>
              <a:rPr lang="en-US" sz="2000" dirty="0"/>
              <a:t>OS</a:t>
            </a:r>
            <a:r>
              <a:rPr lang="en-US" altLang="ja-JP" sz="2000" dirty="0">
                <a:latin typeface="Arial"/>
              </a:rPr>
              <a:t>'</a:t>
            </a:r>
            <a:r>
              <a:rPr lang="en-US" sz="2000" dirty="0"/>
              <a:t>s such as Linux are free to use the remaining 224 available interrupt ID numbers for their own purposes (e.g., for service-requests from external devices, or for other purposes such as system-calls)</a:t>
            </a:r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2000" dirty="0"/>
              <a:t> 0: divide-overflow fault</a:t>
            </a:r>
          </a:p>
          <a:p>
            <a:pPr lvl="1"/>
            <a:r>
              <a:rPr lang="en-US" sz="2000" dirty="0"/>
              <a:t> 6: Undefined </a:t>
            </a:r>
            <a:r>
              <a:rPr lang="en-US" sz="2000" dirty="0" err="1"/>
              <a:t>Opcode</a:t>
            </a:r>
            <a:endParaRPr lang="en-US" sz="2000" dirty="0"/>
          </a:p>
          <a:p>
            <a:pPr lvl="1"/>
            <a:r>
              <a:rPr lang="en-US" sz="2000" dirty="0"/>
              <a:t> 7: Coprocessor Not Available</a:t>
            </a:r>
          </a:p>
          <a:p>
            <a:pPr lvl="1"/>
            <a:r>
              <a:rPr lang="en-US" sz="2000" dirty="0"/>
              <a:t>11: Segment-Not-Present fault</a:t>
            </a:r>
          </a:p>
          <a:p>
            <a:pPr lvl="1"/>
            <a:r>
              <a:rPr lang="en-US" sz="2000" dirty="0"/>
              <a:t>12: Stack fault</a:t>
            </a:r>
          </a:p>
          <a:p>
            <a:pPr lvl="1"/>
            <a:r>
              <a:rPr lang="en-US" sz="2000" dirty="0"/>
              <a:t>13: General Protection Exception</a:t>
            </a:r>
          </a:p>
          <a:p>
            <a:pPr lvl="1"/>
            <a:r>
              <a:rPr lang="en-US" sz="2000" dirty="0"/>
              <a:t>14: Page-Fault Exception</a:t>
            </a:r>
          </a:p>
        </p:txBody>
      </p:sp>
    </p:spTree>
    <p:extLst>
      <p:ext uri="{BB962C8B-B14F-4D97-AF65-F5344CB8AC3E}">
        <p14:creationId xmlns:p14="http://schemas.microsoft.com/office/powerpoint/2010/main" val="379836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Interrupts are similar to system calls, except devices generate them at any time</a:t>
            </a:r>
          </a:p>
          <a:p>
            <a:endParaRPr lang="en-US" dirty="0"/>
          </a:p>
          <a:p>
            <a:r>
              <a:rPr lang="en-US" dirty="0"/>
              <a:t>There is hardware on the motherboard to signal the CPU when a device needs attention (e.g., the user has typed a character on the keyboard)</a:t>
            </a:r>
          </a:p>
          <a:p>
            <a:endParaRPr lang="en-US" dirty="0"/>
          </a:p>
          <a:p>
            <a:r>
              <a:rPr lang="en-US" dirty="0"/>
              <a:t>We must program the device to generate an interrupt, and arrange that a CPU receives the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Interrupt Response Sequence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2" y="1545287"/>
            <a:ext cx="8502431" cy="48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 (Programmable Interrupt Controller)</a:t>
            </a:r>
          </a:p>
          <a:p>
            <a:pPr lvl="1"/>
            <a:r>
              <a:rPr lang="en-US" dirty="0" err="1"/>
              <a:t>picirq.c</a:t>
            </a:r>
            <a:endParaRPr lang="en-US" dirty="0"/>
          </a:p>
          <a:p>
            <a:pPr lvl="1"/>
            <a:r>
              <a:rPr lang="en-US" dirty="0"/>
              <a:t>8259A chip</a:t>
            </a:r>
          </a:p>
          <a:p>
            <a:pPr lvl="1"/>
            <a:r>
              <a:rPr lang="en-US" dirty="0"/>
              <a:t>Each PIC handles 8 interrupts, and multiplex them on the interrupt pin of the processor</a:t>
            </a:r>
          </a:p>
          <a:p>
            <a:pPr lvl="1"/>
            <a:r>
              <a:rPr lang="en-US" dirty="0"/>
              <a:t>PIC can be cascaded</a:t>
            </a:r>
          </a:p>
          <a:p>
            <a:pPr lvl="2"/>
            <a:r>
              <a:rPr lang="en-US" dirty="0"/>
              <a:t>Master: 0 to 7</a:t>
            </a:r>
          </a:p>
          <a:p>
            <a:pPr lvl="2"/>
            <a:r>
              <a:rPr lang="en-US" dirty="0"/>
              <a:t>Slave: 8 to 15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timer.c</a:t>
            </a:r>
            <a:r>
              <a:rPr lang="en-US" dirty="0"/>
              <a:t> for timer </a:t>
            </a:r>
            <a:r>
              <a:rPr lang="en-US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Exception</a:t>
            </a:r>
          </a:p>
          <a:p>
            <a:pPr lvl="1"/>
            <a:r>
              <a:rPr lang="en-US" dirty="0"/>
              <a:t>refers to an illegal program action</a:t>
            </a:r>
          </a:p>
          <a:p>
            <a:pPr lvl="1"/>
            <a:endParaRPr lang="en-US" dirty="0"/>
          </a:p>
          <a:p>
            <a:r>
              <a:rPr lang="en-US" altLang="zh-CN" b="1" dirty="0"/>
              <a:t>I</a:t>
            </a:r>
            <a:r>
              <a:rPr lang="en-US" b="1" dirty="0"/>
              <a:t>nterrupt</a:t>
            </a:r>
          </a:p>
          <a:p>
            <a:pPr lvl="1"/>
            <a:r>
              <a:rPr lang="en-US" dirty="0"/>
              <a:t>refers to a signal generated by a hardware device</a:t>
            </a:r>
          </a:p>
          <a:p>
            <a:pPr lvl="1"/>
            <a:endParaRPr lang="en-US" dirty="0"/>
          </a:p>
          <a:p>
            <a:r>
              <a:rPr lang="en-US" altLang="zh-CN" b="1" dirty="0"/>
              <a:t>System call</a:t>
            </a:r>
          </a:p>
          <a:p>
            <a:pPr lvl="1"/>
            <a:r>
              <a:rPr lang="en-US" altLang="zh-CN" dirty="0"/>
              <a:t>a user program can ask for an operating system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05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8259A Programmable</a:t>
            </a:r>
            <a:br>
              <a:rPr kumimoji="1" lang="en-US" altLang="zh-CN" dirty="0"/>
            </a:br>
            <a:r>
              <a:rPr kumimoji="1" lang="en-US" altLang="zh-CN" dirty="0"/>
              <a:t>Interrupt Controller (PIC)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23556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8259A is a 28-pin integrated circuit which was designed specifically 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 8088/8086 microprocessors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56" y="1600200"/>
            <a:ext cx="4267909" cy="46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14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9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 Hardware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7315200" y="1947379"/>
            <a:ext cx="1143000" cy="20574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 x86</a:t>
            </a:r>
          </a:p>
          <a:p>
            <a:pPr algn="ctr"/>
            <a:r>
              <a:rPr lang="en-US" sz="2800"/>
              <a:t>CPU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5181600" y="1947379"/>
            <a:ext cx="990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Master</a:t>
            </a:r>
          </a:p>
          <a:p>
            <a:pPr algn="ctr"/>
            <a:r>
              <a:rPr lang="en-US" sz="2000" b="1" dirty="0"/>
              <a:t>PIC</a:t>
            </a:r>
          </a:p>
          <a:p>
            <a:pPr algn="ctr"/>
            <a:r>
              <a:rPr lang="en-US" sz="2000" b="1" dirty="0"/>
              <a:t>(8259)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048000" y="1947379"/>
            <a:ext cx="990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Slave</a:t>
            </a:r>
          </a:p>
          <a:p>
            <a:pPr algn="ctr"/>
            <a:r>
              <a:rPr lang="en-US" sz="2000" b="1" dirty="0"/>
              <a:t>PIC</a:t>
            </a:r>
          </a:p>
          <a:p>
            <a:pPr algn="ctr"/>
            <a:r>
              <a:rPr lang="en-US" sz="2000" b="1" dirty="0"/>
              <a:t>(8259)</a:t>
            </a:r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>
            <a:off x="2133600" y="217597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>
            <a:off x="2133600" y="240457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>
            <a:off x="1905000" y="263317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5" name="Line 9"/>
          <p:cNvSpPr>
            <a:spLocks noChangeShapeType="1"/>
          </p:cNvSpPr>
          <p:nvPr/>
        </p:nvSpPr>
        <p:spPr bwMode="auto">
          <a:xfrm>
            <a:off x="2133600" y="286177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6" name="Line 10"/>
          <p:cNvSpPr>
            <a:spLocks noChangeShapeType="1"/>
          </p:cNvSpPr>
          <p:nvPr/>
        </p:nvSpPr>
        <p:spPr bwMode="auto">
          <a:xfrm>
            <a:off x="2133600" y="309037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7" name="Line 11"/>
          <p:cNvSpPr>
            <a:spLocks noChangeShapeType="1"/>
          </p:cNvSpPr>
          <p:nvPr/>
        </p:nvSpPr>
        <p:spPr bwMode="auto">
          <a:xfrm>
            <a:off x="1905000" y="331897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2133600" y="354757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9" name="Line 13"/>
          <p:cNvSpPr>
            <a:spLocks noChangeShapeType="1"/>
          </p:cNvSpPr>
          <p:nvPr/>
        </p:nvSpPr>
        <p:spPr bwMode="auto">
          <a:xfrm>
            <a:off x="1905000" y="377617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4495800" y="21759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>
            <a:off x="4495800" y="24045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>
            <a:off x="4495800" y="26331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495800" y="28617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4" name="Line 18"/>
          <p:cNvSpPr>
            <a:spLocks noChangeShapeType="1"/>
          </p:cNvSpPr>
          <p:nvPr/>
        </p:nvSpPr>
        <p:spPr bwMode="auto">
          <a:xfrm>
            <a:off x="4495800" y="30903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>
            <a:off x="4038600" y="331897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6" name="Line 20"/>
          <p:cNvSpPr>
            <a:spLocks noChangeShapeType="1"/>
          </p:cNvSpPr>
          <p:nvPr/>
        </p:nvSpPr>
        <p:spPr bwMode="auto">
          <a:xfrm>
            <a:off x="4495800" y="35475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7" name="Line 21"/>
          <p:cNvSpPr>
            <a:spLocks noChangeShapeType="1"/>
          </p:cNvSpPr>
          <p:nvPr/>
        </p:nvSpPr>
        <p:spPr bwMode="auto">
          <a:xfrm>
            <a:off x="4876800" y="377617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8" name="Line 22"/>
          <p:cNvSpPr>
            <a:spLocks noChangeShapeType="1"/>
          </p:cNvSpPr>
          <p:nvPr/>
        </p:nvSpPr>
        <p:spPr bwMode="auto">
          <a:xfrm>
            <a:off x="6172200" y="331897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99" name="Text Box 23"/>
          <p:cNvSpPr txBox="1">
            <a:spLocks noChangeArrowheads="1"/>
          </p:cNvSpPr>
          <p:nvPr/>
        </p:nvSpPr>
        <p:spPr bwMode="auto">
          <a:xfrm>
            <a:off x="6400800" y="2952267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INTR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4800600" y="4157179"/>
            <a:ext cx="35052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Programmable Interval-Timer</a:t>
            </a:r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4876800" y="377617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1752600" y="4157179"/>
            <a:ext cx="2286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Keyboard Controller</a:t>
            </a:r>
          </a:p>
        </p:txBody>
      </p:sp>
      <p:sp>
        <p:nvSpPr>
          <p:cNvPr id="229403" name="Line 27"/>
          <p:cNvSpPr>
            <a:spLocks noChangeShapeType="1"/>
          </p:cNvSpPr>
          <p:nvPr/>
        </p:nvSpPr>
        <p:spPr bwMode="auto">
          <a:xfrm>
            <a:off x="4495800" y="354757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04" name="Rectangle 28"/>
          <p:cNvSpPr>
            <a:spLocks noChangeArrowheads="1"/>
          </p:cNvSpPr>
          <p:nvPr/>
        </p:nvSpPr>
        <p:spPr bwMode="auto">
          <a:xfrm>
            <a:off x="381000" y="3623779"/>
            <a:ext cx="19050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Real-Time Clock</a:t>
            </a:r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365125" y="1566379"/>
            <a:ext cx="1920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i="1">
                <a:solidFill>
                  <a:srgbClr val="CC3300"/>
                </a:solidFill>
              </a:rPr>
              <a:t>Legacy PC Design </a:t>
            </a:r>
          </a:p>
          <a:p>
            <a:pPr algn="ctr"/>
            <a:r>
              <a:rPr lang="en-US" sz="1600" i="1">
                <a:solidFill>
                  <a:srgbClr val="CC3300"/>
                </a:solidFill>
              </a:rPr>
              <a:t>(for single-proc </a:t>
            </a:r>
          </a:p>
          <a:p>
            <a:pPr algn="ctr"/>
            <a:r>
              <a:rPr lang="en-US" sz="1600" i="1">
                <a:solidFill>
                  <a:srgbClr val="CC3300"/>
                </a:solidFill>
              </a:rPr>
              <a:t>systems)</a:t>
            </a:r>
            <a:endParaRPr lang="en-US" sz="1600"/>
          </a:p>
        </p:txBody>
      </p:sp>
      <p:sp>
        <p:nvSpPr>
          <p:cNvPr id="229407" name="Rectangle 31"/>
          <p:cNvSpPr>
            <a:spLocks noChangeArrowheads="1"/>
          </p:cNvSpPr>
          <p:nvPr/>
        </p:nvSpPr>
        <p:spPr bwMode="auto">
          <a:xfrm>
            <a:off x="457200" y="3090379"/>
            <a:ext cx="14478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SCSI Disk</a:t>
            </a:r>
          </a:p>
        </p:txBody>
      </p:sp>
      <p:sp>
        <p:nvSpPr>
          <p:cNvPr id="229408" name="Rectangle 32"/>
          <p:cNvSpPr>
            <a:spLocks noChangeArrowheads="1"/>
          </p:cNvSpPr>
          <p:nvPr/>
        </p:nvSpPr>
        <p:spPr bwMode="auto">
          <a:xfrm>
            <a:off x="457200" y="2404579"/>
            <a:ext cx="14478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Ethernet</a:t>
            </a:r>
          </a:p>
        </p:txBody>
      </p:sp>
      <p:sp>
        <p:nvSpPr>
          <p:cNvPr id="229409" name="Rectangle 33"/>
          <p:cNvSpPr>
            <a:spLocks noChangeArrowheads="1"/>
          </p:cNvSpPr>
          <p:nvPr/>
        </p:nvSpPr>
        <p:spPr bwMode="auto">
          <a:xfrm>
            <a:off x="499987" y="4991721"/>
            <a:ext cx="8285018" cy="151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I/O devices have (unique or shared)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Interrupt Request Lines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(IRQs)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IRQs are mapped by special hardware to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interrupt vectors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passed to the CPU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hardware is called 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Programmable Interrupt Controller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(PIC)</a:t>
            </a:r>
          </a:p>
        </p:txBody>
      </p:sp>
      <p:sp>
        <p:nvSpPr>
          <p:cNvPr id="229410" name="Line 34"/>
          <p:cNvSpPr>
            <a:spLocks noChangeShapeType="1"/>
          </p:cNvSpPr>
          <p:nvPr/>
        </p:nvSpPr>
        <p:spPr bwMode="auto">
          <a:xfrm flipH="1">
            <a:off x="4038600" y="438577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11" name="Text Box 35"/>
          <p:cNvSpPr txBox="1">
            <a:spLocks noChangeArrowheads="1"/>
          </p:cNvSpPr>
          <p:nvPr/>
        </p:nvSpPr>
        <p:spPr bwMode="auto">
          <a:xfrm>
            <a:off x="4343400" y="1809267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IRQs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28" y="371859"/>
            <a:ext cx="2137361" cy="12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83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APIC, IO-APIC, LAPIC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3893"/>
            <a:ext cx="8229600" cy="47484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Advanced PIC (APIC) for SMP systems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Used in all modern systems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Interrupts </a:t>
            </a:r>
            <a:r>
              <a:rPr lang="ja-JP" altLang="en-US" sz="1800" dirty="0"/>
              <a:t>“</a:t>
            </a:r>
            <a:r>
              <a:rPr lang="en-US" sz="1800" dirty="0"/>
              <a:t>routed</a:t>
            </a:r>
            <a:r>
              <a:rPr lang="ja-JP" altLang="en-US" sz="1800" dirty="0"/>
              <a:t>”</a:t>
            </a:r>
            <a:r>
              <a:rPr lang="en-US" sz="1800" dirty="0"/>
              <a:t> to CPU over system bus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IPI: inter-processor interrupt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Local APIC (LAPIC) versus </a:t>
            </a:r>
            <a:r>
              <a:rPr lang="ja-JP" altLang="en-US" sz="2000" b="1" dirty="0"/>
              <a:t>“</a:t>
            </a:r>
            <a:r>
              <a:rPr lang="en-US" sz="2000" b="1" dirty="0"/>
              <a:t>frontend</a:t>
            </a:r>
            <a:r>
              <a:rPr lang="ja-JP" altLang="en-US" sz="2000" b="1" dirty="0"/>
              <a:t>”</a:t>
            </a:r>
            <a:r>
              <a:rPr lang="en-US" sz="2000" b="1" dirty="0"/>
              <a:t> IO-APIC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Devices connect to front-end IO-APIC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IO-APIC communicates (over bus) with Local APIC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Interrupt routing</a:t>
            </a:r>
            <a:r>
              <a:rPr lang="en-US" sz="2000" dirty="0"/>
              <a:t> (like on a network)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Allows broadcast or selective routing of interrupts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Ability to distribute interrupt handling load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Routes to lowest priority process 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Special register: Task Priority Register (TPR)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i.e.,</a:t>
            </a:r>
            <a:r>
              <a:rPr lang="zh-CN" altLang="en-US" sz="1800" dirty="0"/>
              <a:t> </a:t>
            </a:r>
            <a:r>
              <a:rPr lang="en-US" altLang="zh-CN" sz="1800" dirty="0"/>
              <a:t>locking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Arbitrates (round-robin) if equal priority</a:t>
            </a:r>
          </a:p>
        </p:txBody>
      </p:sp>
    </p:spTree>
    <p:extLst>
      <p:ext uri="{BB962C8B-B14F-4D97-AF65-F5344CB8AC3E}">
        <p14:creationId xmlns:p14="http://schemas.microsoft.com/office/powerpoint/2010/main" val="362984959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752600" y="1905000"/>
            <a:ext cx="28194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Multi-CORE CPU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Processors 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1981200" y="2362200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CPU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429000" y="2362200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CPU</a:t>
            </a:r>
          </a:p>
          <a:p>
            <a:pPr algn="ctr"/>
            <a:r>
              <a:rPr lang="en-US"/>
              <a:t>1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6629400" y="2438400"/>
            <a:ext cx="9144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I/O</a:t>
            </a:r>
          </a:p>
          <a:p>
            <a:pPr algn="ctr"/>
            <a:r>
              <a:rPr lang="en-US"/>
              <a:t>APIC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1981200" y="32766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LOCAL</a:t>
            </a:r>
          </a:p>
          <a:p>
            <a:pPr algn="ctr"/>
            <a:r>
              <a:rPr lang="en-US" sz="1600"/>
              <a:t>APIC</a:t>
            </a: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429000" y="3276600"/>
            <a:ext cx="914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LOCAL</a:t>
            </a:r>
          </a:p>
          <a:p>
            <a:pPr algn="ctr"/>
            <a:r>
              <a:rPr lang="en-US" sz="1600"/>
              <a:t>APIC</a:t>
            </a:r>
          </a:p>
        </p:txBody>
      </p:sp>
      <p:sp>
        <p:nvSpPr>
          <p:cNvPr id="188425" name="Line 9"/>
          <p:cNvSpPr>
            <a:spLocks noChangeShapeType="1"/>
          </p:cNvSpPr>
          <p:nvPr/>
        </p:nvSpPr>
        <p:spPr bwMode="auto">
          <a:xfrm>
            <a:off x="1219200" y="4572000"/>
            <a:ext cx="6934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23622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7" name="Line 11"/>
          <p:cNvSpPr>
            <a:spLocks noChangeShapeType="1"/>
          </p:cNvSpPr>
          <p:nvPr/>
        </p:nvSpPr>
        <p:spPr bwMode="auto">
          <a:xfrm>
            <a:off x="38862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8" name="Line 12"/>
          <p:cNvSpPr>
            <a:spLocks noChangeShapeType="1"/>
          </p:cNvSpPr>
          <p:nvPr/>
        </p:nvSpPr>
        <p:spPr bwMode="auto">
          <a:xfrm>
            <a:off x="7086600" y="3733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1447800" y="4876800"/>
            <a:ext cx="63401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Programmable Interrupt Controller is needed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I/O requests from peripherals to CPUs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legacy PICs are masked when the APICs are enabled)</a:t>
            </a:r>
          </a:p>
        </p:txBody>
      </p:sp>
    </p:spTree>
    <p:extLst>
      <p:ext uri="{BB962C8B-B14F-4D97-AF65-F5344CB8AC3E}">
        <p14:creationId xmlns:p14="http://schemas.microsoft.com/office/powerpoint/2010/main" val="320972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Multi-processor PC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parts in XV6</a:t>
            </a:r>
          </a:p>
          <a:p>
            <a:pPr lvl="1"/>
            <a:r>
              <a:rPr lang="en-US" dirty="0"/>
              <a:t>IO APIC, for the I/O system</a:t>
            </a:r>
          </a:p>
          <a:p>
            <a:pPr lvl="2"/>
            <a:r>
              <a:rPr lang="en-US" dirty="0" err="1"/>
              <a:t>ioapic.c</a:t>
            </a:r>
            <a:endParaRPr lang="en-US" dirty="0"/>
          </a:p>
          <a:p>
            <a:pPr lvl="1"/>
            <a:r>
              <a:rPr lang="en-US" dirty="0"/>
              <a:t>Local APIC, for each processor</a:t>
            </a:r>
          </a:p>
          <a:p>
            <a:pPr lvl="2"/>
            <a:r>
              <a:rPr lang="en-US" dirty="0" err="1"/>
              <a:t>lapic.c</a:t>
            </a:r>
            <a:endParaRPr lang="en-US" dirty="0"/>
          </a:p>
          <a:p>
            <a:endParaRPr lang="en-US" dirty="0"/>
          </a:p>
          <a:p>
            <a:r>
              <a:rPr lang="en-US" dirty="0"/>
              <a:t>XV6 is designed for multi-processor</a:t>
            </a:r>
          </a:p>
          <a:p>
            <a:pPr lvl="1"/>
            <a:r>
              <a:rPr lang="en-US" dirty="0"/>
              <a:t>Each processor must be programmed to receive interrupts</a:t>
            </a:r>
          </a:p>
        </p:txBody>
      </p:sp>
    </p:spTree>
    <p:extLst>
      <p:ext uri="{BB962C8B-B14F-4D97-AF65-F5344CB8AC3E}">
        <p14:creationId xmlns:p14="http://schemas.microsoft.com/office/powerpoint/2010/main" val="23508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IRQs to Devices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2183"/>
            <a:ext cx="8442308" cy="48998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/>
              <a:t>IRQ assignment is hardware-dependent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Sometimes it</a:t>
            </a:r>
            <a:r>
              <a:rPr lang="en-US" altLang="ja-JP" sz="1700" dirty="0">
                <a:latin typeface="Arial"/>
              </a:rPr>
              <a:t>'</a:t>
            </a:r>
            <a:r>
              <a:rPr lang="en-US" sz="1700" dirty="0"/>
              <a:t>s hardwired, sometimes it</a:t>
            </a:r>
            <a:r>
              <a:rPr lang="en-US" altLang="ja-JP" sz="1700" dirty="0">
                <a:latin typeface="Arial"/>
              </a:rPr>
              <a:t>'</a:t>
            </a:r>
            <a:r>
              <a:rPr lang="en-US" sz="1700" dirty="0"/>
              <a:t>s set physically, sometimes it</a:t>
            </a:r>
            <a:r>
              <a:rPr lang="en-US" altLang="ja-JP" sz="1700" dirty="0">
                <a:latin typeface="Arial"/>
              </a:rPr>
              <a:t>'</a:t>
            </a:r>
            <a:r>
              <a:rPr lang="en-US" sz="1700" dirty="0"/>
              <a:t>s programmable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PCI bus usually assigns IRQs at boot</a:t>
            </a:r>
          </a:p>
          <a:p>
            <a:pPr>
              <a:lnSpc>
                <a:spcPct val="120000"/>
              </a:lnSpc>
            </a:pPr>
            <a:r>
              <a:rPr lang="en-US" sz="2100" b="1" dirty="0"/>
              <a:t>Some IRQs are fixed by the architecture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IRQ0: Interval timer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IRQ2: Cascade pin for 8259A</a:t>
            </a:r>
          </a:p>
          <a:p>
            <a:pPr>
              <a:lnSpc>
                <a:spcPct val="120000"/>
              </a:lnSpc>
            </a:pPr>
            <a:r>
              <a:rPr lang="en-US" sz="2100" b="1" dirty="0"/>
              <a:t>Linux device drivers request IRQs when the device is opened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Note: especially useful for dynamically-loaded drivers, such as for USB or PCMCIA devices</a:t>
            </a:r>
          </a:p>
          <a:p>
            <a:pPr lvl="1">
              <a:lnSpc>
                <a:spcPct val="120000"/>
              </a:lnSpc>
            </a:pPr>
            <a:r>
              <a:rPr lang="en-US" sz="1700" dirty="0"/>
              <a:t>Two devices that aren</a:t>
            </a:r>
            <a:r>
              <a:rPr lang="en-US" altLang="ja-JP" sz="1700" dirty="0">
                <a:latin typeface="Arial"/>
              </a:rPr>
              <a:t>'</a:t>
            </a:r>
            <a:r>
              <a:rPr lang="en-US" sz="1700" dirty="0"/>
              <a:t>t used at the same time can share an IRQ, even if the hardware doesn</a:t>
            </a:r>
            <a:r>
              <a:rPr lang="en-US" altLang="ja-JP" sz="1700" dirty="0">
                <a:latin typeface="Arial"/>
              </a:rPr>
              <a:t>'</a:t>
            </a:r>
            <a:r>
              <a:rPr lang="en-US" sz="1700" dirty="0"/>
              <a:t>t support simultaneous sharing</a:t>
            </a:r>
          </a:p>
        </p:txBody>
      </p:sp>
    </p:spTree>
    <p:extLst>
      <p:ext uri="{BB962C8B-B14F-4D97-AF65-F5344CB8AC3E}">
        <p14:creationId xmlns:p14="http://schemas.microsoft.com/office/powerpoint/2010/main" val="338328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/>
              <a:t>IRQ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66952"/>
            <a:ext cx="8229600" cy="48849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400" b="1" dirty="0"/>
              <a:t>Some hardware IRQs are pre-determined</a:t>
            </a:r>
            <a:endParaRPr kumimoji="1" lang="zh-CN" altLang="en-US" sz="2400" b="1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E.g., the system timer (IRQ0), Keyboard controller (IRQ1), floppy controller (IRQ6), real-time clock (IRQ8) and Math Co-processor (IRQ13)</a:t>
            </a:r>
            <a:endParaRPr kumimoji="1" lang="zh-CN" altLang="en-US" sz="2000" dirty="0"/>
          </a:p>
          <a:p>
            <a:pPr>
              <a:spcBef>
                <a:spcPts val="600"/>
              </a:spcBef>
            </a:pPr>
            <a:r>
              <a:rPr kumimoji="1" lang="en-US" altLang="zh-CN" sz="2400" b="1" dirty="0"/>
              <a:t>Most others are 'user' determined</a:t>
            </a:r>
            <a:endParaRPr kumimoji="1" lang="zh-CN" altLang="en-US" sz="2400" b="1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via hardware (with jumpers)</a:t>
            </a:r>
            <a:endParaRPr kumimoji="1" lang="zh-CN" altLang="en-US" sz="2000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via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software (such as installable drivers) with firmware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(PNP)</a:t>
            </a:r>
            <a:endParaRPr kumimoji="1" lang="zh-CN" altLang="en-US" sz="2000" dirty="0"/>
          </a:p>
          <a:p>
            <a:pPr>
              <a:spcBef>
                <a:spcPts val="600"/>
              </a:spcBef>
            </a:pPr>
            <a:r>
              <a:rPr kumimoji="1" lang="en-US" altLang="zh-CN" sz="2400" b="1" dirty="0"/>
              <a:t>IRQs that are usually available for add-on devices:</a:t>
            </a:r>
            <a:endParaRPr kumimoji="1" lang="zh-CN" altLang="en-US" sz="2400" b="1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Modem (IRQ5), printer (IRQ7), Sound Card (IRQ9/IRQ10)</a:t>
            </a:r>
            <a:endParaRPr kumimoji="1" lang="zh-CN" altLang="en-US" sz="2000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Video Card (IRQ11) and PS/2 mouse (IRQ12)</a:t>
            </a:r>
            <a:endParaRPr kumimoji="1" lang="zh-CN" altLang="en-US" sz="2000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IRQ3 and IRQ4 are usually reserved for serial ports</a:t>
            </a:r>
            <a:endParaRPr kumimoji="1" lang="zh-CN" altLang="en-US" sz="2000" dirty="0"/>
          </a:p>
          <a:p>
            <a:pPr lvl="1">
              <a:spcBef>
                <a:spcPts val="600"/>
              </a:spcBef>
            </a:pPr>
            <a:r>
              <a:rPr kumimoji="1" lang="en-US" altLang="zh-CN" sz="2000" dirty="0"/>
              <a:t>IRQ14 and IRQ15 are used for the IDE (primary and secondary)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Vectors to IRQs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3"/>
          </a:xfrm>
        </p:spPr>
        <p:txBody>
          <a:bodyPr/>
          <a:lstStyle/>
          <a:p>
            <a:r>
              <a:rPr lang="en-US" sz="2600" dirty="0"/>
              <a:t>Vector: index (0-255) into interrupt descriptor table</a:t>
            </a:r>
          </a:p>
          <a:p>
            <a:r>
              <a:rPr lang="en-US" sz="2600" dirty="0"/>
              <a:t>Vectors are usually </a:t>
            </a:r>
            <a:r>
              <a:rPr lang="en-US" sz="2600" b="1" dirty="0">
                <a:solidFill>
                  <a:schemeClr val="accent2"/>
                </a:solidFill>
              </a:rPr>
              <a:t>IRQ# + 32</a:t>
            </a:r>
          </a:p>
          <a:p>
            <a:pPr lvl="1"/>
            <a:r>
              <a:rPr lang="en-US" sz="2200" dirty="0"/>
              <a:t>Below 32 reserved for non-</a:t>
            </a:r>
            <a:r>
              <a:rPr lang="en-US" sz="2200" dirty="0" err="1"/>
              <a:t>maskable</a:t>
            </a:r>
            <a:r>
              <a:rPr lang="en-US" sz="2200" dirty="0"/>
              <a:t> </a:t>
            </a:r>
            <a:r>
              <a:rPr lang="en-US" sz="2200" dirty="0" err="1"/>
              <a:t>intr</a:t>
            </a:r>
            <a:r>
              <a:rPr lang="en-US" sz="2200" dirty="0"/>
              <a:t> &amp; exceptions</a:t>
            </a:r>
          </a:p>
          <a:p>
            <a:pPr lvl="1"/>
            <a:r>
              <a:rPr lang="en-US" sz="2200" dirty="0" err="1"/>
              <a:t>Maskable</a:t>
            </a:r>
            <a:r>
              <a:rPr lang="en-US" sz="2200" dirty="0"/>
              <a:t> interrupts can be assigned as needed</a:t>
            </a:r>
          </a:p>
          <a:p>
            <a:pPr lvl="1"/>
            <a:r>
              <a:rPr lang="en-US" sz="2200" dirty="0"/>
              <a:t>Vector 128 used for </a:t>
            </a:r>
            <a:r>
              <a:rPr lang="en-US" sz="2200" dirty="0" err="1"/>
              <a:t>syscall</a:t>
            </a:r>
            <a:endParaRPr lang="en-US" sz="2200" dirty="0"/>
          </a:p>
          <a:p>
            <a:pPr lvl="1"/>
            <a:r>
              <a:rPr lang="en-US" sz="2200" dirty="0"/>
              <a:t>Vectors 251-255 used for IPI</a:t>
            </a:r>
          </a:p>
          <a:p>
            <a:endParaRPr lang="en-US" sz="28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58935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a typeface="宋体" charset="0"/>
              </a:rPr>
              <a:t>CPU's 'fetch-execute' cycle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2982416" y="2222500"/>
            <a:ext cx="3175000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Fetch instruction at IP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982416" y="4318000"/>
            <a:ext cx="3175000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Advance IP to next instruction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2982416" y="2921000"/>
            <a:ext cx="3175000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Decode the fetched instruction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982416" y="3619500"/>
            <a:ext cx="3175000" cy="5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Execute the decoded instruction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>
            <a:off x="4569916" y="18415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>
            <a:off x="4569916" y="27305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>
            <a:off x="4569916" y="34290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4569916" y="41275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4569916" y="4826000"/>
            <a:ext cx="0" cy="19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6" name="AutoShape 12"/>
          <p:cNvSpPr>
            <a:spLocks noChangeArrowheads="1"/>
          </p:cNvSpPr>
          <p:nvPr/>
        </p:nvSpPr>
        <p:spPr bwMode="auto">
          <a:xfrm>
            <a:off x="3236416" y="5016500"/>
            <a:ext cx="2667000" cy="762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Interrupt?</a:t>
            </a:r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4569916" y="5778500"/>
            <a:ext cx="0" cy="25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 flipH="1">
            <a:off x="2728416" y="6032500"/>
            <a:ext cx="184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 flipV="1">
            <a:off x="2735684" y="18415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>
            <a:off x="2728416" y="1841500"/>
            <a:ext cx="184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175687" y="5745429"/>
            <a:ext cx="41229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6919416" y="2921000"/>
            <a:ext cx="139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Save context</a:t>
            </a: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6919416" y="3492500"/>
            <a:ext cx="139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Get INTR ID</a:t>
            </a:r>
          </a:p>
        </p:txBody>
      </p:sp>
      <p:sp>
        <p:nvSpPr>
          <p:cNvPr id="164884" name="Rectangle 20"/>
          <p:cNvSpPr>
            <a:spLocks noChangeArrowheads="1"/>
          </p:cNvSpPr>
          <p:nvPr/>
        </p:nvSpPr>
        <p:spPr bwMode="auto">
          <a:xfrm>
            <a:off x="6919416" y="4064000"/>
            <a:ext cx="139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Lookup ISR</a:t>
            </a: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6919416" y="4635500"/>
            <a:ext cx="139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Execute ISR</a:t>
            </a:r>
          </a:p>
        </p:txBody>
      </p:sp>
      <p:sp>
        <p:nvSpPr>
          <p:cNvPr id="164886" name="Line 22"/>
          <p:cNvSpPr>
            <a:spLocks noChangeShapeType="1"/>
          </p:cNvSpPr>
          <p:nvPr/>
        </p:nvSpPr>
        <p:spPr bwMode="auto">
          <a:xfrm>
            <a:off x="5903416" y="5397500"/>
            <a:ext cx="698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87" name="Text Box 23"/>
          <p:cNvSpPr txBox="1">
            <a:spLocks noChangeArrowheads="1"/>
          </p:cNvSpPr>
          <p:nvPr/>
        </p:nvSpPr>
        <p:spPr bwMode="auto">
          <a:xfrm>
            <a:off x="5839916" y="5334002"/>
            <a:ext cx="4844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64888" name="Line 24"/>
          <p:cNvSpPr>
            <a:spLocks noChangeShapeType="1"/>
          </p:cNvSpPr>
          <p:nvPr/>
        </p:nvSpPr>
        <p:spPr bwMode="auto">
          <a:xfrm flipV="1">
            <a:off x="6601916" y="2667000"/>
            <a:ext cx="0" cy="273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89" name="Line 25"/>
          <p:cNvSpPr>
            <a:spLocks noChangeShapeType="1"/>
          </p:cNvSpPr>
          <p:nvPr/>
        </p:nvSpPr>
        <p:spPr bwMode="auto">
          <a:xfrm>
            <a:off x="7554416" y="2667000"/>
            <a:ext cx="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0" name="Line 26"/>
          <p:cNvSpPr>
            <a:spLocks noChangeShapeType="1"/>
          </p:cNvSpPr>
          <p:nvPr/>
        </p:nvSpPr>
        <p:spPr bwMode="auto">
          <a:xfrm>
            <a:off x="7554416" y="33020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1" name="Line 27"/>
          <p:cNvSpPr>
            <a:spLocks noChangeShapeType="1"/>
          </p:cNvSpPr>
          <p:nvPr/>
        </p:nvSpPr>
        <p:spPr bwMode="auto">
          <a:xfrm>
            <a:off x="7554416" y="38735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2" name="Line 28"/>
          <p:cNvSpPr>
            <a:spLocks noChangeShapeType="1"/>
          </p:cNvSpPr>
          <p:nvPr/>
        </p:nvSpPr>
        <p:spPr bwMode="auto">
          <a:xfrm>
            <a:off x="7554416" y="4445000"/>
            <a:ext cx="0" cy="19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3" name="Line 29"/>
          <p:cNvSpPr>
            <a:spLocks noChangeShapeType="1"/>
          </p:cNvSpPr>
          <p:nvPr/>
        </p:nvSpPr>
        <p:spPr bwMode="auto">
          <a:xfrm>
            <a:off x="7554416" y="5016500"/>
            <a:ext cx="0" cy="88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4" name="Line 30"/>
          <p:cNvSpPr>
            <a:spLocks noChangeShapeType="1"/>
          </p:cNvSpPr>
          <p:nvPr/>
        </p:nvSpPr>
        <p:spPr bwMode="auto">
          <a:xfrm>
            <a:off x="6601916" y="26670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>
            <a:off x="4569916" y="5905500"/>
            <a:ext cx="298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sp>
        <p:nvSpPr>
          <p:cNvPr id="164896" name="Text Box 32"/>
          <p:cNvSpPr txBox="1">
            <a:spLocks noChangeArrowheads="1"/>
          </p:cNvSpPr>
          <p:nvPr/>
        </p:nvSpPr>
        <p:spPr bwMode="auto">
          <a:xfrm>
            <a:off x="7541187" y="5343261"/>
            <a:ext cx="524503" cy="27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67" dirty="0">
                <a:solidFill>
                  <a:srgbClr val="CC3300"/>
                </a:solidFill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IRET</a:t>
            </a:r>
          </a:p>
        </p:txBody>
      </p:sp>
      <p:sp>
        <p:nvSpPr>
          <p:cNvPr id="164902" name="Text Box 38"/>
          <p:cNvSpPr txBox="1">
            <a:spLocks noChangeArrowheads="1"/>
          </p:cNvSpPr>
          <p:nvPr/>
        </p:nvSpPr>
        <p:spPr bwMode="auto">
          <a:xfrm>
            <a:off x="1112874" y="1948657"/>
            <a:ext cx="9750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500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User </a:t>
            </a:r>
          </a:p>
          <a:p>
            <a:pPr algn="ctr" eaLnBrk="0" hangingPunct="0"/>
            <a:r>
              <a:rPr lang="en-US" sz="1500" dirty="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164904" name="Text Box 40"/>
          <p:cNvSpPr txBox="1">
            <a:spLocks noChangeArrowheads="1"/>
          </p:cNvSpPr>
          <p:nvPr/>
        </p:nvSpPr>
        <p:spPr bwMode="auto">
          <a:xfrm>
            <a:off x="647452" y="3059908"/>
            <a:ext cx="36580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>
                <a:latin typeface="Arial" panose="020B0604020202020204" pitchFamily="34" charset="0"/>
                <a:ea typeface="Microsoft YaHei Light" charset="0"/>
                <a:cs typeface="Arial" panose="020B0604020202020204" pitchFamily="34" charset="0"/>
              </a:rPr>
              <a:t>IP</a:t>
            </a:r>
          </a:p>
        </p:txBody>
      </p:sp>
      <p:sp>
        <p:nvSpPr>
          <p:cNvPr id="164905" name="Line 41"/>
          <p:cNvSpPr>
            <a:spLocks noChangeShapeType="1"/>
          </p:cNvSpPr>
          <p:nvPr/>
        </p:nvSpPr>
        <p:spPr bwMode="auto">
          <a:xfrm>
            <a:off x="980827" y="3238500"/>
            <a:ext cx="190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500">
              <a:latin typeface="Arial" panose="020B0604020202020204" pitchFamily="34" charset="0"/>
              <a:ea typeface="Microsoft YaHei Light" charset="0"/>
              <a:cs typeface="Arial" panose="020B0604020202020204" pitchFamily="34" charset="0"/>
            </a:endParaRPr>
          </a:p>
        </p:txBody>
      </p:sp>
      <p:graphicFrame>
        <p:nvGraphicFramePr>
          <p:cNvPr id="164948" name="Group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480906"/>
              </p:ext>
            </p:extLst>
          </p:nvPr>
        </p:nvGraphicFramePr>
        <p:xfrm>
          <a:off x="1298327" y="2540000"/>
          <a:ext cx="571500" cy="27940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add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mul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ld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sub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bne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add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jmp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marL="76200" marR="76200" marT="38100" marB="381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Exception Table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2608501"/>
            <a:ext cx="3558480" cy="2979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1667" dirty="0">
                <a:ea typeface="宋体" pitchFamily="2" charset="-122"/>
              </a:rPr>
              <a:t>1. Each type of event has a </a:t>
            </a:r>
            <a:r>
              <a: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unique </a:t>
            </a:r>
            <a:r>
              <a:rPr lang="en-US" altLang="zh-CN" sz="1667" dirty="0">
                <a:ea typeface="宋体" pitchFamily="2" charset="-122"/>
              </a:rPr>
              <a:t>exception number k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1667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1667" dirty="0">
                <a:ea typeface="宋体" pitchFamily="2" charset="-122"/>
              </a:rPr>
              <a:t>2. Exception table entry k points to a function (exception handler).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1667" dirty="0"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1667" dirty="0">
                <a:ea typeface="宋体" pitchFamily="2" charset="-122"/>
              </a:rPr>
              <a:t>3. Handler k is called each time exception k occurs.</a:t>
            </a:r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889000" y="1886481"/>
            <a:ext cx="4381500" cy="3892021"/>
            <a:chOff x="-195" y="635"/>
            <a:chExt cx="3312" cy="2485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222" y="1326"/>
              <a:ext cx="82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9" tIns="37038" rIns="75399" bIns="37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67">
                  <a:latin typeface="Arial" charset="0"/>
                </a:rPr>
                <a:t>Exception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67">
                  <a:latin typeface="Arial" charset="0"/>
                </a:rPr>
                <a:t>table</a:t>
              </a:r>
              <a:endParaRPr lang="en-US" altLang="zh-CN" sz="1167">
                <a:latin typeface="Arial" charset="0"/>
              </a:endParaRP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41" y="1769"/>
              <a:ext cx="140" cy="2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241" y="1913"/>
              <a:ext cx="140" cy="2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241" y="2057"/>
              <a:ext cx="140" cy="2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 flipV="1">
              <a:off x="625" y="1960"/>
              <a:ext cx="768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/>
            </a:p>
          </p:txBody>
        </p:sp>
        <p:sp>
          <p:nvSpPr>
            <p:cNvPr id="87050" name="Oval 10"/>
            <p:cNvSpPr>
              <a:spLocks noChangeArrowheads="1"/>
            </p:cNvSpPr>
            <p:nvPr/>
          </p:nvSpPr>
          <p:spPr bwMode="auto">
            <a:xfrm>
              <a:off x="599" y="2007"/>
              <a:ext cx="196" cy="3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36" y="1768"/>
              <a:ext cx="2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167">
                  <a:latin typeface="Arial" charset="0"/>
                </a:rPr>
                <a:t>0</a:t>
              </a: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37" y="1896"/>
              <a:ext cx="2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167">
                  <a:latin typeface="Arial" charset="0"/>
                </a:rPr>
                <a:t>1</a:t>
              </a:r>
            </a:p>
          </p:txBody>
        </p:sp>
        <p:sp>
          <p:nvSpPr>
            <p:cNvPr id="87053" name="Text Box 13"/>
            <p:cNvSpPr txBox="1">
              <a:spLocks noChangeArrowheads="1"/>
            </p:cNvSpPr>
            <p:nvPr/>
          </p:nvSpPr>
          <p:spPr bwMode="auto">
            <a:xfrm>
              <a:off x="37" y="2080"/>
              <a:ext cx="2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167">
                  <a:latin typeface="Arial" charset="0"/>
                </a:rPr>
                <a:t>2</a:t>
              </a:r>
            </a:p>
          </p:txBody>
        </p:sp>
        <p:sp>
          <p:nvSpPr>
            <p:cNvPr id="87054" name="Text Box 14"/>
            <p:cNvSpPr txBox="1">
              <a:spLocks noChangeArrowheads="1"/>
            </p:cNvSpPr>
            <p:nvPr/>
          </p:nvSpPr>
          <p:spPr bwMode="auto">
            <a:xfrm>
              <a:off x="477" y="2120"/>
              <a:ext cx="30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" charset="0"/>
                </a:rPr>
                <a:t>...</a:t>
              </a:r>
            </a:p>
          </p:txBody>
        </p:sp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241" y="2361"/>
              <a:ext cx="140" cy="2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56" name="Text Box 16"/>
            <p:cNvSpPr txBox="1">
              <a:spLocks noChangeArrowheads="1"/>
            </p:cNvSpPr>
            <p:nvPr/>
          </p:nvSpPr>
          <p:spPr bwMode="auto">
            <a:xfrm>
              <a:off x="-13" y="2410"/>
              <a:ext cx="3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167">
                  <a:latin typeface="Arial" charset="0"/>
                </a:rPr>
                <a:t>n-1</a:t>
              </a:r>
            </a:p>
          </p:txBody>
        </p:sp>
        <p:sp>
          <p:nvSpPr>
            <p:cNvPr id="87057" name="Oval 17"/>
            <p:cNvSpPr>
              <a:spLocks noChangeArrowheads="1"/>
            </p:cNvSpPr>
            <p:nvPr/>
          </p:nvSpPr>
          <p:spPr bwMode="auto">
            <a:xfrm>
              <a:off x="599" y="1735"/>
              <a:ext cx="196" cy="3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V="1">
              <a:off x="625" y="1096"/>
              <a:ext cx="768" cy="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/>
            </a:p>
          </p:txBody>
        </p:sp>
        <p:sp>
          <p:nvSpPr>
            <p:cNvPr id="18452" name="Rectangle 19"/>
            <p:cNvSpPr>
              <a:spLocks noChangeArrowheads="1"/>
            </p:cNvSpPr>
            <p:nvPr/>
          </p:nvSpPr>
          <p:spPr bwMode="auto">
            <a:xfrm>
              <a:off x="1393" y="1096"/>
              <a:ext cx="1631" cy="3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 dirty="0">
                  <a:latin typeface="Arial" charset="0"/>
                </a:rPr>
                <a:t>code for  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 dirty="0">
                  <a:latin typeface="Arial" charset="0"/>
                </a:rPr>
                <a:t>exception handler 0</a:t>
              </a:r>
            </a:p>
          </p:txBody>
        </p:sp>
        <p:sp>
          <p:nvSpPr>
            <p:cNvPr id="18453" name="Rectangle 20"/>
            <p:cNvSpPr>
              <a:spLocks noChangeArrowheads="1"/>
            </p:cNvSpPr>
            <p:nvPr/>
          </p:nvSpPr>
          <p:spPr bwMode="auto">
            <a:xfrm>
              <a:off x="1393" y="1528"/>
              <a:ext cx="1631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>
                  <a:latin typeface="Arial" charset="0"/>
                </a:rPr>
                <a:t>code for 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>
                  <a:latin typeface="Arial" charset="0"/>
                </a:rPr>
                <a:t>exception handler 1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599" y="1871"/>
              <a:ext cx="196" cy="3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 flipV="1">
              <a:off x="625" y="1528"/>
              <a:ext cx="768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/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1393" y="1960"/>
              <a:ext cx="1631" cy="3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>
                  <a:latin typeface="Arial" charset="0"/>
                </a:rPr>
                <a:t>code for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>
                  <a:latin typeface="Arial" charset="0"/>
                </a:rPr>
                <a:t>exception handler 2</a:t>
              </a:r>
            </a:p>
          </p:txBody>
        </p:sp>
        <p:sp>
          <p:nvSpPr>
            <p:cNvPr id="18457" name="Rectangle 24"/>
            <p:cNvSpPr>
              <a:spLocks noChangeArrowheads="1"/>
            </p:cNvSpPr>
            <p:nvPr/>
          </p:nvSpPr>
          <p:spPr bwMode="auto">
            <a:xfrm>
              <a:off x="1393" y="2784"/>
              <a:ext cx="1724" cy="3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>
                  <a:latin typeface="Arial" charset="0"/>
                </a:rPr>
                <a:t>code for </a:t>
              </a:r>
            </a:p>
            <a:p>
              <a:pPr algn="ctr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667">
                  <a:latin typeface="Arial" charset="0"/>
                </a:rPr>
                <a:t>exception handler n-1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2100" y="2359"/>
              <a:ext cx="30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charset="0"/>
                </a:rPr>
                <a:t>...</a:t>
              </a:r>
            </a:p>
          </p:txBody>
        </p:sp>
        <p:sp>
          <p:nvSpPr>
            <p:cNvPr id="87066" name="Oval 26"/>
            <p:cNvSpPr>
              <a:spLocks noChangeArrowheads="1"/>
            </p:cNvSpPr>
            <p:nvPr/>
          </p:nvSpPr>
          <p:spPr bwMode="auto">
            <a:xfrm>
              <a:off x="599" y="2311"/>
              <a:ext cx="196" cy="31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67"/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>
              <a:off x="625" y="2468"/>
              <a:ext cx="768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500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-195" y="635"/>
              <a:ext cx="894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67">
                  <a:latin typeface="Helvetica" charset="0"/>
                </a:rPr>
                <a:t>Exception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67">
                  <a:latin typeface="Helvetica" charset="0"/>
                </a:rPr>
                <a:t>numbers</a:t>
              </a: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>
              <a:off x="137" y="1008"/>
              <a:ext cx="4" cy="7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17816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</a:rPr>
              <a:t>Exception Table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420889"/>
            <a:ext cx="8282941" cy="215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2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0"/>
              </a:rPr>
              <a:t>Some Exception</a:t>
            </a:r>
            <a:r>
              <a:rPr lang="zh-CN" altLang="en-US" dirty="0">
                <a:ea typeface="宋体" charset="0"/>
              </a:rPr>
              <a:t> </a:t>
            </a:r>
            <a:r>
              <a:rPr lang="en-US" altLang="zh-CN" dirty="0">
                <a:ea typeface="宋体" charset="0"/>
              </a:rPr>
              <a:t>on Intel CPU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90" y="2019116"/>
            <a:ext cx="7401421" cy="328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38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IDT (or Trap Vector in xv6)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interrupt descriptor table</a:t>
            </a:r>
          </a:p>
          <a:p>
            <a:pPr lvl="1"/>
            <a:r>
              <a:rPr lang="en-US" dirty="0"/>
              <a:t>Another name of exception table</a:t>
            </a:r>
          </a:p>
          <a:p>
            <a:pPr lvl="1"/>
            <a:r>
              <a:rPr lang="en-US" altLang="zh-CN" dirty="0"/>
              <a:t>H</a:t>
            </a:r>
            <a:r>
              <a:rPr lang="en-US" dirty="0"/>
              <a:t>as 256 entries</a:t>
            </a:r>
          </a:p>
          <a:p>
            <a:pPr lvl="1"/>
            <a:r>
              <a:rPr lang="en-US" altLang="zh-CN" dirty="0"/>
              <a:t>E</a:t>
            </a:r>
            <a:r>
              <a:rPr lang="en-US" dirty="0"/>
              <a:t>ach giving the </a:t>
            </a:r>
            <a:r>
              <a:rPr lang="en-US" dirty="0">
                <a:solidFill>
                  <a:srgbClr val="3366FF"/>
                </a:solidFill>
              </a:rPr>
              <a:t>%</a:t>
            </a:r>
            <a:r>
              <a:rPr lang="en-US" dirty="0" err="1">
                <a:solidFill>
                  <a:srgbClr val="3366FF"/>
                </a:solidFill>
              </a:rPr>
              <a:t>cs</a:t>
            </a:r>
            <a:r>
              <a:rPr lang="en-US" dirty="0"/>
              <a:t> and </a:t>
            </a:r>
            <a:r>
              <a:rPr lang="en-US" dirty="0">
                <a:solidFill>
                  <a:srgbClr val="3366FF"/>
                </a:solidFill>
              </a:rPr>
              <a:t>%</a:t>
            </a:r>
            <a:r>
              <a:rPr lang="en-US" dirty="0" err="1">
                <a:solidFill>
                  <a:srgbClr val="3366FF"/>
                </a:solidFill>
              </a:rPr>
              <a:t>eip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to be used when handling the corresponding interrupt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invokes</a:t>
            </a:r>
            <a:r>
              <a:rPr lang="zh-CN" altLang="en-US" dirty="0"/>
              <a:t> </a:t>
            </a:r>
            <a:r>
              <a:rPr lang="en-US" altLang="zh-CN" i="1" dirty="0" err="1"/>
              <a:t>int</a:t>
            </a:r>
            <a:r>
              <a:rPr lang="zh-CN" altLang="en-US" i="1" dirty="0"/>
              <a:t> </a:t>
            </a:r>
            <a:r>
              <a:rPr lang="en-US" altLang="zh-CN" i="1" dirty="0"/>
              <a:t>n</a:t>
            </a:r>
          </a:p>
          <a:p>
            <a:pPr lvl="2"/>
            <a:r>
              <a:rPr lang="en-US" altLang="zh-CN" i="1" dirty="0" err="1"/>
              <a:t>int</a:t>
            </a:r>
            <a:r>
              <a:rPr lang="en-US" altLang="zh-CN" i="1" dirty="0"/>
              <a:t> </a:t>
            </a:r>
            <a:r>
              <a:rPr lang="en-US" altLang="zh-CN" dirty="0"/>
              <a:t>is for interrupt (not integer) </a:t>
            </a:r>
          </a:p>
          <a:p>
            <a:pPr lvl="2"/>
            <a:r>
              <a:rPr lang="en-US" i="1" dirty="0"/>
              <a:t>n </a:t>
            </a:r>
            <a:r>
              <a:rPr lang="en-US" dirty="0"/>
              <a:t>specifies the index into the IDT 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9751277"/>
      </p:ext>
    </p:extLst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7983</TotalTime>
  <Words>1737</Words>
  <Application>Microsoft Office PowerPoint</Application>
  <PresentationFormat>全屏显示(4:3)</PresentationFormat>
  <Paragraphs>350</Paragraphs>
  <Slides>37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Microsoft YaHei Light</vt:lpstr>
      <vt:lpstr>ＭＳ Ｐゴシック</vt:lpstr>
      <vt:lpstr>宋体</vt:lpstr>
      <vt:lpstr>Microsoft YaHei</vt:lpstr>
      <vt:lpstr>Arial</vt:lpstr>
      <vt:lpstr>Calibri</vt:lpstr>
      <vt:lpstr>Comic Sans MS</vt:lpstr>
      <vt:lpstr>Helvetica</vt:lpstr>
      <vt:lpstr>Times New Roman</vt:lpstr>
      <vt:lpstr>Wingdings</vt:lpstr>
      <vt:lpstr>CloudVisor-Austin</vt:lpstr>
      <vt:lpstr>Exception</vt:lpstr>
      <vt:lpstr>Review: IPC</vt:lpstr>
      <vt:lpstr>Concepts</vt:lpstr>
      <vt:lpstr>Exception</vt:lpstr>
      <vt:lpstr>CPU's 'fetch-execute' cycle</vt:lpstr>
      <vt:lpstr>Exception Table</vt:lpstr>
      <vt:lpstr>Exception Table</vt:lpstr>
      <vt:lpstr>Some Exception on Intel CPU</vt:lpstr>
      <vt:lpstr>IDT (or Trap Vector in xv6)</vt:lpstr>
      <vt:lpstr>Exception Handler</vt:lpstr>
      <vt:lpstr>Exception Handler</vt:lpstr>
      <vt:lpstr>Kernel Stack</vt:lpstr>
      <vt:lpstr>Stack Change</vt:lpstr>
      <vt:lpstr>Sources of Events cause User-&gt;Kernel</vt:lpstr>
      <vt:lpstr>What Has to Happen?</vt:lpstr>
      <vt:lpstr>Return From Interrupt Handler in Kernel</vt:lpstr>
      <vt:lpstr>Simplified: Call OS Services from Apps and Devices</vt:lpstr>
      <vt:lpstr>xv6: Initialize the Exception Table</vt:lpstr>
      <vt:lpstr>xv6:  Trap</vt:lpstr>
      <vt:lpstr>Three Crucial Data-structures</vt:lpstr>
      <vt:lpstr>How does CPU find GDT/IDT?</vt:lpstr>
      <vt:lpstr>How does CPU find the TSS?</vt:lpstr>
      <vt:lpstr>Interrupt</vt:lpstr>
      <vt:lpstr>Varying Terminology for Intel</vt:lpstr>
      <vt:lpstr>Terms</vt:lpstr>
      <vt:lpstr>Intel-Reserved ID-Numbers</vt:lpstr>
      <vt:lpstr>Interrupts</vt:lpstr>
      <vt:lpstr>Interrupt Response Sequence</vt:lpstr>
      <vt:lpstr>Early Boards</vt:lpstr>
      <vt:lpstr>8259A Programmable Interrupt Controller (PIC)</vt:lpstr>
      <vt:lpstr>PowerPoint 演示文稿</vt:lpstr>
      <vt:lpstr>APIC, IO-APIC, LAPIC</vt:lpstr>
      <vt:lpstr>Multiple Processors </vt:lpstr>
      <vt:lpstr>Multi-processor PC Boards</vt:lpstr>
      <vt:lpstr>Assigning IRQs to Devices</vt:lpstr>
      <vt:lpstr>Some Details on IRQ</vt:lpstr>
      <vt:lpstr>Assigning Vectors to IRQs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Xia Yubin</cp:lastModifiedBy>
  <cp:revision>242</cp:revision>
  <cp:lastPrinted>2012-03-06T02:02:05Z</cp:lastPrinted>
  <dcterms:created xsi:type="dcterms:W3CDTF">2012-03-02T02:20:40Z</dcterms:created>
  <dcterms:modified xsi:type="dcterms:W3CDTF">2019-03-28T00:50:57Z</dcterms:modified>
</cp:coreProperties>
</file>