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704" r:id="rId2"/>
    <p:sldId id="848" r:id="rId3"/>
    <p:sldId id="875" r:id="rId4"/>
    <p:sldId id="771" r:id="rId5"/>
    <p:sldId id="810" r:id="rId6"/>
    <p:sldId id="814" r:id="rId7"/>
    <p:sldId id="876" r:id="rId8"/>
    <p:sldId id="877" r:id="rId9"/>
    <p:sldId id="878" r:id="rId10"/>
    <p:sldId id="860" r:id="rId11"/>
    <p:sldId id="818" r:id="rId12"/>
    <p:sldId id="879" r:id="rId13"/>
    <p:sldId id="820" r:id="rId14"/>
    <p:sldId id="821" r:id="rId15"/>
    <p:sldId id="865" r:id="rId16"/>
    <p:sldId id="859" r:id="rId17"/>
    <p:sldId id="862" r:id="rId18"/>
    <p:sldId id="861" r:id="rId19"/>
    <p:sldId id="863" r:id="rId20"/>
    <p:sldId id="880" r:id="rId21"/>
    <p:sldId id="864" r:id="rId22"/>
    <p:sldId id="826" r:id="rId23"/>
    <p:sldId id="827" r:id="rId24"/>
    <p:sldId id="828" r:id="rId25"/>
    <p:sldId id="829" r:id="rId26"/>
    <p:sldId id="866" r:id="rId27"/>
    <p:sldId id="867" r:id="rId28"/>
    <p:sldId id="831" r:id="rId29"/>
    <p:sldId id="832" r:id="rId30"/>
    <p:sldId id="833" r:id="rId31"/>
    <p:sldId id="834" r:id="rId32"/>
    <p:sldId id="835" r:id="rId33"/>
    <p:sldId id="836" r:id="rId34"/>
    <p:sldId id="837" r:id="rId35"/>
    <p:sldId id="838" r:id="rId36"/>
    <p:sldId id="839" r:id="rId37"/>
    <p:sldId id="840" r:id="rId38"/>
    <p:sldId id="841" r:id="rId39"/>
    <p:sldId id="842" r:id="rId40"/>
    <p:sldId id="881" r:id="rId41"/>
    <p:sldId id="844" r:id="rId42"/>
    <p:sldId id="845" r:id="rId43"/>
    <p:sldId id="846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1" autoAdjust="0"/>
    <p:restoredTop sz="80117" autoAdjust="0"/>
  </p:normalViewPr>
  <p:slideViewPr>
    <p:cSldViewPr snapToGrid="0" snapToObjects="1">
      <p:cViewPr varScale="1">
        <p:scale>
          <a:sx n="107" d="100"/>
          <a:sy n="107" d="100"/>
        </p:scale>
        <p:origin x="76" y="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D99-416C-1E4C-91AE-7C710A194F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862E9-1CCD-8547-8627-25483D0C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489AC-15D1-D947-8A56-FBEC975101C8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7F6E-C39A-AB4E-8930-83723449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3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0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Question: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if</a:t>
            </a:r>
            <a:r>
              <a:rPr kumimoji="1" lang="zh-CN" altLang="en-US" baseline="0" dirty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6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D22A4FBF-5CA3-B746-B8A8-416E8F35CBC2}" type="slidenum">
              <a:rPr lang="zh-CN" altLang="en-US" sz="1200" b="0">
                <a:latin typeface="Times New Roman" charset="0"/>
              </a:rPr>
              <a:pPr/>
              <a:t>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435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AD46CC6D-56FF-FA45-8510-C478A3510543}" type="slidenum">
              <a:rPr lang="zh-CN" altLang="en-US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4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1EFD7730-4D04-4940-9916-D47BDC337AFC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859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E4C43944-DC74-974F-8CFF-20177695B97D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824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dirty="0" err="1">
                <a:latin typeface="Consolas" charset="0"/>
                <a:ea typeface="Consolas" charset="0"/>
                <a:cs typeface="Consolas" charset="0"/>
              </a:rPr>
              <a:t>arch_prctl</a:t>
            </a:r>
            <a:r>
              <a:rPr kumimoji="1" lang="en-US" altLang="zh-CN" sz="1200" b="0" dirty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kumimoji="1" lang="zh-CN" altLang="en-US" sz="12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/>
              <a:t>set architecture-specific thread state.</a:t>
            </a:r>
            <a:r>
              <a:rPr lang="zh-CN" altLang="en-US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ARCH_SET_FS</a:t>
            </a:r>
            <a:r>
              <a:rPr lang="en-US" altLang="zh-CN" dirty="0"/>
              <a:t> Set the 64-bit base for the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</a:t>
            </a:r>
            <a:r>
              <a:rPr lang="en-US" altLang="zh-CN" dirty="0"/>
              <a:t> register to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</a:t>
            </a:r>
            <a:r>
              <a:rPr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517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016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8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7FC8-D600-B146-BD60-E8C3D9C1642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022475"/>
            <a:ext cx="9144000" cy="1470025"/>
          </a:xfrm>
        </p:spPr>
        <p:txBody>
          <a:bodyPr anchor="b">
            <a:normAutofit/>
          </a:bodyPr>
          <a:lstStyle/>
          <a:p>
            <a:r>
              <a:rPr lang="en-US" altLang="zh-C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Calls</a:t>
            </a:r>
            <a:endParaRPr kumimoji="0" lang="en-US" altLang="zh-CN" sz="4800" dirty="0">
              <a:latin typeface="Arial" panose="020B0604020202020204" pitchFamily="34" charset="0"/>
              <a:ea typeface="宋体" charset="0"/>
              <a:cs typeface="Arial" panose="020B0604020202020204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0" lang="en-US" altLang="zh-CN" dirty="0" err="1">
                <a:latin typeface="Arial" panose="020B0604020202020204" pitchFamily="34" charset="0"/>
                <a:ea typeface="宋体" charset="0"/>
                <a:cs typeface="Arial" panose="020B0604020202020204" pitchFamily="34" charset="0"/>
              </a:rPr>
              <a:t>Yubin</a:t>
            </a:r>
            <a:r>
              <a:rPr kumimoji="0" lang="zh-CN" altLang="en-US" dirty="0">
                <a:latin typeface="Arial" panose="020B0604020202020204" pitchFamily="34" charset="0"/>
                <a:ea typeface="宋体" charset="0"/>
                <a:cs typeface="Arial" panose="020B0604020202020204" pitchFamily="34" charset="0"/>
              </a:rPr>
              <a:t> </a:t>
            </a:r>
            <a:r>
              <a:rPr kumimoji="0" lang="en-US" altLang="zh-CN" dirty="0">
                <a:latin typeface="Arial" panose="020B0604020202020204" pitchFamily="34" charset="0"/>
                <a:ea typeface="宋体" charset="0"/>
                <a:cs typeface="Arial" panose="020B0604020202020204" pitchFamily="34" charset="0"/>
              </a:rPr>
              <a:t>Xia</a:t>
            </a:r>
          </a:p>
          <a:p>
            <a:r>
              <a:rPr lang="en-US" altLang="zh-CN" dirty="0">
                <a:latin typeface="Arial" panose="020B0604020202020204" pitchFamily="34" charset="0"/>
                <a:ea typeface="宋体" charset="0"/>
                <a:cs typeface="Arial" panose="020B0604020202020204" pitchFamily="34" charset="0"/>
              </a:rPr>
              <a:t>IPADS, SJTU</a:t>
            </a:r>
            <a:endParaRPr kumimoji="0" lang="en-US" altLang="zh-CN" dirty="0">
              <a:latin typeface="Arial" panose="020B0604020202020204" pitchFamily="34" charset="0"/>
              <a:ea typeface="宋体" charset="0"/>
              <a:cs typeface="Arial" panose="020B0604020202020204" pitchFamily="34" charset="0"/>
            </a:endParaRP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557213" y="6000750"/>
            <a:ext cx="7943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kumimoji="0"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ACKs: Some slides are adapted from the textbook’s original slides and </a:t>
            </a:r>
            <a:r>
              <a:rPr kumimoji="0"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rans’s</a:t>
            </a:r>
            <a:r>
              <a:rPr kumimoji="0"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kumimoji="0"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course notes</a:t>
            </a:r>
            <a:endParaRPr kumimoji="0" lang="zh-TW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3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Tracing System Calls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Linux has a powerful mechanism for tracing system call execution for a compiled application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Output is printed for each system call as it is executed, including parameters and return codes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ptrace</a:t>
            </a:r>
            <a:r>
              <a:rPr lang="en-US" altLang="zh-CN" dirty="0">
                <a:ea typeface="宋体" panose="02010600030101010101" pitchFamily="2" charset="-122"/>
              </a:rPr>
              <a:t>() system call is used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Also used by debuggers (breakpoint, </a:t>
            </a:r>
            <a:r>
              <a:rPr lang="en-US" altLang="zh-CN" dirty="0" err="1">
                <a:ea typeface="宋体" panose="02010600030101010101" pitchFamily="2" charset="-122"/>
              </a:rPr>
              <a:t>singlestep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etc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Use the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strace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en-US" altLang="zh-CN" dirty="0">
                <a:ea typeface="宋体" panose="02010600030101010101" pitchFamily="2" charset="-122"/>
              </a:rPr>
              <a:t> command (man </a:t>
            </a:r>
            <a:r>
              <a:rPr lang="en-US" altLang="zh-CN" dirty="0" err="1">
                <a:ea typeface="宋体" panose="02010600030101010101" pitchFamily="2" charset="-122"/>
              </a:rPr>
              <a:t>strace</a:t>
            </a:r>
            <a:r>
              <a:rPr lang="en-US" altLang="zh-CN" dirty="0">
                <a:ea typeface="宋体" panose="02010600030101010101" pitchFamily="2" charset="-122"/>
              </a:rPr>
              <a:t> for info)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You can trace library calls using the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ltrace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en-US" altLang="zh-CN" dirty="0">
                <a:ea typeface="宋体" panose="02010600030101010101" pitchFamily="2" charset="-122"/>
              </a:rPr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24435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5" y="2962728"/>
            <a:ext cx="8026227" cy="3528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execve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("./hello2", ["./hello2"], [/* 59 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*/]) = 0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uname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({sys="Linux", node="kiwi", ...}) = 0 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(0) = 0xca9000 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(0xcaa1c0) = 0xcaa1c0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arch_prctl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(ARCH_SET_FS, 0xca9880) = 0 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(0xccb1c0) = 0xccb1c0 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(0xccc000) = 0xccc000 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write(1, "Hello world!\n", 13) = 13 </a:t>
            </a:r>
            <a:endParaRPr kumimoji="1" lang="zh-CN" altLang="en-US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exit_group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(13) = ?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2386664"/>
            <a:ext cx="7416824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strace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-o 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hello.out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./hello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274842"/>
            <a:ext cx="7416824" cy="10156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20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 main() { </a:t>
            </a:r>
            <a:endParaRPr lang="zh-CN" altLang="en-US" sz="2000" dirty="0">
              <a:solidFill>
                <a:srgbClr val="1A1A1A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20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20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write(1, "Hello world!\n", 13); </a:t>
            </a:r>
            <a:endParaRPr lang="zh-CN" altLang="en-US" sz="2000" dirty="0">
              <a:solidFill>
                <a:srgbClr val="1A1A1A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0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zh-CN" alt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title"/>
          </p:nvPr>
        </p:nvSpPr>
        <p:spPr>
          <a:xfrm>
            <a:off x="540327" y="295319"/>
            <a:ext cx="7715200" cy="900442"/>
          </a:xfrm>
        </p:spPr>
        <p:txBody>
          <a:bodyPr/>
          <a:lstStyle/>
          <a:p>
            <a:r>
              <a:rPr lang="en-US" altLang="zh-CN" dirty="0">
                <a:ea typeface="宋体" charset="0"/>
              </a:rPr>
              <a:t>Using</a:t>
            </a:r>
            <a:r>
              <a:rPr lang="zh-CN" altLang="en-US" dirty="0">
                <a:ea typeface="宋体" charset="0"/>
              </a:rPr>
              <a:t> </a:t>
            </a:r>
            <a:r>
              <a:rPr lang="en-US" altLang="zh-CN" dirty="0" err="1">
                <a:ea typeface="宋体" charset="0"/>
              </a:rPr>
              <a:t>strace</a:t>
            </a:r>
            <a:endParaRPr lang="zh-CN" altLang="en-US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4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calL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4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4088115" y="4043454"/>
            <a:ext cx="535723" cy="1113738"/>
          </a:xfrm>
          <a:prstGeom prst="roundRect">
            <a:avLst>
              <a:gd name="adj" fmla="val 198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164070" y="2842002"/>
            <a:ext cx="535723" cy="2315190"/>
          </a:xfrm>
          <a:prstGeom prst="roundRect">
            <a:avLst>
              <a:gd name="adj" fmla="val 198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Calls: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Coder’s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971600" y="4725144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971600" y="3429000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3203848" y="3429000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71600" y="3789041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Library</a:t>
            </a:r>
            <a:endParaRPr kumimoji="1" lang="zh-CN" alt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1600" y="508518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Kernel</a:t>
            </a:r>
            <a:endParaRPr kumimoji="1" lang="zh-CN" alt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1600" y="231926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Application</a:t>
            </a:r>
            <a:endParaRPr kumimoji="1" lang="zh-CN" alt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2267744" y="4570114"/>
            <a:ext cx="288032" cy="437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4211960" y="4575622"/>
            <a:ext cx="288032" cy="437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2267744" y="3282232"/>
            <a:ext cx="288032" cy="437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168842" y="284985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1</a:t>
            </a:r>
            <a:endParaRPr kumimoji="1" lang="zh-CN" alt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08285" y="406603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2</a:t>
            </a:r>
            <a:endParaRPr kumimoji="1" lang="zh-CN" alt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548055" y="1800023"/>
            <a:ext cx="1950939" cy="1049836"/>
          </a:xfrm>
          <a:prstGeom prst="roundRect">
            <a:avLst>
              <a:gd name="adj" fmla="val 7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Using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C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(</a:t>
            </a:r>
            <a:r>
              <a:rPr kumimoji="1" lang="en-US" altLang="zh-CN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glibc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)</a:t>
            </a:r>
            <a:endParaRPr kumimoji="1" lang="zh-CN" altLang="en-US" sz="2000" baseline="30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E.g.,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open()</a:t>
            </a: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cxnSp>
        <p:nvCxnSpPr>
          <p:cNvPr id="37" name="直线连接符 36"/>
          <p:cNvCxnSpPr>
            <a:stCxn id="34" idx="3"/>
            <a:endCxn id="36" idx="1"/>
          </p:cNvCxnSpPr>
          <p:nvPr/>
        </p:nvCxnSpPr>
        <p:spPr>
          <a:xfrm flipV="1">
            <a:off x="2672898" y="2324941"/>
            <a:ext cx="875156" cy="7095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5508102" y="3005504"/>
            <a:ext cx="2592290" cy="1049836"/>
          </a:xfrm>
          <a:prstGeom prst="roundRect">
            <a:avLst>
              <a:gd name="adj" fmla="val 7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Using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assembly</a:t>
            </a: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E.g.,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"</a:t>
            </a:r>
            <a:r>
              <a:rPr kumimoji="1" lang="en-US" altLang="zh-CN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int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0x80"</a:t>
            </a: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cxnSp>
        <p:nvCxnSpPr>
          <p:cNvPr id="41" name="直线连接符 40"/>
          <p:cNvCxnSpPr/>
          <p:nvPr/>
        </p:nvCxnSpPr>
        <p:spPr>
          <a:xfrm flipV="1">
            <a:off x="4623838" y="3525775"/>
            <a:ext cx="875157" cy="7095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7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479" y="472833"/>
            <a:ext cx="8507288" cy="90044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Calls: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971600" y="4725144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971600" y="3429000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3203848" y="3429000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71600" y="3789041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Library</a:t>
            </a:r>
            <a:endParaRPr kumimoji="1" lang="zh-CN" alt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1600" y="508518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Kernel</a:t>
            </a:r>
            <a:endParaRPr kumimoji="1" lang="zh-CN" alt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1600" y="231926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Application</a:t>
            </a:r>
            <a:endParaRPr kumimoji="1" lang="zh-CN" alt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204239" y="2040948"/>
            <a:ext cx="2101181" cy="1728192"/>
          </a:xfrm>
          <a:prstGeom prst="roundRect">
            <a:avLst>
              <a:gd name="adj" fmla="val 7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int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0x80</a:t>
            </a: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SYSENTER</a:t>
            </a: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SYSCALL</a:t>
            </a: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cxnSp>
        <p:nvCxnSpPr>
          <p:cNvPr id="23" name="直线连接符 22"/>
          <p:cNvCxnSpPr>
            <a:stCxn id="25" idx="1"/>
          </p:cNvCxnSpPr>
          <p:nvPr/>
        </p:nvCxnSpPr>
        <p:spPr>
          <a:xfrm flipV="1">
            <a:off x="4122520" y="2057351"/>
            <a:ext cx="1107506" cy="24928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V="1">
            <a:off x="4591910" y="3726622"/>
            <a:ext cx="638117" cy="12930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下箭头 13"/>
          <p:cNvSpPr/>
          <p:nvPr/>
        </p:nvSpPr>
        <p:spPr>
          <a:xfrm>
            <a:off x="2240849" y="3282232"/>
            <a:ext cx="288032" cy="437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线连接符 18"/>
          <p:cNvCxnSpPr/>
          <p:nvPr/>
        </p:nvCxnSpPr>
        <p:spPr>
          <a:xfrm flipV="1">
            <a:off x="2383628" y="2060847"/>
            <a:ext cx="2846398" cy="23892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 flipV="1">
            <a:off x="2618322" y="3728107"/>
            <a:ext cx="2611704" cy="12885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025308" y="4453037"/>
            <a:ext cx="663815" cy="6638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4211960" y="4575622"/>
            <a:ext cx="288032" cy="437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051721" y="4450070"/>
            <a:ext cx="663815" cy="6638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2240849" y="4570114"/>
            <a:ext cx="288032" cy="437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296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Calling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exit()</a:t>
            </a:r>
            <a:endParaRPr kumimoji="1"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1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[]) {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unsigned 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syscall_nr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= 60;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60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exit()</a:t>
            </a:r>
            <a:endParaRPr kumimoji="1" lang="zh-CN" altLang="en-US" sz="2000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exit_status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= 42;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value</a:t>
            </a:r>
            <a:endParaRPr kumimoji="1" lang="zh-CN" altLang="en-US" sz="2000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asm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("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%0, %%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\n" 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%1, %%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ebx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\n" 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kumimoji="1" lang="en-US" altLang="zh-CN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kumimoji="1" lang="en-US" altLang="zh-CN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CN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$0x80" </a:t>
            </a:r>
            <a:endParaRPr kumimoji="1" lang="zh-CN" altLang="en-US" sz="20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: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"m" (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syscall_nr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), "m" (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exit_status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) 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: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ebx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"); 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左箭头 3"/>
          <p:cNvSpPr/>
          <p:nvPr/>
        </p:nvSpPr>
        <p:spPr>
          <a:xfrm>
            <a:off x="4067944" y="3742016"/>
            <a:ext cx="720080" cy="360040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68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Lib-call / </a:t>
            </a:r>
            <a:r>
              <a:rPr lang="en-US" altLang="zh-CN" dirty="0" err="1" smtClean="0">
                <a:ea typeface="宋体" panose="02010600030101010101" pitchFamily="2" charset="-122"/>
              </a:rPr>
              <a:t>Syscall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Return Codes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Library calls return -1 on error and place a specific error code in the global variable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errno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System calls return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specific negative values</a:t>
            </a:r>
            <a:r>
              <a:rPr lang="en-US" altLang="zh-CN" dirty="0">
                <a:ea typeface="宋体" panose="02010600030101010101" pitchFamily="2" charset="-122"/>
              </a:rPr>
              <a:t> to indicate an error in %</a:t>
            </a:r>
            <a:r>
              <a:rPr lang="en-US" altLang="zh-CN" dirty="0" err="1">
                <a:ea typeface="宋体" panose="02010600030101010101" pitchFamily="2" charset="-122"/>
              </a:rPr>
              <a:t>eax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Most system calls return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-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errno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library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wrapper code</a:t>
            </a:r>
            <a:r>
              <a:rPr lang="en-US" altLang="zh-CN" dirty="0">
                <a:ea typeface="宋体" panose="02010600030101010101" pitchFamily="2" charset="-122"/>
              </a:rPr>
              <a:t> is responsible for conforming the return values to the </a:t>
            </a:r>
            <a:r>
              <a:rPr lang="en-US" altLang="zh-CN" dirty="0" err="1">
                <a:ea typeface="宋体" panose="02010600030101010101" pitchFamily="2" charset="-122"/>
              </a:rPr>
              <a:t>errno</a:t>
            </a:r>
            <a:r>
              <a:rPr lang="en-US" altLang="zh-CN" dirty="0">
                <a:ea typeface="宋体" panose="02010600030101010101" pitchFamily="2" charset="-122"/>
              </a:rPr>
              <a:t> convention</a:t>
            </a:r>
          </a:p>
        </p:txBody>
      </p:sp>
    </p:spTree>
    <p:extLst>
      <p:ext uri="{BB962C8B-B14F-4D97-AF65-F5344CB8AC3E}">
        <p14:creationId xmlns:p14="http://schemas.microsoft.com/office/powerpoint/2010/main" val="3117506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Passing System Call Parameters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ea typeface="宋体" panose="02010600030101010101" pitchFamily="2" charset="-122"/>
              </a:rPr>
              <a:t>The first parameter is always the </a:t>
            </a:r>
            <a:r>
              <a:rPr lang="en-US" altLang="zh-CN" sz="2000" dirty="0" err="1">
                <a:solidFill>
                  <a:schemeClr val="accent2"/>
                </a:solidFill>
                <a:ea typeface="宋体" panose="02010600030101010101" pitchFamily="2" charset="-122"/>
              </a:rPr>
              <a:t>syscall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#</a:t>
            </a:r>
          </a:p>
          <a:p>
            <a:pPr lvl="1"/>
            <a:r>
              <a:rPr lang="en-US" altLang="zh-CN" sz="1800" dirty="0" err="1">
                <a:ea typeface="宋体" panose="02010600030101010101" pitchFamily="2" charset="-122"/>
              </a:rPr>
              <a:t>eax</a:t>
            </a:r>
            <a:r>
              <a:rPr lang="en-US" altLang="zh-CN" sz="1800" dirty="0">
                <a:ea typeface="宋体" panose="02010600030101010101" pitchFamily="2" charset="-122"/>
              </a:rPr>
              <a:t> on Intel</a:t>
            </a:r>
          </a:p>
          <a:p>
            <a:pPr lvl="4"/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Linux allows up to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six additional parameters</a:t>
            </a:r>
          </a:p>
          <a:p>
            <a:pPr lvl="1"/>
            <a:r>
              <a:rPr lang="en-US" altLang="zh-CN" sz="1800" dirty="0" err="1">
                <a:ea typeface="宋体" panose="02010600030101010101" pitchFamily="2" charset="-122"/>
              </a:rPr>
              <a:t>ebx</a:t>
            </a:r>
            <a:r>
              <a:rPr lang="en-US" altLang="zh-CN" sz="1800" dirty="0"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ea typeface="宋体" panose="02010600030101010101" pitchFamily="2" charset="-122"/>
              </a:rPr>
              <a:t>ecx</a:t>
            </a:r>
            <a:r>
              <a:rPr lang="en-US" altLang="zh-CN" sz="1800" dirty="0"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ea typeface="宋体" panose="02010600030101010101" pitchFamily="2" charset="-122"/>
              </a:rPr>
              <a:t>edx</a:t>
            </a:r>
            <a:r>
              <a:rPr lang="en-US" altLang="zh-CN" sz="1800" dirty="0"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ea typeface="宋体" panose="02010600030101010101" pitchFamily="2" charset="-122"/>
              </a:rPr>
              <a:t>esi</a:t>
            </a:r>
            <a:r>
              <a:rPr lang="en-US" altLang="zh-CN" sz="1800" dirty="0"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ea typeface="宋体" panose="02010600030101010101" pitchFamily="2" charset="-122"/>
              </a:rPr>
              <a:t>edi</a:t>
            </a:r>
            <a:r>
              <a:rPr lang="en-US" altLang="zh-CN" sz="1800" dirty="0"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ea typeface="宋体" panose="02010600030101010101" pitchFamily="2" charset="-122"/>
              </a:rPr>
              <a:t>ebp</a:t>
            </a:r>
            <a:r>
              <a:rPr lang="en-US" altLang="zh-CN" sz="1800" dirty="0">
                <a:ea typeface="宋体" panose="02010600030101010101" pitchFamily="2" charset="-122"/>
              </a:rPr>
              <a:t> on Intel</a:t>
            </a:r>
          </a:p>
          <a:p>
            <a:pPr lvl="4"/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System calls that require more parameters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package the remaining </a:t>
            </a:r>
            <a:r>
              <a:rPr lang="en-US" altLang="zh-CN" sz="2000" dirty="0" err="1">
                <a:solidFill>
                  <a:schemeClr val="accent2"/>
                </a:solidFill>
                <a:ea typeface="宋体" panose="02010600030101010101" pitchFamily="2" charset="-122"/>
              </a:rPr>
              <a:t>params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 a </a:t>
            </a:r>
            <a:r>
              <a:rPr lang="en-US" altLang="zh-CN" sz="2000" dirty="0" err="1">
                <a:solidFill>
                  <a:schemeClr val="accent2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ea typeface="宋体" panose="02010600030101010101" pitchFamily="2" charset="-122"/>
              </a:rPr>
              <a:t> and pass a pointer to that </a:t>
            </a:r>
            <a:r>
              <a:rPr lang="en-US" altLang="zh-CN" sz="2000" dirty="0" err="1"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ea typeface="宋体" panose="02010600030101010101" pitchFamily="2" charset="-122"/>
              </a:rPr>
              <a:t> as the sixth parameter</a:t>
            </a:r>
          </a:p>
          <a:p>
            <a:pPr lvl="4"/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Problem: must validate pointers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Could be invalid, e.g. NULL </a:t>
            </a:r>
            <a:r>
              <a:rPr lang="en-US" altLang="zh-CN" sz="1800" dirty="0">
                <a:ea typeface="宋体" panose="02010600030101010101" pitchFamily="2" charset="-122"/>
                <a:sym typeface="Wingdings" panose="05000000000000000000" pitchFamily="2" charset="2"/>
              </a:rPr>
              <a:t> crash OS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Or worse, could point to OS, device memory </a:t>
            </a:r>
            <a:r>
              <a:rPr lang="en-US" altLang="zh-CN" sz="1800" dirty="0">
                <a:ea typeface="宋体" panose="02010600030101010101" pitchFamily="2" charset="-122"/>
                <a:sym typeface="Wingdings" panose="05000000000000000000" pitchFamily="2" charset="2"/>
              </a:rPr>
              <a:t> security hole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58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How to validate user pointers?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dirty="0">
                <a:ea typeface="宋体" panose="02010600030101010101" pitchFamily="2" charset="-122"/>
              </a:rPr>
              <a:t>Too expensive to do a thorough check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Need to check that the pointer is within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all valid memory regions </a:t>
            </a:r>
            <a:r>
              <a:rPr lang="en-US" altLang="zh-CN" sz="2000" dirty="0">
                <a:ea typeface="宋体" panose="02010600030101010101" pitchFamily="2" charset="-122"/>
              </a:rPr>
              <a:t>of the calling process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Solution: No comprehensive check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Linux does a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simple check</a:t>
            </a:r>
            <a:r>
              <a:rPr lang="en-US" altLang="zh-CN" sz="1800" dirty="0">
                <a:ea typeface="宋体" panose="02010600030101010101" pitchFamily="2" charset="-122"/>
              </a:rPr>
              <a:t> for address pointers and only determines if pointer variables are within the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largest possible</a:t>
            </a:r>
            <a:r>
              <a:rPr lang="en-US" altLang="zh-CN" sz="1800" dirty="0">
                <a:ea typeface="宋体" panose="02010600030101010101" pitchFamily="2" charset="-122"/>
              </a:rPr>
              <a:t> range of user memory (more details when talking about process)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Even </a:t>
            </a:r>
            <a:r>
              <a:rPr lang="en-US" altLang="zh-CN" sz="1800" dirty="0">
                <a:ea typeface="宋体" panose="02010600030101010101" pitchFamily="2" charset="-122"/>
              </a:rPr>
              <a:t>if a pointer value passes this check, it is still quite possible that the specific value is invalid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Dereferencing an invalid pointer in kernel code would normally be interpreted as a kernel bug and generate an Oops message on the console and kill the offending process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Linux does something very sophisticated to avoid this situation</a:t>
            </a:r>
          </a:p>
        </p:txBody>
      </p:sp>
    </p:spTree>
    <p:extLst>
      <p:ext uri="{BB962C8B-B14F-4D97-AF65-F5344CB8AC3E}">
        <p14:creationId xmlns:p14="http://schemas.microsoft.com/office/powerpoint/2010/main" val="383446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Handling faults due to user-pointers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dirty="0">
                <a:ea typeface="宋体" panose="02010600030101010101" pitchFamily="2" charset="-122"/>
              </a:rPr>
              <a:t>Kernel code must access user-pointers using a small set of  "paranoid" routines (e.g. </a:t>
            </a:r>
            <a:r>
              <a:rPr lang="en-US" altLang="zh-CN" sz="22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copy_from_user</a:t>
            </a:r>
            <a:r>
              <a:rPr lang="en-US" altLang="zh-CN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()</a:t>
            </a:r>
            <a:r>
              <a:rPr lang="en-US" altLang="zh-CN" sz="2200" dirty="0" smtClean="0">
                <a:ea typeface="宋体" panose="02010600030101010101" pitchFamily="2" charset="-122"/>
              </a:rPr>
              <a:t>)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Thus, kernel knows what addresses in its code can throw invalid memory access exceptions (page fault)</a:t>
            </a:r>
          </a:p>
          <a:p>
            <a:pPr lvl="4"/>
            <a:endParaRPr lang="en-US" altLang="zh-CN" sz="1400" dirty="0">
              <a:ea typeface="宋体" panose="02010600030101010101" pitchFamily="2" charset="-122"/>
            </a:endParaRPr>
          </a:p>
          <a:p>
            <a:r>
              <a:rPr lang="en-US" altLang="zh-CN" sz="2200" dirty="0">
                <a:ea typeface="宋体" panose="02010600030101010101" pitchFamily="2" charset="-122"/>
              </a:rPr>
              <a:t>When a page fault occurs, the kernel’s page fault handler checks the faulting EIP (recall: saved by 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hw</a:t>
            </a:r>
            <a:r>
              <a:rPr lang="en-US" altLang="zh-CN" sz="2200" dirty="0" smtClean="0">
                <a:ea typeface="宋体" panose="02010600030101010101" pitchFamily="2" charset="-122"/>
              </a:rPr>
              <a:t>)</a:t>
            </a:r>
            <a:endParaRPr lang="en-US" altLang="zh-CN" sz="2200" dirty="0">
              <a:ea typeface="宋体" panose="02010600030101010101" pitchFamily="2" charset="-122"/>
            </a:endParaRPr>
          </a:p>
          <a:p>
            <a:r>
              <a:rPr lang="en-US" altLang="zh-CN" sz="2200" dirty="0">
                <a:ea typeface="宋体" panose="02010600030101010101" pitchFamily="2" charset="-122"/>
              </a:rPr>
              <a:t>If EIP matches one of the paranoid routines, kernel will not oops; instead, will call "fixup" code</a:t>
            </a:r>
          </a:p>
          <a:p>
            <a:endParaRPr lang="en-US" altLang="zh-CN" sz="2200" dirty="0">
              <a:ea typeface="宋体" panose="02010600030101010101" pitchFamily="2" charset="-122"/>
            </a:endParaRPr>
          </a:p>
          <a:p>
            <a:r>
              <a:rPr lang="en-US" altLang="zh-CN" sz="2200" dirty="0">
                <a:ea typeface="宋体" panose="02010600030101010101" pitchFamily="2" charset="-122"/>
              </a:rPr>
              <a:t>Many violations of this rule in Linux. Tons of security holes are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found</a:t>
            </a:r>
          </a:p>
        </p:txBody>
      </p:sp>
    </p:spTree>
    <p:extLst>
      <p:ext uri="{BB962C8B-B14F-4D97-AF65-F5344CB8AC3E}">
        <p14:creationId xmlns:p14="http://schemas.microsoft.com/office/powerpoint/2010/main" val="41681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Review:</a:t>
            </a:r>
            <a:r>
              <a:rPr kumimoji="1" lang="zh-CN" altLang="en-US" dirty="0"/>
              <a:t> </a:t>
            </a:r>
            <a:r>
              <a:rPr kumimoji="1" lang="en-US" altLang="zh-CN" dirty="0"/>
              <a:t>OS as Services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88224" y="3212976"/>
            <a:ext cx="1152128" cy="2880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8224" y="3501008"/>
            <a:ext cx="1152128" cy="2880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88224" y="3789040"/>
            <a:ext cx="1152128" cy="2880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8224" y="4077072"/>
            <a:ext cx="1152128" cy="2880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91529" y="3284984"/>
            <a:ext cx="151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Exception</a:t>
            </a:r>
            <a:r>
              <a:rPr kumimoji="1"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Table</a:t>
            </a:r>
            <a:endParaRPr kumimoji="1" lang="zh-CN" altLang="en-US" dirty="0">
              <a:solidFill>
                <a:schemeClr val="tx2"/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755576" y="2751311"/>
            <a:ext cx="475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755576" y="5013176"/>
            <a:ext cx="475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0384" y="2103239"/>
            <a:ext cx="251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Application</a:t>
            </a:r>
            <a:r>
              <a:rPr kumimoji="1" lang="zh-CN" altLang="en-US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(CPU)</a:t>
            </a:r>
            <a:endParaRPr kumimoji="1" lang="zh-CN" altLang="en-US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5577" y="3615408"/>
            <a:ext cx="78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OS</a:t>
            </a:r>
            <a:endParaRPr kumimoji="1" lang="zh-CN" altLang="en-US" sz="2400" dirty="0">
              <a:solidFill>
                <a:schemeClr val="tx2"/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5577" y="5229199"/>
            <a:ext cx="208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I/O</a:t>
            </a:r>
            <a:r>
              <a:rPr kumimoji="1"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Device</a:t>
            </a:r>
            <a:endParaRPr kumimoji="1" lang="zh-CN" altLang="en-US" sz="2400" dirty="0">
              <a:solidFill>
                <a:schemeClr val="tx2"/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cxnSp>
        <p:nvCxnSpPr>
          <p:cNvPr id="16" name="肘形连接符 15"/>
          <p:cNvCxnSpPr>
            <a:endCxn id="4" idx="0"/>
          </p:cNvCxnSpPr>
          <p:nvPr/>
        </p:nvCxnSpPr>
        <p:spPr>
          <a:xfrm>
            <a:off x="5292080" y="2334070"/>
            <a:ext cx="1872208" cy="878906"/>
          </a:xfrm>
          <a:prstGeom prst="bentConnector2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endCxn id="7" idx="2"/>
          </p:cNvCxnSpPr>
          <p:nvPr/>
        </p:nvCxnSpPr>
        <p:spPr>
          <a:xfrm flipV="1">
            <a:off x="5287272" y="4365104"/>
            <a:ext cx="1877016" cy="1109736"/>
          </a:xfrm>
          <a:prstGeom prst="bentConnector2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3847112" y="3212976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3847112" y="3356992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3847112" y="3501008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3847112" y="3501008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3847112" y="3645024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3847112" y="3789040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3847112" y="3933056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3847112" y="4077072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3847112" y="4221088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3847112" y="4365104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3847112" y="4509120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3847112" y="4653136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5" idx="1"/>
          </p:cNvCxnSpPr>
          <p:nvPr/>
        </p:nvCxnSpPr>
        <p:spPr>
          <a:xfrm rot="10800000">
            <a:off x="4567193" y="3356992"/>
            <a:ext cx="2021033" cy="28803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6" idx="1"/>
          </p:cNvCxnSpPr>
          <p:nvPr/>
        </p:nvCxnSpPr>
        <p:spPr>
          <a:xfrm rot="10800000" flipV="1">
            <a:off x="4567192" y="3933056"/>
            <a:ext cx="2021032" cy="50405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312894" y="3615408"/>
            <a:ext cx="146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Services</a:t>
            </a:r>
            <a:endParaRPr kumimoji="1" lang="zh-CN" altLang="en-US" sz="2400" dirty="0">
              <a:solidFill>
                <a:schemeClr val="tx2"/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073651" y="1907540"/>
            <a:ext cx="229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accent2"/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Exception</a:t>
            </a:r>
            <a:r>
              <a:rPr kumimoji="1" lang="en-US" altLang="zh-CN" dirty="0" smtClean="0">
                <a:solidFill>
                  <a:schemeClr val="accent2"/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/</a:t>
            </a:r>
            <a:r>
              <a:rPr kumimoji="1" lang="en-US" altLang="zh-CN" dirty="0" err="1" smtClean="0">
                <a:solidFill>
                  <a:schemeClr val="accent2"/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syscalls</a:t>
            </a:r>
            <a:endParaRPr kumimoji="1" lang="zh-CN" altLang="en-US" dirty="0">
              <a:solidFill>
                <a:schemeClr val="accent2"/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287272" y="55172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2"/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Interrupt</a:t>
            </a:r>
            <a:endParaRPr kumimoji="1" lang="zh-CN" altLang="en-US" dirty="0">
              <a:solidFill>
                <a:schemeClr val="accent2"/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46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 User’s Memory</a:t>
            </a:r>
            <a:endParaRPr lang="zh-CN" altLang="en-US" dirty="0"/>
          </a:p>
        </p:txBody>
      </p:sp>
      <p:pic>
        <p:nvPicPr>
          <p:cNvPr id="1026" name="Picture 2" descr="Data movement using the User Space Memory Access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73" y="2297875"/>
            <a:ext cx="6836853" cy="282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980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8138" y="269333"/>
            <a:ext cx="8867724" cy="1143000"/>
          </a:xfrm>
        </p:spPr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Paranoid functions to access user pointers</a:t>
            </a:r>
          </a:p>
        </p:txBody>
      </p:sp>
      <p:graphicFrame>
        <p:nvGraphicFramePr>
          <p:cNvPr id="171011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38747060"/>
              </p:ext>
            </p:extLst>
          </p:nvPr>
        </p:nvGraphicFramePr>
        <p:xfrm>
          <a:off x="685800" y="1970067"/>
          <a:ext cx="7772400" cy="4100513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Function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Action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get_user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(), __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get_user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()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reads integer (1,2,4 bytes)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put_user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(), __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put_user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()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writes integer (1,2,4 bytes)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copy_from_user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(), __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copy_from_user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copy a block from user space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copy_to_user(), __copy_to_user()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copy a block to user space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2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strncpy_from_user(), __strncpy_from_user()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copies null-terminated string from user space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2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strnlen_user(), __strnlen_user()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returns length of null-terminated string in user space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0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clear_user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(), __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clear_user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()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fills memory area with zeros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898525" y="5684838"/>
            <a:ext cx="740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313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9017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New Instruction: </a:t>
            </a:r>
            <a:br>
              <a:rPr kumimoji="1" lang="en-US" altLang="zh-CN" sz="3600" dirty="0"/>
            </a:br>
            <a:r>
              <a:rPr kumimoji="1" lang="en-US" altLang="zh-CN" sz="2800" dirty="0"/>
              <a:t>SYSENTER/SYSEXIT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&amp;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SYSCALL/SYSRET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678"/>
            <a:ext cx="8229600" cy="4190485"/>
          </a:xfrm>
        </p:spPr>
        <p:txBody>
          <a:bodyPr/>
          <a:lstStyle/>
          <a:p>
            <a:r>
              <a:rPr kumimoji="1" lang="en-US" altLang="zh-CN" dirty="0"/>
              <a:t>"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0x80"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Obsolete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Windows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XP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That’s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requires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Pentium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II</a:t>
            </a:r>
          </a:p>
          <a:p>
            <a:pPr lvl="1"/>
            <a:endParaRPr kumimoji="1" lang="zh-CN" altLang="en-US" dirty="0"/>
          </a:p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SYSENTER/SYSEXIT: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Intel,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AMD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SYSCALL/SYSRET:</a:t>
            </a:r>
            <a:r>
              <a:rPr kumimoji="1" lang="zh-CN" altLang="en-US" dirty="0"/>
              <a:t> </a:t>
            </a:r>
            <a:r>
              <a:rPr kumimoji="1" lang="en-US" altLang="zh-CN" dirty="0"/>
              <a:t>AMD,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635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9294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Simplify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SYSCALL/SYSRET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94856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SYSCALL/SYSRET 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25%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 previous solution</a:t>
            </a:r>
            <a:endParaRPr kumimoji="1" lang="zh-CN" altLang="en-US" dirty="0"/>
          </a:p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faster?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Assume OS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implements a flat-memory model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Simplifies calls to and returns from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Eliminating unneeded checks, and by loading pre-determined values into the CS and SS segment registers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31640" y="6113042"/>
            <a:ext cx="705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 dirty="0">
                <a:solidFill>
                  <a:schemeClr val="bg1">
                    <a:lumMod val="6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More</a:t>
            </a:r>
            <a:r>
              <a:rPr kumimoji="1" lang="zh-CN" altLang="en-US" sz="1400" dirty="0">
                <a:solidFill>
                  <a:schemeClr val="bg1">
                    <a:lumMod val="6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 </a:t>
            </a:r>
            <a:r>
              <a:rPr kumimoji="1" lang="en-US" altLang="zh-CN" sz="1400" dirty="0">
                <a:solidFill>
                  <a:schemeClr val="bg1">
                    <a:lumMod val="6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details:</a:t>
            </a:r>
            <a:r>
              <a:rPr kumimoji="1" lang="zh-CN" altLang="en-US" sz="1400" dirty="0">
                <a:solidFill>
                  <a:schemeClr val="bg1">
                    <a:lumMod val="6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 </a:t>
            </a:r>
            <a:r>
              <a:rPr kumimoji="1" lang="en-US" altLang="zh-CN" sz="1400" dirty="0">
                <a:solidFill>
                  <a:schemeClr val="bg1">
                    <a:lumMod val="6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http://</a:t>
            </a:r>
            <a:r>
              <a:rPr kumimoji="1" lang="en-US" altLang="zh-CN" sz="1400" dirty="0" err="1">
                <a:solidFill>
                  <a:schemeClr val="bg1">
                    <a:lumMod val="6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wiki.osdev.org</a:t>
            </a:r>
            <a:r>
              <a:rPr kumimoji="1" lang="en-US" altLang="zh-CN" sz="1400" dirty="0">
                <a:solidFill>
                  <a:schemeClr val="bg1">
                    <a:lumMod val="6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/SYSENTER</a:t>
            </a:r>
            <a:endParaRPr kumimoji="1" lang="zh-CN" altLang="en-US" sz="1400" dirty="0">
              <a:solidFill>
                <a:schemeClr val="bg1">
                  <a:lumMod val="65000"/>
                </a:schemeClr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74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Compatibility across Intel and AMD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32-bit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</a:t>
            </a:r>
            <a:endParaRPr kumimoji="1" lang="zh-CN" altLang="en-US" dirty="0"/>
          </a:p>
          <a:p>
            <a:pPr lvl="1"/>
            <a:r>
              <a:rPr lang="en-US" altLang="zh-CN" dirty="0"/>
              <a:t>SYSENTER/SYSEXIT are the only compatible </a:t>
            </a:r>
            <a:r>
              <a:rPr lang="en-US" altLang="zh-CN" dirty="0" smtClean="0"/>
              <a:t>pair</a:t>
            </a:r>
          </a:p>
          <a:p>
            <a:pPr lvl="1"/>
            <a:endParaRPr kumimoji="1" lang="zh-CN" altLang="en-US" dirty="0"/>
          </a:p>
          <a:p>
            <a:r>
              <a:rPr kumimoji="1" lang="en-US" altLang="zh-CN" dirty="0"/>
              <a:t>For a 64-bit Kernel</a:t>
            </a:r>
            <a:endParaRPr kumimoji="1" lang="zh-CN" altLang="en-US" dirty="0"/>
          </a:p>
          <a:p>
            <a:pPr lvl="1"/>
            <a:r>
              <a:rPr lang="en-US" altLang="zh-CN" dirty="0"/>
              <a:t>SYSCALL/SYSRET are the only compatible pair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In Long mode only</a:t>
            </a:r>
            <a:r>
              <a:rPr lang="en-US" altLang="zh-CN" dirty="0"/>
              <a:t> (not Long </a:t>
            </a:r>
            <a:r>
              <a:rPr lang="en-US" altLang="zh-CN" dirty="0" err="1"/>
              <a:t>Compat</a:t>
            </a:r>
            <a:r>
              <a:rPr lang="en-US" altLang="zh-CN" dirty="0"/>
              <a:t> mode)</a:t>
            </a:r>
            <a:endParaRPr lang="zh-CN" altLang="en-US" dirty="0"/>
          </a:p>
          <a:p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404658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Invoke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exit()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05001"/>
            <a:ext cx="4176464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kumimoji="1" lang="en-US" altLang="zh-CN" sz="1600" dirty="0" err="1">
                <a:latin typeface="Consolas" charset="0"/>
                <a:ea typeface="Consolas" charset="0"/>
                <a:cs typeface="Consolas" charset="0"/>
              </a:rPr>
              <a:t>unistd.h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&gt; 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kumimoji="1" lang="en-US" altLang="zh-CN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 err="1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kumimoji="1" lang="en-US" altLang="zh-CN" sz="160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[]) {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 unsigned long </a:t>
            </a:r>
            <a:r>
              <a:rPr kumimoji="1" lang="en-US" altLang="zh-CN" sz="1600" dirty="0" err="1">
                <a:latin typeface="Consolas" charset="0"/>
                <a:ea typeface="Consolas" charset="0"/>
                <a:cs typeface="Consolas" charset="0"/>
              </a:rPr>
              <a:t>syscall_nr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 = 60; 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long </a:t>
            </a:r>
            <a:r>
              <a:rPr kumimoji="1" lang="en-US" altLang="zh-CN" sz="1600" dirty="0" err="1">
                <a:latin typeface="Consolas" charset="0"/>
                <a:ea typeface="Consolas" charset="0"/>
                <a:cs typeface="Consolas" charset="0"/>
              </a:rPr>
              <a:t>exit_status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 = 42; 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en-US" altLang="zh-CN" sz="16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syscall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CN" sz="1600" dirty="0" err="1">
                <a:latin typeface="Consolas" charset="0"/>
                <a:ea typeface="Consolas" charset="0"/>
                <a:cs typeface="Consolas" charset="0"/>
              </a:rPr>
              <a:t>syscall_nr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kumimoji="1" lang="en-US" altLang="zh-CN" sz="1600" dirty="0" err="1">
                <a:latin typeface="Consolas" charset="0"/>
                <a:ea typeface="Consolas" charset="0"/>
                <a:cs typeface="Consolas" charset="0"/>
              </a:rPr>
              <a:t>exit_status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); 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905001"/>
            <a:ext cx="4536504" cy="3975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800" b="1" i="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[])</a:t>
            </a: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{ </a:t>
            </a:r>
            <a:endParaRPr kumimoji="1" lang="zh-CN" alt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unsigned long 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syscall_nr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 = 60; </a:t>
            </a:r>
            <a:endParaRPr kumimoji="1" lang="zh-CN" alt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long 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exit_nr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 = 42; </a:t>
            </a:r>
            <a:endParaRPr kumimoji="1" lang="zh-CN" alt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asm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 ("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movq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 %0, %%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rax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\n" </a:t>
            </a:r>
            <a:endParaRPr kumimoji="1" lang="zh-CN" alt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movq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 %1, %%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rdi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\n" </a:t>
            </a:r>
            <a:endParaRPr kumimoji="1" lang="zh-CN" alt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kumimoji="1" lang="en-US" altLang="zh-CN" sz="1600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syscall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" </a:t>
            </a:r>
            <a:endParaRPr kumimoji="1" lang="zh-CN" alt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: : </a:t>
            </a:r>
            <a:endParaRPr kumimoji="1" lang="zh-CN" alt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"m" (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syscall_nr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), "m" (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exit_nr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) : </a:t>
            </a:r>
            <a:endParaRPr kumimoji="1" lang="zh-CN" alt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rax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rdi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"); }</a:t>
            </a:r>
            <a:endParaRPr kumimoji="1" lang="zh-CN" altLang="en-US" sz="1600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519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dirty="0"/>
              <a:t>Fetch the </a:t>
            </a:r>
            <a:r>
              <a:rPr lang="en-US" i="1" dirty="0" err="1"/>
              <a:t>n</a:t>
            </a:r>
            <a:r>
              <a:rPr lang="en-US" dirty="0" err="1"/>
              <a:t>’th</a:t>
            </a:r>
            <a:r>
              <a:rPr lang="en-US" dirty="0"/>
              <a:t> descriptor from the IDT, where </a:t>
            </a:r>
            <a:r>
              <a:rPr lang="en-US" i="1" dirty="0"/>
              <a:t>n </a:t>
            </a:r>
            <a:r>
              <a:rPr lang="en-US" dirty="0"/>
              <a:t>is the argument of int. 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dirty="0"/>
              <a:t>Check that CPL in %</a:t>
            </a:r>
            <a:r>
              <a:rPr lang="en-US" dirty="0" err="1"/>
              <a:t>cs</a:t>
            </a:r>
            <a:r>
              <a:rPr lang="en-US" dirty="0"/>
              <a:t> is &lt;= DPL, where DPL is the privilege level in the descriptor. 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dirty="0"/>
              <a:t>Save %</a:t>
            </a:r>
            <a:r>
              <a:rPr lang="en-US" dirty="0" err="1"/>
              <a:t>esp</a:t>
            </a:r>
            <a:r>
              <a:rPr lang="en-US" dirty="0"/>
              <a:t> and %</a:t>
            </a:r>
            <a:r>
              <a:rPr lang="en-US" dirty="0" err="1"/>
              <a:t>ss</a:t>
            </a:r>
            <a:r>
              <a:rPr lang="en-US" dirty="0"/>
              <a:t> in a CPU-internal registers, but only if the target segment selector’s PL &lt; CPL. 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dirty="0"/>
              <a:t>Load %</a:t>
            </a:r>
            <a:r>
              <a:rPr lang="en-US" dirty="0" err="1"/>
              <a:t>ss</a:t>
            </a:r>
            <a:r>
              <a:rPr lang="en-US" dirty="0"/>
              <a:t> and %</a:t>
            </a:r>
            <a:r>
              <a:rPr lang="en-US" dirty="0" err="1"/>
              <a:t>esp</a:t>
            </a:r>
            <a:r>
              <a:rPr lang="en-US" dirty="0"/>
              <a:t> from a task segment descriptor. 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dirty="0"/>
              <a:t>Push %</a:t>
            </a:r>
            <a:r>
              <a:rPr lang="en-US" dirty="0" err="1"/>
              <a:t>ss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%</a:t>
            </a:r>
            <a:r>
              <a:rPr lang="en-US" altLang="zh-CN" dirty="0" err="1"/>
              <a:t>esp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%</a:t>
            </a:r>
            <a:r>
              <a:rPr lang="en-US" altLang="zh-CN" dirty="0" err="1"/>
              <a:t>eflags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%</a:t>
            </a:r>
            <a:r>
              <a:rPr lang="en-US" altLang="zh-CN" dirty="0" err="1"/>
              <a:t>cs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%</a:t>
            </a:r>
            <a:r>
              <a:rPr lang="en-US" altLang="zh-CN" dirty="0" err="1"/>
              <a:t>eip</a:t>
            </a:r>
            <a:r>
              <a:rPr lang="en-US" altLang="zh-CN" dirty="0"/>
              <a:t>,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altLang="zh-CN" dirty="0"/>
              <a:t>Clear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bits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%</a:t>
            </a:r>
            <a:r>
              <a:rPr lang="en-US" altLang="zh-CN" dirty="0" err="1"/>
              <a:t>eflags</a:t>
            </a:r>
            <a:endParaRPr lang="en-US" altLang="zh-CN" dirty="0"/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%</a:t>
            </a:r>
            <a:r>
              <a:rPr lang="en-US" altLang="zh-CN" dirty="0" err="1"/>
              <a:t>cs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%</a:t>
            </a:r>
            <a:r>
              <a:rPr lang="en-US" altLang="zh-CN" dirty="0" err="1"/>
              <a:t>eip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descriptor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78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 does CPU do for “INT 0x80”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decide the vector number, in this case it's the 0x80 in </a:t>
            </a:r>
            <a:r>
              <a:rPr lang="en-US" sz="1400" dirty="0" smtClean="0"/>
              <a:t>“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0x80’’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fetch the interrupt descriptor for vector 0x80 from the IDT.</a:t>
            </a:r>
          </a:p>
          <a:p>
            <a:pPr lvl="1" indent="-285739">
              <a:lnSpc>
                <a:spcPct val="140000"/>
              </a:lnSpc>
            </a:pPr>
            <a:r>
              <a:rPr lang="en-US" sz="1100" dirty="0" smtClean="0"/>
              <a:t>CPU </a:t>
            </a:r>
            <a:r>
              <a:rPr lang="en-US" sz="1100" dirty="0"/>
              <a:t>finds it by taking the 0x40'th 8-byte entry starting at the </a:t>
            </a:r>
            <a:r>
              <a:rPr lang="en-US" sz="1100" dirty="0" smtClean="0"/>
              <a:t>address </a:t>
            </a:r>
            <a:r>
              <a:rPr lang="en-US" sz="1100" dirty="0"/>
              <a:t>that the IDTR CPU register points </a:t>
            </a:r>
            <a:r>
              <a:rPr lang="en-US" sz="1100" dirty="0" smtClean="0"/>
              <a:t>to</a:t>
            </a:r>
            <a:endParaRPr lang="en-US" sz="1100" dirty="0"/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check that CPL &lt;= DPL in the descriptor (but only if INT instruction).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accent2"/>
                </a:solidFill>
              </a:rPr>
              <a:t>save ESP and SS in a CPU-internal register (but only if target segment selector's PL &lt; CPL) (*)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load SS and ESP from TSS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accent2"/>
                </a:solidFill>
              </a:rPr>
              <a:t>push user SS (*)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accent2"/>
                </a:solidFill>
              </a:rPr>
              <a:t>push user ESP (*)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push EFLAGS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push CS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push EIP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clear some EFLAGS bits (on interrupts, see below)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set CS and EIP from IDT descriptor's segment selector and offset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78705" y="6428523"/>
            <a:ext cx="5875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i="1" dirty="0">
                <a:solidFill>
                  <a:schemeClr val="accent2"/>
                </a:solidFill>
              </a:rPr>
              <a:t>4, 6 and 7 are not needed if trap happens in kernel space</a:t>
            </a:r>
            <a:endParaRPr lang="zh-CN" altLang="en-US" sz="15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00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vDSO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="0" dirty="0"/>
              <a:t>Virtual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Dynamic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Shared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Object</a:t>
            </a:r>
            <a:endParaRPr kumimoji="1"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961439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vDSO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syscall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negligible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Especially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frequently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gettimeofday</a:t>
            </a:r>
            <a:r>
              <a:rPr kumimoji="1" lang="en-US" altLang="zh-CN" dirty="0"/>
              <a:t>()</a:t>
            </a:r>
            <a:endParaRPr kumimoji="1" lang="zh-CN" altLang="en-US" dirty="0"/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syscall</a:t>
            </a:r>
            <a:r>
              <a:rPr kumimoji="1" lang="en-US" altLang="zh-CN" dirty="0"/>
              <a:t>?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saving/restoring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no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mode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switching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saving/restoring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98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Maximizing </a:t>
            </a:r>
            <a:r>
              <a:rPr lang="en-US" dirty="0"/>
              <a:t>Parallelism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all I/O devices as busy as possible</a:t>
            </a:r>
          </a:p>
          <a:p>
            <a:endParaRPr lang="en-US" dirty="0"/>
          </a:p>
          <a:p>
            <a:r>
              <a:rPr lang="en-US" dirty="0"/>
              <a:t>In general, an I/O interrupt represents the end of an operation</a:t>
            </a:r>
          </a:p>
          <a:p>
            <a:pPr lvl="1"/>
            <a:r>
              <a:rPr lang="en-US" dirty="0"/>
              <a:t>Another request should be issued ASAP</a:t>
            </a:r>
          </a:p>
          <a:p>
            <a:endParaRPr lang="en-US" dirty="0"/>
          </a:p>
          <a:p>
            <a:r>
              <a:rPr lang="en-US" dirty="0"/>
              <a:t>Most devices do not interfere with each others</a:t>
            </a:r>
            <a:r>
              <a:rPr lang="en-US" altLang="ja-JP" dirty="0">
                <a:latin typeface="Arial"/>
              </a:rPr>
              <a:t>'</a:t>
            </a:r>
            <a:r>
              <a:rPr lang="en-US" dirty="0"/>
              <a:t> data structures</a:t>
            </a:r>
          </a:p>
          <a:p>
            <a:pPr lvl="1"/>
            <a:r>
              <a:rPr lang="en-US" dirty="0"/>
              <a:t>No reason to block out other devices</a:t>
            </a:r>
          </a:p>
        </p:txBody>
      </p:sp>
    </p:spTree>
    <p:extLst>
      <p:ext uri="{BB962C8B-B14F-4D97-AF65-F5344CB8AC3E}">
        <p14:creationId xmlns:p14="http://schemas.microsoft.com/office/powerpoint/2010/main" val="14560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i="1" dirty="0" err="1"/>
              <a:t>gettimeofday</a:t>
            </a:r>
            <a:r>
              <a:rPr kumimoji="1" lang="en-US" altLang="zh-CN" i="1" dirty="0"/>
              <a:t>()</a:t>
            </a:r>
            <a:endParaRPr kumimoji="1"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4188295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Defined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kernel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part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kernel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code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during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compiling</a:t>
            </a:r>
            <a:endParaRPr kumimoji="1" lang="zh-CN" altLang="en-US" sz="2000" dirty="0"/>
          </a:p>
          <a:p>
            <a:r>
              <a:rPr kumimoji="1" lang="en-US" altLang="zh-CN" sz="2400" dirty="0"/>
              <a:t>Run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space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code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loaded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shared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user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known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vDSO</a:t>
            </a:r>
            <a:endParaRPr kumimoji="1" lang="zh-CN" altLang="en-US" sz="2000" dirty="0"/>
          </a:p>
          <a:p>
            <a:pPr lvl="2"/>
            <a:r>
              <a:rPr kumimoji="1" lang="en-US" altLang="zh-CN" sz="1800" dirty="0"/>
              <a:t>Virtual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Dynamic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Shared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Object</a:t>
            </a:r>
            <a:endParaRPr kumimoji="1" lang="zh-CN" altLang="en-US" sz="1800" dirty="0"/>
          </a:p>
          <a:p>
            <a:pPr lvl="1"/>
            <a:r>
              <a:rPr kumimoji="1" lang="en-US" altLang="zh-CN" sz="2000" dirty="0"/>
              <a:t>Time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value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also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mapped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user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space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(read-only)</a:t>
            </a:r>
            <a:endParaRPr kumimoji="1" lang="zh-CN" altLang="en-US" sz="2000" dirty="0"/>
          </a:p>
          <a:p>
            <a:pPr lvl="2"/>
            <a:r>
              <a:rPr kumimoji="1" lang="en-US" altLang="zh-CN" sz="1800" dirty="0"/>
              <a:t>Can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only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changed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kernel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mode</a:t>
            </a:r>
            <a:endParaRPr kumimoji="1"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2267744" y="5877272"/>
            <a:ext cx="64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The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source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can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be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found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arch/x86/</a:t>
            </a:r>
            <a:r>
              <a:rPr kumimoji="1" lang="en-US" altLang="zh-CN" dirty="0" err="1">
                <a:solidFill>
                  <a:schemeClr val="bg1">
                    <a:lumMod val="75000"/>
                  </a:schemeClr>
                </a:solidFill>
              </a:rPr>
              <a:t>vdso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kumimoji="1" lang="en-US" altLang="zh-CN" dirty="0" err="1">
                <a:solidFill>
                  <a:schemeClr val="bg1">
                    <a:lumMod val="75000"/>
                  </a:schemeClr>
                </a:solidFill>
              </a:rPr>
              <a:t>vclock_gettime.c</a:t>
            </a:r>
            <a:endParaRPr kumimoji="1"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686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vDSO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05001"/>
            <a:ext cx="8507288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latin typeface="Consolas" charset="0"/>
                <a:ea typeface="Consolas" charset="0"/>
                <a:cs typeface="Consolas" charset="0"/>
              </a:rPr>
              <a:t>ldd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`which bash` 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linux-vdso.so.1 =&gt; (0x00007fff667ff000) </a:t>
            </a:r>
            <a:endParaRPr lang="zh-CN" altLang="en-US" sz="16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libtinfo.so.5 =&gt; /lib/x86_64-linux-gnu/libtinfo.so.5 (0x00007f623df7d000) 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libdl.so.2 =&gt; /lib/x86_64-linux-gnu/libdl.so.2 (0x00007f623dd79000) 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libc.so.6 =&gt; /lib/x86_64-linux-gnu/libc.so.6 (0x00007f623d9ba000) 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/lib64/ld-linux-x86-64.so.2 (0x00007f623e1ae000)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938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Flex-SC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200"/>
              </a:spcBef>
            </a:pPr>
            <a:r>
              <a:rPr lang="en-US" altLang="zh-CN" dirty="0"/>
              <a:t>Flexible System Call Scheduling with Exception-Less System Calls,</a:t>
            </a:r>
            <a:r>
              <a:rPr lang="zh-CN" altLang="en-US" dirty="0"/>
              <a:t> </a:t>
            </a:r>
            <a:r>
              <a:rPr lang="en-US" altLang="zh-CN" dirty="0"/>
              <a:t>OSDI’10</a:t>
            </a:r>
          </a:p>
        </p:txBody>
      </p:sp>
    </p:spTree>
    <p:extLst>
      <p:ext uri="{BB962C8B-B14F-4D97-AF65-F5344CB8AC3E}">
        <p14:creationId xmlns:p14="http://schemas.microsoft.com/office/powerpoint/2010/main" val="1840491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905001"/>
            <a:ext cx="8507288" cy="37716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further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syscall</a:t>
            </a:r>
            <a:r>
              <a:rPr kumimoji="1" lang="en-US" altLang="zh-CN" dirty="0"/>
              <a:t>?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gettimeofday</a:t>
            </a:r>
            <a:r>
              <a:rPr kumimoji="1" lang="en-US" altLang="zh-CN" dirty="0"/>
              <a:t>()</a:t>
            </a:r>
            <a:endParaRPr kumimoji="1" lang="zh-CN" altLang="en-US" dirty="0"/>
          </a:p>
          <a:p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from?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Mostly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switch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Save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states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Privilege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checking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pollution</a:t>
            </a:r>
            <a:endParaRPr kumimoji="1" lang="zh-CN" altLang="en-US" dirty="0"/>
          </a:p>
          <a:p>
            <a:r>
              <a:rPr kumimoji="1" lang="en-US" altLang="zh-CN" dirty="0">
                <a:solidFill>
                  <a:schemeClr val="accent2"/>
                </a:solidFill>
              </a:rPr>
              <a:t>Could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we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do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 err="1">
                <a:solidFill>
                  <a:schemeClr val="accent2"/>
                </a:solidFill>
              </a:rPr>
              <a:t>syscall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without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state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switching?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47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Flexible System 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New </a:t>
            </a:r>
            <a:r>
              <a:rPr lang="en-US" altLang="zh-CN" sz="2400" dirty="0" err="1"/>
              <a:t>syscall</a:t>
            </a:r>
            <a:r>
              <a:rPr lang="en-US" altLang="zh-CN" sz="2400" dirty="0"/>
              <a:t> mechanism – </a:t>
            </a:r>
            <a:r>
              <a:rPr lang="en-US" altLang="zh-CN" sz="2400" dirty="0">
                <a:solidFill>
                  <a:schemeClr val="accent2"/>
                </a:solidFill>
              </a:rPr>
              <a:t>Flexible System Call</a:t>
            </a:r>
          </a:p>
          <a:p>
            <a:pPr lvl="1"/>
            <a:r>
              <a:rPr lang="en-US" altLang="zh-CN" sz="2000" dirty="0"/>
              <a:t>Introduce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system call page</a:t>
            </a:r>
            <a:r>
              <a:rPr lang="zh-CN" altLang="en-US" sz="2000" b="1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shared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user</a:t>
            </a:r>
            <a:r>
              <a:rPr lang="zh-CN" altLang="en-US" sz="2000" dirty="0"/>
              <a:t> </a:t>
            </a:r>
            <a:r>
              <a:rPr lang="en-US" altLang="zh-CN" sz="2000" dirty="0"/>
              <a:t>&amp;</a:t>
            </a:r>
            <a:r>
              <a:rPr lang="zh-CN" altLang="en-US" sz="2000" dirty="0"/>
              <a:t> </a:t>
            </a:r>
            <a:r>
              <a:rPr lang="en-US" altLang="zh-CN" sz="2000" dirty="0"/>
              <a:t>kernel</a:t>
            </a:r>
          </a:p>
          <a:p>
            <a:pPr lvl="1"/>
            <a:r>
              <a:rPr lang="en-US" altLang="zh-CN" sz="2000" dirty="0"/>
              <a:t>User threads can </a:t>
            </a:r>
            <a:r>
              <a:rPr lang="en-US" altLang="zh-CN" sz="2000" b="1" dirty="0">
                <a:solidFill>
                  <a:srgbClr val="0070C0"/>
                </a:solidFill>
              </a:rPr>
              <a:t>push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/>
              <a:t>the system call requests into the system call page</a:t>
            </a:r>
          </a:p>
          <a:p>
            <a:pPr lvl="1"/>
            <a:r>
              <a:rPr lang="en-US" altLang="zh-CN" sz="2000" dirty="0"/>
              <a:t>kernel threads will </a:t>
            </a:r>
            <a:r>
              <a:rPr lang="en-US" altLang="zh-CN" sz="2000" b="1" dirty="0">
                <a:solidFill>
                  <a:srgbClr val="0070C0"/>
                </a:solidFill>
              </a:rPr>
              <a:t>poll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/>
              <a:t>the system call requests out the system call page</a:t>
            </a:r>
            <a:endParaRPr lang="zh-CN" altLang="en-US" sz="2000" dirty="0"/>
          </a:p>
          <a:p>
            <a:r>
              <a:rPr lang="en-US" altLang="zh-CN" sz="2400" dirty="0"/>
              <a:t>Exception-less </a:t>
            </a:r>
            <a:r>
              <a:rPr lang="en-US" altLang="zh-CN" sz="2400" dirty="0" err="1"/>
              <a:t>syscall</a:t>
            </a:r>
            <a:endParaRPr lang="zh-CN" altLang="en-US" sz="2400" dirty="0"/>
          </a:p>
          <a:p>
            <a:pPr lvl="1"/>
            <a:r>
              <a:rPr lang="en-US" altLang="zh-CN" sz="2000" dirty="0"/>
              <a:t>Remove synchronicity by decoupling invocation from execution</a:t>
            </a:r>
          </a:p>
        </p:txBody>
      </p:sp>
    </p:spTree>
    <p:extLst>
      <p:ext uri="{BB962C8B-B14F-4D97-AF65-F5344CB8AC3E}">
        <p14:creationId xmlns:p14="http://schemas.microsoft.com/office/powerpoint/2010/main" val="158126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Another </a:t>
            </a:r>
            <a:r>
              <a:rPr kumimoji="1" lang="en-US" altLang="zh-CN" sz="4400" dirty="0"/>
              <a:t>Way </a:t>
            </a:r>
            <a:r>
              <a:rPr kumimoji="1" lang="en-US" altLang="zh-CN" sz="4400" dirty="0" smtClean="0"/>
              <a:t>for </a:t>
            </a:r>
            <a:r>
              <a:rPr kumimoji="1" lang="en-US" altLang="zh-CN" sz="4400" dirty="0"/>
              <a:t>System Call</a:t>
            </a:r>
            <a:endParaRPr kumimoji="1"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1"/>
            <a:ext cx="7632848" cy="383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73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Exception-less System Call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7427168" cy="43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39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Kernel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88" y="1761234"/>
            <a:ext cx="7488832" cy="434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53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On </a:t>
            </a:r>
            <a:r>
              <a:rPr lang="en-US" altLang="zh-CN" dirty="0"/>
              <a:t>a Single </a:t>
            </a:r>
            <a:r>
              <a:rPr lang="en-US" altLang="zh-CN" dirty="0" smtClean="0"/>
              <a:t>Core: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Threads</a:t>
            </a:r>
            <a:endParaRPr lang="zh-CN" altLang="en-US" dirty="0"/>
          </a:p>
        </p:txBody>
      </p:sp>
      <p:sp>
        <p:nvSpPr>
          <p:cNvPr id="16" name="Straight Connector 19"/>
          <p:cNvSpPr>
            <a:spLocks noChangeShapeType="1"/>
          </p:cNvSpPr>
          <p:nvPr/>
        </p:nvSpPr>
        <p:spPr bwMode="auto">
          <a:xfrm>
            <a:off x="1367644" y="3803896"/>
            <a:ext cx="63007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zh-CN" altLang="en-US" sz="1500"/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1547665" y="3100777"/>
            <a:ext cx="1500167" cy="135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just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latin typeface="Calibri" pitchFamily="34" charset="0"/>
                <a:ea typeface="宋体" pitchFamily="2" charset="-122"/>
                <a:cs typeface="宋体" pitchFamily="2" charset="-122"/>
              </a:rPr>
              <a:t>User</a:t>
            </a:r>
          </a:p>
          <a:p>
            <a:pPr algn="just" defTabSz="761970" fontAlgn="base">
              <a:spcBef>
                <a:spcPct val="0"/>
              </a:spcBef>
              <a:spcAft>
                <a:spcPct val="0"/>
              </a:spcAft>
            </a:pPr>
            <a:endParaRPr lang="en-US" altLang="zh-CN" sz="1667" dirty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algn="just" defTabSz="761970" fontAlgn="base">
              <a:spcBef>
                <a:spcPct val="0"/>
              </a:spcBef>
              <a:spcAft>
                <a:spcPct val="0"/>
              </a:spcAft>
            </a:pPr>
            <a:endParaRPr lang="en-US" altLang="zh-CN" sz="1667" dirty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algn="just" defTabSz="761970" fontAlgn="base">
              <a:spcBef>
                <a:spcPct val="0"/>
              </a:spcBef>
              <a:spcAft>
                <a:spcPct val="0"/>
              </a:spcAft>
            </a:pPr>
            <a:endParaRPr lang="en-US" altLang="zh-CN" sz="1667" dirty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algn="just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latin typeface="Calibri" pitchFamily="34" charset="0"/>
                <a:ea typeface="宋体" pitchFamily="2" charset="-122"/>
                <a:cs typeface="宋体" pitchFamily="2" charset="-122"/>
              </a:rPr>
              <a:t>Kernel</a:t>
            </a:r>
            <a:endParaRPr lang="zh-CN" altLang="zh-CN" sz="2667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803413" y="3110658"/>
            <a:ext cx="840093" cy="117594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7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lang="zh-CN" altLang="en-US" sz="1667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923427" y="3216057"/>
            <a:ext cx="840093" cy="117594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7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lang="zh-CN" altLang="en-US" sz="1667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043440" y="3361285"/>
            <a:ext cx="840093" cy="117594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7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lang="zh-CN" altLang="en-US" sz="1667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807805" y="2483810"/>
            <a:ext cx="2220247" cy="480053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7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</a:t>
            </a:r>
            <a:endParaRPr lang="zh-CN" altLang="en-US" sz="1667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3" name="右箭头 22"/>
          <p:cNvSpPr/>
          <p:nvPr/>
        </p:nvSpPr>
        <p:spPr>
          <a:xfrm rot="1162316">
            <a:off x="5082230" y="2990456"/>
            <a:ext cx="955382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4" name="TextBox 23"/>
          <p:cNvSpPr txBox="1"/>
          <p:nvPr/>
        </p:nvSpPr>
        <p:spPr>
          <a:xfrm>
            <a:off x="5380170" y="2683730"/>
            <a:ext cx="14800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Push system call</a:t>
            </a:r>
            <a:endParaRPr lang="zh-CN" altLang="en-US" sz="1500" dirty="0"/>
          </a:p>
        </p:txBody>
      </p:sp>
      <p:sp>
        <p:nvSpPr>
          <p:cNvPr id="25" name="右箭头 24"/>
          <p:cNvSpPr/>
          <p:nvPr/>
        </p:nvSpPr>
        <p:spPr>
          <a:xfrm rot="1162316">
            <a:off x="5082230" y="2990455"/>
            <a:ext cx="955382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6" name="右箭头 25"/>
          <p:cNvSpPr/>
          <p:nvPr/>
        </p:nvSpPr>
        <p:spPr>
          <a:xfrm rot="1162316">
            <a:off x="5082230" y="2990454"/>
            <a:ext cx="955382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7" name="右箭头 26"/>
          <p:cNvSpPr/>
          <p:nvPr/>
        </p:nvSpPr>
        <p:spPr>
          <a:xfrm rot="1162316">
            <a:off x="5082230" y="2990456"/>
            <a:ext cx="955382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9" name="圆角矩形 28"/>
          <p:cNvSpPr/>
          <p:nvPr/>
        </p:nvSpPr>
        <p:spPr>
          <a:xfrm>
            <a:off x="6164382" y="3450218"/>
            <a:ext cx="229366" cy="27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a</a:t>
            </a:r>
            <a:endParaRPr lang="zh-CN" altLang="en-US" sz="1500" dirty="0"/>
          </a:p>
        </p:txBody>
      </p:sp>
      <p:sp>
        <p:nvSpPr>
          <p:cNvPr id="33" name="圆角矩形 32"/>
          <p:cNvSpPr/>
          <p:nvPr/>
        </p:nvSpPr>
        <p:spPr>
          <a:xfrm>
            <a:off x="6512355" y="3450218"/>
            <a:ext cx="229366" cy="27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b</a:t>
            </a:r>
            <a:endParaRPr lang="zh-CN" altLang="en-US" sz="1500" dirty="0"/>
          </a:p>
        </p:txBody>
      </p:sp>
      <p:sp>
        <p:nvSpPr>
          <p:cNvPr id="34" name="圆角矩形 33"/>
          <p:cNvSpPr/>
          <p:nvPr/>
        </p:nvSpPr>
        <p:spPr>
          <a:xfrm>
            <a:off x="6183013" y="3804030"/>
            <a:ext cx="229366" cy="27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c</a:t>
            </a:r>
            <a:endParaRPr lang="zh-CN" altLang="en-US" sz="1500" dirty="0"/>
          </a:p>
        </p:txBody>
      </p:sp>
      <p:sp>
        <p:nvSpPr>
          <p:cNvPr id="35" name="圆角矩形 34"/>
          <p:cNvSpPr/>
          <p:nvPr/>
        </p:nvSpPr>
        <p:spPr>
          <a:xfrm>
            <a:off x="6518669" y="3812811"/>
            <a:ext cx="229366" cy="27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d</a:t>
            </a:r>
            <a:endParaRPr lang="zh-CN" altLang="en-US" sz="1500" dirty="0"/>
          </a:p>
        </p:txBody>
      </p:sp>
      <p:sp>
        <p:nvSpPr>
          <p:cNvPr id="36" name="右箭头 35"/>
          <p:cNvSpPr/>
          <p:nvPr/>
        </p:nvSpPr>
        <p:spPr>
          <a:xfrm rot="5400000">
            <a:off x="4262282" y="3562652"/>
            <a:ext cx="1213552" cy="170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7" name="圆角矩形 36"/>
          <p:cNvSpPr/>
          <p:nvPr/>
        </p:nvSpPr>
        <p:spPr>
          <a:xfrm>
            <a:off x="2856158" y="4297201"/>
            <a:ext cx="2220247" cy="480053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7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Kernel threads</a:t>
            </a:r>
            <a:endParaRPr lang="zh-CN" altLang="en-US" sz="1667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37654" y="3432775"/>
            <a:ext cx="14655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Switch to kernel</a:t>
            </a:r>
            <a:endParaRPr lang="zh-CN" altLang="en-US" sz="1500" dirty="0"/>
          </a:p>
        </p:txBody>
      </p:sp>
      <p:sp>
        <p:nvSpPr>
          <p:cNvPr id="41" name="右箭头 40"/>
          <p:cNvSpPr/>
          <p:nvPr/>
        </p:nvSpPr>
        <p:spPr>
          <a:xfrm rot="9521914">
            <a:off x="5131365" y="4236915"/>
            <a:ext cx="955382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3" name="TextBox 42"/>
          <p:cNvSpPr txBox="1"/>
          <p:nvPr/>
        </p:nvSpPr>
        <p:spPr>
          <a:xfrm>
            <a:off x="5309113" y="4473988"/>
            <a:ext cx="13935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pull system call</a:t>
            </a:r>
            <a:endParaRPr lang="zh-CN" altLang="en-US" sz="1500" dirty="0"/>
          </a:p>
        </p:txBody>
      </p:sp>
      <p:sp>
        <p:nvSpPr>
          <p:cNvPr id="44" name="右箭头 43"/>
          <p:cNvSpPr/>
          <p:nvPr/>
        </p:nvSpPr>
        <p:spPr>
          <a:xfrm rot="9521914">
            <a:off x="5131365" y="4236914"/>
            <a:ext cx="955382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6" name="右箭头 45"/>
          <p:cNvSpPr/>
          <p:nvPr/>
        </p:nvSpPr>
        <p:spPr>
          <a:xfrm rot="9521914">
            <a:off x="5131365" y="4236914"/>
            <a:ext cx="955382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7" name="右箭头 46"/>
          <p:cNvSpPr/>
          <p:nvPr/>
        </p:nvSpPr>
        <p:spPr>
          <a:xfrm rot="9521914">
            <a:off x="5131367" y="4240720"/>
            <a:ext cx="955382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8" name="右箭头 47"/>
          <p:cNvSpPr/>
          <p:nvPr/>
        </p:nvSpPr>
        <p:spPr>
          <a:xfrm rot="16200000">
            <a:off x="2613874" y="3554399"/>
            <a:ext cx="1213552" cy="170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9" name="TextBox 48"/>
          <p:cNvSpPr txBox="1"/>
          <p:nvPr/>
        </p:nvSpPr>
        <p:spPr>
          <a:xfrm>
            <a:off x="3259851" y="3425740"/>
            <a:ext cx="1312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Switch to user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5653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50"/>
                            </p:stCondLst>
                            <p:childTnLst>
                              <p:par>
                                <p:cTn id="6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7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19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build="allAtOnce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8" grpId="0" build="allAtOnce"/>
      <p:bldP spid="41" grpId="0" animBg="1"/>
      <p:bldP spid="41" grpId="1" animBg="1"/>
      <p:bldP spid="43" grpId="0" build="allAtOnce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On </a:t>
            </a:r>
            <a:r>
              <a:rPr lang="en-US" altLang="zh-CN" dirty="0"/>
              <a:t>a Single Core: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  <a:endParaRPr lang="zh-CN" altLang="en-US" dirty="0"/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2204679" y="2710720"/>
            <a:ext cx="404234" cy="150016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lang="zh-CN" altLang="zh-CN" sz="200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" name="Straight Connector 19"/>
          <p:cNvSpPr>
            <a:spLocks noChangeShapeType="1"/>
          </p:cNvSpPr>
          <p:nvPr/>
        </p:nvSpPr>
        <p:spPr bwMode="auto">
          <a:xfrm>
            <a:off x="1931708" y="4914600"/>
            <a:ext cx="5880653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zh-CN" altLang="en-US" sz="1500"/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2335980" y="5071925"/>
            <a:ext cx="2100233" cy="42004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kernel thread</a:t>
            </a:r>
            <a:endParaRPr lang="zh-CN" altLang="zh-C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6252186" y="4374251"/>
            <a:ext cx="1270620" cy="108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just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latin typeface="Calibri" pitchFamily="34" charset="0"/>
                <a:ea typeface="宋体" pitchFamily="2" charset="-122"/>
                <a:cs typeface="宋体" pitchFamily="2" charset="-122"/>
              </a:rPr>
              <a:t>User mode</a:t>
            </a:r>
          </a:p>
          <a:p>
            <a:pPr algn="just" defTabSz="761970" fontAlgn="base">
              <a:spcBef>
                <a:spcPct val="0"/>
              </a:spcBef>
              <a:spcAft>
                <a:spcPct val="0"/>
              </a:spcAft>
            </a:pPr>
            <a:endParaRPr lang="en-US" altLang="zh-CN" sz="1333" dirty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algn="just" defTabSz="761970" fontAlgn="base">
              <a:spcBef>
                <a:spcPct val="0"/>
              </a:spcBef>
              <a:spcAft>
                <a:spcPct val="0"/>
              </a:spcAft>
            </a:pPr>
            <a:endParaRPr lang="en-US" altLang="zh-CN" sz="1333" dirty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algn="just" defTabSz="761970" fontAlgn="base">
              <a:spcBef>
                <a:spcPct val="0"/>
              </a:spcBef>
              <a:spcAft>
                <a:spcPct val="0"/>
              </a:spcAft>
            </a:pPr>
            <a:endParaRPr lang="en-US" altLang="zh-CN" sz="1333" dirty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algn="just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latin typeface="Calibri" pitchFamily="34" charset="0"/>
                <a:ea typeface="宋体" pitchFamily="2" charset="-122"/>
                <a:cs typeface="宋体" pitchFamily="2" charset="-122"/>
              </a:rPr>
              <a:t>Kernel mode</a:t>
            </a:r>
            <a:endParaRPr lang="zh-CN" altLang="zh-CN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760719" y="2719031"/>
            <a:ext cx="404234" cy="150016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lang="zh-CN" altLang="zh-CN" sz="200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322877" y="2719031"/>
            <a:ext cx="404234" cy="150016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lang="zh-CN" altLang="zh-CN" sz="200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992048" y="3970603"/>
            <a:ext cx="840093" cy="117594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7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lang="zh-CN" altLang="en-US" sz="1667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112061" y="4076002"/>
            <a:ext cx="840093" cy="117594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7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lang="zh-CN" altLang="en-US" sz="1667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232074" y="4221229"/>
            <a:ext cx="840093" cy="117594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7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lang="zh-CN" altLang="en-US" sz="1667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862937" y="2715618"/>
            <a:ext cx="404234" cy="150016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lang="zh-CN" altLang="zh-CN" sz="200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17" name="右箭头 16"/>
          <p:cNvSpPr/>
          <p:nvPr/>
        </p:nvSpPr>
        <p:spPr>
          <a:xfrm rot="696842">
            <a:off x="2579858" y="4051697"/>
            <a:ext cx="2712328" cy="184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8" name="圆角矩形 17"/>
          <p:cNvSpPr/>
          <p:nvPr/>
        </p:nvSpPr>
        <p:spPr>
          <a:xfrm>
            <a:off x="5362748" y="4341040"/>
            <a:ext cx="229366" cy="27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a</a:t>
            </a:r>
            <a:endParaRPr lang="zh-CN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3297363" y="4164081"/>
            <a:ext cx="14514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Push system call</a:t>
            </a:r>
            <a:endParaRPr lang="zh-CN" altLang="en-US" sz="1500" dirty="0"/>
          </a:p>
        </p:txBody>
      </p:sp>
      <p:sp>
        <p:nvSpPr>
          <p:cNvPr id="19" name="环形箭头 18"/>
          <p:cNvSpPr/>
          <p:nvPr/>
        </p:nvSpPr>
        <p:spPr>
          <a:xfrm>
            <a:off x="2342147" y="2371624"/>
            <a:ext cx="669681" cy="658660"/>
          </a:xfrm>
          <a:prstGeom prst="circularArrow">
            <a:avLst>
              <a:gd name="adj1" fmla="val 6804"/>
              <a:gd name="adj2" fmla="val 1142319"/>
              <a:gd name="adj3" fmla="val 20366430"/>
              <a:gd name="adj4" fmla="val 10800000"/>
              <a:gd name="adj5" fmla="val 12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31911" y="2217737"/>
            <a:ext cx="6865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switch</a:t>
            </a:r>
            <a:endParaRPr lang="zh-CN" altLang="en-US" sz="1500" dirty="0"/>
          </a:p>
        </p:txBody>
      </p:sp>
      <p:sp>
        <p:nvSpPr>
          <p:cNvPr id="28" name="右箭头 27"/>
          <p:cNvSpPr/>
          <p:nvPr/>
        </p:nvSpPr>
        <p:spPr>
          <a:xfrm rot="701574">
            <a:off x="3007838" y="4097847"/>
            <a:ext cx="2320141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9" name="圆角矩形 28"/>
          <p:cNvSpPr/>
          <p:nvPr/>
        </p:nvSpPr>
        <p:spPr>
          <a:xfrm>
            <a:off x="5728438" y="4341040"/>
            <a:ext cx="229366" cy="27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b</a:t>
            </a:r>
            <a:endParaRPr lang="zh-CN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3508487" y="4033264"/>
            <a:ext cx="14514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Push system call</a:t>
            </a:r>
            <a:endParaRPr lang="zh-CN" altLang="en-US" sz="1500" dirty="0"/>
          </a:p>
        </p:txBody>
      </p:sp>
      <p:sp>
        <p:nvSpPr>
          <p:cNvPr id="33" name="环形箭头 32"/>
          <p:cNvSpPr/>
          <p:nvPr/>
        </p:nvSpPr>
        <p:spPr>
          <a:xfrm>
            <a:off x="2829097" y="2365068"/>
            <a:ext cx="669681" cy="658660"/>
          </a:xfrm>
          <a:prstGeom prst="circularArrow">
            <a:avLst>
              <a:gd name="adj1" fmla="val 6804"/>
              <a:gd name="adj2" fmla="val 1142319"/>
              <a:gd name="adj3" fmla="val 20366430"/>
              <a:gd name="adj4" fmla="val 10800000"/>
              <a:gd name="adj5" fmla="val 12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18861" y="2211181"/>
            <a:ext cx="6865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switch</a:t>
            </a:r>
            <a:endParaRPr lang="zh-CN" altLang="en-US" sz="1500" dirty="0"/>
          </a:p>
        </p:txBody>
      </p:sp>
      <p:sp>
        <p:nvSpPr>
          <p:cNvPr id="37" name="右箭头 36"/>
          <p:cNvSpPr/>
          <p:nvPr/>
        </p:nvSpPr>
        <p:spPr>
          <a:xfrm rot="701574">
            <a:off x="3487758" y="4154511"/>
            <a:ext cx="1833301" cy="179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8" name="圆角矩形 37"/>
          <p:cNvSpPr/>
          <p:nvPr/>
        </p:nvSpPr>
        <p:spPr>
          <a:xfrm>
            <a:off x="5362747" y="4778155"/>
            <a:ext cx="229366" cy="27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c</a:t>
            </a:r>
            <a:endParaRPr lang="zh-CN" alt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3650994" y="4067343"/>
            <a:ext cx="14514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Push system call</a:t>
            </a:r>
            <a:endParaRPr lang="zh-CN" altLang="en-US" sz="1500" dirty="0"/>
          </a:p>
        </p:txBody>
      </p:sp>
      <p:sp>
        <p:nvSpPr>
          <p:cNvPr id="40" name="环形箭头 39"/>
          <p:cNvSpPr/>
          <p:nvPr/>
        </p:nvSpPr>
        <p:spPr>
          <a:xfrm>
            <a:off x="3393378" y="2351980"/>
            <a:ext cx="669681" cy="658660"/>
          </a:xfrm>
          <a:prstGeom prst="circularArrow">
            <a:avLst>
              <a:gd name="adj1" fmla="val 6804"/>
              <a:gd name="adj2" fmla="val 1142319"/>
              <a:gd name="adj3" fmla="val 20366430"/>
              <a:gd name="adj4" fmla="val 10800000"/>
              <a:gd name="adj5" fmla="val 12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83142" y="2198093"/>
            <a:ext cx="6865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switch</a:t>
            </a:r>
            <a:endParaRPr lang="zh-CN" altLang="en-US" sz="1500" dirty="0"/>
          </a:p>
        </p:txBody>
      </p:sp>
      <p:sp>
        <p:nvSpPr>
          <p:cNvPr id="42" name="右箭头 41"/>
          <p:cNvSpPr/>
          <p:nvPr/>
        </p:nvSpPr>
        <p:spPr>
          <a:xfrm rot="701574">
            <a:off x="4031807" y="4202410"/>
            <a:ext cx="1265738" cy="17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3" name="圆角矩形 42"/>
          <p:cNvSpPr/>
          <p:nvPr/>
        </p:nvSpPr>
        <p:spPr>
          <a:xfrm>
            <a:off x="5728438" y="4771892"/>
            <a:ext cx="229366" cy="27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d</a:t>
            </a:r>
            <a:endParaRPr lang="zh-CN" altLang="en-US" sz="1500" dirty="0"/>
          </a:p>
        </p:txBody>
      </p:sp>
      <p:sp>
        <p:nvSpPr>
          <p:cNvPr id="44" name="TextBox 43"/>
          <p:cNvSpPr txBox="1"/>
          <p:nvPr/>
        </p:nvSpPr>
        <p:spPr>
          <a:xfrm>
            <a:off x="3632167" y="4076004"/>
            <a:ext cx="14514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Push system call</a:t>
            </a:r>
            <a:endParaRPr lang="zh-CN" altLang="en-US" sz="1500" dirty="0"/>
          </a:p>
        </p:txBody>
      </p:sp>
      <p:sp>
        <p:nvSpPr>
          <p:cNvPr id="45" name="右箭头 44"/>
          <p:cNvSpPr/>
          <p:nvPr/>
        </p:nvSpPr>
        <p:spPr>
          <a:xfrm rot="5400000">
            <a:off x="3726727" y="4608728"/>
            <a:ext cx="905148" cy="170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6" name="TextBox 45"/>
          <p:cNvSpPr txBox="1"/>
          <p:nvPr/>
        </p:nvSpPr>
        <p:spPr>
          <a:xfrm>
            <a:off x="2747896" y="4633052"/>
            <a:ext cx="1436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Switch to kernel</a:t>
            </a:r>
            <a:endParaRPr lang="zh-CN" altLang="en-US" sz="1500" dirty="0"/>
          </a:p>
        </p:txBody>
      </p:sp>
      <p:sp>
        <p:nvSpPr>
          <p:cNvPr id="47" name="TextBox 46"/>
          <p:cNvSpPr txBox="1"/>
          <p:nvPr/>
        </p:nvSpPr>
        <p:spPr>
          <a:xfrm>
            <a:off x="4564877" y="5338084"/>
            <a:ext cx="1366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pull system call</a:t>
            </a:r>
            <a:endParaRPr lang="zh-CN" altLang="en-US" sz="1500" dirty="0"/>
          </a:p>
        </p:txBody>
      </p:sp>
      <p:sp>
        <p:nvSpPr>
          <p:cNvPr id="48" name="右箭头 47"/>
          <p:cNvSpPr/>
          <p:nvPr/>
        </p:nvSpPr>
        <p:spPr>
          <a:xfrm rot="9817356">
            <a:off x="4417644" y="5076438"/>
            <a:ext cx="913584" cy="21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9" name="右箭头 48"/>
          <p:cNvSpPr/>
          <p:nvPr/>
        </p:nvSpPr>
        <p:spPr>
          <a:xfrm rot="9817356">
            <a:off x="4415242" y="5076441"/>
            <a:ext cx="913584" cy="21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50" name="右箭头 49"/>
          <p:cNvSpPr/>
          <p:nvPr/>
        </p:nvSpPr>
        <p:spPr>
          <a:xfrm rot="9817356">
            <a:off x="4417644" y="5076442"/>
            <a:ext cx="913584" cy="21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51" name="右箭头 50"/>
          <p:cNvSpPr/>
          <p:nvPr/>
        </p:nvSpPr>
        <p:spPr>
          <a:xfrm rot="9817356">
            <a:off x="4415241" y="5076302"/>
            <a:ext cx="913584" cy="21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52" name="右箭头 51"/>
          <p:cNvSpPr/>
          <p:nvPr/>
        </p:nvSpPr>
        <p:spPr>
          <a:xfrm rot="16200000">
            <a:off x="2033716" y="4602972"/>
            <a:ext cx="916654" cy="170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53" name="TextBox 52"/>
          <p:cNvSpPr txBox="1"/>
          <p:nvPr/>
        </p:nvSpPr>
        <p:spPr>
          <a:xfrm>
            <a:off x="2524993" y="4646352"/>
            <a:ext cx="12581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Switch to user</a:t>
            </a:r>
            <a:endParaRPr lang="zh-CN" altLang="en-US" sz="1500" dirty="0"/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2204678" y="2710720"/>
            <a:ext cx="404234" cy="150016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lang="zh-CN" altLang="zh-CN" sz="200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2760719" y="2719031"/>
            <a:ext cx="404234" cy="150016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lang="zh-CN" altLang="zh-CN" sz="200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3322876" y="2719031"/>
            <a:ext cx="404234" cy="150016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lang="zh-CN" altLang="zh-CN" sz="200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3860940" y="2715995"/>
            <a:ext cx="404234" cy="150016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lang="zh-CN" altLang="zh-CN" sz="200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9248" y="5805264"/>
            <a:ext cx="8003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FlexSC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: Flexible System Call Scheduling with Exception-Less System Calls </a:t>
            </a:r>
          </a:p>
        </p:txBody>
      </p:sp>
    </p:spTree>
    <p:extLst>
      <p:ext uri="{BB962C8B-B14F-4D97-AF65-F5344CB8AC3E}">
        <p14:creationId xmlns:p14="http://schemas.microsoft.com/office/powerpoint/2010/main" val="212835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50"/>
                            </p:stCondLst>
                            <p:childTnLst>
                              <p:par>
                                <p:cTn id="66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5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25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250"/>
                            </p:stCondLst>
                            <p:childTnLst>
                              <p:par>
                                <p:cTn id="89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4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250"/>
                            </p:stCondLst>
                            <p:childTnLst>
                              <p:par>
                                <p:cTn id="13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250"/>
                            </p:stCondLst>
                            <p:childTnLst>
                              <p:par>
                                <p:cTn id="1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750"/>
                            </p:stCondLst>
                            <p:childTnLst>
                              <p:par>
                                <p:cTn id="1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75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00"/>
                            </p:stCondLst>
                            <p:childTnLst>
                              <p:par>
                                <p:cTn id="1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250"/>
                            </p:stCondLst>
                            <p:childTnLst>
                              <p:par>
                                <p:cTn id="1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250"/>
                            </p:stCondLst>
                            <p:childTnLst>
                              <p:par>
                                <p:cTn id="18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7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250"/>
                            </p:stCondLst>
                            <p:childTnLst>
                              <p:par>
                                <p:cTn id="21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"/>
                            </p:stCondLst>
                            <p:childTnLst>
                              <p:par>
                                <p:cTn id="2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5" grpId="0" animBg="1"/>
      <p:bldP spid="17" grpId="0" animBg="1"/>
      <p:bldP spid="17" grpId="1" animBg="1"/>
      <p:bldP spid="18" grpId="0" animBg="1"/>
      <p:bldP spid="18" grpId="1" animBg="1"/>
      <p:bldP spid="16" grpId="0" build="allAtOnce"/>
      <p:bldP spid="19" grpId="0" animBg="1"/>
      <p:bldP spid="19" grpId="1" animBg="1"/>
      <p:bldP spid="20" grpId="0" build="allAtOnce"/>
      <p:bldP spid="28" grpId="0" animBg="1"/>
      <p:bldP spid="28" grpId="1" animBg="1"/>
      <p:bldP spid="29" grpId="0" animBg="1"/>
      <p:bldP spid="29" grpId="1" animBg="1"/>
      <p:bldP spid="27" grpId="0" build="allAtOnce"/>
      <p:bldP spid="33" grpId="0" animBg="1"/>
      <p:bldP spid="33" grpId="1" animBg="1"/>
      <p:bldP spid="34" grpId="0" build="allAtOnce"/>
      <p:bldP spid="37" grpId="0" animBg="1"/>
      <p:bldP spid="37" grpId="1" animBg="1"/>
      <p:bldP spid="38" grpId="0" animBg="1"/>
      <p:bldP spid="38" grpId="1" animBg="1"/>
      <p:bldP spid="39" grpId="0" build="allAtOnce"/>
      <p:bldP spid="40" grpId="0" animBg="1"/>
      <p:bldP spid="40" grpId="1" animBg="1"/>
      <p:bldP spid="41" grpId="0" build="allAtOnce"/>
      <p:bldP spid="42" grpId="0" animBg="1"/>
      <p:bldP spid="42" grpId="1" animBg="1"/>
      <p:bldP spid="43" grpId="0" animBg="1"/>
      <p:bldP spid="43" grpId="1" animBg="1"/>
      <p:bldP spid="44" grpId="0" build="allAtOnce"/>
      <p:bldP spid="45" grpId="0" animBg="1"/>
      <p:bldP spid="45" grpId="1" animBg="1"/>
      <p:bldP spid="46" grpId="0" build="allAtOnce"/>
      <p:bldP spid="47" grpId="0" build="allAtOnce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build="allAtOnce"/>
      <p:bldP spid="54" grpId="0" animBg="1"/>
      <p:bldP spid="55" grpId="0" animBg="1"/>
      <p:bldP spid="56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Review: Top </a:t>
            </a:r>
            <a:r>
              <a:rPr lang="en-US" altLang="zh-CN" dirty="0"/>
              <a:t>and Bottom Halves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9087"/>
            <a:ext cx="8229600" cy="4270376"/>
          </a:xfrm>
        </p:spPr>
        <p:txBody>
          <a:bodyPr/>
          <a:lstStyle/>
          <a:p>
            <a:r>
              <a:rPr lang="en-US" altLang="zh-CN" b="1" dirty="0"/>
              <a:t>Top-half</a:t>
            </a:r>
            <a:r>
              <a:rPr lang="en-US" altLang="zh-CN" dirty="0"/>
              <a:t>: do minimum work and return</a:t>
            </a:r>
          </a:p>
          <a:p>
            <a:pPr lvl="1"/>
            <a:r>
              <a:rPr lang="en-US" altLang="zh-CN" dirty="0"/>
              <a:t>ISR</a:t>
            </a:r>
            <a:r>
              <a:rPr lang="zh-CN" altLang="en-US" dirty="0"/>
              <a:t> </a:t>
            </a:r>
            <a:r>
              <a:rPr lang="en-US" altLang="zh-CN" dirty="0"/>
              <a:t>(Interrupt Service Routine)</a:t>
            </a:r>
          </a:p>
          <a:p>
            <a:r>
              <a:rPr lang="en-US" altLang="zh-CN" b="1" dirty="0"/>
              <a:t>Bottom-half</a:t>
            </a:r>
            <a:r>
              <a:rPr lang="en-US" altLang="zh-CN" dirty="0"/>
              <a:t>: deferred processing</a:t>
            </a:r>
          </a:p>
          <a:p>
            <a:pPr lvl="1"/>
            <a:r>
              <a:rPr lang="en-US" altLang="zh-CN" dirty="0" err="1"/>
              <a:t>softirqs</a:t>
            </a:r>
            <a:r>
              <a:rPr lang="en-US" altLang="zh-CN" dirty="0"/>
              <a:t>, </a:t>
            </a:r>
            <a:r>
              <a:rPr lang="en-US" altLang="zh-CN" dirty="0" err="1"/>
              <a:t>tasklets</a:t>
            </a:r>
            <a:r>
              <a:rPr lang="en-US" altLang="zh-CN" dirty="0"/>
              <a:t>, </a:t>
            </a:r>
            <a:r>
              <a:rPr lang="en-US" altLang="zh-CN" dirty="0" err="1"/>
              <a:t>workqueues</a:t>
            </a:r>
            <a:r>
              <a:rPr lang="en-US" altLang="zh-CN" dirty="0"/>
              <a:t>, kernel threads</a:t>
            </a:r>
            <a:endParaRPr lang="en-US" altLang="zh-CN" i="1" dirty="0"/>
          </a:p>
        </p:txBody>
      </p:sp>
      <p:sp>
        <p:nvSpPr>
          <p:cNvPr id="140292" name="Rectangle 6"/>
          <p:cNvSpPr>
            <a:spLocks noChangeArrowheads="1"/>
          </p:cNvSpPr>
          <p:nvPr/>
        </p:nvSpPr>
        <p:spPr bwMode="auto">
          <a:xfrm>
            <a:off x="3716977" y="4247506"/>
            <a:ext cx="17526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SimSun" charset="0"/>
                <a:cs typeface="Arial" panose="020B0604020202020204" pitchFamily="34" charset="0"/>
              </a:rPr>
              <a:t>Top half</a:t>
            </a:r>
          </a:p>
        </p:txBody>
      </p:sp>
      <p:sp>
        <p:nvSpPr>
          <p:cNvPr id="140293" name="Rectangle 12"/>
          <p:cNvSpPr>
            <a:spLocks noChangeArrowheads="1"/>
          </p:cNvSpPr>
          <p:nvPr/>
        </p:nvSpPr>
        <p:spPr bwMode="auto">
          <a:xfrm>
            <a:off x="2052933" y="5397798"/>
            <a:ext cx="10230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SimSun" charset="0"/>
                <a:cs typeface="Arial" panose="020B0604020202020204" pitchFamily="34" charset="0"/>
              </a:rPr>
              <a:t>softirq</a:t>
            </a:r>
          </a:p>
        </p:txBody>
      </p:sp>
      <p:sp>
        <p:nvSpPr>
          <p:cNvPr id="140294" name="Rectangle 13"/>
          <p:cNvSpPr>
            <a:spLocks noChangeArrowheads="1"/>
          </p:cNvSpPr>
          <p:nvPr/>
        </p:nvSpPr>
        <p:spPr bwMode="auto">
          <a:xfrm>
            <a:off x="583454" y="5397798"/>
            <a:ext cx="1074333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SimSun" charset="0"/>
                <a:cs typeface="Arial" panose="020B0604020202020204" pitchFamily="34" charset="0"/>
              </a:rPr>
              <a:t>tasklet</a:t>
            </a:r>
          </a:p>
        </p:txBody>
      </p:sp>
      <p:sp>
        <p:nvSpPr>
          <p:cNvPr id="140295" name="Rectangle 14"/>
          <p:cNvSpPr>
            <a:spLocks noChangeArrowheads="1"/>
          </p:cNvSpPr>
          <p:nvPr/>
        </p:nvSpPr>
        <p:spPr bwMode="auto">
          <a:xfrm>
            <a:off x="3411768" y="5416848"/>
            <a:ext cx="1693092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SimSun" charset="0"/>
                <a:cs typeface="Arial" panose="020B0604020202020204" pitchFamily="34" charset="0"/>
              </a:rPr>
              <a:t>workqueue</a:t>
            </a:r>
          </a:p>
        </p:txBody>
      </p:sp>
      <p:sp>
        <p:nvSpPr>
          <p:cNvPr id="140296" name="Line 17"/>
          <p:cNvSpPr>
            <a:spLocks noChangeShapeType="1"/>
          </p:cNvSpPr>
          <p:nvPr/>
        </p:nvSpPr>
        <p:spPr bwMode="auto">
          <a:xfrm flipH="1">
            <a:off x="1507177" y="5028556"/>
            <a:ext cx="632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297" name="Rectangle 14"/>
          <p:cNvSpPr>
            <a:spLocks noChangeArrowheads="1"/>
          </p:cNvSpPr>
          <p:nvPr/>
        </p:nvSpPr>
        <p:spPr bwMode="auto">
          <a:xfrm>
            <a:off x="5324097" y="5416848"/>
            <a:ext cx="198323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SimSun" charset="0"/>
                <a:cs typeface="Arial" panose="020B0604020202020204" pitchFamily="34" charset="0"/>
              </a:rPr>
              <a:t>kernel thread</a:t>
            </a:r>
          </a:p>
        </p:txBody>
      </p:sp>
      <p:sp>
        <p:nvSpPr>
          <p:cNvPr id="140299" name="Text Box 16"/>
          <p:cNvSpPr txBox="1">
            <a:spLocks noChangeArrowheads="1"/>
          </p:cNvSpPr>
          <p:nvPr/>
        </p:nvSpPr>
        <p:spPr bwMode="auto">
          <a:xfrm>
            <a:off x="7679377" y="5200006"/>
            <a:ext cx="121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SimSun" charset="0"/>
                <a:cs typeface="Arial" panose="020B0604020202020204" pitchFamily="34" charset="0"/>
              </a:rPr>
              <a:t>Bottom half</a:t>
            </a:r>
          </a:p>
        </p:txBody>
      </p:sp>
    </p:spTree>
    <p:extLst>
      <p:ext uri="{BB962C8B-B14F-4D97-AF65-F5344CB8AC3E}">
        <p14:creationId xmlns:p14="http://schemas.microsoft.com/office/powerpoint/2010/main" val="12868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69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System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VS.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call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Trap!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Switching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mode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State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saving/restoring,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changing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stack,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checking</a:t>
            </a:r>
            <a:r>
              <a:rPr kumimoji="1" lang="is-IS" altLang="zh-CN" sz="2000" dirty="0"/>
              <a:t>…</a:t>
            </a:r>
            <a:endParaRPr kumimoji="1" lang="zh-CN" altLang="en-US" sz="2000" dirty="0"/>
          </a:p>
          <a:p>
            <a:r>
              <a:rPr kumimoji="1" lang="en-US" altLang="zh-CN" sz="2400" dirty="0"/>
              <a:t>‘</a:t>
            </a:r>
            <a:r>
              <a:rPr kumimoji="1" lang="en-US" altLang="zh-CN" sz="2400" dirty="0" err="1"/>
              <a:t>Int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0x80’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enough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New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instructions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lower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latency</a:t>
            </a:r>
            <a:endParaRPr kumimoji="1" lang="zh-CN" altLang="en-US" sz="2000" dirty="0"/>
          </a:p>
          <a:p>
            <a:pPr lvl="1"/>
            <a:r>
              <a:rPr kumimoji="1" lang="en-US" altLang="zh-CN" sz="2000" dirty="0" err="1"/>
              <a:t>vDSO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reducing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trapping</a:t>
            </a:r>
            <a:endParaRPr kumimoji="1" lang="zh-CN" altLang="en-US" sz="2000" dirty="0"/>
          </a:p>
          <a:p>
            <a:pPr lvl="1"/>
            <a:r>
              <a:rPr kumimoji="1" lang="en-US" altLang="zh-CN" sz="2000" dirty="0" err="1"/>
              <a:t>FlexSC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further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reducing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trapping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multi-core</a:t>
            </a:r>
            <a:endParaRPr kumimoji="1" lang="zh-CN" altLang="en-US" sz="2000" dirty="0"/>
          </a:p>
          <a:p>
            <a:pPr lvl="1"/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7883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Cross-Mode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05001"/>
            <a:ext cx="4330824" cy="4188295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/>
              <a:t>ProxOS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Two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virtual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machines,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trusted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other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untrusted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Redirect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untrusted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system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calls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untrusted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VMs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Overhead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mode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switching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could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high!</a:t>
            </a:r>
            <a:endParaRPr kumimoji="1" lang="zh-CN" altLang="en-US" sz="2000" dirty="0"/>
          </a:p>
          <a:p>
            <a:r>
              <a:rPr kumimoji="1" lang="en-US" altLang="zh-CN" sz="2400" dirty="0"/>
              <a:t>More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Nested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Virtualization</a:t>
            </a:r>
            <a:endParaRPr kumimoji="1"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050" y="1700808"/>
            <a:ext cx="3751363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53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Optimization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Cross-Mode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Using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shared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memory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(like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FlexSC</a:t>
            </a:r>
            <a:r>
              <a:rPr kumimoji="1" lang="en-US" altLang="zh-CN" sz="2400" dirty="0"/>
              <a:t>)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Make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synchronous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calls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asynchronous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ones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Require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app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logic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changed</a:t>
            </a:r>
            <a:endParaRPr kumimoji="1" lang="zh-CN" altLang="en-US" sz="2000" dirty="0"/>
          </a:p>
          <a:p>
            <a:r>
              <a:rPr kumimoji="1" lang="en-US" altLang="zh-CN" sz="2400" dirty="0"/>
              <a:t>How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about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instruction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world-call?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world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just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mode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(including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VM,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kernel/user,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etc.)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Separating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protection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from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managing</a:t>
            </a:r>
            <a:endParaRPr kumimoji="1" lang="zh-CN" altLang="en-US" sz="2000" dirty="0"/>
          </a:p>
          <a:p>
            <a:pPr lvl="2"/>
            <a:r>
              <a:rPr kumimoji="1" lang="en-US" altLang="zh-CN" sz="1600" dirty="0"/>
              <a:t>Configure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software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(managing)</a:t>
            </a:r>
            <a:endParaRPr kumimoji="1" lang="zh-CN" altLang="en-US" sz="1600" dirty="0"/>
          </a:p>
          <a:p>
            <a:pPr lvl="2"/>
            <a:r>
              <a:rPr kumimoji="1" lang="en-US" altLang="zh-CN" sz="1600" dirty="0"/>
              <a:t>Check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hardware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(protection)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187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Calls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308D92-D59B-254C-9AE5-6E1E8DCE270C}" type="slidenum">
              <a:rPr lang="zh-CN" altLang="en-US" sz="1167">
                <a:latin typeface="Times New Roman" charset="0"/>
                <a:ea typeface="宋体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167">
              <a:latin typeface="Times New Roman" charset="0"/>
              <a:ea typeface="宋体" charset="0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93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0"/>
              </a:rPr>
              <a:t>System Calls</a:t>
            </a:r>
            <a:r>
              <a:rPr lang="zh-CN" altLang="en-US" dirty="0">
                <a:ea typeface="宋体" charset="0"/>
              </a:rPr>
              <a:t> </a:t>
            </a:r>
            <a:r>
              <a:rPr lang="en-US" altLang="zh-CN" dirty="0">
                <a:ea typeface="宋体" charset="0"/>
              </a:rPr>
              <a:t>in</a:t>
            </a:r>
            <a:r>
              <a:rPr lang="zh-CN" altLang="en-US" dirty="0">
                <a:ea typeface="宋体" charset="0"/>
              </a:rPr>
              <a:t> </a:t>
            </a:r>
            <a:r>
              <a:rPr lang="en-US" altLang="zh-CN" dirty="0">
                <a:ea typeface="宋体" charset="0"/>
              </a:rPr>
              <a:t>Previous</a:t>
            </a:r>
            <a:r>
              <a:rPr lang="zh-CN" altLang="en-US" dirty="0">
                <a:ea typeface="宋体" charset="0"/>
              </a:rPr>
              <a:t> </a:t>
            </a:r>
            <a:r>
              <a:rPr lang="en-US" altLang="zh-CN" dirty="0">
                <a:ea typeface="宋体" charset="0"/>
              </a:rPr>
              <a:t>Classes</a:t>
            </a:r>
            <a:r>
              <a:rPr lang="zh-CN" altLang="en-US" dirty="0">
                <a:ea typeface="宋体" charset="0"/>
              </a:rPr>
              <a:t> </a:t>
            </a:r>
            <a:r>
              <a:rPr lang="en-US" altLang="zh-CN" dirty="0">
                <a:ea typeface="宋体" charset="0"/>
              </a:rPr>
              <a:t>(Partial)</a:t>
            </a:r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45" y="2639576"/>
            <a:ext cx="8219507" cy="29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65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0"/>
              </a:rPr>
              <a:t>Review:</a:t>
            </a:r>
            <a:r>
              <a:rPr lang="zh-CN" altLang="en-US" dirty="0" smtClean="0">
                <a:ea typeface="宋体" charset="0"/>
              </a:rPr>
              <a:t> </a:t>
            </a:r>
            <a:r>
              <a:rPr lang="en-US" altLang="zh-CN" dirty="0" smtClean="0">
                <a:ea typeface="宋体" charset="0"/>
              </a:rPr>
              <a:t>Open </a:t>
            </a:r>
            <a:r>
              <a:rPr lang="en-US" altLang="zh-CN" dirty="0">
                <a:ea typeface="宋体" charset="0"/>
              </a:rPr>
              <a:t>Files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05000"/>
            <a:ext cx="8147248" cy="4191000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1667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#</a:t>
            </a:r>
            <a:r>
              <a:rPr lang="en-US" altLang="zh-CN" sz="1667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include &lt;sys/</a:t>
            </a:r>
            <a:r>
              <a:rPr lang="en-US" altLang="zh-CN" sz="1667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types.h</a:t>
            </a:r>
            <a:r>
              <a:rPr lang="en-US" altLang="zh-CN" sz="1667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1667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#include &lt;sys/</a:t>
            </a:r>
            <a:r>
              <a:rPr lang="en-US" altLang="zh-CN" sz="1667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stat.h</a:t>
            </a:r>
            <a:r>
              <a:rPr lang="en-US" altLang="zh-CN" sz="1667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1667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#include &lt;</a:t>
            </a:r>
            <a:r>
              <a:rPr lang="en-US" altLang="zh-CN" sz="1667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fcntl.h</a:t>
            </a:r>
            <a:r>
              <a:rPr lang="en-US" altLang="zh-CN" sz="1667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CN" sz="1667" dirty="0"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1667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67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open</a:t>
            </a:r>
            <a:r>
              <a:rPr lang="en-US" altLang="zh-CN" sz="1667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(char *filename, </a:t>
            </a:r>
            <a:r>
              <a:rPr lang="en-US" altLang="zh-CN" sz="1667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67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flags, </a:t>
            </a:r>
            <a:r>
              <a:rPr lang="en-US" altLang="zh-CN" sz="1667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mode_t</a:t>
            </a:r>
            <a:r>
              <a:rPr lang="en-US" altLang="zh-CN" sz="1667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mode);</a:t>
            </a:r>
          </a:p>
          <a:p>
            <a:pPr algn="r">
              <a:lnSpc>
                <a:spcPct val="90000"/>
              </a:lnSpc>
              <a:buFontTx/>
              <a:buNone/>
              <a:defRPr/>
            </a:pPr>
            <a:r>
              <a:rPr lang="en-US" altLang="zh-CN" sz="1667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Returns: new file descriptor if OK, -1 on error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CN" sz="1667" dirty="0"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sz="1667" u="sng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flags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5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O_RDONLY, O_WRONLY, O_RDWR (must have one)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5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O_CREAT, O_TRUNC, O_APPEND (optional)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sz="1667" u="sng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mode</a:t>
            </a:r>
            <a:r>
              <a:rPr lang="en-US" altLang="zh-CN" sz="1667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5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S_IRUSR, S_IWUSR, S_IXUSR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5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S_IRGRP, S_IWGRP, S_IXGRP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5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S_IROTH, S_IWOTH, S_IXOTH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zh-CN" b="1" dirty="0" smtClean="0"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138551" y="3377828"/>
            <a:ext cx="2297875" cy="267195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744270" y="1477080"/>
            <a:ext cx="2232248" cy="1144425"/>
          </a:xfrm>
          <a:prstGeom prst="roundRect">
            <a:avLst>
              <a:gd name="adj" fmla="val 7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Why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return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fd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?</a:t>
            </a: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Why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not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pointer?</a:t>
            </a: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6210794" y="2621504"/>
            <a:ext cx="665463" cy="7563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18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3B8FFE-5F08-5945-B40D-D0E5AB1E2A79}" type="slidenum">
              <a:rPr lang="zh-CN" altLang="en-US" sz="1167">
                <a:latin typeface="Times New Roman" charset="0"/>
                <a:ea typeface="宋体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167">
              <a:latin typeface="Times New Roman" charset="0"/>
              <a:ea typeface="宋体" charset="0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2259530" y="3832444"/>
            <a:ext cx="5080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333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259530" y="4022944"/>
            <a:ext cx="5080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333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2259530" y="4213444"/>
            <a:ext cx="5080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333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2259530" y="4403944"/>
            <a:ext cx="5080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333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2259530" y="4594444"/>
            <a:ext cx="5080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333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2259530" y="4784944"/>
            <a:ext cx="5080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333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2259530" y="4975444"/>
            <a:ext cx="5080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333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2259530" y="5165944"/>
            <a:ext cx="5080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333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3714788" y="2146793"/>
            <a:ext cx="2057524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 dirty="0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 dirty="0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(shared by all </a:t>
            </a:r>
            <a:r>
              <a:rPr lang="en-US" altLang="zh-CN" sz="1333" dirty="0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processes)</a:t>
            </a:r>
            <a:endParaRPr lang="en-US" altLang="zh-CN" sz="1333" dirty="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5844320" y="2196692"/>
            <a:ext cx="1432718" cy="70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(shared by all processes)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4228030" y="3197444"/>
            <a:ext cx="889000" cy="25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file pos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4228030" y="3451444"/>
            <a:ext cx="889000" cy="25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refcnt = 1</a:t>
            </a:r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4228030" y="3705444"/>
            <a:ext cx="889000" cy="25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6133030" y="3260944"/>
            <a:ext cx="889000" cy="25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File access</a:t>
            </a:r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6133030" y="3514944"/>
            <a:ext cx="889000" cy="25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File size</a:t>
            </a:r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6133030" y="3768944"/>
            <a:ext cx="889000" cy="25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File type</a:t>
            </a:r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4990030" y="3070444"/>
            <a:ext cx="114300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 flipV="1">
            <a:off x="2640530" y="2943444"/>
            <a:ext cx="158750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4926530" y="4467444"/>
            <a:ext cx="12065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4228030" y="2943444"/>
            <a:ext cx="889000" cy="25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333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53271" name="Rectangle 23"/>
          <p:cNvSpPr>
            <a:spLocks noChangeArrowheads="1"/>
          </p:cNvSpPr>
          <p:nvPr/>
        </p:nvSpPr>
        <p:spPr bwMode="auto">
          <a:xfrm>
            <a:off x="4228030" y="4594444"/>
            <a:ext cx="889000" cy="25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file pos</a:t>
            </a:r>
          </a:p>
        </p:txBody>
      </p:sp>
      <p:sp>
        <p:nvSpPr>
          <p:cNvPr id="53272" name="Rectangle 24"/>
          <p:cNvSpPr>
            <a:spLocks noChangeArrowheads="1"/>
          </p:cNvSpPr>
          <p:nvPr/>
        </p:nvSpPr>
        <p:spPr bwMode="auto">
          <a:xfrm>
            <a:off x="4228030" y="4848444"/>
            <a:ext cx="889000" cy="25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refcnt = 1</a:t>
            </a:r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4228030" y="5102444"/>
            <a:ext cx="889000" cy="25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4228030" y="4340444"/>
            <a:ext cx="889000" cy="25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333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4375651" y="2654488"/>
            <a:ext cx="57259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file A</a:t>
            </a:r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4400025" y="4051488"/>
            <a:ext cx="566181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file B</a:t>
            </a:r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6301818" y="2998446"/>
            <a:ext cx="57259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file A</a:t>
            </a: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6283859" y="4305488"/>
            <a:ext cx="566181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file B</a:t>
            </a:r>
          </a:p>
        </p:txBody>
      </p:sp>
      <p:sp>
        <p:nvSpPr>
          <p:cNvPr id="53279" name="Line 31"/>
          <p:cNvSpPr>
            <a:spLocks noChangeShapeType="1"/>
          </p:cNvSpPr>
          <p:nvPr/>
        </p:nvSpPr>
        <p:spPr bwMode="auto">
          <a:xfrm flipV="1">
            <a:off x="2640530" y="4340444"/>
            <a:ext cx="15875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53280" name="Rectangle 32"/>
          <p:cNvSpPr>
            <a:spLocks noChangeArrowheads="1"/>
          </p:cNvSpPr>
          <p:nvPr/>
        </p:nvSpPr>
        <p:spPr bwMode="auto">
          <a:xfrm>
            <a:off x="1754176" y="3832444"/>
            <a:ext cx="508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167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fd0</a:t>
            </a:r>
          </a:p>
        </p:txBody>
      </p:sp>
      <p:sp>
        <p:nvSpPr>
          <p:cNvPr id="53281" name="Rectangle 33"/>
          <p:cNvSpPr>
            <a:spLocks noChangeArrowheads="1"/>
          </p:cNvSpPr>
          <p:nvPr/>
        </p:nvSpPr>
        <p:spPr bwMode="auto">
          <a:xfrm>
            <a:off x="1754176" y="4022944"/>
            <a:ext cx="508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167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fd1</a:t>
            </a:r>
          </a:p>
        </p:txBody>
      </p:sp>
      <p:sp>
        <p:nvSpPr>
          <p:cNvPr id="53282" name="Rectangle 34"/>
          <p:cNvSpPr>
            <a:spLocks noChangeArrowheads="1"/>
          </p:cNvSpPr>
          <p:nvPr/>
        </p:nvSpPr>
        <p:spPr bwMode="auto">
          <a:xfrm>
            <a:off x="1754176" y="4213444"/>
            <a:ext cx="508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167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fd2</a:t>
            </a:r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1754176" y="4403944"/>
            <a:ext cx="508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167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fd3</a:t>
            </a:r>
          </a:p>
        </p:txBody>
      </p:sp>
      <p:sp>
        <p:nvSpPr>
          <p:cNvPr id="53284" name="Rectangle 36"/>
          <p:cNvSpPr>
            <a:spLocks noChangeArrowheads="1"/>
          </p:cNvSpPr>
          <p:nvPr/>
        </p:nvSpPr>
        <p:spPr bwMode="auto">
          <a:xfrm>
            <a:off x="1754176" y="4594444"/>
            <a:ext cx="508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167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fd4</a:t>
            </a:r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1754176" y="4784944"/>
            <a:ext cx="508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167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fd5</a:t>
            </a:r>
          </a:p>
        </p:txBody>
      </p:sp>
      <p:sp>
        <p:nvSpPr>
          <p:cNvPr id="53286" name="Rectangle 38"/>
          <p:cNvSpPr>
            <a:spLocks noChangeArrowheads="1"/>
          </p:cNvSpPr>
          <p:nvPr/>
        </p:nvSpPr>
        <p:spPr bwMode="auto">
          <a:xfrm>
            <a:off x="1754176" y="4975444"/>
            <a:ext cx="508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167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fd6</a:t>
            </a:r>
          </a:p>
        </p:txBody>
      </p:sp>
      <p:sp>
        <p:nvSpPr>
          <p:cNvPr id="53287" name="Rectangle 39"/>
          <p:cNvSpPr>
            <a:spLocks noChangeArrowheads="1"/>
          </p:cNvSpPr>
          <p:nvPr/>
        </p:nvSpPr>
        <p:spPr bwMode="auto">
          <a:xfrm>
            <a:off x="1754176" y="5165944"/>
            <a:ext cx="508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167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fd7</a:t>
            </a:r>
          </a:p>
        </p:txBody>
      </p:sp>
      <p:sp>
        <p:nvSpPr>
          <p:cNvPr id="53288" name="Text Box 40"/>
          <p:cNvSpPr txBox="1">
            <a:spLocks noChangeArrowheads="1"/>
          </p:cNvSpPr>
          <p:nvPr/>
        </p:nvSpPr>
        <p:spPr bwMode="auto">
          <a:xfrm>
            <a:off x="1497530" y="3156388"/>
            <a:ext cx="1841500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333" dirty="0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Descriptor table (one table per process)</a:t>
            </a:r>
          </a:p>
        </p:txBody>
      </p:sp>
      <p:sp>
        <p:nvSpPr>
          <p:cNvPr id="53289" name="Rectangle 41"/>
          <p:cNvSpPr>
            <a:spLocks noChangeArrowheads="1"/>
          </p:cNvSpPr>
          <p:nvPr/>
        </p:nvSpPr>
        <p:spPr bwMode="auto">
          <a:xfrm>
            <a:off x="6135676" y="4022944"/>
            <a:ext cx="889000" cy="25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3290" name="Rectangle 42"/>
          <p:cNvSpPr>
            <a:spLocks noChangeArrowheads="1"/>
          </p:cNvSpPr>
          <p:nvPr/>
        </p:nvSpPr>
        <p:spPr bwMode="auto">
          <a:xfrm>
            <a:off x="6135676" y="4530944"/>
            <a:ext cx="8890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File access</a:t>
            </a:r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6135676" y="4784944"/>
            <a:ext cx="8890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File size</a:t>
            </a:r>
          </a:p>
        </p:txBody>
      </p:sp>
      <p:sp>
        <p:nvSpPr>
          <p:cNvPr id="53292" name="Rectangle 44"/>
          <p:cNvSpPr>
            <a:spLocks noChangeArrowheads="1"/>
          </p:cNvSpPr>
          <p:nvPr/>
        </p:nvSpPr>
        <p:spPr bwMode="auto">
          <a:xfrm>
            <a:off x="6135676" y="5038944"/>
            <a:ext cx="8890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File type</a:t>
            </a:r>
          </a:p>
        </p:txBody>
      </p:sp>
      <p:sp>
        <p:nvSpPr>
          <p:cNvPr id="53293" name="Rectangle 45"/>
          <p:cNvSpPr>
            <a:spLocks noChangeArrowheads="1"/>
          </p:cNvSpPr>
          <p:nvPr/>
        </p:nvSpPr>
        <p:spPr bwMode="auto">
          <a:xfrm>
            <a:off x="6138322" y="5292944"/>
            <a:ext cx="8890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3294" name="Rectangle 46"/>
          <p:cNvSpPr>
            <a:spLocks noGrp="1" noChangeArrowheads="1"/>
          </p:cNvSpPr>
          <p:nvPr>
            <p:ph type="title"/>
          </p:nvPr>
        </p:nvSpPr>
        <p:spPr>
          <a:xfrm>
            <a:off x="457200" y="5952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0"/>
              </a:rPr>
              <a:t>FD</a:t>
            </a:r>
            <a:r>
              <a:rPr lang="zh-CN" altLang="en-US" dirty="0" smtClean="0">
                <a:ea typeface="宋体" charset="0"/>
              </a:rPr>
              <a:t> </a:t>
            </a:r>
            <a:r>
              <a:rPr lang="en-US" altLang="zh-CN" dirty="0" smtClean="0">
                <a:ea typeface="宋体" charset="0"/>
              </a:rPr>
              <a:t>Table</a:t>
            </a:r>
            <a:r>
              <a:rPr lang="zh-CN" altLang="en-US" dirty="0" smtClean="0">
                <a:ea typeface="宋体" charset="0"/>
              </a:rPr>
              <a:t> </a:t>
            </a:r>
            <a:r>
              <a:rPr lang="en-US" altLang="zh-CN" dirty="0" smtClean="0">
                <a:ea typeface="宋体" charset="0"/>
              </a:rPr>
              <a:t>&amp;</a:t>
            </a:r>
            <a:r>
              <a:rPr lang="zh-CN" altLang="en-US" dirty="0" smtClean="0">
                <a:ea typeface="宋体" charset="0"/>
              </a:rPr>
              <a:t> </a:t>
            </a:r>
            <a:r>
              <a:rPr lang="en-US" altLang="zh-CN" dirty="0" smtClean="0">
                <a:ea typeface="宋体" charset="0"/>
              </a:rPr>
              <a:t>Opened</a:t>
            </a:r>
            <a:r>
              <a:rPr lang="zh-CN" altLang="en-US" dirty="0" smtClean="0">
                <a:ea typeface="宋体" charset="0"/>
              </a:rPr>
              <a:t> </a:t>
            </a:r>
            <a:r>
              <a:rPr lang="en-US" altLang="zh-CN" dirty="0" smtClean="0">
                <a:ea typeface="宋体" charset="0"/>
              </a:rPr>
              <a:t>File</a:t>
            </a:r>
            <a:r>
              <a:rPr lang="zh-CN" altLang="en-US" dirty="0" smtClean="0">
                <a:ea typeface="宋体" charset="0"/>
              </a:rPr>
              <a:t> </a:t>
            </a:r>
            <a:r>
              <a:rPr lang="en-US" altLang="zh-CN" dirty="0" smtClean="0">
                <a:ea typeface="宋体" charset="0"/>
              </a:rPr>
              <a:t>Table</a:t>
            </a:r>
            <a:r>
              <a:rPr lang="zh-CN" altLang="en-US" dirty="0" smtClean="0">
                <a:ea typeface="宋体" charset="0"/>
              </a:rPr>
              <a:t> </a:t>
            </a:r>
            <a:r>
              <a:rPr lang="en-US" altLang="zh-CN" dirty="0" smtClean="0">
                <a:ea typeface="宋体" charset="0"/>
              </a:rPr>
              <a:t/>
            </a:r>
            <a:br>
              <a:rPr lang="en-US" altLang="zh-CN" dirty="0" smtClean="0">
                <a:ea typeface="宋体" charset="0"/>
              </a:rPr>
            </a:br>
            <a:r>
              <a:rPr lang="en-US" altLang="zh-CN" dirty="0" smtClean="0">
                <a:ea typeface="宋体" charset="0"/>
              </a:rPr>
              <a:t>after</a:t>
            </a:r>
            <a:r>
              <a:rPr lang="zh-CN" altLang="en-US" dirty="0" smtClean="0">
                <a:ea typeface="宋体" charset="0"/>
              </a:rPr>
              <a:t> </a:t>
            </a:r>
            <a:r>
              <a:rPr lang="en-US" altLang="zh-CN" dirty="0" smtClean="0">
                <a:ea typeface="宋体" charset="0"/>
              </a:rPr>
              <a:t>fork()</a:t>
            </a:r>
            <a:endParaRPr lang="zh-CN" altLang="en-US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87304A-D478-994C-BF29-1C259220B29D}" type="slidenum">
              <a:rPr lang="zh-CN" altLang="en-US" sz="1167">
                <a:latin typeface="Times New Roman" charset="0"/>
                <a:ea typeface="宋体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167">
              <a:latin typeface="Times New Roman" charset="0"/>
              <a:ea typeface="宋体" charset="0"/>
            </a:endParaRP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2283354" y="3746500"/>
            <a:ext cx="5080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333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283354" y="3937000"/>
            <a:ext cx="5080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333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2283354" y="4127500"/>
            <a:ext cx="5080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333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2283354" y="4318000"/>
            <a:ext cx="5080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333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283354" y="4508500"/>
            <a:ext cx="5080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333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2283354" y="4699000"/>
            <a:ext cx="5080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333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2283354" y="4889500"/>
            <a:ext cx="5080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333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2283354" y="5080000"/>
            <a:ext cx="5080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333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3707904" y="2061173"/>
            <a:ext cx="2160240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 dirty="0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 dirty="0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(shared by all </a:t>
            </a:r>
            <a:r>
              <a:rPr lang="en-US" altLang="zh-CN" sz="1333" dirty="0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processes)</a:t>
            </a:r>
            <a:endParaRPr lang="en-US" altLang="zh-CN" sz="1333" dirty="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5868144" y="2110748"/>
            <a:ext cx="1432718" cy="70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(shared by all processes)</a:t>
            </a:r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4251854" y="3111500"/>
            <a:ext cx="889000" cy="2540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file pos</a:t>
            </a: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4251854" y="3365500"/>
            <a:ext cx="889000" cy="2540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refcnt = 0</a:t>
            </a:r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4251854" y="3619500"/>
            <a:ext cx="889000" cy="2540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6156854" y="3175000"/>
            <a:ext cx="889000" cy="2540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File access</a:t>
            </a: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6156854" y="3429000"/>
            <a:ext cx="889000" cy="2540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File size</a:t>
            </a:r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6156854" y="3683000"/>
            <a:ext cx="889000" cy="2540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File type</a:t>
            </a:r>
          </a:p>
        </p:txBody>
      </p:sp>
      <p:sp>
        <p:nvSpPr>
          <p:cNvPr id="69651" name="Line 19"/>
          <p:cNvSpPr>
            <a:spLocks noChangeShapeType="1"/>
          </p:cNvSpPr>
          <p:nvPr/>
        </p:nvSpPr>
        <p:spPr bwMode="auto">
          <a:xfrm>
            <a:off x="5013854" y="2984500"/>
            <a:ext cx="114300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>
            <a:off x="2667000" y="4064000"/>
            <a:ext cx="158750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>
            <a:off x="4950354" y="4381500"/>
            <a:ext cx="12065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4251854" y="2857500"/>
            <a:ext cx="889000" cy="2540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333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4251854" y="4508500"/>
            <a:ext cx="889000" cy="25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file pos</a:t>
            </a:r>
          </a:p>
        </p:txBody>
      </p:sp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4251854" y="4762500"/>
            <a:ext cx="889000" cy="25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refcnt = 2</a:t>
            </a:r>
          </a:p>
        </p:txBody>
      </p:sp>
      <p:sp>
        <p:nvSpPr>
          <p:cNvPr id="69657" name="Rectangle 25"/>
          <p:cNvSpPr>
            <a:spLocks noChangeArrowheads="1"/>
          </p:cNvSpPr>
          <p:nvPr/>
        </p:nvSpPr>
        <p:spPr bwMode="auto">
          <a:xfrm>
            <a:off x="4251854" y="5016500"/>
            <a:ext cx="889000" cy="25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4251854" y="4254500"/>
            <a:ext cx="889000" cy="25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333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69659" name="Text Box 27"/>
          <p:cNvSpPr txBox="1">
            <a:spLocks noChangeArrowheads="1"/>
          </p:cNvSpPr>
          <p:nvPr/>
        </p:nvSpPr>
        <p:spPr bwMode="auto">
          <a:xfrm>
            <a:off x="4399475" y="2568544"/>
            <a:ext cx="57259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file A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423849" y="3965544"/>
            <a:ext cx="566181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file B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6325642" y="2912502"/>
            <a:ext cx="57259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file A</a:t>
            </a:r>
          </a:p>
        </p:txBody>
      </p: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6307683" y="4219544"/>
            <a:ext cx="566181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file B</a:t>
            </a:r>
          </a:p>
        </p:txBody>
      </p:sp>
      <p:sp>
        <p:nvSpPr>
          <p:cNvPr id="69663" name="Line 31"/>
          <p:cNvSpPr>
            <a:spLocks noChangeShapeType="1"/>
          </p:cNvSpPr>
          <p:nvPr/>
        </p:nvSpPr>
        <p:spPr bwMode="auto">
          <a:xfrm flipV="1">
            <a:off x="2664355" y="4381500"/>
            <a:ext cx="1590146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69664" name="Rectangle 32"/>
          <p:cNvSpPr>
            <a:spLocks noChangeArrowheads="1"/>
          </p:cNvSpPr>
          <p:nvPr/>
        </p:nvSpPr>
        <p:spPr bwMode="auto">
          <a:xfrm>
            <a:off x="1778000" y="3746500"/>
            <a:ext cx="508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167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fd0</a:t>
            </a:r>
          </a:p>
        </p:txBody>
      </p:sp>
      <p:sp>
        <p:nvSpPr>
          <p:cNvPr id="69665" name="Rectangle 33"/>
          <p:cNvSpPr>
            <a:spLocks noChangeArrowheads="1"/>
          </p:cNvSpPr>
          <p:nvPr/>
        </p:nvSpPr>
        <p:spPr bwMode="auto">
          <a:xfrm>
            <a:off x="1778000" y="3937000"/>
            <a:ext cx="508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167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fd1</a:t>
            </a:r>
          </a:p>
        </p:txBody>
      </p:sp>
      <p:sp>
        <p:nvSpPr>
          <p:cNvPr id="69666" name="Rectangle 34"/>
          <p:cNvSpPr>
            <a:spLocks noChangeArrowheads="1"/>
          </p:cNvSpPr>
          <p:nvPr/>
        </p:nvSpPr>
        <p:spPr bwMode="auto">
          <a:xfrm>
            <a:off x="1778000" y="4127500"/>
            <a:ext cx="508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167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fd2</a:t>
            </a:r>
          </a:p>
        </p:txBody>
      </p:sp>
      <p:sp>
        <p:nvSpPr>
          <p:cNvPr id="69667" name="Rectangle 35"/>
          <p:cNvSpPr>
            <a:spLocks noChangeArrowheads="1"/>
          </p:cNvSpPr>
          <p:nvPr/>
        </p:nvSpPr>
        <p:spPr bwMode="auto">
          <a:xfrm>
            <a:off x="1778000" y="4318000"/>
            <a:ext cx="508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167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fd3</a:t>
            </a:r>
          </a:p>
        </p:txBody>
      </p:sp>
      <p:sp>
        <p:nvSpPr>
          <p:cNvPr id="69668" name="Rectangle 36"/>
          <p:cNvSpPr>
            <a:spLocks noChangeArrowheads="1"/>
          </p:cNvSpPr>
          <p:nvPr/>
        </p:nvSpPr>
        <p:spPr bwMode="auto">
          <a:xfrm>
            <a:off x="1778000" y="4508500"/>
            <a:ext cx="508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167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fd4</a:t>
            </a:r>
          </a:p>
        </p:txBody>
      </p:sp>
      <p:sp>
        <p:nvSpPr>
          <p:cNvPr id="69669" name="Rectangle 37"/>
          <p:cNvSpPr>
            <a:spLocks noChangeArrowheads="1"/>
          </p:cNvSpPr>
          <p:nvPr/>
        </p:nvSpPr>
        <p:spPr bwMode="auto">
          <a:xfrm>
            <a:off x="1778000" y="4699000"/>
            <a:ext cx="508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167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fd5</a:t>
            </a:r>
          </a:p>
        </p:txBody>
      </p:sp>
      <p:sp>
        <p:nvSpPr>
          <p:cNvPr id="69670" name="Rectangle 38"/>
          <p:cNvSpPr>
            <a:spLocks noChangeArrowheads="1"/>
          </p:cNvSpPr>
          <p:nvPr/>
        </p:nvSpPr>
        <p:spPr bwMode="auto">
          <a:xfrm>
            <a:off x="1778000" y="4889500"/>
            <a:ext cx="508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167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fd6</a:t>
            </a:r>
          </a:p>
        </p:txBody>
      </p:sp>
      <p:sp>
        <p:nvSpPr>
          <p:cNvPr id="69671" name="Rectangle 39"/>
          <p:cNvSpPr>
            <a:spLocks noChangeArrowheads="1"/>
          </p:cNvSpPr>
          <p:nvPr/>
        </p:nvSpPr>
        <p:spPr bwMode="auto">
          <a:xfrm>
            <a:off x="1778000" y="5080000"/>
            <a:ext cx="508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167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fd7</a:t>
            </a:r>
          </a:p>
        </p:txBody>
      </p:sp>
      <p:sp>
        <p:nvSpPr>
          <p:cNvPr id="69673" name="Rectangle 41"/>
          <p:cNvSpPr>
            <a:spLocks noChangeArrowheads="1"/>
          </p:cNvSpPr>
          <p:nvPr/>
        </p:nvSpPr>
        <p:spPr bwMode="auto">
          <a:xfrm>
            <a:off x="6156855" y="3937000"/>
            <a:ext cx="891646" cy="2540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9674" name="Rectangle 42"/>
          <p:cNvSpPr>
            <a:spLocks noChangeArrowheads="1"/>
          </p:cNvSpPr>
          <p:nvPr/>
        </p:nvSpPr>
        <p:spPr bwMode="auto">
          <a:xfrm>
            <a:off x="6159500" y="4445000"/>
            <a:ext cx="889000" cy="25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File access</a:t>
            </a:r>
          </a:p>
        </p:txBody>
      </p:sp>
      <p:sp>
        <p:nvSpPr>
          <p:cNvPr id="69675" name="Rectangle 43"/>
          <p:cNvSpPr>
            <a:spLocks noChangeArrowheads="1"/>
          </p:cNvSpPr>
          <p:nvPr/>
        </p:nvSpPr>
        <p:spPr bwMode="auto">
          <a:xfrm>
            <a:off x="6159500" y="4699000"/>
            <a:ext cx="889000" cy="25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File size</a:t>
            </a:r>
          </a:p>
        </p:txBody>
      </p:sp>
      <p:sp>
        <p:nvSpPr>
          <p:cNvPr id="69676" name="Rectangle 44"/>
          <p:cNvSpPr>
            <a:spLocks noChangeArrowheads="1"/>
          </p:cNvSpPr>
          <p:nvPr/>
        </p:nvSpPr>
        <p:spPr bwMode="auto">
          <a:xfrm>
            <a:off x="6159500" y="4953000"/>
            <a:ext cx="889000" cy="25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File type</a:t>
            </a:r>
          </a:p>
        </p:txBody>
      </p:sp>
      <p:sp>
        <p:nvSpPr>
          <p:cNvPr id="69677" name="Rectangle 45"/>
          <p:cNvSpPr>
            <a:spLocks noChangeArrowheads="1"/>
          </p:cNvSpPr>
          <p:nvPr/>
        </p:nvSpPr>
        <p:spPr bwMode="auto">
          <a:xfrm>
            <a:off x="6162146" y="5207000"/>
            <a:ext cx="889000" cy="25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333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9678" name="Rectangle 4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0"/>
              </a:rPr>
              <a:t>Redirection</a:t>
            </a:r>
            <a:r>
              <a:rPr lang="zh-CN" altLang="en-US" dirty="0" smtClean="0">
                <a:ea typeface="宋体" charset="0"/>
              </a:rPr>
              <a:t> </a:t>
            </a:r>
            <a:r>
              <a:rPr lang="en-US" altLang="zh-CN" dirty="0" smtClean="0">
                <a:ea typeface="宋体" charset="0"/>
              </a:rPr>
              <a:t>by</a:t>
            </a:r>
            <a:r>
              <a:rPr lang="zh-CN" altLang="en-US" dirty="0" smtClean="0">
                <a:ea typeface="宋体" charset="0"/>
              </a:rPr>
              <a:t> </a:t>
            </a:r>
            <a:r>
              <a:rPr lang="en-US" altLang="zh-CN" dirty="0" smtClean="0">
                <a:ea typeface="宋体" charset="0"/>
              </a:rPr>
              <a:t>dup2(4,1)</a:t>
            </a:r>
            <a:r>
              <a:rPr lang="zh-CN" altLang="en-US" dirty="0" smtClean="0">
                <a:ea typeface="宋体" charset="0"/>
              </a:rPr>
              <a:t> </a:t>
            </a:r>
            <a:r>
              <a:rPr lang="en-US" altLang="zh-CN" dirty="0" smtClean="0">
                <a:ea typeface="宋体" charset="0"/>
              </a:rPr>
              <a:t>after</a:t>
            </a:r>
            <a:r>
              <a:rPr lang="zh-CN" altLang="en-US" dirty="0" smtClean="0">
                <a:ea typeface="宋体" charset="0"/>
              </a:rPr>
              <a:t> </a:t>
            </a:r>
            <a:r>
              <a:rPr lang="en-US" altLang="zh-CN" dirty="0" smtClean="0">
                <a:ea typeface="宋体" charset="0"/>
              </a:rPr>
              <a:t>fork()</a:t>
            </a:r>
            <a:endParaRPr lang="zh-CN" altLang="en-US" dirty="0">
              <a:ea typeface="宋体" charset="0"/>
            </a:endParaRPr>
          </a:p>
        </p:txBody>
      </p:sp>
      <p:sp>
        <p:nvSpPr>
          <p:cNvPr id="47" name="Text Box 40"/>
          <p:cNvSpPr txBox="1">
            <a:spLocks noChangeArrowheads="1"/>
          </p:cNvSpPr>
          <p:nvPr/>
        </p:nvSpPr>
        <p:spPr bwMode="auto">
          <a:xfrm>
            <a:off x="1521354" y="3070444"/>
            <a:ext cx="1841500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333" dirty="0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Descriptor table (one table per process)</a:t>
            </a:r>
          </a:p>
        </p:txBody>
      </p:sp>
    </p:spTree>
    <p:extLst>
      <p:ext uri="{BB962C8B-B14F-4D97-AF65-F5344CB8AC3E}">
        <p14:creationId xmlns:p14="http://schemas.microsoft.com/office/powerpoint/2010/main" val="30151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8172</TotalTime>
  <Words>2160</Words>
  <Application>Microsoft Office PowerPoint</Application>
  <PresentationFormat>全屏显示(4:3)</PresentationFormat>
  <Paragraphs>417</Paragraphs>
  <Slides>43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Microsoft YaHei Light</vt:lpstr>
      <vt:lpstr>ＭＳ Ｐゴシック</vt:lpstr>
      <vt:lpstr>SimSun</vt:lpstr>
      <vt:lpstr>SimSun</vt:lpstr>
      <vt:lpstr>Arial</vt:lpstr>
      <vt:lpstr>Calibri</vt:lpstr>
      <vt:lpstr>Comic Sans MS</vt:lpstr>
      <vt:lpstr>Consolas</vt:lpstr>
      <vt:lpstr>Courier New</vt:lpstr>
      <vt:lpstr>Times New Roman</vt:lpstr>
      <vt:lpstr>Verdana</vt:lpstr>
      <vt:lpstr>Wingdings</vt:lpstr>
      <vt:lpstr>CloudVisor-Austin</vt:lpstr>
      <vt:lpstr>System Calls</vt:lpstr>
      <vt:lpstr>Review: OS as Services</vt:lpstr>
      <vt:lpstr>Review: Maximizing Parallelism</vt:lpstr>
      <vt:lpstr>Review: Top and Bottom Halves</vt:lpstr>
      <vt:lpstr>System Calls</vt:lpstr>
      <vt:lpstr>System Calls in Previous Classes (Partial)</vt:lpstr>
      <vt:lpstr>Review: Open Files</vt:lpstr>
      <vt:lpstr>FD Table &amp; Opened File Table  after fork()</vt:lpstr>
      <vt:lpstr>Redirection by dup2(4,1) after fork()</vt:lpstr>
      <vt:lpstr>Tracing System Calls</vt:lpstr>
      <vt:lpstr>Using strace</vt:lpstr>
      <vt:lpstr>Make a System calL</vt:lpstr>
      <vt:lpstr>2 Ways to Do System Calls: From Coder’s View</vt:lpstr>
      <vt:lpstr>3 Ways to Do System Calls: From Machine’s View</vt:lpstr>
      <vt:lpstr>Example of Calling exit()</vt:lpstr>
      <vt:lpstr>Lib-call / Syscall Return Codes</vt:lpstr>
      <vt:lpstr>Passing System Call Parameters</vt:lpstr>
      <vt:lpstr>How to validate user pointers?</vt:lpstr>
      <vt:lpstr>Handling faults due to user-pointers</vt:lpstr>
      <vt:lpstr>Access User’s Memory</vt:lpstr>
      <vt:lpstr>Paranoid functions to access user pointers</vt:lpstr>
      <vt:lpstr>New Instruction:  SYSENTER/SYSEXIT &amp; SYSCALL/SYSRET</vt:lpstr>
      <vt:lpstr>Simplify System Call by SYSCALL/SYSRET</vt:lpstr>
      <vt:lpstr>Compatibility across Intel and AMD</vt:lpstr>
      <vt:lpstr>Using SYSCALL to Invoke the exit() System Call</vt:lpstr>
      <vt:lpstr>System Call</vt:lpstr>
      <vt:lpstr>What does CPU do for “INT 0x80”</vt:lpstr>
      <vt:lpstr>vDSO</vt:lpstr>
      <vt:lpstr>The Motivation of vDSO</vt:lpstr>
      <vt:lpstr>The Code of gettimeofday()</vt:lpstr>
      <vt:lpstr>Where is the Shared Page for vDSO?</vt:lpstr>
      <vt:lpstr>Flex-SC</vt:lpstr>
      <vt:lpstr>The Motivation</vt:lpstr>
      <vt:lpstr>Flexible System Call</vt:lpstr>
      <vt:lpstr>Another Way for System Call</vt:lpstr>
      <vt:lpstr>Exception-less System Call</vt:lpstr>
      <vt:lpstr>Kernel Fill the Results</vt:lpstr>
      <vt:lpstr>On a Single Core: Single Threads</vt:lpstr>
      <vt:lpstr>On a Single Core: Multiple Threads</vt:lpstr>
      <vt:lpstr>Summary</vt:lpstr>
      <vt:lpstr>Summary</vt:lpstr>
      <vt:lpstr>Cross-Mode Calls</vt:lpstr>
      <vt:lpstr>Optimization for Cross-Mode Calls</vt:lpstr>
    </vt:vector>
  </TitlesOfParts>
  <Company>ppi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Haibo CHen</dc:creator>
  <cp:lastModifiedBy>Xia Yubin</cp:lastModifiedBy>
  <cp:revision>257</cp:revision>
  <cp:lastPrinted>2012-03-06T02:02:05Z</cp:lastPrinted>
  <dcterms:created xsi:type="dcterms:W3CDTF">2012-03-02T02:20:40Z</dcterms:created>
  <dcterms:modified xsi:type="dcterms:W3CDTF">2019-04-02T01:47:15Z</dcterms:modified>
</cp:coreProperties>
</file>