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9"/>
  </p:notesMasterIdLst>
  <p:sldIdLst>
    <p:sldId id="256" r:id="rId2"/>
    <p:sldId id="297" r:id="rId3"/>
    <p:sldId id="382" r:id="rId4"/>
    <p:sldId id="298" r:id="rId5"/>
    <p:sldId id="299" r:id="rId6"/>
    <p:sldId id="300" r:id="rId7"/>
    <p:sldId id="374" r:id="rId8"/>
    <p:sldId id="375" r:id="rId9"/>
    <p:sldId id="301" r:id="rId10"/>
    <p:sldId id="302" r:id="rId11"/>
    <p:sldId id="376" r:id="rId12"/>
    <p:sldId id="303" r:id="rId13"/>
    <p:sldId id="304" r:id="rId14"/>
    <p:sldId id="377" r:id="rId15"/>
    <p:sldId id="378" r:id="rId16"/>
    <p:sldId id="305" r:id="rId17"/>
    <p:sldId id="381" r:id="rId18"/>
    <p:sldId id="379" r:id="rId19"/>
    <p:sldId id="380" r:id="rId20"/>
    <p:sldId id="306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08" r:id="rId31"/>
    <p:sldId id="345" r:id="rId32"/>
    <p:sldId id="346" r:id="rId33"/>
    <p:sldId id="347" r:id="rId34"/>
    <p:sldId id="309" r:id="rId35"/>
    <p:sldId id="348" r:id="rId36"/>
    <p:sldId id="372" r:id="rId37"/>
    <p:sldId id="349" r:id="rId38"/>
    <p:sldId id="350" r:id="rId39"/>
    <p:sldId id="351" r:id="rId40"/>
    <p:sldId id="352" r:id="rId41"/>
    <p:sldId id="353" r:id="rId42"/>
    <p:sldId id="354" r:id="rId43"/>
    <p:sldId id="355" r:id="rId44"/>
    <p:sldId id="356" r:id="rId45"/>
    <p:sldId id="357" r:id="rId46"/>
    <p:sldId id="358" r:id="rId47"/>
    <p:sldId id="359" r:id="rId48"/>
    <p:sldId id="360" r:id="rId49"/>
    <p:sldId id="361" r:id="rId50"/>
    <p:sldId id="362" r:id="rId51"/>
    <p:sldId id="363" r:id="rId52"/>
    <p:sldId id="364" r:id="rId53"/>
    <p:sldId id="365" r:id="rId54"/>
    <p:sldId id="367" r:id="rId55"/>
    <p:sldId id="368" r:id="rId56"/>
    <p:sldId id="369" r:id="rId57"/>
    <p:sldId id="370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04"/>
    <p:restoredTop sz="81376" autoAdjust="0"/>
  </p:normalViewPr>
  <p:slideViewPr>
    <p:cSldViewPr snapToObjects="1">
      <p:cViewPr varScale="1">
        <p:scale>
          <a:sx n="82" d="100"/>
          <a:sy n="82" d="100"/>
        </p:scale>
        <p:origin x="194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1CBB4BA5-257B-4583-8C97-96697857DDA4}" type="datetimeFigureOut">
              <a:rPr lang="en-US" smtClean="0"/>
              <a:pPr/>
              <a:t>5/7/19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B2DAD593-A6EC-4F33-B54C-9689382421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05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AD593-A6EC-4F33-B54C-9689382421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18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156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282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238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8516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308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  <a:pPr/>
              <a:t>37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1598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  <a:pPr/>
              <a:t>38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74558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  <a:pPr/>
              <a:t>39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027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  <a:pPr/>
              <a:t>40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50861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  <a:pPr/>
              <a:t>41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4082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971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  <a:pPr/>
              <a:t>42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1904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  <a:pPr/>
              <a:t>43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10856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State: e.g.,</a:t>
            </a:r>
            <a:r>
              <a:rPr lang="en-US" altLang="zh-CN" baseline="0" dirty="0"/>
              <a:t> offset, ..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  <a:pPr/>
              <a:t>44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3574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  <a:pPr/>
              <a:t>45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35548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  <a:pPr/>
              <a:t>46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288936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  <a:pPr/>
              <a:t>47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35091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  <a:pPr/>
              <a:t>48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57031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  <a:pPr/>
              <a:t>49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79277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  <a:pPr/>
              <a:t>50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43582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  <a:pPr/>
              <a:t>51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43137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6725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  <a:pPr/>
              <a:t>52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91396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  <a:pPr/>
              <a:t>53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77368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buffer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relation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states</a:t>
            </a:r>
            <a:r>
              <a:rPr lang="zh-CN" altLang="en-US" dirty="0"/>
              <a:t> </a:t>
            </a:r>
            <a:r>
              <a:rPr lang="en-US" altLang="zh-CN" dirty="0"/>
              <a:t>(e.g.,</a:t>
            </a:r>
            <a:r>
              <a:rPr lang="zh-CN" altLang="en-US" dirty="0"/>
              <a:t> </a:t>
            </a:r>
            <a:r>
              <a:rPr lang="en-US" altLang="zh-CN" dirty="0"/>
              <a:t>open/close):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layers.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  <a:pPr/>
              <a:t>54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532705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  <a:pPr/>
              <a:t>55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750848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  <a:pPr/>
              <a:t>56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84069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C753E-1415-4755-9AD0-A4D51D8BE0DD}" type="slidenum">
              <a:rPr lang="en-US" altLang="zh-TW" smtClean="0"/>
              <a:pPr/>
              <a:t>57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8672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086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126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543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83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640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1DADA-C2CB-420B-92C1-D4F939AD4A8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727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5/7/19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5/7/19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5/7/19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5/7/19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5/7/19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5/7/19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5/7/19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5/7/19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5/7/19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5/7/19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DEA6-5D64-2948-B177-43DDCA03951F}" type="datetimeFigureOut">
              <a:rPr lang="en-US" smtClean="0"/>
              <a:pPr/>
              <a:t>5/7/19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529C6-807D-664E-AA47-F32E5755D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 Regular"/>
              </a:defRPr>
            </a:lvl1pPr>
          </a:lstStyle>
          <a:p>
            <a:fld id="{FC1DDEA6-5D64-2948-B177-43DDCA03951F}" type="datetimeFigureOut">
              <a:rPr lang="en-US" smtClean="0"/>
              <a:pPr/>
              <a:t>5/7/19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 Regular"/>
              </a:defRPr>
            </a:lvl1pPr>
          </a:lstStyle>
          <a:p>
            <a:fld id="{76B529C6-807D-664E-AA47-F32E5755DF8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000" b="0" i="0" kern="1200">
          <a:solidFill>
            <a:srgbClr val="3366FF"/>
          </a:solidFill>
          <a:latin typeface="Arial Regular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GFS</a:t>
            </a:r>
            <a:r>
              <a:rPr lang="zh-CN" altLang="en-US" b="1" dirty="0"/>
              <a:t> </a:t>
            </a:r>
            <a:r>
              <a:rPr lang="en-US" altLang="zh-CN" b="1" dirty="0"/>
              <a:t>and NFS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Yubin</a:t>
            </a:r>
            <a:r>
              <a:rPr lang="zh-CN" altLang="en-US" dirty="0"/>
              <a:t> </a:t>
            </a:r>
            <a:r>
              <a:rPr lang="en-US" altLang="zh-CN" dirty="0"/>
              <a:t>Xia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b="1" dirty="0">
                <a:ea typeface="宋体" charset="-122"/>
              </a:rPr>
              <a:t>Design Architecture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57190" y="1412776"/>
            <a:ext cx="8535290" cy="515949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b="1" dirty="0">
                <a:ea typeface="宋体" charset="-122"/>
              </a:rPr>
              <a:t>GFS</a:t>
            </a:r>
            <a:r>
              <a:rPr lang="en-US" altLang="zh-CN" sz="2800" dirty="0">
                <a:ea typeface="宋体" charset="-122"/>
              </a:rPr>
              <a:t> Cluster (accessed by clients)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Single Master + Multiple </a:t>
            </a:r>
            <a:r>
              <a:rPr lang="en-US" altLang="zh-CN" dirty="0" err="1">
                <a:ea typeface="宋体" charset="-122"/>
              </a:rPr>
              <a:t>Chunkservers</a:t>
            </a:r>
            <a:endParaRPr lang="en-US" altLang="zh-CN" dirty="0">
              <a:ea typeface="宋体" charset="-122"/>
            </a:endParaRPr>
          </a:p>
          <a:p>
            <a:pPr lvl="3">
              <a:lnSpc>
                <a:spcPct val="90000"/>
              </a:lnSpc>
            </a:pPr>
            <a:endParaRPr lang="en-US" altLang="zh-CN" sz="1800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b="1" dirty="0" err="1">
                <a:ea typeface="宋体" charset="-122"/>
              </a:rPr>
              <a:t>Chunkserver</a:t>
            </a:r>
            <a:endParaRPr lang="en-US" altLang="zh-CN" sz="2800" b="1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Files of fixed sized chunks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Each chunk has a globally unique 64-bit chunk handle.</a:t>
            </a:r>
          </a:p>
          <a:p>
            <a:pPr lvl="3">
              <a:lnSpc>
                <a:spcPct val="90000"/>
              </a:lnSpc>
            </a:pPr>
            <a:endParaRPr lang="en-US" altLang="zh-CN" sz="1800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ea typeface="宋体" charset="-122"/>
              </a:rPr>
              <a:t>Master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Maintains file system metadata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Namespace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Access Control Information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Mapping from files to chunks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Current locations of chunks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21016-AC18-4F46-B150-5E9606560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宋体" charset="-122"/>
              </a:rPr>
              <a:t>Design Architecture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341390-B543-414D-AEB9-367DD5402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Principle</a:t>
            </a:r>
            <a:r>
              <a:rPr lang="en" altLang="zh-CN" sz="2400" dirty="0"/>
              <a:t>: </a:t>
            </a:r>
            <a:r>
              <a:rPr lang="en" altLang="zh-CN" sz="2400" dirty="0">
                <a:solidFill>
                  <a:srgbClr val="FF0000"/>
                </a:solidFill>
              </a:rPr>
              <a:t>data flow is decoupled from control flow</a:t>
            </a:r>
          </a:p>
          <a:p>
            <a:pPr lvl="1"/>
            <a:r>
              <a:rPr lang="en" altLang="zh-CN" sz="2000" dirty="0"/>
              <a:t>Clients interact with the master for metadata operations</a:t>
            </a:r>
          </a:p>
          <a:p>
            <a:pPr lvl="1"/>
            <a:r>
              <a:rPr lang="en" altLang="zh-CN" sz="2000" dirty="0"/>
              <a:t>Clients interact directly with </a:t>
            </a:r>
            <a:r>
              <a:rPr lang="en" altLang="zh-CN" sz="2000" dirty="0" err="1"/>
              <a:t>chunkservers</a:t>
            </a:r>
            <a:r>
              <a:rPr lang="en" altLang="zh-CN" sz="2000" dirty="0"/>
              <a:t> for all files operations</a:t>
            </a:r>
          </a:p>
          <a:p>
            <a:pPr lvl="1"/>
            <a:r>
              <a:rPr lang="en" altLang="zh-CN" sz="2000" dirty="0"/>
              <a:t>This means performance can be improved by scheduling expensive data flow </a:t>
            </a:r>
            <a:r>
              <a:rPr lang="en" altLang="zh-CN" sz="2000" u="sng" dirty="0"/>
              <a:t>based on the network topology</a:t>
            </a:r>
          </a:p>
          <a:p>
            <a:pPr lvl="1"/>
            <a:endParaRPr lang="en" altLang="zh-CN" sz="2000" dirty="0"/>
          </a:p>
          <a:p>
            <a:r>
              <a:rPr lang="en" altLang="zh-CN" sz="2400" dirty="0"/>
              <a:t>Neither the clients nor the </a:t>
            </a:r>
            <a:r>
              <a:rPr lang="en" altLang="zh-CN" sz="2400" dirty="0" err="1"/>
              <a:t>chunkservers</a:t>
            </a:r>
            <a:r>
              <a:rPr lang="en" altLang="zh-CN" sz="2400" dirty="0"/>
              <a:t> cache file data</a:t>
            </a:r>
          </a:p>
          <a:p>
            <a:pPr lvl="1"/>
            <a:r>
              <a:rPr lang="en" altLang="zh-CN" sz="2000" dirty="0"/>
              <a:t>Working sets are usually too large to be cached, </a:t>
            </a:r>
            <a:r>
              <a:rPr lang="en" altLang="zh-CN" sz="2000" dirty="0" err="1"/>
              <a:t>chunkservers</a:t>
            </a:r>
            <a:r>
              <a:rPr lang="en" altLang="zh-CN" sz="2000" dirty="0"/>
              <a:t> can use Linux’s buffer cache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19774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宋体" charset="-122"/>
              </a:rPr>
              <a:t>Single Master</a:t>
            </a:r>
            <a:r>
              <a:rPr lang="zh-CN" altLang="en-US" b="1" dirty="0">
                <a:ea typeface="宋体" charset="-122"/>
              </a:rPr>
              <a:t> </a:t>
            </a:r>
            <a:r>
              <a:rPr lang="en-US" altLang="zh-CN" b="1" dirty="0">
                <a:ea typeface="宋体" charset="-122"/>
              </a:rPr>
              <a:t>Node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Clients do not read or write through the master</a:t>
            </a:r>
          </a:p>
          <a:p>
            <a:pPr lvl="3">
              <a:lnSpc>
                <a:spcPct val="90000"/>
              </a:lnSpc>
            </a:pP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The master relays relevant </a:t>
            </a:r>
            <a:r>
              <a:rPr lang="en-US" altLang="zh-CN" dirty="0" err="1">
                <a:ea typeface="宋体" charset="-122"/>
              </a:rPr>
              <a:t>chunkserver</a:t>
            </a:r>
            <a:r>
              <a:rPr lang="en-US" altLang="zh-CN" dirty="0">
                <a:ea typeface="宋体" charset="-122"/>
              </a:rPr>
              <a:t> location information to the client</a:t>
            </a:r>
          </a:p>
          <a:p>
            <a:pPr lvl="3">
              <a:lnSpc>
                <a:spcPct val="90000"/>
              </a:lnSpc>
            </a:pP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The client temporarily caches the </a:t>
            </a:r>
            <a:r>
              <a:rPr lang="en-US" altLang="zh-CN" dirty="0" err="1">
                <a:ea typeface="宋体" charset="-122"/>
              </a:rPr>
              <a:t>chunkserver</a:t>
            </a:r>
            <a:r>
              <a:rPr lang="en-US" altLang="zh-CN" dirty="0">
                <a:ea typeface="宋体" charset="-122"/>
              </a:rPr>
              <a:t> data and directly accesses the </a:t>
            </a:r>
            <a:r>
              <a:rPr lang="en-US" altLang="zh-CN" dirty="0" err="1">
                <a:ea typeface="宋体" charset="-122"/>
              </a:rPr>
              <a:t>chunkserver</a:t>
            </a:r>
            <a:endParaRPr lang="en-US" altLang="zh-CN" dirty="0">
              <a:ea typeface="宋体" charset="-122"/>
            </a:endParaRPr>
          </a:p>
          <a:p>
            <a:pPr lvl="2">
              <a:lnSpc>
                <a:spcPct val="90000"/>
              </a:lnSpc>
            </a:pP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Shadow Masters (fault tolerance)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宋体" charset="-122"/>
              </a:rPr>
              <a:t>Metadata</a:t>
            </a:r>
            <a:r>
              <a:rPr lang="zh-CN" altLang="en-US" b="1" dirty="0">
                <a:ea typeface="宋体" charset="-122"/>
              </a:rPr>
              <a:t> </a:t>
            </a:r>
            <a:r>
              <a:rPr lang="en-US" altLang="zh-CN" b="1" dirty="0">
                <a:ea typeface="宋体" charset="-122"/>
              </a:rPr>
              <a:t>on</a:t>
            </a:r>
            <a:r>
              <a:rPr lang="zh-CN" altLang="en-US" b="1" dirty="0">
                <a:ea typeface="宋体" charset="-122"/>
              </a:rPr>
              <a:t> </a:t>
            </a:r>
            <a:r>
              <a:rPr lang="en-US" altLang="zh-CN" b="1" dirty="0">
                <a:ea typeface="宋体" charset="-122"/>
              </a:rPr>
              <a:t>Master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484784"/>
            <a:ext cx="8352928" cy="48965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Three major types: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charset="-122"/>
              </a:rPr>
              <a:t>Chunk namespaces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charset="-122"/>
              </a:rPr>
              <a:t>Mapping from files to chunks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charset="-122"/>
              </a:rPr>
              <a:t>Location of chunk replicas</a:t>
            </a:r>
          </a:p>
          <a:p>
            <a:pPr lvl="3">
              <a:lnSpc>
                <a:spcPct val="90000"/>
              </a:lnSpc>
            </a:pPr>
            <a:endParaRPr lang="en-US" altLang="zh-CN" sz="1600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Chunk location is not stored persistently </a:t>
            </a:r>
            <a:br>
              <a:rPr lang="en-US" altLang="zh-CN" sz="2400" dirty="0">
                <a:ea typeface="宋体" charset="-122"/>
              </a:rPr>
            </a:br>
            <a:r>
              <a:rPr lang="en-US" altLang="zh-CN" sz="2400" dirty="0">
                <a:ea typeface="宋体" charset="-122"/>
              </a:rPr>
              <a:t>and is instead read on each startup</a:t>
            </a:r>
          </a:p>
          <a:p>
            <a:pPr lvl="3">
              <a:lnSpc>
                <a:spcPct val="90000"/>
              </a:lnSpc>
            </a:pPr>
            <a:endParaRPr lang="en-US" altLang="zh-CN" sz="1600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Metadata is stored in 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memory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charset="-122"/>
              </a:rPr>
              <a:t>Namespaces and file-to-chunk mappings are also stored persistently in </a:t>
            </a:r>
            <a:r>
              <a:rPr lang="en-US" altLang="zh-CN" sz="2000" i="1" u="sng" dirty="0">
                <a:ea typeface="宋体" charset="-122"/>
              </a:rPr>
              <a:t>operation log</a:t>
            </a:r>
          </a:p>
          <a:p>
            <a:pPr lvl="3">
              <a:lnSpc>
                <a:spcPct val="90000"/>
              </a:lnSpc>
            </a:pPr>
            <a:endParaRPr lang="en-US" altLang="zh-CN" sz="1600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Master monitors chunk location through </a:t>
            </a:r>
            <a:r>
              <a:rPr lang="en-US" altLang="zh-CN" sz="2400" i="1" dirty="0">
                <a:solidFill>
                  <a:srgbClr val="FF0000"/>
                </a:solidFill>
                <a:ea typeface="宋体" charset="-122"/>
              </a:rPr>
              <a:t>heartbeat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messages with each chunk.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702E4-AFB0-2B46-964F-2EFD4416F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宋体" charset="-122"/>
              </a:rPr>
              <a:t>Metadata</a:t>
            </a:r>
            <a:r>
              <a:rPr lang="zh-CN" altLang="en-US" b="1" dirty="0">
                <a:ea typeface="宋体" charset="-122"/>
              </a:rPr>
              <a:t> </a:t>
            </a:r>
            <a:r>
              <a:rPr lang="en-US" altLang="zh-CN" b="1" dirty="0">
                <a:ea typeface="宋体" charset="-122"/>
              </a:rPr>
              <a:t>on</a:t>
            </a:r>
            <a:r>
              <a:rPr lang="zh-CN" altLang="en-US" b="1" dirty="0">
                <a:ea typeface="宋体" charset="-122"/>
              </a:rPr>
              <a:t> </a:t>
            </a:r>
            <a:r>
              <a:rPr lang="en-US" altLang="zh-CN" b="1" dirty="0">
                <a:ea typeface="宋体" charset="-122"/>
              </a:rPr>
              <a:t>Master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3079D3-10C0-9247-BA40-481BAA1AE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" altLang="zh-CN" sz="2000" dirty="0"/>
              <a:t>For the namespace metadata</a:t>
            </a:r>
          </a:p>
          <a:p>
            <a:pPr lvl="1"/>
            <a:r>
              <a:rPr lang="en-US" altLang="zh-CN" sz="1800" dirty="0"/>
              <a:t>M</a:t>
            </a:r>
            <a:r>
              <a:rPr lang="en" altLang="zh-CN" sz="1800" dirty="0"/>
              <a:t>aster does not use any per-directory data structures</a:t>
            </a:r>
          </a:p>
          <a:p>
            <a:pPr lvl="1"/>
            <a:r>
              <a:rPr lang="en-US" altLang="zh-CN" sz="1800" dirty="0">
                <a:solidFill>
                  <a:srgbClr val="FF0000"/>
                </a:solidFill>
              </a:rPr>
              <a:t>N</a:t>
            </a:r>
            <a:r>
              <a:rPr lang="en" altLang="zh-CN" sz="1800" dirty="0">
                <a:solidFill>
                  <a:srgbClr val="FF0000"/>
                </a:solidFill>
              </a:rPr>
              <a:t>o </a:t>
            </a:r>
            <a:r>
              <a:rPr lang="en" altLang="zh-CN" sz="1800" dirty="0" err="1">
                <a:solidFill>
                  <a:srgbClr val="FF0000"/>
                </a:solidFill>
              </a:rPr>
              <a:t>inodes</a:t>
            </a:r>
            <a:r>
              <a:rPr lang="en" altLang="zh-CN" sz="1800" dirty="0"/>
              <a:t>!</a:t>
            </a:r>
            <a:r>
              <a:rPr lang="zh-CN" altLang="en-US" sz="1800" dirty="0"/>
              <a:t> </a:t>
            </a:r>
            <a:r>
              <a:rPr lang="en" altLang="zh-CN" sz="1800" dirty="0"/>
              <a:t>No </a:t>
            </a:r>
            <a:r>
              <a:rPr lang="en" altLang="zh-CN" sz="1800" dirty="0" err="1"/>
              <a:t>symlinks</a:t>
            </a:r>
            <a:r>
              <a:rPr lang="en" altLang="zh-CN" sz="1800" dirty="0"/>
              <a:t> or hard links, either</a:t>
            </a:r>
          </a:p>
          <a:p>
            <a:pPr lvl="1"/>
            <a:r>
              <a:rPr lang="en" altLang="zh-CN" sz="1800" dirty="0"/>
              <a:t>Every file and directory is represented as a node in a lookup table, mapping pathnames to metadata</a:t>
            </a:r>
          </a:p>
          <a:p>
            <a:pPr lvl="1"/>
            <a:r>
              <a:rPr lang="en" altLang="zh-CN" sz="1800" dirty="0"/>
              <a:t>Stored efficiently using prefix compression</a:t>
            </a:r>
          </a:p>
          <a:p>
            <a:pPr lvl="2"/>
            <a:r>
              <a:rPr lang="en" altLang="zh-CN" sz="1600" dirty="0"/>
              <a:t>&lt; 64 bytes per namespace entry</a:t>
            </a:r>
          </a:p>
          <a:p>
            <a:pPr lvl="1"/>
            <a:endParaRPr lang="en" altLang="zh-CN" sz="1800" dirty="0"/>
          </a:p>
          <a:p>
            <a:r>
              <a:rPr lang="en" altLang="zh-CN" sz="2000" dirty="0"/>
              <a:t>Each node in the namespace tree has a corresponding read-write lock to manage concurrency</a:t>
            </a:r>
          </a:p>
          <a:p>
            <a:pPr lvl="1"/>
            <a:r>
              <a:rPr lang="en" altLang="zh-CN" sz="1800" dirty="0"/>
              <a:t>Because all metadata </a:t>
            </a:r>
            <a:r>
              <a:rPr lang="en-US" altLang="zh-CN" sz="1800" dirty="0"/>
              <a:t>are</a:t>
            </a:r>
            <a:r>
              <a:rPr lang="en" altLang="zh-CN" sz="1800" dirty="0"/>
              <a:t> stored in memory, the master can efficiently scan the entire state of the system periodically in the background</a:t>
            </a:r>
          </a:p>
          <a:p>
            <a:pPr lvl="1"/>
            <a:r>
              <a:rPr lang="en" altLang="zh-CN" sz="1800" dirty="0"/>
              <a:t>Master’s memory capacity does not limit the size of the system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14191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3EB14-F4A1-6641-BA77-1A4FA2CC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The Operation Log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2FCCDB-7B38-8443-BCDC-EAF41F94E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sz="2400" dirty="0"/>
              <a:t>Only persistent record of metadata</a:t>
            </a:r>
          </a:p>
          <a:p>
            <a:r>
              <a:rPr lang="en" altLang="zh-CN" sz="2400" dirty="0"/>
              <a:t>Also serves as a logical timeline that defines the serialized order of concurrent operations</a:t>
            </a:r>
          </a:p>
          <a:p>
            <a:endParaRPr lang="en" altLang="zh-CN" sz="2400" dirty="0"/>
          </a:p>
          <a:p>
            <a:r>
              <a:rPr lang="en" altLang="zh-CN" sz="2400" dirty="0"/>
              <a:t>Master recovers its state by replaying the operation log</a:t>
            </a:r>
          </a:p>
          <a:p>
            <a:pPr lvl="1"/>
            <a:r>
              <a:rPr lang="en" altLang="zh-CN" sz="2000" dirty="0"/>
              <a:t>To minimize startup time, the master checkpoints the log periodically</a:t>
            </a:r>
          </a:p>
          <a:p>
            <a:pPr lvl="1"/>
            <a:r>
              <a:rPr lang="en" altLang="zh-CN" sz="2000" dirty="0"/>
              <a:t>The checkpoint is represented in a B-tree like form, can be directly mapped into memory, but stored on dis</a:t>
            </a:r>
          </a:p>
          <a:p>
            <a:pPr lvl="1"/>
            <a:r>
              <a:rPr lang="en" altLang="zh-CN" sz="2000" dirty="0"/>
              <a:t>Checkpoints are created without delaying incoming requests to master, can be created in ~1 minute for a cluster with a few million files 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56440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ea typeface="宋体" charset="-122"/>
              </a:rPr>
              <a:t>Chunkserver</a:t>
            </a:r>
            <a:endParaRPr lang="en-US" altLang="zh-CN" b="1" dirty="0">
              <a:ea typeface="宋体" charset="-122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ea typeface="宋体" charset="-122"/>
              </a:rPr>
              <a:t>Contains chunks (blocks) of a fixed size</a:t>
            </a:r>
          </a:p>
          <a:p>
            <a:pPr lvl="1"/>
            <a:r>
              <a:rPr lang="en-US" altLang="zh-CN" sz="2000" dirty="0">
                <a:ea typeface="宋体" charset="-122"/>
              </a:rPr>
              <a:t>64 MB </a:t>
            </a:r>
          </a:p>
          <a:p>
            <a:pPr lvl="1"/>
            <a:r>
              <a:rPr lang="en-US" altLang="zh-CN" sz="2000" dirty="0">
                <a:ea typeface="宋体" charset="-122"/>
              </a:rPr>
              <a:t>Fewer chunk location, fewer metadata</a:t>
            </a:r>
          </a:p>
          <a:p>
            <a:pPr lvl="1"/>
            <a:endParaRPr lang="en-US" altLang="zh-CN" sz="2000" dirty="0">
              <a:ea typeface="宋体" charset="-122"/>
            </a:endParaRPr>
          </a:p>
          <a:p>
            <a:r>
              <a:rPr lang="en-US" altLang="zh-CN" sz="2400" dirty="0">
                <a:ea typeface="宋体" charset="-122"/>
              </a:rPr>
              <a:t>Chunks are replicated regularly</a:t>
            </a:r>
          </a:p>
          <a:p>
            <a:pPr lvl="1"/>
            <a:r>
              <a:rPr lang="en-US" altLang="zh-CN" sz="2000" dirty="0">
                <a:ea typeface="宋体" charset="-122"/>
              </a:rPr>
              <a:t>Default: 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3-way mirror</a:t>
            </a:r>
            <a:r>
              <a:rPr lang="en-US" altLang="zh-CN" sz="2000" dirty="0">
                <a:ea typeface="宋体" charset="-122"/>
              </a:rPr>
              <a:t> (across machines and racks)</a:t>
            </a:r>
          </a:p>
          <a:p>
            <a:pPr lvl="1"/>
            <a:endParaRPr lang="en-US" altLang="zh-CN" sz="2000" dirty="0">
              <a:ea typeface="宋体" charset="-122"/>
            </a:endParaRPr>
          </a:p>
          <a:p>
            <a:r>
              <a:rPr lang="en-US" altLang="zh-CN" sz="2400" dirty="0">
                <a:ea typeface="宋体" charset="-122"/>
              </a:rPr>
              <a:t>Talks with master through </a:t>
            </a:r>
            <a:r>
              <a:rPr lang="en-US" altLang="zh-CN" sz="2400" i="1" dirty="0">
                <a:solidFill>
                  <a:srgbClr val="FF0000"/>
                </a:solidFill>
                <a:ea typeface="宋体" charset="-122"/>
              </a:rPr>
              <a:t>heartbeat</a:t>
            </a:r>
            <a:r>
              <a:rPr lang="en-US" altLang="zh-CN" sz="2400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messages</a:t>
            </a:r>
          </a:p>
          <a:p>
            <a:pPr lvl="1"/>
            <a:r>
              <a:rPr lang="en" altLang="zh-CN" sz="2000" dirty="0"/>
              <a:t>This let’s master determines chunk locations and assesses state of the overall system</a:t>
            </a:r>
          </a:p>
          <a:p>
            <a:pPr lvl="1"/>
            <a:r>
              <a:rPr lang="en" altLang="zh-CN" sz="2000" u="sng" dirty="0"/>
              <a:t>The </a:t>
            </a:r>
            <a:r>
              <a:rPr lang="en" altLang="zh-CN" sz="2000" u="sng" dirty="0" err="1"/>
              <a:t>chunkserver</a:t>
            </a:r>
            <a:r>
              <a:rPr lang="en" altLang="zh-CN" sz="2000" u="sng" dirty="0"/>
              <a:t> has the final word over what chunks it does or does not have on its own disks</a:t>
            </a:r>
            <a:r>
              <a:rPr lang="en" altLang="zh-CN" sz="2000" dirty="0"/>
              <a:t> – not the master</a:t>
            </a:r>
            <a:endParaRPr lang="en-US" altLang="zh-CN" sz="2000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88D7A-F9F6-5341-96BC-BC86BB32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Chunk Size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13F030-C0F6-9743-B9C5-0E5CD0E33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" altLang="zh-CN" sz="2000" dirty="0"/>
              <a:t>64 MB, a key design parameter (Much larger than most file systems) </a:t>
            </a:r>
          </a:p>
          <a:p>
            <a:endParaRPr lang="en" altLang="zh-CN" sz="2000" dirty="0"/>
          </a:p>
          <a:p>
            <a:r>
              <a:rPr lang="en" altLang="zh-CN" sz="2000" b="1" dirty="0"/>
              <a:t>Disadvantages</a:t>
            </a:r>
            <a:r>
              <a:rPr lang="en" altLang="zh-CN" sz="2000" dirty="0"/>
              <a:t>:</a:t>
            </a:r>
          </a:p>
          <a:p>
            <a:pPr lvl="1"/>
            <a:r>
              <a:rPr lang="en" altLang="zh-CN" sz="1800" dirty="0"/>
              <a:t>Wasted space due to internal fragmentation</a:t>
            </a:r>
          </a:p>
          <a:p>
            <a:pPr lvl="1"/>
            <a:r>
              <a:rPr lang="en" altLang="zh-CN" sz="1800" dirty="0"/>
              <a:t>Small files consist of a few chunks, which then get lots of traffic from concurrent clients</a:t>
            </a:r>
          </a:p>
          <a:p>
            <a:pPr lvl="1"/>
            <a:r>
              <a:rPr lang="en" altLang="zh-CN" sz="1800" dirty="0"/>
              <a:t>This can be mitigated by increasing the replication factor </a:t>
            </a:r>
          </a:p>
          <a:p>
            <a:r>
              <a:rPr lang="en" altLang="zh-CN" sz="2000" b="1" dirty="0"/>
              <a:t>Advantages</a:t>
            </a:r>
            <a:r>
              <a:rPr lang="en" altLang="zh-CN" sz="2000" dirty="0"/>
              <a:t>:</a:t>
            </a:r>
          </a:p>
          <a:p>
            <a:pPr lvl="1"/>
            <a:r>
              <a:rPr lang="en" altLang="zh-CN" sz="1800" dirty="0"/>
              <a:t>Reduces clients’ need to interact with master (reads/writes on the same chunk only require one request)</a:t>
            </a:r>
          </a:p>
          <a:p>
            <a:pPr lvl="1"/>
            <a:r>
              <a:rPr lang="en" altLang="zh-CN" sz="1800" dirty="0"/>
              <a:t>Since client is likely to perform many operations on a given chunk, keeping a persistent TCP connection to the </a:t>
            </a:r>
            <a:r>
              <a:rPr lang="en" altLang="zh-CN" sz="1800" dirty="0" err="1"/>
              <a:t>chunkserver</a:t>
            </a:r>
            <a:r>
              <a:rPr lang="en" altLang="zh-CN" sz="1800" dirty="0"/>
              <a:t> reduces network overhead</a:t>
            </a:r>
          </a:p>
          <a:p>
            <a:pPr lvl="1"/>
            <a:r>
              <a:rPr lang="en" altLang="zh-CN" sz="1800" dirty="0"/>
              <a:t>Reduces the size of the metadata stored in master → metadata can be entirely kept in memory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45857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18889-53D5-7349-B1AA-91642A09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Why a Single Master?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764D35-F1B7-E949-BD5E-4BEBAD42B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sz="2400" dirty="0"/>
              <a:t>The master now has global knowledge of the whole system, which drastically simplifies the design</a:t>
            </a:r>
          </a:p>
          <a:p>
            <a:endParaRPr lang="en" altLang="zh-CN" sz="2400" dirty="0"/>
          </a:p>
          <a:p>
            <a:r>
              <a:rPr lang="en" altLang="zh-CN" sz="2400" dirty="0"/>
              <a:t>But the master is (hopefully) never the </a:t>
            </a:r>
            <a:r>
              <a:rPr lang="en" altLang="zh-CN" sz="2400" b="1" dirty="0"/>
              <a:t>bottleneck</a:t>
            </a:r>
          </a:p>
          <a:p>
            <a:pPr lvl="1"/>
            <a:r>
              <a:rPr lang="en" altLang="zh-CN" sz="2000" dirty="0"/>
              <a:t>Clients never read and write file data through the master; client only requests from master which </a:t>
            </a:r>
            <a:r>
              <a:rPr lang="en" altLang="zh-CN" sz="2000" dirty="0" err="1"/>
              <a:t>chunkservers</a:t>
            </a:r>
            <a:r>
              <a:rPr lang="en" altLang="zh-CN" sz="2000" dirty="0"/>
              <a:t> to talk to</a:t>
            </a:r>
          </a:p>
          <a:p>
            <a:pPr lvl="1"/>
            <a:r>
              <a:rPr lang="en" altLang="zh-CN" sz="2000" dirty="0"/>
              <a:t>Master can also provide additional information about subsequent chunks to further reduce latency</a:t>
            </a:r>
          </a:p>
          <a:p>
            <a:pPr lvl="1"/>
            <a:r>
              <a:rPr lang="en" altLang="zh-CN" sz="2000" dirty="0"/>
              <a:t>Further reads of the same chunk don’t involve the master, either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35720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429DF-A10B-8744-ACE1-DFA0A0631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Why a Single Master?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FED8B7-5948-6342-8127-9719D158D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" altLang="zh-CN" sz="2400" dirty="0"/>
              <a:t>Master state is also replicated for reliability on multiple machines, using the operation log and checkpoints</a:t>
            </a:r>
          </a:p>
          <a:p>
            <a:pPr lvl="1"/>
            <a:r>
              <a:rPr lang="en" altLang="zh-CN" sz="2000" dirty="0"/>
              <a:t>If master fails, GFS can start a new master process at any of these replicas and modify DNS alias accordingly</a:t>
            </a:r>
          </a:p>
          <a:p>
            <a:pPr lvl="1"/>
            <a:endParaRPr lang="en" altLang="zh-CN" sz="2000" dirty="0"/>
          </a:p>
          <a:p>
            <a:r>
              <a:rPr lang="en" altLang="zh-CN" sz="2400" dirty="0"/>
              <a:t>“Shadow” masters also provide read-only access to the file system, even when primary master is down</a:t>
            </a:r>
          </a:p>
          <a:p>
            <a:pPr lvl="1"/>
            <a:r>
              <a:rPr lang="en" altLang="zh-CN" sz="2000" dirty="0"/>
              <a:t>They read a replica of the operation log and apply the same sequence of changes</a:t>
            </a:r>
          </a:p>
          <a:p>
            <a:pPr lvl="1"/>
            <a:r>
              <a:rPr lang="en" altLang="zh-CN" sz="2000" dirty="0"/>
              <a:t>Not mirrors of master</a:t>
            </a:r>
            <a:r>
              <a:rPr lang="en-US" altLang="zh-CN" sz="2000" dirty="0"/>
              <a:t>:</a:t>
            </a:r>
            <a:r>
              <a:rPr lang="zh-CN" altLang="en-US" sz="2000" dirty="0"/>
              <a:t> </a:t>
            </a:r>
            <a:r>
              <a:rPr lang="en" altLang="zh-CN" sz="2000" dirty="0"/>
              <a:t>they lag primary master by fractions of a second</a:t>
            </a:r>
          </a:p>
          <a:p>
            <a:pPr lvl="1"/>
            <a:r>
              <a:rPr lang="en" altLang="zh-CN" sz="2000" dirty="0"/>
              <a:t>This means we can still read up-to-date file contents while master is in recovery!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7664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 to GFS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16632"/>
            <a:ext cx="8229600" cy="1143000"/>
          </a:xfrm>
        </p:spPr>
        <p:txBody>
          <a:bodyPr/>
          <a:lstStyle/>
          <a:p>
            <a:r>
              <a:rPr lang="en-US" altLang="zh-CN" b="1" dirty="0">
                <a:ea typeface="宋体" charset="-122"/>
              </a:rPr>
              <a:t>System Interactions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259632"/>
            <a:ext cx="8253734" cy="52412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Mutation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Write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Append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Acts on all of the chunk’s replicas</a:t>
            </a:r>
          </a:p>
          <a:p>
            <a:pPr lvl="3">
              <a:lnSpc>
                <a:spcPct val="90000"/>
              </a:lnSpc>
            </a:pP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Lease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Initial timeout of 60 seconds, which can be renewed or revoked.</a:t>
            </a:r>
          </a:p>
          <a:p>
            <a:pPr lvl="3">
              <a:lnSpc>
                <a:spcPct val="90000"/>
              </a:lnSpc>
            </a:pP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Data Flow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Decoupled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control</a:t>
            </a:r>
            <a:r>
              <a:rPr lang="en-US" altLang="zh-CN" dirty="0">
                <a:ea typeface="宋体" charset="-122"/>
              </a:rPr>
              <a:t> flow from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data</a:t>
            </a:r>
            <a:r>
              <a:rPr lang="en-US" altLang="zh-CN" dirty="0">
                <a:ea typeface="宋体" charset="-122"/>
              </a:rPr>
              <a:t> flow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Data pushed linearly to avoid bottlenecks and high latency links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ea typeface="굴림" panose="020B0600000101010101" pitchFamily="34" charset="-127"/>
              </a:rPr>
              <a:t>Read Algorithm</a:t>
            </a:r>
            <a:endParaRPr lang="ko-KR" altLang="en-US" b="1" dirty="0">
              <a:ea typeface="굴림" panose="020B0600000101010101" pitchFamily="34" charset="-127"/>
            </a:endParaRP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047" y="2571751"/>
            <a:ext cx="6032897" cy="3007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1109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ea typeface="굴림" panose="020B0600000101010101" pitchFamily="34" charset="-127"/>
              </a:rPr>
              <a:t>Read Algorithm</a:t>
            </a:r>
            <a:endParaRPr lang="ko-KR" altLang="en-US" b="1" dirty="0">
              <a:ea typeface="굴림" panose="020B0600000101010101" pitchFamily="34" charset="-127"/>
            </a:endParaRPr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6" y="2678907"/>
            <a:ext cx="5990035" cy="2732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9428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ea typeface="굴림" panose="020B0600000101010101" pitchFamily="34" charset="-127"/>
              </a:rPr>
              <a:t>Read Algorithm</a:t>
            </a:r>
            <a:endParaRPr lang="ko-KR" altLang="en-US" b="1" dirty="0">
              <a:ea typeface="굴림" panose="020B0600000101010101" pitchFamily="34" charset="-127"/>
            </a:endParaRPr>
          </a:p>
        </p:txBody>
      </p:sp>
      <p:sp>
        <p:nvSpPr>
          <p:cNvPr id="30723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1. Application originates the read request.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2. GFS client translates the request from (filename, byte range) -&gt; (filename, chunk index), and sends it to master.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3. Master responds with chunk handle and replica locations (i.e. chunk servers where the replicas are stored).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4. Client picks a location and sends the (chunk handle, byte range) request to that location.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5. Chunk server sends requested data to the client.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6. Client forwards the data to the application.</a:t>
            </a:r>
            <a:endParaRPr lang="ko-KR" altLang="en-US" sz="2400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7701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ea typeface="굴림" panose="020B0600000101010101" pitchFamily="34" charset="-127"/>
              </a:rPr>
              <a:t>Write Algorithm</a:t>
            </a:r>
            <a:endParaRPr lang="ko-KR" altLang="en-US" b="1" dirty="0">
              <a:ea typeface="굴림" panose="020B0600000101010101" pitchFamily="34" charset="-127"/>
            </a:endParaRPr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470" y="2625330"/>
            <a:ext cx="6065044" cy="3064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124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ea typeface="굴림" panose="020B0600000101010101" pitchFamily="34" charset="-127"/>
              </a:rPr>
              <a:t>Write Algorithm</a:t>
            </a:r>
            <a:endParaRPr lang="ko-KR" altLang="en-US" b="1" dirty="0">
              <a:ea typeface="굴림" panose="020B0600000101010101" pitchFamily="34" charset="-127"/>
            </a:endParaRPr>
          </a:p>
        </p:txBody>
      </p:sp>
      <p:pic>
        <p:nvPicPr>
          <p:cNvPr id="368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891" y="2518172"/>
            <a:ext cx="6215063" cy="299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1550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ea typeface="굴림" panose="020B0600000101010101" pitchFamily="34" charset="-127"/>
              </a:rPr>
              <a:t>Write Algorithm</a:t>
            </a:r>
            <a:endParaRPr lang="ko-KR" altLang="en-US" b="1" dirty="0">
              <a:ea typeface="굴림" panose="020B0600000101010101" pitchFamily="34" charset="-127"/>
            </a:endParaRP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892" y="2518172"/>
            <a:ext cx="6217444" cy="2946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1721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ea typeface="굴림" panose="020B0600000101010101" pitchFamily="34" charset="-127"/>
              </a:rPr>
              <a:t>Write Algorithm</a:t>
            </a:r>
            <a:endParaRPr lang="ko-KR" altLang="en-US" b="1" dirty="0">
              <a:ea typeface="굴림" panose="020B0600000101010101" pitchFamily="34" charset="-127"/>
            </a:endParaRP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4" y="2625329"/>
            <a:ext cx="641866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9191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ea typeface="굴림" panose="020B0600000101010101" pitchFamily="34" charset="-127"/>
              </a:rPr>
              <a:t>Write Algorithm</a:t>
            </a:r>
            <a:endParaRPr lang="ko-KR" altLang="en-US" b="1" dirty="0">
              <a:ea typeface="굴림" panose="020B0600000101010101" pitchFamily="34" charset="-127"/>
            </a:endParaRPr>
          </a:p>
        </p:txBody>
      </p:sp>
      <p:sp>
        <p:nvSpPr>
          <p:cNvPr id="39939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1. Application originates write request.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2. GFS client translates request from (filename, data) -&gt; (filename, chunk index), and sends it to master.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3. Master responds with chunk handle and (primary + secondary) replica locations.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4. Client pushes write data to all locations. Data is stored in </a:t>
            </a:r>
            <a:r>
              <a:rPr lang="en-US" altLang="ko-KR" sz="2400" dirty="0" err="1">
                <a:ea typeface="굴림" panose="020B0600000101010101" pitchFamily="34" charset="-127"/>
              </a:rPr>
              <a:t>chunkservers</a:t>
            </a:r>
            <a:r>
              <a:rPr lang="en-US" altLang="ko-KR" sz="2400" dirty="0">
                <a:ea typeface="굴림" panose="020B0600000101010101" pitchFamily="34" charset="-127"/>
              </a:rPr>
              <a:t>’ internal buffers.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5. Client sends write command to primary.</a:t>
            </a:r>
            <a:endParaRPr lang="ko-KR" altLang="en-US" sz="2400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5965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ea typeface="굴림" panose="020B0600000101010101" pitchFamily="34" charset="-127"/>
              </a:rPr>
              <a:t>Write Algorithm</a:t>
            </a:r>
            <a:endParaRPr lang="ko-KR" altLang="en-US" b="1" dirty="0">
              <a:ea typeface="굴림" panose="020B0600000101010101" pitchFamily="34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2400" dirty="0">
                <a:ea typeface="굴림" charset="-127"/>
              </a:rPr>
              <a:t>6. Primary determines </a:t>
            </a:r>
            <a:r>
              <a:rPr lang="en-US" altLang="ko-KR" sz="2400" dirty="0">
                <a:solidFill>
                  <a:srgbClr val="FF0000"/>
                </a:solidFill>
                <a:ea typeface="굴림" charset="-127"/>
              </a:rPr>
              <a:t>serial order </a:t>
            </a:r>
            <a:r>
              <a:rPr lang="en-US" altLang="ko-KR" sz="2400" dirty="0">
                <a:ea typeface="굴림" charset="-127"/>
              </a:rPr>
              <a:t>for data instances stored in its buffer and writes the instances in that order to the chunk.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2400" dirty="0">
                <a:ea typeface="굴림" charset="-127"/>
              </a:rPr>
              <a:t>7. Primary sends serial order to the </a:t>
            </a:r>
            <a:r>
              <a:rPr lang="en-US" altLang="ko-KR" sz="2400" dirty="0" err="1">
                <a:ea typeface="굴림" charset="-127"/>
              </a:rPr>
              <a:t>secondaries</a:t>
            </a:r>
            <a:r>
              <a:rPr lang="en-US" altLang="ko-KR" sz="2400" dirty="0">
                <a:ea typeface="굴림" charset="-127"/>
              </a:rPr>
              <a:t> and tells them to perform the write.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2400" dirty="0">
                <a:ea typeface="굴림" charset="-127"/>
              </a:rPr>
              <a:t>8. </a:t>
            </a:r>
            <a:r>
              <a:rPr lang="en-US" altLang="ko-KR" sz="2400" dirty="0" err="1">
                <a:ea typeface="굴림" charset="-127"/>
              </a:rPr>
              <a:t>Secondaries</a:t>
            </a:r>
            <a:r>
              <a:rPr lang="en-US" altLang="ko-KR" sz="2400" dirty="0">
                <a:ea typeface="굴림" charset="-127"/>
              </a:rPr>
              <a:t> respond to the primary.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2400" dirty="0">
                <a:ea typeface="굴림" charset="-127"/>
              </a:rPr>
              <a:t>9. Primary responds back to client.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ko-KR" sz="2000" dirty="0">
              <a:ea typeface="굴림" charset="-127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i="1" dirty="0">
                <a:ea typeface="굴림" charset="-127"/>
              </a:rPr>
              <a:t>Note: If write fails at one of chunk servers, client is informed and </a:t>
            </a:r>
            <a:r>
              <a:rPr lang="en-US" altLang="ko-KR" sz="2000" i="1" dirty="0">
                <a:solidFill>
                  <a:srgbClr val="FF0000"/>
                </a:solidFill>
                <a:ea typeface="굴림" charset="-127"/>
              </a:rPr>
              <a:t>retries</a:t>
            </a:r>
            <a:r>
              <a:rPr lang="en-US" altLang="ko-KR" sz="2000" i="1" dirty="0">
                <a:ea typeface="굴림" charset="-127"/>
              </a:rPr>
              <a:t> the write.</a:t>
            </a:r>
            <a:endParaRPr lang="ko-KR" altLang="en-US" sz="2000" i="1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884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02542-730A-E84F-9A47-CAE7D8CE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Background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DCD003-D6F5-6E46-A5BB-D5C43BB67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2003</a:t>
            </a:r>
          </a:p>
          <a:p>
            <a:pPr lvl="1"/>
            <a:r>
              <a:rPr lang="en-US" altLang="zh-CN" dirty="0"/>
              <a:t>50+ GFS clusters</a:t>
            </a:r>
          </a:p>
          <a:p>
            <a:pPr lvl="1"/>
            <a:r>
              <a:rPr lang="en-US" altLang="zh-CN" dirty="0"/>
              <a:t>Each with thousands of storage nodes</a:t>
            </a:r>
          </a:p>
          <a:p>
            <a:pPr lvl="1"/>
            <a:r>
              <a:rPr lang="en-US" altLang="zh-CN" dirty="0"/>
              <a:t>Managing petabytes of data</a:t>
            </a:r>
          </a:p>
          <a:p>
            <a:pPr lvl="1"/>
            <a:r>
              <a:rPr lang="en-US" altLang="zh-CN" dirty="0"/>
              <a:t>GFS is under lots of applications and other systems in Google, such as </a:t>
            </a:r>
            <a:r>
              <a:rPr lang="en-US" altLang="zh-CN" dirty="0" err="1"/>
              <a:t>bigtable</a:t>
            </a:r>
            <a:r>
              <a:rPr lang="en-US" altLang="zh-CN" dirty="0"/>
              <a:t>, etc.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Built on top of commodity machine and disks</a:t>
            </a:r>
          </a:p>
          <a:p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99BD7-758E-8643-8A66-D5FA3D03FD14}"/>
              </a:ext>
            </a:extLst>
          </p:cNvPr>
          <p:cNvSpPr txBox="1"/>
          <p:nvPr/>
        </p:nvSpPr>
        <p:spPr>
          <a:xfrm>
            <a:off x="2123728" y="5229200"/>
            <a:ext cx="5214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Tailored for Google workloads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969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宋体" charset="-122"/>
              </a:rPr>
              <a:t>Master Operation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ea typeface="宋体" charset="-122"/>
              </a:rPr>
              <a:t>Replica Placement</a:t>
            </a:r>
          </a:p>
          <a:p>
            <a:pPr marL="1714500" lvl="3" indent="-342900">
              <a:buFont typeface="+mj-lt"/>
              <a:buAutoNum type="arabicPeriod"/>
            </a:pPr>
            <a:endParaRPr lang="en-US" altLang="zh-CN" dirty="0">
              <a:ea typeface="宋体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ea typeface="宋体" charset="-122"/>
              </a:rPr>
              <a:t>Creation, Re-replication, Rebalancing</a:t>
            </a:r>
          </a:p>
          <a:p>
            <a:pPr marL="1714500" lvl="3" indent="-342900">
              <a:buFont typeface="+mj-lt"/>
              <a:buAutoNum type="arabicPeriod"/>
            </a:pPr>
            <a:endParaRPr lang="en-US" altLang="zh-CN" dirty="0">
              <a:ea typeface="宋体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ea typeface="宋体" charset="-122"/>
              </a:rPr>
              <a:t>Garbage Collection</a:t>
            </a:r>
          </a:p>
          <a:p>
            <a:pPr marL="1714500" lvl="3" indent="-342900">
              <a:buFont typeface="+mj-lt"/>
              <a:buAutoNum type="arabicPeriod"/>
            </a:pPr>
            <a:endParaRPr lang="en-US" altLang="zh-CN" dirty="0">
              <a:ea typeface="宋体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ea typeface="宋体" charset="-122"/>
              </a:rPr>
              <a:t>Stale Replica Detection</a:t>
            </a:r>
          </a:p>
          <a:p>
            <a:pPr>
              <a:buFont typeface="Wingdings" pitchFamily="2" charset="2"/>
              <a:buNone/>
            </a:pPr>
            <a:endParaRPr lang="en-US" altLang="zh-CN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ea typeface="굴림" panose="020B0600000101010101" pitchFamily="34" charset="-127"/>
              </a:rPr>
              <a:t>Fault Tolerance and Diagnosis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34" charset="-127"/>
              </a:rPr>
              <a:t>Fast recovery</a:t>
            </a:r>
          </a:p>
          <a:p>
            <a:pPr lvl="1" eaLnBrk="1" hangingPunct="1"/>
            <a:r>
              <a:rPr lang="en-US" altLang="ko-KR" dirty="0">
                <a:ea typeface="굴림" panose="020B0600000101010101" pitchFamily="34" charset="-127"/>
              </a:rPr>
              <a:t>Master and </a:t>
            </a:r>
            <a:r>
              <a:rPr lang="en-US" altLang="ko-KR" dirty="0" err="1">
                <a:ea typeface="굴림" panose="020B0600000101010101" pitchFamily="34" charset="-127"/>
              </a:rPr>
              <a:t>chunkserver</a:t>
            </a:r>
            <a:r>
              <a:rPr lang="en-US" altLang="ko-KR" dirty="0">
                <a:ea typeface="굴림" panose="020B0600000101010101" pitchFamily="34" charset="-127"/>
              </a:rPr>
              <a:t> are designed to restore their states and start in seconds</a:t>
            </a:r>
          </a:p>
          <a:p>
            <a:pPr marL="457200" lvl="1" indent="0" eaLnBrk="1" hangingPunct="1"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eaLnBrk="1" hangingPunct="1"/>
            <a:r>
              <a:rPr lang="en-US" altLang="ko-KR" dirty="0">
                <a:ea typeface="굴림" panose="020B0600000101010101" pitchFamily="34" charset="-127"/>
              </a:rPr>
              <a:t>Chunk replication : 3-way mirrors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Across multiple machines, across multiple racks</a:t>
            </a:r>
          </a:p>
        </p:txBody>
      </p:sp>
    </p:spTree>
    <p:extLst>
      <p:ext uri="{BB962C8B-B14F-4D97-AF65-F5344CB8AC3E}">
        <p14:creationId xmlns:p14="http://schemas.microsoft.com/office/powerpoint/2010/main" val="282052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ea typeface="굴림" panose="020B0600000101010101" pitchFamily="34" charset="-127"/>
              </a:rPr>
              <a:t>Fault Tolerance and Diagnosis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Master Mechanisms:</a:t>
            </a:r>
          </a:p>
          <a:p>
            <a:pPr lvl="1"/>
            <a:r>
              <a:rPr lang="en-US" altLang="zh-CN" dirty="0"/>
              <a:t>Log of all changes made to metadata</a:t>
            </a:r>
          </a:p>
          <a:p>
            <a:pPr lvl="1"/>
            <a:r>
              <a:rPr lang="en-US" altLang="zh-CN" dirty="0"/>
              <a:t>Periodic checkpoints of the log</a:t>
            </a:r>
          </a:p>
          <a:p>
            <a:pPr lvl="1"/>
            <a:r>
              <a:rPr lang="en-US" altLang="zh-CN" dirty="0"/>
              <a:t>Log and checkpoints replicated on multiple machines</a:t>
            </a:r>
          </a:p>
          <a:p>
            <a:pPr lvl="1"/>
            <a:r>
              <a:rPr lang="en-US" altLang="zh-CN" dirty="0"/>
              <a:t>Master state is replicated on multiple machines</a:t>
            </a:r>
          </a:p>
          <a:p>
            <a:pPr lvl="1"/>
            <a:r>
              <a:rPr lang="en-US" altLang="zh-CN" dirty="0"/>
              <a:t>“Shadow” masters for reading data if “real” master is down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52420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 dirty="0">
                <a:ea typeface="굴림" panose="020B0600000101010101" pitchFamily="34" charset="-127"/>
              </a:rPr>
              <a:t>Fault Tolerance and Diagnosis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34" charset="-127"/>
              </a:rPr>
              <a:t>Data integrity</a:t>
            </a:r>
          </a:p>
          <a:p>
            <a:pPr lvl="1" eaLnBrk="1" hangingPunct="1"/>
            <a:r>
              <a:rPr lang="en-US" altLang="ko-KR" dirty="0">
                <a:ea typeface="굴림" panose="020B0600000101010101" pitchFamily="34" charset="-127"/>
              </a:rPr>
              <a:t>A chunk is divided into 64-KB blocks</a:t>
            </a:r>
          </a:p>
          <a:p>
            <a:pPr lvl="1" eaLnBrk="1" hangingPunct="1"/>
            <a:r>
              <a:rPr lang="en-US" altLang="ko-KR" dirty="0">
                <a:ea typeface="굴림" panose="020B0600000101010101" pitchFamily="34" charset="-127"/>
              </a:rPr>
              <a:t>Each with its 32</a:t>
            </a:r>
            <a:r>
              <a:rPr lang="en-US" altLang="zh-CN" dirty="0">
                <a:ea typeface="굴림" panose="020B0600000101010101" pitchFamily="34" charset="-127"/>
              </a:rPr>
              <a:t>-</a:t>
            </a:r>
            <a:r>
              <a:rPr lang="en-US" altLang="ko-KR" dirty="0">
                <a:ea typeface="굴림" panose="020B0600000101010101" pitchFamily="34" charset="-127"/>
              </a:rPr>
              <a:t>bit checksum</a:t>
            </a:r>
          </a:p>
          <a:p>
            <a:pPr lvl="1" eaLnBrk="1" hangingPunct="1"/>
            <a:r>
              <a:rPr lang="en-US" altLang="ko-KR" dirty="0">
                <a:ea typeface="굴림" panose="020B0600000101010101" pitchFamily="34" charset="-127"/>
              </a:rPr>
              <a:t>Verified at read and write times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Also scans for rarely used data</a:t>
            </a:r>
            <a:r>
              <a:rPr lang="zh-CN" altLang="en-US" dirty="0">
                <a:ea typeface="굴림" panose="020B0600000101010101" pitchFamily="34" charset="-127"/>
              </a:rPr>
              <a:t> </a:t>
            </a:r>
            <a:r>
              <a:rPr lang="en-US" altLang="zh-CN" dirty="0">
                <a:ea typeface="굴림" panose="020B0600000101010101" pitchFamily="34" charset="-127"/>
              </a:rPr>
              <a:t>in</a:t>
            </a:r>
            <a:r>
              <a:rPr lang="zh-CN" altLang="en-US" dirty="0">
                <a:ea typeface="굴림" panose="020B0600000101010101" pitchFamily="34" charset="-127"/>
              </a:rPr>
              <a:t> </a:t>
            </a:r>
            <a:r>
              <a:rPr lang="en-US" altLang="ko-KR" dirty="0">
                <a:ea typeface="굴림" panose="020B0600000101010101" pitchFamily="34" charset="-127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41288308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宋体" charset="-122"/>
              </a:rPr>
              <a:t>Summary of GFS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Runs on commodity hardware and is scalable</a:t>
            </a:r>
            <a:endParaRPr lang="en-US" altLang="zh-CN" sz="800" dirty="0">
              <a:ea typeface="宋体" charset="-122"/>
            </a:endParaRPr>
          </a:p>
          <a:p>
            <a:pPr lvl="3"/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Performs well for the specified tasks and assumptions previously mentioned</a:t>
            </a:r>
          </a:p>
          <a:p>
            <a:pPr lvl="3"/>
            <a:endParaRPr lang="en-US" altLang="zh-CN" sz="1400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Innovation</a:t>
            </a:r>
          </a:p>
          <a:p>
            <a:pPr lvl="1"/>
            <a:r>
              <a:rPr lang="en-US" dirty="0"/>
              <a:t>File system API tailored to stylized workload</a:t>
            </a:r>
          </a:p>
          <a:p>
            <a:pPr lvl="1"/>
            <a:r>
              <a:rPr lang="en-US" dirty="0"/>
              <a:t>Single-master design to simplify coordination</a:t>
            </a:r>
          </a:p>
          <a:p>
            <a:pPr lvl="1"/>
            <a:r>
              <a:rPr lang="en-US" dirty="0"/>
              <a:t>Metadata fit in memory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Flat namespace</a:t>
            </a:r>
          </a:p>
          <a:p>
            <a:pPr lvl="3">
              <a:lnSpc>
                <a:spcPct val="90000"/>
              </a:lnSpc>
            </a:pPr>
            <a:endParaRPr lang="en-US" altLang="ja-JP" dirty="0"/>
          </a:p>
          <a:p>
            <a:pPr>
              <a:lnSpc>
                <a:spcPct val="90000"/>
              </a:lnSpc>
            </a:pPr>
            <a:r>
              <a:rPr lang="en-US" altLang="ja-JP" dirty="0"/>
              <a:t>Dedicated Care for Component Failure</a:t>
            </a:r>
          </a:p>
          <a:p>
            <a:pPr lvl="1">
              <a:lnSpc>
                <a:spcPct val="90000"/>
              </a:lnSpc>
            </a:pPr>
            <a:r>
              <a:rPr lang="en-US" altLang="ja-JP" dirty="0"/>
              <a:t>hard disk failure, data corruption, network disconnection, etc.</a:t>
            </a:r>
          </a:p>
          <a:p>
            <a:pPr lvl="3">
              <a:lnSpc>
                <a:spcPct val="90000"/>
              </a:lnSpc>
            </a:pPr>
            <a:endParaRPr lang="en-US" altLang="ja-JP" dirty="0"/>
          </a:p>
          <a:p>
            <a:pPr>
              <a:lnSpc>
                <a:spcPct val="90000"/>
              </a:lnSpc>
            </a:pPr>
            <a:r>
              <a:rPr lang="en-US" altLang="ja-JP" dirty="0"/>
              <a:t>High-throughput </a:t>
            </a:r>
          </a:p>
          <a:p>
            <a:pPr lvl="1">
              <a:lnSpc>
                <a:spcPct val="90000"/>
              </a:lnSpc>
            </a:pPr>
            <a:r>
              <a:rPr lang="en-US" altLang="ja-JP" dirty="0"/>
              <a:t>Minimized the master involvement </a:t>
            </a:r>
          </a:p>
          <a:p>
            <a:pPr lvl="2">
              <a:lnSpc>
                <a:spcPct val="90000"/>
              </a:lnSpc>
            </a:pPr>
            <a:r>
              <a:rPr lang="en-US" altLang="ja-JP" dirty="0"/>
              <a:t>Chunk servers themselves send and receive the client data</a:t>
            </a:r>
          </a:p>
          <a:p>
            <a:pPr lvl="2">
              <a:lnSpc>
                <a:spcPct val="90000"/>
              </a:lnSpc>
            </a:pPr>
            <a:r>
              <a:rPr lang="en-US" altLang="ja-JP" dirty="0"/>
              <a:t>The master leases authority to mutate chunks</a:t>
            </a:r>
          </a:p>
          <a:p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b="1" dirty="0">
                <a:ea typeface="宋体" charset="-122"/>
              </a:rPr>
              <a:t>Summary of GFS</a:t>
            </a:r>
          </a:p>
        </p:txBody>
      </p:sp>
    </p:spTree>
    <p:extLst>
      <p:ext uri="{BB962C8B-B14F-4D97-AF65-F5344CB8AC3E}">
        <p14:creationId xmlns:p14="http://schemas.microsoft.com/office/powerpoint/2010/main" val="10152480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 to NFS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431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r>
              <a:rPr lang="en-US" altLang="zh-TW" b="1" dirty="0"/>
              <a:t>Accessing Remote Files</a:t>
            </a:r>
            <a:endParaRPr lang="zh-TW" altLang="en-US" b="1" dirty="0">
              <a:solidFill>
                <a:srgbClr val="FF006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800600"/>
          </a:xfrm>
        </p:spPr>
        <p:txBody>
          <a:bodyPr>
            <a:normAutofit/>
          </a:bodyPr>
          <a:lstStyle/>
          <a:p>
            <a:pPr marL="441325" indent="-384175">
              <a:buClr>
                <a:srgbClr val="FF0066"/>
              </a:buClr>
              <a:buNone/>
            </a:pPr>
            <a:r>
              <a:rPr lang="en-US" altLang="zh-CN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FTP, telnet, …</a:t>
            </a:r>
            <a:endParaRPr lang="en-US" altLang="zh-CN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egular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CN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Explicit access</a:t>
            </a:r>
            <a:endParaRPr lang="en-US" altLang="zh-CN" sz="2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egular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User-directed connection to access remote resource</a:t>
            </a:r>
            <a:endParaRPr lang="en-US" altLang="zh-TW" sz="2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egular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1600" dirty="0">
              <a:solidFill>
                <a:prstClr val="black"/>
              </a:solidFill>
              <a:latin typeface="Arial Regular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We want more </a:t>
            </a:r>
            <a:r>
              <a:rPr lang="en-US" altLang="zh-TW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transparency</a:t>
            </a: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Allow user to access remote resource just as local ones</a:t>
            </a: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28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egular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00200" y="5181600"/>
            <a:ext cx="5715000" cy="528794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173038" indent="-173038" algn="ctr"/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NAS</a:t>
            </a:r>
            <a:r>
              <a:rPr lang="en-US" altLang="zh-CN" sz="2800" dirty="0">
                <a:latin typeface="Eras Medium ITC" pitchFamily="34" charset="0"/>
              </a:rPr>
              <a:t>: 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N</a:t>
            </a:r>
            <a:r>
              <a:rPr lang="en-US" altLang="zh-CN" sz="2800" dirty="0">
                <a:latin typeface="Eras Medium ITC" pitchFamily="34" charset="0"/>
              </a:rPr>
              <a:t>etwork 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A</a:t>
            </a:r>
            <a:r>
              <a:rPr lang="en-US" altLang="zh-CN" sz="2800" dirty="0">
                <a:latin typeface="Eras Medium ITC" pitchFamily="34" charset="0"/>
              </a:rPr>
              <a:t>ttached 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S</a:t>
            </a:r>
            <a:r>
              <a:rPr lang="en-US" altLang="zh-CN" sz="2800" dirty="0">
                <a:latin typeface="Eras Medium ITC" pitchFamily="34" charset="0"/>
              </a:rPr>
              <a:t>torage</a:t>
            </a:r>
          </a:p>
        </p:txBody>
      </p:sp>
    </p:spTree>
    <p:extLst>
      <p:ext uri="{BB962C8B-B14F-4D97-AF65-F5344CB8AC3E}">
        <p14:creationId xmlns:p14="http://schemas.microsoft.com/office/powerpoint/2010/main" val="20190272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r>
              <a:rPr lang="en-US" altLang="zh-TW" b="1" dirty="0"/>
              <a:t>File Service Types</a:t>
            </a:r>
            <a:endParaRPr lang="zh-TW" altLang="en-US" b="1" dirty="0">
              <a:solidFill>
                <a:srgbClr val="FF006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610600" cy="5130083"/>
          </a:xfrm>
        </p:spPr>
        <p:txBody>
          <a:bodyPr>
            <a:normAutofit/>
          </a:bodyPr>
          <a:lstStyle/>
          <a:p>
            <a:pPr marL="441325" indent="-384175">
              <a:buClr>
                <a:srgbClr val="FF0066"/>
              </a:buClr>
              <a:buNone/>
            </a:pPr>
            <a:r>
              <a:rPr lang="en-US" altLang="zh-CN" sz="3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Upload</a:t>
            </a:r>
            <a:r>
              <a:rPr lang="en-US" altLang="zh-CN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/</a:t>
            </a:r>
            <a:r>
              <a:rPr lang="en-US" altLang="zh-CN" sz="3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Download</a:t>
            </a:r>
            <a:r>
              <a:rPr lang="en-US" altLang="zh-CN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 model</a:t>
            </a:r>
            <a:endParaRPr lang="en-US" altLang="zh-CN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egular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CN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Read file: copy file from server to client</a:t>
            </a:r>
            <a:endParaRPr lang="en-US" altLang="zh-CN" sz="2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egular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Write file: copy file from client to server</a:t>
            </a:r>
            <a:endParaRPr lang="en-US" altLang="zh-TW" sz="2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egular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1600" dirty="0">
              <a:solidFill>
                <a:prstClr val="black"/>
              </a:solidFill>
              <a:latin typeface="Arial Regular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u="sng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Advantage</a:t>
            </a: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Simple</a:t>
            </a: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400" dirty="0">
              <a:solidFill>
                <a:prstClr val="black"/>
              </a:solidFill>
              <a:latin typeface="Arial Regular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u="sng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Problem</a:t>
            </a: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>
                <a:latin typeface="Arial Regular"/>
                <a:ea typeface="Verdana" pitchFamily="34" charset="0"/>
                <a:cs typeface="Verdana" pitchFamily="34" charset="0"/>
              </a:rPr>
              <a:t>Wasteful</a:t>
            </a:r>
            <a:r>
              <a:rPr lang="en-US" altLang="zh-TW" dirty="0">
                <a:latin typeface="Arial Regular"/>
                <a:ea typeface="Verdana" pitchFamily="34" charset="0"/>
                <a:cs typeface="Verdana" pitchFamily="34" charset="0"/>
              </a:rPr>
              <a:t> “what if client needs small piece?”</a:t>
            </a: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>
                <a:latin typeface="Arial Regular"/>
                <a:ea typeface="Verdana" pitchFamily="34" charset="0"/>
                <a:cs typeface="Verdana" pitchFamily="34" charset="0"/>
              </a:rPr>
              <a:t>Problematic</a:t>
            </a:r>
            <a:r>
              <a:rPr lang="en-US" altLang="zh-TW" dirty="0">
                <a:latin typeface="Arial Regular"/>
                <a:ea typeface="Verdana" pitchFamily="34" charset="0"/>
                <a:cs typeface="Verdana" pitchFamily="34" charset="0"/>
              </a:rPr>
              <a:t> “what if client doesn’t have enough space?”</a:t>
            </a:r>
            <a:endParaRPr lang="en-US" altLang="zh-TW" sz="2400" dirty="0">
              <a:latin typeface="Arial Regular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>
                <a:latin typeface="Arial Regular"/>
                <a:ea typeface="Verdana" pitchFamily="34" charset="0"/>
                <a:cs typeface="Verdana" pitchFamily="34" charset="0"/>
              </a:rPr>
              <a:t>Consistency</a:t>
            </a:r>
            <a:r>
              <a:rPr lang="en-US" altLang="zh-TW" dirty="0">
                <a:latin typeface="Arial Regular"/>
                <a:ea typeface="Verdana" pitchFamily="34" charset="0"/>
                <a:cs typeface="Verdana" pitchFamily="34" charset="0"/>
              </a:rPr>
              <a:t> “what if others modify the same file?”</a:t>
            </a:r>
          </a:p>
        </p:txBody>
      </p:sp>
    </p:spTree>
    <p:extLst>
      <p:ext uri="{BB962C8B-B14F-4D97-AF65-F5344CB8AC3E}">
        <p14:creationId xmlns:p14="http://schemas.microsoft.com/office/powerpoint/2010/main" val="9226387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r>
              <a:rPr lang="en-US" altLang="zh-TW" b="1" dirty="0"/>
              <a:t>File Service Types</a:t>
            </a:r>
            <a:endParaRPr lang="zh-TW" altLang="en-US" b="1" dirty="0">
              <a:solidFill>
                <a:srgbClr val="FF006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610600" cy="5130083"/>
          </a:xfrm>
        </p:spPr>
        <p:txBody>
          <a:bodyPr>
            <a:normAutofit/>
          </a:bodyPr>
          <a:lstStyle/>
          <a:p>
            <a:pPr marL="441325" indent="-384175">
              <a:buClr>
                <a:srgbClr val="FF0066"/>
              </a:buClr>
              <a:buNone/>
            </a:pPr>
            <a:r>
              <a:rPr lang="en-US" altLang="zh-CN" sz="3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Remote access </a:t>
            </a:r>
            <a:r>
              <a:rPr lang="en-US" altLang="zh-CN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model</a:t>
            </a: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CN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File service provides functional interface</a:t>
            </a:r>
            <a:br>
              <a:rPr lang="en-US" altLang="zh-CN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</a:br>
            <a:r>
              <a:rPr lang="en-US" altLang="zh-CN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(</a:t>
            </a:r>
            <a:r>
              <a:rPr lang="en-US" altLang="zh-CN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create</a:t>
            </a:r>
            <a:r>
              <a:rPr lang="en-US" altLang="zh-CN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, </a:t>
            </a:r>
            <a:r>
              <a:rPr lang="en-US" altLang="zh-CN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delete</a:t>
            </a:r>
            <a:r>
              <a:rPr lang="en-US" altLang="zh-CN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, </a:t>
            </a:r>
            <a:r>
              <a:rPr lang="en-US" altLang="zh-CN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read</a:t>
            </a:r>
            <a:r>
              <a:rPr lang="en-US" altLang="zh-CN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, </a:t>
            </a:r>
            <a:r>
              <a:rPr lang="en-US" altLang="zh-CN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write</a:t>
            </a:r>
            <a:r>
              <a:rPr lang="en-US" altLang="zh-CN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, </a:t>
            </a:r>
            <a:r>
              <a:rPr lang="en-US" altLang="zh-CN" sz="2400" dirty="0" err="1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etc</a:t>
            </a:r>
            <a:r>
              <a:rPr lang="en-US" altLang="zh-CN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 …)</a:t>
            </a:r>
            <a:endParaRPr lang="en-US" altLang="zh-CN" sz="2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egular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1600" dirty="0">
              <a:solidFill>
                <a:prstClr val="black"/>
              </a:solidFill>
              <a:latin typeface="Arial Regular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u="sng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Advantage</a:t>
            </a: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Client gets only what’s needed</a:t>
            </a: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Server can manage coherent view of file system</a:t>
            </a: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400" dirty="0">
              <a:solidFill>
                <a:prstClr val="black"/>
              </a:solidFill>
              <a:latin typeface="Arial Regular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u="sng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Problem</a:t>
            </a: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>
                <a:latin typeface="Arial Regular"/>
                <a:ea typeface="Verdana" pitchFamily="34" charset="0"/>
                <a:cs typeface="Verdana" pitchFamily="34" charset="0"/>
              </a:rPr>
              <a:t>Possible server and network congestion</a:t>
            </a:r>
          </a:p>
          <a:p>
            <a:pPr marL="1355725" lvl="3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−"/>
            </a:pPr>
            <a:r>
              <a:rPr lang="en-US" altLang="zh-TW" sz="2200" dirty="0">
                <a:latin typeface="Arial Regular"/>
                <a:ea typeface="Verdana" pitchFamily="34" charset="0"/>
                <a:cs typeface="Verdana" pitchFamily="34" charset="0"/>
              </a:rPr>
              <a:t>Servers are accessed for </a:t>
            </a:r>
            <a:r>
              <a:rPr lang="en-US" altLang="zh-TW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duration</a:t>
            </a:r>
            <a:r>
              <a:rPr lang="en-US" altLang="zh-TW" sz="2200" dirty="0">
                <a:latin typeface="Arial Regular"/>
                <a:ea typeface="Verdana" pitchFamily="34" charset="0"/>
                <a:cs typeface="Verdana" pitchFamily="34" charset="0"/>
              </a:rPr>
              <a:t> of file access</a:t>
            </a:r>
          </a:p>
          <a:p>
            <a:pPr marL="1355725" lvl="3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−"/>
            </a:pPr>
            <a:r>
              <a:rPr lang="en-US" altLang="zh-TW" sz="2200" dirty="0">
                <a:latin typeface="Arial Regular"/>
                <a:ea typeface="Verdana" pitchFamily="34" charset="0"/>
                <a:cs typeface="Verdana" pitchFamily="34" charset="0"/>
              </a:rPr>
              <a:t>Same data may be requested </a:t>
            </a:r>
            <a:r>
              <a:rPr lang="en-US" altLang="zh-TW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repeatedly</a:t>
            </a:r>
          </a:p>
        </p:txBody>
      </p:sp>
    </p:spTree>
    <p:extLst>
      <p:ext uri="{BB962C8B-B14F-4D97-AF65-F5344CB8AC3E}">
        <p14:creationId xmlns:p14="http://schemas.microsoft.com/office/powerpoint/2010/main" val="1658902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a typeface="宋体" charset="-122"/>
              </a:rPr>
              <a:t>Introduction to GFS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772816"/>
            <a:ext cx="8715436" cy="4585142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ea typeface="宋体" charset="-122"/>
              </a:rPr>
              <a:t>Shares the</a:t>
            </a:r>
            <a:r>
              <a:rPr lang="zh-CN" altLang="en-US" sz="2400" dirty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same goals as previous distributed file systems</a:t>
            </a:r>
          </a:p>
          <a:p>
            <a:pPr lvl="1"/>
            <a:r>
              <a:rPr lang="en-US" altLang="zh-CN" sz="2000" dirty="0">
                <a:ea typeface="宋体" charset="-122"/>
              </a:rPr>
              <a:t>Performance,</a:t>
            </a:r>
            <a:r>
              <a:rPr lang="zh-CN" altLang="en-US" sz="2000" dirty="0">
                <a:ea typeface="宋体" charset="-122"/>
              </a:rPr>
              <a:t> </a:t>
            </a:r>
            <a:r>
              <a:rPr lang="en-US" altLang="zh-CN" sz="2000" dirty="0">
                <a:ea typeface="宋体" charset="-122"/>
              </a:rPr>
              <a:t>Scalability,</a:t>
            </a:r>
            <a:r>
              <a:rPr lang="zh-CN" altLang="en-US" sz="2000" dirty="0">
                <a:ea typeface="宋体" charset="-122"/>
              </a:rPr>
              <a:t> </a:t>
            </a:r>
            <a:r>
              <a:rPr lang="en-US" altLang="zh-CN" sz="2000" dirty="0">
                <a:ea typeface="宋体" charset="-122"/>
              </a:rPr>
              <a:t>Reliability,</a:t>
            </a:r>
            <a:r>
              <a:rPr lang="zh-CN" altLang="en-US" sz="2000" dirty="0">
                <a:ea typeface="宋体" charset="-122"/>
              </a:rPr>
              <a:t> </a:t>
            </a:r>
            <a:r>
              <a:rPr lang="en-US" altLang="zh-CN" sz="2000" dirty="0">
                <a:ea typeface="宋体" charset="-122"/>
              </a:rPr>
              <a:t>Availability</a:t>
            </a:r>
          </a:p>
          <a:p>
            <a:pPr lvl="1"/>
            <a:endParaRPr lang="en-US" altLang="zh-CN" sz="2000" dirty="0">
              <a:ea typeface="宋体" charset="-122"/>
            </a:endParaRPr>
          </a:p>
          <a:p>
            <a:r>
              <a:rPr lang="en-US" altLang="zh-CN" sz="2400" dirty="0">
                <a:ea typeface="宋体" charset="-122"/>
              </a:rPr>
              <a:t>But with some differences:</a:t>
            </a:r>
          </a:p>
          <a:p>
            <a:pPr lvl="1"/>
            <a:r>
              <a:rPr lang="en-US" altLang="zh-CN" sz="2000" dirty="0">
                <a:ea typeface="宋体" charset="-122"/>
              </a:rPr>
              <a:t>Component 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failures</a:t>
            </a:r>
            <a:r>
              <a:rPr lang="en-US" altLang="zh-CN" sz="2000" dirty="0">
                <a:ea typeface="宋体" charset="-122"/>
              </a:rPr>
              <a:t> are considered the norm rather than the exception</a:t>
            </a:r>
          </a:p>
          <a:p>
            <a:pPr lvl="1"/>
            <a:r>
              <a:rPr lang="en-US" altLang="zh-CN" sz="2000" dirty="0">
                <a:ea typeface="宋体" charset="-122"/>
              </a:rPr>
              <a:t>Files are 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huge</a:t>
            </a:r>
            <a:r>
              <a:rPr lang="en-US" altLang="zh-CN" sz="2000" dirty="0">
                <a:ea typeface="宋体" charset="-122"/>
              </a:rPr>
              <a:t> by traditional standards.</a:t>
            </a:r>
          </a:p>
          <a:p>
            <a:pPr lvl="1"/>
            <a:r>
              <a:rPr lang="en-US" altLang="zh-CN" sz="2000" dirty="0">
                <a:ea typeface="宋体" charset="-122"/>
              </a:rPr>
              <a:t>Most files are mutated by </a:t>
            </a:r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appending</a:t>
            </a:r>
            <a:r>
              <a:rPr lang="en-US" altLang="zh-CN" sz="2000" dirty="0">
                <a:ea typeface="宋体" charset="-122"/>
              </a:rPr>
              <a:t> new data </a:t>
            </a:r>
            <a:br>
              <a:rPr lang="en-US" altLang="zh-CN" sz="2000" dirty="0">
                <a:ea typeface="宋体" charset="-122"/>
              </a:rPr>
            </a:br>
            <a:r>
              <a:rPr lang="en-US" altLang="zh-CN" sz="2000" dirty="0">
                <a:ea typeface="宋体" charset="-122"/>
              </a:rPr>
              <a:t>rather than overwriting existing data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  <a:ea typeface="宋体" charset="-122"/>
              </a:rPr>
              <a:t>Co-designing</a:t>
            </a:r>
            <a:r>
              <a:rPr lang="en-US" altLang="zh-CN" sz="2000" dirty="0">
                <a:ea typeface="宋体" charset="-122"/>
              </a:rPr>
              <a:t> the file system and applications increases flexibility in development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r>
              <a:rPr lang="en-US" altLang="zh-TW" b="1" dirty="0"/>
              <a:t>Remote File Service</a:t>
            </a:r>
            <a:endParaRPr lang="zh-TW" altLang="en-US" b="1" dirty="0">
              <a:solidFill>
                <a:srgbClr val="FF006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1"/>
            <a:ext cx="8610600" cy="4800600"/>
          </a:xfrm>
        </p:spPr>
        <p:txBody>
          <a:bodyPr>
            <a:normAutofit/>
          </a:bodyPr>
          <a:lstStyle/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File Service</a:t>
            </a: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Provides file access interface to clients</a:t>
            </a: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800" dirty="0">
              <a:solidFill>
                <a:prstClr val="black"/>
              </a:solidFill>
              <a:latin typeface="Arial Regular"/>
              <a:ea typeface="Verdana" pitchFamily="34" charset="0"/>
              <a:cs typeface="Verdana" pitchFamily="34" charset="0"/>
            </a:endParaRPr>
          </a:p>
          <a:p>
            <a:pPr marL="441325" indent="-384175">
              <a:buClr>
                <a:srgbClr val="FF0066"/>
              </a:buClr>
              <a:buNone/>
            </a:pP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Directory Service</a:t>
            </a: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CN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Maps textual names for file to internal </a:t>
            </a:r>
            <a:r>
              <a:rPr lang="en-US" altLang="zh-CN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locations</a:t>
            </a:r>
            <a:r>
              <a:rPr lang="en-US" altLang="zh-CN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 that can be used by </a:t>
            </a:r>
            <a:r>
              <a:rPr lang="en-US" altLang="zh-CN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file service</a:t>
            </a:r>
            <a:endParaRPr lang="en-US" altLang="zh-TW" sz="2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egular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800" dirty="0">
              <a:solidFill>
                <a:prstClr val="black"/>
              </a:solidFill>
              <a:latin typeface="Arial Regular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Client module</a:t>
            </a:r>
            <a:r>
              <a:rPr lang="en-US" altLang="zh-TW" sz="28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 (driver)</a:t>
            </a: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>
                <a:latin typeface="Arial Regular"/>
                <a:ea typeface="Verdana" pitchFamily="34" charset="0"/>
                <a:cs typeface="Verdana" pitchFamily="34" charset="0"/>
              </a:rPr>
              <a:t>Client side interface for 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file </a:t>
            </a:r>
            <a:r>
              <a:rPr lang="en-US" altLang="zh-TW" sz="2400" dirty="0">
                <a:latin typeface="Arial Regular"/>
                <a:ea typeface="Verdana" pitchFamily="34" charset="0"/>
                <a:cs typeface="Verdana" pitchFamily="34" charset="0"/>
              </a:rPr>
              <a:t>&amp;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 directory service</a:t>
            </a:r>
            <a:endParaRPr lang="en-US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egular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>
                <a:latin typeface="Arial Regular"/>
                <a:ea typeface="Verdana" pitchFamily="34" charset="0"/>
                <a:cs typeface="Verdana" pitchFamily="34" charset="0"/>
              </a:rPr>
              <a:t>If done right, helps provide access 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transparency</a:t>
            </a:r>
          </a:p>
          <a:p>
            <a:pPr marL="1355725" lvl="3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−"/>
            </a:pPr>
            <a:r>
              <a:rPr lang="en-US" altLang="zh-TW" sz="2200" dirty="0">
                <a:latin typeface="Arial Regular"/>
                <a:ea typeface="Verdana" pitchFamily="34" charset="0"/>
                <a:cs typeface="Verdana" pitchFamily="34" charset="0"/>
              </a:rPr>
              <a:t>e.g. implement the </a:t>
            </a:r>
            <a:r>
              <a:rPr lang="en-US" altLang="zh-TW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FS</a:t>
            </a:r>
            <a:r>
              <a:rPr lang="en-US" altLang="zh-TW" sz="2200" dirty="0">
                <a:latin typeface="Arial Regular"/>
                <a:ea typeface="Verdana" pitchFamily="34" charset="0"/>
                <a:cs typeface="Verdana" pitchFamily="34" charset="0"/>
              </a:rPr>
              <a:t> under the </a:t>
            </a:r>
            <a:r>
              <a:rPr lang="en-US" altLang="zh-TW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VFS</a:t>
            </a:r>
            <a:r>
              <a:rPr lang="en-US" altLang="zh-TW" sz="2200" dirty="0">
                <a:latin typeface="Arial Regular"/>
                <a:ea typeface="Verdana" pitchFamily="34" charset="0"/>
                <a:cs typeface="Verdana" pitchFamily="34" charset="0"/>
              </a:rPr>
              <a:t> layer</a:t>
            </a:r>
            <a:endParaRPr lang="en-US" altLang="zh-TW" dirty="0">
              <a:latin typeface="Arial Regular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800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r>
              <a:rPr lang="en-US" altLang="zh-TW" b="1" dirty="0">
                <a:solidFill>
                  <a:srgbClr val="FF0066"/>
                </a:solidFill>
              </a:rPr>
              <a:t>Semantics</a:t>
            </a:r>
            <a:r>
              <a:rPr lang="en-US" altLang="zh-TW" b="1" dirty="0"/>
              <a:t> of File Sharing</a:t>
            </a:r>
            <a:endParaRPr lang="zh-TW" altLang="en-US" b="1" dirty="0">
              <a:solidFill>
                <a:srgbClr val="FF006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1"/>
            <a:ext cx="8610600" cy="5105400"/>
          </a:xfrm>
        </p:spPr>
        <p:txBody>
          <a:bodyPr>
            <a:normAutofit/>
          </a:bodyPr>
          <a:lstStyle/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3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Sequential </a:t>
            </a:r>
            <a:r>
              <a:rPr lang="en-US" altLang="zh-TW" sz="28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semantics</a:t>
            </a: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Read returns result of </a:t>
            </a:r>
            <a:r>
              <a:rPr lang="en-US" altLang="zh-TW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last</a:t>
            </a:r>
            <a:r>
              <a:rPr lang="en-US" altLang="zh-TW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 write</a:t>
            </a: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800" dirty="0">
              <a:solidFill>
                <a:prstClr val="black"/>
              </a:solidFill>
              <a:latin typeface="Arial Regular"/>
              <a:ea typeface="Verdana" pitchFamily="34" charset="0"/>
              <a:cs typeface="Verdana" pitchFamily="34" charset="0"/>
            </a:endParaRPr>
          </a:p>
          <a:p>
            <a:pPr marL="441325" indent="-384175">
              <a:buClr>
                <a:srgbClr val="FF0066"/>
              </a:buClr>
              <a:buNone/>
            </a:pPr>
            <a:r>
              <a:rPr lang="en-US" altLang="zh-CN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Easily achieved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if</a:t>
            </a: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CN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Only </a:t>
            </a:r>
            <a:r>
              <a:rPr lang="en-US" altLang="zh-CN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one</a:t>
            </a:r>
            <a:r>
              <a:rPr lang="en-US" altLang="zh-CN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 server</a:t>
            </a: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Clients do not </a:t>
            </a:r>
            <a:r>
              <a:rPr lang="en-US" altLang="zh-TW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cache</a:t>
            </a:r>
            <a:r>
              <a:rPr lang="en-US" altLang="zh-TW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 data</a:t>
            </a: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800" dirty="0">
              <a:solidFill>
                <a:prstClr val="black"/>
              </a:solidFill>
              <a:latin typeface="Arial Regular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BUT</a:t>
            </a:r>
            <a:endParaRPr lang="en-US" altLang="zh-TW" sz="2800" dirty="0">
              <a:solidFill>
                <a:prstClr val="black"/>
              </a:solidFill>
              <a:latin typeface="Arial Regular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>
                <a:latin typeface="Arial Regular"/>
                <a:ea typeface="Verdana" pitchFamily="34" charset="0"/>
                <a:cs typeface="Verdana" pitchFamily="34" charset="0"/>
              </a:rPr>
              <a:t>Performance problem if 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no cache</a:t>
            </a:r>
            <a:endParaRPr lang="en-US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egular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>
                <a:latin typeface="Arial Regular"/>
                <a:ea typeface="Verdana" pitchFamily="34" charset="0"/>
                <a:cs typeface="Verdana" pitchFamily="34" charset="0"/>
              </a:rPr>
              <a:t>We can 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write-through</a:t>
            </a:r>
          </a:p>
          <a:p>
            <a:pPr marL="1355725" lvl="3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−"/>
            </a:pPr>
            <a:r>
              <a:rPr lang="en-US" altLang="zh-TW" sz="2200" dirty="0">
                <a:latin typeface="Arial Regular"/>
                <a:ea typeface="Verdana" pitchFamily="34" charset="0"/>
                <a:cs typeface="Verdana" pitchFamily="34" charset="0"/>
              </a:rPr>
              <a:t>Must notify clients holding copies</a:t>
            </a:r>
          </a:p>
          <a:p>
            <a:pPr marL="1355725" lvl="3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−"/>
            </a:pPr>
            <a:r>
              <a:rPr lang="en-US" altLang="zh-TW" sz="2200" dirty="0">
                <a:latin typeface="Arial Regular"/>
                <a:ea typeface="Verdana" pitchFamily="34" charset="0"/>
                <a:cs typeface="Verdana" pitchFamily="34" charset="0"/>
              </a:rPr>
              <a:t>Requires extra state, generates extra traffic</a:t>
            </a:r>
            <a:endParaRPr lang="en-US" altLang="zh-TW" dirty="0">
              <a:latin typeface="Arial Regular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7221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r>
              <a:rPr lang="en-US" altLang="zh-TW" b="1" dirty="0">
                <a:solidFill>
                  <a:srgbClr val="FF0066"/>
                </a:solidFill>
              </a:rPr>
              <a:t>Semantics</a:t>
            </a:r>
            <a:r>
              <a:rPr lang="en-US" altLang="zh-TW" b="1" dirty="0"/>
              <a:t> of File Sharing</a:t>
            </a:r>
            <a:endParaRPr lang="zh-TW" altLang="en-US" b="1" dirty="0">
              <a:solidFill>
                <a:srgbClr val="FF006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1"/>
            <a:ext cx="8153400" cy="5105400"/>
          </a:xfrm>
        </p:spPr>
        <p:txBody>
          <a:bodyPr>
            <a:normAutofit/>
          </a:bodyPr>
          <a:lstStyle/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3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Session </a:t>
            </a:r>
            <a:r>
              <a:rPr lang="en-US" altLang="zh-TW" sz="28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semantics</a:t>
            </a: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800" dirty="0">
              <a:solidFill>
                <a:prstClr val="black"/>
              </a:solidFill>
              <a:latin typeface="Arial Regular"/>
              <a:ea typeface="Verdana" pitchFamily="34" charset="0"/>
              <a:cs typeface="Verdana" pitchFamily="34" charset="0"/>
            </a:endParaRPr>
          </a:p>
          <a:p>
            <a:pPr marL="441325" indent="-384175">
              <a:buClr>
                <a:srgbClr val="FF0066"/>
              </a:buClr>
              <a:buNone/>
            </a:pP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Relax</a:t>
            </a:r>
            <a:r>
              <a:rPr lang="en-US" altLang="zh-CN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 the rules</a:t>
            </a:r>
            <a:endParaRPr lang="en-US" altLang="zh-CN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egular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CN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Changes to an open file are initially </a:t>
            </a:r>
            <a:r>
              <a:rPr lang="en-US" altLang="zh-CN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visible</a:t>
            </a:r>
            <a:r>
              <a:rPr lang="en-US" altLang="zh-CN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 </a:t>
            </a:r>
            <a:br>
              <a:rPr lang="en-US" altLang="zh-CN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</a:br>
            <a:r>
              <a:rPr lang="en-US" altLang="zh-CN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only to the process that modified it </a:t>
            </a: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Last process to modify the file </a:t>
            </a:r>
            <a:r>
              <a:rPr lang="en-US" altLang="zh-TW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wins</a:t>
            </a:r>
          </a:p>
        </p:txBody>
      </p:sp>
    </p:spTree>
    <p:extLst>
      <p:ext uri="{BB962C8B-B14F-4D97-AF65-F5344CB8AC3E}">
        <p14:creationId xmlns:p14="http://schemas.microsoft.com/office/powerpoint/2010/main" val="8507602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847644" y="4212407"/>
            <a:ext cx="1686756" cy="969193"/>
            <a:chOff x="3199942" y="3419714"/>
            <a:chExt cx="1573882" cy="890142"/>
          </a:xfrm>
        </p:grpSpPr>
        <p:sp>
          <p:nvSpPr>
            <p:cNvPr id="22" name="Cloud 21"/>
            <p:cNvSpPr/>
            <p:nvPr/>
          </p:nvSpPr>
          <p:spPr>
            <a:xfrm>
              <a:off x="3276496" y="3419714"/>
              <a:ext cx="1381015" cy="890142"/>
            </a:xfrm>
            <a:prstGeom prst="cloud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tIns="36000" bIns="36000" rtlCol="0" anchor="ctr"/>
            <a:lstStyle/>
            <a:p>
              <a:pPr algn="ctr"/>
              <a:endParaRPr lang="zh-CN" altLang="en-US" sz="2000" dirty="0">
                <a:solidFill>
                  <a:schemeClr val="dk1"/>
                </a:solidFill>
                <a:latin typeface="Arial Regular"/>
                <a:cs typeface="Verdana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99942" y="3610008"/>
              <a:ext cx="1573882" cy="3392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Arial Regular"/>
                  <a:ea typeface="Verdana" pitchFamily="34" charset="0"/>
                  <a:cs typeface="Verdana" pitchFamily="34" charset="0"/>
                </a:rPr>
                <a:t>Network</a:t>
              </a:r>
              <a:endParaRPr lang="zh-CN" altLang="en-US" sz="2000" dirty="0">
                <a:solidFill>
                  <a:schemeClr val="bg1">
                    <a:lumMod val="65000"/>
                  </a:schemeClr>
                </a:solidFill>
                <a:latin typeface="Arial Regular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r>
              <a:rPr lang="en-US" altLang="zh-TW" b="1" dirty="0"/>
              <a:t>Accessing Remote Files</a:t>
            </a:r>
            <a:endParaRPr lang="zh-TW" altLang="en-US" b="1" dirty="0">
              <a:solidFill>
                <a:srgbClr val="FF006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4200" y="1828800"/>
            <a:ext cx="7704000" cy="467239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173038" indent="-173038" algn="ctr"/>
            <a:r>
              <a:rPr lang="en-US" altLang="zh-CN" sz="2800" dirty="0">
                <a:latin typeface="Eras Medium ITC" pitchFamily="34" charset="0"/>
              </a:rPr>
              <a:t>Implement the client module as an 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FS</a:t>
            </a:r>
            <a:r>
              <a:rPr lang="en-US" altLang="zh-CN" sz="2800" dirty="0">
                <a:latin typeface="Eras Medium ITC" pitchFamily="34" charset="0"/>
              </a:rPr>
              <a:t> under 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VFS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9823" y="3414000"/>
            <a:ext cx="3585221" cy="396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6000" rtlCol="0" anchor="ctr"/>
          <a:lstStyle/>
          <a:p>
            <a:pPr algn="ctr"/>
            <a:r>
              <a:rPr lang="en-US" altLang="zh-CN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VFS</a:t>
            </a:r>
            <a:endParaRPr lang="zh-CN" altLang="en-US" dirty="0"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9823" y="2743200"/>
            <a:ext cx="6011621" cy="43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6000" bIns="36000" rtlCol="0" anchor="ctr"/>
          <a:lstStyle/>
          <a:p>
            <a:pPr algn="ctr"/>
            <a:r>
              <a:rPr lang="en-US" altLang="zh-CN" dirty="0">
                <a:latin typeface="Eras Medium ITC" pitchFamily="34" charset="0"/>
                <a:cs typeface="Verdana" pitchFamily="34" charset="0"/>
              </a:rPr>
              <a:t>System Call Interface</a:t>
            </a:r>
            <a:endParaRPr lang="zh-CN" altLang="en-US" dirty="0"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2045" y="4036934"/>
            <a:ext cx="7560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36000" tIns="0" rIns="36000" bIns="0" anchor="ctr" anchorCtr="0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Eras Medium ITC" pitchFamily="34" charset="0"/>
                <a:ea typeface="ＭＳ Ｐゴシック" charset="-128"/>
              </a:rPr>
              <a:t>ext4</a:t>
            </a:r>
            <a:endParaRPr lang="zh-CN" altLang="en-US" dirty="0">
              <a:solidFill>
                <a:schemeClr val="tx1"/>
              </a:solidFill>
              <a:latin typeface="Eras Medium ITC" pitchFamily="34" charset="0"/>
              <a:ea typeface="ＭＳ Ｐゴシック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86444" y="4036934"/>
            <a:ext cx="10080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36000" tIns="0" rIns="36000" bIns="0" anchor="ctr" anchorCtr="0">
            <a:spAutoFit/>
          </a:bodyPr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Eras Medium ITC" pitchFamily="34" charset="0"/>
                <a:ea typeface="ＭＳ Ｐゴシック" charset="-128"/>
              </a:rPr>
              <a:t>procfs</a:t>
            </a:r>
            <a:endParaRPr lang="zh-CN" altLang="en-US" dirty="0">
              <a:solidFill>
                <a:schemeClr val="tx1"/>
              </a:solidFill>
              <a:latin typeface="Eras Medium ITC" pitchFamily="34" charset="0"/>
              <a:ea typeface="ＭＳ Ｐゴシック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33044" y="4036934"/>
            <a:ext cx="15120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36000" tIns="0" rIns="36000" bIns="0" anchor="ctr" anchorCtr="0">
            <a:spAutoFit/>
          </a:bodyPr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Eras Medium ITC" pitchFamily="34" charset="0"/>
                <a:ea typeface="ＭＳ Ｐゴシック" charset="-128"/>
              </a:rPr>
              <a:t>RemoteFS</a:t>
            </a:r>
            <a:endParaRPr lang="zh-CN" altLang="en-US" dirty="0">
              <a:solidFill>
                <a:schemeClr val="tx1"/>
              </a:solidFill>
              <a:latin typeface="Eras Medium ITC" pitchFamily="34" charset="0"/>
              <a:ea typeface="ＭＳ Ｐゴシック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15444" y="3414000"/>
            <a:ext cx="1656000" cy="369332"/>
          </a:xfrm>
          <a:prstGeom prst="rect">
            <a:avLst/>
          </a:prstGeom>
          <a:solidFill>
            <a:srgbClr val="FFE7FF"/>
          </a:solidFill>
          <a:ln w="38100"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36000" tIns="0" rIns="36000" bIns="0" anchor="ctr" anchorCtr="0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Eras Medium ITC" pitchFamily="34" charset="0"/>
                <a:ea typeface="ＭＳ Ｐゴシック" charset="-128"/>
              </a:rPr>
              <a:t>Sockets</a:t>
            </a:r>
            <a:endParaRPr lang="zh-CN" altLang="en-US" dirty="0">
              <a:solidFill>
                <a:schemeClr val="tx1"/>
              </a:solidFill>
              <a:latin typeface="Eras Medium ITC" pitchFamily="34" charset="0"/>
              <a:ea typeface="ＭＳ Ｐゴシック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15444" y="3966568"/>
            <a:ext cx="1656000" cy="738664"/>
          </a:xfrm>
          <a:prstGeom prst="rect">
            <a:avLst/>
          </a:prstGeom>
          <a:solidFill>
            <a:srgbClr val="FFE7FF"/>
          </a:solidFill>
          <a:ln w="38100"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36000" tIns="0" rIns="36000" bIns="0" anchor="ctr" anchorCtr="0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Eras Medium ITC" pitchFamily="34" charset="0"/>
                <a:ea typeface="ＭＳ Ｐゴシック" charset="-128"/>
              </a:rPr>
              <a:t>Network Protocols</a:t>
            </a:r>
            <a:endParaRPr lang="zh-CN" altLang="en-US" dirty="0">
              <a:solidFill>
                <a:schemeClr val="tx1"/>
              </a:solidFill>
              <a:latin typeface="Eras Medium ITC" pitchFamily="34" charset="0"/>
              <a:ea typeface="ＭＳ Ｐゴシック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15444" y="4888468"/>
            <a:ext cx="1656000" cy="369332"/>
          </a:xfrm>
          <a:prstGeom prst="rect">
            <a:avLst/>
          </a:prstGeom>
          <a:solidFill>
            <a:srgbClr val="FFE7FF"/>
          </a:solidFill>
          <a:ln w="38100"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36000" tIns="0" rIns="36000" bIns="0" anchor="ctr" anchorCtr="0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Eras Medium ITC" pitchFamily="34" charset="0"/>
                <a:ea typeface="ＭＳ Ｐゴシック" charset="-128"/>
              </a:rPr>
              <a:t>NIC</a:t>
            </a:r>
            <a:endParaRPr lang="zh-CN" altLang="en-US" dirty="0">
              <a:solidFill>
                <a:schemeClr val="tx1"/>
              </a:solidFill>
              <a:latin typeface="Eras Medium ITC" pitchFamily="34" charset="0"/>
              <a:ea typeface="ＭＳ Ｐゴシック" charset="-128"/>
            </a:endParaRPr>
          </a:p>
        </p:txBody>
      </p:sp>
      <p:cxnSp>
        <p:nvCxnSpPr>
          <p:cNvPr id="17" name="Elbow Connector 16"/>
          <p:cNvCxnSpPr>
            <a:stCxn id="12" idx="3"/>
            <a:endCxn id="13" idx="1"/>
          </p:cNvCxnSpPr>
          <p:nvPr/>
        </p:nvCxnSpPr>
        <p:spPr>
          <a:xfrm flipV="1">
            <a:off x="4345044" y="3598666"/>
            <a:ext cx="770400" cy="622934"/>
          </a:xfrm>
          <a:prstGeom prst="bentConnector3">
            <a:avLst/>
          </a:prstGeom>
          <a:ln w="38100">
            <a:solidFill>
              <a:schemeClr val="tx1"/>
            </a:solidFill>
            <a:tailEnd type="arrow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6248554" y="4876800"/>
            <a:ext cx="1056290" cy="893379"/>
          </a:xfrm>
          <a:custGeom>
            <a:avLst/>
            <a:gdLst>
              <a:gd name="connsiteX0" fmla="*/ 0 w 1056290"/>
              <a:gd name="connsiteY0" fmla="*/ 504496 h 1135149"/>
              <a:gd name="connsiteX1" fmla="*/ 189186 w 1056290"/>
              <a:gd name="connsiteY1" fmla="*/ 1024758 h 1135149"/>
              <a:gd name="connsiteX2" fmla="*/ 851338 w 1056290"/>
              <a:gd name="connsiteY2" fmla="*/ 1072055 h 1135149"/>
              <a:gd name="connsiteX3" fmla="*/ 898635 w 1056290"/>
              <a:gd name="connsiteY3" fmla="*/ 299545 h 1135149"/>
              <a:gd name="connsiteX4" fmla="*/ 1056290 w 1056290"/>
              <a:gd name="connsiteY4" fmla="*/ 0 h 1135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6290" h="1135149">
                <a:moveTo>
                  <a:pt x="0" y="504496"/>
                </a:moveTo>
                <a:cubicBezTo>
                  <a:pt x="23648" y="717330"/>
                  <a:pt x="47296" y="930165"/>
                  <a:pt x="189186" y="1024758"/>
                </a:cubicBezTo>
                <a:cubicBezTo>
                  <a:pt x="331076" y="1119351"/>
                  <a:pt x="733097" y="1192924"/>
                  <a:pt x="851338" y="1072055"/>
                </a:cubicBezTo>
                <a:cubicBezTo>
                  <a:pt x="969580" y="951186"/>
                  <a:pt x="864476" y="478221"/>
                  <a:pt x="898635" y="299545"/>
                </a:cubicBezTo>
                <a:cubicBezTo>
                  <a:pt x="932794" y="120869"/>
                  <a:pt x="994542" y="60434"/>
                  <a:pt x="1056290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Regular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5704644" y="4916214"/>
            <a:ext cx="1986378" cy="1103586"/>
          </a:xfrm>
          <a:custGeom>
            <a:avLst/>
            <a:gdLst>
              <a:gd name="connsiteX0" fmla="*/ 2098925 w 2098925"/>
              <a:gd name="connsiteY0" fmla="*/ 0 h 1359375"/>
              <a:gd name="connsiteX1" fmla="*/ 1893973 w 2098925"/>
              <a:gd name="connsiteY1" fmla="*/ 425669 h 1359375"/>
              <a:gd name="connsiteX2" fmla="*/ 1893973 w 2098925"/>
              <a:gd name="connsiteY2" fmla="*/ 1103586 h 1359375"/>
              <a:gd name="connsiteX3" fmla="*/ 869214 w 2098925"/>
              <a:gd name="connsiteY3" fmla="*/ 1355834 h 1359375"/>
              <a:gd name="connsiteX4" fmla="*/ 112469 w 2098925"/>
              <a:gd name="connsiteY4" fmla="*/ 945931 h 1359375"/>
              <a:gd name="connsiteX5" fmla="*/ 17876 w 2098925"/>
              <a:gd name="connsiteY5" fmla="*/ 425669 h 1359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8925" h="1359375">
                <a:moveTo>
                  <a:pt x="2098925" y="0"/>
                </a:moveTo>
                <a:cubicBezTo>
                  <a:pt x="2013528" y="120869"/>
                  <a:pt x="1928132" y="241738"/>
                  <a:pt x="1893973" y="425669"/>
                </a:cubicBezTo>
                <a:cubicBezTo>
                  <a:pt x="1859814" y="609600"/>
                  <a:pt x="2064766" y="948559"/>
                  <a:pt x="1893973" y="1103586"/>
                </a:cubicBezTo>
                <a:cubicBezTo>
                  <a:pt x="1723180" y="1258613"/>
                  <a:pt x="1166131" y="1382110"/>
                  <a:pt x="869214" y="1355834"/>
                </a:cubicBezTo>
                <a:cubicBezTo>
                  <a:pt x="572297" y="1329558"/>
                  <a:pt x="254359" y="1100958"/>
                  <a:pt x="112469" y="945931"/>
                </a:cubicBezTo>
                <a:cubicBezTo>
                  <a:pt x="-29421" y="790904"/>
                  <a:pt x="-5773" y="608286"/>
                  <a:pt x="17876" y="425669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Regular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50046" y="5334000"/>
            <a:ext cx="310679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038" indent="-173038" algn="r"/>
            <a:r>
              <a:rPr lang="en-US" altLang="zh-CN" dirty="0">
                <a:latin typeface="Eras Medium ITC" pitchFamily="34" charset="0"/>
              </a:rPr>
              <a:t>Kernel-level </a:t>
            </a:r>
            <a:br>
              <a:rPr lang="en-US" altLang="zh-CN" dirty="0">
                <a:latin typeface="Eras Medium ITC" pitchFamily="34" charset="0"/>
              </a:rPr>
            </a:b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sockets</a:t>
            </a:r>
            <a:r>
              <a:rPr lang="en-US" altLang="zh-CN" sz="2800" dirty="0">
                <a:latin typeface="Eras Medium ITC" pitchFamily="34" charset="0"/>
              </a:rPr>
              <a:t> </a:t>
            </a:r>
            <a:r>
              <a:rPr lang="en-US" altLang="zh-CN" dirty="0">
                <a:latin typeface="Eras Medium ITC" pitchFamily="34" charset="0"/>
              </a:rPr>
              <a:t>interface</a:t>
            </a:r>
          </a:p>
        </p:txBody>
      </p:sp>
      <p:sp>
        <p:nvSpPr>
          <p:cNvPr id="26" name="Freeform 25"/>
          <p:cNvSpPr/>
          <p:nvPr/>
        </p:nvSpPr>
        <p:spPr>
          <a:xfrm>
            <a:off x="4180644" y="4256690"/>
            <a:ext cx="609600" cy="1305910"/>
          </a:xfrm>
          <a:custGeom>
            <a:avLst/>
            <a:gdLst>
              <a:gd name="connsiteX0" fmla="*/ 0 w 587815"/>
              <a:gd name="connsiteY0" fmla="*/ 1040524 h 1040524"/>
              <a:gd name="connsiteX1" fmla="*/ 551793 w 587815"/>
              <a:gd name="connsiteY1" fmla="*/ 772510 h 1040524"/>
              <a:gd name="connsiteX2" fmla="*/ 488731 w 587815"/>
              <a:gd name="connsiteY2" fmla="*/ 0 h 104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7815" h="1040524">
                <a:moveTo>
                  <a:pt x="0" y="1040524"/>
                </a:moveTo>
                <a:cubicBezTo>
                  <a:pt x="235169" y="993227"/>
                  <a:pt x="470338" y="945931"/>
                  <a:pt x="551793" y="772510"/>
                </a:cubicBezTo>
                <a:cubicBezTo>
                  <a:pt x="633248" y="599089"/>
                  <a:pt x="560989" y="299544"/>
                  <a:pt x="488731" y="0"/>
                </a:cubicBezTo>
              </a:path>
            </a:pathLst>
          </a:custGeom>
          <a:noFill/>
          <a:ln w="12700">
            <a:solidFill>
              <a:srgbClr val="FF0066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120248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r>
              <a:rPr lang="en-US" altLang="zh-CN" b="1" dirty="0"/>
              <a:t>Server:</a:t>
            </a:r>
            <a:r>
              <a:rPr lang="zh-CN" altLang="en-US" b="1" dirty="0"/>
              <a:t> </a:t>
            </a:r>
            <a:r>
              <a:rPr lang="en-US" altLang="zh-TW" b="1" dirty="0"/>
              <a:t>Stateful or Stateless</a:t>
            </a:r>
            <a:endParaRPr lang="zh-TW" altLang="en-US" b="1" dirty="0">
              <a:solidFill>
                <a:srgbClr val="FF006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1"/>
            <a:ext cx="8382000" cy="4800600"/>
          </a:xfrm>
        </p:spPr>
        <p:txBody>
          <a:bodyPr>
            <a:normAutofit/>
          </a:bodyPr>
          <a:lstStyle/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3200" u="sng" dirty="0">
                <a:solidFill>
                  <a:srgbClr val="FF0066"/>
                </a:solidFill>
                <a:latin typeface="Arial Regular"/>
                <a:ea typeface="Verdana" pitchFamily="34" charset="0"/>
                <a:cs typeface="Verdana" pitchFamily="34" charset="0"/>
              </a:rPr>
              <a:t>Stateful</a:t>
            </a:r>
            <a:r>
              <a:rPr lang="en-US" altLang="zh-TW" sz="2800" dirty="0">
                <a:latin typeface="Arial Regular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2800" dirty="0">
                <a:latin typeface="Arial Regular"/>
                <a:ea typeface="Verdana" pitchFamily="34" charset="0"/>
                <a:cs typeface="Verdana" pitchFamily="34" charset="0"/>
                <a:sym typeface="Wingdings" pitchFamily="2" charset="2"/>
              </a:rPr>
              <a:t></a:t>
            </a:r>
            <a:endParaRPr lang="en-US" altLang="zh-TW" sz="3200" dirty="0">
              <a:latin typeface="Arial Regular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1600" dirty="0">
              <a:solidFill>
                <a:prstClr val="black"/>
              </a:solidFill>
              <a:latin typeface="Arial Regular"/>
              <a:ea typeface="Verdana" pitchFamily="34" charset="0"/>
              <a:cs typeface="Verdana" pitchFamily="34" charset="0"/>
            </a:endParaRPr>
          </a:p>
          <a:p>
            <a:pPr marL="441325" indent="-384175">
              <a:buClr>
                <a:srgbClr val="FF0066"/>
              </a:buClr>
              <a:buNone/>
            </a:pP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Shorter</a:t>
            </a:r>
            <a:r>
              <a:rPr lang="en-US" altLang="zh-CN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 requests</a:t>
            </a: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400" dirty="0">
              <a:solidFill>
                <a:prstClr val="black"/>
              </a:solidFill>
              <a:latin typeface="Arial Regular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Better</a:t>
            </a:r>
            <a:r>
              <a:rPr lang="en-US" altLang="zh-TW" sz="28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 performance in processing requests</a:t>
            </a: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400" dirty="0">
              <a:solidFill>
                <a:prstClr val="black"/>
              </a:solidFill>
              <a:latin typeface="Arial Regular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Cache </a:t>
            </a:r>
            <a:r>
              <a:rPr lang="en-US" altLang="zh-TW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coherence</a:t>
            </a:r>
            <a:r>
              <a:rPr lang="en-US" altLang="zh-TW" sz="28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 is possible</a:t>
            </a: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>
                <a:latin typeface="Arial Regular"/>
                <a:ea typeface="Verdana" pitchFamily="34" charset="0"/>
                <a:cs typeface="Verdana" pitchFamily="34" charset="0"/>
              </a:rPr>
              <a:t>Server can know who’s accessing what</a:t>
            </a: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400" dirty="0">
              <a:solidFill>
                <a:prstClr val="black"/>
              </a:solidFill>
              <a:latin typeface="Arial Regular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File </a:t>
            </a:r>
            <a:r>
              <a:rPr lang="en-US" altLang="zh-TW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locking</a:t>
            </a:r>
            <a:r>
              <a:rPr lang="en-US" altLang="zh-TW" sz="28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 is possible </a:t>
            </a:r>
          </a:p>
        </p:txBody>
      </p:sp>
      <p:sp>
        <p:nvSpPr>
          <p:cNvPr id="4" name="Rectangle 3"/>
          <p:cNvSpPr/>
          <p:nvPr/>
        </p:nvSpPr>
        <p:spPr>
          <a:xfrm>
            <a:off x="2895600" y="1524000"/>
            <a:ext cx="5796000" cy="467239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algn="ctr"/>
            <a:r>
              <a:rPr lang="en-US" altLang="zh-CN" sz="2800" dirty="0">
                <a:latin typeface="Eras Medium ITC" pitchFamily="34" charset="0"/>
              </a:rPr>
              <a:t>Server maintains 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client-specific</a:t>
            </a:r>
            <a:r>
              <a:rPr lang="en-US" altLang="zh-CN" sz="2800" dirty="0">
                <a:latin typeface="Eras Medium ITC" pitchFamily="34" charset="0"/>
              </a:rPr>
              <a:t> state</a:t>
            </a:r>
          </a:p>
        </p:txBody>
      </p:sp>
    </p:spTree>
    <p:extLst>
      <p:ext uri="{BB962C8B-B14F-4D97-AF65-F5344CB8AC3E}">
        <p14:creationId xmlns:p14="http://schemas.microsoft.com/office/powerpoint/2010/main" val="14113920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r>
              <a:rPr lang="en-US" altLang="zh-CN" b="1" dirty="0"/>
              <a:t>Server:</a:t>
            </a:r>
            <a:r>
              <a:rPr lang="zh-CN" altLang="en-US" b="1" dirty="0"/>
              <a:t> </a:t>
            </a:r>
            <a:r>
              <a:rPr lang="en-US" altLang="zh-TW" b="1" dirty="0"/>
              <a:t>Stateful or Stateless</a:t>
            </a:r>
            <a:endParaRPr lang="zh-TW" altLang="en-US" b="1" dirty="0">
              <a:solidFill>
                <a:srgbClr val="FF006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876800"/>
          </a:xfrm>
        </p:spPr>
        <p:txBody>
          <a:bodyPr>
            <a:normAutofit/>
          </a:bodyPr>
          <a:lstStyle/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3200" u="sng" dirty="0">
                <a:solidFill>
                  <a:srgbClr val="FF0066"/>
                </a:solidFill>
                <a:latin typeface="Arial Regular"/>
                <a:ea typeface="Verdana" pitchFamily="34" charset="0"/>
                <a:cs typeface="Verdana" pitchFamily="34" charset="0"/>
              </a:rPr>
              <a:t>Stateless</a:t>
            </a:r>
            <a:r>
              <a:rPr lang="en-US" altLang="zh-TW" sz="2800" dirty="0">
                <a:latin typeface="Arial Regular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2800" dirty="0">
                <a:latin typeface="Arial Regular"/>
                <a:ea typeface="Verdana" pitchFamily="34" charset="0"/>
                <a:cs typeface="Verdana" pitchFamily="34" charset="0"/>
                <a:sym typeface="Wingdings" pitchFamily="2" charset="2"/>
              </a:rPr>
              <a:t></a:t>
            </a:r>
            <a:endParaRPr lang="en-US" altLang="zh-TW" sz="2800" dirty="0">
              <a:latin typeface="Arial Regular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1600" dirty="0">
              <a:solidFill>
                <a:prstClr val="black"/>
              </a:solidFill>
              <a:latin typeface="Arial Regular"/>
              <a:ea typeface="Verdana" pitchFamily="34" charset="0"/>
              <a:cs typeface="Verdana" pitchFamily="34" charset="0"/>
            </a:endParaRPr>
          </a:p>
          <a:p>
            <a:pPr marL="441325" indent="-384175">
              <a:buClr>
                <a:srgbClr val="FF0066"/>
              </a:buClr>
              <a:buNone/>
            </a:pPr>
            <a:r>
              <a:rPr lang="en-US" altLang="zh-CN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Each request must identify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file</a:t>
            </a:r>
            <a:r>
              <a:rPr lang="en-US" altLang="zh-CN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 and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offsets</a:t>
            </a:r>
            <a:endParaRPr lang="en-US" altLang="zh-TW" sz="800" dirty="0">
              <a:solidFill>
                <a:prstClr val="black"/>
              </a:solidFill>
              <a:latin typeface="Arial Regular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400" dirty="0">
              <a:solidFill>
                <a:prstClr val="black"/>
              </a:solidFill>
              <a:latin typeface="Arial Regular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Server/Client can </a:t>
            </a:r>
            <a:r>
              <a:rPr lang="en-US" altLang="zh-TW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crash</a:t>
            </a:r>
            <a:r>
              <a:rPr lang="en-US" altLang="zh-TW" sz="28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 and </a:t>
            </a:r>
            <a:r>
              <a:rPr lang="en-US" altLang="zh-TW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recovery</a:t>
            </a: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>
                <a:latin typeface="Arial Regular"/>
                <a:ea typeface="Verdana" pitchFamily="34" charset="0"/>
                <a:cs typeface="Verdana" pitchFamily="34" charset="0"/>
              </a:rPr>
              <a:t>No state to lose</a:t>
            </a:r>
            <a:endParaRPr lang="en-US" altLang="zh-TW" sz="800" dirty="0">
              <a:solidFill>
                <a:prstClr val="black"/>
              </a:solidFill>
              <a:latin typeface="Arial Regular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No </a:t>
            </a:r>
            <a:r>
              <a:rPr lang="en-US" altLang="zh-TW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open</a:t>
            </a:r>
            <a:r>
              <a:rPr lang="en-US" altLang="zh-TW" sz="28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/</a:t>
            </a:r>
            <a:r>
              <a:rPr lang="en-US" altLang="zh-TW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close</a:t>
            </a:r>
            <a:r>
              <a:rPr lang="en-US" altLang="zh-TW" sz="28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 needed</a:t>
            </a:r>
            <a:endParaRPr lang="en-US" altLang="zh-TW" sz="800" dirty="0">
              <a:solidFill>
                <a:prstClr val="black"/>
              </a:solidFill>
              <a:latin typeface="Arial Regular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400" dirty="0">
              <a:solidFill>
                <a:prstClr val="black"/>
              </a:solidFill>
              <a:latin typeface="Arial Regular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No server space used for state </a:t>
            </a:r>
            <a:r>
              <a:rPr lang="en-US" altLang="zh-TW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(scalable)</a:t>
            </a: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400" dirty="0">
              <a:solidFill>
                <a:prstClr val="black"/>
              </a:solidFill>
              <a:latin typeface="Arial Regular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Problems if file is </a:t>
            </a:r>
            <a:r>
              <a:rPr lang="en-US" altLang="zh-TW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deleted</a:t>
            </a:r>
            <a:r>
              <a:rPr lang="en-US" altLang="zh-TW" sz="28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 on server</a:t>
            </a: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400" dirty="0">
              <a:solidFill>
                <a:prstClr val="black"/>
              </a:solidFill>
              <a:latin typeface="Arial Regular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File </a:t>
            </a:r>
            <a:r>
              <a:rPr lang="en-US" altLang="zh-TW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locking</a:t>
            </a:r>
            <a:r>
              <a:rPr lang="en-US" altLang="zh-TW" sz="28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 not possible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3178800" y="1524000"/>
            <a:ext cx="5508000" cy="467239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algn="ctr"/>
            <a:r>
              <a:rPr lang="en-US" altLang="zh-CN" sz="2800" dirty="0">
                <a:latin typeface="Eras Medium ITC" pitchFamily="34" charset="0"/>
              </a:rPr>
              <a:t>Server maintains 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no info </a:t>
            </a:r>
            <a:r>
              <a:rPr lang="en-US" altLang="zh-CN" sz="2800" dirty="0">
                <a:latin typeface="Eras Medium ITC" pitchFamily="34" charset="0"/>
              </a:rPr>
              <a:t>for client</a:t>
            </a:r>
          </a:p>
        </p:txBody>
      </p:sp>
    </p:spTree>
    <p:extLst>
      <p:ext uri="{BB962C8B-B14F-4D97-AF65-F5344CB8AC3E}">
        <p14:creationId xmlns:p14="http://schemas.microsoft.com/office/powerpoint/2010/main" val="14367917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r>
              <a:rPr lang="en-US" altLang="zh-TW" b="1" dirty="0"/>
              <a:t>Caching</a:t>
            </a:r>
            <a:endParaRPr lang="zh-TW" altLang="en-US" b="1" dirty="0">
              <a:solidFill>
                <a:srgbClr val="FF006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124201"/>
            <a:ext cx="6019800" cy="2209799"/>
          </a:xfrm>
        </p:spPr>
        <p:txBody>
          <a:bodyPr>
            <a:normAutofit/>
          </a:bodyPr>
          <a:lstStyle/>
          <a:p>
            <a:pPr marL="441325" indent="-384175">
              <a:buClr>
                <a:srgbClr val="FF0066"/>
              </a:buClr>
              <a:buNone/>
            </a:pPr>
            <a:r>
              <a:rPr lang="en-US" altLang="zh-CN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Three places to </a:t>
            </a:r>
            <a:r>
              <a:rPr lang="en-US" altLang="zh-CN" sz="3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replicate</a:t>
            </a:r>
            <a:r>
              <a:rPr lang="en-US" altLang="zh-CN" sz="32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data</a:t>
            </a:r>
            <a:endParaRPr lang="en-US" altLang="zh-CN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egular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CN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Server’s buffer cache</a:t>
            </a: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CN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Client’s buffer cache</a:t>
            </a: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Client’s disk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324228"/>
            <a:ext cx="8100000" cy="1329013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268288" indent="-268288"/>
            <a:r>
              <a:rPr lang="en-US" altLang="zh-CN" sz="2800" dirty="0">
                <a:latin typeface="Eras Medium ITC" pitchFamily="34" charset="0"/>
              </a:rPr>
              <a:t>Hide latency to improve performance for 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repeated</a:t>
            </a:r>
            <a:r>
              <a:rPr lang="en-US" altLang="zh-CN" sz="2800" dirty="0">
                <a:latin typeface="Eras Medium ITC" pitchFamily="34" charset="0"/>
              </a:rPr>
              <a:t> accesses by bringing the data closer to where it’s needed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4114800"/>
            <a:ext cx="3924000" cy="972000"/>
          </a:xfrm>
          <a:prstGeom prst="rect">
            <a:avLst/>
          </a:prstGeom>
          <a:noFill/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Regula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0" y="4268450"/>
            <a:ext cx="35814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u="sng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WARNING</a:t>
            </a:r>
            <a:r>
              <a:rPr lang="en-US" altLang="zh-CN" sz="3200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pPr marL="95250"/>
            <a:r>
              <a:rPr lang="en-US" altLang="zh-CN" sz="2800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Potential cache consistency problem</a:t>
            </a:r>
            <a:endParaRPr lang="zh-CN" altLang="en-US" sz="2800" dirty="0">
              <a:solidFill>
                <a:srgbClr val="FF0066"/>
              </a:solidFill>
              <a:latin typeface="Eras Medium ITC" pitchFamily="34" charset="0"/>
            </a:endParaRPr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4762200" y="4600800"/>
            <a:ext cx="540000" cy="0"/>
          </a:xfrm>
          <a:prstGeom prst="straightConnector1">
            <a:avLst/>
          </a:prstGeom>
          <a:ln w="381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25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r>
              <a:rPr lang="en-US" altLang="zh-TW" b="1" dirty="0"/>
              <a:t>Approaches to </a:t>
            </a:r>
            <a:r>
              <a:rPr lang="en-US" altLang="zh-TW" b="1" dirty="0">
                <a:solidFill>
                  <a:srgbClr val="FF0066"/>
                </a:solidFill>
              </a:rPr>
              <a:t>Caching</a:t>
            </a:r>
            <a:endParaRPr lang="zh-TW" altLang="en-US" b="1" dirty="0">
              <a:solidFill>
                <a:srgbClr val="FF006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5105400"/>
          </a:xfrm>
        </p:spPr>
        <p:txBody>
          <a:bodyPr>
            <a:normAutofit/>
          </a:bodyPr>
          <a:lstStyle/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Write-through</a:t>
            </a:r>
            <a:endParaRPr lang="en-US" altLang="zh-TW" sz="2800" dirty="0">
              <a:solidFill>
                <a:prstClr val="black"/>
              </a:solidFill>
              <a:latin typeface="Arial Regular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Keep data </a:t>
            </a:r>
            <a:r>
              <a:rPr lang="en-US" altLang="zh-TW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cached</a:t>
            </a:r>
            <a:r>
              <a:rPr lang="en-US" altLang="zh-TW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 at the client </a:t>
            </a:r>
            <a:br>
              <a:rPr lang="en-US" altLang="zh-TW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</a:br>
            <a:r>
              <a:rPr lang="en-US" altLang="zh-TW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but </a:t>
            </a:r>
            <a:r>
              <a:rPr lang="en-US" altLang="zh-TW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send</a:t>
            </a:r>
            <a:r>
              <a:rPr lang="en-US" altLang="zh-TW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 modifications to the server</a:t>
            </a:r>
          </a:p>
          <a:p>
            <a:pPr marL="441325" lvl="2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CN" sz="1600" dirty="0">
              <a:solidFill>
                <a:prstClr val="black"/>
              </a:solidFill>
              <a:latin typeface="Arial Regular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CN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What if </a:t>
            </a:r>
            <a:r>
              <a:rPr lang="en-US" altLang="zh-CN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another</a:t>
            </a:r>
            <a:r>
              <a:rPr lang="en-US" altLang="zh-CN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 client reads its own </a:t>
            </a:r>
            <a:br>
              <a:rPr lang="en-US" altLang="zh-CN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</a:br>
            <a:r>
              <a:rPr lang="en-US" altLang="zh-CN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(out-of-data) cache copy?</a:t>
            </a: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All accesses will require </a:t>
            </a:r>
            <a:r>
              <a:rPr lang="en-US" altLang="zh-TW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checking</a:t>
            </a:r>
            <a:r>
              <a:rPr lang="en-US" altLang="zh-TW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 with server</a:t>
            </a: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Or … server maintains state of clients and sends </a:t>
            </a:r>
            <a:r>
              <a:rPr lang="en-US" altLang="zh-TW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invalidations </a:t>
            </a:r>
          </a:p>
        </p:txBody>
      </p:sp>
    </p:spTree>
    <p:extLst>
      <p:ext uri="{BB962C8B-B14F-4D97-AF65-F5344CB8AC3E}">
        <p14:creationId xmlns:p14="http://schemas.microsoft.com/office/powerpoint/2010/main" val="18567774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r>
              <a:rPr lang="en-US" altLang="zh-TW" b="1" dirty="0"/>
              <a:t>Approaches to </a:t>
            </a:r>
            <a:r>
              <a:rPr lang="en-US" altLang="zh-TW" b="1" dirty="0">
                <a:solidFill>
                  <a:srgbClr val="FF0066"/>
                </a:solidFill>
              </a:rPr>
              <a:t>Caching</a:t>
            </a:r>
            <a:endParaRPr lang="zh-TW" altLang="en-US" b="1" dirty="0">
              <a:solidFill>
                <a:srgbClr val="FF006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1"/>
            <a:ext cx="8458200" cy="5105400"/>
          </a:xfrm>
        </p:spPr>
        <p:txBody>
          <a:bodyPr>
            <a:normAutofit/>
          </a:bodyPr>
          <a:lstStyle/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Delayed writes (write-behind)</a:t>
            </a:r>
            <a:endParaRPr lang="en-US" altLang="zh-TW" sz="2800" dirty="0">
              <a:solidFill>
                <a:prstClr val="black"/>
              </a:solidFill>
              <a:latin typeface="Arial Regular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Data is cached </a:t>
            </a:r>
            <a:r>
              <a:rPr lang="en-US" altLang="zh-TW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locally</a:t>
            </a:r>
            <a:r>
              <a:rPr lang="en-US" altLang="zh-TW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 (watch out for consistency – others won’t see updates)</a:t>
            </a: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CN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Remote files updated </a:t>
            </a:r>
            <a:r>
              <a:rPr lang="en-US" altLang="zh-CN" sz="2400" strike="sngStrike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(immediately)</a:t>
            </a:r>
            <a:r>
              <a:rPr lang="en-US" altLang="zh-CN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periodically</a:t>
            </a:r>
            <a:endParaRPr lang="en-US" altLang="zh-CN" sz="2400" strike="sngStrike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egular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One </a:t>
            </a:r>
            <a:r>
              <a:rPr lang="en-US" altLang="zh-TW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bulk write </a:t>
            </a:r>
            <a:r>
              <a:rPr lang="en-US" altLang="zh-TW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is more efficient than lots of </a:t>
            </a:r>
            <a:r>
              <a:rPr lang="en-US" altLang="zh-TW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little writes</a:t>
            </a:r>
          </a:p>
          <a:p>
            <a:pPr marL="441325" lvl="2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1600" u="sng" dirty="0">
              <a:solidFill>
                <a:prstClr val="black"/>
              </a:solidFill>
              <a:latin typeface="Arial Regular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u="sng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Problem</a:t>
            </a:r>
            <a:r>
              <a:rPr lang="en-US" altLang="zh-TW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: </a:t>
            </a:r>
            <a:r>
              <a:rPr lang="en-US" altLang="zh-TW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semantics</a:t>
            </a:r>
            <a:r>
              <a:rPr lang="en-US" altLang="zh-TW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 become </a:t>
            </a:r>
            <a:r>
              <a:rPr lang="en-US" altLang="zh-TW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ambiguous</a:t>
            </a:r>
            <a:endParaRPr lang="en-US" altLang="zh-TW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egular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569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r>
              <a:rPr lang="en-US" altLang="zh-TW" b="1" dirty="0"/>
              <a:t>Approaches to </a:t>
            </a:r>
            <a:r>
              <a:rPr lang="en-US" altLang="zh-TW" b="1" dirty="0">
                <a:solidFill>
                  <a:srgbClr val="FF0066"/>
                </a:solidFill>
              </a:rPr>
              <a:t>Caching</a:t>
            </a:r>
            <a:endParaRPr lang="zh-TW" altLang="en-US" b="1" dirty="0">
              <a:solidFill>
                <a:srgbClr val="FF006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1"/>
            <a:ext cx="8153400" cy="5105400"/>
          </a:xfrm>
        </p:spPr>
        <p:txBody>
          <a:bodyPr>
            <a:normAutofit/>
          </a:bodyPr>
          <a:lstStyle/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Read-ahead (</a:t>
            </a:r>
            <a:r>
              <a:rPr lang="en-US" altLang="zh-TW" sz="28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prefetch</a:t>
            </a:r>
            <a:r>
              <a:rPr lang="en-US" altLang="zh-TW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)</a:t>
            </a:r>
            <a:endParaRPr lang="en-US" altLang="zh-TW" sz="2800" dirty="0">
              <a:solidFill>
                <a:prstClr val="black"/>
              </a:solidFill>
              <a:latin typeface="Arial Regular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Request chunks of data </a:t>
            </a:r>
            <a:r>
              <a:rPr lang="en-US" altLang="zh-TW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before</a:t>
            </a:r>
            <a:r>
              <a:rPr lang="en-US" altLang="zh-TW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 it is needed</a:t>
            </a: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CN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Minimize </a:t>
            </a:r>
            <a:r>
              <a:rPr lang="en-US" altLang="zh-CN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wait</a:t>
            </a:r>
            <a:r>
              <a:rPr lang="en-US" altLang="zh-CN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 when it actually is needed</a:t>
            </a: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1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egular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Write on close</a:t>
            </a:r>
            <a:endParaRPr lang="en-US" altLang="zh-TW" sz="2800" dirty="0">
              <a:solidFill>
                <a:prstClr val="black"/>
              </a:solidFill>
              <a:latin typeface="Arial Regular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Admit that we have </a:t>
            </a:r>
            <a:r>
              <a:rPr lang="en-US" altLang="zh-TW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session</a:t>
            </a:r>
            <a:r>
              <a:rPr lang="en-US" altLang="zh-TW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 semantics</a:t>
            </a:r>
            <a:endParaRPr lang="en-US" altLang="zh-CN" sz="2400" dirty="0">
              <a:solidFill>
                <a:prstClr val="black"/>
              </a:solidFill>
              <a:latin typeface="Arial Regular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1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egular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Centralized control </a:t>
            </a:r>
            <a:endParaRPr lang="en-US" altLang="zh-TW" sz="2800" dirty="0">
              <a:solidFill>
                <a:prstClr val="black"/>
              </a:solidFill>
              <a:latin typeface="Arial Regular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Keep track of who has what </a:t>
            </a:r>
            <a:r>
              <a:rPr lang="en-US" altLang="zh-TW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open</a:t>
            </a:r>
            <a:r>
              <a:rPr lang="en-US" altLang="zh-TW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 and </a:t>
            </a:r>
            <a:r>
              <a:rPr lang="en-US" altLang="zh-TW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cached</a:t>
            </a:r>
            <a:r>
              <a:rPr lang="en-US" altLang="zh-TW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 on each node</a:t>
            </a: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CN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Stateful file system with signaling traffic</a:t>
            </a:r>
            <a:endParaRPr lang="en-US" altLang="zh-TW" sz="28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egular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28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egular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859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宋体" charset="-122"/>
              </a:rPr>
              <a:t>Design Assumptions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199"/>
            <a:ext cx="8229600" cy="51212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System is built from 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commodity hardware </a:t>
            </a:r>
            <a:r>
              <a:rPr lang="en-US" altLang="zh-CN" dirty="0">
                <a:ea typeface="宋体" charset="-122"/>
              </a:rPr>
              <a:t>which </a:t>
            </a:r>
            <a:r>
              <a:rPr lang="en-US" altLang="zh-CN" i="1" dirty="0">
                <a:ea typeface="宋体" charset="-122"/>
              </a:rPr>
              <a:t>fails</a:t>
            </a:r>
            <a:r>
              <a:rPr lang="en-US" altLang="zh-CN" dirty="0">
                <a:ea typeface="宋体" charset="-122"/>
              </a:rPr>
              <a:t> as the norm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The system must be able to detect and recover from such occurrences</a:t>
            </a:r>
          </a:p>
          <a:p>
            <a:pPr lvl="3">
              <a:lnSpc>
                <a:spcPct val="90000"/>
              </a:lnSpc>
            </a:pP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The system must be optimized to deal with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large</a:t>
            </a:r>
            <a:r>
              <a:rPr lang="en-US" altLang="zh-CN" dirty="0">
                <a:ea typeface="宋体" charset="-122"/>
              </a:rPr>
              <a:t> files (multi-GB)</a:t>
            </a:r>
          </a:p>
          <a:p>
            <a:pPr lvl="3">
              <a:lnSpc>
                <a:spcPct val="90000"/>
              </a:lnSpc>
            </a:pP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Two types of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reading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Large streaming reads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Small random reads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r>
              <a:rPr lang="en-US" altLang="zh-TW" b="1" dirty="0">
                <a:solidFill>
                  <a:srgbClr val="FF0066"/>
                </a:solidFill>
              </a:rPr>
              <a:t>NFS:</a:t>
            </a:r>
            <a:r>
              <a:rPr lang="en-US" altLang="zh-TW" b="1" dirty="0"/>
              <a:t> Network File System</a:t>
            </a:r>
            <a:endParaRPr lang="zh-TW" altLang="en-US" b="1" dirty="0">
              <a:solidFill>
                <a:srgbClr val="FF006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153400" cy="4876800"/>
          </a:xfrm>
        </p:spPr>
        <p:txBody>
          <a:bodyPr>
            <a:normAutofit/>
          </a:bodyPr>
          <a:lstStyle/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Design Goals</a:t>
            </a:r>
            <a:endParaRPr lang="en-US" altLang="zh-TW" sz="2800" dirty="0">
              <a:solidFill>
                <a:prstClr val="black"/>
              </a:solidFill>
              <a:latin typeface="Arial Regular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Any machine can be a client or server</a:t>
            </a: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CN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Must support </a:t>
            </a:r>
            <a:r>
              <a:rPr lang="en-US" altLang="zh-CN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diskless</a:t>
            </a:r>
            <a:r>
              <a:rPr lang="en-US" altLang="zh-CN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 workstations</a:t>
            </a: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CN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Heterogeneous</a:t>
            </a:r>
            <a:r>
              <a:rPr lang="en-US" altLang="zh-CN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 system must be supported</a:t>
            </a:r>
          </a:p>
          <a:p>
            <a:pPr marL="1355725" lvl="3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−"/>
            </a:pPr>
            <a:r>
              <a:rPr lang="en-US" altLang="zh-CN" sz="22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Different HW, OS, underlying file system</a:t>
            </a: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CN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Access </a:t>
            </a:r>
            <a:r>
              <a:rPr lang="en-US" altLang="zh-CN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transparency</a:t>
            </a: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CN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Recovery from </a:t>
            </a:r>
            <a:r>
              <a:rPr lang="en-US" altLang="zh-CN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failure</a:t>
            </a:r>
          </a:p>
          <a:p>
            <a:pPr marL="1355725" lvl="3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−"/>
            </a:pPr>
            <a:r>
              <a:rPr lang="en-US" altLang="zh-CN" sz="22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Stateless, </a:t>
            </a:r>
            <a:r>
              <a:rPr lang="en-US" altLang="zh-CN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UDP</a:t>
            </a:r>
            <a:r>
              <a:rPr lang="en-US" altLang="zh-CN" sz="22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, client retries</a:t>
            </a: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CN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High </a:t>
            </a:r>
            <a:r>
              <a:rPr lang="en-US" altLang="zh-CN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performance</a:t>
            </a:r>
          </a:p>
          <a:p>
            <a:pPr marL="1355725" lvl="3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−"/>
            </a:pPr>
            <a:r>
              <a:rPr lang="en-US" altLang="zh-CN" sz="22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Use caching and read-ahead</a:t>
            </a:r>
          </a:p>
        </p:txBody>
      </p:sp>
    </p:spTree>
    <p:extLst>
      <p:ext uri="{BB962C8B-B14F-4D97-AF65-F5344CB8AC3E}">
        <p14:creationId xmlns:p14="http://schemas.microsoft.com/office/powerpoint/2010/main" val="17134278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r>
              <a:rPr lang="en-US" altLang="zh-TW" b="1" dirty="0"/>
              <a:t>NFS Protocols: </a:t>
            </a:r>
            <a:r>
              <a:rPr lang="en-US" altLang="zh-TW" b="1" dirty="0">
                <a:solidFill>
                  <a:srgbClr val="FF0066"/>
                </a:solidFill>
              </a:rPr>
              <a:t>Mount</a:t>
            </a:r>
            <a:endParaRPr lang="zh-TW" altLang="en-US" b="1" dirty="0">
              <a:solidFill>
                <a:srgbClr val="FF006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153400" cy="4876800"/>
          </a:xfrm>
        </p:spPr>
        <p:txBody>
          <a:bodyPr>
            <a:normAutofit/>
          </a:bodyPr>
          <a:lstStyle/>
          <a:p>
            <a:pPr marL="441325" lvl="1" indent="-40005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Mounting Protocol:</a:t>
            </a:r>
            <a:br>
              <a:rPr lang="en-US" altLang="zh-TW" sz="28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</a:br>
            <a:r>
              <a:rPr lang="en-US" altLang="zh-TW" sz="2800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Request access to exported directory tree</a:t>
            </a:r>
          </a:p>
          <a:p>
            <a:pPr marL="441325" lvl="1" indent="-40005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400" dirty="0">
              <a:solidFill>
                <a:srgbClr val="FF0066"/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Client sends pathname to server</a:t>
            </a:r>
            <a:endParaRPr lang="en-US" altLang="zh-TW" sz="400" dirty="0">
              <a:solidFill>
                <a:prstClr val="black"/>
              </a:solidFill>
              <a:latin typeface="Arial Regular"/>
              <a:ea typeface="Verdana" pitchFamily="34" charset="0"/>
              <a:cs typeface="Verdana" pitchFamily="34" charset="0"/>
            </a:endParaRPr>
          </a:p>
          <a:p>
            <a:pPr marL="1355725" lvl="3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−"/>
            </a:pPr>
            <a:r>
              <a:rPr lang="en-US" altLang="zh-TW" sz="22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Requests </a:t>
            </a:r>
            <a:r>
              <a:rPr lang="en-US" altLang="zh-TW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permission</a:t>
            </a:r>
            <a:r>
              <a:rPr lang="en-US" altLang="zh-TW" sz="22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 to access contents</a:t>
            </a:r>
          </a:p>
          <a:p>
            <a:pPr marL="441325" lvl="2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2800" dirty="0">
              <a:solidFill>
                <a:prstClr val="black"/>
              </a:solidFill>
              <a:latin typeface="Arial Regular"/>
              <a:ea typeface="Verdana" pitchFamily="34" charset="0"/>
              <a:cs typeface="Verdana" pitchFamily="34" charset="0"/>
            </a:endParaRPr>
          </a:p>
          <a:p>
            <a:pPr marL="441325" lvl="2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2800" dirty="0">
              <a:solidFill>
                <a:prstClr val="black"/>
              </a:solidFill>
              <a:latin typeface="Arial Regular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Server returns </a:t>
            </a:r>
            <a:r>
              <a:rPr lang="en-US" altLang="zh-TW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file handle</a:t>
            </a: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endParaRPr lang="en-US" altLang="zh-CN" sz="2200" dirty="0">
              <a:solidFill>
                <a:prstClr val="black"/>
              </a:solidFill>
              <a:latin typeface="Arial Regular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00200" y="3415985"/>
            <a:ext cx="5334000" cy="775015"/>
          </a:xfrm>
          <a:prstGeom prst="rect">
            <a:avLst/>
          </a:prstGeom>
          <a:solidFill>
            <a:srgbClr val="CCFFFF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0" rIns="108000" bIns="36000">
            <a:spAutoFit/>
          </a:bodyPr>
          <a:lstStyle/>
          <a:p>
            <a:pPr marL="268288" indent="-268288"/>
            <a:r>
              <a:rPr lang="en-US" altLang="zh-CN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Client</a:t>
            </a:r>
            <a:r>
              <a:rPr lang="en-US" altLang="zh-CN" sz="2400" dirty="0">
                <a:latin typeface="Eras Medium ITC" pitchFamily="34" charset="0"/>
              </a:rPr>
              <a:t>:	 parses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pathname</a:t>
            </a:r>
          </a:p>
          <a:p>
            <a:pPr marL="268288" indent="-268288"/>
            <a:r>
              <a:rPr lang="en-US" altLang="zh-CN" sz="2400" dirty="0">
                <a:latin typeface="Eras Medium ITC" pitchFamily="34" charset="0"/>
              </a:rPr>
              <a:t>		 contacts server for file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handle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0200" y="4875453"/>
            <a:ext cx="7128000" cy="1144347"/>
          </a:xfrm>
          <a:prstGeom prst="rect">
            <a:avLst/>
          </a:prstGeom>
          <a:solidFill>
            <a:srgbClr val="CCFFFF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0" rIns="108000" bIns="36000">
            <a:spAutoFit/>
          </a:bodyPr>
          <a:lstStyle/>
          <a:p>
            <a:pPr marL="268288" indent="-268288"/>
            <a:r>
              <a:rPr lang="en-US" altLang="zh-CN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Client</a:t>
            </a:r>
            <a:r>
              <a:rPr lang="en-US" altLang="zh-CN" sz="2400" dirty="0">
                <a:latin typeface="Eras Medium ITC" pitchFamily="34" charset="0"/>
              </a:rPr>
              <a:t>:	 create in-memory VFS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inode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 </a:t>
            </a:r>
            <a:r>
              <a:rPr lang="en-US" altLang="zh-CN" sz="2400" dirty="0">
                <a:latin typeface="Eras Medium ITC" pitchFamily="34" charset="0"/>
              </a:rPr>
              <a:t>at mount point </a:t>
            </a:r>
          </a:p>
          <a:p>
            <a:pPr marL="268288" indent="-268288"/>
            <a:r>
              <a:rPr lang="en-US" altLang="zh-CN" sz="2400" dirty="0">
                <a:latin typeface="Eras Medium ITC" pitchFamily="34" charset="0"/>
              </a:rPr>
              <a:t>		 internally points to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rnode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 </a:t>
            </a:r>
            <a:r>
              <a:rPr lang="en-US" altLang="zh-CN" sz="2400" dirty="0">
                <a:latin typeface="Eras Medium ITC" pitchFamily="34" charset="0"/>
              </a:rPr>
              <a:t>for remote files</a:t>
            </a:r>
            <a:br>
              <a:rPr lang="en-US" altLang="zh-CN" sz="2400" dirty="0">
                <a:latin typeface="Eras Medium ITC" pitchFamily="34" charset="0"/>
              </a:rPr>
            </a:br>
            <a:r>
              <a:rPr lang="en-US" altLang="zh-CN" sz="2400" dirty="0">
                <a:latin typeface="Eras Medium ITC" pitchFamily="34" charset="0"/>
              </a:rPr>
              <a:t>	 (client keeps state, not the server)</a:t>
            </a:r>
          </a:p>
        </p:txBody>
      </p:sp>
    </p:spTree>
    <p:extLst>
      <p:ext uri="{BB962C8B-B14F-4D97-AF65-F5344CB8AC3E}">
        <p14:creationId xmlns:p14="http://schemas.microsoft.com/office/powerpoint/2010/main" val="1213069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r>
              <a:rPr lang="en-US" altLang="zh-TW" b="1" dirty="0"/>
              <a:t>NFS Protocols: </a:t>
            </a:r>
            <a:r>
              <a:rPr lang="en-US" altLang="zh-TW" b="1" dirty="0">
                <a:solidFill>
                  <a:srgbClr val="FF0066"/>
                </a:solidFill>
              </a:rPr>
              <a:t>Mount</a:t>
            </a:r>
            <a:endParaRPr lang="zh-TW" altLang="en-US" b="1" dirty="0">
              <a:solidFill>
                <a:srgbClr val="FF006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153400" cy="1447800"/>
          </a:xfrm>
        </p:spPr>
        <p:txBody>
          <a:bodyPr>
            <a:normAutofit/>
          </a:bodyPr>
          <a:lstStyle/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Static mounting</a:t>
            </a:r>
            <a:endParaRPr lang="en-US" altLang="zh-TW" sz="2800" dirty="0">
              <a:solidFill>
                <a:prstClr val="black"/>
              </a:solidFill>
              <a:latin typeface="Arial Regular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mount request contacts server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917000" y="2873704"/>
            <a:ext cx="6084000" cy="40568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0" rIns="108000" bIns="36000">
            <a:spAutoFit/>
          </a:bodyPr>
          <a:lstStyle/>
          <a:p>
            <a:pPr marL="268288" indent="-268288"/>
            <a:r>
              <a:rPr lang="en-US" altLang="zh-CN" sz="2400" dirty="0">
                <a:latin typeface="Eras Medium ITC" pitchFamily="34" charset="0"/>
              </a:rPr>
              <a:t>add list of shared directories to </a:t>
            </a:r>
            <a:r>
              <a:rPr lang="en-US" altLang="zh-CN" sz="2400" dirty="0">
                <a:solidFill>
                  <a:srgbClr val="0033CC"/>
                </a:solidFill>
                <a:latin typeface="Eras Medium ITC" pitchFamily="34" charset="0"/>
              </a:rPr>
              <a:t>/</a:t>
            </a:r>
            <a:r>
              <a:rPr lang="en-US" altLang="zh-CN" sz="2400" dirty="0" err="1">
                <a:solidFill>
                  <a:srgbClr val="0033CC"/>
                </a:solidFill>
                <a:latin typeface="Eras Medium ITC" pitchFamily="34" charset="0"/>
              </a:rPr>
              <a:t>etc</a:t>
            </a:r>
            <a:r>
              <a:rPr lang="en-US" altLang="zh-CN" sz="2400" dirty="0">
                <a:solidFill>
                  <a:srgbClr val="0033CC"/>
                </a:solidFill>
                <a:latin typeface="Eras Medium ITC" pitchFamily="34" charset="0"/>
              </a:rPr>
              <a:t>/exports</a:t>
            </a:r>
            <a:endParaRPr lang="en-US" altLang="zh-CN" sz="2400" b="1" dirty="0">
              <a:solidFill>
                <a:srgbClr val="0033CC"/>
              </a:solidFill>
              <a:latin typeface="Eras Medium ITC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16999" y="3453325"/>
            <a:ext cx="6084000" cy="40568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0" rIns="108000" bIns="36000">
            <a:spAutoFit/>
          </a:bodyPr>
          <a:lstStyle/>
          <a:p>
            <a:pPr marL="268288" indent="-268288"/>
            <a:r>
              <a:rPr lang="en-US" altLang="zh-CN" sz="2400" dirty="0">
                <a:solidFill>
                  <a:srgbClr val="0033CC"/>
                </a:solidFill>
                <a:latin typeface="Eras Medium ITC" pitchFamily="34" charset="0"/>
              </a:rPr>
              <a:t>mount</a:t>
            </a:r>
            <a:r>
              <a:rPr lang="zh-CN" altLang="en-US" sz="2400" dirty="0">
                <a:solidFill>
                  <a:srgbClr val="0033CC"/>
                </a:solidFill>
                <a:latin typeface="Eras Medium ITC" pitchFamily="34" charset="0"/>
              </a:rPr>
              <a:t> </a:t>
            </a:r>
            <a:r>
              <a:rPr lang="en-US" altLang="zh-CN" sz="2400" dirty="0">
                <a:solidFill>
                  <a:srgbClr val="0033CC"/>
                </a:solidFill>
                <a:latin typeface="Eras Medium ITC" pitchFamily="34" charset="0"/>
              </a:rPr>
              <a:t> </a:t>
            </a:r>
            <a:r>
              <a:rPr lang="zh-CN" altLang="en-US" sz="2400" dirty="0">
                <a:solidFill>
                  <a:srgbClr val="0033CC"/>
                </a:solidFill>
                <a:latin typeface="Eras Medium ITC" pitchFamily="34" charset="0"/>
              </a:rPr>
              <a:t> </a:t>
            </a:r>
            <a:r>
              <a:rPr lang="en-US" altLang="zh-CN" sz="2400" dirty="0">
                <a:solidFill>
                  <a:srgbClr val="0033CC"/>
                </a:solidFill>
                <a:latin typeface="Eras Medium ITC" pitchFamily="34" charset="0"/>
              </a:rPr>
              <a:t>r900:/users/</a:t>
            </a:r>
            <a:r>
              <a:rPr lang="en-US" altLang="zh-CN" sz="2400" dirty="0" err="1">
                <a:solidFill>
                  <a:srgbClr val="0033CC"/>
                </a:solidFill>
                <a:latin typeface="Eras Medium ITC" pitchFamily="34" charset="0"/>
              </a:rPr>
              <a:t>paul</a:t>
            </a:r>
            <a:r>
              <a:rPr lang="en-US" altLang="zh-CN" sz="2400" dirty="0">
                <a:solidFill>
                  <a:srgbClr val="0033CC"/>
                </a:solidFill>
                <a:latin typeface="Eras Medium ITC" pitchFamily="34" charset="0"/>
              </a:rPr>
              <a:t> </a:t>
            </a:r>
            <a:r>
              <a:rPr lang="zh-CN" altLang="en-US" sz="2400" dirty="0">
                <a:solidFill>
                  <a:srgbClr val="0033CC"/>
                </a:solidFill>
                <a:latin typeface="Eras Medium ITC" pitchFamily="34" charset="0"/>
              </a:rPr>
              <a:t>  </a:t>
            </a:r>
            <a:r>
              <a:rPr lang="en-US" altLang="zh-CN" sz="2400" dirty="0">
                <a:solidFill>
                  <a:srgbClr val="0033CC"/>
                </a:solidFill>
                <a:latin typeface="Eras Medium ITC" pitchFamily="34" charset="0"/>
              </a:rPr>
              <a:t>/home/</a:t>
            </a:r>
            <a:r>
              <a:rPr lang="en-US" altLang="zh-CN" sz="2400" dirty="0" err="1">
                <a:solidFill>
                  <a:srgbClr val="0033CC"/>
                </a:solidFill>
                <a:latin typeface="Eras Medium ITC" pitchFamily="34" charset="0"/>
              </a:rPr>
              <a:t>paul</a:t>
            </a:r>
            <a:endParaRPr lang="en-US" altLang="zh-CN" sz="2400" dirty="0">
              <a:solidFill>
                <a:srgbClr val="0033CC"/>
              </a:solidFill>
              <a:latin typeface="Eras Medium ITC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2844914"/>
            <a:ext cx="115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u="sng" dirty="0">
                <a:solidFill>
                  <a:srgbClr val="FF0066"/>
                </a:solidFill>
                <a:latin typeface="Eras Medium ITC" pitchFamily="34" charset="0"/>
              </a:rPr>
              <a:t>Server</a:t>
            </a:r>
            <a:r>
              <a:rPr lang="en-US" altLang="zh-CN" dirty="0">
                <a:solidFill>
                  <a:srgbClr val="FF0066"/>
                </a:solidFill>
                <a:latin typeface="Eras Medium ITC" pitchFamily="34" charset="0"/>
              </a:rPr>
              <a:t>: </a:t>
            </a:r>
            <a:endParaRPr lang="zh-CN" altLang="en-US" dirty="0">
              <a:solidFill>
                <a:srgbClr val="FF0066"/>
              </a:solidFill>
              <a:latin typeface="Arial Regula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3424535"/>
            <a:ext cx="115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u="sng" dirty="0">
                <a:solidFill>
                  <a:srgbClr val="FF0066"/>
                </a:solidFill>
                <a:latin typeface="Eras Medium ITC" pitchFamily="34" charset="0"/>
              </a:rPr>
              <a:t>Client</a:t>
            </a:r>
            <a:r>
              <a:rPr lang="en-US" altLang="zh-CN" dirty="0">
                <a:solidFill>
                  <a:srgbClr val="FF0066"/>
                </a:solidFill>
                <a:latin typeface="Eras Medium ITC" pitchFamily="34" charset="0"/>
              </a:rPr>
              <a:t>:</a:t>
            </a:r>
            <a:endParaRPr lang="zh-CN" altLang="en-US" dirty="0">
              <a:solidFill>
                <a:srgbClr val="FF0066"/>
              </a:solidFill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5185235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r>
              <a:rPr lang="en-US" altLang="zh-TW" b="1" dirty="0"/>
              <a:t>NFS Protocols: </a:t>
            </a:r>
            <a:r>
              <a:rPr lang="en-US" altLang="zh-TW" b="1" dirty="0">
                <a:solidFill>
                  <a:srgbClr val="FF0066"/>
                </a:solidFill>
              </a:rPr>
              <a:t>Access</a:t>
            </a:r>
            <a:endParaRPr lang="zh-TW" altLang="en-US" b="1" dirty="0">
              <a:solidFill>
                <a:srgbClr val="FF006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181600"/>
          </a:xfrm>
        </p:spPr>
        <p:txBody>
          <a:bodyPr>
            <a:normAutofit/>
          </a:bodyPr>
          <a:lstStyle/>
          <a:p>
            <a:pPr marL="441325" lvl="1" indent="-40005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Directory and File Access Protocol</a:t>
            </a:r>
            <a:r>
              <a:rPr lang="en-US" altLang="zh-TW" sz="28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:</a:t>
            </a:r>
            <a:br>
              <a:rPr lang="en-US" altLang="zh-TW" sz="28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</a:br>
            <a:r>
              <a:rPr lang="en-US" altLang="zh-TW" sz="2800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Access files and directories (read, mkdir, …)</a:t>
            </a:r>
          </a:p>
          <a:p>
            <a:pPr marL="361950" lvl="1" indent="-320675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400" dirty="0">
              <a:solidFill>
                <a:srgbClr val="FF0066"/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First, perform a </a:t>
            </a:r>
            <a:r>
              <a:rPr lang="en-US" altLang="zh-TW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lookup </a:t>
            </a:r>
            <a:r>
              <a:rPr lang="en-US" altLang="zh-TW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RPC</a:t>
            </a:r>
          </a:p>
          <a:p>
            <a:pPr marL="1355725" lvl="3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−"/>
            </a:pPr>
            <a:r>
              <a:rPr lang="en-US" altLang="zh-TW" sz="22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Returns file </a:t>
            </a:r>
            <a:r>
              <a:rPr lang="en-US" altLang="zh-TW" sz="2200" dirty="0">
                <a:latin typeface="Arial Regular"/>
                <a:ea typeface="Verdana" pitchFamily="34" charset="0"/>
                <a:cs typeface="Verdana" pitchFamily="34" charset="0"/>
              </a:rPr>
              <a:t>handle </a:t>
            </a:r>
            <a:r>
              <a:rPr lang="en-US" altLang="zh-TW" sz="22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and attributes</a:t>
            </a:r>
          </a:p>
          <a:p>
            <a:pPr marL="898525" lvl="3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400" dirty="0">
              <a:solidFill>
                <a:prstClr val="black"/>
              </a:solidFill>
              <a:latin typeface="Arial Regular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“</a:t>
            </a:r>
            <a:r>
              <a:rPr lang="en-US" altLang="zh-TW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lookup</a:t>
            </a:r>
            <a:r>
              <a:rPr lang="en-US" altLang="zh-TW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” is not like “</a:t>
            </a:r>
            <a:r>
              <a:rPr lang="en-US" altLang="zh-TW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open</a:t>
            </a:r>
            <a:r>
              <a:rPr lang="en-US" altLang="zh-TW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”</a:t>
            </a:r>
            <a:endParaRPr lang="en-US" altLang="zh-TW" sz="800" dirty="0">
              <a:solidFill>
                <a:prstClr val="black"/>
              </a:solidFill>
              <a:latin typeface="Arial Regular"/>
              <a:ea typeface="Verdana" pitchFamily="34" charset="0"/>
              <a:cs typeface="Verdana" pitchFamily="34" charset="0"/>
            </a:endParaRPr>
          </a:p>
          <a:p>
            <a:pPr marL="1355725" lvl="3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−"/>
            </a:pPr>
            <a:r>
              <a:rPr lang="en-US" altLang="zh-TW" sz="22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Establish state on the client </a:t>
            </a:r>
            <a:r>
              <a:rPr lang="en-US" altLang="zh-TW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only </a:t>
            </a:r>
            <a:br>
              <a:rPr lang="en-US" altLang="zh-TW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</a:br>
            <a:r>
              <a:rPr lang="en-US" altLang="zh-TW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(no information on server)</a:t>
            </a:r>
          </a:p>
          <a:p>
            <a:pPr marL="1355725" lvl="3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−"/>
            </a:pPr>
            <a:r>
              <a:rPr lang="en-US" altLang="zh-TW" sz="22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Call the </a:t>
            </a:r>
            <a:r>
              <a:rPr lang="en-US" altLang="zh-TW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NFS</a:t>
            </a:r>
            <a:r>
              <a:rPr lang="en-US" altLang="zh-TW" sz="22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lookup</a:t>
            </a:r>
            <a:r>
              <a:rPr lang="en-US" altLang="zh-TW" sz="22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 function</a:t>
            </a:r>
          </a:p>
          <a:p>
            <a:pPr marL="898525" lvl="3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400" dirty="0">
              <a:solidFill>
                <a:prstClr val="black"/>
              </a:solidFill>
              <a:latin typeface="Arial Regular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The </a:t>
            </a:r>
            <a:r>
              <a:rPr lang="en-US" altLang="zh-TW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handle</a:t>
            </a:r>
            <a:r>
              <a:rPr lang="en-US" altLang="zh-TW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 passed as a parameter for other file access function</a:t>
            </a:r>
          </a:p>
          <a:p>
            <a:pPr marL="1355725" lvl="3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−"/>
            </a:pPr>
            <a:r>
              <a:rPr lang="en-US" altLang="zh-TW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e.g., read(handle, offset, count)</a:t>
            </a: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endParaRPr lang="en-US" altLang="zh-CN" sz="2200" dirty="0">
              <a:solidFill>
                <a:prstClr val="black"/>
              </a:solidFill>
              <a:latin typeface="Arial Regular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149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r>
              <a:rPr lang="en-US" altLang="zh-TW" b="1" dirty="0"/>
              <a:t>NFS Performance</a:t>
            </a:r>
            <a:endParaRPr lang="zh-TW" altLang="en-US" b="1" dirty="0">
              <a:solidFill>
                <a:srgbClr val="FF006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5334000"/>
          </a:xfrm>
        </p:spPr>
        <p:txBody>
          <a:bodyPr>
            <a:normAutofit/>
          </a:bodyPr>
          <a:lstStyle/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Usually </a:t>
            </a:r>
            <a:r>
              <a:rPr lang="en-US" altLang="zh-TW" sz="3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slower</a:t>
            </a:r>
            <a:r>
              <a:rPr lang="en-US" altLang="zh-TW" sz="32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28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than local</a:t>
            </a: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egular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Improve by </a:t>
            </a:r>
            <a:r>
              <a:rPr lang="en-US" altLang="zh-TW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caching</a:t>
            </a:r>
            <a:r>
              <a:rPr lang="en-US" altLang="zh-TW" sz="28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 at </a:t>
            </a:r>
            <a:r>
              <a:rPr lang="en-US" altLang="zh-TW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client</a:t>
            </a: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Goal: reduce number of remote ops</a:t>
            </a: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CN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Caching: </a:t>
            </a:r>
            <a:r>
              <a:rPr lang="en-US" altLang="zh-CN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read, </a:t>
            </a:r>
            <a:r>
              <a:rPr lang="en-US" altLang="zh-CN" sz="28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readlink</a:t>
            </a:r>
            <a:r>
              <a:rPr lang="en-US" altLang="zh-CN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altLang="zh-CN" sz="28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getattr</a:t>
            </a:r>
            <a:r>
              <a:rPr lang="en-US" altLang="zh-CN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, lookup, </a:t>
            </a:r>
            <a:r>
              <a:rPr lang="en-US" altLang="zh-CN" sz="28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readdir</a:t>
            </a:r>
            <a:endParaRPr lang="en-US" altLang="zh-CN" sz="28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  <a:p>
            <a:pPr marL="1355725" lvl="3" indent="-457200" fontAlgn="base">
              <a:spcAft>
                <a:spcPct val="0"/>
              </a:spcAft>
              <a:buClr>
                <a:srgbClr val="FF0066"/>
              </a:buClr>
              <a:buFont typeface="+mj-lt"/>
              <a:buAutoNum type="arabicPeriod"/>
            </a:pPr>
            <a:r>
              <a:rPr lang="en-US" altLang="zh-CN" sz="22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Cache </a:t>
            </a:r>
            <a:r>
              <a:rPr lang="en-US" altLang="zh-CN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file data </a:t>
            </a:r>
            <a:r>
              <a:rPr lang="en-US" altLang="zh-CN" sz="22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at client (buffer cache)</a:t>
            </a:r>
          </a:p>
          <a:p>
            <a:pPr marL="1355725" lvl="3" indent="-457200" fontAlgn="base">
              <a:spcAft>
                <a:spcPct val="0"/>
              </a:spcAft>
              <a:buClr>
                <a:srgbClr val="FF0066"/>
              </a:buClr>
              <a:buFont typeface="+mj-lt"/>
              <a:buAutoNum type="arabicPeriod"/>
            </a:pPr>
            <a:r>
              <a:rPr lang="en-US" altLang="zh-CN" sz="22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Cache </a:t>
            </a:r>
            <a:r>
              <a:rPr lang="en-US" altLang="zh-CN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file attribute </a:t>
            </a:r>
            <a:r>
              <a:rPr lang="en-US" altLang="zh-CN" sz="22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information at client</a:t>
            </a:r>
            <a:endParaRPr lang="en-US" altLang="zh-CN" sz="22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egular"/>
              <a:ea typeface="Verdana" pitchFamily="34" charset="0"/>
              <a:cs typeface="Verdana" pitchFamily="34" charset="0"/>
            </a:endParaRPr>
          </a:p>
          <a:p>
            <a:pPr marL="1355725" lvl="3" indent="-457200" fontAlgn="base">
              <a:spcAft>
                <a:spcPct val="0"/>
              </a:spcAft>
              <a:buClr>
                <a:srgbClr val="FF0066"/>
              </a:buClr>
              <a:buFont typeface="+mj-lt"/>
              <a:buAutoNum type="arabicPeriod"/>
            </a:pPr>
            <a:r>
              <a:rPr lang="en-US" altLang="zh-CN" sz="22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Cache </a:t>
            </a:r>
            <a:r>
              <a:rPr lang="en-US" altLang="zh-CN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pathname bindings </a:t>
            </a:r>
            <a:r>
              <a:rPr lang="en-US" altLang="zh-CN" sz="22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for faster lookup</a:t>
            </a: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4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egular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Server </a:t>
            </a:r>
            <a:r>
              <a:rPr lang="en-US" altLang="zh-TW" sz="28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side</a:t>
            </a: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Caching is “</a:t>
            </a:r>
            <a:r>
              <a:rPr lang="en-US" altLang="zh-TW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automatic</a:t>
            </a:r>
            <a:r>
              <a:rPr lang="en-US" altLang="zh-TW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” via buffer cache</a:t>
            </a: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CN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All NFS writes are </a:t>
            </a:r>
            <a:r>
              <a:rPr lang="en-US" altLang="zh-CN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write-through</a:t>
            </a:r>
            <a:r>
              <a:rPr lang="en-US" altLang="zh-CN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 to disk</a:t>
            </a:r>
            <a:endParaRPr lang="en-US" altLang="zh-CN" sz="28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egular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5213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r>
              <a:rPr lang="en-US" altLang="zh-TW" b="1" dirty="0"/>
              <a:t>Validation</a:t>
            </a:r>
            <a:endParaRPr lang="zh-TW" altLang="en-US" b="1" dirty="0">
              <a:solidFill>
                <a:srgbClr val="FF006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57400"/>
            <a:ext cx="8458200" cy="4724400"/>
          </a:xfrm>
        </p:spPr>
        <p:txBody>
          <a:bodyPr>
            <a:normAutofit/>
          </a:bodyPr>
          <a:lstStyle/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Try to resolve</a:t>
            </a:r>
            <a:r>
              <a:rPr lang="zh-CN" altLang="en-US" sz="28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8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inconsistency</a:t>
            </a:r>
            <a:r>
              <a:rPr lang="en-US" altLang="zh-TW" sz="28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 by </a:t>
            </a:r>
            <a:r>
              <a:rPr lang="en-US" altLang="zh-TW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validation</a:t>
            </a: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Save </a:t>
            </a:r>
            <a:r>
              <a:rPr lang="en-US" altLang="zh-TW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timestamp</a:t>
            </a:r>
            <a:r>
              <a:rPr lang="en-US" altLang="zh-TW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 of file</a:t>
            </a: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CN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When file opened or server contacted for new</a:t>
            </a:r>
          </a:p>
          <a:p>
            <a:pPr marL="1355725" lvl="3" indent="-457200" fontAlgn="base">
              <a:spcAft>
                <a:spcPct val="0"/>
              </a:spcAft>
              <a:buClr>
                <a:srgbClr val="FF0066"/>
              </a:buClr>
              <a:buFont typeface="+mj-lt"/>
              <a:buAutoNum type="arabicPeriod"/>
            </a:pPr>
            <a:r>
              <a:rPr lang="en-US" altLang="zh-CN" sz="22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Compare last modification time</a:t>
            </a:r>
          </a:p>
          <a:p>
            <a:pPr marL="1355725" lvl="3" indent="-457200" fontAlgn="base">
              <a:spcAft>
                <a:spcPct val="0"/>
              </a:spcAft>
              <a:buClr>
                <a:srgbClr val="FF0066"/>
              </a:buClr>
              <a:buFont typeface="+mj-lt"/>
              <a:buAutoNum type="arabicPeriod"/>
            </a:pPr>
            <a:r>
              <a:rPr lang="en-US" altLang="zh-CN" sz="22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If remote is more recent, invalidate cached data</a:t>
            </a: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800" dirty="0">
              <a:solidFill>
                <a:prstClr val="black"/>
              </a:solidFill>
              <a:latin typeface="Arial Regular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Always </a:t>
            </a:r>
            <a:r>
              <a:rPr lang="en-US" altLang="zh-TW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invalidate</a:t>
            </a:r>
            <a:r>
              <a:rPr lang="en-US" altLang="zh-TW" sz="28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 data after some time</a:t>
            </a:r>
            <a:endParaRPr lang="en-US" altLang="zh-TW" sz="28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egular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open files (3 sec), directories (30 sec)</a:t>
            </a: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800" dirty="0">
              <a:solidFill>
                <a:prstClr val="black"/>
              </a:solidFill>
              <a:latin typeface="Arial Regular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If data block is modified, it is:</a:t>
            </a:r>
            <a:endParaRPr lang="en-US" altLang="zh-TW" sz="28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egular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Marked </a:t>
            </a:r>
            <a:r>
              <a:rPr lang="en-US" altLang="zh-TW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dirty</a:t>
            </a:r>
            <a:r>
              <a:rPr lang="en-US" altLang="zh-TW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, then flushed on file </a:t>
            </a:r>
            <a:r>
              <a:rPr lang="en-US" altLang="zh-TW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close</a:t>
            </a:r>
          </a:p>
          <a:p>
            <a:pPr marL="1355725" lvl="3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−"/>
            </a:pPr>
            <a:endParaRPr lang="en-US" altLang="zh-CN" sz="2200" dirty="0">
              <a:solidFill>
                <a:prstClr val="black"/>
              </a:solidFill>
              <a:latin typeface="Arial Regular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92600" y="1219200"/>
            <a:ext cx="6156000" cy="528794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268288" indent="-268288" algn="ctr"/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Inconsistencies may arise in NFS</a:t>
            </a:r>
          </a:p>
        </p:txBody>
      </p:sp>
    </p:spTree>
    <p:extLst>
      <p:ext uri="{BB962C8B-B14F-4D97-AF65-F5344CB8AC3E}">
        <p14:creationId xmlns:p14="http://schemas.microsoft.com/office/powerpoint/2010/main" val="99360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r>
              <a:rPr lang="en-US" altLang="zh-TW" b="1" dirty="0"/>
              <a:t>Improving </a:t>
            </a:r>
            <a:r>
              <a:rPr lang="en-US" altLang="zh-TW" b="1" dirty="0">
                <a:solidFill>
                  <a:srgbClr val="FF0066"/>
                </a:solidFill>
              </a:rPr>
              <a:t>Read</a:t>
            </a:r>
            <a:r>
              <a:rPr lang="en-US" altLang="zh-TW" b="1" dirty="0"/>
              <a:t> Performance</a:t>
            </a:r>
            <a:endParaRPr lang="zh-TW" altLang="en-US" b="1" dirty="0">
              <a:solidFill>
                <a:srgbClr val="FF006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334000"/>
          </a:xfrm>
        </p:spPr>
        <p:txBody>
          <a:bodyPr>
            <a:normAutofit/>
          </a:bodyPr>
          <a:lstStyle/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Transfer data in </a:t>
            </a:r>
            <a:r>
              <a:rPr lang="en-US" altLang="zh-TW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large</a:t>
            </a:r>
            <a:r>
              <a:rPr lang="en-US" altLang="zh-TW" sz="28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 chunks</a:t>
            </a:r>
            <a:endParaRPr lang="en-US" altLang="zh-TW" sz="28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egular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8KB default</a:t>
            </a: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egular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Read-ahead</a:t>
            </a:r>
            <a:endParaRPr lang="en-US" altLang="zh-TW" sz="2800" dirty="0">
              <a:solidFill>
                <a:prstClr val="black"/>
              </a:solidFill>
              <a:latin typeface="Arial Regular"/>
              <a:ea typeface="Verdana" pitchFamily="34" charset="0"/>
              <a:cs typeface="Verdana" pitchFamily="34" charset="0"/>
            </a:endParaRP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Optimize for sequential file access</a:t>
            </a: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CN" sz="24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Send requests to read disk blocks before they are requested by the applications</a:t>
            </a:r>
            <a:endParaRPr lang="en-US" altLang="zh-CN" sz="28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egular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4122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r>
              <a:rPr lang="en-US" altLang="zh-TW" b="1" dirty="0"/>
              <a:t>Problem with NFS</a:t>
            </a:r>
            <a:endParaRPr lang="zh-TW" altLang="en-US" b="1" dirty="0">
              <a:solidFill>
                <a:srgbClr val="FF006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686800" cy="5410200"/>
          </a:xfrm>
        </p:spPr>
        <p:txBody>
          <a:bodyPr>
            <a:normAutofit/>
          </a:bodyPr>
          <a:lstStyle/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File </a:t>
            </a:r>
            <a:r>
              <a:rPr lang="en-US" altLang="zh-TW" sz="3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consistency</a:t>
            </a:r>
            <a:endParaRPr lang="en-US" altLang="zh-TW" sz="28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egular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400" dirty="0">
              <a:solidFill>
                <a:prstClr val="black"/>
              </a:solidFill>
              <a:latin typeface="Arial Regular"/>
              <a:ea typeface="Verdana" pitchFamily="34" charset="0"/>
              <a:cs typeface="Verdana" pitchFamily="34" charset="0"/>
            </a:endParaRPr>
          </a:p>
          <a:p>
            <a:pPr marL="441325" indent="-384175">
              <a:buClr>
                <a:srgbClr val="FF0066"/>
              </a:buClr>
              <a:buNone/>
            </a:pPr>
            <a:r>
              <a:rPr lang="en-US" altLang="zh-CN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Assumes clocks are </a:t>
            </a:r>
            <a:r>
              <a:rPr lang="en-US" altLang="zh-CN" sz="3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synchronized</a:t>
            </a:r>
            <a:endParaRPr lang="en-US" altLang="zh-CN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egular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400" dirty="0">
              <a:solidFill>
                <a:prstClr val="black"/>
              </a:solidFill>
              <a:latin typeface="Arial Regular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Open with </a:t>
            </a:r>
            <a:r>
              <a:rPr lang="en-US" altLang="zh-TW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append</a:t>
            </a:r>
            <a:r>
              <a:rPr lang="en-US" altLang="zh-TW" sz="28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 can’t be guaranteed to work</a:t>
            </a: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400" dirty="0">
              <a:solidFill>
                <a:prstClr val="black"/>
              </a:solidFill>
              <a:latin typeface="Arial Regular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3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Locking</a:t>
            </a:r>
            <a:r>
              <a:rPr lang="en-US" altLang="zh-TW" sz="32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sz="28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cannot work</a:t>
            </a: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>
                <a:latin typeface="Arial Regular"/>
                <a:ea typeface="Verdana" pitchFamily="34" charset="0"/>
                <a:cs typeface="Verdana" pitchFamily="34" charset="0"/>
              </a:rPr>
              <a:t>Separate lock manager added (stateful)</a:t>
            </a: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400" dirty="0">
              <a:solidFill>
                <a:prstClr val="black"/>
              </a:solidFill>
              <a:latin typeface="Arial Regular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No </a:t>
            </a:r>
            <a:r>
              <a:rPr lang="en-US" altLang="zh-TW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reference counting </a:t>
            </a:r>
            <a:r>
              <a:rPr lang="en-US" altLang="zh-TW" sz="28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of open files</a:t>
            </a:r>
          </a:p>
          <a:p>
            <a:pPr marL="898525" lvl="2" indent="-457200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2400" dirty="0">
                <a:latin typeface="Arial Regular"/>
                <a:ea typeface="Verdana" pitchFamily="34" charset="0"/>
                <a:cs typeface="Verdana" pitchFamily="34" charset="0"/>
              </a:rPr>
              <a:t>You can delete a file opened by yourself/others</a:t>
            </a:r>
            <a:endParaRPr lang="en-US" altLang="zh-TW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egular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400" dirty="0">
              <a:solidFill>
                <a:prstClr val="black"/>
              </a:solidFill>
              <a:latin typeface="Arial Regular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egular"/>
                <a:ea typeface="Verdana" pitchFamily="34" charset="0"/>
                <a:cs typeface="Verdana" pitchFamily="34" charset="0"/>
              </a:rPr>
              <a:t>Global </a:t>
            </a:r>
            <a:r>
              <a:rPr lang="en-US" altLang="zh-TW" sz="28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UID space assumed</a:t>
            </a: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sz="400" dirty="0">
              <a:solidFill>
                <a:prstClr val="black"/>
              </a:solidFill>
              <a:latin typeface="Arial Regular"/>
              <a:ea typeface="Verdana" pitchFamily="34" charset="0"/>
              <a:cs typeface="Verdana" pitchFamily="34" charset="0"/>
            </a:endParaRPr>
          </a:p>
          <a:p>
            <a:pPr marL="41275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sz="2800" dirty="0">
                <a:solidFill>
                  <a:prstClr val="black"/>
                </a:solidFill>
                <a:latin typeface="Arial Regular"/>
                <a:ea typeface="Verdana" pitchFamily="34" charset="0"/>
                <a:cs typeface="Verdana" pitchFamily="34" charset="0"/>
              </a:rPr>
              <a:t>…</a:t>
            </a:r>
            <a:endParaRPr lang="en-US" altLang="zh-TW" sz="28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egular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602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宋体" charset="-122"/>
              </a:rPr>
              <a:t>Design Assumptions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556792"/>
            <a:ext cx="7887250" cy="4513704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Large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sequential</a:t>
            </a:r>
            <a:r>
              <a:rPr lang="en-US" altLang="zh-CN" dirty="0">
                <a:ea typeface="宋体" charset="-122"/>
              </a:rPr>
              <a:t> writes</a:t>
            </a:r>
          </a:p>
          <a:p>
            <a:pPr lvl="1"/>
            <a:r>
              <a:rPr lang="en-US" altLang="zh-CN" dirty="0">
                <a:ea typeface="宋体" charset="-122"/>
              </a:rPr>
              <a:t>Appending data to files which are seldom altered again.</a:t>
            </a:r>
          </a:p>
          <a:p>
            <a:pPr lvl="3"/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Atomicity in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concurrent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writes from multiple clients</a:t>
            </a:r>
          </a:p>
          <a:p>
            <a:pPr lvl="3"/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High sustained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bandwidth</a:t>
            </a:r>
            <a:r>
              <a:rPr lang="en-US" altLang="zh-CN" dirty="0">
                <a:ea typeface="宋体" charset="-122"/>
              </a:rPr>
              <a:t> is more valuable 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>than low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latency</a:t>
            </a:r>
          </a:p>
          <a:p>
            <a:endParaRPr lang="en-US" altLang="zh-CN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19D39-DD14-024A-B68A-6BE30F1E1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/>
              <a:t>Typical workloads on GFS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C91E08-4C27-A047-9F1B-8A0CEBE4A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sz="2000" dirty="0"/>
              <a:t>Two kinds of reads: </a:t>
            </a:r>
            <a:r>
              <a:rPr lang="en" altLang="zh-CN" sz="2000" b="1" dirty="0"/>
              <a:t>large streaming reads </a:t>
            </a:r>
            <a:r>
              <a:rPr lang="en" altLang="zh-CN" sz="2000" dirty="0"/>
              <a:t>&amp; </a:t>
            </a:r>
            <a:r>
              <a:rPr lang="en" altLang="zh-CN" sz="2000" b="1" dirty="0"/>
              <a:t>small random reads</a:t>
            </a:r>
          </a:p>
          <a:p>
            <a:pPr lvl="1"/>
            <a:r>
              <a:rPr lang="en" altLang="zh-CN" sz="1800" dirty="0"/>
              <a:t>Large streaming reads usually read 1MB or more</a:t>
            </a:r>
          </a:p>
          <a:p>
            <a:pPr lvl="1"/>
            <a:r>
              <a:rPr lang="en" altLang="zh-CN" sz="1800" dirty="0"/>
              <a:t>Oftentimes, applications read through contiguous regions in the file</a:t>
            </a:r>
          </a:p>
          <a:p>
            <a:pPr lvl="1"/>
            <a:r>
              <a:rPr lang="en" altLang="zh-CN" sz="1800" dirty="0"/>
              <a:t>Small random reads are usually only a few KBs at some arbitrary offset</a:t>
            </a:r>
          </a:p>
          <a:p>
            <a:pPr lvl="1"/>
            <a:endParaRPr lang="en" altLang="zh-CN" sz="1800" dirty="0"/>
          </a:p>
          <a:p>
            <a:r>
              <a:rPr lang="en" altLang="zh-CN" sz="2000" dirty="0"/>
              <a:t>Also many large, </a:t>
            </a:r>
            <a:r>
              <a:rPr lang="en" altLang="zh-CN" sz="2000" b="1" dirty="0"/>
              <a:t>sequential writes</a:t>
            </a:r>
            <a:r>
              <a:rPr lang="en" altLang="zh-CN" sz="2000" dirty="0"/>
              <a:t> that append data to files</a:t>
            </a:r>
          </a:p>
          <a:p>
            <a:pPr lvl="1"/>
            <a:r>
              <a:rPr lang="en" altLang="zh-CN" sz="1800" dirty="0"/>
              <a:t>Similar operation sizes to reads</a:t>
            </a:r>
          </a:p>
          <a:p>
            <a:pPr lvl="1"/>
            <a:r>
              <a:rPr lang="en" altLang="zh-CN" sz="1800" dirty="0"/>
              <a:t>Once written, files are seldom modified again</a:t>
            </a:r>
          </a:p>
          <a:p>
            <a:pPr lvl="1"/>
            <a:r>
              <a:rPr lang="en" altLang="zh-CN" sz="1800" dirty="0"/>
              <a:t>Small writes at arbitrary offsets do not have to be efficient</a:t>
            </a:r>
          </a:p>
          <a:p>
            <a:pPr lvl="1"/>
            <a:endParaRPr lang="en" altLang="zh-CN" sz="1800" dirty="0"/>
          </a:p>
          <a:p>
            <a:r>
              <a:rPr lang="en" altLang="zh-CN" sz="2000" dirty="0"/>
              <a:t>Multiple clients (e.g. ~100) </a:t>
            </a:r>
            <a:r>
              <a:rPr lang="en" altLang="zh-CN" sz="2000" b="1" dirty="0"/>
              <a:t>concurrently</a:t>
            </a:r>
            <a:r>
              <a:rPr lang="en" altLang="zh-CN" sz="2000" dirty="0"/>
              <a:t> appending to a single file</a:t>
            </a:r>
          </a:p>
          <a:p>
            <a:pPr lvl="1"/>
            <a:r>
              <a:rPr lang="en" altLang="zh-CN" sz="1800" dirty="0"/>
              <a:t>e.g. producer-consumer queues, many-way merging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22516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8D015-418C-614D-BEFB-F1C52488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GFS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Interface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97924-3D17-1B46-9EE7-4F6A8F878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sz="2400" dirty="0"/>
              <a:t>Not POSIX-compliant, but supports typical file system operations: </a:t>
            </a:r>
            <a:r>
              <a:rPr lang="en" altLang="zh-CN" sz="2400" dirty="0">
                <a:solidFill>
                  <a:srgbClr val="FF0000"/>
                </a:solidFill>
              </a:rPr>
              <a:t>create</a:t>
            </a:r>
            <a:r>
              <a:rPr lang="en" altLang="zh-CN" sz="2400" dirty="0"/>
              <a:t>, </a:t>
            </a:r>
            <a:r>
              <a:rPr lang="en" altLang="zh-CN" sz="2400" dirty="0">
                <a:solidFill>
                  <a:srgbClr val="FF0000"/>
                </a:solidFill>
              </a:rPr>
              <a:t>delete</a:t>
            </a:r>
            <a:r>
              <a:rPr lang="en" altLang="zh-CN" sz="2400" dirty="0"/>
              <a:t>, </a:t>
            </a:r>
            <a:r>
              <a:rPr lang="en" altLang="zh-CN" sz="2400" dirty="0">
                <a:solidFill>
                  <a:srgbClr val="FF0000"/>
                </a:solidFill>
              </a:rPr>
              <a:t>open</a:t>
            </a:r>
            <a:r>
              <a:rPr lang="en" altLang="zh-CN" sz="2400" dirty="0"/>
              <a:t>, </a:t>
            </a:r>
            <a:r>
              <a:rPr lang="en" altLang="zh-CN" sz="2400" dirty="0">
                <a:solidFill>
                  <a:srgbClr val="FF0000"/>
                </a:solidFill>
              </a:rPr>
              <a:t>close</a:t>
            </a:r>
            <a:r>
              <a:rPr lang="en" altLang="zh-CN" sz="2400" dirty="0"/>
              <a:t>, </a:t>
            </a:r>
            <a:r>
              <a:rPr lang="en" altLang="zh-CN" sz="2400" dirty="0">
                <a:solidFill>
                  <a:srgbClr val="FF0000"/>
                </a:solidFill>
              </a:rPr>
              <a:t>read</a:t>
            </a:r>
            <a:r>
              <a:rPr lang="en" altLang="zh-CN" sz="2400" dirty="0"/>
              <a:t>, and </a:t>
            </a:r>
            <a:r>
              <a:rPr lang="en" altLang="zh-CN" sz="2400" dirty="0">
                <a:solidFill>
                  <a:srgbClr val="FF0000"/>
                </a:solidFill>
              </a:rPr>
              <a:t>write</a:t>
            </a:r>
          </a:p>
          <a:p>
            <a:endParaRPr lang="en" altLang="zh-CN" sz="2400" dirty="0"/>
          </a:p>
          <a:p>
            <a:r>
              <a:rPr lang="en" altLang="zh-CN" sz="2400" dirty="0">
                <a:solidFill>
                  <a:srgbClr val="FF0000"/>
                </a:solidFill>
              </a:rPr>
              <a:t>snapshot</a:t>
            </a:r>
            <a:r>
              <a:rPr lang="en" altLang="zh-CN" sz="2400" dirty="0"/>
              <a:t>: creates a copy of a file or a directory tree at low cost</a:t>
            </a:r>
          </a:p>
          <a:p>
            <a:endParaRPr lang="en" altLang="zh-CN" sz="2400" dirty="0"/>
          </a:p>
          <a:p>
            <a:r>
              <a:rPr lang="en" altLang="zh-CN" sz="2400" dirty="0">
                <a:solidFill>
                  <a:srgbClr val="FF0000"/>
                </a:solidFill>
              </a:rPr>
              <a:t>record append</a:t>
            </a:r>
            <a:r>
              <a:rPr lang="en" altLang="zh-CN" sz="2400" dirty="0"/>
              <a:t>: allow multiple clients to append data to the same file concurrently</a:t>
            </a:r>
          </a:p>
          <a:p>
            <a:pPr lvl="1"/>
            <a:r>
              <a:rPr lang="en" altLang="zh-CN" sz="2000" u="sng" dirty="0"/>
              <a:t>At least the very first append is guaranteed to be atomic</a:t>
            </a:r>
            <a:endParaRPr kumimoji="1" lang="zh-CN" alt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1922372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宋体" charset="-122"/>
              </a:rPr>
              <a:t>Architecture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73"/>
          <a:stretch/>
        </p:blipFill>
        <p:spPr>
          <a:xfrm>
            <a:off x="645669" y="1772816"/>
            <a:ext cx="8055112" cy="3888432"/>
          </a:xfrm>
        </p:spPr>
      </p:pic>
      <p:sp>
        <p:nvSpPr>
          <p:cNvPr id="2" name="Rectangle 1"/>
          <p:cNvSpPr/>
          <p:nvPr/>
        </p:nvSpPr>
        <p:spPr>
          <a:xfrm>
            <a:off x="8244408" y="2693161"/>
            <a:ext cx="648072" cy="129614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Regular"/>
            </a:endParaRPr>
          </a:p>
        </p:txBody>
      </p:sp>
      <p:pic>
        <p:nvPicPr>
          <p:cNvPr id="8" name="Content Placeholder 5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63" t="23646" b="38813"/>
          <a:stretch/>
        </p:blipFill>
        <p:spPr>
          <a:xfrm>
            <a:off x="1033736" y="4898139"/>
            <a:ext cx="2591102" cy="152621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2345</TotalTime>
  <Words>2499</Words>
  <Application>Microsoft Macintosh PowerPoint</Application>
  <PresentationFormat>全屏显示(4:3)</PresentationFormat>
  <Paragraphs>516</Paragraphs>
  <Slides>57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8" baseType="lpstr">
      <vt:lpstr>宋体</vt:lpstr>
      <vt:lpstr>Arial Regular</vt:lpstr>
      <vt:lpstr>Eras Medium ITC</vt:lpstr>
      <vt:lpstr>굴림</vt:lpstr>
      <vt:lpstr>ＭＳ Ｐゴシック</vt:lpstr>
      <vt:lpstr>新細明體</vt:lpstr>
      <vt:lpstr>Arial</vt:lpstr>
      <vt:lpstr>Tahoma</vt:lpstr>
      <vt:lpstr>Verdana</vt:lpstr>
      <vt:lpstr>Wingdings</vt:lpstr>
      <vt:lpstr>CloudVisor-Austin</vt:lpstr>
      <vt:lpstr>GFS and NFS</vt:lpstr>
      <vt:lpstr>Intro to GFS</vt:lpstr>
      <vt:lpstr>Background</vt:lpstr>
      <vt:lpstr>Introduction to GFS</vt:lpstr>
      <vt:lpstr>Design Assumptions</vt:lpstr>
      <vt:lpstr>Design Assumptions</vt:lpstr>
      <vt:lpstr>Typical workloads on GFS</vt:lpstr>
      <vt:lpstr>GFS Interface</vt:lpstr>
      <vt:lpstr>Architecture</vt:lpstr>
      <vt:lpstr>Design Architecture</vt:lpstr>
      <vt:lpstr>Design Architecture</vt:lpstr>
      <vt:lpstr>Single Master Node</vt:lpstr>
      <vt:lpstr>Metadata on Master</vt:lpstr>
      <vt:lpstr>Metadata on Master</vt:lpstr>
      <vt:lpstr>The Operation Log</vt:lpstr>
      <vt:lpstr>Chunkserver</vt:lpstr>
      <vt:lpstr>Chunk Size</vt:lpstr>
      <vt:lpstr>Why a Single Master?</vt:lpstr>
      <vt:lpstr>Why a Single Master?</vt:lpstr>
      <vt:lpstr>System Interactions</vt:lpstr>
      <vt:lpstr>Read Algorithm</vt:lpstr>
      <vt:lpstr>Read Algorithm</vt:lpstr>
      <vt:lpstr>Read Algorithm</vt:lpstr>
      <vt:lpstr>Write Algorithm</vt:lpstr>
      <vt:lpstr>Write Algorithm</vt:lpstr>
      <vt:lpstr>Write Algorithm</vt:lpstr>
      <vt:lpstr>Write Algorithm</vt:lpstr>
      <vt:lpstr>Write Algorithm</vt:lpstr>
      <vt:lpstr>Write Algorithm</vt:lpstr>
      <vt:lpstr>Master Operation</vt:lpstr>
      <vt:lpstr>Fault Tolerance and Diagnosis</vt:lpstr>
      <vt:lpstr>Fault Tolerance and Diagnosis</vt:lpstr>
      <vt:lpstr>Fault Tolerance and Diagnosis</vt:lpstr>
      <vt:lpstr>Summary of GFS</vt:lpstr>
      <vt:lpstr>Summary of GFS</vt:lpstr>
      <vt:lpstr>Intro to NFS</vt:lpstr>
      <vt:lpstr>Accessing Remote Files</vt:lpstr>
      <vt:lpstr>File Service Types</vt:lpstr>
      <vt:lpstr>File Service Types</vt:lpstr>
      <vt:lpstr>Remote File Service</vt:lpstr>
      <vt:lpstr>Semantics of File Sharing</vt:lpstr>
      <vt:lpstr>Semantics of File Sharing</vt:lpstr>
      <vt:lpstr>Accessing Remote Files</vt:lpstr>
      <vt:lpstr>Server: Stateful or Stateless</vt:lpstr>
      <vt:lpstr>Server: Stateful or Stateless</vt:lpstr>
      <vt:lpstr>Caching</vt:lpstr>
      <vt:lpstr>Approaches to Caching</vt:lpstr>
      <vt:lpstr>Approaches to Caching</vt:lpstr>
      <vt:lpstr>Approaches to Caching</vt:lpstr>
      <vt:lpstr>NFS: Network File System</vt:lpstr>
      <vt:lpstr>NFS Protocols: Mount</vt:lpstr>
      <vt:lpstr>NFS Protocols: Mount</vt:lpstr>
      <vt:lpstr>NFS Protocols: Access</vt:lpstr>
      <vt:lpstr>NFS Performance</vt:lpstr>
      <vt:lpstr>Validation</vt:lpstr>
      <vt:lpstr>Improving Read Performance</vt:lpstr>
      <vt:lpstr>Problem with NFS</vt:lpstr>
    </vt:vector>
  </TitlesOfParts>
  <Company>ppi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 in FS Implementation</dc:title>
  <dc:creator>mac</dc:creator>
  <cp:lastModifiedBy>Yubin Xia</cp:lastModifiedBy>
  <cp:revision>91</cp:revision>
  <dcterms:created xsi:type="dcterms:W3CDTF">2009-10-20T04:35:54Z</dcterms:created>
  <dcterms:modified xsi:type="dcterms:W3CDTF">2019-05-08T00:43:46Z</dcterms:modified>
</cp:coreProperties>
</file>