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256" r:id="rId2"/>
    <p:sldId id="278" r:id="rId3"/>
    <p:sldId id="424" r:id="rId4"/>
    <p:sldId id="279" r:id="rId5"/>
    <p:sldId id="443" r:id="rId6"/>
    <p:sldId id="444" r:id="rId7"/>
    <p:sldId id="280" r:id="rId8"/>
    <p:sldId id="283" r:id="rId9"/>
    <p:sldId id="432" r:id="rId10"/>
    <p:sldId id="434" r:id="rId11"/>
    <p:sldId id="433" r:id="rId12"/>
    <p:sldId id="363" r:id="rId13"/>
    <p:sldId id="364" r:id="rId14"/>
    <p:sldId id="365" r:id="rId15"/>
    <p:sldId id="420" r:id="rId16"/>
    <p:sldId id="366" r:id="rId17"/>
    <p:sldId id="439" r:id="rId18"/>
    <p:sldId id="437" r:id="rId19"/>
    <p:sldId id="368" r:id="rId20"/>
    <p:sldId id="440" r:id="rId21"/>
    <p:sldId id="369" r:id="rId22"/>
    <p:sldId id="385" r:id="rId23"/>
    <p:sldId id="441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9" r:id="rId49"/>
    <p:sldId id="410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349" r:id="rId61"/>
    <p:sldId id="455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0" autoAdjust="0"/>
    <p:restoredTop sz="85508" autoAdjust="0"/>
  </p:normalViewPr>
  <p:slideViewPr>
    <p:cSldViewPr snapToGrid="0" snapToObjects="1">
      <p:cViewPr varScale="1">
        <p:scale>
          <a:sx n="107" d="100"/>
          <a:sy n="107" d="100"/>
        </p:scale>
        <p:origin x="10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62EC4EF-D7F6-E748-B343-D0965F302B1D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88F9591F-34CA-7A45-96A8-171D4093D5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838" y="4350019"/>
            <a:ext cx="4740088" cy="351368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en-US" altLang="zh-CN" baseline="0" dirty="0"/>
              <a:t> http://</a:t>
            </a:r>
            <a:r>
              <a:rPr kumimoji="1" lang="en-US" altLang="zh-CN" baseline="0" dirty="0" err="1"/>
              <a:t>lwn.net</a:t>
            </a:r>
            <a:r>
              <a:rPr kumimoji="1" lang="en-US" altLang="zh-CN" baseline="0" dirty="0"/>
              <a:t>/Articles/267968/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666E-306E-4FE6-A9EB-9F05729CE1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Questions: how does</a:t>
            </a:r>
            <a:r>
              <a:rPr kumimoji="1" lang="en-US" altLang="zh-CN" baseline="0" dirty="0"/>
              <a:t> P1/P2 know which processor or memory hold the most recent versions?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591F-34CA-7A45-96A8-171D4093D5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46485" y="1125141"/>
            <a:ext cx="8304609" cy="46077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484" y="446484"/>
            <a:ext cx="8259961" cy="410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531"/>
              </a:lnSpc>
              <a:defRPr sz="2531"/>
            </a:lvl1pPr>
          </a:lstStyle>
          <a:p>
            <a:pPr lvl="0"/>
            <a:r>
              <a:rPr lang="en-US" dirty="0">
                <a:sym typeface="Helvetica Neu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11895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610E83E4-3611-7043-8DA5-F407B5E4FE27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E591E4F1-1BB4-434A-9FEB-B437B21362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i="0" kern="1200">
          <a:solidFill>
            <a:srgbClr val="3366FF"/>
          </a:solidFill>
          <a:latin typeface="Arial Regular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Scalable Locking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895" y="3743696"/>
            <a:ext cx="7086600" cy="1752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Yubin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563" y="5988553"/>
            <a:ext cx="833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egular"/>
              </a:rPr>
              <a:t>Some slides adjusted from.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Elsa L Gunter (UIUC), </a:t>
            </a:r>
            <a:r>
              <a:rPr lang="en-US" dirty="0">
                <a:latin typeface="Arial Regular"/>
              </a:rPr>
              <a:t>Jonathan Walpole (PSU)</a:t>
            </a:r>
          </a:p>
          <a:p>
            <a:r>
              <a:rPr lang="en-US" dirty="0">
                <a:latin typeface="Arial Regular"/>
              </a:rPr>
              <a:t>Paul </a:t>
            </a:r>
            <a:r>
              <a:rPr lang="en-US" dirty="0" err="1">
                <a:latin typeface="Arial Regular"/>
              </a:rPr>
              <a:t>McKenney</a:t>
            </a:r>
            <a:r>
              <a:rPr lang="en-US" dirty="0">
                <a:latin typeface="Arial Regular"/>
              </a:rPr>
              <a:t> (IBM) Tom Hart (University of Toronto), </a:t>
            </a:r>
            <a:r>
              <a:rPr lang="en-US" dirty="0" err="1">
                <a:latin typeface="Arial Regular"/>
              </a:rPr>
              <a:t>Frans</a:t>
            </a:r>
            <a:r>
              <a:rPr lang="en-US" dirty="0">
                <a:latin typeface="Arial Regular"/>
              </a:rPr>
              <a:t> </a:t>
            </a:r>
            <a:r>
              <a:rPr lang="en-US" dirty="0" err="1">
                <a:latin typeface="Arial Regular"/>
              </a:rPr>
              <a:t>Kaashoek</a:t>
            </a:r>
            <a:r>
              <a:rPr lang="en-US" dirty="0">
                <a:latin typeface="Arial Regular"/>
              </a:rPr>
              <a:t> (MIT)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6029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976694-77A1-9142-A2BD-6CBB9C5D632E}" type="slidenum">
              <a:rPr lang="en-US">
                <a:solidFill>
                  <a:srgbClr val="0070C0"/>
                </a:solidFill>
                <a:latin typeface="Arial Regular"/>
                <a:sym typeface="Symbol" charset="0"/>
              </a:rPr>
              <a:pPr/>
              <a:t>10</a:t>
            </a:fld>
            <a:endParaRPr lang="en-US" dirty="0">
              <a:solidFill>
                <a:srgbClr val="FBBA03"/>
              </a:solidFill>
              <a:latin typeface="Arial Regular"/>
              <a:sym typeface="Symbo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2" y="207963"/>
            <a:ext cx="8610600" cy="736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egular"/>
              </a:rPr>
              <a:t>Shared Memory Multiprocessors</a:t>
            </a:r>
          </a:p>
        </p:txBody>
      </p:sp>
      <p:sp>
        <p:nvSpPr>
          <p:cNvPr id="13318" name="Line 3"/>
          <p:cNvSpPr>
            <a:spLocks noChangeShapeType="1"/>
          </p:cNvSpPr>
          <p:nvPr/>
        </p:nvSpPr>
        <p:spPr bwMode="auto">
          <a:xfrm>
            <a:off x="862013" y="2032000"/>
            <a:ext cx="4762" cy="130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371600" y="2035175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876425" y="2035175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2381250" y="2035175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866775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>
            <a:off x="1371600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1876425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2381250" y="2540000"/>
            <a:ext cx="1588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6" name="Freeform 11"/>
          <p:cNvSpPr>
            <a:spLocks/>
          </p:cNvSpPr>
          <p:nvPr/>
        </p:nvSpPr>
        <p:spPr bwMode="auto">
          <a:xfrm>
            <a:off x="609600" y="2157413"/>
            <a:ext cx="2024063" cy="382587"/>
          </a:xfrm>
          <a:custGeom>
            <a:avLst/>
            <a:gdLst>
              <a:gd name="T0" fmla="*/ 0 w 1275"/>
              <a:gd name="T1" fmla="*/ 0 h 241"/>
              <a:gd name="T2" fmla="*/ 2147483647 w 1275"/>
              <a:gd name="T3" fmla="*/ 2147483647 h 241"/>
              <a:gd name="T4" fmla="*/ 2147483647 w 1275"/>
              <a:gd name="T5" fmla="*/ 2147483647 h 241"/>
              <a:gd name="T6" fmla="*/ 2147483647 w 1275"/>
              <a:gd name="T7" fmla="*/ 2147483647 h 241"/>
              <a:gd name="T8" fmla="*/ 2147483647 w 1275"/>
              <a:gd name="T9" fmla="*/ 2147483647 h 241"/>
              <a:gd name="T10" fmla="*/ 0 w 1275"/>
              <a:gd name="T11" fmla="*/ 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241">
                <a:moveTo>
                  <a:pt x="0" y="0"/>
                </a:moveTo>
                <a:lnTo>
                  <a:pt x="1275" y="3"/>
                </a:lnTo>
                <a:lnTo>
                  <a:pt x="1275" y="241"/>
                </a:lnTo>
                <a:lnTo>
                  <a:pt x="3" y="241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7" name="Freeform 12"/>
          <p:cNvSpPr>
            <a:spLocks/>
          </p:cNvSpPr>
          <p:nvPr/>
        </p:nvSpPr>
        <p:spPr bwMode="auto">
          <a:xfrm>
            <a:off x="609600" y="2157413"/>
            <a:ext cx="2024063" cy="382587"/>
          </a:xfrm>
          <a:custGeom>
            <a:avLst/>
            <a:gdLst>
              <a:gd name="T0" fmla="*/ 0 w 1275"/>
              <a:gd name="T1" fmla="*/ 0 h 241"/>
              <a:gd name="T2" fmla="*/ 2147483647 w 1275"/>
              <a:gd name="T3" fmla="*/ 2147483647 h 241"/>
              <a:gd name="T4" fmla="*/ 2147483647 w 1275"/>
              <a:gd name="T5" fmla="*/ 2147483647 h 241"/>
              <a:gd name="T6" fmla="*/ 2147483647 w 1275"/>
              <a:gd name="T7" fmla="*/ 2147483647 h 241"/>
              <a:gd name="T8" fmla="*/ 2147483647 w 1275"/>
              <a:gd name="T9" fmla="*/ 2147483647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" h="241">
                <a:moveTo>
                  <a:pt x="0" y="0"/>
                </a:moveTo>
                <a:lnTo>
                  <a:pt x="1275" y="3"/>
                </a:lnTo>
                <a:lnTo>
                  <a:pt x="1275" y="241"/>
                </a:lnTo>
                <a:lnTo>
                  <a:pt x="3" y="241"/>
                </a:lnTo>
                <a:lnTo>
                  <a:pt x="3" y="3"/>
                </a:lnTo>
              </a:path>
            </a:pathLst>
          </a:custGeom>
          <a:solidFill>
            <a:schemeClr val="accent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8" name="Freeform 13"/>
          <p:cNvSpPr>
            <a:spLocks/>
          </p:cNvSpPr>
          <p:nvPr/>
        </p:nvSpPr>
        <p:spPr bwMode="auto">
          <a:xfrm>
            <a:off x="609600" y="2746375"/>
            <a:ext cx="2024063" cy="828675"/>
          </a:xfrm>
          <a:custGeom>
            <a:avLst/>
            <a:gdLst>
              <a:gd name="T0" fmla="*/ 0 w 1275"/>
              <a:gd name="T1" fmla="*/ 0 h 522"/>
              <a:gd name="T2" fmla="*/ 2147483647 w 1275"/>
              <a:gd name="T3" fmla="*/ 0 h 522"/>
              <a:gd name="T4" fmla="*/ 2147483647 w 1275"/>
              <a:gd name="T5" fmla="*/ 2147483647 h 522"/>
              <a:gd name="T6" fmla="*/ 2147483647 w 1275"/>
              <a:gd name="T7" fmla="*/ 2147483647 h 522"/>
              <a:gd name="T8" fmla="*/ 2147483647 w 1275"/>
              <a:gd name="T9" fmla="*/ 0 h 522"/>
              <a:gd name="T10" fmla="*/ 0 w 1275"/>
              <a:gd name="T11" fmla="*/ 0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522">
                <a:moveTo>
                  <a:pt x="0" y="0"/>
                </a:moveTo>
                <a:lnTo>
                  <a:pt x="1275" y="0"/>
                </a:lnTo>
                <a:lnTo>
                  <a:pt x="1275" y="522"/>
                </a:lnTo>
                <a:lnTo>
                  <a:pt x="3" y="522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29" name="Freeform 14" descr="Light upward diagonal"/>
          <p:cNvSpPr>
            <a:spLocks/>
          </p:cNvSpPr>
          <p:nvPr/>
        </p:nvSpPr>
        <p:spPr bwMode="auto">
          <a:xfrm>
            <a:off x="609600" y="2746375"/>
            <a:ext cx="2024063" cy="828675"/>
          </a:xfrm>
          <a:custGeom>
            <a:avLst/>
            <a:gdLst>
              <a:gd name="T0" fmla="*/ 0 w 1275"/>
              <a:gd name="T1" fmla="*/ 0 h 522"/>
              <a:gd name="T2" fmla="*/ 2147483647 w 1275"/>
              <a:gd name="T3" fmla="*/ 0 h 522"/>
              <a:gd name="T4" fmla="*/ 2147483647 w 1275"/>
              <a:gd name="T5" fmla="*/ 2147483647 h 522"/>
              <a:gd name="T6" fmla="*/ 2147483647 w 1275"/>
              <a:gd name="T7" fmla="*/ 2147483647 h 522"/>
              <a:gd name="T8" fmla="*/ 2147483647 w 1275"/>
              <a:gd name="T9" fmla="*/ 0 h 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" h="522">
                <a:moveTo>
                  <a:pt x="0" y="0"/>
                </a:moveTo>
                <a:lnTo>
                  <a:pt x="1275" y="0"/>
                </a:lnTo>
                <a:lnTo>
                  <a:pt x="1275" y="522"/>
                </a:lnTo>
                <a:lnTo>
                  <a:pt x="3" y="522"/>
                </a:lnTo>
                <a:lnTo>
                  <a:pt x="3" y="0"/>
                </a:ln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862013" y="1778000"/>
            <a:ext cx="4762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>
            <a:off x="2381250" y="1782763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2" name="Freeform 17"/>
          <p:cNvSpPr>
            <a:spLocks/>
          </p:cNvSpPr>
          <p:nvPr/>
        </p:nvSpPr>
        <p:spPr bwMode="auto">
          <a:xfrm>
            <a:off x="609600" y="1905000"/>
            <a:ext cx="2024063" cy="130175"/>
          </a:xfrm>
          <a:custGeom>
            <a:avLst/>
            <a:gdLst>
              <a:gd name="T0" fmla="*/ 0 w 1275"/>
              <a:gd name="T1" fmla="*/ 0 h 82"/>
              <a:gd name="T2" fmla="*/ 2147483647 w 1275"/>
              <a:gd name="T3" fmla="*/ 2147483647 h 82"/>
              <a:gd name="T4" fmla="*/ 2147483647 w 1275"/>
              <a:gd name="T5" fmla="*/ 2147483647 h 82"/>
              <a:gd name="T6" fmla="*/ 2147483647 w 1275"/>
              <a:gd name="T7" fmla="*/ 2147483647 h 82"/>
              <a:gd name="T8" fmla="*/ 2147483647 w 1275"/>
              <a:gd name="T9" fmla="*/ 2147483647 h 82"/>
              <a:gd name="T10" fmla="*/ 0 w 1275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82">
                <a:moveTo>
                  <a:pt x="0" y="0"/>
                </a:moveTo>
                <a:lnTo>
                  <a:pt x="1275" y="3"/>
                </a:lnTo>
                <a:lnTo>
                  <a:pt x="1275" y="82"/>
                </a:lnTo>
                <a:lnTo>
                  <a:pt x="3" y="82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3" name="Freeform 18"/>
          <p:cNvSpPr>
            <a:spLocks/>
          </p:cNvSpPr>
          <p:nvPr/>
        </p:nvSpPr>
        <p:spPr bwMode="auto">
          <a:xfrm>
            <a:off x="609600" y="1905000"/>
            <a:ext cx="2024063" cy="130175"/>
          </a:xfrm>
          <a:custGeom>
            <a:avLst/>
            <a:gdLst>
              <a:gd name="T0" fmla="*/ 0 w 1275"/>
              <a:gd name="T1" fmla="*/ 0 h 82"/>
              <a:gd name="T2" fmla="*/ 2147483647 w 1275"/>
              <a:gd name="T3" fmla="*/ 2147483647 h 82"/>
              <a:gd name="T4" fmla="*/ 2147483647 w 1275"/>
              <a:gd name="T5" fmla="*/ 2147483647 h 82"/>
              <a:gd name="T6" fmla="*/ 2147483647 w 1275"/>
              <a:gd name="T7" fmla="*/ 2147483647 h 82"/>
              <a:gd name="T8" fmla="*/ 2147483647 w 1275"/>
              <a:gd name="T9" fmla="*/ 2147483647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" h="82">
                <a:moveTo>
                  <a:pt x="0" y="0"/>
                </a:moveTo>
                <a:lnTo>
                  <a:pt x="1275" y="3"/>
                </a:lnTo>
                <a:lnTo>
                  <a:pt x="1275" y="82"/>
                </a:lnTo>
                <a:lnTo>
                  <a:pt x="3" y="82"/>
                </a:lnTo>
                <a:lnTo>
                  <a:pt x="3" y="3"/>
                </a:lnTo>
              </a:path>
            </a:pathLst>
          </a:custGeom>
          <a:solidFill>
            <a:srgbClr val="FFFF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4" name="Freeform 19"/>
          <p:cNvSpPr>
            <a:spLocks/>
          </p:cNvSpPr>
          <p:nvPr/>
        </p:nvSpPr>
        <p:spPr bwMode="auto">
          <a:xfrm>
            <a:off x="614363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2147483647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0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86"/>
                </a:lnTo>
                <a:lnTo>
                  <a:pt x="310" y="209"/>
                </a:lnTo>
                <a:lnTo>
                  <a:pt x="300" y="231"/>
                </a:lnTo>
                <a:lnTo>
                  <a:pt x="286" y="252"/>
                </a:lnTo>
                <a:lnTo>
                  <a:pt x="270" y="270"/>
                </a:lnTo>
                <a:lnTo>
                  <a:pt x="252" y="286"/>
                </a:lnTo>
                <a:lnTo>
                  <a:pt x="231" y="300"/>
                </a:lnTo>
                <a:lnTo>
                  <a:pt x="209" y="310"/>
                </a:lnTo>
                <a:lnTo>
                  <a:pt x="183" y="315"/>
                </a:lnTo>
                <a:lnTo>
                  <a:pt x="159" y="318"/>
                </a:lnTo>
                <a:lnTo>
                  <a:pt x="133" y="315"/>
                </a:lnTo>
                <a:lnTo>
                  <a:pt x="109" y="310"/>
                </a:lnTo>
                <a:lnTo>
                  <a:pt x="85" y="300"/>
                </a:lnTo>
                <a:lnTo>
                  <a:pt x="64" y="286"/>
                </a:lnTo>
                <a:lnTo>
                  <a:pt x="45" y="270"/>
                </a:lnTo>
                <a:lnTo>
                  <a:pt x="29" y="252"/>
                </a:lnTo>
                <a:lnTo>
                  <a:pt x="16" y="231"/>
                </a:lnTo>
                <a:lnTo>
                  <a:pt x="8" y="209"/>
                </a:lnTo>
                <a:lnTo>
                  <a:pt x="0" y="186"/>
                </a:lnTo>
                <a:lnTo>
                  <a:pt x="0" y="159"/>
                </a:lnTo>
                <a:lnTo>
                  <a:pt x="0" y="133"/>
                </a:lnTo>
                <a:lnTo>
                  <a:pt x="8" y="109"/>
                </a:lnTo>
                <a:lnTo>
                  <a:pt x="16" y="85"/>
                </a:lnTo>
                <a:lnTo>
                  <a:pt x="29" y="64"/>
                </a:lnTo>
                <a:lnTo>
                  <a:pt x="45" y="45"/>
                </a:lnTo>
                <a:lnTo>
                  <a:pt x="64" y="29"/>
                </a:lnTo>
                <a:lnTo>
                  <a:pt x="85" y="19"/>
                </a:lnTo>
                <a:lnTo>
                  <a:pt x="109" y="8"/>
                </a:lnTo>
                <a:lnTo>
                  <a:pt x="133" y="3"/>
                </a:lnTo>
                <a:lnTo>
                  <a:pt x="159" y="0"/>
                </a:lnTo>
                <a:lnTo>
                  <a:pt x="183" y="3"/>
                </a:lnTo>
                <a:lnTo>
                  <a:pt x="209" y="8"/>
                </a:lnTo>
                <a:lnTo>
                  <a:pt x="231" y="19"/>
                </a:lnTo>
                <a:lnTo>
                  <a:pt x="252" y="29"/>
                </a:lnTo>
                <a:lnTo>
                  <a:pt x="270" y="45"/>
                </a:lnTo>
                <a:lnTo>
                  <a:pt x="286" y="64"/>
                </a:lnTo>
                <a:lnTo>
                  <a:pt x="300" y="85"/>
                </a:lnTo>
                <a:lnTo>
                  <a:pt x="310" y="109"/>
                </a:lnTo>
                <a:lnTo>
                  <a:pt x="316" y="133"/>
                </a:lnTo>
                <a:lnTo>
                  <a:pt x="318" y="159"/>
                </a:lnTo>
                <a:lnTo>
                  <a:pt x="316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5" name="Freeform 20"/>
          <p:cNvSpPr>
            <a:spLocks/>
          </p:cNvSpPr>
          <p:nvPr/>
        </p:nvSpPr>
        <p:spPr bwMode="auto">
          <a:xfrm>
            <a:off x="614363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0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2147483647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33"/>
                </a:lnTo>
                <a:lnTo>
                  <a:pt x="310" y="109"/>
                </a:lnTo>
                <a:lnTo>
                  <a:pt x="300" y="85"/>
                </a:lnTo>
                <a:lnTo>
                  <a:pt x="286" y="64"/>
                </a:lnTo>
                <a:lnTo>
                  <a:pt x="270" y="45"/>
                </a:lnTo>
                <a:lnTo>
                  <a:pt x="252" y="29"/>
                </a:lnTo>
                <a:lnTo>
                  <a:pt x="231" y="19"/>
                </a:lnTo>
                <a:lnTo>
                  <a:pt x="209" y="8"/>
                </a:lnTo>
                <a:lnTo>
                  <a:pt x="183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5" y="19"/>
                </a:lnTo>
                <a:lnTo>
                  <a:pt x="64" y="29"/>
                </a:lnTo>
                <a:lnTo>
                  <a:pt x="45" y="45"/>
                </a:lnTo>
                <a:lnTo>
                  <a:pt x="29" y="64"/>
                </a:lnTo>
                <a:lnTo>
                  <a:pt x="16" y="85"/>
                </a:lnTo>
                <a:lnTo>
                  <a:pt x="8" y="109"/>
                </a:lnTo>
                <a:lnTo>
                  <a:pt x="0" y="133"/>
                </a:lnTo>
                <a:lnTo>
                  <a:pt x="0" y="159"/>
                </a:lnTo>
                <a:lnTo>
                  <a:pt x="0" y="186"/>
                </a:lnTo>
                <a:lnTo>
                  <a:pt x="8" y="209"/>
                </a:lnTo>
                <a:lnTo>
                  <a:pt x="16" y="231"/>
                </a:lnTo>
                <a:lnTo>
                  <a:pt x="29" y="252"/>
                </a:lnTo>
                <a:lnTo>
                  <a:pt x="45" y="270"/>
                </a:lnTo>
                <a:lnTo>
                  <a:pt x="64" y="286"/>
                </a:lnTo>
                <a:lnTo>
                  <a:pt x="85" y="300"/>
                </a:lnTo>
                <a:lnTo>
                  <a:pt x="109" y="310"/>
                </a:lnTo>
                <a:lnTo>
                  <a:pt x="133" y="315"/>
                </a:lnTo>
                <a:lnTo>
                  <a:pt x="159" y="318"/>
                </a:lnTo>
                <a:lnTo>
                  <a:pt x="183" y="315"/>
                </a:lnTo>
                <a:lnTo>
                  <a:pt x="209" y="310"/>
                </a:lnTo>
                <a:lnTo>
                  <a:pt x="231" y="300"/>
                </a:lnTo>
                <a:lnTo>
                  <a:pt x="252" y="286"/>
                </a:lnTo>
                <a:lnTo>
                  <a:pt x="270" y="270"/>
                </a:lnTo>
                <a:lnTo>
                  <a:pt x="286" y="252"/>
                </a:lnTo>
                <a:lnTo>
                  <a:pt x="300" y="231"/>
                </a:lnTo>
                <a:lnTo>
                  <a:pt x="310" y="209"/>
                </a:lnTo>
                <a:lnTo>
                  <a:pt x="316" y="186"/>
                </a:lnTo>
                <a:lnTo>
                  <a:pt x="318" y="159"/>
                </a:lnTo>
              </a:path>
            </a:pathLst>
          </a:custGeom>
          <a:solidFill>
            <a:srgbClr val="67DCF7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6" name="Freeform 21"/>
          <p:cNvSpPr>
            <a:spLocks/>
          </p:cNvSpPr>
          <p:nvPr/>
        </p:nvSpPr>
        <p:spPr bwMode="auto">
          <a:xfrm>
            <a:off x="2128838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2147483647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0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86"/>
                </a:lnTo>
                <a:lnTo>
                  <a:pt x="310" y="209"/>
                </a:lnTo>
                <a:lnTo>
                  <a:pt x="300" y="231"/>
                </a:lnTo>
                <a:lnTo>
                  <a:pt x="287" y="252"/>
                </a:lnTo>
                <a:lnTo>
                  <a:pt x="271" y="270"/>
                </a:lnTo>
                <a:lnTo>
                  <a:pt x="252" y="286"/>
                </a:lnTo>
                <a:lnTo>
                  <a:pt x="231" y="300"/>
                </a:lnTo>
                <a:lnTo>
                  <a:pt x="210" y="310"/>
                </a:lnTo>
                <a:lnTo>
                  <a:pt x="183" y="315"/>
                </a:lnTo>
                <a:lnTo>
                  <a:pt x="159" y="318"/>
                </a:lnTo>
                <a:lnTo>
                  <a:pt x="133" y="315"/>
                </a:lnTo>
                <a:lnTo>
                  <a:pt x="109" y="310"/>
                </a:lnTo>
                <a:lnTo>
                  <a:pt x="85" y="300"/>
                </a:lnTo>
                <a:lnTo>
                  <a:pt x="64" y="286"/>
                </a:lnTo>
                <a:lnTo>
                  <a:pt x="45" y="270"/>
                </a:lnTo>
                <a:lnTo>
                  <a:pt x="30" y="252"/>
                </a:lnTo>
                <a:lnTo>
                  <a:pt x="16" y="231"/>
                </a:lnTo>
                <a:lnTo>
                  <a:pt x="8" y="209"/>
                </a:lnTo>
                <a:lnTo>
                  <a:pt x="0" y="186"/>
                </a:lnTo>
                <a:lnTo>
                  <a:pt x="0" y="159"/>
                </a:lnTo>
                <a:lnTo>
                  <a:pt x="0" y="133"/>
                </a:lnTo>
                <a:lnTo>
                  <a:pt x="8" y="109"/>
                </a:lnTo>
                <a:lnTo>
                  <a:pt x="16" y="85"/>
                </a:lnTo>
                <a:lnTo>
                  <a:pt x="30" y="64"/>
                </a:lnTo>
                <a:lnTo>
                  <a:pt x="45" y="45"/>
                </a:lnTo>
                <a:lnTo>
                  <a:pt x="64" y="29"/>
                </a:lnTo>
                <a:lnTo>
                  <a:pt x="85" y="19"/>
                </a:lnTo>
                <a:lnTo>
                  <a:pt x="109" y="8"/>
                </a:lnTo>
                <a:lnTo>
                  <a:pt x="133" y="3"/>
                </a:lnTo>
                <a:lnTo>
                  <a:pt x="159" y="0"/>
                </a:lnTo>
                <a:lnTo>
                  <a:pt x="183" y="3"/>
                </a:lnTo>
                <a:lnTo>
                  <a:pt x="210" y="8"/>
                </a:lnTo>
                <a:lnTo>
                  <a:pt x="231" y="19"/>
                </a:lnTo>
                <a:lnTo>
                  <a:pt x="252" y="29"/>
                </a:lnTo>
                <a:lnTo>
                  <a:pt x="271" y="45"/>
                </a:lnTo>
                <a:lnTo>
                  <a:pt x="287" y="64"/>
                </a:lnTo>
                <a:lnTo>
                  <a:pt x="300" y="85"/>
                </a:lnTo>
                <a:lnTo>
                  <a:pt x="310" y="109"/>
                </a:lnTo>
                <a:lnTo>
                  <a:pt x="316" y="133"/>
                </a:lnTo>
                <a:lnTo>
                  <a:pt x="318" y="159"/>
                </a:lnTo>
                <a:lnTo>
                  <a:pt x="316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7" name="Freeform 22"/>
          <p:cNvSpPr>
            <a:spLocks/>
          </p:cNvSpPr>
          <p:nvPr/>
        </p:nvSpPr>
        <p:spPr bwMode="auto">
          <a:xfrm>
            <a:off x="2128838" y="1277938"/>
            <a:ext cx="504825" cy="504825"/>
          </a:xfrm>
          <a:custGeom>
            <a:avLst/>
            <a:gdLst>
              <a:gd name="T0" fmla="*/ 2147483647 w 318"/>
              <a:gd name="T1" fmla="*/ 2147483647 h 318"/>
              <a:gd name="T2" fmla="*/ 2147483647 w 318"/>
              <a:gd name="T3" fmla="*/ 2147483647 h 318"/>
              <a:gd name="T4" fmla="*/ 2147483647 w 318"/>
              <a:gd name="T5" fmla="*/ 2147483647 h 318"/>
              <a:gd name="T6" fmla="*/ 2147483647 w 318"/>
              <a:gd name="T7" fmla="*/ 2147483647 h 318"/>
              <a:gd name="T8" fmla="*/ 2147483647 w 318"/>
              <a:gd name="T9" fmla="*/ 2147483647 h 318"/>
              <a:gd name="T10" fmla="*/ 2147483647 w 318"/>
              <a:gd name="T11" fmla="*/ 2147483647 h 318"/>
              <a:gd name="T12" fmla="*/ 2147483647 w 318"/>
              <a:gd name="T13" fmla="*/ 2147483647 h 318"/>
              <a:gd name="T14" fmla="*/ 2147483647 w 318"/>
              <a:gd name="T15" fmla="*/ 2147483647 h 318"/>
              <a:gd name="T16" fmla="*/ 2147483647 w 318"/>
              <a:gd name="T17" fmla="*/ 2147483647 h 318"/>
              <a:gd name="T18" fmla="*/ 2147483647 w 318"/>
              <a:gd name="T19" fmla="*/ 2147483647 h 318"/>
              <a:gd name="T20" fmla="*/ 2147483647 w 318"/>
              <a:gd name="T21" fmla="*/ 0 h 318"/>
              <a:gd name="T22" fmla="*/ 2147483647 w 318"/>
              <a:gd name="T23" fmla="*/ 2147483647 h 318"/>
              <a:gd name="T24" fmla="*/ 2147483647 w 318"/>
              <a:gd name="T25" fmla="*/ 2147483647 h 318"/>
              <a:gd name="T26" fmla="*/ 2147483647 w 318"/>
              <a:gd name="T27" fmla="*/ 2147483647 h 318"/>
              <a:gd name="T28" fmla="*/ 2147483647 w 318"/>
              <a:gd name="T29" fmla="*/ 2147483647 h 318"/>
              <a:gd name="T30" fmla="*/ 2147483647 w 318"/>
              <a:gd name="T31" fmla="*/ 2147483647 h 318"/>
              <a:gd name="T32" fmla="*/ 2147483647 w 318"/>
              <a:gd name="T33" fmla="*/ 2147483647 h 318"/>
              <a:gd name="T34" fmla="*/ 2147483647 w 318"/>
              <a:gd name="T35" fmla="*/ 2147483647 h 318"/>
              <a:gd name="T36" fmla="*/ 2147483647 w 318"/>
              <a:gd name="T37" fmla="*/ 2147483647 h 318"/>
              <a:gd name="T38" fmla="*/ 0 w 318"/>
              <a:gd name="T39" fmla="*/ 2147483647 h 318"/>
              <a:gd name="T40" fmla="*/ 0 w 318"/>
              <a:gd name="T41" fmla="*/ 2147483647 h 318"/>
              <a:gd name="T42" fmla="*/ 0 w 318"/>
              <a:gd name="T43" fmla="*/ 2147483647 h 318"/>
              <a:gd name="T44" fmla="*/ 2147483647 w 318"/>
              <a:gd name="T45" fmla="*/ 2147483647 h 318"/>
              <a:gd name="T46" fmla="*/ 2147483647 w 318"/>
              <a:gd name="T47" fmla="*/ 2147483647 h 318"/>
              <a:gd name="T48" fmla="*/ 2147483647 w 318"/>
              <a:gd name="T49" fmla="*/ 2147483647 h 318"/>
              <a:gd name="T50" fmla="*/ 2147483647 w 318"/>
              <a:gd name="T51" fmla="*/ 2147483647 h 318"/>
              <a:gd name="T52" fmla="*/ 2147483647 w 318"/>
              <a:gd name="T53" fmla="*/ 2147483647 h 318"/>
              <a:gd name="T54" fmla="*/ 2147483647 w 318"/>
              <a:gd name="T55" fmla="*/ 2147483647 h 318"/>
              <a:gd name="T56" fmla="*/ 2147483647 w 318"/>
              <a:gd name="T57" fmla="*/ 2147483647 h 318"/>
              <a:gd name="T58" fmla="*/ 2147483647 w 318"/>
              <a:gd name="T59" fmla="*/ 2147483647 h 318"/>
              <a:gd name="T60" fmla="*/ 2147483647 w 318"/>
              <a:gd name="T61" fmla="*/ 2147483647 h 318"/>
              <a:gd name="T62" fmla="*/ 2147483647 w 318"/>
              <a:gd name="T63" fmla="*/ 2147483647 h 318"/>
              <a:gd name="T64" fmla="*/ 2147483647 w 318"/>
              <a:gd name="T65" fmla="*/ 2147483647 h 318"/>
              <a:gd name="T66" fmla="*/ 2147483647 w 318"/>
              <a:gd name="T67" fmla="*/ 2147483647 h 318"/>
              <a:gd name="T68" fmla="*/ 2147483647 w 318"/>
              <a:gd name="T69" fmla="*/ 2147483647 h 318"/>
              <a:gd name="T70" fmla="*/ 2147483647 w 318"/>
              <a:gd name="T71" fmla="*/ 2147483647 h 318"/>
              <a:gd name="T72" fmla="*/ 2147483647 w 318"/>
              <a:gd name="T73" fmla="*/ 2147483647 h 318"/>
              <a:gd name="T74" fmla="*/ 2147483647 w 318"/>
              <a:gd name="T75" fmla="*/ 2147483647 h 318"/>
              <a:gd name="T76" fmla="*/ 2147483647 w 318"/>
              <a:gd name="T77" fmla="*/ 2147483647 h 318"/>
              <a:gd name="T78" fmla="*/ 2147483647 w 318"/>
              <a:gd name="T79" fmla="*/ 2147483647 h 318"/>
              <a:gd name="T80" fmla="*/ 2147483647 w 318"/>
              <a:gd name="T81" fmla="*/ 2147483647 h 318"/>
              <a:gd name="T82" fmla="*/ 2147483647 w 318"/>
              <a:gd name="T83" fmla="*/ 2147483647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18" h="318">
                <a:moveTo>
                  <a:pt x="316" y="159"/>
                </a:moveTo>
                <a:lnTo>
                  <a:pt x="316" y="133"/>
                </a:lnTo>
                <a:lnTo>
                  <a:pt x="310" y="109"/>
                </a:lnTo>
                <a:lnTo>
                  <a:pt x="300" y="85"/>
                </a:lnTo>
                <a:lnTo>
                  <a:pt x="287" y="64"/>
                </a:lnTo>
                <a:lnTo>
                  <a:pt x="271" y="45"/>
                </a:lnTo>
                <a:lnTo>
                  <a:pt x="252" y="29"/>
                </a:lnTo>
                <a:lnTo>
                  <a:pt x="231" y="19"/>
                </a:lnTo>
                <a:lnTo>
                  <a:pt x="210" y="8"/>
                </a:lnTo>
                <a:lnTo>
                  <a:pt x="183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5" y="19"/>
                </a:lnTo>
                <a:lnTo>
                  <a:pt x="64" y="29"/>
                </a:lnTo>
                <a:lnTo>
                  <a:pt x="45" y="45"/>
                </a:lnTo>
                <a:lnTo>
                  <a:pt x="30" y="64"/>
                </a:lnTo>
                <a:lnTo>
                  <a:pt x="16" y="85"/>
                </a:lnTo>
                <a:lnTo>
                  <a:pt x="8" y="109"/>
                </a:lnTo>
                <a:lnTo>
                  <a:pt x="0" y="133"/>
                </a:lnTo>
                <a:lnTo>
                  <a:pt x="0" y="159"/>
                </a:lnTo>
                <a:lnTo>
                  <a:pt x="0" y="186"/>
                </a:lnTo>
                <a:lnTo>
                  <a:pt x="8" y="209"/>
                </a:lnTo>
                <a:lnTo>
                  <a:pt x="16" y="231"/>
                </a:lnTo>
                <a:lnTo>
                  <a:pt x="30" y="252"/>
                </a:lnTo>
                <a:lnTo>
                  <a:pt x="45" y="270"/>
                </a:lnTo>
                <a:lnTo>
                  <a:pt x="64" y="286"/>
                </a:lnTo>
                <a:lnTo>
                  <a:pt x="85" y="300"/>
                </a:lnTo>
                <a:lnTo>
                  <a:pt x="109" y="310"/>
                </a:lnTo>
                <a:lnTo>
                  <a:pt x="133" y="315"/>
                </a:lnTo>
                <a:lnTo>
                  <a:pt x="159" y="318"/>
                </a:lnTo>
                <a:lnTo>
                  <a:pt x="183" y="315"/>
                </a:lnTo>
                <a:lnTo>
                  <a:pt x="210" y="310"/>
                </a:lnTo>
                <a:lnTo>
                  <a:pt x="231" y="300"/>
                </a:lnTo>
                <a:lnTo>
                  <a:pt x="252" y="286"/>
                </a:lnTo>
                <a:lnTo>
                  <a:pt x="271" y="270"/>
                </a:lnTo>
                <a:lnTo>
                  <a:pt x="287" y="252"/>
                </a:lnTo>
                <a:lnTo>
                  <a:pt x="300" y="231"/>
                </a:lnTo>
                <a:lnTo>
                  <a:pt x="310" y="209"/>
                </a:lnTo>
                <a:lnTo>
                  <a:pt x="316" y="186"/>
                </a:lnTo>
                <a:lnTo>
                  <a:pt x="318" y="159"/>
                </a:lnTo>
              </a:path>
            </a:pathLst>
          </a:custGeom>
          <a:solidFill>
            <a:srgbClr val="67DCF7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38" name="Rectangle 23"/>
          <p:cNvSpPr>
            <a:spLocks noChangeArrowheads="1"/>
          </p:cNvSpPr>
          <p:nvPr/>
        </p:nvSpPr>
        <p:spPr bwMode="auto">
          <a:xfrm>
            <a:off x="782638" y="1455738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P</a:t>
            </a:r>
            <a:endParaRPr lang="en-US" dirty="0">
              <a:latin typeface="Arial Regular"/>
            </a:endParaRPr>
          </a:p>
        </p:txBody>
      </p:sp>
      <p:sp>
        <p:nvSpPr>
          <p:cNvPr id="13339" name="Rectangle 24"/>
          <p:cNvSpPr>
            <a:spLocks noChangeArrowheads="1"/>
          </p:cNvSpPr>
          <p:nvPr/>
        </p:nvSpPr>
        <p:spPr bwMode="auto">
          <a:xfrm>
            <a:off x="854075" y="150971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 Regular"/>
              </a:rPr>
              <a:t>1</a:t>
            </a:r>
            <a:endParaRPr lang="en-US" dirty="0">
              <a:latin typeface="Arial Regular"/>
            </a:endParaRPr>
          </a:p>
        </p:txBody>
      </p:sp>
      <p:sp>
        <p:nvSpPr>
          <p:cNvPr id="13340" name="Rectangle 25"/>
          <p:cNvSpPr>
            <a:spLocks noChangeArrowheads="1"/>
          </p:cNvSpPr>
          <p:nvPr/>
        </p:nvSpPr>
        <p:spPr bwMode="auto">
          <a:xfrm>
            <a:off x="1455738" y="1716088"/>
            <a:ext cx="412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Switch</a:t>
            </a:r>
            <a:endParaRPr lang="en-US" dirty="0">
              <a:latin typeface="Arial Regular"/>
            </a:endParaRPr>
          </a:p>
        </p:txBody>
      </p:sp>
      <p:sp>
        <p:nvSpPr>
          <p:cNvPr id="13341" name="Rectangle 26"/>
          <p:cNvSpPr>
            <a:spLocks noChangeArrowheads="1"/>
          </p:cNvSpPr>
          <p:nvPr/>
        </p:nvSpPr>
        <p:spPr bwMode="auto">
          <a:xfrm>
            <a:off x="1223963" y="3095625"/>
            <a:ext cx="844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Main memory</a:t>
            </a:r>
            <a:endParaRPr lang="en-US" dirty="0">
              <a:latin typeface="Arial Regular"/>
            </a:endParaRPr>
          </a:p>
        </p:txBody>
      </p:sp>
      <p:sp>
        <p:nvSpPr>
          <p:cNvPr id="13342" name="Rectangle 27"/>
          <p:cNvSpPr>
            <a:spLocks noChangeArrowheads="1"/>
          </p:cNvSpPr>
          <p:nvPr/>
        </p:nvSpPr>
        <p:spPr bwMode="auto">
          <a:xfrm>
            <a:off x="2306638" y="1455738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P</a:t>
            </a:r>
            <a:endParaRPr lang="en-US" dirty="0">
              <a:latin typeface="Arial Regular"/>
            </a:endParaRPr>
          </a:p>
        </p:txBody>
      </p:sp>
      <p:sp>
        <p:nvSpPr>
          <p:cNvPr id="13343" name="Rectangle 28"/>
          <p:cNvSpPr>
            <a:spLocks noChangeArrowheads="1"/>
          </p:cNvSpPr>
          <p:nvPr/>
        </p:nvSpPr>
        <p:spPr bwMode="auto">
          <a:xfrm>
            <a:off x="2373313" y="1512888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 Regular"/>
              </a:rPr>
              <a:t>n</a:t>
            </a:r>
            <a:endParaRPr lang="en-US" dirty="0">
              <a:latin typeface="Arial Regular"/>
            </a:endParaRPr>
          </a:p>
        </p:txBody>
      </p:sp>
      <p:sp>
        <p:nvSpPr>
          <p:cNvPr id="13344" name="Rectangle 29"/>
          <p:cNvSpPr>
            <a:spLocks noChangeArrowheads="1"/>
          </p:cNvSpPr>
          <p:nvPr/>
        </p:nvSpPr>
        <p:spPr bwMode="auto">
          <a:xfrm>
            <a:off x="1254125" y="2182813"/>
            <a:ext cx="782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(Interleaved)</a:t>
            </a:r>
            <a:endParaRPr lang="en-US" dirty="0">
              <a:latin typeface="Arial Regular"/>
            </a:endParaRPr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1254125" y="2949575"/>
            <a:ext cx="782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(Interleaved)</a:t>
            </a:r>
            <a:endParaRPr lang="en-US" dirty="0">
              <a:latin typeface="Arial Regular"/>
            </a:endParaRPr>
          </a:p>
        </p:txBody>
      </p:sp>
      <p:sp>
        <p:nvSpPr>
          <p:cNvPr id="13346" name="Rectangle 31"/>
          <p:cNvSpPr>
            <a:spLocks noChangeArrowheads="1"/>
          </p:cNvSpPr>
          <p:nvPr/>
        </p:nvSpPr>
        <p:spPr bwMode="auto">
          <a:xfrm>
            <a:off x="1308100" y="2300288"/>
            <a:ext cx="722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 Regular"/>
              </a:rPr>
              <a:t>First-level $</a:t>
            </a:r>
            <a:endParaRPr lang="en-US" dirty="0">
              <a:latin typeface="Arial Regular"/>
            </a:endParaRPr>
          </a:p>
        </p:txBody>
      </p:sp>
      <p:sp>
        <p:nvSpPr>
          <p:cNvPr id="13347" name="Freeform 32"/>
          <p:cNvSpPr>
            <a:spLocks/>
          </p:cNvSpPr>
          <p:nvPr/>
        </p:nvSpPr>
        <p:spPr bwMode="auto">
          <a:xfrm>
            <a:off x="1284288" y="1501775"/>
            <a:ext cx="71437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2147483647 h 45"/>
              <a:gd name="T18" fmla="*/ 2147483647 w 45"/>
              <a:gd name="T19" fmla="*/ 2147483647 h 45"/>
              <a:gd name="T20" fmla="*/ 2147483647 w 45"/>
              <a:gd name="T21" fmla="*/ 2147483647 h 45"/>
              <a:gd name="T22" fmla="*/ 2147483647 w 45"/>
              <a:gd name="T23" fmla="*/ 2147483647 h 45"/>
              <a:gd name="T24" fmla="*/ 2147483647 w 45"/>
              <a:gd name="T25" fmla="*/ 2147483647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0 w 45"/>
              <a:gd name="T39" fmla="*/ 2147483647 h 45"/>
              <a:gd name="T40" fmla="*/ 0 w 45"/>
              <a:gd name="T41" fmla="*/ 2147483647 h 45"/>
              <a:gd name="T42" fmla="*/ 0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0 h 45"/>
              <a:gd name="T58" fmla="*/ 2147483647 w 45"/>
              <a:gd name="T59" fmla="*/ 0 h 45"/>
              <a:gd name="T60" fmla="*/ 2147483647 w 45"/>
              <a:gd name="T61" fmla="*/ 0 h 45"/>
              <a:gd name="T62" fmla="*/ 2147483647 w 45"/>
              <a:gd name="T63" fmla="*/ 0 h 45"/>
              <a:gd name="T64" fmla="*/ 2147483647 w 45"/>
              <a:gd name="T65" fmla="*/ 0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26"/>
                </a:lnTo>
                <a:lnTo>
                  <a:pt x="45" y="29"/>
                </a:lnTo>
                <a:lnTo>
                  <a:pt x="42" y="31"/>
                </a:lnTo>
                <a:lnTo>
                  <a:pt x="39" y="34"/>
                </a:lnTo>
                <a:lnTo>
                  <a:pt x="39" y="37"/>
                </a:lnTo>
                <a:lnTo>
                  <a:pt x="37" y="39"/>
                </a:lnTo>
                <a:lnTo>
                  <a:pt x="34" y="42"/>
                </a:lnTo>
                <a:lnTo>
                  <a:pt x="29" y="42"/>
                </a:lnTo>
                <a:lnTo>
                  <a:pt x="26" y="45"/>
                </a:lnTo>
                <a:lnTo>
                  <a:pt x="23" y="45"/>
                </a:lnTo>
                <a:lnTo>
                  <a:pt x="18" y="45"/>
                </a:lnTo>
                <a:lnTo>
                  <a:pt x="15" y="42"/>
                </a:lnTo>
                <a:lnTo>
                  <a:pt x="13" y="42"/>
                </a:lnTo>
                <a:lnTo>
                  <a:pt x="10" y="39"/>
                </a:lnTo>
                <a:lnTo>
                  <a:pt x="7" y="37"/>
                </a:lnTo>
                <a:lnTo>
                  <a:pt x="5" y="34"/>
                </a:lnTo>
                <a:lnTo>
                  <a:pt x="2" y="31"/>
                </a:lnTo>
                <a:lnTo>
                  <a:pt x="2" y="29"/>
                </a:lnTo>
                <a:lnTo>
                  <a:pt x="0" y="26"/>
                </a:lnTo>
                <a:lnTo>
                  <a:pt x="0" y="21"/>
                </a:lnTo>
                <a:lnTo>
                  <a:pt x="0" y="18"/>
                </a:lnTo>
                <a:lnTo>
                  <a:pt x="2" y="15"/>
                </a:lnTo>
                <a:lnTo>
                  <a:pt x="2" y="13"/>
                </a:lnTo>
                <a:lnTo>
                  <a:pt x="5" y="8"/>
                </a:lnTo>
                <a:lnTo>
                  <a:pt x="7" y="5"/>
                </a:lnTo>
                <a:lnTo>
                  <a:pt x="10" y="5"/>
                </a:lnTo>
                <a:lnTo>
                  <a:pt x="13" y="2"/>
                </a:lnTo>
                <a:lnTo>
                  <a:pt x="15" y="0"/>
                </a:lnTo>
                <a:lnTo>
                  <a:pt x="18" y="0"/>
                </a:lnTo>
                <a:lnTo>
                  <a:pt x="23" y="0"/>
                </a:lnTo>
                <a:lnTo>
                  <a:pt x="26" y="0"/>
                </a:lnTo>
                <a:lnTo>
                  <a:pt x="29" y="0"/>
                </a:lnTo>
                <a:lnTo>
                  <a:pt x="34" y="2"/>
                </a:lnTo>
                <a:lnTo>
                  <a:pt x="37" y="5"/>
                </a:lnTo>
                <a:lnTo>
                  <a:pt x="39" y="5"/>
                </a:lnTo>
                <a:lnTo>
                  <a:pt x="39" y="8"/>
                </a:lnTo>
                <a:lnTo>
                  <a:pt x="42" y="13"/>
                </a:lnTo>
                <a:lnTo>
                  <a:pt x="45" y="15"/>
                </a:lnTo>
                <a:lnTo>
                  <a:pt x="45" y="18"/>
                </a:lnTo>
                <a:lnTo>
                  <a:pt x="4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48" name="Freeform 33"/>
          <p:cNvSpPr>
            <a:spLocks/>
          </p:cNvSpPr>
          <p:nvPr/>
        </p:nvSpPr>
        <p:spPr bwMode="auto">
          <a:xfrm>
            <a:off x="1284288" y="1501775"/>
            <a:ext cx="71437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0 h 45"/>
              <a:gd name="T18" fmla="*/ 2147483647 w 45"/>
              <a:gd name="T19" fmla="*/ 0 h 45"/>
              <a:gd name="T20" fmla="*/ 2147483647 w 45"/>
              <a:gd name="T21" fmla="*/ 0 h 45"/>
              <a:gd name="T22" fmla="*/ 2147483647 w 45"/>
              <a:gd name="T23" fmla="*/ 0 h 45"/>
              <a:gd name="T24" fmla="*/ 2147483647 w 45"/>
              <a:gd name="T25" fmla="*/ 0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0 w 45"/>
              <a:gd name="T39" fmla="*/ 2147483647 h 45"/>
              <a:gd name="T40" fmla="*/ 0 w 45"/>
              <a:gd name="T41" fmla="*/ 2147483647 h 45"/>
              <a:gd name="T42" fmla="*/ 0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2147483647 h 45"/>
              <a:gd name="T58" fmla="*/ 2147483647 w 45"/>
              <a:gd name="T59" fmla="*/ 2147483647 h 45"/>
              <a:gd name="T60" fmla="*/ 2147483647 w 45"/>
              <a:gd name="T61" fmla="*/ 2147483647 h 45"/>
              <a:gd name="T62" fmla="*/ 2147483647 w 45"/>
              <a:gd name="T63" fmla="*/ 2147483647 h 45"/>
              <a:gd name="T64" fmla="*/ 2147483647 w 45"/>
              <a:gd name="T65" fmla="*/ 2147483647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2147483647 w 45"/>
              <a:gd name="T83" fmla="*/ 2147483647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18"/>
                </a:lnTo>
                <a:lnTo>
                  <a:pt x="45" y="15"/>
                </a:lnTo>
                <a:lnTo>
                  <a:pt x="42" y="13"/>
                </a:lnTo>
                <a:lnTo>
                  <a:pt x="39" y="8"/>
                </a:lnTo>
                <a:lnTo>
                  <a:pt x="39" y="5"/>
                </a:lnTo>
                <a:lnTo>
                  <a:pt x="37" y="5"/>
                </a:lnTo>
                <a:lnTo>
                  <a:pt x="34" y="2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18" y="0"/>
                </a:lnTo>
                <a:lnTo>
                  <a:pt x="15" y="0"/>
                </a:lnTo>
                <a:lnTo>
                  <a:pt x="13" y="2"/>
                </a:lnTo>
                <a:lnTo>
                  <a:pt x="10" y="5"/>
                </a:lnTo>
                <a:lnTo>
                  <a:pt x="7" y="5"/>
                </a:lnTo>
                <a:lnTo>
                  <a:pt x="5" y="8"/>
                </a:lnTo>
                <a:lnTo>
                  <a:pt x="2" y="13"/>
                </a:lnTo>
                <a:lnTo>
                  <a:pt x="2" y="15"/>
                </a:lnTo>
                <a:lnTo>
                  <a:pt x="0" y="18"/>
                </a:lnTo>
                <a:lnTo>
                  <a:pt x="0" y="21"/>
                </a:lnTo>
                <a:lnTo>
                  <a:pt x="0" y="26"/>
                </a:lnTo>
                <a:lnTo>
                  <a:pt x="2" y="29"/>
                </a:lnTo>
                <a:lnTo>
                  <a:pt x="2" y="31"/>
                </a:lnTo>
                <a:lnTo>
                  <a:pt x="5" y="34"/>
                </a:lnTo>
                <a:lnTo>
                  <a:pt x="7" y="37"/>
                </a:lnTo>
                <a:lnTo>
                  <a:pt x="10" y="39"/>
                </a:lnTo>
                <a:lnTo>
                  <a:pt x="13" y="42"/>
                </a:lnTo>
                <a:lnTo>
                  <a:pt x="15" y="42"/>
                </a:lnTo>
                <a:lnTo>
                  <a:pt x="18" y="45"/>
                </a:lnTo>
                <a:lnTo>
                  <a:pt x="23" y="45"/>
                </a:lnTo>
                <a:lnTo>
                  <a:pt x="26" y="45"/>
                </a:lnTo>
                <a:lnTo>
                  <a:pt x="29" y="42"/>
                </a:lnTo>
                <a:lnTo>
                  <a:pt x="34" y="42"/>
                </a:lnTo>
                <a:lnTo>
                  <a:pt x="37" y="39"/>
                </a:lnTo>
                <a:lnTo>
                  <a:pt x="39" y="37"/>
                </a:lnTo>
                <a:lnTo>
                  <a:pt x="39" y="34"/>
                </a:lnTo>
                <a:lnTo>
                  <a:pt x="42" y="31"/>
                </a:lnTo>
                <a:lnTo>
                  <a:pt x="45" y="29"/>
                </a:lnTo>
                <a:lnTo>
                  <a:pt x="45" y="26"/>
                </a:lnTo>
                <a:lnTo>
                  <a:pt x="45" y="21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49" name="Freeform 34"/>
          <p:cNvSpPr>
            <a:spLocks/>
          </p:cNvSpPr>
          <p:nvPr/>
        </p:nvSpPr>
        <p:spPr bwMode="auto">
          <a:xfrm>
            <a:off x="1573213" y="1501775"/>
            <a:ext cx="73025" cy="71438"/>
          </a:xfrm>
          <a:custGeom>
            <a:avLst/>
            <a:gdLst>
              <a:gd name="T0" fmla="*/ 2147483647 w 46"/>
              <a:gd name="T1" fmla="*/ 2147483647 h 45"/>
              <a:gd name="T2" fmla="*/ 2147483647 w 46"/>
              <a:gd name="T3" fmla="*/ 2147483647 h 45"/>
              <a:gd name="T4" fmla="*/ 2147483647 w 46"/>
              <a:gd name="T5" fmla="*/ 2147483647 h 45"/>
              <a:gd name="T6" fmla="*/ 2147483647 w 46"/>
              <a:gd name="T7" fmla="*/ 2147483647 h 45"/>
              <a:gd name="T8" fmla="*/ 2147483647 w 46"/>
              <a:gd name="T9" fmla="*/ 2147483647 h 45"/>
              <a:gd name="T10" fmla="*/ 2147483647 w 46"/>
              <a:gd name="T11" fmla="*/ 2147483647 h 45"/>
              <a:gd name="T12" fmla="*/ 2147483647 w 46"/>
              <a:gd name="T13" fmla="*/ 2147483647 h 45"/>
              <a:gd name="T14" fmla="*/ 2147483647 w 46"/>
              <a:gd name="T15" fmla="*/ 2147483647 h 45"/>
              <a:gd name="T16" fmla="*/ 2147483647 w 46"/>
              <a:gd name="T17" fmla="*/ 2147483647 h 45"/>
              <a:gd name="T18" fmla="*/ 2147483647 w 46"/>
              <a:gd name="T19" fmla="*/ 2147483647 h 45"/>
              <a:gd name="T20" fmla="*/ 2147483647 w 46"/>
              <a:gd name="T21" fmla="*/ 2147483647 h 45"/>
              <a:gd name="T22" fmla="*/ 2147483647 w 46"/>
              <a:gd name="T23" fmla="*/ 2147483647 h 45"/>
              <a:gd name="T24" fmla="*/ 2147483647 w 46"/>
              <a:gd name="T25" fmla="*/ 2147483647 h 45"/>
              <a:gd name="T26" fmla="*/ 2147483647 w 46"/>
              <a:gd name="T27" fmla="*/ 2147483647 h 45"/>
              <a:gd name="T28" fmla="*/ 2147483647 w 46"/>
              <a:gd name="T29" fmla="*/ 2147483647 h 45"/>
              <a:gd name="T30" fmla="*/ 2147483647 w 46"/>
              <a:gd name="T31" fmla="*/ 2147483647 h 45"/>
              <a:gd name="T32" fmla="*/ 2147483647 w 46"/>
              <a:gd name="T33" fmla="*/ 2147483647 h 45"/>
              <a:gd name="T34" fmla="*/ 2147483647 w 46"/>
              <a:gd name="T35" fmla="*/ 2147483647 h 45"/>
              <a:gd name="T36" fmla="*/ 2147483647 w 46"/>
              <a:gd name="T37" fmla="*/ 2147483647 h 45"/>
              <a:gd name="T38" fmla="*/ 0 w 46"/>
              <a:gd name="T39" fmla="*/ 2147483647 h 45"/>
              <a:gd name="T40" fmla="*/ 0 w 46"/>
              <a:gd name="T41" fmla="*/ 2147483647 h 45"/>
              <a:gd name="T42" fmla="*/ 0 w 46"/>
              <a:gd name="T43" fmla="*/ 2147483647 h 45"/>
              <a:gd name="T44" fmla="*/ 2147483647 w 46"/>
              <a:gd name="T45" fmla="*/ 2147483647 h 45"/>
              <a:gd name="T46" fmla="*/ 2147483647 w 46"/>
              <a:gd name="T47" fmla="*/ 2147483647 h 45"/>
              <a:gd name="T48" fmla="*/ 2147483647 w 46"/>
              <a:gd name="T49" fmla="*/ 2147483647 h 45"/>
              <a:gd name="T50" fmla="*/ 2147483647 w 46"/>
              <a:gd name="T51" fmla="*/ 2147483647 h 45"/>
              <a:gd name="T52" fmla="*/ 2147483647 w 46"/>
              <a:gd name="T53" fmla="*/ 2147483647 h 45"/>
              <a:gd name="T54" fmla="*/ 2147483647 w 46"/>
              <a:gd name="T55" fmla="*/ 2147483647 h 45"/>
              <a:gd name="T56" fmla="*/ 2147483647 w 46"/>
              <a:gd name="T57" fmla="*/ 0 h 45"/>
              <a:gd name="T58" fmla="*/ 2147483647 w 46"/>
              <a:gd name="T59" fmla="*/ 0 h 45"/>
              <a:gd name="T60" fmla="*/ 2147483647 w 46"/>
              <a:gd name="T61" fmla="*/ 0 h 45"/>
              <a:gd name="T62" fmla="*/ 2147483647 w 46"/>
              <a:gd name="T63" fmla="*/ 0 h 45"/>
              <a:gd name="T64" fmla="*/ 2147483647 w 46"/>
              <a:gd name="T65" fmla="*/ 0 h 45"/>
              <a:gd name="T66" fmla="*/ 2147483647 w 46"/>
              <a:gd name="T67" fmla="*/ 2147483647 h 45"/>
              <a:gd name="T68" fmla="*/ 2147483647 w 46"/>
              <a:gd name="T69" fmla="*/ 2147483647 h 45"/>
              <a:gd name="T70" fmla="*/ 2147483647 w 46"/>
              <a:gd name="T71" fmla="*/ 2147483647 h 45"/>
              <a:gd name="T72" fmla="*/ 2147483647 w 46"/>
              <a:gd name="T73" fmla="*/ 2147483647 h 45"/>
              <a:gd name="T74" fmla="*/ 2147483647 w 46"/>
              <a:gd name="T75" fmla="*/ 2147483647 h 45"/>
              <a:gd name="T76" fmla="*/ 2147483647 w 46"/>
              <a:gd name="T77" fmla="*/ 2147483647 h 45"/>
              <a:gd name="T78" fmla="*/ 2147483647 w 46"/>
              <a:gd name="T79" fmla="*/ 2147483647 h 45"/>
              <a:gd name="T80" fmla="*/ 2147483647 w 46"/>
              <a:gd name="T81" fmla="*/ 2147483647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6" h="45">
                <a:moveTo>
                  <a:pt x="46" y="21"/>
                </a:moveTo>
                <a:lnTo>
                  <a:pt x="46" y="26"/>
                </a:lnTo>
                <a:lnTo>
                  <a:pt x="46" y="29"/>
                </a:lnTo>
                <a:lnTo>
                  <a:pt x="43" y="31"/>
                </a:lnTo>
                <a:lnTo>
                  <a:pt x="40" y="34"/>
                </a:lnTo>
                <a:lnTo>
                  <a:pt x="40" y="37"/>
                </a:lnTo>
                <a:lnTo>
                  <a:pt x="38" y="39"/>
                </a:lnTo>
                <a:lnTo>
                  <a:pt x="35" y="42"/>
                </a:lnTo>
                <a:lnTo>
                  <a:pt x="30" y="42"/>
                </a:lnTo>
                <a:lnTo>
                  <a:pt x="27" y="45"/>
                </a:lnTo>
                <a:lnTo>
                  <a:pt x="24" y="45"/>
                </a:lnTo>
                <a:lnTo>
                  <a:pt x="19" y="45"/>
                </a:lnTo>
                <a:lnTo>
                  <a:pt x="16" y="42"/>
                </a:lnTo>
                <a:lnTo>
                  <a:pt x="14" y="42"/>
                </a:lnTo>
                <a:lnTo>
                  <a:pt x="11" y="39"/>
                </a:lnTo>
                <a:lnTo>
                  <a:pt x="8" y="37"/>
                </a:lnTo>
                <a:lnTo>
                  <a:pt x="6" y="34"/>
                </a:lnTo>
                <a:lnTo>
                  <a:pt x="3" y="31"/>
                </a:lnTo>
                <a:lnTo>
                  <a:pt x="3" y="29"/>
                </a:lnTo>
                <a:lnTo>
                  <a:pt x="0" y="26"/>
                </a:lnTo>
                <a:lnTo>
                  <a:pt x="0" y="21"/>
                </a:lnTo>
                <a:lnTo>
                  <a:pt x="0" y="18"/>
                </a:lnTo>
                <a:lnTo>
                  <a:pt x="3" y="15"/>
                </a:lnTo>
                <a:lnTo>
                  <a:pt x="3" y="13"/>
                </a:lnTo>
                <a:lnTo>
                  <a:pt x="6" y="8"/>
                </a:lnTo>
                <a:lnTo>
                  <a:pt x="8" y="5"/>
                </a:lnTo>
                <a:lnTo>
                  <a:pt x="11" y="5"/>
                </a:lnTo>
                <a:lnTo>
                  <a:pt x="14" y="2"/>
                </a:lnTo>
                <a:lnTo>
                  <a:pt x="16" y="0"/>
                </a:lnTo>
                <a:lnTo>
                  <a:pt x="19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5" y="2"/>
                </a:lnTo>
                <a:lnTo>
                  <a:pt x="38" y="5"/>
                </a:lnTo>
                <a:lnTo>
                  <a:pt x="40" y="5"/>
                </a:lnTo>
                <a:lnTo>
                  <a:pt x="40" y="8"/>
                </a:lnTo>
                <a:lnTo>
                  <a:pt x="43" y="13"/>
                </a:lnTo>
                <a:lnTo>
                  <a:pt x="46" y="15"/>
                </a:lnTo>
                <a:lnTo>
                  <a:pt x="46" y="18"/>
                </a:lnTo>
                <a:lnTo>
                  <a:pt x="4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50" name="Freeform 35"/>
          <p:cNvSpPr>
            <a:spLocks/>
          </p:cNvSpPr>
          <p:nvPr/>
        </p:nvSpPr>
        <p:spPr bwMode="auto">
          <a:xfrm>
            <a:off x="1573213" y="1501775"/>
            <a:ext cx="73025" cy="71438"/>
          </a:xfrm>
          <a:custGeom>
            <a:avLst/>
            <a:gdLst>
              <a:gd name="T0" fmla="*/ 2147483647 w 46"/>
              <a:gd name="T1" fmla="*/ 2147483647 h 45"/>
              <a:gd name="T2" fmla="*/ 2147483647 w 46"/>
              <a:gd name="T3" fmla="*/ 2147483647 h 45"/>
              <a:gd name="T4" fmla="*/ 2147483647 w 46"/>
              <a:gd name="T5" fmla="*/ 2147483647 h 45"/>
              <a:gd name="T6" fmla="*/ 2147483647 w 46"/>
              <a:gd name="T7" fmla="*/ 2147483647 h 45"/>
              <a:gd name="T8" fmla="*/ 2147483647 w 46"/>
              <a:gd name="T9" fmla="*/ 2147483647 h 45"/>
              <a:gd name="T10" fmla="*/ 2147483647 w 46"/>
              <a:gd name="T11" fmla="*/ 2147483647 h 45"/>
              <a:gd name="T12" fmla="*/ 2147483647 w 46"/>
              <a:gd name="T13" fmla="*/ 2147483647 h 45"/>
              <a:gd name="T14" fmla="*/ 2147483647 w 46"/>
              <a:gd name="T15" fmla="*/ 2147483647 h 45"/>
              <a:gd name="T16" fmla="*/ 2147483647 w 46"/>
              <a:gd name="T17" fmla="*/ 0 h 45"/>
              <a:gd name="T18" fmla="*/ 2147483647 w 46"/>
              <a:gd name="T19" fmla="*/ 0 h 45"/>
              <a:gd name="T20" fmla="*/ 2147483647 w 46"/>
              <a:gd name="T21" fmla="*/ 0 h 45"/>
              <a:gd name="T22" fmla="*/ 2147483647 w 46"/>
              <a:gd name="T23" fmla="*/ 0 h 45"/>
              <a:gd name="T24" fmla="*/ 2147483647 w 46"/>
              <a:gd name="T25" fmla="*/ 0 h 45"/>
              <a:gd name="T26" fmla="*/ 2147483647 w 46"/>
              <a:gd name="T27" fmla="*/ 2147483647 h 45"/>
              <a:gd name="T28" fmla="*/ 2147483647 w 46"/>
              <a:gd name="T29" fmla="*/ 2147483647 h 45"/>
              <a:gd name="T30" fmla="*/ 2147483647 w 46"/>
              <a:gd name="T31" fmla="*/ 2147483647 h 45"/>
              <a:gd name="T32" fmla="*/ 2147483647 w 46"/>
              <a:gd name="T33" fmla="*/ 2147483647 h 45"/>
              <a:gd name="T34" fmla="*/ 2147483647 w 46"/>
              <a:gd name="T35" fmla="*/ 2147483647 h 45"/>
              <a:gd name="T36" fmla="*/ 2147483647 w 46"/>
              <a:gd name="T37" fmla="*/ 2147483647 h 45"/>
              <a:gd name="T38" fmla="*/ 0 w 46"/>
              <a:gd name="T39" fmla="*/ 2147483647 h 45"/>
              <a:gd name="T40" fmla="*/ 0 w 46"/>
              <a:gd name="T41" fmla="*/ 2147483647 h 45"/>
              <a:gd name="T42" fmla="*/ 0 w 46"/>
              <a:gd name="T43" fmla="*/ 2147483647 h 45"/>
              <a:gd name="T44" fmla="*/ 2147483647 w 46"/>
              <a:gd name="T45" fmla="*/ 2147483647 h 45"/>
              <a:gd name="T46" fmla="*/ 2147483647 w 46"/>
              <a:gd name="T47" fmla="*/ 2147483647 h 45"/>
              <a:gd name="T48" fmla="*/ 2147483647 w 46"/>
              <a:gd name="T49" fmla="*/ 2147483647 h 45"/>
              <a:gd name="T50" fmla="*/ 2147483647 w 46"/>
              <a:gd name="T51" fmla="*/ 2147483647 h 45"/>
              <a:gd name="T52" fmla="*/ 2147483647 w 46"/>
              <a:gd name="T53" fmla="*/ 2147483647 h 45"/>
              <a:gd name="T54" fmla="*/ 2147483647 w 46"/>
              <a:gd name="T55" fmla="*/ 2147483647 h 45"/>
              <a:gd name="T56" fmla="*/ 2147483647 w 46"/>
              <a:gd name="T57" fmla="*/ 2147483647 h 45"/>
              <a:gd name="T58" fmla="*/ 2147483647 w 46"/>
              <a:gd name="T59" fmla="*/ 2147483647 h 45"/>
              <a:gd name="T60" fmla="*/ 2147483647 w 46"/>
              <a:gd name="T61" fmla="*/ 2147483647 h 45"/>
              <a:gd name="T62" fmla="*/ 2147483647 w 46"/>
              <a:gd name="T63" fmla="*/ 2147483647 h 45"/>
              <a:gd name="T64" fmla="*/ 2147483647 w 46"/>
              <a:gd name="T65" fmla="*/ 2147483647 h 45"/>
              <a:gd name="T66" fmla="*/ 2147483647 w 46"/>
              <a:gd name="T67" fmla="*/ 2147483647 h 45"/>
              <a:gd name="T68" fmla="*/ 2147483647 w 46"/>
              <a:gd name="T69" fmla="*/ 2147483647 h 45"/>
              <a:gd name="T70" fmla="*/ 2147483647 w 46"/>
              <a:gd name="T71" fmla="*/ 2147483647 h 45"/>
              <a:gd name="T72" fmla="*/ 2147483647 w 46"/>
              <a:gd name="T73" fmla="*/ 2147483647 h 45"/>
              <a:gd name="T74" fmla="*/ 2147483647 w 46"/>
              <a:gd name="T75" fmla="*/ 2147483647 h 45"/>
              <a:gd name="T76" fmla="*/ 2147483647 w 46"/>
              <a:gd name="T77" fmla="*/ 2147483647 h 45"/>
              <a:gd name="T78" fmla="*/ 2147483647 w 46"/>
              <a:gd name="T79" fmla="*/ 2147483647 h 45"/>
              <a:gd name="T80" fmla="*/ 2147483647 w 46"/>
              <a:gd name="T81" fmla="*/ 2147483647 h 45"/>
              <a:gd name="T82" fmla="*/ 2147483647 w 46"/>
              <a:gd name="T83" fmla="*/ 2147483647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6" h="45">
                <a:moveTo>
                  <a:pt x="46" y="21"/>
                </a:moveTo>
                <a:lnTo>
                  <a:pt x="46" y="18"/>
                </a:lnTo>
                <a:lnTo>
                  <a:pt x="46" y="15"/>
                </a:lnTo>
                <a:lnTo>
                  <a:pt x="43" y="13"/>
                </a:lnTo>
                <a:lnTo>
                  <a:pt x="40" y="8"/>
                </a:lnTo>
                <a:lnTo>
                  <a:pt x="40" y="5"/>
                </a:lnTo>
                <a:lnTo>
                  <a:pt x="38" y="5"/>
                </a:lnTo>
                <a:lnTo>
                  <a:pt x="35" y="2"/>
                </a:lnTo>
                <a:lnTo>
                  <a:pt x="30" y="0"/>
                </a:lnTo>
                <a:lnTo>
                  <a:pt x="27" y="0"/>
                </a:lnTo>
                <a:lnTo>
                  <a:pt x="24" y="0"/>
                </a:lnTo>
                <a:lnTo>
                  <a:pt x="19" y="0"/>
                </a:lnTo>
                <a:lnTo>
                  <a:pt x="16" y="0"/>
                </a:lnTo>
                <a:lnTo>
                  <a:pt x="14" y="2"/>
                </a:lnTo>
                <a:lnTo>
                  <a:pt x="11" y="5"/>
                </a:lnTo>
                <a:lnTo>
                  <a:pt x="8" y="5"/>
                </a:lnTo>
                <a:lnTo>
                  <a:pt x="6" y="8"/>
                </a:lnTo>
                <a:lnTo>
                  <a:pt x="3" y="13"/>
                </a:lnTo>
                <a:lnTo>
                  <a:pt x="3" y="15"/>
                </a:lnTo>
                <a:lnTo>
                  <a:pt x="0" y="18"/>
                </a:lnTo>
                <a:lnTo>
                  <a:pt x="0" y="21"/>
                </a:lnTo>
                <a:lnTo>
                  <a:pt x="0" y="26"/>
                </a:lnTo>
                <a:lnTo>
                  <a:pt x="3" y="29"/>
                </a:lnTo>
                <a:lnTo>
                  <a:pt x="3" y="31"/>
                </a:lnTo>
                <a:lnTo>
                  <a:pt x="6" y="34"/>
                </a:lnTo>
                <a:lnTo>
                  <a:pt x="8" y="37"/>
                </a:lnTo>
                <a:lnTo>
                  <a:pt x="11" y="39"/>
                </a:lnTo>
                <a:lnTo>
                  <a:pt x="14" y="42"/>
                </a:lnTo>
                <a:lnTo>
                  <a:pt x="16" y="42"/>
                </a:lnTo>
                <a:lnTo>
                  <a:pt x="19" y="45"/>
                </a:lnTo>
                <a:lnTo>
                  <a:pt x="24" y="45"/>
                </a:lnTo>
                <a:lnTo>
                  <a:pt x="27" y="45"/>
                </a:lnTo>
                <a:lnTo>
                  <a:pt x="30" y="42"/>
                </a:lnTo>
                <a:lnTo>
                  <a:pt x="35" y="42"/>
                </a:lnTo>
                <a:lnTo>
                  <a:pt x="38" y="39"/>
                </a:lnTo>
                <a:lnTo>
                  <a:pt x="40" y="37"/>
                </a:lnTo>
                <a:lnTo>
                  <a:pt x="40" y="34"/>
                </a:lnTo>
                <a:lnTo>
                  <a:pt x="43" y="31"/>
                </a:lnTo>
                <a:lnTo>
                  <a:pt x="46" y="29"/>
                </a:lnTo>
                <a:lnTo>
                  <a:pt x="46" y="26"/>
                </a:lnTo>
                <a:lnTo>
                  <a:pt x="46" y="21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51" name="Freeform 36"/>
          <p:cNvSpPr>
            <a:spLocks/>
          </p:cNvSpPr>
          <p:nvPr/>
        </p:nvSpPr>
        <p:spPr bwMode="auto">
          <a:xfrm>
            <a:off x="1889125" y="1501775"/>
            <a:ext cx="71438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2147483647 h 45"/>
              <a:gd name="T18" fmla="*/ 2147483647 w 45"/>
              <a:gd name="T19" fmla="*/ 2147483647 h 45"/>
              <a:gd name="T20" fmla="*/ 2147483647 w 45"/>
              <a:gd name="T21" fmla="*/ 2147483647 h 45"/>
              <a:gd name="T22" fmla="*/ 2147483647 w 45"/>
              <a:gd name="T23" fmla="*/ 2147483647 h 45"/>
              <a:gd name="T24" fmla="*/ 2147483647 w 45"/>
              <a:gd name="T25" fmla="*/ 2147483647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2147483647 w 45"/>
              <a:gd name="T39" fmla="*/ 2147483647 h 45"/>
              <a:gd name="T40" fmla="*/ 0 w 45"/>
              <a:gd name="T41" fmla="*/ 2147483647 h 45"/>
              <a:gd name="T42" fmla="*/ 2147483647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0 h 45"/>
              <a:gd name="T58" fmla="*/ 2147483647 w 45"/>
              <a:gd name="T59" fmla="*/ 0 h 45"/>
              <a:gd name="T60" fmla="*/ 2147483647 w 45"/>
              <a:gd name="T61" fmla="*/ 0 h 45"/>
              <a:gd name="T62" fmla="*/ 2147483647 w 45"/>
              <a:gd name="T63" fmla="*/ 0 h 45"/>
              <a:gd name="T64" fmla="*/ 2147483647 w 45"/>
              <a:gd name="T65" fmla="*/ 0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26"/>
                </a:lnTo>
                <a:lnTo>
                  <a:pt x="45" y="29"/>
                </a:lnTo>
                <a:lnTo>
                  <a:pt x="43" y="31"/>
                </a:lnTo>
                <a:lnTo>
                  <a:pt x="43" y="34"/>
                </a:lnTo>
                <a:lnTo>
                  <a:pt x="40" y="37"/>
                </a:lnTo>
                <a:lnTo>
                  <a:pt x="37" y="39"/>
                </a:lnTo>
                <a:lnTo>
                  <a:pt x="35" y="42"/>
                </a:lnTo>
                <a:lnTo>
                  <a:pt x="32" y="42"/>
                </a:lnTo>
                <a:lnTo>
                  <a:pt x="27" y="45"/>
                </a:lnTo>
                <a:lnTo>
                  <a:pt x="24" y="45"/>
                </a:lnTo>
                <a:lnTo>
                  <a:pt x="21" y="45"/>
                </a:lnTo>
                <a:lnTo>
                  <a:pt x="16" y="42"/>
                </a:lnTo>
                <a:lnTo>
                  <a:pt x="14" y="42"/>
                </a:lnTo>
                <a:lnTo>
                  <a:pt x="11" y="39"/>
                </a:lnTo>
                <a:lnTo>
                  <a:pt x="8" y="37"/>
                </a:lnTo>
                <a:lnTo>
                  <a:pt x="6" y="34"/>
                </a:lnTo>
                <a:lnTo>
                  <a:pt x="3" y="31"/>
                </a:lnTo>
                <a:lnTo>
                  <a:pt x="3" y="29"/>
                </a:lnTo>
                <a:lnTo>
                  <a:pt x="3" y="26"/>
                </a:lnTo>
                <a:lnTo>
                  <a:pt x="0" y="21"/>
                </a:lnTo>
                <a:lnTo>
                  <a:pt x="3" y="18"/>
                </a:lnTo>
                <a:lnTo>
                  <a:pt x="3" y="15"/>
                </a:lnTo>
                <a:lnTo>
                  <a:pt x="3" y="13"/>
                </a:lnTo>
                <a:lnTo>
                  <a:pt x="6" y="8"/>
                </a:lnTo>
                <a:lnTo>
                  <a:pt x="8" y="5"/>
                </a:lnTo>
                <a:lnTo>
                  <a:pt x="11" y="5"/>
                </a:lnTo>
                <a:lnTo>
                  <a:pt x="14" y="2"/>
                </a:lnTo>
                <a:lnTo>
                  <a:pt x="16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2" y="0"/>
                </a:lnTo>
                <a:lnTo>
                  <a:pt x="35" y="2"/>
                </a:lnTo>
                <a:lnTo>
                  <a:pt x="37" y="5"/>
                </a:lnTo>
                <a:lnTo>
                  <a:pt x="40" y="5"/>
                </a:lnTo>
                <a:lnTo>
                  <a:pt x="43" y="8"/>
                </a:lnTo>
                <a:lnTo>
                  <a:pt x="43" y="13"/>
                </a:lnTo>
                <a:lnTo>
                  <a:pt x="45" y="15"/>
                </a:lnTo>
                <a:lnTo>
                  <a:pt x="45" y="18"/>
                </a:lnTo>
                <a:lnTo>
                  <a:pt x="4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52" name="Freeform 37"/>
          <p:cNvSpPr>
            <a:spLocks/>
          </p:cNvSpPr>
          <p:nvPr/>
        </p:nvSpPr>
        <p:spPr bwMode="auto">
          <a:xfrm>
            <a:off x="1889125" y="1501775"/>
            <a:ext cx="71438" cy="71438"/>
          </a:xfrm>
          <a:custGeom>
            <a:avLst/>
            <a:gdLst>
              <a:gd name="T0" fmla="*/ 2147483647 w 45"/>
              <a:gd name="T1" fmla="*/ 2147483647 h 45"/>
              <a:gd name="T2" fmla="*/ 2147483647 w 45"/>
              <a:gd name="T3" fmla="*/ 2147483647 h 45"/>
              <a:gd name="T4" fmla="*/ 2147483647 w 45"/>
              <a:gd name="T5" fmla="*/ 2147483647 h 45"/>
              <a:gd name="T6" fmla="*/ 2147483647 w 45"/>
              <a:gd name="T7" fmla="*/ 2147483647 h 45"/>
              <a:gd name="T8" fmla="*/ 2147483647 w 45"/>
              <a:gd name="T9" fmla="*/ 2147483647 h 45"/>
              <a:gd name="T10" fmla="*/ 2147483647 w 45"/>
              <a:gd name="T11" fmla="*/ 2147483647 h 45"/>
              <a:gd name="T12" fmla="*/ 2147483647 w 45"/>
              <a:gd name="T13" fmla="*/ 2147483647 h 45"/>
              <a:gd name="T14" fmla="*/ 2147483647 w 45"/>
              <a:gd name="T15" fmla="*/ 2147483647 h 45"/>
              <a:gd name="T16" fmla="*/ 2147483647 w 45"/>
              <a:gd name="T17" fmla="*/ 0 h 45"/>
              <a:gd name="T18" fmla="*/ 2147483647 w 45"/>
              <a:gd name="T19" fmla="*/ 0 h 45"/>
              <a:gd name="T20" fmla="*/ 2147483647 w 45"/>
              <a:gd name="T21" fmla="*/ 0 h 45"/>
              <a:gd name="T22" fmla="*/ 2147483647 w 45"/>
              <a:gd name="T23" fmla="*/ 0 h 45"/>
              <a:gd name="T24" fmla="*/ 2147483647 w 45"/>
              <a:gd name="T25" fmla="*/ 0 h 45"/>
              <a:gd name="T26" fmla="*/ 2147483647 w 45"/>
              <a:gd name="T27" fmla="*/ 2147483647 h 45"/>
              <a:gd name="T28" fmla="*/ 2147483647 w 45"/>
              <a:gd name="T29" fmla="*/ 2147483647 h 45"/>
              <a:gd name="T30" fmla="*/ 2147483647 w 45"/>
              <a:gd name="T31" fmla="*/ 2147483647 h 45"/>
              <a:gd name="T32" fmla="*/ 2147483647 w 45"/>
              <a:gd name="T33" fmla="*/ 2147483647 h 45"/>
              <a:gd name="T34" fmla="*/ 2147483647 w 45"/>
              <a:gd name="T35" fmla="*/ 2147483647 h 45"/>
              <a:gd name="T36" fmla="*/ 2147483647 w 45"/>
              <a:gd name="T37" fmla="*/ 2147483647 h 45"/>
              <a:gd name="T38" fmla="*/ 2147483647 w 45"/>
              <a:gd name="T39" fmla="*/ 2147483647 h 45"/>
              <a:gd name="T40" fmla="*/ 0 w 45"/>
              <a:gd name="T41" fmla="*/ 2147483647 h 45"/>
              <a:gd name="T42" fmla="*/ 2147483647 w 45"/>
              <a:gd name="T43" fmla="*/ 2147483647 h 45"/>
              <a:gd name="T44" fmla="*/ 2147483647 w 45"/>
              <a:gd name="T45" fmla="*/ 2147483647 h 45"/>
              <a:gd name="T46" fmla="*/ 2147483647 w 45"/>
              <a:gd name="T47" fmla="*/ 2147483647 h 45"/>
              <a:gd name="T48" fmla="*/ 2147483647 w 45"/>
              <a:gd name="T49" fmla="*/ 2147483647 h 45"/>
              <a:gd name="T50" fmla="*/ 2147483647 w 45"/>
              <a:gd name="T51" fmla="*/ 2147483647 h 45"/>
              <a:gd name="T52" fmla="*/ 2147483647 w 45"/>
              <a:gd name="T53" fmla="*/ 2147483647 h 45"/>
              <a:gd name="T54" fmla="*/ 2147483647 w 45"/>
              <a:gd name="T55" fmla="*/ 2147483647 h 45"/>
              <a:gd name="T56" fmla="*/ 2147483647 w 45"/>
              <a:gd name="T57" fmla="*/ 2147483647 h 45"/>
              <a:gd name="T58" fmla="*/ 2147483647 w 45"/>
              <a:gd name="T59" fmla="*/ 2147483647 h 45"/>
              <a:gd name="T60" fmla="*/ 2147483647 w 45"/>
              <a:gd name="T61" fmla="*/ 2147483647 h 45"/>
              <a:gd name="T62" fmla="*/ 2147483647 w 45"/>
              <a:gd name="T63" fmla="*/ 2147483647 h 45"/>
              <a:gd name="T64" fmla="*/ 2147483647 w 45"/>
              <a:gd name="T65" fmla="*/ 2147483647 h 45"/>
              <a:gd name="T66" fmla="*/ 2147483647 w 45"/>
              <a:gd name="T67" fmla="*/ 2147483647 h 45"/>
              <a:gd name="T68" fmla="*/ 2147483647 w 45"/>
              <a:gd name="T69" fmla="*/ 2147483647 h 45"/>
              <a:gd name="T70" fmla="*/ 2147483647 w 45"/>
              <a:gd name="T71" fmla="*/ 2147483647 h 45"/>
              <a:gd name="T72" fmla="*/ 2147483647 w 45"/>
              <a:gd name="T73" fmla="*/ 2147483647 h 45"/>
              <a:gd name="T74" fmla="*/ 2147483647 w 45"/>
              <a:gd name="T75" fmla="*/ 2147483647 h 45"/>
              <a:gd name="T76" fmla="*/ 2147483647 w 45"/>
              <a:gd name="T77" fmla="*/ 2147483647 h 45"/>
              <a:gd name="T78" fmla="*/ 2147483647 w 45"/>
              <a:gd name="T79" fmla="*/ 2147483647 h 45"/>
              <a:gd name="T80" fmla="*/ 2147483647 w 45"/>
              <a:gd name="T81" fmla="*/ 2147483647 h 45"/>
              <a:gd name="T82" fmla="*/ 2147483647 w 45"/>
              <a:gd name="T83" fmla="*/ 2147483647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5" h="45">
                <a:moveTo>
                  <a:pt x="45" y="21"/>
                </a:moveTo>
                <a:lnTo>
                  <a:pt x="45" y="18"/>
                </a:lnTo>
                <a:lnTo>
                  <a:pt x="45" y="15"/>
                </a:lnTo>
                <a:lnTo>
                  <a:pt x="43" y="13"/>
                </a:lnTo>
                <a:lnTo>
                  <a:pt x="43" y="8"/>
                </a:lnTo>
                <a:lnTo>
                  <a:pt x="40" y="5"/>
                </a:lnTo>
                <a:lnTo>
                  <a:pt x="37" y="5"/>
                </a:lnTo>
                <a:lnTo>
                  <a:pt x="35" y="2"/>
                </a:lnTo>
                <a:lnTo>
                  <a:pt x="32" y="0"/>
                </a:lnTo>
                <a:lnTo>
                  <a:pt x="27" y="0"/>
                </a:lnTo>
                <a:lnTo>
                  <a:pt x="24" y="0"/>
                </a:lnTo>
                <a:lnTo>
                  <a:pt x="21" y="0"/>
                </a:lnTo>
                <a:lnTo>
                  <a:pt x="16" y="0"/>
                </a:lnTo>
                <a:lnTo>
                  <a:pt x="14" y="2"/>
                </a:lnTo>
                <a:lnTo>
                  <a:pt x="11" y="5"/>
                </a:lnTo>
                <a:lnTo>
                  <a:pt x="8" y="5"/>
                </a:lnTo>
                <a:lnTo>
                  <a:pt x="6" y="8"/>
                </a:lnTo>
                <a:lnTo>
                  <a:pt x="3" y="13"/>
                </a:lnTo>
                <a:lnTo>
                  <a:pt x="3" y="15"/>
                </a:lnTo>
                <a:lnTo>
                  <a:pt x="3" y="18"/>
                </a:lnTo>
                <a:lnTo>
                  <a:pt x="0" y="21"/>
                </a:lnTo>
                <a:lnTo>
                  <a:pt x="3" y="26"/>
                </a:lnTo>
                <a:lnTo>
                  <a:pt x="3" y="29"/>
                </a:lnTo>
                <a:lnTo>
                  <a:pt x="3" y="31"/>
                </a:lnTo>
                <a:lnTo>
                  <a:pt x="6" y="34"/>
                </a:lnTo>
                <a:lnTo>
                  <a:pt x="8" y="37"/>
                </a:lnTo>
                <a:lnTo>
                  <a:pt x="11" y="39"/>
                </a:lnTo>
                <a:lnTo>
                  <a:pt x="14" y="42"/>
                </a:lnTo>
                <a:lnTo>
                  <a:pt x="16" y="42"/>
                </a:lnTo>
                <a:lnTo>
                  <a:pt x="21" y="45"/>
                </a:lnTo>
                <a:lnTo>
                  <a:pt x="24" y="45"/>
                </a:lnTo>
                <a:lnTo>
                  <a:pt x="27" y="45"/>
                </a:lnTo>
                <a:lnTo>
                  <a:pt x="32" y="42"/>
                </a:lnTo>
                <a:lnTo>
                  <a:pt x="35" y="42"/>
                </a:lnTo>
                <a:lnTo>
                  <a:pt x="37" y="39"/>
                </a:lnTo>
                <a:lnTo>
                  <a:pt x="40" y="37"/>
                </a:lnTo>
                <a:lnTo>
                  <a:pt x="43" y="34"/>
                </a:lnTo>
                <a:lnTo>
                  <a:pt x="43" y="31"/>
                </a:lnTo>
                <a:lnTo>
                  <a:pt x="45" y="29"/>
                </a:lnTo>
                <a:lnTo>
                  <a:pt x="45" y="26"/>
                </a:lnTo>
                <a:lnTo>
                  <a:pt x="45" y="21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grpSp>
        <p:nvGrpSpPr>
          <p:cNvPr id="13353" name="Group 38"/>
          <p:cNvGrpSpPr>
            <a:grpSpLocks/>
          </p:cNvGrpSpPr>
          <p:nvPr/>
        </p:nvGrpSpPr>
        <p:grpSpPr bwMode="auto">
          <a:xfrm>
            <a:off x="4724400" y="4267200"/>
            <a:ext cx="3922713" cy="1855788"/>
            <a:chOff x="2983" y="2798"/>
            <a:chExt cx="2471" cy="1169"/>
          </a:xfrm>
        </p:grpSpPr>
        <p:sp>
          <p:nvSpPr>
            <p:cNvPr id="13396" name="Freeform 39"/>
            <p:cNvSpPr>
              <a:spLocks/>
            </p:cNvSpPr>
            <p:nvPr/>
          </p:nvSpPr>
          <p:spPr bwMode="auto">
            <a:xfrm>
              <a:off x="2983" y="279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86 h 318"/>
                <a:gd name="T4" fmla="*/ 311 w 319"/>
                <a:gd name="T5" fmla="*/ 210 h 318"/>
                <a:gd name="T6" fmla="*/ 300 w 319"/>
                <a:gd name="T7" fmla="*/ 231 h 318"/>
                <a:gd name="T8" fmla="*/ 289 w 319"/>
                <a:gd name="T9" fmla="*/ 252 h 318"/>
                <a:gd name="T10" fmla="*/ 273 w 319"/>
                <a:gd name="T11" fmla="*/ 271 h 318"/>
                <a:gd name="T12" fmla="*/ 255 w 319"/>
                <a:gd name="T13" fmla="*/ 287 h 318"/>
                <a:gd name="T14" fmla="*/ 234 w 319"/>
                <a:gd name="T15" fmla="*/ 300 h 318"/>
                <a:gd name="T16" fmla="*/ 210 w 319"/>
                <a:gd name="T17" fmla="*/ 310 h 318"/>
                <a:gd name="T18" fmla="*/ 186 w 319"/>
                <a:gd name="T19" fmla="*/ 316 h 318"/>
                <a:gd name="T20" fmla="*/ 159 w 319"/>
                <a:gd name="T21" fmla="*/ 318 h 318"/>
                <a:gd name="T22" fmla="*/ 133 w 319"/>
                <a:gd name="T23" fmla="*/ 316 h 318"/>
                <a:gd name="T24" fmla="*/ 109 w 319"/>
                <a:gd name="T25" fmla="*/ 310 h 318"/>
                <a:gd name="T26" fmla="*/ 88 w 319"/>
                <a:gd name="T27" fmla="*/ 300 h 318"/>
                <a:gd name="T28" fmla="*/ 67 w 319"/>
                <a:gd name="T29" fmla="*/ 287 h 318"/>
                <a:gd name="T30" fmla="*/ 48 w 319"/>
                <a:gd name="T31" fmla="*/ 271 h 318"/>
                <a:gd name="T32" fmla="*/ 32 w 319"/>
                <a:gd name="T33" fmla="*/ 252 h 318"/>
                <a:gd name="T34" fmla="*/ 19 w 319"/>
                <a:gd name="T35" fmla="*/ 231 h 318"/>
                <a:gd name="T36" fmla="*/ 8 w 319"/>
                <a:gd name="T37" fmla="*/ 210 h 318"/>
                <a:gd name="T38" fmla="*/ 3 w 319"/>
                <a:gd name="T39" fmla="*/ 186 h 318"/>
                <a:gd name="T40" fmla="*/ 0 w 319"/>
                <a:gd name="T41" fmla="*/ 159 h 318"/>
                <a:gd name="T42" fmla="*/ 3 w 319"/>
                <a:gd name="T43" fmla="*/ 133 h 318"/>
                <a:gd name="T44" fmla="*/ 8 w 319"/>
                <a:gd name="T45" fmla="*/ 109 h 318"/>
                <a:gd name="T46" fmla="*/ 19 w 319"/>
                <a:gd name="T47" fmla="*/ 85 h 318"/>
                <a:gd name="T48" fmla="*/ 32 w 319"/>
                <a:gd name="T49" fmla="*/ 64 h 318"/>
                <a:gd name="T50" fmla="*/ 48 w 319"/>
                <a:gd name="T51" fmla="*/ 45 h 318"/>
                <a:gd name="T52" fmla="*/ 67 w 319"/>
                <a:gd name="T53" fmla="*/ 29 h 318"/>
                <a:gd name="T54" fmla="*/ 88 w 319"/>
                <a:gd name="T55" fmla="*/ 19 h 318"/>
                <a:gd name="T56" fmla="*/ 109 w 319"/>
                <a:gd name="T57" fmla="*/ 8 h 318"/>
                <a:gd name="T58" fmla="*/ 133 w 319"/>
                <a:gd name="T59" fmla="*/ 3 h 318"/>
                <a:gd name="T60" fmla="*/ 159 w 319"/>
                <a:gd name="T61" fmla="*/ 0 h 318"/>
                <a:gd name="T62" fmla="*/ 186 w 319"/>
                <a:gd name="T63" fmla="*/ 3 h 318"/>
                <a:gd name="T64" fmla="*/ 210 w 319"/>
                <a:gd name="T65" fmla="*/ 8 h 318"/>
                <a:gd name="T66" fmla="*/ 234 w 319"/>
                <a:gd name="T67" fmla="*/ 19 h 318"/>
                <a:gd name="T68" fmla="*/ 255 w 319"/>
                <a:gd name="T69" fmla="*/ 29 h 318"/>
                <a:gd name="T70" fmla="*/ 273 w 319"/>
                <a:gd name="T71" fmla="*/ 45 h 318"/>
                <a:gd name="T72" fmla="*/ 289 w 319"/>
                <a:gd name="T73" fmla="*/ 64 h 318"/>
                <a:gd name="T74" fmla="*/ 300 w 319"/>
                <a:gd name="T75" fmla="*/ 85 h 318"/>
                <a:gd name="T76" fmla="*/ 311 w 319"/>
                <a:gd name="T77" fmla="*/ 109 h 318"/>
                <a:gd name="T78" fmla="*/ 316 w 319"/>
                <a:gd name="T79" fmla="*/ 133 h 318"/>
                <a:gd name="T80" fmla="*/ 319 w 319"/>
                <a:gd name="T81" fmla="*/ 159 h 318"/>
                <a:gd name="T82" fmla="*/ 319 w 319"/>
                <a:gd name="T83" fmla="*/ 157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9" h="318">
                  <a:moveTo>
                    <a:pt x="319" y="157"/>
                  </a:moveTo>
                  <a:lnTo>
                    <a:pt x="316" y="186"/>
                  </a:lnTo>
                  <a:lnTo>
                    <a:pt x="311" y="210"/>
                  </a:lnTo>
                  <a:lnTo>
                    <a:pt x="300" y="231"/>
                  </a:lnTo>
                  <a:lnTo>
                    <a:pt x="289" y="252"/>
                  </a:lnTo>
                  <a:lnTo>
                    <a:pt x="273" y="271"/>
                  </a:lnTo>
                  <a:lnTo>
                    <a:pt x="255" y="287"/>
                  </a:lnTo>
                  <a:lnTo>
                    <a:pt x="234" y="300"/>
                  </a:lnTo>
                  <a:lnTo>
                    <a:pt x="210" y="310"/>
                  </a:lnTo>
                  <a:lnTo>
                    <a:pt x="186" y="316"/>
                  </a:lnTo>
                  <a:lnTo>
                    <a:pt x="159" y="318"/>
                  </a:lnTo>
                  <a:lnTo>
                    <a:pt x="133" y="316"/>
                  </a:lnTo>
                  <a:lnTo>
                    <a:pt x="109" y="310"/>
                  </a:lnTo>
                  <a:lnTo>
                    <a:pt x="88" y="300"/>
                  </a:lnTo>
                  <a:lnTo>
                    <a:pt x="67" y="287"/>
                  </a:lnTo>
                  <a:lnTo>
                    <a:pt x="48" y="271"/>
                  </a:lnTo>
                  <a:lnTo>
                    <a:pt x="32" y="252"/>
                  </a:lnTo>
                  <a:lnTo>
                    <a:pt x="19" y="231"/>
                  </a:lnTo>
                  <a:lnTo>
                    <a:pt x="8" y="210"/>
                  </a:lnTo>
                  <a:lnTo>
                    <a:pt x="3" y="186"/>
                  </a:lnTo>
                  <a:lnTo>
                    <a:pt x="0" y="159"/>
                  </a:lnTo>
                  <a:lnTo>
                    <a:pt x="3" y="133"/>
                  </a:lnTo>
                  <a:lnTo>
                    <a:pt x="8" y="109"/>
                  </a:lnTo>
                  <a:lnTo>
                    <a:pt x="19" y="85"/>
                  </a:lnTo>
                  <a:lnTo>
                    <a:pt x="32" y="64"/>
                  </a:lnTo>
                  <a:lnTo>
                    <a:pt x="48" y="45"/>
                  </a:lnTo>
                  <a:lnTo>
                    <a:pt x="67" y="29"/>
                  </a:lnTo>
                  <a:lnTo>
                    <a:pt x="88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6" y="3"/>
                  </a:lnTo>
                  <a:lnTo>
                    <a:pt x="210" y="8"/>
                  </a:lnTo>
                  <a:lnTo>
                    <a:pt x="234" y="19"/>
                  </a:lnTo>
                  <a:lnTo>
                    <a:pt x="255" y="29"/>
                  </a:lnTo>
                  <a:lnTo>
                    <a:pt x="273" y="45"/>
                  </a:lnTo>
                  <a:lnTo>
                    <a:pt x="289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9" y="159"/>
                  </a:lnTo>
                  <a:lnTo>
                    <a:pt x="319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7" name="Freeform 40"/>
            <p:cNvSpPr>
              <a:spLocks/>
            </p:cNvSpPr>
            <p:nvPr/>
          </p:nvSpPr>
          <p:spPr bwMode="auto">
            <a:xfrm>
              <a:off x="3408" y="292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33 h 318"/>
                <a:gd name="T4" fmla="*/ 311 w 319"/>
                <a:gd name="T5" fmla="*/ 109 h 318"/>
                <a:gd name="T6" fmla="*/ 300 w 319"/>
                <a:gd name="T7" fmla="*/ 85 h 318"/>
                <a:gd name="T8" fmla="*/ 289 w 319"/>
                <a:gd name="T9" fmla="*/ 64 h 318"/>
                <a:gd name="T10" fmla="*/ 273 w 319"/>
                <a:gd name="T11" fmla="*/ 45 h 318"/>
                <a:gd name="T12" fmla="*/ 255 w 319"/>
                <a:gd name="T13" fmla="*/ 29 h 318"/>
                <a:gd name="T14" fmla="*/ 234 w 319"/>
                <a:gd name="T15" fmla="*/ 19 h 318"/>
                <a:gd name="T16" fmla="*/ 210 w 319"/>
                <a:gd name="T17" fmla="*/ 8 h 318"/>
                <a:gd name="T18" fmla="*/ 186 w 319"/>
                <a:gd name="T19" fmla="*/ 3 h 318"/>
                <a:gd name="T20" fmla="*/ 159 w 319"/>
                <a:gd name="T21" fmla="*/ 0 h 318"/>
                <a:gd name="T22" fmla="*/ 133 w 319"/>
                <a:gd name="T23" fmla="*/ 3 h 318"/>
                <a:gd name="T24" fmla="*/ 109 w 319"/>
                <a:gd name="T25" fmla="*/ 8 h 318"/>
                <a:gd name="T26" fmla="*/ 88 w 319"/>
                <a:gd name="T27" fmla="*/ 19 h 318"/>
                <a:gd name="T28" fmla="*/ 67 w 319"/>
                <a:gd name="T29" fmla="*/ 29 h 318"/>
                <a:gd name="T30" fmla="*/ 48 w 319"/>
                <a:gd name="T31" fmla="*/ 45 h 318"/>
                <a:gd name="T32" fmla="*/ 32 w 319"/>
                <a:gd name="T33" fmla="*/ 64 h 318"/>
                <a:gd name="T34" fmla="*/ 19 w 319"/>
                <a:gd name="T35" fmla="*/ 85 h 318"/>
                <a:gd name="T36" fmla="*/ 8 w 319"/>
                <a:gd name="T37" fmla="*/ 109 h 318"/>
                <a:gd name="T38" fmla="*/ 3 w 319"/>
                <a:gd name="T39" fmla="*/ 133 h 318"/>
                <a:gd name="T40" fmla="*/ 0 w 319"/>
                <a:gd name="T41" fmla="*/ 159 h 318"/>
                <a:gd name="T42" fmla="*/ 3 w 319"/>
                <a:gd name="T43" fmla="*/ 186 h 318"/>
                <a:gd name="T44" fmla="*/ 8 w 319"/>
                <a:gd name="T45" fmla="*/ 210 h 318"/>
                <a:gd name="T46" fmla="*/ 19 w 319"/>
                <a:gd name="T47" fmla="*/ 231 h 318"/>
                <a:gd name="T48" fmla="*/ 32 w 319"/>
                <a:gd name="T49" fmla="*/ 252 h 318"/>
                <a:gd name="T50" fmla="*/ 48 w 319"/>
                <a:gd name="T51" fmla="*/ 271 h 318"/>
                <a:gd name="T52" fmla="*/ 67 w 319"/>
                <a:gd name="T53" fmla="*/ 287 h 318"/>
                <a:gd name="T54" fmla="*/ 88 w 319"/>
                <a:gd name="T55" fmla="*/ 300 h 318"/>
                <a:gd name="T56" fmla="*/ 109 w 319"/>
                <a:gd name="T57" fmla="*/ 310 h 318"/>
                <a:gd name="T58" fmla="*/ 133 w 319"/>
                <a:gd name="T59" fmla="*/ 316 h 318"/>
                <a:gd name="T60" fmla="*/ 159 w 319"/>
                <a:gd name="T61" fmla="*/ 318 h 318"/>
                <a:gd name="T62" fmla="*/ 186 w 319"/>
                <a:gd name="T63" fmla="*/ 316 h 318"/>
                <a:gd name="T64" fmla="*/ 210 w 319"/>
                <a:gd name="T65" fmla="*/ 310 h 318"/>
                <a:gd name="T66" fmla="*/ 234 w 319"/>
                <a:gd name="T67" fmla="*/ 300 h 318"/>
                <a:gd name="T68" fmla="*/ 255 w 319"/>
                <a:gd name="T69" fmla="*/ 287 h 318"/>
                <a:gd name="T70" fmla="*/ 273 w 319"/>
                <a:gd name="T71" fmla="*/ 271 h 318"/>
                <a:gd name="T72" fmla="*/ 289 w 319"/>
                <a:gd name="T73" fmla="*/ 252 h 318"/>
                <a:gd name="T74" fmla="*/ 300 w 319"/>
                <a:gd name="T75" fmla="*/ 231 h 318"/>
                <a:gd name="T76" fmla="*/ 311 w 319"/>
                <a:gd name="T77" fmla="*/ 210 h 318"/>
                <a:gd name="T78" fmla="*/ 316 w 319"/>
                <a:gd name="T79" fmla="*/ 186 h 318"/>
                <a:gd name="T80" fmla="*/ 319 w 319"/>
                <a:gd name="T81" fmla="*/ 159 h 318"/>
                <a:gd name="T82" fmla="*/ 319 w 319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9" h="318">
                  <a:moveTo>
                    <a:pt x="319" y="157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9" y="64"/>
                  </a:lnTo>
                  <a:lnTo>
                    <a:pt x="273" y="45"/>
                  </a:lnTo>
                  <a:lnTo>
                    <a:pt x="255" y="29"/>
                  </a:lnTo>
                  <a:lnTo>
                    <a:pt x="234" y="19"/>
                  </a:lnTo>
                  <a:lnTo>
                    <a:pt x="210" y="8"/>
                  </a:lnTo>
                  <a:lnTo>
                    <a:pt x="186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8" y="19"/>
                  </a:lnTo>
                  <a:lnTo>
                    <a:pt x="67" y="29"/>
                  </a:lnTo>
                  <a:lnTo>
                    <a:pt x="48" y="45"/>
                  </a:lnTo>
                  <a:lnTo>
                    <a:pt x="32" y="64"/>
                  </a:lnTo>
                  <a:lnTo>
                    <a:pt x="19" y="85"/>
                  </a:lnTo>
                  <a:lnTo>
                    <a:pt x="8" y="109"/>
                  </a:lnTo>
                  <a:lnTo>
                    <a:pt x="3" y="133"/>
                  </a:lnTo>
                  <a:lnTo>
                    <a:pt x="0" y="159"/>
                  </a:lnTo>
                  <a:lnTo>
                    <a:pt x="3" y="186"/>
                  </a:lnTo>
                  <a:lnTo>
                    <a:pt x="8" y="210"/>
                  </a:lnTo>
                  <a:lnTo>
                    <a:pt x="19" y="231"/>
                  </a:lnTo>
                  <a:lnTo>
                    <a:pt x="32" y="252"/>
                  </a:lnTo>
                  <a:lnTo>
                    <a:pt x="48" y="271"/>
                  </a:lnTo>
                  <a:lnTo>
                    <a:pt x="67" y="287"/>
                  </a:lnTo>
                  <a:lnTo>
                    <a:pt x="88" y="300"/>
                  </a:lnTo>
                  <a:lnTo>
                    <a:pt x="109" y="310"/>
                  </a:lnTo>
                  <a:lnTo>
                    <a:pt x="133" y="316"/>
                  </a:lnTo>
                  <a:lnTo>
                    <a:pt x="159" y="318"/>
                  </a:lnTo>
                  <a:lnTo>
                    <a:pt x="186" y="316"/>
                  </a:lnTo>
                  <a:lnTo>
                    <a:pt x="210" y="310"/>
                  </a:lnTo>
                  <a:lnTo>
                    <a:pt x="234" y="300"/>
                  </a:lnTo>
                  <a:lnTo>
                    <a:pt x="255" y="287"/>
                  </a:lnTo>
                  <a:lnTo>
                    <a:pt x="273" y="271"/>
                  </a:lnTo>
                  <a:lnTo>
                    <a:pt x="289" y="252"/>
                  </a:lnTo>
                  <a:lnTo>
                    <a:pt x="300" y="231"/>
                  </a:lnTo>
                  <a:lnTo>
                    <a:pt x="311" y="210"/>
                  </a:lnTo>
                  <a:lnTo>
                    <a:pt x="316" y="186"/>
                  </a:lnTo>
                  <a:lnTo>
                    <a:pt x="319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8" name="Freeform 41"/>
            <p:cNvSpPr>
              <a:spLocks/>
            </p:cNvSpPr>
            <p:nvPr/>
          </p:nvSpPr>
          <p:spPr bwMode="auto">
            <a:xfrm>
              <a:off x="5136" y="2928"/>
              <a:ext cx="318" cy="318"/>
            </a:xfrm>
            <a:custGeom>
              <a:avLst/>
              <a:gdLst>
                <a:gd name="T0" fmla="*/ 318 w 318"/>
                <a:gd name="T1" fmla="*/ 159 h 318"/>
                <a:gd name="T2" fmla="*/ 316 w 318"/>
                <a:gd name="T3" fmla="*/ 135 h 318"/>
                <a:gd name="T4" fmla="*/ 311 w 318"/>
                <a:gd name="T5" fmla="*/ 108 h 318"/>
                <a:gd name="T6" fmla="*/ 300 w 318"/>
                <a:gd name="T7" fmla="*/ 87 h 318"/>
                <a:gd name="T8" fmla="*/ 289 w 318"/>
                <a:gd name="T9" fmla="*/ 66 h 318"/>
                <a:gd name="T10" fmla="*/ 273 w 318"/>
                <a:gd name="T11" fmla="*/ 47 h 318"/>
                <a:gd name="T12" fmla="*/ 255 w 318"/>
                <a:gd name="T13" fmla="*/ 31 h 318"/>
                <a:gd name="T14" fmla="*/ 234 w 318"/>
                <a:gd name="T15" fmla="*/ 18 h 318"/>
                <a:gd name="T16" fmla="*/ 210 w 318"/>
                <a:gd name="T17" fmla="*/ 8 h 318"/>
                <a:gd name="T18" fmla="*/ 186 w 318"/>
                <a:gd name="T19" fmla="*/ 2 h 318"/>
                <a:gd name="T20" fmla="*/ 159 w 318"/>
                <a:gd name="T21" fmla="*/ 0 h 318"/>
                <a:gd name="T22" fmla="*/ 133 w 318"/>
                <a:gd name="T23" fmla="*/ 2 h 318"/>
                <a:gd name="T24" fmla="*/ 109 w 318"/>
                <a:gd name="T25" fmla="*/ 8 h 318"/>
                <a:gd name="T26" fmla="*/ 88 w 318"/>
                <a:gd name="T27" fmla="*/ 18 h 318"/>
                <a:gd name="T28" fmla="*/ 67 w 318"/>
                <a:gd name="T29" fmla="*/ 31 h 318"/>
                <a:gd name="T30" fmla="*/ 48 w 318"/>
                <a:gd name="T31" fmla="*/ 47 h 318"/>
                <a:gd name="T32" fmla="*/ 32 w 318"/>
                <a:gd name="T33" fmla="*/ 66 h 318"/>
                <a:gd name="T34" fmla="*/ 19 w 318"/>
                <a:gd name="T35" fmla="*/ 87 h 318"/>
                <a:gd name="T36" fmla="*/ 8 w 318"/>
                <a:gd name="T37" fmla="*/ 108 h 318"/>
                <a:gd name="T38" fmla="*/ 3 w 318"/>
                <a:gd name="T39" fmla="*/ 135 h 318"/>
                <a:gd name="T40" fmla="*/ 0 w 318"/>
                <a:gd name="T41" fmla="*/ 159 h 318"/>
                <a:gd name="T42" fmla="*/ 3 w 318"/>
                <a:gd name="T43" fmla="*/ 185 h 318"/>
                <a:gd name="T44" fmla="*/ 8 w 318"/>
                <a:gd name="T45" fmla="*/ 209 h 318"/>
                <a:gd name="T46" fmla="*/ 19 w 318"/>
                <a:gd name="T47" fmla="*/ 233 h 318"/>
                <a:gd name="T48" fmla="*/ 32 w 318"/>
                <a:gd name="T49" fmla="*/ 254 h 318"/>
                <a:gd name="T50" fmla="*/ 48 w 318"/>
                <a:gd name="T51" fmla="*/ 273 h 318"/>
                <a:gd name="T52" fmla="*/ 67 w 318"/>
                <a:gd name="T53" fmla="*/ 289 h 318"/>
                <a:gd name="T54" fmla="*/ 88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6 w 318"/>
                <a:gd name="T63" fmla="*/ 318 h 318"/>
                <a:gd name="T64" fmla="*/ 210 w 318"/>
                <a:gd name="T65" fmla="*/ 310 h 318"/>
                <a:gd name="T66" fmla="*/ 234 w 318"/>
                <a:gd name="T67" fmla="*/ 302 h 318"/>
                <a:gd name="T68" fmla="*/ 255 w 318"/>
                <a:gd name="T69" fmla="*/ 289 h 318"/>
                <a:gd name="T70" fmla="*/ 273 w 318"/>
                <a:gd name="T71" fmla="*/ 273 h 318"/>
                <a:gd name="T72" fmla="*/ 289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5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8" y="159"/>
                  </a:moveTo>
                  <a:lnTo>
                    <a:pt x="316" y="135"/>
                  </a:lnTo>
                  <a:lnTo>
                    <a:pt x="311" y="108"/>
                  </a:lnTo>
                  <a:lnTo>
                    <a:pt x="300" y="87"/>
                  </a:lnTo>
                  <a:lnTo>
                    <a:pt x="289" y="66"/>
                  </a:lnTo>
                  <a:lnTo>
                    <a:pt x="273" y="47"/>
                  </a:lnTo>
                  <a:lnTo>
                    <a:pt x="255" y="31"/>
                  </a:lnTo>
                  <a:lnTo>
                    <a:pt x="234" y="18"/>
                  </a:lnTo>
                  <a:lnTo>
                    <a:pt x="210" y="8"/>
                  </a:lnTo>
                  <a:lnTo>
                    <a:pt x="186" y="2"/>
                  </a:lnTo>
                  <a:lnTo>
                    <a:pt x="159" y="0"/>
                  </a:lnTo>
                  <a:lnTo>
                    <a:pt x="133" y="2"/>
                  </a:lnTo>
                  <a:lnTo>
                    <a:pt x="109" y="8"/>
                  </a:lnTo>
                  <a:lnTo>
                    <a:pt x="88" y="18"/>
                  </a:lnTo>
                  <a:lnTo>
                    <a:pt x="67" y="31"/>
                  </a:lnTo>
                  <a:lnTo>
                    <a:pt x="48" y="47"/>
                  </a:lnTo>
                  <a:lnTo>
                    <a:pt x="32" y="66"/>
                  </a:lnTo>
                  <a:lnTo>
                    <a:pt x="19" y="87"/>
                  </a:lnTo>
                  <a:lnTo>
                    <a:pt x="8" y="108"/>
                  </a:lnTo>
                  <a:lnTo>
                    <a:pt x="3" y="135"/>
                  </a:lnTo>
                  <a:lnTo>
                    <a:pt x="0" y="159"/>
                  </a:lnTo>
                  <a:lnTo>
                    <a:pt x="3" y="185"/>
                  </a:lnTo>
                  <a:lnTo>
                    <a:pt x="8" y="209"/>
                  </a:lnTo>
                  <a:lnTo>
                    <a:pt x="19" y="233"/>
                  </a:lnTo>
                  <a:lnTo>
                    <a:pt x="32" y="254"/>
                  </a:lnTo>
                  <a:lnTo>
                    <a:pt x="48" y="273"/>
                  </a:lnTo>
                  <a:lnTo>
                    <a:pt x="67" y="289"/>
                  </a:lnTo>
                  <a:lnTo>
                    <a:pt x="88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6" y="318"/>
                  </a:lnTo>
                  <a:lnTo>
                    <a:pt x="210" y="310"/>
                  </a:lnTo>
                  <a:lnTo>
                    <a:pt x="234" y="302"/>
                  </a:lnTo>
                  <a:lnTo>
                    <a:pt x="255" y="289"/>
                  </a:lnTo>
                  <a:lnTo>
                    <a:pt x="273" y="273"/>
                  </a:lnTo>
                  <a:lnTo>
                    <a:pt x="289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5"/>
                  </a:lnTo>
                  <a:lnTo>
                    <a:pt x="318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grpSp>
          <p:nvGrpSpPr>
            <p:cNvPr id="13399" name="Group 42"/>
            <p:cNvGrpSpPr>
              <a:grpSpLocks/>
            </p:cNvGrpSpPr>
            <p:nvPr/>
          </p:nvGrpSpPr>
          <p:grpSpPr bwMode="auto">
            <a:xfrm>
              <a:off x="3024" y="3024"/>
              <a:ext cx="2393" cy="943"/>
              <a:chOff x="2586" y="2742"/>
              <a:chExt cx="2393" cy="943"/>
            </a:xfrm>
          </p:grpSpPr>
          <p:sp>
            <p:nvSpPr>
              <p:cNvPr id="13400" name="Line 43"/>
              <p:cNvSpPr>
                <a:spLocks noChangeShapeType="1"/>
              </p:cNvSpPr>
              <p:nvPr/>
            </p:nvSpPr>
            <p:spPr bwMode="auto">
              <a:xfrm>
                <a:off x="4820" y="3248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1" name="Line 44"/>
              <p:cNvSpPr>
                <a:spLocks noChangeShapeType="1"/>
              </p:cNvSpPr>
              <p:nvPr/>
            </p:nvSpPr>
            <p:spPr bwMode="auto">
              <a:xfrm>
                <a:off x="3142" y="3251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2" name="Rectangle 45"/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3" name="Rectangle 46"/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4" name="Line 47"/>
              <p:cNvSpPr>
                <a:spLocks noChangeShapeType="1"/>
              </p:cNvSpPr>
              <p:nvPr/>
            </p:nvSpPr>
            <p:spPr bwMode="auto">
              <a:xfrm>
                <a:off x="2904" y="3320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5" name="Line 48"/>
              <p:cNvSpPr>
                <a:spLocks noChangeShapeType="1"/>
              </p:cNvSpPr>
              <p:nvPr/>
            </p:nvSpPr>
            <p:spPr bwMode="auto">
              <a:xfrm>
                <a:off x="3142" y="2972"/>
                <a:ext cx="1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6" name="Rectangle 49"/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7" name="Rectangle 50"/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solidFill>
                <a:schemeClr val="accent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08" name="Rectangle 51"/>
              <p:cNvSpPr>
                <a:spLocks noChangeArrowheads="1"/>
              </p:cNvSpPr>
              <p:nvPr/>
            </p:nvSpPr>
            <p:spPr bwMode="auto">
              <a:xfrm>
                <a:off x="3097" y="2761"/>
                <a:ext cx="5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P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09" name="Rectangle 52"/>
              <p:cNvSpPr>
                <a:spLocks noChangeArrowheads="1"/>
              </p:cNvSpPr>
              <p:nvPr/>
            </p:nvSpPr>
            <p:spPr bwMode="auto">
              <a:xfrm>
                <a:off x="3142" y="2795"/>
                <a:ext cx="4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Arial Regular"/>
                  </a:rPr>
                  <a:t>1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10" name="Rectangle 53"/>
              <p:cNvSpPr>
                <a:spLocks noChangeArrowheads="1"/>
              </p:cNvSpPr>
              <p:nvPr/>
            </p:nvSpPr>
            <p:spPr bwMode="auto">
              <a:xfrm>
                <a:off x="3113" y="30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>
                    <a:solidFill>
                      <a:srgbClr val="000000"/>
                    </a:solidFill>
                    <a:latin typeface="Arial Regular"/>
                  </a:rPr>
                  <a:t>$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11" name="Rectangle 54"/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12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13" name="Rectangle 56"/>
              <p:cNvSpPr>
                <a:spLocks noChangeArrowheads="1"/>
              </p:cNvSpPr>
              <p:nvPr/>
            </p:nvSpPr>
            <p:spPr bwMode="auto">
              <a:xfrm>
                <a:off x="3323" y="3505"/>
                <a:ext cx="17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Inter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14" name="Rectangle 57"/>
              <p:cNvSpPr>
                <a:spLocks noChangeArrowheads="1"/>
              </p:cNvSpPr>
              <p:nvPr/>
            </p:nvSpPr>
            <p:spPr bwMode="auto">
              <a:xfrm>
                <a:off x="3498" y="3505"/>
                <a:ext cx="75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connection network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15" name="Line 58"/>
              <p:cNvSpPr>
                <a:spLocks noChangeShapeType="1"/>
              </p:cNvSpPr>
              <p:nvPr/>
            </p:nvSpPr>
            <p:spPr bwMode="auto">
              <a:xfrm>
                <a:off x="4582" y="3317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16" name="Line 59"/>
              <p:cNvSpPr>
                <a:spLocks noChangeShapeType="1"/>
              </p:cNvSpPr>
              <p:nvPr/>
            </p:nvSpPr>
            <p:spPr bwMode="auto">
              <a:xfrm>
                <a:off x="4820" y="2970"/>
                <a:ext cx="1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17" name="Rectangle 60"/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18" name="Rectangle 61"/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solidFill>
                <a:schemeClr val="accent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19" name="Rectangle 62"/>
              <p:cNvSpPr>
                <a:spLocks noChangeArrowheads="1"/>
              </p:cNvSpPr>
              <p:nvPr/>
            </p:nvSpPr>
            <p:spPr bwMode="auto">
              <a:xfrm>
                <a:off x="4794" y="3097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$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20" name="Rectangle 63"/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21" name="Rectangle 64" descr="Dark upward diagonal"/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22" name="Rectangle 65"/>
              <p:cNvSpPr>
                <a:spLocks noChangeArrowheads="1"/>
              </p:cNvSpPr>
              <p:nvPr/>
            </p:nvSpPr>
            <p:spPr bwMode="auto">
              <a:xfrm>
                <a:off x="4778" y="2742"/>
                <a:ext cx="5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P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23" name="Rectangle 66"/>
              <p:cNvSpPr>
                <a:spLocks noChangeArrowheads="1"/>
              </p:cNvSpPr>
              <p:nvPr/>
            </p:nvSpPr>
            <p:spPr bwMode="auto">
              <a:xfrm>
                <a:off x="4820" y="2779"/>
                <a:ext cx="4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Arial Regular"/>
                  </a:rPr>
                  <a:t>n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24" name="Rectangle 67"/>
              <p:cNvSpPr>
                <a:spLocks noChangeArrowheads="1"/>
              </p:cNvSpPr>
              <p:nvPr/>
            </p:nvSpPr>
            <p:spPr bwMode="auto">
              <a:xfrm>
                <a:off x="2647" y="3161"/>
                <a:ext cx="19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Mem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25" name="Rectangle 68"/>
              <p:cNvSpPr>
                <a:spLocks noChangeArrowheads="1"/>
              </p:cNvSpPr>
              <p:nvPr/>
            </p:nvSpPr>
            <p:spPr bwMode="auto">
              <a:xfrm>
                <a:off x="4325" y="3166"/>
                <a:ext cx="19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 Regular"/>
                  </a:rPr>
                  <a:t>Mem</a:t>
                </a:r>
                <a:endParaRPr lang="en-US" dirty="0">
                  <a:latin typeface="Arial Regular"/>
                </a:endParaRPr>
              </a:p>
            </p:txBody>
          </p:sp>
          <p:sp>
            <p:nvSpPr>
              <p:cNvPr id="13426" name="Freeform 69"/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26 h 45"/>
                  <a:gd name="T4" fmla="*/ 42 w 45"/>
                  <a:gd name="T5" fmla="*/ 29 h 45"/>
                  <a:gd name="T6" fmla="*/ 42 w 45"/>
                  <a:gd name="T7" fmla="*/ 34 h 45"/>
                  <a:gd name="T8" fmla="*/ 39 w 45"/>
                  <a:gd name="T9" fmla="*/ 37 h 45"/>
                  <a:gd name="T10" fmla="*/ 37 w 45"/>
                  <a:gd name="T11" fmla="*/ 39 h 45"/>
                  <a:gd name="T12" fmla="*/ 34 w 45"/>
                  <a:gd name="T13" fmla="*/ 39 h 45"/>
                  <a:gd name="T14" fmla="*/ 31 w 45"/>
                  <a:gd name="T15" fmla="*/ 42 h 45"/>
                  <a:gd name="T16" fmla="*/ 29 w 45"/>
                  <a:gd name="T17" fmla="*/ 45 h 45"/>
                  <a:gd name="T18" fmla="*/ 26 w 45"/>
                  <a:gd name="T19" fmla="*/ 45 h 45"/>
                  <a:gd name="T20" fmla="*/ 21 w 45"/>
                  <a:gd name="T21" fmla="*/ 45 h 45"/>
                  <a:gd name="T22" fmla="*/ 18 w 45"/>
                  <a:gd name="T23" fmla="*/ 45 h 45"/>
                  <a:gd name="T24" fmla="*/ 13 w 45"/>
                  <a:gd name="T25" fmla="*/ 45 h 45"/>
                  <a:gd name="T26" fmla="*/ 10 w 45"/>
                  <a:gd name="T27" fmla="*/ 42 h 45"/>
                  <a:gd name="T28" fmla="*/ 8 w 45"/>
                  <a:gd name="T29" fmla="*/ 39 h 45"/>
                  <a:gd name="T30" fmla="*/ 5 w 45"/>
                  <a:gd name="T31" fmla="*/ 39 h 45"/>
                  <a:gd name="T32" fmla="*/ 2 w 45"/>
                  <a:gd name="T33" fmla="*/ 37 h 45"/>
                  <a:gd name="T34" fmla="*/ 2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2 w 45"/>
                  <a:gd name="T47" fmla="*/ 13 h 45"/>
                  <a:gd name="T48" fmla="*/ 2 w 45"/>
                  <a:gd name="T49" fmla="*/ 10 h 45"/>
                  <a:gd name="T50" fmla="*/ 5 w 45"/>
                  <a:gd name="T51" fmla="*/ 8 h 45"/>
                  <a:gd name="T52" fmla="*/ 8 w 45"/>
                  <a:gd name="T53" fmla="*/ 5 h 45"/>
                  <a:gd name="T54" fmla="*/ 10 w 45"/>
                  <a:gd name="T55" fmla="*/ 2 h 45"/>
                  <a:gd name="T56" fmla="*/ 13 w 45"/>
                  <a:gd name="T57" fmla="*/ 2 h 45"/>
                  <a:gd name="T58" fmla="*/ 18 w 45"/>
                  <a:gd name="T59" fmla="*/ 0 h 45"/>
                  <a:gd name="T60" fmla="*/ 21 w 45"/>
                  <a:gd name="T61" fmla="*/ 0 h 45"/>
                  <a:gd name="T62" fmla="*/ 26 w 45"/>
                  <a:gd name="T63" fmla="*/ 0 h 45"/>
                  <a:gd name="T64" fmla="*/ 29 w 45"/>
                  <a:gd name="T65" fmla="*/ 2 h 45"/>
                  <a:gd name="T66" fmla="*/ 31 w 45"/>
                  <a:gd name="T67" fmla="*/ 2 h 45"/>
                  <a:gd name="T68" fmla="*/ 34 w 45"/>
                  <a:gd name="T69" fmla="*/ 5 h 45"/>
                  <a:gd name="T70" fmla="*/ 37 w 45"/>
                  <a:gd name="T71" fmla="*/ 8 h 45"/>
                  <a:gd name="T72" fmla="*/ 39 w 45"/>
                  <a:gd name="T73" fmla="*/ 10 h 45"/>
                  <a:gd name="T74" fmla="*/ 42 w 45"/>
                  <a:gd name="T75" fmla="*/ 13 h 45"/>
                  <a:gd name="T76" fmla="*/ 42 w 45"/>
                  <a:gd name="T77" fmla="*/ 16 h 45"/>
                  <a:gd name="T78" fmla="*/ 42 w 45"/>
                  <a:gd name="T79" fmla="*/ 18 h 45"/>
                  <a:gd name="T80" fmla="*/ 45 w 45"/>
                  <a:gd name="T81" fmla="*/ 23 h 45"/>
                  <a:gd name="T82" fmla="*/ 42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2" y="21"/>
                    </a:moveTo>
                    <a:lnTo>
                      <a:pt x="42" y="26"/>
                    </a:lnTo>
                    <a:lnTo>
                      <a:pt x="42" y="29"/>
                    </a:lnTo>
                    <a:lnTo>
                      <a:pt x="42" y="34"/>
                    </a:lnTo>
                    <a:lnTo>
                      <a:pt x="39" y="37"/>
                    </a:lnTo>
                    <a:lnTo>
                      <a:pt x="37" y="39"/>
                    </a:lnTo>
                    <a:lnTo>
                      <a:pt x="34" y="39"/>
                    </a:lnTo>
                    <a:lnTo>
                      <a:pt x="31" y="42"/>
                    </a:lnTo>
                    <a:lnTo>
                      <a:pt x="29" y="45"/>
                    </a:lnTo>
                    <a:lnTo>
                      <a:pt x="26" y="45"/>
                    </a:lnTo>
                    <a:lnTo>
                      <a:pt x="21" y="45"/>
                    </a:lnTo>
                    <a:lnTo>
                      <a:pt x="18" y="45"/>
                    </a:lnTo>
                    <a:lnTo>
                      <a:pt x="13" y="45"/>
                    </a:lnTo>
                    <a:lnTo>
                      <a:pt x="10" y="42"/>
                    </a:lnTo>
                    <a:lnTo>
                      <a:pt x="8" y="39"/>
                    </a:lnTo>
                    <a:lnTo>
                      <a:pt x="5" y="39"/>
                    </a:lnTo>
                    <a:lnTo>
                      <a:pt x="2" y="37"/>
                    </a:lnTo>
                    <a:lnTo>
                      <a:pt x="2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5"/>
                    </a:lnTo>
                    <a:lnTo>
                      <a:pt x="37" y="8"/>
                    </a:lnTo>
                    <a:lnTo>
                      <a:pt x="39" y="10"/>
                    </a:lnTo>
                    <a:lnTo>
                      <a:pt x="42" y="13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5" y="23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27" name="Freeform 70"/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18 h 45"/>
                  <a:gd name="T4" fmla="*/ 42 w 45"/>
                  <a:gd name="T5" fmla="*/ 16 h 45"/>
                  <a:gd name="T6" fmla="*/ 42 w 45"/>
                  <a:gd name="T7" fmla="*/ 13 h 45"/>
                  <a:gd name="T8" fmla="*/ 39 w 45"/>
                  <a:gd name="T9" fmla="*/ 10 h 45"/>
                  <a:gd name="T10" fmla="*/ 37 w 45"/>
                  <a:gd name="T11" fmla="*/ 8 h 45"/>
                  <a:gd name="T12" fmla="*/ 34 w 45"/>
                  <a:gd name="T13" fmla="*/ 5 h 45"/>
                  <a:gd name="T14" fmla="*/ 31 w 45"/>
                  <a:gd name="T15" fmla="*/ 2 h 45"/>
                  <a:gd name="T16" fmla="*/ 29 w 45"/>
                  <a:gd name="T17" fmla="*/ 2 h 45"/>
                  <a:gd name="T18" fmla="*/ 26 w 45"/>
                  <a:gd name="T19" fmla="*/ 0 h 45"/>
                  <a:gd name="T20" fmla="*/ 21 w 45"/>
                  <a:gd name="T21" fmla="*/ 0 h 45"/>
                  <a:gd name="T22" fmla="*/ 18 w 45"/>
                  <a:gd name="T23" fmla="*/ 0 h 45"/>
                  <a:gd name="T24" fmla="*/ 13 w 45"/>
                  <a:gd name="T25" fmla="*/ 2 h 45"/>
                  <a:gd name="T26" fmla="*/ 10 w 45"/>
                  <a:gd name="T27" fmla="*/ 2 h 45"/>
                  <a:gd name="T28" fmla="*/ 8 w 45"/>
                  <a:gd name="T29" fmla="*/ 5 h 45"/>
                  <a:gd name="T30" fmla="*/ 5 w 45"/>
                  <a:gd name="T31" fmla="*/ 8 h 45"/>
                  <a:gd name="T32" fmla="*/ 2 w 45"/>
                  <a:gd name="T33" fmla="*/ 10 h 45"/>
                  <a:gd name="T34" fmla="*/ 2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2 w 45"/>
                  <a:gd name="T47" fmla="*/ 34 h 45"/>
                  <a:gd name="T48" fmla="*/ 2 w 45"/>
                  <a:gd name="T49" fmla="*/ 37 h 45"/>
                  <a:gd name="T50" fmla="*/ 5 w 45"/>
                  <a:gd name="T51" fmla="*/ 39 h 45"/>
                  <a:gd name="T52" fmla="*/ 8 w 45"/>
                  <a:gd name="T53" fmla="*/ 39 h 45"/>
                  <a:gd name="T54" fmla="*/ 10 w 45"/>
                  <a:gd name="T55" fmla="*/ 42 h 45"/>
                  <a:gd name="T56" fmla="*/ 13 w 45"/>
                  <a:gd name="T57" fmla="*/ 45 h 45"/>
                  <a:gd name="T58" fmla="*/ 18 w 45"/>
                  <a:gd name="T59" fmla="*/ 45 h 45"/>
                  <a:gd name="T60" fmla="*/ 21 w 45"/>
                  <a:gd name="T61" fmla="*/ 45 h 45"/>
                  <a:gd name="T62" fmla="*/ 26 w 45"/>
                  <a:gd name="T63" fmla="*/ 45 h 45"/>
                  <a:gd name="T64" fmla="*/ 29 w 45"/>
                  <a:gd name="T65" fmla="*/ 45 h 45"/>
                  <a:gd name="T66" fmla="*/ 31 w 45"/>
                  <a:gd name="T67" fmla="*/ 42 h 45"/>
                  <a:gd name="T68" fmla="*/ 34 w 45"/>
                  <a:gd name="T69" fmla="*/ 39 h 45"/>
                  <a:gd name="T70" fmla="*/ 37 w 45"/>
                  <a:gd name="T71" fmla="*/ 39 h 45"/>
                  <a:gd name="T72" fmla="*/ 39 w 45"/>
                  <a:gd name="T73" fmla="*/ 37 h 45"/>
                  <a:gd name="T74" fmla="*/ 42 w 45"/>
                  <a:gd name="T75" fmla="*/ 34 h 45"/>
                  <a:gd name="T76" fmla="*/ 42 w 45"/>
                  <a:gd name="T77" fmla="*/ 29 h 45"/>
                  <a:gd name="T78" fmla="*/ 42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2" y="21"/>
                    </a:moveTo>
                    <a:lnTo>
                      <a:pt x="42" y="18"/>
                    </a:lnTo>
                    <a:lnTo>
                      <a:pt x="42" y="16"/>
                    </a:lnTo>
                    <a:lnTo>
                      <a:pt x="42" y="13"/>
                    </a:lnTo>
                    <a:lnTo>
                      <a:pt x="39" y="10"/>
                    </a:lnTo>
                    <a:lnTo>
                      <a:pt x="37" y="8"/>
                    </a:lnTo>
                    <a:lnTo>
                      <a:pt x="34" y="5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2" y="34"/>
                    </a:lnTo>
                    <a:lnTo>
                      <a:pt x="2" y="37"/>
                    </a:lnTo>
                    <a:lnTo>
                      <a:pt x="5" y="39"/>
                    </a:lnTo>
                    <a:lnTo>
                      <a:pt x="8" y="39"/>
                    </a:lnTo>
                    <a:lnTo>
                      <a:pt x="10" y="42"/>
                    </a:lnTo>
                    <a:lnTo>
                      <a:pt x="13" y="45"/>
                    </a:lnTo>
                    <a:lnTo>
                      <a:pt x="18" y="45"/>
                    </a:lnTo>
                    <a:lnTo>
                      <a:pt x="21" y="45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31" y="42"/>
                    </a:lnTo>
                    <a:lnTo>
                      <a:pt x="34" y="39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42" y="34"/>
                    </a:lnTo>
                    <a:lnTo>
                      <a:pt x="42" y="29"/>
                    </a:lnTo>
                    <a:lnTo>
                      <a:pt x="42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28" name="Freeform 71"/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26 h 45"/>
                  <a:gd name="T4" fmla="*/ 43 w 46"/>
                  <a:gd name="T5" fmla="*/ 29 h 45"/>
                  <a:gd name="T6" fmla="*/ 43 w 46"/>
                  <a:gd name="T7" fmla="*/ 34 h 45"/>
                  <a:gd name="T8" fmla="*/ 40 w 46"/>
                  <a:gd name="T9" fmla="*/ 37 h 45"/>
                  <a:gd name="T10" fmla="*/ 38 w 46"/>
                  <a:gd name="T11" fmla="*/ 39 h 45"/>
                  <a:gd name="T12" fmla="*/ 35 w 46"/>
                  <a:gd name="T13" fmla="*/ 39 h 45"/>
                  <a:gd name="T14" fmla="*/ 32 w 46"/>
                  <a:gd name="T15" fmla="*/ 42 h 45"/>
                  <a:gd name="T16" fmla="*/ 30 w 46"/>
                  <a:gd name="T17" fmla="*/ 45 h 45"/>
                  <a:gd name="T18" fmla="*/ 27 w 46"/>
                  <a:gd name="T19" fmla="*/ 45 h 45"/>
                  <a:gd name="T20" fmla="*/ 22 w 46"/>
                  <a:gd name="T21" fmla="*/ 45 h 45"/>
                  <a:gd name="T22" fmla="*/ 19 w 46"/>
                  <a:gd name="T23" fmla="*/ 45 h 45"/>
                  <a:gd name="T24" fmla="*/ 14 w 46"/>
                  <a:gd name="T25" fmla="*/ 45 h 45"/>
                  <a:gd name="T26" fmla="*/ 11 w 46"/>
                  <a:gd name="T27" fmla="*/ 42 h 45"/>
                  <a:gd name="T28" fmla="*/ 8 w 46"/>
                  <a:gd name="T29" fmla="*/ 39 h 45"/>
                  <a:gd name="T30" fmla="*/ 6 w 46"/>
                  <a:gd name="T31" fmla="*/ 39 h 45"/>
                  <a:gd name="T32" fmla="*/ 3 w 46"/>
                  <a:gd name="T33" fmla="*/ 37 h 45"/>
                  <a:gd name="T34" fmla="*/ 3 w 46"/>
                  <a:gd name="T35" fmla="*/ 34 h 45"/>
                  <a:gd name="T36" fmla="*/ 0 w 46"/>
                  <a:gd name="T37" fmla="*/ 29 h 45"/>
                  <a:gd name="T38" fmla="*/ 0 w 46"/>
                  <a:gd name="T39" fmla="*/ 26 h 45"/>
                  <a:gd name="T40" fmla="*/ 0 w 46"/>
                  <a:gd name="T41" fmla="*/ 23 h 45"/>
                  <a:gd name="T42" fmla="*/ 0 w 46"/>
                  <a:gd name="T43" fmla="*/ 18 h 45"/>
                  <a:gd name="T44" fmla="*/ 0 w 46"/>
                  <a:gd name="T45" fmla="*/ 16 h 45"/>
                  <a:gd name="T46" fmla="*/ 3 w 46"/>
                  <a:gd name="T47" fmla="*/ 13 h 45"/>
                  <a:gd name="T48" fmla="*/ 3 w 46"/>
                  <a:gd name="T49" fmla="*/ 10 h 45"/>
                  <a:gd name="T50" fmla="*/ 6 w 46"/>
                  <a:gd name="T51" fmla="*/ 8 h 45"/>
                  <a:gd name="T52" fmla="*/ 8 w 46"/>
                  <a:gd name="T53" fmla="*/ 5 h 45"/>
                  <a:gd name="T54" fmla="*/ 11 w 46"/>
                  <a:gd name="T55" fmla="*/ 2 h 45"/>
                  <a:gd name="T56" fmla="*/ 14 w 46"/>
                  <a:gd name="T57" fmla="*/ 2 h 45"/>
                  <a:gd name="T58" fmla="*/ 19 w 46"/>
                  <a:gd name="T59" fmla="*/ 0 h 45"/>
                  <a:gd name="T60" fmla="*/ 22 w 46"/>
                  <a:gd name="T61" fmla="*/ 0 h 45"/>
                  <a:gd name="T62" fmla="*/ 27 w 46"/>
                  <a:gd name="T63" fmla="*/ 0 h 45"/>
                  <a:gd name="T64" fmla="*/ 30 w 46"/>
                  <a:gd name="T65" fmla="*/ 2 h 45"/>
                  <a:gd name="T66" fmla="*/ 32 w 46"/>
                  <a:gd name="T67" fmla="*/ 2 h 45"/>
                  <a:gd name="T68" fmla="*/ 35 w 46"/>
                  <a:gd name="T69" fmla="*/ 5 h 45"/>
                  <a:gd name="T70" fmla="*/ 38 w 46"/>
                  <a:gd name="T71" fmla="*/ 8 h 45"/>
                  <a:gd name="T72" fmla="*/ 40 w 46"/>
                  <a:gd name="T73" fmla="*/ 10 h 45"/>
                  <a:gd name="T74" fmla="*/ 43 w 46"/>
                  <a:gd name="T75" fmla="*/ 13 h 45"/>
                  <a:gd name="T76" fmla="*/ 43 w 46"/>
                  <a:gd name="T77" fmla="*/ 16 h 45"/>
                  <a:gd name="T78" fmla="*/ 43 w 46"/>
                  <a:gd name="T79" fmla="*/ 18 h 45"/>
                  <a:gd name="T80" fmla="*/ 46 w 46"/>
                  <a:gd name="T81" fmla="*/ 23 h 45"/>
                  <a:gd name="T82" fmla="*/ 43 w 46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6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30" y="45"/>
                    </a:lnTo>
                    <a:lnTo>
                      <a:pt x="27" y="45"/>
                    </a:lnTo>
                    <a:lnTo>
                      <a:pt x="22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6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29" name="Freeform 72"/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18 h 45"/>
                  <a:gd name="T4" fmla="*/ 43 w 46"/>
                  <a:gd name="T5" fmla="*/ 16 h 45"/>
                  <a:gd name="T6" fmla="*/ 43 w 46"/>
                  <a:gd name="T7" fmla="*/ 13 h 45"/>
                  <a:gd name="T8" fmla="*/ 40 w 46"/>
                  <a:gd name="T9" fmla="*/ 10 h 45"/>
                  <a:gd name="T10" fmla="*/ 38 w 46"/>
                  <a:gd name="T11" fmla="*/ 8 h 45"/>
                  <a:gd name="T12" fmla="*/ 35 w 46"/>
                  <a:gd name="T13" fmla="*/ 5 h 45"/>
                  <a:gd name="T14" fmla="*/ 32 w 46"/>
                  <a:gd name="T15" fmla="*/ 2 h 45"/>
                  <a:gd name="T16" fmla="*/ 30 w 46"/>
                  <a:gd name="T17" fmla="*/ 2 h 45"/>
                  <a:gd name="T18" fmla="*/ 27 w 46"/>
                  <a:gd name="T19" fmla="*/ 0 h 45"/>
                  <a:gd name="T20" fmla="*/ 22 w 46"/>
                  <a:gd name="T21" fmla="*/ 0 h 45"/>
                  <a:gd name="T22" fmla="*/ 19 w 46"/>
                  <a:gd name="T23" fmla="*/ 0 h 45"/>
                  <a:gd name="T24" fmla="*/ 14 w 46"/>
                  <a:gd name="T25" fmla="*/ 2 h 45"/>
                  <a:gd name="T26" fmla="*/ 11 w 46"/>
                  <a:gd name="T27" fmla="*/ 2 h 45"/>
                  <a:gd name="T28" fmla="*/ 8 w 46"/>
                  <a:gd name="T29" fmla="*/ 5 h 45"/>
                  <a:gd name="T30" fmla="*/ 6 w 46"/>
                  <a:gd name="T31" fmla="*/ 8 h 45"/>
                  <a:gd name="T32" fmla="*/ 3 w 46"/>
                  <a:gd name="T33" fmla="*/ 10 h 45"/>
                  <a:gd name="T34" fmla="*/ 3 w 46"/>
                  <a:gd name="T35" fmla="*/ 13 h 45"/>
                  <a:gd name="T36" fmla="*/ 0 w 46"/>
                  <a:gd name="T37" fmla="*/ 16 h 45"/>
                  <a:gd name="T38" fmla="*/ 0 w 46"/>
                  <a:gd name="T39" fmla="*/ 18 h 45"/>
                  <a:gd name="T40" fmla="*/ 0 w 46"/>
                  <a:gd name="T41" fmla="*/ 23 h 45"/>
                  <a:gd name="T42" fmla="*/ 0 w 46"/>
                  <a:gd name="T43" fmla="*/ 26 h 45"/>
                  <a:gd name="T44" fmla="*/ 0 w 46"/>
                  <a:gd name="T45" fmla="*/ 29 h 45"/>
                  <a:gd name="T46" fmla="*/ 3 w 46"/>
                  <a:gd name="T47" fmla="*/ 34 h 45"/>
                  <a:gd name="T48" fmla="*/ 3 w 46"/>
                  <a:gd name="T49" fmla="*/ 37 h 45"/>
                  <a:gd name="T50" fmla="*/ 6 w 46"/>
                  <a:gd name="T51" fmla="*/ 39 h 45"/>
                  <a:gd name="T52" fmla="*/ 8 w 46"/>
                  <a:gd name="T53" fmla="*/ 39 h 45"/>
                  <a:gd name="T54" fmla="*/ 11 w 46"/>
                  <a:gd name="T55" fmla="*/ 42 h 45"/>
                  <a:gd name="T56" fmla="*/ 14 w 46"/>
                  <a:gd name="T57" fmla="*/ 45 h 45"/>
                  <a:gd name="T58" fmla="*/ 19 w 46"/>
                  <a:gd name="T59" fmla="*/ 45 h 45"/>
                  <a:gd name="T60" fmla="*/ 22 w 46"/>
                  <a:gd name="T61" fmla="*/ 45 h 45"/>
                  <a:gd name="T62" fmla="*/ 27 w 46"/>
                  <a:gd name="T63" fmla="*/ 45 h 45"/>
                  <a:gd name="T64" fmla="*/ 30 w 46"/>
                  <a:gd name="T65" fmla="*/ 45 h 45"/>
                  <a:gd name="T66" fmla="*/ 32 w 46"/>
                  <a:gd name="T67" fmla="*/ 42 h 45"/>
                  <a:gd name="T68" fmla="*/ 35 w 46"/>
                  <a:gd name="T69" fmla="*/ 39 h 45"/>
                  <a:gd name="T70" fmla="*/ 38 w 46"/>
                  <a:gd name="T71" fmla="*/ 39 h 45"/>
                  <a:gd name="T72" fmla="*/ 40 w 46"/>
                  <a:gd name="T73" fmla="*/ 37 h 45"/>
                  <a:gd name="T74" fmla="*/ 43 w 46"/>
                  <a:gd name="T75" fmla="*/ 34 h 45"/>
                  <a:gd name="T76" fmla="*/ 43 w 46"/>
                  <a:gd name="T77" fmla="*/ 29 h 45"/>
                  <a:gd name="T78" fmla="*/ 43 w 46"/>
                  <a:gd name="T79" fmla="*/ 26 h 45"/>
                  <a:gd name="T80" fmla="*/ 46 w 46"/>
                  <a:gd name="T81" fmla="*/ 23 h 45"/>
                  <a:gd name="T82" fmla="*/ 46 w 46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6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2" y="45"/>
                    </a:lnTo>
                    <a:lnTo>
                      <a:pt x="27" y="45"/>
                    </a:lnTo>
                    <a:lnTo>
                      <a:pt x="30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6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30" name="Freeform 73"/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26 h 45"/>
                  <a:gd name="T4" fmla="*/ 43 w 45"/>
                  <a:gd name="T5" fmla="*/ 29 h 45"/>
                  <a:gd name="T6" fmla="*/ 43 w 45"/>
                  <a:gd name="T7" fmla="*/ 34 h 45"/>
                  <a:gd name="T8" fmla="*/ 40 w 45"/>
                  <a:gd name="T9" fmla="*/ 37 h 45"/>
                  <a:gd name="T10" fmla="*/ 37 w 45"/>
                  <a:gd name="T11" fmla="*/ 39 h 45"/>
                  <a:gd name="T12" fmla="*/ 35 w 45"/>
                  <a:gd name="T13" fmla="*/ 39 h 45"/>
                  <a:gd name="T14" fmla="*/ 32 w 45"/>
                  <a:gd name="T15" fmla="*/ 42 h 45"/>
                  <a:gd name="T16" fmla="*/ 29 w 45"/>
                  <a:gd name="T17" fmla="*/ 45 h 45"/>
                  <a:gd name="T18" fmla="*/ 27 w 45"/>
                  <a:gd name="T19" fmla="*/ 45 h 45"/>
                  <a:gd name="T20" fmla="*/ 21 w 45"/>
                  <a:gd name="T21" fmla="*/ 45 h 45"/>
                  <a:gd name="T22" fmla="*/ 19 w 45"/>
                  <a:gd name="T23" fmla="*/ 45 h 45"/>
                  <a:gd name="T24" fmla="*/ 14 w 45"/>
                  <a:gd name="T25" fmla="*/ 45 h 45"/>
                  <a:gd name="T26" fmla="*/ 11 w 45"/>
                  <a:gd name="T27" fmla="*/ 42 h 45"/>
                  <a:gd name="T28" fmla="*/ 8 w 45"/>
                  <a:gd name="T29" fmla="*/ 39 h 45"/>
                  <a:gd name="T30" fmla="*/ 6 w 45"/>
                  <a:gd name="T31" fmla="*/ 39 h 45"/>
                  <a:gd name="T32" fmla="*/ 3 w 45"/>
                  <a:gd name="T33" fmla="*/ 37 h 45"/>
                  <a:gd name="T34" fmla="*/ 3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3 w 45"/>
                  <a:gd name="T47" fmla="*/ 13 h 45"/>
                  <a:gd name="T48" fmla="*/ 3 w 45"/>
                  <a:gd name="T49" fmla="*/ 10 h 45"/>
                  <a:gd name="T50" fmla="*/ 6 w 45"/>
                  <a:gd name="T51" fmla="*/ 8 h 45"/>
                  <a:gd name="T52" fmla="*/ 8 w 45"/>
                  <a:gd name="T53" fmla="*/ 5 h 45"/>
                  <a:gd name="T54" fmla="*/ 11 w 45"/>
                  <a:gd name="T55" fmla="*/ 2 h 45"/>
                  <a:gd name="T56" fmla="*/ 14 w 45"/>
                  <a:gd name="T57" fmla="*/ 2 h 45"/>
                  <a:gd name="T58" fmla="*/ 19 w 45"/>
                  <a:gd name="T59" fmla="*/ 0 h 45"/>
                  <a:gd name="T60" fmla="*/ 21 w 45"/>
                  <a:gd name="T61" fmla="*/ 0 h 45"/>
                  <a:gd name="T62" fmla="*/ 27 w 45"/>
                  <a:gd name="T63" fmla="*/ 0 h 45"/>
                  <a:gd name="T64" fmla="*/ 29 w 45"/>
                  <a:gd name="T65" fmla="*/ 2 h 45"/>
                  <a:gd name="T66" fmla="*/ 32 w 45"/>
                  <a:gd name="T67" fmla="*/ 2 h 45"/>
                  <a:gd name="T68" fmla="*/ 35 w 45"/>
                  <a:gd name="T69" fmla="*/ 5 h 45"/>
                  <a:gd name="T70" fmla="*/ 37 w 45"/>
                  <a:gd name="T71" fmla="*/ 8 h 45"/>
                  <a:gd name="T72" fmla="*/ 40 w 45"/>
                  <a:gd name="T73" fmla="*/ 10 h 45"/>
                  <a:gd name="T74" fmla="*/ 43 w 45"/>
                  <a:gd name="T75" fmla="*/ 13 h 45"/>
                  <a:gd name="T76" fmla="*/ 43 w 45"/>
                  <a:gd name="T77" fmla="*/ 16 h 45"/>
                  <a:gd name="T78" fmla="*/ 43 w 45"/>
                  <a:gd name="T79" fmla="*/ 18 h 45"/>
                  <a:gd name="T80" fmla="*/ 45 w 45"/>
                  <a:gd name="T81" fmla="*/ 23 h 45"/>
                  <a:gd name="T82" fmla="*/ 43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7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29" y="45"/>
                    </a:lnTo>
                    <a:lnTo>
                      <a:pt x="27" y="45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5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3431" name="Freeform 74"/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18 h 45"/>
                  <a:gd name="T4" fmla="*/ 43 w 45"/>
                  <a:gd name="T5" fmla="*/ 16 h 45"/>
                  <a:gd name="T6" fmla="*/ 43 w 45"/>
                  <a:gd name="T7" fmla="*/ 13 h 45"/>
                  <a:gd name="T8" fmla="*/ 40 w 45"/>
                  <a:gd name="T9" fmla="*/ 10 h 45"/>
                  <a:gd name="T10" fmla="*/ 37 w 45"/>
                  <a:gd name="T11" fmla="*/ 8 h 45"/>
                  <a:gd name="T12" fmla="*/ 35 w 45"/>
                  <a:gd name="T13" fmla="*/ 5 h 45"/>
                  <a:gd name="T14" fmla="*/ 32 w 45"/>
                  <a:gd name="T15" fmla="*/ 2 h 45"/>
                  <a:gd name="T16" fmla="*/ 29 w 45"/>
                  <a:gd name="T17" fmla="*/ 2 h 45"/>
                  <a:gd name="T18" fmla="*/ 27 w 45"/>
                  <a:gd name="T19" fmla="*/ 0 h 45"/>
                  <a:gd name="T20" fmla="*/ 21 w 45"/>
                  <a:gd name="T21" fmla="*/ 0 h 45"/>
                  <a:gd name="T22" fmla="*/ 19 w 45"/>
                  <a:gd name="T23" fmla="*/ 0 h 45"/>
                  <a:gd name="T24" fmla="*/ 14 w 45"/>
                  <a:gd name="T25" fmla="*/ 2 h 45"/>
                  <a:gd name="T26" fmla="*/ 11 w 45"/>
                  <a:gd name="T27" fmla="*/ 2 h 45"/>
                  <a:gd name="T28" fmla="*/ 8 w 45"/>
                  <a:gd name="T29" fmla="*/ 5 h 45"/>
                  <a:gd name="T30" fmla="*/ 6 w 45"/>
                  <a:gd name="T31" fmla="*/ 8 h 45"/>
                  <a:gd name="T32" fmla="*/ 3 w 45"/>
                  <a:gd name="T33" fmla="*/ 10 h 45"/>
                  <a:gd name="T34" fmla="*/ 3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3 w 45"/>
                  <a:gd name="T47" fmla="*/ 34 h 45"/>
                  <a:gd name="T48" fmla="*/ 3 w 45"/>
                  <a:gd name="T49" fmla="*/ 37 h 45"/>
                  <a:gd name="T50" fmla="*/ 6 w 45"/>
                  <a:gd name="T51" fmla="*/ 39 h 45"/>
                  <a:gd name="T52" fmla="*/ 8 w 45"/>
                  <a:gd name="T53" fmla="*/ 39 h 45"/>
                  <a:gd name="T54" fmla="*/ 11 w 45"/>
                  <a:gd name="T55" fmla="*/ 42 h 45"/>
                  <a:gd name="T56" fmla="*/ 14 w 45"/>
                  <a:gd name="T57" fmla="*/ 45 h 45"/>
                  <a:gd name="T58" fmla="*/ 19 w 45"/>
                  <a:gd name="T59" fmla="*/ 45 h 45"/>
                  <a:gd name="T60" fmla="*/ 21 w 45"/>
                  <a:gd name="T61" fmla="*/ 45 h 45"/>
                  <a:gd name="T62" fmla="*/ 27 w 45"/>
                  <a:gd name="T63" fmla="*/ 45 h 45"/>
                  <a:gd name="T64" fmla="*/ 29 w 45"/>
                  <a:gd name="T65" fmla="*/ 45 h 45"/>
                  <a:gd name="T66" fmla="*/ 32 w 45"/>
                  <a:gd name="T67" fmla="*/ 42 h 45"/>
                  <a:gd name="T68" fmla="*/ 35 w 45"/>
                  <a:gd name="T69" fmla="*/ 39 h 45"/>
                  <a:gd name="T70" fmla="*/ 37 w 45"/>
                  <a:gd name="T71" fmla="*/ 39 h 45"/>
                  <a:gd name="T72" fmla="*/ 40 w 45"/>
                  <a:gd name="T73" fmla="*/ 37 h 45"/>
                  <a:gd name="T74" fmla="*/ 43 w 45"/>
                  <a:gd name="T75" fmla="*/ 34 h 45"/>
                  <a:gd name="T76" fmla="*/ 43 w 45"/>
                  <a:gd name="T77" fmla="*/ 29 h 45"/>
                  <a:gd name="T78" fmla="*/ 43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5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7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1" y="45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</p:grpSp>
      </p:grpSp>
      <p:grpSp>
        <p:nvGrpSpPr>
          <p:cNvPr id="13354" name="Group 75"/>
          <p:cNvGrpSpPr>
            <a:grpSpLocks/>
          </p:cNvGrpSpPr>
          <p:nvPr/>
        </p:nvGrpSpPr>
        <p:grpSpPr bwMode="auto">
          <a:xfrm>
            <a:off x="3124200" y="2133600"/>
            <a:ext cx="2647950" cy="2011363"/>
            <a:chOff x="746" y="2543"/>
            <a:chExt cx="1668" cy="1267"/>
          </a:xfrm>
        </p:grpSpPr>
        <p:sp>
          <p:nvSpPr>
            <p:cNvPr id="13360" name="Line 76"/>
            <p:cNvSpPr>
              <a:spLocks noChangeShapeType="1"/>
            </p:cNvSpPr>
            <p:nvPr/>
          </p:nvSpPr>
          <p:spPr bwMode="auto">
            <a:xfrm>
              <a:off x="2048" y="3471"/>
              <a:ext cx="2" cy="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1" name="Line 77"/>
            <p:cNvSpPr>
              <a:spLocks noChangeShapeType="1"/>
            </p:cNvSpPr>
            <p:nvPr/>
          </p:nvSpPr>
          <p:spPr bwMode="auto">
            <a:xfrm>
              <a:off x="2207" y="3147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2" name="Line 78"/>
            <p:cNvSpPr>
              <a:spLocks noChangeShapeType="1"/>
            </p:cNvSpPr>
            <p:nvPr/>
          </p:nvSpPr>
          <p:spPr bwMode="auto">
            <a:xfrm>
              <a:off x="934" y="3139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3" name="Freeform 79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w 166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4" name="Freeform 80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5" name="Line 81"/>
            <p:cNvSpPr>
              <a:spLocks noChangeShapeType="1"/>
            </p:cNvSpPr>
            <p:nvPr/>
          </p:nvSpPr>
          <p:spPr bwMode="auto">
            <a:xfrm>
              <a:off x="932" y="2858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6" name="Freeform 82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1 h 318"/>
                <a:gd name="T8" fmla="*/ 287 w 318"/>
                <a:gd name="T9" fmla="*/ 252 h 318"/>
                <a:gd name="T10" fmla="*/ 271 w 318"/>
                <a:gd name="T11" fmla="*/ 270 h 318"/>
                <a:gd name="T12" fmla="*/ 252 w 318"/>
                <a:gd name="T13" fmla="*/ 286 h 318"/>
                <a:gd name="T14" fmla="*/ 231 w 318"/>
                <a:gd name="T15" fmla="*/ 300 h 318"/>
                <a:gd name="T16" fmla="*/ 210 w 318"/>
                <a:gd name="T17" fmla="*/ 310 h 318"/>
                <a:gd name="T18" fmla="*/ 183 w 318"/>
                <a:gd name="T19" fmla="*/ 315 h 318"/>
                <a:gd name="T20" fmla="*/ 159 w 318"/>
                <a:gd name="T21" fmla="*/ 318 h 318"/>
                <a:gd name="T22" fmla="*/ 133 w 318"/>
                <a:gd name="T23" fmla="*/ 315 h 318"/>
                <a:gd name="T24" fmla="*/ 109 w 318"/>
                <a:gd name="T25" fmla="*/ 310 h 318"/>
                <a:gd name="T26" fmla="*/ 85 w 318"/>
                <a:gd name="T27" fmla="*/ 300 h 318"/>
                <a:gd name="T28" fmla="*/ 64 w 318"/>
                <a:gd name="T29" fmla="*/ 286 h 318"/>
                <a:gd name="T30" fmla="*/ 45 w 318"/>
                <a:gd name="T31" fmla="*/ 270 h 318"/>
                <a:gd name="T32" fmla="*/ 30 w 318"/>
                <a:gd name="T33" fmla="*/ 252 h 318"/>
                <a:gd name="T34" fmla="*/ 16 w 318"/>
                <a:gd name="T35" fmla="*/ 231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3 h 318"/>
                <a:gd name="T44" fmla="*/ 8 w 318"/>
                <a:gd name="T45" fmla="*/ 109 h 318"/>
                <a:gd name="T46" fmla="*/ 16 w 318"/>
                <a:gd name="T47" fmla="*/ 85 h 318"/>
                <a:gd name="T48" fmla="*/ 30 w 318"/>
                <a:gd name="T49" fmla="*/ 64 h 318"/>
                <a:gd name="T50" fmla="*/ 45 w 318"/>
                <a:gd name="T51" fmla="*/ 45 h 318"/>
                <a:gd name="T52" fmla="*/ 64 w 318"/>
                <a:gd name="T53" fmla="*/ 29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29 h 318"/>
                <a:gd name="T70" fmla="*/ 271 w 318"/>
                <a:gd name="T71" fmla="*/ 45 h 318"/>
                <a:gd name="T72" fmla="*/ 287 w 318"/>
                <a:gd name="T73" fmla="*/ 64 h 318"/>
                <a:gd name="T74" fmla="*/ 300 w 318"/>
                <a:gd name="T75" fmla="*/ 85 h 318"/>
                <a:gd name="T76" fmla="*/ 311 w 318"/>
                <a:gd name="T77" fmla="*/ 109 h 318"/>
                <a:gd name="T78" fmla="*/ 316 w 318"/>
                <a:gd name="T79" fmla="*/ 133 h 318"/>
                <a:gd name="T80" fmla="*/ 318 w 318"/>
                <a:gd name="T81" fmla="*/ 159 h 318"/>
                <a:gd name="T82" fmla="*/ 316 w 318"/>
                <a:gd name="T83" fmla="*/ 15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7" name="Freeform 83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33 h 318"/>
                <a:gd name="T4" fmla="*/ 311 w 318"/>
                <a:gd name="T5" fmla="*/ 109 h 318"/>
                <a:gd name="T6" fmla="*/ 300 w 318"/>
                <a:gd name="T7" fmla="*/ 85 h 318"/>
                <a:gd name="T8" fmla="*/ 287 w 318"/>
                <a:gd name="T9" fmla="*/ 64 h 318"/>
                <a:gd name="T10" fmla="*/ 271 w 318"/>
                <a:gd name="T11" fmla="*/ 45 h 318"/>
                <a:gd name="T12" fmla="*/ 252 w 318"/>
                <a:gd name="T13" fmla="*/ 29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29 h 318"/>
                <a:gd name="T30" fmla="*/ 45 w 318"/>
                <a:gd name="T31" fmla="*/ 45 h 318"/>
                <a:gd name="T32" fmla="*/ 30 w 318"/>
                <a:gd name="T33" fmla="*/ 64 h 318"/>
                <a:gd name="T34" fmla="*/ 16 w 318"/>
                <a:gd name="T35" fmla="*/ 85 h 318"/>
                <a:gd name="T36" fmla="*/ 8 w 318"/>
                <a:gd name="T37" fmla="*/ 109 h 318"/>
                <a:gd name="T38" fmla="*/ 0 w 318"/>
                <a:gd name="T39" fmla="*/ 133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1 h 318"/>
                <a:gd name="T48" fmla="*/ 30 w 318"/>
                <a:gd name="T49" fmla="*/ 252 h 318"/>
                <a:gd name="T50" fmla="*/ 45 w 318"/>
                <a:gd name="T51" fmla="*/ 270 h 318"/>
                <a:gd name="T52" fmla="*/ 64 w 318"/>
                <a:gd name="T53" fmla="*/ 286 h 318"/>
                <a:gd name="T54" fmla="*/ 85 w 318"/>
                <a:gd name="T55" fmla="*/ 300 h 318"/>
                <a:gd name="T56" fmla="*/ 109 w 318"/>
                <a:gd name="T57" fmla="*/ 310 h 318"/>
                <a:gd name="T58" fmla="*/ 133 w 318"/>
                <a:gd name="T59" fmla="*/ 315 h 318"/>
                <a:gd name="T60" fmla="*/ 159 w 318"/>
                <a:gd name="T61" fmla="*/ 318 h 318"/>
                <a:gd name="T62" fmla="*/ 183 w 318"/>
                <a:gd name="T63" fmla="*/ 315 h 318"/>
                <a:gd name="T64" fmla="*/ 210 w 318"/>
                <a:gd name="T65" fmla="*/ 310 h 318"/>
                <a:gd name="T66" fmla="*/ 231 w 318"/>
                <a:gd name="T67" fmla="*/ 300 h 318"/>
                <a:gd name="T68" fmla="*/ 252 w 318"/>
                <a:gd name="T69" fmla="*/ 286 h 318"/>
                <a:gd name="T70" fmla="*/ 271 w 318"/>
                <a:gd name="T71" fmla="*/ 270 h 318"/>
                <a:gd name="T72" fmla="*/ 287 w 318"/>
                <a:gd name="T73" fmla="*/ 252 h 318"/>
                <a:gd name="T74" fmla="*/ 300 w 318"/>
                <a:gd name="T75" fmla="*/ 231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8" name="Freeform 84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69" name="Freeform 85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70" name="Rectangle 86"/>
            <p:cNvSpPr>
              <a:spLocks noChangeArrowheads="1"/>
            </p:cNvSpPr>
            <p:nvPr/>
          </p:nvSpPr>
          <p:spPr bwMode="auto">
            <a:xfrm>
              <a:off x="889" y="2649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P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71" name="Rectangle 87"/>
            <p:cNvSpPr>
              <a:spLocks noChangeArrowheads="1"/>
            </p:cNvSpPr>
            <p:nvPr/>
          </p:nvSpPr>
          <p:spPr bwMode="auto">
            <a:xfrm>
              <a:off x="932" y="2683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 Regular"/>
                </a:rPr>
                <a:t>1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72" name="Rectangle 88"/>
            <p:cNvSpPr>
              <a:spLocks noChangeArrowheads="1"/>
            </p:cNvSpPr>
            <p:nvPr/>
          </p:nvSpPr>
          <p:spPr bwMode="auto">
            <a:xfrm>
              <a:off x="908" y="298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$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73" name="Rectangle 89"/>
            <p:cNvSpPr>
              <a:spLocks noChangeArrowheads="1"/>
            </p:cNvSpPr>
            <p:nvPr/>
          </p:nvSpPr>
          <p:spPr bwMode="auto">
            <a:xfrm>
              <a:off x="1115" y="3280"/>
              <a:ext cx="17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Inter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74" name="Rectangle 90"/>
            <p:cNvSpPr>
              <a:spLocks noChangeArrowheads="1"/>
            </p:cNvSpPr>
            <p:nvPr/>
          </p:nvSpPr>
          <p:spPr bwMode="auto">
            <a:xfrm>
              <a:off x="1290" y="3280"/>
              <a:ext cx="75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connection network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75" name="Line 91"/>
            <p:cNvSpPr>
              <a:spLocks noChangeShapeType="1"/>
            </p:cNvSpPr>
            <p:nvPr/>
          </p:nvSpPr>
          <p:spPr bwMode="auto">
            <a:xfrm>
              <a:off x="2207" y="2869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76" name="Freeform 92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3 h 318"/>
                <a:gd name="T8" fmla="*/ 287 w 318"/>
                <a:gd name="T9" fmla="*/ 254 h 318"/>
                <a:gd name="T10" fmla="*/ 271 w 318"/>
                <a:gd name="T11" fmla="*/ 273 h 318"/>
                <a:gd name="T12" fmla="*/ 252 w 318"/>
                <a:gd name="T13" fmla="*/ 289 h 318"/>
                <a:gd name="T14" fmla="*/ 231 w 318"/>
                <a:gd name="T15" fmla="*/ 302 h 318"/>
                <a:gd name="T16" fmla="*/ 210 w 318"/>
                <a:gd name="T17" fmla="*/ 310 h 318"/>
                <a:gd name="T18" fmla="*/ 183 w 318"/>
                <a:gd name="T19" fmla="*/ 318 h 318"/>
                <a:gd name="T20" fmla="*/ 159 w 318"/>
                <a:gd name="T21" fmla="*/ 318 h 318"/>
                <a:gd name="T22" fmla="*/ 133 w 318"/>
                <a:gd name="T23" fmla="*/ 318 h 318"/>
                <a:gd name="T24" fmla="*/ 109 w 318"/>
                <a:gd name="T25" fmla="*/ 310 h 318"/>
                <a:gd name="T26" fmla="*/ 85 w 318"/>
                <a:gd name="T27" fmla="*/ 302 h 318"/>
                <a:gd name="T28" fmla="*/ 64 w 318"/>
                <a:gd name="T29" fmla="*/ 289 h 318"/>
                <a:gd name="T30" fmla="*/ 45 w 318"/>
                <a:gd name="T31" fmla="*/ 273 h 318"/>
                <a:gd name="T32" fmla="*/ 30 w 318"/>
                <a:gd name="T33" fmla="*/ 254 h 318"/>
                <a:gd name="T34" fmla="*/ 16 w 318"/>
                <a:gd name="T35" fmla="*/ 233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5 h 318"/>
                <a:gd name="T44" fmla="*/ 8 w 318"/>
                <a:gd name="T45" fmla="*/ 109 h 318"/>
                <a:gd name="T46" fmla="*/ 16 w 318"/>
                <a:gd name="T47" fmla="*/ 87 h 318"/>
                <a:gd name="T48" fmla="*/ 30 w 318"/>
                <a:gd name="T49" fmla="*/ 66 h 318"/>
                <a:gd name="T50" fmla="*/ 45 w 318"/>
                <a:gd name="T51" fmla="*/ 48 h 318"/>
                <a:gd name="T52" fmla="*/ 64 w 318"/>
                <a:gd name="T53" fmla="*/ 32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32 h 318"/>
                <a:gd name="T70" fmla="*/ 271 w 318"/>
                <a:gd name="T71" fmla="*/ 48 h 318"/>
                <a:gd name="T72" fmla="*/ 287 w 318"/>
                <a:gd name="T73" fmla="*/ 66 h 318"/>
                <a:gd name="T74" fmla="*/ 300 w 318"/>
                <a:gd name="T75" fmla="*/ 87 h 318"/>
                <a:gd name="T76" fmla="*/ 311 w 318"/>
                <a:gd name="T77" fmla="*/ 109 h 318"/>
                <a:gd name="T78" fmla="*/ 316 w 318"/>
                <a:gd name="T79" fmla="*/ 135 h 318"/>
                <a:gd name="T80" fmla="*/ 318 w 318"/>
                <a:gd name="T81" fmla="*/ 159 h 318"/>
                <a:gd name="T82" fmla="*/ 316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77" name="Freeform 93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35 h 318"/>
                <a:gd name="T4" fmla="*/ 311 w 318"/>
                <a:gd name="T5" fmla="*/ 109 h 318"/>
                <a:gd name="T6" fmla="*/ 300 w 318"/>
                <a:gd name="T7" fmla="*/ 87 h 318"/>
                <a:gd name="T8" fmla="*/ 287 w 318"/>
                <a:gd name="T9" fmla="*/ 66 h 318"/>
                <a:gd name="T10" fmla="*/ 271 w 318"/>
                <a:gd name="T11" fmla="*/ 48 h 318"/>
                <a:gd name="T12" fmla="*/ 252 w 318"/>
                <a:gd name="T13" fmla="*/ 32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32 h 318"/>
                <a:gd name="T30" fmla="*/ 45 w 318"/>
                <a:gd name="T31" fmla="*/ 48 h 318"/>
                <a:gd name="T32" fmla="*/ 30 w 318"/>
                <a:gd name="T33" fmla="*/ 66 h 318"/>
                <a:gd name="T34" fmla="*/ 16 w 318"/>
                <a:gd name="T35" fmla="*/ 87 h 318"/>
                <a:gd name="T36" fmla="*/ 8 w 318"/>
                <a:gd name="T37" fmla="*/ 109 h 318"/>
                <a:gd name="T38" fmla="*/ 0 w 318"/>
                <a:gd name="T39" fmla="*/ 135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3 h 318"/>
                <a:gd name="T48" fmla="*/ 30 w 318"/>
                <a:gd name="T49" fmla="*/ 254 h 318"/>
                <a:gd name="T50" fmla="*/ 45 w 318"/>
                <a:gd name="T51" fmla="*/ 273 h 318"/>
                <a:gd name="T52" fmla="*/ 64 w 318"/>
                <a:gd name="T53" fmla="*/ 289 h 318"/>
                <a:gd name="T54" fmla="*/ 85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3 w 318"/>
                <a:gd name="T63" fmla="*/ 318 h 318"/>
                <a:gd name="T64" fmla="*/ 210 w 318"/>
                <a:gd name="T65" fmla="*/ 310 h 318"/>
                <a:gd name="T66" fmla="*/ 231 w 318"/>
                <a:gd name="T67" fmla="*/ 302 h 318"/>
                <a:gd name="T68" fmla="*/ 252 w 318"/>
                <a:gd name="T69" fmla="*/ 289 h 318"/>
                <a:gd name="T70" fmla="*/ 271 w 318"/>
                <a:gd name="T71" fmla="*/ 273 h 318"/>
                <a:gd name="T72" fmla="*/ 287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solidFill>
              <a:srgbClr val="67DCF7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78" name="Freeform 94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79" name="Freeform 95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solidFill>
              <a:schemeClr val="accent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80" name="Rectangle 96"/>
            <p:cNvSpPr>
              <a:spLocks noChangeArrowheads="1"/>
            </p:cNvSpPr>
            <p:nvPr/>
          </p:nvSpPr>
          <p:spPr bwMode="auto">
            <a:xfrm>
              <a:off x="2183" y="299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$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81" name="Rectangle 97"/>
            <p:cNvSpPr>
              <a:spLocks noChangeArrowheads="1"/>
            </p:cNvSpPr>
            <p:nvPr/>
          </p:nvSpPr>
          <p:spPr bwMode="auto">
            <a:xfrm>
              <a:off x="2164" y="2644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P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82" name="Rectangle 98"/>
            <p:cNvSpPr>
              <a:spLocks noChangeArrowheads="1"/>
            </p:cNvSpPr>
            <p:nvPr/>
          </p:nvSpPr>
          <p:spPr bwMode="auto">
            <a:xfrm>
              <a:off x="2209" y="267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dirty="0">
                  <a:solidFill>
                    <a:srgbClr val="000000"/>
                  </a:solidFill>
                  <a:latin typeface="Arial Regular"/>
                </a:rPr>
                <a:t>n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83" name="Line 99"/>
            <p:cNvSpPr>
              <a:spLocks noChangeShapeType="1"/>
            </p:cNvSpPr>
            <p:nvPr/>
          </p:nvSpPr>
          <p:spPr bwMode="auto">
            <a:xfrm>
              <a:off x="1043" y="3484"/>
              <a:ext cx="1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84" name="Freeform 100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w 326"/>
                <a:gd name="T11" fmla="*/ 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85" name="Freeform 101" descr="Dark upward diagonal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86" name="Rectangle 102"/>
            <p:cNvSpPr>
              <a:spLocks noChangeArrowheads="1"/>
            </p:cNvSpPr>
            <p:nvPr/>
          </p:nvSpPr>
          <p:spPr bwMode="auto">
            <a:xfrm>
              <a:off x="956" y="3638"/>
              <a:ext cx="19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Mem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87" name="Rectangle 103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88" name="Rectangle 104" descr="Dark upward diagonal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89" name="Rectangle 105"/>
            <p:cNvSpPr>
              <a:spLocks noChangeArrowheads="1"/>
            </p:cNvSpPr>
            <p:nvPr/>
          </p:nvSpPr>
          <p:spPr bwMode="auto">
            <a:xfrm>
              <a:off x="1963" y="3625"/>
              <a:ext cx="19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 Regular"/>
                </a:rPr>
                <a:t>Mem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3390" name="Freeform 106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3 w 45"/>
                <a:gd name="T25" fmla="*/ 45 h 45"/>
                <a:gd name="T26" fmla="*/ 10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2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2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0 w 45"/>
                <a:gd name="T55" fmla="*/ 3 h 45"/>
                <a:gd name="T56" fmla="*/ 13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2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1" name="Freeform 107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3 w 45"/>
                <a:gd name="T25" fmla="*/ 3 h 45"/>
                <a:gd name="T26" fmla="*/ 10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2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2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0 w 45"/>
                <a:gd name="T55" fmla="*/ 43 h 45"/>
                <a:gd name="T56" fmla="*/ 13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2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2" name="Freeform 108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5 w 45"/>
                <a:gd name="T25" fmla="*/ 45 h 45"/>
                <a:gd name="T26" fmla="*/ 13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5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5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3 w 45"/>
                <a:gd name="T55" fmla="*/ 3 h 45"/>
                <a:gd name="T56" fmla="*/ 15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3" name="Freeform 109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5 w 45"/>
                <a:gd name="T25" fmla="*/ 3 h 45"/>
                <a:gd name="T26" fmla="*/ 13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5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5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3 w 45"/>
                <a:gd name="T55" fmla="*/ 43 h 45"/>
                <a:gd name="T56" fmla="*/ 15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4" name="Freeform 110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27 h 45"/>
                <a:gd name="T4" fmla="*/ 45 w 45"/>
                <a:gd name="T5" fmla="*/ 29 h 45"/>
                <a:gd name="T6" fmla="*/ 43 w 45"/>
                <a:gd name="T7" fmla="*/ 35 h 45"/>
                <a:gd name="T8" fmla="*/ 40 w 45"/>
                <a:gd name="T9" fmla="*/ 37 h 45"/>
                <a:gd name="T10" fmla="*/ 40 w 45"/>
                <a:gd name="T11" fmla="*/ 40 h 45"/>
                <a:gd name="T12" fmla="*/ 38 w 45"/>
                <a:gd name="T13" fmla="*/ 40 h 45"/>
                <a:gd name="T14" fmla="*/ 35 w 45"/>
                <a:gd name="T15" fmla="*/ 43 h 45"/>
                <a:gd name="T16" fmla="*/ 30 w 45"/>
                <a:gd name="T17" fmla="*/ 45 h 45"/>
                <a:gd name="T18" fmla="*/ 27 w 45"/>
                <a:gd name="T19" fmla="*/ 45 h 45"/>
                <a:gd name="T20" fmla="*/ 24 w 45"/>
                <a:gd name="T21" fmla="*/ 45 h 45"/>
                <a:gd name="T22" fmla="*/ 19 w 45"/>
                <a:gd name="T23" fmla="*/ 45 h 45"/>
                <a:gd name="T24" fmla="*/ 16 w 45"/>
                <a:gd name="T25" fmla="*/ 45 h 45"/>
                <a:gd name="T26" fmla="*/ 14 w 45"/>
                <a:gd name="T27" fmla="*/ 43 h 45"/>
                <a:gd name="T28" fmla="*/ 11 w 45"/>
                <a:gd name="T29" fmla="*/ 40 h 45"/>
                <a:gd name="T30" fmla="*/ 8 w 45"/>
                <a:gd name="T31" fmla="*/ 40 h 45"/>
                <a:gd name="T32" fmla="*/ 6 w 45"/>
                <a:gd name="T33" fmla="*/ 37 h 45"/>
                <a:gd name="T34" fmla="*/ 3 w 45"/>
                <a:gd name="T35" fmla="*/ 35 h 45"/>
                <a:gd name="T36" fmla="*/ 3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3 w 45"/>
                <a:gd name="T45" fmla="*/ 16 h 45"/>
                <a:gd name="T46" fmla="*/ 3 w 45"/>
                <a:gd name="T47" fmla="*/ 13 h 45"/>
                <a:gd name="T48" fmla="*/ 6 w 45"/>
                <a:gd name="T49" fmla="*/ 11 h 45"/>
                <a:gd name="T50" fmla="*/ 8 w 45"/>
                <a:gd name="T51" fmla="*/ 8 h 45"/>
                <a:gd name="T52" fmla="*/ 11 w 45"/>
                <a:gd name="T53" fmla="*/ 5 h 45"/>
                <a:gd name="T54" fmla="*/ 14 w 45"/>
                <a:gd name="T55" fmla="*/ 3 h 45"/>
                <a:gd name="T56" fmla="*/ 16 w 45"/>
                <a:gd name="T57" fmla="*/ 3 h 45"/>
                <a:gd name="T58" fmla="*/ 19 w 45"/>
                <a:gd name="T59" fmla="*/ 0 h 45"/>
                <a:gd name="T60" fmla="*/ 24 w 45"/>
                <a:gd name="T61" fmla="*/ 0 h 45"/>
                <a:gd name="T62" fmla="*/ 27 w 45"/>
                <a:gd name="T63" fmla="*/ 0 h 45"/>
                <a:gd name="T64" fmla="*/ 30 w 45"/>
                <a:gd name="T65" fmla="*/ 3 h 45"/>
                <a:gd name="T66" fmla="*/ 35 w 45"/>
                <a:gd name="T67" fmla="*/ 3 h 45"/>
                <a:gd name="T68" fmla="*/ 38 w 45"/>
                <a:gd name="T69" fmla="*/ 5 h 45"/>
                <a:gd name="T70" fmla="*/ 40 w 45"/>
                <a:gd name="T71" fmla="*/ 8 h 45"/>
                <a:gd name="T72" fmla="*/ 40 w 45"/>
                <a:gd name="T73" fmla="*/ 11 h 45"/>
                <a:gd name="T74" fmla="*/ 43 w 45"/>
                <a:gd name="T75" fmla="*/ 13 h 45"/>
                <a:gd name="T76" fmla="*/ 45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5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3395" name="Freeform 111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19 h 45"/>
                <a:gd name="T4" fmla="*/ 45 w 45"/>
                <a:gd name="T5" fmla="*/ 16 h 45"/>
                <a:gd name="T6" fmla="*/ 43 w 45"/>
                <a:gd name="T7" fmla="*/ 13 h 45"/>
                <a:gd name="T8" fmla="*/ 40 w 45"/>
                <a:gd name="T9" fmla="*/ 11 h 45"/>
                <a:gd name="T10" fmla="*/ 40 w 45"/>
                <a:gd name="T11" fmla="*/ 8 h 45"/>
                <a:gd name="T12" fmla="*/ 38 w 45"/>
                <a:gd name="T13" fmla="*/ 5 h 45"/>
                <a:gd name="T14" fmla="*/ 35 w 45"/>
                <a:gd name="T15" fmla="*/ 3 h 45"/>
                <a:gd name="T16" fmla="*/ 30 w 45"/>
                <a:gd name="T17" fmla="*/ 3 h 45"/>
                <a:gd name="T18" fmla="*/ 27 w 45"/>
                <a:gd name="T19" fmla="*/ 0 h 45"/>
                <a:gd name="T20" fmla="*/ 24 w 45"/>
                <a:gd name="T21" fmla="*/ 0 h 45"/>
                <a:gd name="T22" fmla="*/ 19 w 45"/>
                <a:gd name="T23" fmla="*/ 0 h 45"/>
                <a:gd name="T24" fmla="*/ 16 w 45"/>
                <a:gd name="T25" fmla="*/ 3 h 45"/>
                <a:gd name="T26" fmla="*/ 14 w 45"/>
                <a:gd name="T27" fmla="*/ 3 h 45"/>
                <a:gd name="T28" fmla="*/ 11 w 45"/>
                <a:gd name="T29" fmla="*/ 5 h 45"/>
                <a:gd name="T30" fmla="*/ 8 w 45"/>
                <a:gd name="T31" fmla="*/ 8 h 45"/>
                <a:gd name="T32" fmla="*/ 6 w 45"/>
                <a:gd name="T33" fmla="*/ 11 h 45"/>
                <a:gd name="T34" fmla="*/ 3 w 45"/>
                <a:gd name="T35" fmla="*/ 13 h 45"/>
                <a:gd name="T36" fmla="*/ 3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3 w 45"/>
                <a:gd name="T45" fmla="*/ 29 h 45"/>
                <a:gd name="T46" fmla="*/ 3 w 45"/>
                <a:gd name="T47" fmla="*/ 35 h 45"/>
                <a:gd name="T48" fmla="*/ 6 w 45"/>
                <a:gd name="T49" fmla="*/ 37 h 45"/>
                <a:gd name="T50" fmla="*/ 8 w 45"/>
                <a:gd name="T51" fmla="*/ 40 h 45"/>
                <a:gd name="T52" fmla="*/ 11 w 45"/>
                <a:gd name="T53" fmla="*/ 40 h 45"/>
                <a:gd name="T54" fmla="*/ 14 w 45"/>
                <a:gd name="T55" fmla="*/ 43 h 45"/>
                <a:gd name="T56" fmla="*/ 16 w 45"/>
                <a:gd name="T57" fmla="*/ 45 h 45"/>
                <a:gd name="T58" fmla="*/ 19 w 45"/>
                <a:gd name="T59" fmla="*/ 45 h 45"/>
                <a:gd name="T60" fmla="*/ 24 w 45"/>
                <a:gd name="T61" fmla="*/ 45 h 45"/>
                <a:gd name="T62" fmla="*/ 27 w 45"/>
                <a:gd name="T63" fmla="*/ 45 h 45"/>
                <a:gd name="T64" fmla="*/ 30 w 45"/>
                <a:gd name="T65" fmla="*/ 45 h 45"/>
                <a:gd name="T66" fmla="*/ 35 w 45"/>
                <a:gd name="T67" fmla="*/ 43 h 45"/>
                <a:gd name="T68" fmla="*/ 38 w 45"/>
                <a:gd name="T69" fmla="*/ 40 h 45"/>
                <a:gd name="T70" fmla="*/ 40 w 45"/>
                <a:gd name="T71" fmla="*/ 40 h 45"/>
                <a:gd name="T72" fmla="*/ 40 w 45"/>
                <a:gd name="T73" fmla="*/ 37 h 45"/>
                <a:gd name="T74" fmla="*/ 43 w 45"/>
                <a:gd name="T75" fmla="*/ 35 h 45"/>
                <a:gd name="T76" fmla="*/ 45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</p:grpSp>
      <p:sp>
        <p:nvSpPr>
          <p:cNvPr id="13355" name="Text Box 112"/>
          <p:cNvSpPr txBox="1">
            <a:spLocks noChangeArrowheads="1"/>
          </p:cNvSpPr>
          <p:nvPr/>
        </p:nvSpPr>
        <p:spPr bwMode="auto">
          <a:xfrm>
            <a:off x="822325" y="3843338"/>
            <a:ext cx="13668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Shared Cache</a:t>
            </a:r>
          </a:p>
        </p:txBody>
      </p:sp>
      <p:sp>
        <p:nvSpPr>
          <p:cNvPr id="13356" name="Text Box 113"/>
          <p:cNvSpPr txBox="1">
            <a:spLocks noChangeArrowheads="1"/>
          </p:cNvSpPr>
          <p:nvPr/>
        </p:nvSpPr>
        <p:spPr bwMode="auto">
          <a:xfrm>
            <a:off x="3108325" y="4376738"/>
            <a:ext cx="18700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Centralized Memory</a:t>
            </a:r>
          </a:p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Dance Hall, UMA</a:t>
            </a:r>
          </a:p>
        </p:txBody>
      </p:sp>
      <p:sp>
        <p:nvSpPr>
          <p:cNvPr id="13357" name="Text Box 114"/>
          <p:cNvSpPr txBox="1">
            <a:spLocks noChangeArrowheads="1"/>
          </p:cNvSpPr>
          <p:nvPr/>
        </p:nvSpPr>
        <p:spPr bwMode="auto">
          <a:xfrm>
            <a:off x="5932488" y="6226175"/>
            <a:ext cx="254952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  <a:sym typeface="Symbol" charset="0"/>
              </a:rPr>
              <a:t>Distributed Memory (NUMA)</a:t>
            </a:r>
          </a:p>
        </p:txBody>
      </p:sp>
      <p:sp>
        <p:nvSpPr>
          <p:cNvPr id="13358" name="Line 115"/>
          <p:cNvSpPr>
            <a:spLocks noChangeShapeType="1"/>
          </p:cNvSpPr>
          <p:nvPr/>
        </p:nvSpPr>
        <p:spPr bwMode="auto">
          <a:xfrm>
            <a:off x="2895600" y="1447800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 dirty="0">
              <a:latin typeface="Arial Regular"/>
            </a:endParaRPr>
          </a:p>
        </p:txBody>
      </p:sp>
      <p:sp>
        <p:nvSpPr>
          <p:cNvPr id="13359" name="Text Box 116"/>
          <p:cNvSpPr txBox="1">
            <a:spLocks noChangeArrowheads="1"/>
          </p:cNvSpPr>
          <p:nvPr/>
        </p:nvSpPr>
        <p:spPr bwMode="auto">
          <a:xfrm>
            <a:off x="6080125" y="1481138"/>
            <a:ext cx="6477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ym typeface="Symbol" charset="0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6852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More numbers you may want to know</a:t>
            </a:r>
          </a:p>
        </p:txBody>
      </p:sp>
      <p:pic>
        <p:nvPicPr>
          <p:cNvPr id="5" name="图片 4" descr="Screen Shot 2014-12-02 at 09.0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43" y="1590633"/>
            <a:ext cx="9380617" cy="37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80961" y="274638"/>
            <a:ext cx="6505839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Motivating example: </a:t>
            </a:r>
            <a:br>
              <a:rPr lang="en-US" altLang="zh-CN" b="1" dirty="0"/>
            </a:br>
            <a:r>
              <a:rPr lang="en-US" altLang="zh-CN" b="1" dirty="0"/>
              <a:t>file descriptors</a:t>
            </a:r>
            <a:endParaRPr lang="zh-CN" alt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Ideal FD performance graph</a:t>
            </a:r>
            <a:endParaRPr lang="zh-CN" altLang="en-US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65" b="-12965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Actual FD performance</a:t>
            </a:r>
            <a:endParaRPr lang="zh-CN" altLang="en-US" dirty="0"/>
          </a:p>
        </p:txBody>
      </p:sp>
      <p:pic>
        <p:nvPicPr>
          <p:cNvPr id="11" name="Content Placeholder 10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79" b="-135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9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7" t="12995" r="2443" b="16900"/>
          <a:stretch/>
        </p:blipFill>
        <p:spPr>
          <a:xfrm>
            <a:off x="0" y="0"/>
            <a:ext cx="1929968" cy="17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Why throughput drops?</a:t>
            </a:r>
            <a:endParaRPr lang="zh-CN" altLang="en-US" b="1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1694006"/>
            <a:ext cx="4943475" cy="24288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71796" y="475247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 Regular"/>
              </a:rPr>
              <a:t>Load </a:t>
            </a:r>
            <a:r>
              <a:rPr lang="en-US" altLang="zh-CN" sz="2400" dirty="0" err="1">
                <a:latin typeface="Arial Regular"/>
              </a:rPr>
              <a:t>fd_table</a:t>
            </a:r>
            <a:r>
              <a:rPr lang="en-US" altLang="zh-CN" sz="2400" dirty="0">
                <a:latin typeface="Arial Regular"/>
              </a:rPr>
              <a:t> data from L1 in 3 cycles.</a:t>
            </a:r>
            <a:endParaRPr lang="zh-CN" altLang="en-US" sz="240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188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Why throughput drops?</a:t>
            </a:r>
            <a:endParaRPr lang="zh-CN" altLang="en-US" b="1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527691"/>
            <a:ext cx="4819650" cy="2571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0081" y="4609970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 Regular"/>
              </a:rPr>
              <a:t>Now it takes </a:t>
            </a:r>
            <a:r>
              <a:rPr lang="en-US" altLang="zh-CN" sz="2400" b="1" dirty="0">
                <a:solidFill>
                  <a:srgbClr val="C00000"/>
                </a:solidFill>
                <a:latin typeface="Arial Regular"/>
              </a:rPr>
              <a:t>121</a:t>
            </a:r>
            <a:r>
              <a:rPr lang="en-US" altLang="zh-CN" sz="2400" dirty="0">
                <a:latin typeface="Arial Regular"/>
              </a:rPr>
              <a:t> cycles!</a:t>
            </a:r>
            <a:endParaRPr lang="zh-CN" altLang="en-US" sz="240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3882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Non-scalable Locking are dangerous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Cause: Non-scalable locks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Non-scalable locks</a:t>
            </a:r>
          </a:p>
          <a:p>
            <a:pPr marL="0" indent="0">
              <a:buNone/>
            </a:pPr>
            <a:r>
              <a:rPr kumimoji="1" lang="en-US" altLang="zh-CN" dirty="0"/>
              <a:t>	Such as spin locks</a:t>
            </a:r>
          </a:p>
          <a:p>
            <a:pPr marL="0" indent="0">
              <a:buNone/>
            </a:pPr>
            <a:r>
              <a:rPr kumimoji="1" lang="en-US" altLang="zh-CN" dirty="0"/>
              <a:t>	Poor performance when highly contended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Many systems are using non-scalable locks</a:t>
            </a:r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kumimoji="1" lang="en-US" altLang="zh-CN" b="1" dirty="0"/>
              <a:t>But they are dangerous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53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Why dangerous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Lead to </a:t>
            </a:r>
            <a:r>
              <a:rPr kumimoji="1" lang="en-US" altLang="zh-CN" dirty="0">
                <a:solidFill>
                  <a:srgbClr val="FF0000"/>
                </a:solidFill>
              </a:rPr>
              <a:t>performance collapse</a:t>
            </a:r>
            <a:r>
              <a:rPr kumimoji="1" lang="en-US" altLang="zh-CN" dirty="0"/>
              <a:t> when adding a few more cores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Even tiny critical section will also lead to this performance collapse</a:t>
            </a:r>
          </a:p>
        </p:txBody>
      </p:sp>
    </p:spTree>
    <p:extLst>
      <p:ext uri="{BB962C8B-B14F-4D97-AF65-F5344CB8AC3E}">
        <p14:creationId xmlns:p14="http://schemas.microsoft.com/office/powerpoint/2010/main" val="3318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3-04-09 下午12.36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" y="86122"/>
            <a:ext cx="5486781" cy="3556247"/>
          </a:xfrm>
          <a:prstGeom prst="rect">
            <a:avLst/>
          </a:prstGeom>
        </p:spPr>
      </p:pic>
      <p:pic>
        <p:nvPicPr>
          <p:cNvPr id="5" name="Content Placeholder 4" descr="屏幕快照 2013-04-09 下午12.37.0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29"/>
          <a:stretch/>
        </p:blipFill>
        <p:spPr>
          <a:xfrm>
            <a:off x="3196368" y="3158227"/>
            <a:ext cx="5523253" cy="36997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3" y="86122"/>
            <a:ext cx="4156017" cy="1143000"/>
          </a:xfrm>
        </p:spPr>
        <p:txBody>
          <a:bodyPr>
            <a:normAutofit/>
          </a:bodyPr>
          <a:lstStyle/>
          <a:p>
            <a:r>
              <a:rPr lang="en-US" b="1" dirty="0"/>
              <a:t>Xv6 locking</a:t>
            </a:r>
          </a:p>
        </p:txBody>
      </p:sp>
    </p:spTree>
    <p:extLst>
      <p:ext uri="{BB962C8B-B14F-4D97-AF65-F5344CB8AC3E}">
        <p14:creationId xmlns:p14="http://schemas.microsoft.com/office/powerpoint/2010/main" val="318614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Case study: ticket spinlock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Normal spinlock has extremely noticeable unfairness</a:t>
            </a:r>
          </a:p>
          <a:p>
            <a:pPr marL="457200" lvl="1" indent="0">
              <a:buNone/>
            </a:pPr>
            <a:r>
              <a:rPr kumimoji="1" lang="en-US" altLang="zh-CN" dirty="0"/>
              <a:t>Even on a 8-core CPU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Ticket spinlock guarantees lock are granted to acquirers in order</a:t>
            </a:r>
          </a:p>
          <a:p>
            <a:pPr marL="457200" lvl="1" indent="0">
              <a:buNone/>
            </a:pPr>
            <a:r>
              <a:rPr kumimoji="1" lang="en-US" altLang="zh-CN" dirty="0"/>
              <a:t>Used in Linux kernel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 it’s non-scalable lock</a:t>
            </a:r>
          </a:p>
        </p:txBody>
      </p:sp>
    </p:spTree>
    <p:extLst>
      <p:ext uri="{BB962C8B-B14F-4D97-AF65-F5344CB8AC3E}">
        <p14:creationId xmlns:p14="http://schemas.microsoft.com/office/powerpoint/2010/main" val="84901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Scalability Tutorial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Non-scalable 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Scalable locks</a:t>
            </a:r>
          </a:p>
        </p:txBody>
      </p:sp>
    </p:spTree>
    <p:extLst>
      <p:ext uri="{BB962C8B-B14F-4D97-AF65-F5344CB8AC3E}">
        <p14:creationId xmlns:p14="http://schemas.microsoft.com/office/powerpoint/2010/main" val="218281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Pseudo code for ticket lock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535065"/>
            <a:ext cx="336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/>
                <a:cs typeface="Courier New"/>
              </a:rPr>
              <a:t>struct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spinlock_t</a:t>
            </a:r>
            <a:r>
              <a:rPr lang="en-US" altLang="zh-CN" b="1" dirty="0">
                <a:latin typeface="Courier New"/>
                <a:cs typeface="Courier New"/>
              </a:rPr>
              <a:t> {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</a:t>
            </a:r>
            <a:r>
              <a:rPr lang="en-US" altLang="zh-CN" b="1" dirty="0" err="1">
                <a:latin typeface="Courier New"/>
                <a:cs typeface="Courier New"/>
              </a:rPr>
              <a:t>int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current_ticket</a:t>
            </a:r>
            <a:r>
              <a:rPr lang="en-US" altLang="zh-CN" b="1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</a:t>
            </a:r>
            <a:r>
              <a:rPr lang="en-US" altLang="zh-CN" b="1" dirty="0" err="1">
                <a:latin typeface="Courier New"/>
                <a:cs typeface="Courier New"/>
              </a:rPr>
              <a:t>int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next_ticket</a:t>
            </a:r>
            <a:r>
              <a:rPr lang="en-US" altLang="zh-CN" b="1" dirty="0">
                <a:latin typeface="Courier New"/>
                <a:cs typeface="Courier New"/>
              </a:rPr>
              <a:t>; 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} </a:t>
            </a:r>
          </a:p>
          <a:p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299695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>
                <a:latin typeface="Courier New"/>
                <a:cs typeface="Courier New"/>
              </a:rPr>
              <a:t>spin_lock</a:t>
            </a:r>
            <a:r>
              <a:rPr kumimoji="1" lang="en-US" altLang="zh-CN" b="1" dirty="0">
                <a:latin typeface="Courier New"/>
                <a:cs typeface="Courier New"/>
              </a:rPr>
              <a:t>(</a:t>
            </a:r>
            <a:r>
              <a:rPr kumimoji="1" lang="en-US" altLang="zh-CN" b="1" dirty="0" err="1">
                <a:latin typeface="Courier New"/>
                <a:cs typeface="Courier New"/>
              </a:rPr>
              <a:t>spinlock_t</a:t>
            </a:r>
            <a:r>
              <a:rPr kumimoji="1" lang="en-US" altLang="zh-CN" b="1" dirty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</a:t>
            </a:r>
            <a:r>
              <a:rPr kumimoji="1" lang="en-US" altLang="zh-CN" b="1" dirty="0" err="1">
                <a:latin typeface="Courier New"/>
                <a:cs typeface="Courier New"/>
              </a:rPr>
              <a:t>int</a:t>
            </a:r>
            <a:r>
              <a:rPr kumimoji="1" lang="en-US" altLang="zh-CN" b="1" dirty="0">
                <a:latin typeface="Courier New"/>
                <a:cs typeface="Courier New"/>
              </a:rPr>
              <a:t> t = </a:t>
            </a:r>
            <a:r>
              <a:rPr kumimoji="1" lang="en-US" altLang="zh-CN" b="1" dirty="0" err="1">
                <a:latin typeface="Courier New"/>
                <a:cs typeface="Courier New"/>
              </a:rPr>
              <a:t>atomic_xadd</a:t>
            </a:r>
            <a:r>
              <a:rPr kumimoji="1" lang="en-US" altLang="zh-CN" b="1" dirty="0">
                <a:latin typeface="Courier New"/>
                <a:cs typeface="Courier New"/>
              </a:rPr>
              <a:t>(&amp;l-&gt;</a:t>
            </a:r>
            <a:r>
              <a:rPr kumimoji="1" lang="en-US" altLang="zh-CN" b="1" dirty="0" err="1">
                <a:latin typeface="Courier New"/>
                <a:cs typeface="Courier New"/>
              </a:rPr>
              <a:t>next_ticket</a:t>
            </a:r>
            <a:r>
              <a:rPr kumimoji="1"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while (t != l-&gt;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    ; // spin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479715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>
                <a:latin typeface="Courier New"/>
                <a:cs typeface="Courier New"/>
              </a:rPr>
              <a:t>spin_unlock</a:t>
            </a:r>
            <a:r>
              <a:rPr kumimoji="1" lang="en-US" altLang="zh-CN" b="1" dirty="0">
                <a:latin typeface="Courier New"/>
                <a:cs typeface="Courier New"/>
              </a:rPr>
              <a:t>(</a:t>
            </a:r>
            <a:r>
              <a:rPr kumimoji="1" lang="en-US" altLang="zh-CN" b="1" dirty="0" err="1">
                <a:latin typeface="Courier New"/>
                <a:cs typeface="Courier New"/>
              </a:rPr>
              <a:t>spinlock_t</a:t>
            </a:r>
            <a:r>
              <a:rPr kumimoji="1" lang="en-US" altLang="zh-CN" b="1" dirty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l-&gt;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>
                <a:latin typeface="Courier New"/>
                <a:cs typeface="Courier New"/>
              </a:rPr>
              <a:t>++;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585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Pseudo code for ticket lock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71600" y="1628800"/>
            <a:ext cx="336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/>
                <a:cs typeface="Courier New"/>
              </a:rPr>
              <a:t>struct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spinlock_t</a:t>
            </a:r>
            <a:r>
              <a:rPr lang="en-US" altLang="zh-CN" b="1" dirty="0">
                <a:latin typeface="Courier New"/>
                <a:cs typeface="Courier New"/>
              </a:rPr>
              <a:t> {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</a:t>
            </a:r>
            <a:r>
              <a:rPr lang="en-US" altLang="zh-CN" b="1" dirty="0" err="1">
                <a:latin typeface="Courier New"/>
                <a:cs typeface="Courier New"/>
              </a:rPr>
              <a:t>int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current_ticket</a:t>
            </a:r>
            <a:r>
              <a:rPr lang="en-US" altLang="zh-CN" b="1" dirty="0">
                <a:latin typeface="Courier New"/>
                <a:cs typeface="Courier New"/>
              </a:rPr>
              <a:t>;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    </a:t>
            </a:r>
            <a:r>
              <a:rPr lang="en-US" altLang="zh-CN" b="1" dirty="0" err="1">
                <a:latin typeface="Courier New"/>
                <a:cs typeface="Courier New"/>
              </a:rPr>
              <a:t>int</a:t>
            </a:r>
            <a:r>
              <a:rPr lang="en-US" altLang="zh-CN" b="1" dirty="0">
                <a:latin typeface="Courier New"/>
                <a:cs typeface="Courier New"/>
              </a:rPr>
              <a:t> </a:t>
            </a:r>
            <a:r>
              <a:rPr lang="en-US" altLang="zh-CN" b="1" dirty="0" err="1">
                <a:latin typeface="Courier New"/>
                <a:cs typeface="Courier New"/>
              </a:rPr>
              <a:t>next_ticket</a:t>
            </a:r>
            <a:r>
              <a:rPr lang="en-US" altLang="zh-CN" b="1" dirty="0">
                <a:latin typeface="Courier New"/>
                <a:cs typeface="Courier New"/>
              </a:rPr>
              <a:t>; </a:t>
            </a:r>
          </a:p>
          <a:p>
            <a:r>
              <a:rPr lang="en-US" altLang="zh-CN" b="1" dirty="0">
                <a:latin typeface="Courier New"/>
                <a:cs typeface="Courier New"/>
              </a:rPr>
              <a:t>} </a:t>
            </a:r>
          </a:p>
          <a:p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592" y="299695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>
                <a:latin typeface="Courier New"/>
                <a:cs typeface="Courier New"/>
              </a:rPr>
              <a:t>spin_lock</a:t>
            </a:r>
            <a:r>
              <a:rPr kumimoji="1" lang="en-US" altLang="zh-CN" b="1" dirty="0">
                <a:latin typeface="Courier New"/>
                <a:cs typeface="Courier New"/>
              </a:rPr>
              <a:t>(</a:t>
            </a:r>
            <a:r>
              <a:rPr kumimoji="1" lang="en-US" altLang="zh-CN" b="1" dirty="0" err="1">
                <a:latin typeface="Courier New"/>
                <a:cs typeface="Courier New"/>
              </a:rPr>
              <a:t>spinlock_t</a:t>
            </a:r>
            <a:r>
              <a:rPr kumimoji="1" lang="en-US" altLang="zh-CN" b="1" dirty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</a:t>
            </a:r>
            <a:r>
              <a:rPr kumimoji="1" lang="en-US" altLang="zh-CN" b="1" dirty="0" err="1">
                <a:latin typeface="Courier New"/>
                <a:cs typeface="Courier New"/>
              </a:rPr>
              <a:t>int</a:t>
            </a:r>
            <a:r>
              <a:rPr kumimoji="1" lang="en-US" altLang="zh-CN" b="1" dirty="0">
                <a:latin typeface="Courier New"/>
                <a:cs typeface="Courier New"/>
              </a:rPr>
              <a:t> t = </a:t>
            </a:r>
            <a:r>
              <a:rPr kumimoji="1" lang="en-US" altLang="zh-CN" b="1" dirty="0" err="1">
                <a:latin typeface="Courier New"/>
                <a:cs typeface="Courier New"/>
              </a:rPr>
              <a:t>atomic_xadd</a:t>
            </a:r>
            <a:r>
              <a:rPr kumimoji="1" lang="en-US" altLang="zh-CN" b="1" dirty="0">
                <a:latin typeface="Courier New"/>
                <a:cs typeface="Courier New"/>
              </a:rPr>
              <a:t>(&amp;l-&gt;</a:t>
            </a:r>
            <a:r>
              <a:rPr kumimoji="1" lang="en-US" altLang="zh-CN" b="1" dirty="0" err="1">
                <a:latin typeface="Courier New"/>
                <a:cs typeface="Courier New"/>
              </a:rPr>
              <a:t>next_ticket</a:t>
            </a:r>
            <a:r>
              <a:rPr kumimoji="1"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while (t != l-&gt;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    ; // spin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479715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>
                <a:latin typeface="Courier New"/>
                <a:cs typeface="Courier New"/>
              </a:rPr>
              <a:t>spin_unlock</a:t>
            </a:r>
            <a:r>
              <a:rPr kumimoji="1" lang="en-US" altLang="zh-CN" b="1" dirty="0">
                <a:latin typeface="Courier New"/>
                <a:cs typeface="Courier New"/>
              </a:rPr>
              <a:t>(</a:t>
            </a:r>
            <a:r>
              <a:rPr kumimoji="1" lang="en-US" altLang="zh-CN" b="1" dirty="0" err="1">
                <a:latin typeface="Courier New"/>
                <a:cs typeface="Courier New"/>
              </a:rPr>
              <a:t>spinlock_t</a:t>
            </a:r>
            <a:r>
              <a:rPr kumimoji="1" lang="en-US" altLang="zh-CN" b="1" dirty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l-&gt;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>
                <a:latin typeface="Courier New"/>
                <a:cs typeface="Courier New"/>
              </a:rPr>
              <a:t>++;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4283968" y="1844824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92080" y="162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Currently serving which one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851920" y="24208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92080" y="2204864"/>
            <a:ext cx="271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Ticket for the next comer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6588224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92280" y="314096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Add and get</a:t>
            </a:r>
          </a:p>
          <a:p>
            <a:r>
              <a:rPr kumimoji="1" lang="en-US" altLang="zh-CN" dirty="0">
                <a:latin typeface="Arial Regular"/>
              </a:rPr>
              <a:t>original value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7969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Background on cache coherence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On multi-core processors, each core has its own private cache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Need to keep the cache content in sync when some CPU modifies some memory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Accomplished by cache coherence protocol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55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07"/>
            <a:ext cx="8229600" cy="8609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Regular"/>
              </a:rPr>
              <a:t>Example Cache Coherence Problem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1765300" y="3708500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3284538" y="3708500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2438400" y="4018062"/>
            <a:ext cx="1681163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2438400" y="4043462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5799138" y="4121250"/>
            <a:ext cx="76944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I/O devices</a:t>
            </a:r>
            <a:endParaRPr lang="en-US" dirty="0">
              <a:latin typeface="Arial Regular"/>
            </a:endParaRPr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3011488" y="4814987"/>
            <a:ext cx="554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Memory</a:t>
            </a:r>
            <a:endParaRPr lang="en-US" dirty="0">
              <a:latin typeface="Arial Regular"/>
            </a:endParaRPr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2271713" y="3371950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2271713" y="2533750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399" name="Freeform 12"/>
          <p:cNvSpPr>
            <a:spLocks/>
          </p:cNvSpPr>
          <p:nvPr/>
        </p:nvSpPr>
        <p:spPr bwMode="auto">
          <a:xfrm>
            <a:off x="1936750" y="1862237"/>
            <a:ext cx="671513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2147483647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0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0" name="Freeform 13"/>
          <p:cNvSpPr>
            <a:spLocks/>
          </p:cNvSpPr>
          <p:nvPr/>
        </p:nvSpPr>
        <p:spPr bwMode="auto">
          <a:xfrm>
            <a:off x="1936750" y="1862237"/>
            <a:ext cx="671513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0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2147483647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1" name="Rectangle 14"/>
          <p:cNvSpPr>
            <a:spLocks noChangeArrowheads="1"/>
          </p:cNvSpPr>
          <p:nvPr/>
        </p:nvSpPr>
        <p:spPr bwMode="auto">
          <a:xfrm>
            <a:off x="1765300" y="2700437"/>
            <a:ext cx="1009650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2" name="Rectangle 15" descr="Small confetti"/>
          <p:cNvSpPr>
            <a:spLocks noChangeArrowheads="1"/>
          </p:cNvSpPr>
          <p:nvPr/>
        </p:nvSpPr>
        <p:spPr bwMode="auto">
          <a:xfrm>
            <a:off x="1765300" y="2700437"/>
            <a:ext cx="1009650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3" name="Rectangle 16"/>
          <p:cNvSpPr>
            <a:spLocks noChangeArrowheads="1"/>
          </p:cNvSpPr>
          <p:nvPr/>
        </p:nvSpPr>
        <p:spPr bwMode="auto">
          <a:xfrm>
            <a:off x="2178050" y="2109887"/>
            <a:ext cx="1025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P</a:t>
            </a:r>
            <a:endParaRPr lang="en-US" dirty="0">
              <a:latin typeface="Arial Regular"/>
            </a:endParaRPr>
          </a:p>
        </p:txBody>
      </p:sp>
      <p:sp>
        <p:nvSpPr>
          <p:cNvPr id="16404" name="Rectangle 17"/>
          <p:cNvSpPr>
            <a:spLocks noChangeArrowheads="1"/>
          </p:cNvSpPr>
          <p:nvPr/>
        </p:nvSpPr>
        <p:spPr bwMode="auto">
          <a:xfrm>
            <a:off x="2249488" y="2171800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 Regular"/>
              </a:rPr>
              <a:t>1</a:t>
            </a:r>
            <a:endParaRPr lang="en-US" dirty="0">
              <a:latin typeface="Arial Regular"/>
            </a:endParaRPr>
          </a:p>
        </p:txBody>
      </p:sp>
      <p:sp>
        <p:nvSpPr>
          <p:cNvPr id="16405" name="Rectangle 18"/>
          <p:cNvSpPr>
            <a:spLocks noChangeArrowheads="1"/>
          </p:cNvSpPr>
          <p:nvPr/>
        </p:nvSpPr>
        <p:spPr bwMode="auto">
          <a:xfrm>
            <a:off x="2219325" y="279092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$</a:t>
            </a:r>
            <a:endParaRPr lang="en-US" dirty="0">
              <a:latin typeface="Arial Regular"/>
            </a:endParaRPr>
          </a:p>
        </p:txBody>
      </p:sp>
      <p:sp>
        <p:nvSpPr>
          <p:cNvPr id="16406" name="Line 19"/>
          <p:cNvSpPr>
            <a:spLocks noChangeShapeType="1"/>
          </p:cNvSpPr>
          <p:nvPr/>
        </p:nvSpPr>
        <p:spPr bwMode="auto">
          <a:xfrm>
            <a:off x="6135688" y="3708500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4454525" y="3371950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8" name="Line 21"/>
          <p:cNvSpPr>
            <a:spLocks noChangeShapeType="1"/>
          </p:cNvSpPr>
          <p:nvPr/>
        </p:nvSpPr>
        <p:spPr bwMode="auto">
          <a:xfrm>
            <a:off x="4454525" y="2533750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09" name="Freeform 22"/>
          <p:cNvSpPr>
            <a:spLocks/>
          </p:cNvSpPr>
          <p:nvPr/>
        </p:nvSpPr>
        <p:spPr bwMode="auto">
          <a:xfrm>
            <a:off x="4119563" y="1862237"/>
            <a:ext cx="671512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2147483647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0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0" name="Freeform 23"/>
          <p:cNvSpPr>
            <a:spLocks/>
          </p:cNvSpPr>
          <p:nvPr/>
        </p:nvSpPr>
        <p:spPr bwMode="auto">
          <a:xfrm>
            <a:off x="4119563" y="1862237"/>
            <a:ext cx="671512" cy="671513"/>
          </a:xfrm>
          <a:custGeom>
            <a:avLst/>
            <a:gdLst>
              <a:gd name="T0" fmla="*/ 2147483647 w 423"/>
              <a:gd name="T1" fmla="*/ 2147483647 h 423"/>
              <a:gd name="T2" fmla="*/ 2147483647 w 423"/>
              <a:gd name="T3" fmla="*/ 2147483647 h 423"/>
              <a:gd name="T4" fmla="*/ 2147483647 w 423"/>
              <a:gd name="T5" fmla="*/ 2147483647 h 423"/>
              <a:gd name="T6" fmla="*/ 2147483647 w 423"/>
              <a:gd name="T7" fmla="*/ 2147483647 h 423"/>
              <a:gd name="T8" fmla="*/ 2147483647 w 423"/>
              <a:gd name="T9" fmla="*/ 2147483647 h 423"/>
              <a:gd name="T10" fmla="*/ 2147483647 w 423"/>
              <a:gd name="T11" fmla="*/ 2147483647 h 423"/>
              <a:gd name="T12" fmla="*/ 2147483647 w 423"/>
              <a:gd name="T13" fmla="*/ 2147483647 h 423"/>
              <a:gd name="T14" fmla="*/ 2147483647 w 423"/>
              <a:gd name="T15" fmla="*/ 2147483647 h 423"/>
              <a:gd name="T16" fmla="*/ 2147483647 w 423"/>
              <a:gd name="T17" fmla="*/ 2147483647 h 423"/>
              <a:gd name="T18" fmla="*/ 2147483647 w 423"/>
              <a:gd name="T19" fmla="*/ 2147483647 h 423"/>
              <a:gd name="T20" fmla="*/ 2147483647 w 423"/>
              <a:gd name="T21" fmla="*/ 0 h 423"/>
              <a:gd name="T22" fmla="*/ 2147483647 w 423"/>
              <a:gd name="T23" fmla="*/ 2147483647 h 423"/>
              <a:gd name="T24" fmla="*/ 2147483647 w 423"/>
              <a:gd name="T25" fmla="*/ 2147483647 h 423"/>
              <a:gd name="T26" fmla="*/ 2147483647 w 423"/>
              <a:gd name="T27" fmla="*/ 2147483647 h 423"/>
              <a:gd name="T28" fmla="*/ 2147483647 w 423"/>
              <a:gd name="T29" fmla="*/ 2147483647 h 423"/>
              <a:gd name="T30" fmla="*/ 2147483647 w 423"/>
              <a:gd name="T31" fmla="*/ 2147483647 h 423"/>
              <a:gd name="T32" fmla="*/ 2147483647 w 423"/>
              <a:gd name="T33" fmla="*/ 2147483647 h 423"/>
              <a:gd name="T34" fmla="*/ 2147483647 w 423"/>
              <a:gd name="T35" fmla="*/ 2147483647 h 423"/>
              <a:gd name="T36" fmla="*/ 2147483647 w 423"/>
              <a:gd name="T37" fmla="*/ 2147483647 h 423"/>
              <a:gd name="T38" fmla="*/ 2147483647 w 423"/>
              <a:gd name="T39" fmla="*/ 2147483647 h 423"/>
              <a:gd name="T40" fmla="*/ 0 w 423"/>
              <a:gd name="T41" fmla="*/ 2147483647 h 423"/>
              <a:gd name="T42" fmla="*/ 2147483647 w 423"/>
              <a:gd name="T43" fmla="*/ 2147483647 h 423"/>
              <a:gd name="T44" fmla="*/ 2147483647 w 423"/>
              <a:gd name="T45" fmla="*/ 2147483647 h 423"/>
              <a:gd name="T46" fmla="*/ 2147483647 w 423"/>
              <a:gd name="T47" fmla="*/ 2147483647 h 423"/>
              <a:gd name="T48" fmla="*/ 2147483647 w 423"/>
              <a:gd name="T49" fmla="*/ 2147483647 h 423"/>
              <a:gd name="T50" fmla="*/ 2147483647 w 423"/>
              <a:gd name="T51" fmla="*/ 2147483647 h 423"/>
              <a:gd name="T52" fmla="*/ 2147483647 w 423"/>
              <a:gd name="T53" fmla="*/ 2147483647 h 423"/>
              <a:gd name="T54" fmla="*/ 2147483647 w 423"/>
              <a:gd name="T55" fmla="*/ 2147483647 h 423"/>
              <a:gd name="T56" fmla="*/ 2147483647 w 423"/>
              <a:gd name="T57" fmla="*/ 2147483647 h 423"/>
              <a:gd name="T58" fmla="*/ 2147483647 w 423"/>
              <a:gd name="T59" fmla="*/ 2147483647 h 423"/>
              <a:gd name="T60" fmla="*/ 2147483647 w 423"/>
              <a:gd name="T61" fmla="*/ 2147483647 h 423"/>
              <a:gd name="T62" fmla="*/ 2147483647 w 423"/>
              <a:gd name="T63" fmla="*/ 2147483647 h 423"/>
              <a:gd name="T64" fmla="*/ 2147483647 w 423"/>
              <a:gd name="T65" fmla="*/ 2147483647 h 423"/>
              <a:gd name="T66" fmla="*/ 2147483647 w 423"/>
              <a:gd name="T67" fmla="*/ 2147483647 h 423"/>
              <a:gd name="T68" fmla="*/ 2147483647 w 423"/>
              <a:gd name="T69" fmla="*/ 2147483647 h 423"/>
              <a:gd name="T70" fmla="*/ 2147483647 w 423"/>
              <a:gd name="T71" fmla="*/ 2147483647 h 423"/>
              <a:gd name="T72" fmla="*/ 2147483647 w 423"/>
              <a:gd name="T73" fmla="*/ 2147483647 h 423"/>
              <a:gd name="T74" fmla="*/ 2147483647 w 423"/>
              <a:gd name="T75" fmla="*/ 2147483647 h 423"/>
              <a:gd name="T76" fmla="*/ 2147483647 w 423"/>
              <a:gd name="T77" fmla="*/ 2147483647 h 423"/>
              <a:gd name="T78" fmla="*/ 2147483647 w 423"/>
              <a:gd name="T79" fmla="*/ 2147483647 h 423"/>
              <a:gd name="T80" fmla="*/ 2147483647 w 423"/>
              <a:gd name="T81" fmla="*/ 2147483647 h 423"/>
              <a:gd name="T82" fmla="*/ 2147483647 w 423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1" name="Rectangle 24"/>
          <p:cNvSpPr>
            <a:spLocks noChangeArrowheads="1"/>
          </p:cNvSpPr>
          <p:nvPr/>
        </p:nvSpPr>
        <p:spPr bwMode="auto">
          <a:xfrm>
            <a:off x="3952875" y="2700437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2" name="Rectangle 25" descr="Small confetti"/>
          <p:cNvSpPr>
            <a:spLocks noChangeArrowheads="1"/>
          </p:cNvSpPr>
          <p:nvPr/>
        </p:nvSpPr>
        <p:spPr bwMode="auto">
          <a:xfrm>
            <a:off x="3952875" y="2700437"/>
            <a:ext cx="1008063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3" name="Rectangle 26"/>
          <p:cNvSpPr>
            <a:spLocks noChangeArrowheads="1"/>
          </p:cNvSpPr>
          <p:nvPr/>
        </p:nvSpPr>
        <p:spPr bwMode="auto">
          <a:xfrm>
            <a:off x="4432300" y="279092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$</a:t>
            </a:r>
            <a:endParaRPr lang="en-US" dirty="0">
              <a:latin typeface="Arial Regular"/>
            </a:endParaRPr>
          </a:p>
        </p:txBody>
      </p:sp>
      <p:sp>
        <p:nvSpPr>
          <p:cNvPr id="16414" name="Line 27"/>
          <p:cNvSpPr>
            <a:spLocks noChangeShapeType="1"/>
          </p:cNvSpPr>
          <p:nvPr/>
        </p:nvSpPr>
        <p:spPr bwMode="auto">
          <a:xfrm>
            <a:off x="6642100" y="3371950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5" name="Line 28"/>
          <p:cNvSpPr>
            <a:spLocks noChangeShapeType="1"/>
          </p:cNvSpPr>
          <p:nvPr/>
        </p:nvSpPr>
        <p:spPr bwMode="auto">
          <a:xfrm>
            <a:off x="6642100" y="2533750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6" name="Freeform 29"/>
          <p:cNvSpPr>
            <a:spLocks/>
          </p:cNvSpPr>
          <p:nvPr/>
        </p:nvSpPr>
        <p:spPr bwMode="auto">
          <a:xfrm>
            <a:off x="6305550" y="1862237"/>
            <a:ext cx="673100" cy="671513"/>
          </a:xfrm>
          <a:custGeom>
            <a:avLst/>
            <a:gdLst>
              <a:gd name="T0" fmla="*/ 2147483647 w 424"/>
              <a:gd name="T1" fmla="*/ 2147483647 h 423"/>
              <a:gd name="T2" fmla="*/ 2147483647 w 424"/>
              <a:gd name="T3" fmla="*/ 2147483647 h 423"/>
              <a:gd name="T4" fmla="*/ 2147483647 w 424"/>
              <a:gd name="T5" fmla="*/ 2147483647 h 423"/>
              <a:gd name="T6" fmla="*/ 2147483647 w 424"/>
              <a:gd name="T7" fmla="*/ 2147483647 h 423"/>
              <a:gd name="T8" fmla="*/ 2147483647 w 424"/>
              <a:gd name="T9" fmla="*/ 2147483647 h 423"/>
              <a:gd name="T10" fmla="*/ 2147483647 w 424"/>
              <a:gd name="T11" fmla="*/ 2147483647 h 423"/>
              <a:gd name="T12" fmla="*/ 2147483647 w 424"/>
              <a:gd name="T13" fmla="*/ 2147483647 h 423"/>
              <a:gd name="T14" fmla="*/ 2147483647 w 424"/>
              <a:gd name="T15" fmla="*/ 2147483647 h 423"/>
              <a:gd name="T16" fmla="*/ 2147483647 w 424"/>
              <a:gd name="T17" fmla="*/ 2147483647 h 423"/>
              <a:gd name="T18" fmla="*/ 2147483647 w 424"/>
              <a:gd name="T19" fmla="*/ 2147483647 h 423"/>
              <a:gd name="T20" fmla="*/ 2147483647 w 424"/>
              <a:gd name="T21" fmla="*/ 2147483647 h 423"/>
              <a:gd name="T22" fmla="*/ 2147483647 w 424"/>
              <a:gd name="T23" fmla="*/ 2147483647 h 423"/>
              <a:gd name="T24" fmla="*/ 2147483647 w 424"/>
              <a:gd name="T25" fmla="*/ 2147483647 h 423"/>
              <a:gd name="T26" fmla="*/ 2147483647 w 424"/>
              <a:gd name="T27" fmla="*/ 2147483647 h 423"/>
              <a:gd name="T28" fmla="*/ 2147483647 w 424"/>
              <a:gd name="T29" fmla="*/ 2147483647 h 423"/>
              <a:gd name="T30" fmla="*/ 2147483647 w 424"/>
              <a:gd name="T31" fmla="*/ 2147483647 h 423"/>
              <a:gd name="T32" fmla="*/ 2147483647 w 424"/>
              <a:gd name="T33" fmla="*/ 2147483647 h 423"/>
              <a:gd name="T34" fmla="*/ 2147483647 w 424"/>
              <a:gd name="T35" fmla="*/ 2147483647 h 423"/>
              <a:gd name="T36" fmla="*/ 2147483647 w 424"/>
              <a:gd name="T37" fmla="*/ 2147483647 h 423"/>
              <a:gd name="T38" fmla="*/ 2147483647 w 424"/>
              <a:gd name="T39" fmla="*/ 2147483647 h 423"/>
              <a:gd name="T40" fmla="*/ 0 w 424"/>
              <a:gd name="T41" fmla="*/ 2147483647 h 423"/>
              <a:gd name="T42" fmla="*/ 2147483647 w 424"/>
              <a:gd name="T43" fmla="*/ 2147483647 h 423"/>
              <a:gd name="T44" fmla="*/ 2147483647 w 424"/>
              <a:gd name="T45" fmla="*/ 2147483647 h 423"/>
              <a:gd name="T46" fmla="*/ 2147483647 w 424"/>
              <a:gd name="T47" fmla="*/ 2147483647 h 423"/>
              <a:gd name="T48" fmla="*/ 2147483647 w 424"/>
              <a:gd name="T49" fmla="*/ 2147483647 h 423"/>
              <a:gd name="T50" fmla="*/ 2147483647 w 424"/>
              <a:gd name="T51" fmla="*/ 2147483647 h 423"/>
              <a:gd name="T52" fmla="*/ 2147483647 w 424"/>
              <a:gd name="T53" fmla="*/ 2147483647 h 423"/>
              <a:gd name="T54" fmla="*/ 2147483647 w 424"/>
              <a:gd name="T55" fmla="*/ 2147483647 h 423"/>
              <a:gd name="T56" fmla="*/ 2147483647 w 424"/>
              <a:gd name="T57" fmla="*/ 2147483647 h 423"/>
              <a:gd name="T58" fmla="*/ 2147483647 w 424"/>
              <a:gd name="T59" fmla="*/ 2147483647 h 423"/>
              <a:gd name="T60" fmla="*/ 2147483647 w 424"/>
              <a:gd name="T61" fmla="*/ 0 h 423"/>
              <a:gd name="T62" fmla="*/ 2147483647 w 424"/>
              <a:gd name="T63" fmla="*/ 2147483647 h 423"/>
              <a:gd name="T64" fmla="*/ 2147483647 w 424"/>
              <a:gd name="T65" fmla="*/ 2147483647 h 423"/>
              <a:gd name="T66" fmla="*/ 2147483647 w 424"/>
              <a:gd name="T67" fmla="*/ 2147483647 h 423"/>
              <a:gd name="T68" fmla="*/ 2147483647 w 424"/>
              <a:gd name="T69" fmla="*/ 2147483647 h 423"/>
              <a:gd name="T70" fmla="*/ 2147483647 w 424"/>
              <a:gd name="T71" fmla="*/ 2147483647 h 423"/>
              <a:gd name="T72" fmla="*/ 2147483647 w 424"/>
              <a:gd name="T73" fmla="*/ 2147483647 h 423"/>
              <a:gd name="T74" fmla="*/ 2147483647 w 424"/>
              <a:gd name="T75" fmla="*/ 2147483647 h 423"/>
              <a:gd name="T76" fmla="*/ 2147483647 w 424"/>
              <a:gd name="T77" fmla="*/ 2147483647 h 423"/>
              <a:gd name="T78" fmla="*/ 2147483647 w 424"/>
              <a:gd name="T79" fmla="*/ 2147483647 h 423"/>
              <a:gd name="T80" fmla="*/ 2147483647 w 424"/>
              <a:gd name="T81" fmla="*/ 2147483647 h 423"/>
              <a:gd name="T82" fmla="*/ 2147483647 w 424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7" name="Freeform 30"/>
          <p:cNvSpPr>
            <a:spLocks/>
          </p:cNvSpPr>
          <p:nvPr/>
        </p:nvSpPr>
        <p:spPr bwMode="auto">
          <a:xfrm>
            <a:off x="6305550" y="1862237"/>
            <a:ext cx="673100" cy="671513"/>
          </a:xfrm>
          <a:custGeom>
            <a:avLst/>
            <a:gdLst>
              <a:gd name="T0" fmla="*/ 2147483647 w 424"/>
              <a:gd name="T1" fmla="*/ 2147483647 h 423"/>
              <a:gd name="T2" fmla="*/ 2147483647 w 424"/>
              <a:gd name="T3" fmla="*/ 2147483647 h 423"/>
              <a:gd name="T4" fmla="*/ 2147483647 w 424"/>
              <a:gd name="T5" fmla="*/ 2147483647 h 423"/>
              <a:gd name="T6" fmla="*/ 2147483647 w 424"/>
              <a:gd name="T7" fmla="*/ 2147483647 h 423"/>
              <a:gd name="T8" fmla="*/ 2147483647 w 424"/>
              <a:gd name="T9" fmla="*/ 2147483647 h 423"/>
              <a:gd name="T10" fmla="*/ 2147483647 w 424"/>
              <a:gd name="T11" fmla="*/ 2147483647 h 423"/>
              <a:gd name="T12" fmla="*/ 2147483647 w 424"/>
              <a:gd name="T13" fmla="*/ 2147483647 h 423"/>
              <a:gd name="T14" fmla="*/ 2147483647 w 424"/>
              <a:gd name="T15" fmla="*/ 2147483647 h 423"/>
              <a:gd name="T16" fmla="*/ 2147483647 w 424"/>
              <a:gd name="T17" fmla="*/ 2147483647 h 423"/>
              <a:gd name="T18" fmla="*/ 2147483647 w 424"/>
              <a:gd name="T19" fmla="*/ 2147483647 h 423"/>
              <a:gd name="T20" fmla="*/ 2147483647 w 424"/>
              <a:gd name="T21" fmla="*/ 0 h 423"/>
              <a:gd name="T22" fmla="*/ 2147483647 w 424"/>
              <a:gd name="T23" fmla="*/ 2147483647 h 423"/>
              <a:gd name="T24" fmla="*/ 2147483647 w 424"/>
              <a:gd name="T25" fmla="*/ 2147483647 h 423"/>
              <a:gd name="T26" fmla="*/ 2147483647 w 424"/>
              <a:gd name="T27" fmla="*/ 2147483647 h 423"/>
              <a:gd name="T28" fmla="*/ 2147483647 w 424"/>
              <a:gd name="T29" fmla="*/ 2147483647 h 423"/>
              <a:gd name="T30" fmla="*/ 2147483647 w 424"/>
              <a:gd name="T31" fmla="*/ 2147483647 h 423"/>
              <a:gd name="T32" fmla="*/ 2147483647 w 424"/>
              <a:gd name="T33" fmla="*/ 2147483647 h 423"/>
              <a:gd name="T34" fmla="*/ 2147483647 w 424"/>
              <a:gd name="T35" fmla="*/ 2147483647 h 423"/>
              <a:gd name="T36" fmla="*/ 2147483647 w 424"/>
              <a:gd name="T37" fmla="*/ 2147483647 h 423"/>
              <a:gd name="T38" fmla="*/ 2147483647 w 424"/>
              <a:gd name="T39" fmla="*/ 2147483647 h 423"/>
              <a:gd name="T40" fmla="*/ 0 w 424"/>
              <a:gd name="T41" fmla="*/ 2147483647 h 423"/>
              <a:gd name="T42" fmla="*/ 2147483647 w 424"/>
              <a:gd name="T43" fmla="*/ 2147483647 h 423"/>
              <a:gd name="T44" fmla="*/ 2147483647 w 424"/>
              <a:gd name="T45" fmla="*/ 2147483647 h 423"/>
              <a:gd name="T46" fmla="*/ 2147483647 w 424"/>
              <a:gd name="T47" fmla="*/ 2147483647 h 423"/>
              <a:gd name="T48" fmla="*/ 2147483647 w 424"/>
              <a:gd name="T49" fmla="*/ 2147483647 h 423"/>
              <a:gd name="T50" fmla="*/ 2147483647 w 424"/>
              <a:gd name="T51" fmla="*/ 2147483647 h 423"/>
              <a:gd name="T52" fmla="*/ 2147483647 w 424"/>
              <a:gd name="T53" fmla="*/ 2147483647 h 423"/>
              <a:gd name="T54" fmla="*/ 2147483647 w 424"/>
              <a:gd name="T55" fmla="*/ 2147483647 h 423"/>
              <a:gd name="T56" fmla="*/ 2147483647 w 424"/>
              <a:gd name="T57" fmla="*/ 2147483647 h 423"/>
              <a:gd name="T58" fmla="*/ 2147483647 w 424"/>
              <a:gd name="T59" fmla="*/ 2147483647 h 423"/>
              <a:gd name="T60" fmla="*/ 2147483647 w 424"/>
              <a:gd name="T61" fmla="*/ 2147483647 h 423"/>
              <a:gd name="T62" fmla="*/ 2147483647 w 424"/>
              <a:gd name="T63" fmla="*/ 2147483647 h 423"/>
              <a:gd name="T64" fmla="*/ 2147483647 w 424"/>
              <a:gd name="T65" fmla="*/ 2147483647 h 423"/>
              <a:gd name="T66" fmla="*/ 2147483647 w 424"/>
              <a:gd name="T67" fmla="*/ 2147483647 h 423"/>
              <a:gd name="T68" fmla="*/ 2147483647 w 424"/>
              <a:gd name="T69" fmla="*/ 2147483647 h 423"/>
              <a:gd name="T70" fmla="*/ 2147483647 w 424"/>
              <a:gd name="T71" fmla="*/ 2147483647 h 423"/>
              <a:gd name="T72" fmla="*/ 2147483647 w 424"/>
              <a:gd name="T73" fmla="*/ 2147483647 h 423"/>
              <a:gd name="T74" fmla="*/ 2147483647 w 424"/>
              <a:gd name="T75" fmla="*/ 2147483647 h 423"/>
              <a:gd name="T76" fmla="*/ 2147483647 w 424"/>
              <a:gd name="T77" fmla="*/ 2147483647 h 423"/>
              <a:gd name="T78" fmla="*/ 2147483647 w 424"/>
              <a:gd name="T79" fmla="*/ 2147483647 h 423"/>
              <a:gd name="T80" fmla="*/ 2147483647 w 424"/>
              <a:gd name="T81" fmla="*/ 2147483647 h 423"/>
              <a:gd name="T82" fmla="*/ 2147483647 w 424"/>
              <a:gd name="T83" fmla="*/ 214748364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solidFill>
            <a:srgbClr val="67DCF7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8" name="Rectangle 31"/>
          <p:cNvSpPr>
            <a:spLocks noChangeArrowheads="1"/>
          </p:cNvSpPr>
          <p:nvPr/>
        </p:nvSpPr>
        <p:spPr bwMode="auto">
          <a:xfrm>
            <a:off x="6172200" y="2722662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19" name="Rectangle 32" descr="Small confetti"/>
          <p:cNvSpPr>
            <a:spLocks noChangeArrowheads="1"/>
          </p:cNvSpPr>
          <p:nvPr/>
        </p:nvSpPr>
        <p:spPr bwMode="auto">
          <a:xfrm>
            <a:off x="6135688" y="2700437"/>
            <a:ext cx="1008062" cy="67151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Arial Regular"/>
            </a:endParaRPr>
          </a:p>
        </p:txBody>
      </p:sp>
      <p:sp>
        <p:nvSpPr>
          <p:cNvPr id="16420" name="Rectangle 33"/>
          <p:cNvSpPr>
            <a:spLocks noChangeArrowheads="1"/>
          </p:cNvSpPr>
          <p:nvPr/>
        </p:nvSpPr>
        <p:spPr bwMode="auto">
          <a:xfrm>
            <a:off x="6588125" y="276393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$</a:t>
            </a:r>
            <a:endParaRPr lang="en-US" dirty="0">
              <a:latin typeface="Arial Regular"/>
            </a:endParaRPr>
          </a:p>
        </p:txBody>
      </p:sp>
      <p:sp>
        <p:nvSpPr>
          <p:cNvPr id="16421" name="Rectangle 34"/>
          <p:cNvSpPr>
            <a:spLocks noChangeArrowheads="1"/>
          </p:cNvSpPr>
          <p:nvPr/>
        </p:nvSpPr>
        <p:spPr bwMode="auto">
          <a:xfrm>
            <a:off x="4373563" y="2095600"/>
            <a:ext cx="1025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P</a:t>
            </a:r>
            <a:endParaRPr lang="en-US" dirty="0">
              <a:latin typeface="Arial Regular"/>
            </a:endParaRPr>
          </a:p>
        </p:txBody>
      </p:sp>
      <p:sp>
        <p:nvSpPr>
          <p:cNvPr id="16422" name="Rectangle 35"/>
          <p:cNvSpPr>
            <a:spLocks noChangeArrowheads="1"/>
          </p:cNvSpPr>
          <p:nvPr/>
        </p:nvSpPr>
        <p:spPr bwMode="auto">
          <a:xfrm>
            <a:off x="4449763" y="2159100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 Regular"/>
              </a:rPr>
              <a:t>2</a:t>
            </a:r>
            <a:endParaRPr lang="en-US" dirty="0">
              <a:latin typeface="Arial Regular"/>
            </a:endParaRPr>
          </a:p>
        </p:txBody>
      </p:sp>
      <p:sp>
        <p:nvSpPr>
          <p:cNvPr id="16423" name="Rectangle 36"/>
          <p:cNvSpPr>
            <a:spLocks noChangeArrowheads="1"/>
          </p:cNvSpPr>
          <p:nvPr/>
        </p:nvSpPr>
        <p:spPr bwMode="auto">
          <a:xfrm>
            <a:off x="6534150" y="2109887"/>
            <a:ext cx="1025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 Regular"/>
              </a:rPr>
              <a:t>P</a:t>
            </a:r>
            <a:endParaRPr lang="en-US" dirty="0">
              <a:latin typeface="Arial Regular"/>
            </a:endParaRPr>
          </a:p>
        </p:txBody>
      </p:sp>
      <p:sp>
        <p:nvSpPr>
          <p:cNvPr id="16424" name="Rectangle 37"/>
          <p:cNvSpPr>
            <a:spLocks noChangeArrowheads="1"/>
          </p:cNvSpPr>
          <p:nvPr/>
        </p:nvSpPr>
        <p:spPr bwMode="auto">
          <a:xfrm>
            <a:off x="6605588" y="2171800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 Regular"/>
              </a:rPr>
              <a:t>3</a:t>
            </a:r>
            <a:endParaRPr lang="en-US" dirty="0">
              <a:latin typeface="Arial Regular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572000" y="2341662"/>
            <a:ext cx="531813" cy="1244600"/>
            <a:chOff x="2888" y="1155"/>
            <a:chExt cx="335" cy="784"/>
          </a:xfrm>
        </p:grpSpPr>
        <p:sp>
          <p:nvSpPr>
            <p:cNvPr id="16468" name="Freeform 39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69" name="Freeform 40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70" name="Rectangle 41"/>
            <p:cNvSpPr>
              <a:spLocks noChangeArrowheads="1"/>
            </p:cNvSpPr>
            <p:nvPr/>
          </p:nvSpPr>
          <p:spPr bwMode="auto">
            <a:xfrm>
              <a:off x="3066" y="1420"/>
              <a:ext cx="54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5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6471" name="Freeform 42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72" name="Freeform 43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73" name="Freeform 44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74" name="Rectangle 45"/>
            <p:cNvSpPr>
              <a:spLocks noChangeArrowheads="1"/>
            </p:cNvSpPr>
            <p:nvPr/>
          </p:nvSpPr>
          <p:spPr bwMode="auto">
            <a:xfrm>
              <a:off x="3007" y="1226"/>
              <a:ext cx="54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u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6475" name="Rectangle 46"/>
            <p:cNvSpPr>
              <a:spLocks noChangeArrowheads="1"/>
            </p:cNvSpPr>
            <p:nvPr/>
          </p:nvSpPr>
          <p:spPr bwMode="auto">
            <a:xfrm>
              <a:off x="3058" y="1226"/>
              <a:ext cx="165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 = ?</a:t>
              </a:r>
              <a:endParaRPr lang="en-US" dirty="0">
                <a:latin typeface="Arial Regular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286000" y="2265462"/>
            <a:ext cx="588963" cy="717550"/>
            <a:chOff x="1496" y="1160"/>
            <a:chExt cx="371" cy="452"/>
          </a:xfrm>
        </p:grpSpPr>
        <p:sp>
          <p:nvSpPr>
            <p:cNvPr id="16460" name="Freeform 48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61" name="Freeform 49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62" name="Freeform 50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63" name="Freeform 51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64" name="Freeform 52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65" name="Rectangle 53"/>
            <p:cNvSpPr>
              <a:spLocks noChangeArrowheads="1"/>
            </p:cNvSpPr>
            <p:nvPr/>
          </p:nvSpPr>
          <p:spPr bwMode="auto">
            <a:xfrm>
              <a:off x="1680" y="1429"/>
              <a:ext cx="54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4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6466" name="Rectangle 54"/>
            <p:cNvSpPr>
              <a:spLocks noChangeArrowheads="1"/>
            </p:cNvSpPr>
            <p:nvPr/>
          </p:nvSpPr>
          <p:spPr bwMode="auto">
            <a:xfrm>
              <a:off x="1649" y="1209"/>
              <a:ext cx="54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u</a:t>
              </a:r>
              <a:endParaRPr lang="en-US" dirty="0">
                <a:latin typeface="Arial Regular"/>
              </a:endParaRPr>
            </a:p>
          </p:txBody>
        </p:sp>
        <p:sp>
          <p:nvSpPr>
            <p:cNvPr id="16467" name="Rectangle 55"/>
            <p:cNvSpPr>
              <a:spLocks noChangeArrowheads="1"/>
            </p:cNvSpPr>
            <p:nvPr/>
          </p:nvSpPr>
          <p:spPr bwMode="auto">
            <a:xfrm>
              <a:off x="1702" y="1209"/>
              <a:ext cx="165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 = ?</a:t>
              </a:r>
              <a:endParaRPr lang="en-US" dirty="0">
                <a:latin typeface="Arial Regular"/>
              </a:endParaRPr>
            </a:p>
          </p:txBody>
        </p:sp>
      </p:grpSp>
      <p:grpSp>
        <p:nvGrpSpPr>
          <p:cNvPr id="16427" name="Group 56"/>
          <p:cNvGrpSpPr>
            <a:grpSpLocks/>
          </p:cNvGrpSpPr>
          <p:nvPr/>
        </p:nvGrpSpPr>
        <p:grpSpPr bwMode="auto">
          <a:xfrm>
            <a:off x="2819400" y="4429225"/>
            <a:ext cx="342900" cy="276225"/>
            <a:chOff x="1784" y="2425"/>
            <a:chExt cx="216" cy="174"/>
          </a:xfrm>
        </p:grpSpPr>
        <p:sp>
          <p:nvSpPr>
            <p:cNvPr id="16458" name="Rectangle 57"/>
            <p:cNvSpPr>
              <a:spLocks noChangeArrowheads="1"/>
            </p:cNvSpPr>
            <p:nvPr/>
          </p:nvSpPr>
          <p:spPr bwMode="auto">
            <a:xfrm>
              <a:off x="1784" y="242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chemeClr val="hlink"/>
                  </a:solidFill>
                  <a:latin typeface="Arial Regular"/>
                </a:rPr>
                <a:t>u</a:t>
              </a:r>
              <a:endParaRPr lang="en-US" sz="2000" dirty="0">
                <a:solidFill>
                  <a:schemeClr val="hlink"/>
                </a:solidFill>
                <a:latin typeface="Arial Regular"/>
              </a:endParaRPr>
            </a:p>
          </p:txBody>
        </p:sp>
        <p:sp>
          <p:nvSpPr>
            <p:cNvPr id="16459" name="Rectangle 58"/>
            <p:cNvSpPr>
              <a:spLocks noChangeArrowheads="1"/>
            </p:cNvSpPr>
            <p:nvPr/>
          </p:nvSpPr>
          <p:spPr bwMode="auto">
            <a:xfrm>
              <a:off x="1838" y="2425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chemeClr val="hlink"/>
                  </a:solidFill>
                  <a:latin typeface="Arial Regular"/>
                </a:rPr>
                <a:t> :5</a:t>
              </a:r>
              <a:endParaRPr lang="en-US" sz="2000" dirty="0">
                <a:solidFill>
                  <a:schemeClr val="hlink"/>
                </a:solidFill>
                <a:latin typeface="Arial Regular"/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822452" y="3083025"/>
            <a:ext cx="795338" cy="1468437"/>
            <a:chOff x="1148" y="1536"/>
            <a:chExt cx="501" cy="925"/>
          </a:xfrm>
        </p:grpSpPr>
        <p:sp>
          <p:nvSpPr>
            <p:cNvPr id="16450" name="Rectangle 60"/>
            <p:cNvSpPr>
              <a:spLocks noChangeArrowheads="1"/>
            </p:cNvSpPr>
            <p:nvPr/>
          </p:nvSpPr>
          <p:spPr bwMode="auto">
            <a:xfrm>
              <a:off x="1299" y="2273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Arial Regular"/>
                </a:rPr>
                <a:t>1</a:t>
              </a:r>
              <a:endParaRPr lang="en-US" dirty="0">
                <a:latin typeface="Arial Regular"/>
              </a:endParaRPr>
            </a:p>
          </p:txBody>
        </p:sp>
        <p:grpSp>
          <p:nvGrpSpPr>
            <p:cNvPr id="16451" name="Group 61"/>
            <p:cNvGrpSpPr>
              <a:grpSpLocks/>
            </p:cNvGrpSpPr>
            <p:nvPr/>
          </p:nvGrpSpPr>
          <p:grpSpPr bwMode="auto">
            <a:xfrm>
              <a:off x="1148" y="1536"/>
              <a:ext cx="501" cy="925"/>
              <a:chOff x="1148" y="1536"/>
              <a:chExt cx="501" cy="925"/>
            </a:xfrm>
          </p:grpSpPr>
          <p:grpSp>
            <p:nvGrpSpPr>
              <p:cNvPr id="16452" name="Group 62"/>
              <p:cNvGrpSpPr>
                <a:grpSpLocks/>
              </p:cNvGrpSpPr>
              <p:nvPr/>
            </p:nvGrpSpPr>
            <p:grpSpPr bwMode="auto">
              <a:xfrm>
                <a:off x="1220" y="1815"/>
                <a:ext cx="429" cy="646"/>
                <a:chOff x="1220" y="1815"/>
                <a:chExt cx="429" cy="646"/>
              </a:xfrm>
            </p:grpSpPr>
            <p:sp>
              <p:nvSpPr>
                <p:cNvPr id="16456" name="Freeform 63"/>
                <p:cNvSpPr>
                  <a:spLocks/>
                </p:cNvSpPr>
                <p:nvPr/>
              </p:nvSpPr>
              <p:spPr bwMode="auto">
                <a:xfrm>
                  <a:off x="1310" y="1815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39"/>
                    <a:gd name="T34" fmla="*/ 0 h 646"/>
                    <a:gd name="T35" fmla="*/ 339 w 339"/>
                    <a:gd name="T36" fmla="*/ 646 h 64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 Regular"/>
                  </a:endParaRPr>
                </a:p>
              </p:txBody>
            </p:sp>
            <p:sp>
              <p:nvSpPr>
                <p:cNvPr id="16457" name="Freeform 64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1"/>
                    <a:gd name="T127" fmla="*/ 0 h 212"/>
                    <a:gd name="T128" fmla="*/ 211 w 211"/>
                    <a:gd name="T129" fmla="*/ 212 h 21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 Regular"/>
                  </a:endParaRPr>
                </a:p>
              </p:txBody>
            </p:sp>
          </p:grpSp>
          <p:grpSp>
            <p:nvGrpSpPr>
              <p:cNvPr id="16453" name="Group 65"/>
              <p:cNvGrpSpPr>
                <a:grpSpLocks/>
              </p:cNvGrpSpPr>
              <p:nvPr/>
            </p:nvGrpSpPr>
            <p:grpSpPr bwMode="auto">
              <a:xfrm>
                <a:off x="1148" y="1536"/>
                <a:ext cx="232" cy="174"/>
                <a:chOff x="1784" y="2425"/>
                <a:chExt cx="177" cy="174"/>
              </a:xfrm>
            </p:grpSpPr>
            <p:sp>
              <p:nvSpPr>
                <p:cNvPr id="16454" name="Rectangle 66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6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hlink"/>
                      </a:solidFill>
                      <a:latin typeface="Arial Regular"/>
                    </a:rPr>
                    <a:t>u</a:t>
                  </a:r>
                  <a:endParaRPr lang="en-US" sz="2000" dirty="0">
                    <a:solidFill>
                      <a:schemeClr val="hlink"/>
                    </a:solidFill>
                    <a:latin typeface="Arial Regular"/>
                  </a:endParaRPr>
                </a:p>
              </p:txBody>
            </p:sp>
            <p:sp>
              <p:nvSpPr>
                <p:cNvPr id="16455" name="Rectangle 67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23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hlink"/>
                      </a:solidFill>
                      <a:latin typeface="Arial Regular"/>
                    </a:rPr>
                    <a:t> :5</a:t>
                  </a:r>
                  <a:endParaRPr lang="en-US" sz="2000" dirty="0">
                    <a:solidFill>
                      <a:schemeClr val="hlink"/>
                    </a:solidFill>
                    <a:latin typeface="Arial Regular"/>
                  </a:endParaRPr>
                </a:p>
              </p:txBody>
            </p:sp>
          </p:grp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198813" y="3105250"/>
            <a:ext cx="3509963" cy="1522412"/>
            <a:chOff x="2016" y="1584"/>
            <a:chExt cx="2211" cy="959"/>
          </a:xfrm>
        </p:grpSpPr>
        <p:sp>
          <p:nvSpPr>
            <p:cNvPr id="16440" name="Freeform 69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41" name="Freeform 70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grpSp>
          <p:nvGrpSpPr>
            <p:cNvPr id="16442" name="Group 71"/>
            <p:cNvGrpSpPr>
              <a:grpSpLocks/>
            </p:cNvGrpSpPr>
            <p:nvPr/>
          </p:nvGrpSpPr>
          <p:grpSpPr bwMode="auto">
            <a:xfrm>
              <a:off x="2016" y="1584"/>
              <a:ext cx="2211" cy="959"/>
              <a:chOff x="2016" y="1584"/>
              <a:chExt cx="2211" cy="959"/>
            </a:xfrm>
          </p:grpSpPr>
          <p:grpSp>
            <p:nvGrpSpPr>
              <p:cNvPr id="16443" name="Group 72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16448" name="Freeform 73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 Regular"/>
                  </a:endParaRPr>
                </a:p>
              </p:txBody>
            </p:sp>
            <p:sp>
              <p:nvSpPr>
                <p:cNvPr id="16449" name="Freeform 74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 Regular"/>
                  </a:endParaRPr>
                </a:p>
              </p:txBody>
            </p:sp>
          </p:grpSp>
          <p:sp>
            <p:nvSpPr>
              <p:cNvPr id="16444" name="Rectangle 75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Arial Regular"/>
                  </a:rPr>
                  <a:t>2</a:t>
                </a:r>
                <a:endParaRPr lang="en-US" dirty="0">
                  <a:latin typeface="Arial Regular"/>
                </a:endParaRPr>
              </a:p>
            </p:txBody>
          </p:sp>
          <p:grpSp>
            <p:nvGrpSpPr>
              <p:cNvPr id="16445" name="Group 76"/>
              <p:cNvGrpSpPr>
                <a:grpSpLocks/>
              </p:cNvGrpSpPr>
              <p:nvPr/>
            </p:nvGrpSpPr>
            <p:grpSpPr bwMode="auto">
              <a:xfrm>
                <a:off x="3984" y="1584"/>
                <a:ext cx="243" cy="174"/>
                <a:chOff x="1784" y="2425"/>
                <a:chExt cx="161" cy="174"/>
              </a:xfrm>
            </p:grpSpPr>
            <p:sp>
              <p:nvSpPr>
                <p:cNvPr id="16446" name="Rectangle 77"/>
                <p:cNvSpPr>
                  <a:spLocks noChangeArrowheads="1"/>
                </p:cNvSpPr>
                <p:nvPr/>
              </p:nvSpPr>
              <p:spPr bwMode="auto">
                <a:xfrm>
                  <a:off x="1784" y="2425"/>
                  <a:ext cx="53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hlink"/>
                      </a:solidFill>
                      <a:latin typeface="Arial Regular"/>
                    </a:rPr>
                    <a:t>u</a:t>
                  </a:r>
                  <a:endParaRPr lang="en-US" sz="2000" dirty="0">
                    <a:solidFill>
                      <a:schemeClr val="hlink"/>
                    </a:solidFill>
                    <a:latin typeface="Arial Regular"/>
                  </a:endParaRPr>
                </a:p>
              </p:txBody>
            </p:sp>
            <p:sp>
              <p:nvSpPr>
                <p:cNvPr id="16447" name="Rectangle 78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0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hlink"/>
                      </a:solidFill>
                      <a:latin typeface="Arial Regular"/>
                    </a:rPr>
                    <a:t> :5</a:t>
                  </a:r>
                  <a:endParaRPr lang="en-US" sz="2000" dirty="0">
                    <a:solidFill>
                      <a:schemeClr val="hlink"/>
                    </a:solidFill>
                    <a:latin typeface="Arial Regular"/>
                  </a:endParaRPr>
                </a:p>
              </p:txBody>
            </p:sp>
          </p:grpSp>
        </p:grp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6781800" y="2265462"/>
            <a:ext cx="600075" cy="1016000"/>
            <a:chOff x="4224" y="1118"/>
            <a:chExt cx="378" cy="640"/>
          </a:xfrm>
        </p:grpSpPr>
        <p:sp>
          <p:nvSpPr>
            <p:cNvPr id="16431" name="Freeform 80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sp>
          <p:nvSpPr>
            <p:cNvPr id="16432" name="Freeform 81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 Regular"/>
              </a:endParaRPr>
            </a:p>
          </p:txBody>
        </p:sp>
        <p:grpSp>
          <p:nvGrpSpPr>
            <p:cNvPr id="16433" name="Group 82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16437" name="Freeform 83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6438" name="Freeform 84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 Regular"/>
                </a:endParaRPr>
              </a:p>
            </p:txBody>
          </p:sp>
          <p:sp>
            <p:nvSpPr>
              <p:cNvPr id="16439" name="Rectangle 85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Arial Regular"/>
                  </a:rPr>
                  <a:t>3</a:t>
                </a:r>
                <a:endParaRPr lang="en-US" dirty="0">
                  <a:latin typeface="Arial Regular"/>
                </a:endParaRPr>
              </a:p>
            </p:txBody>
          </p:sp>
        </p:grpSp>
        <p:grpSp>
          <p:nvGrpSpPr>
            <p:cNvPr id="16434" name="Group 86"/>
            <p:cNvGrpSpPr>
              <a:grpSpLocks/>
            </p:cNvGrpSpPr>
            <p:nvPr/>
          </p:nvGrpSpPr>
          <p:grpSpPr bwMode="auto">
            <a:xfrm>
              <a:off x="4224" y="1584"/>
              <a:ext cx="297" cy="174"/>
              <a:chOff x="4390" y="1234"/>
              <a:chExt cx="297" cy="174"/>
            </a:xfrm>
          </p:grpSpPr>
          <p:sp>
            <p:nvSpPr>
              <p:cNvPr id="16435" name="Rectangle 87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dirty="0">
                    <a:solidFill>
                      <a:srgbClr val="114FFB"/>
                    </a:solidFill>
                    <a:latin typeface="Arial Regular"/>
                  </a:rPr>
                  <a:t>u</a:t>
                </a:r>
                <a:endParaRPr lang="en-US" sz="2000" dirty="0">
                  <a:solidFill>
                    <a:srgbClr val="114FFB"/>
                  </a:solidFill>
                  <a:latin typeface="Arial Regular"/>
                </a:endParaRPr>
              </a:p>
            </p:txBody>
          </p:sp>
          <p:sp>
            <p:nvSpPr>
              <p:cNvPr id="16436" name="Rectangle 88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dirty="0">
                    <a:solidFill>
                      <a:srgbClr val="114FFB"/>
                    </a:solidFill>
                    <a:latin typeface="Arial Regular"/>
                  </a:rPr>
                  <a:t> = 7</a:t>
                </a:r>
                <a:endParaRPr lang="en-US" sz="2000" dirty="0">
                  <a:solidFill>
                    <a:srgbClr val="114FFB"/>
                  </a:solidFill>
                  <a:latin typeface="Arial Regul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2565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45091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Shared</a:t>
            </a:r>
            <a:endParaRPr kumimoji="1" lang="zh-CN" altLang="en-US" dirty="0">
              <a:latin typeface="Arial Regula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3688" y="20608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Store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98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688" y="20608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Store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275856" y="3933056"/>
            <a:ext cx="3168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444208" y="393305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948264" y="45091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Shared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630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 Regular"/>
              </a:rPr>
              <a:t>Modified</a:t>
            </a:r>
            <a:endParaRPr kumimoji="1" lang="zh-CN" altLang="en-US" dirty="0">
              <a:solidFill>
                <a:srgbClr val="FF0000"/>
              </a:solidFill>
              <a:latin typeface="Arial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688" y="20608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Store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275856" y="3933056"/>
            <a:ext cx="3168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444208" y="393305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5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 Regular"/>
              </a:rPr>
              <a:t>Modified</a:t>
            </a:r>
            <a:endParaRPr kumimoji="1" lang="zh-CN" altLang="en-US" dirty="0">
              <a:solidFill>
                <a:srgbClr val="FF0000"/>
              </a:solidFill>
              <a:latin typeface="Arial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Load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5796136" y="3356992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 Regular"/>
              </a:rPr>
              <a:t>Modified</a:t>
            </a:r>
            <a:endParaRPr kumimoji="1" lang="zh-CN" altLang="en-US" dirty="0">
              <a:solidFill>
                <a:srgbClr val="FF0000"/>
              </a:solidFill>
              <a:latin typeface="Arial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Load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44827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724128" y="3933056"/>
            <a:ext cx="0" cy="9361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Probe message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454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 Tutorials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105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 Regular"/>
              </a:rPr>
              <a:t>Modified</a:t>
            </a:r>
            <a:endParaRPr kumimoji="1" lang="zh-CN" altLang="en-US" dirty="0">
              <a:solidFill>
                <a:srgbClr val="FF0000"/>
              </a:solidFill>
              <a:latin typeface="Arial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Load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52028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Read response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579613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89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Directory-based cache coherence</a:t>
            </a:r>
            <a:endParaRPr kumimoji="1"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95309" cy="42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555776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2924944"/>
            <a:ext cx="1152128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 Regula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 Regular"/>
              </a:rPr>
              <a:t>Shared</a:t>
            </a:r>
            <a:endParaRPr kumimoji="1" lang="zh-CN" altLang="en-US" dirty="0">
              <a:solidFill>
                <a:srgbClr val="FF0000"/>
              </a:solidFill>
              <a:latin typeface="Arial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6176" y="206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Load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275856" y="3356992"/>
            <a:ext cx="0" cy="576064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275856" y="3933056"/>
            <a:ext cx="252028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76256" y="36450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Read response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5796136" y="3356992"/>
            <a:ext cx="0" cy="5760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A few notes 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cache coherence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There may be </a:t>
            </a:r>
            <a:r>
              <a:rPr kumimoji="1" lang="en-US" altLang="zh-CN" dirty="0"/>
              <a:t>more than a single directory</a:t>
            </a:r>
          </a:p>
          <a:p>
            <a:pPr marL="457200" lvl="1" indent="0">
              <a:buNone/>
            </a:pPr>
            <a:r>
              <a:rPr kumimoji="1" lang="en-US" altLang="zh-CN" dirty="0"/>
              <a:t>Especially for NUMA systems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Interconnect structure affects cache coherence performance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Directory is just one possible implementation</a:t>
            </a:r>
          </a:p>
          <a:p>
            <a:pPr marL="457200" lvl="1" indent="0">
              <a:buNone/>
            </a:pPr>
            <a:r>
              <a:rPr kumimoji="1" lang="en-US" altLang="zh-CN" dirty="0"/>
              <a:t>Snooping is another commonly used approach</a:t>
            </a:r>
          </a:p>
        </p:txBody>
      </p:sp>
    </p:spTree>
    <p:extLst>
      <p:ext uri="{BB962C8B-B14F-4D97-AF65-F5344CB8AC3E}">
        <p14:creationId xmlns:p14="http://schemas.microsoft.com/office/powerpoint/2010/main" val="1437573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Intuition of the collapse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Key point: read with modified cache line have to get data back from the owner</a:t>
            </a:r>
          </a:p>
          <a:p>
            <a:pPr marL="457200" lvl="1" indent="0">
              <a:buNone/>
            </a:pPr>
            <a:r>
              <a:rPr kumimoji="1" lang="en-US" altLang="zh-CN" dirty="0"/>
              <a:t>Coherence message are processed </a:t>
            </a:r>
            <a:r>
              <a:rPr kumimoji="1" lang="en-US" altLang="zh-CN" dirty="0">
                <a:solidFill>
                  <a:srgbClr val="FF0000"/>
                </a:solidFill>
              </a:rPr>
              <a:t>sequentially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Lock holder modifies cache holding the lock</a:t>
            </a:r>
          </a:p>
          <a:p>
            <a:pPr marL="0" indent="0">
              <a:buNone/>
            </a:pPr>
            <a:r>
              <a:rPr kumimoji="1" lang="en-US" altLang="zh-CN" dirty="0"/>
              <a:t>Waiter is trying to read the lock</a:t>
            </a:r>
          </a:p>
          <a:p>
            <a:pPr marL="457200" lvl="1" indent="0">
              <a:buNone/>
            </a:pPr>
            <a:r>
              <a:rPr kumimoji="1" lang="en-US" altLang="zh-CN" dirty="0"/>
              <a:t>They get value of the lock from the lock holder</a:t>
            </a:r>
          </a:p>
          <a:p>
            <a:pPr marL="457200" lvl="1" indent="0">
              <a:buNone/>
            </a:pPr>
            <a:r>
              <a:rPr kumimoji="1" lang="en-US" altLang="zh-CN" dirty="0"/>
              <a:t>More readers means the next lock holder needs to wait more time to get the lock</a:t>
            </a:r>
          </a:p>
        </p:txBody>
      </p:sp>
    </p:spTree>
    <p:extLst>
      <p:ext uri="{BB962C8B-B14F-4D97-AF65-F5344CB8AC3E}">
        <p14:creationId xmlns:p14="http://schemas.microsoft.com/office/powerpoint/2010/main" val="2161522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10" name="文本框 9"/>
          <p:cNvSpPr txBox="1"/>
          <p:nvPr/>
        </p:nvSpPr>
        <p:spPr>
          <a:xfrm>
            <a:off x="1403648" y="332656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Allocate a ticket</a:t>
            </a:r>
          </a:p>
          <a:p>
            <a:r>
              <a:rPr kumimoji="1" lang="en-US" altLang="zh-CN" dirty="0">
                <a:latin typeface="Arial Regular"/>
              </a:rPr>
              <a:t>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517168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6" name="文本框 5"/>
          <p:cNvSpPr txBox="1"/>
          <p:nvPr/>
        </p:nvSpPr>
        <p:spPr>
          <a:xfrm>
            <a:off x="1403648" y="332656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Allocate a ticket</a:t>
            </a:r>
          </a:p>
          <a:p>
            <a:r>
              <a:rPr kumimoji="1" lang="en-US" altLang="zh-CN" dirty="0">
                <a:latin typeface="Arial Regular"/>
              </a:rPr>
              <a:t>read current ticket and spin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1680" y="33569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cache coherence message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7181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91680" y="33569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cache coherence message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6768752" cy="26700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3648" y="332656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Allocate a ticket</a:t>
            </a:r>
          </a:p>
          <a:p>
            <a:r>
              <a:rPr kumimoji="1" lang="en-US" altLang="zh-CN" dirty="0">
                <a:latin typeface="Arial Regular"/>
              </a:rPr>
              <a:t>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4109987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07704" y="335699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120 ~ 420 cycles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6696744" cy="2641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624736" cy="25326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3648" y="332656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Allocate a ticket</a:t>
            </a:r>
          </a:p>
          <a:p>
            <a:r>
              <a:rPr kumimoji="1" lang="en-US" altLang="zh-CN" dirty="0">
                <a:latin typeface="Arial Regular"/>
              </a:rPr>
              <a:t>read current ticket and spin</a:t>
            </a:r>
          </a:p>
        </p:txBody>
      </p:sp>
    </p:spTree>
    <p:extLst>
      <p:ext uri="{BB962C8B-B14F-4D97-AF65-F5344CB8AC3E}">
        <p14:creationId xmlns:p14="http://schemas.microsoft.com/office/powerpoint/2010/main" val="1735372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088" y="6206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update the ticket value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0325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552728" cy="2470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5856" y="638132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Lock shared by all core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756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scalability?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does N times as much work on N cores as it could on 1 core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Scalability may be limited by Amdahl's Law: </a:t>
            </a:r>
          </a:p>
          <a:p>
            <a:pPr marL="457200" lvl="1" indent="0">
              <a:buNone/>
            </a:pPr>
            <a:r>
              <a:rPr lang="en-US" dirty="0"/>
              <a:t>Locks, shared data structures, ... Shared hardware (DRAM, NIC, ...)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81" y="4454271"/>
            <a:ext cx="3790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552728" cy="2470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789040"/>
            <a:ext cx="6594293" cy="24509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848" y="638132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Lock holder update ticket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17817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44195" cy="244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89040"/>
            <a:ext cx="6552728" cy="247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789040"/>
            <a:ext cx="6575359" cy="2448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52" y="328498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Invalidate message</a:t>
            </a:r>
            <a:endParaRPr kumimoji="1" lang="zh-CN" altLang="en-US" dirty="0">
              <a:latin typeface="Arial Regula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3848" y="638132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Lock holder update ticket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24782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03848" y="638132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Lock holder update ticket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52728" cy="24256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328498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Only lock holder has lock in cache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79317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>
            <a:off x="1691680" y="4149080"/>
            <a:ext cx="2952328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 waiters read the lock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552728" cy="24256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789040"/>
            <a:ext cx="6490525" cy="24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sp>
        <p:nvSpPr>
          <p:cNvPr id="9" name="文本框 8"/>
          <p:cNvSpPr txBox="1"/>
          <p:nvPr/>
        </p:nvSpPr>
        <p:spPr>
          <a:xfrm>
            <a:off x="3347864" y="638132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 waiters read the lock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7704" y="328498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500 ~ 4000 cycles!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547664" y="4149080"/>
            <a:ext cx="309634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61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 flipV="1">
            <a:off x="1691680" y="4149080"/>
            <a:ext cx="2952328" cy="115212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 waiters read the lock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600" y="321297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Reply read request one by one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229200"/>
            <a:ext cx="3937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423292" cy="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49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/>
          <p:nvPr/>
        </p:nvCxnSpPr>
        <p:spPr>
          <a:xfrm flipV="1">
            <a:off x="2555776" y="4149080"/>
            <a:ext cx="2088232" cy="151216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 waiters read the lock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600" y="321297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Reply read request one by one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229200"/>
            <a:ext cx="3937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423292" cy="217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661248"/>
            <a:ext cx="393700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89240"/>
            <a:ext cx="423292" cy="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08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903" b="338"/>
          <a:stretch/>
        </p:blipFill>
        <p:spPr>
          <a:xfrm>
            <a:off x="179511" y="1052736"/>
            <a:ext cx="8843967" cy="5182865"/>
          </a:xfrm>
        </p:spPr>
      </p:pic>
      <p:cxnSp>
        <p:nvCxnSpPr>
          <p:cNvPr id="8" name="直线箭头连接符 7"/>
          <p:cNvCxnSpPr>
            <a:stCxn id="14" idx="0"/>
          </p:cNvCxnSpPr>
          <p:nvPr/>
        </p:nvCxnSpPr>
        <p:spPr>
          <a:xfrm flipV="1">
            <a:off x="3976762" y="4149080"/>
            <a:ext cx="667246" cy="10801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47864" y="638132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All waiters read the lock</a:t>
            </a:r>
            <a:endParaRPr kumimoji="1" lang="zh-CN" altLang="en-US" dirty="0">
              <a:latin typeface="Arial Regula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423292" cy="2170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229200"/>
            <a:ext cx="3937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423292" cy="217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661248"/>
            <a:ext cx="393700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89240"/>
            <a:ext cx="423292" cy="2170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5229200"/>
            <a:ext cx="393700" cy="419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157192"/>
            <a:ext cx="423292" cy="21707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7584" y="2924944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Previous lock holder notifies next</a:t>
            </a:r>
          </a:p>
          <a:p>
            <a:r>
              <a:rPr kumimoji="1" lang="en-US" altLang="zh-CN" dirty="0">
                <a:latin typeface="Arial Regular"/>
              </a:rPr>
              <a:t>lock holder after sending out</a:t>
            </a:r>
          </a:p>
          <a:p>
            <a:r>
              <a:rPr kumimoji="1" lang="en-US" altLang="zh-CN" dirty="0">
                <a:latin typeface="Arial Regular"/>
              </a:rPr>
              <a:t>N/2 replies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3464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Scalable Locking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1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Making ticket spinlock scalable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Common way: use proportional back-off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Why this would work?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way?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636912"/>
            <a:ext cx="7776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/>
                <a:cs typeface="Courier New"/>
              </a:rPr>
              <a:t>void </a:t>
            </a:r>
            <a:r>
              <a:rPr kumimoji="1" lang="en-US" altLang="zh-CN" b="1" dirty="0" err="1">
                <a:latin typeface="Courier New"/>
                <a:cs typeface="Courier New"/>
              </a:rPr>
              <a:t>spin_lock</a:t>
            </a:r>
            <a:r>
              <a:rPr kumimoji="1" lang="en-US" altLang="zh-CN" b="1" dirty="0">
                <a:latin typeface="Courier New"/>
                <a:cs typeface="Courier New"/>
              </a:rPr>
              <a:t>(</a:t>
            </a:r>
            <a:r>
              <a:rPr kumimoji="1" lang="en-US" altLang="zh-CN" b="1" dirty="0" err="1">
                <a:latin typeface="Courier New"/>
                <a:cs typeface="Courier New"/>
              </a:rPr>
              <a:t>spinlock_t</a:t>
            </a:r>
            <a:r>
              <a:rPr kumimoji="1" lang="en-US" altLang="zh-CN" b="1" dirty="0">
                <a:latin typeface="Courier New"/>
                <a:cs typeface="Courier New"/>
              </a:rPr>
              <a:t> *l) {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</a:t>
            </a:r>
            <a:r>
              <a:rPr kumimoji="1" lang="en-US" altLang="zh-CN" b="1" dirty="0" err="1">
                <a:latin typeface="Courier New"/>
                <a:cs typeface="Courier New"/>
              </a:rPr>
              <a:t>int</a:t>
            </a:r>
            <a:r>
              <a:rPr kumimoji="1" lang="en-US" altLang="zh-CN" b="1" dirty="0">
                <a:latin typeface="Courier New"/>
                <a:cs typeface="Courier New"/>
              </a:rPr>
              <a:t> t = </a:t>
            </a:r>
            <a:r>
              <a:rPr kumimoji="1" lang="en-US" altLang="zh-CN" b="1" dirty="0" err="1">
                <a:latin typeface="Courier New"/>
                <a:cs typeface="Courier New"/>
              </a:rPr>
              <a:t>atomic_xadd</a:t>
            </a:r>
            <a:r>
              <a:rPr kumimoji="1" lang="en-US" altLang="zh-CN" b="1" dirty="0">
                <a:latin typeface="Courier New"/>
                <a:cs typeface="Courier New"/>
              </a:rPr>
              <a:t>(&amp;l-&gt;</a:t>
            </a:r>
            <a:r>
              <a:rPr kumimoji="1" lang="en-US" altLang="zh-CN" b="1" dirty="0" err="1">
                <a:latin typeface="Courier New"/>
                <a:cs typeface="Courier New"/>
              </a:rPr>
              <a:t>next_ticket</a:t>
            </a:r>
            <a:r>
              <a:rPr kumimoji="1" lang="en-US" altLang="zh-CN" b="1" dirty="0">
                <a:latin typeface="Courier New"/>
                <a:cs typeface="Courier New"/>
              </a:rPr>
              <a:t>);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while (t != lock-&gt;</a:t>
            </a:r>
            <a:r>
              <a:rPr kumimoji="1" lang="en-US" altLang="zh-CN" b="1" dirty="0" err="1">
                <a:latin typeface="Courier New"/>
                <a:cs typeface="Courier New"/>
              </a:rPr>
              <a:t>current_ticket</a:t>
            </a:r>
            <a:r>
              <a:rPr kumimoji="1" lang="en-US" altLang="zh-CN" b="1" dirty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        // wait more time with each failure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        ;</a:t>
            </a:r>
          </a:p>
          <a:p>
            <a:r>
              <a:rPr kumimoji="1" lang="en-US" altLang="zh-CN" b="1" dirty="0">
                <a:latin typeface="Courier New"/>
                <a:cs typeface="Courier New"/>
              </a:rPr>
              <a:t>}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829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4"/>
            <a:ext cx="8229600" cy="485622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Why do kernels normally use locks?</a:t>
            </a:r>
          </a:p>
          <a:p>
            <a:pPr marL="1828800" lvl="4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Locks support a concurrent programming style based on </a:t>
            </a:r>
            <a:r>
              <a:rPr lang="en-US" dirty="0">
                <a:solidFill>
                  <a:srgbClr val="C00000"/>
                </a:solidFill>
              </a:rPr>
              <a:t>mutual exclusion</a:t>
            </a:r>
          </a:p>
          <a:p>
            <a:pPr marL="457200" lvl="1" indent="0">
              <a:buNone/>
              <a:defRPr/>
            </a:pPr>
            <a:r>
              <a:rPr lang="en-US" dirty="0"/>
              <a:t>Acquire lock on entry to critical sections</a:t>
            </a:r>
          </a:p>
          <a:p>
            <a:pPr marL="457200" lvl="1" indent="0">
              <a:buNone/>
              <a:defRPr/>
            </a:pPr>
            <a:r>
              <a:rPr lang="en-US" dirty="0"/>
              <a:t>Release lock on exit</a:t>
            </a:r>
          </a:p>
          <a:p>
            <a:pPr marL="457200" lvl="1" indent="0">
              <a:buNone/>
              <a:defRPr/>
            </a:pPr>
            <a:r>
              <a:rPr lang="en-US" dirty="0"/>
              <a:t>Block or spin if lock is held</a:t>
            </a:r>
          </a:p>
          <a:p>
            <a:pPr marL="457200" lvl="1" indent="0">
              <a:buNone/>
              <a:defRPr/>
            </a:pPr>
            <a:r>
              <a:rPr lang="en-US" dirty="0"/>
              <a:t>Only one thread at a time executes the critical section</a:t>
            </a:r>
          </a:p>
          <a:p>
            <a:pPr marL="2286000" lvl="5" indent="0">
              <a:buNone/>
              <a:defRPr/>
            </a:pPr>
            <a:endParaRPr lang="en-US" dirty="0">
              <a:latin typeface="Arial Regular"/>
            </a:endParaRPr>
          </a:p>
          <a:p>
            <a:pPr marL="0" indent="0">
              <a:buNone/>
              <a:defRPr/>
            </a:pPr>
            <a:r>
              <a:rPr lang="en-US" dirty="0"/>
              <a:t>Locks prevent concurrent access and enable </a:t>
            </a:r>
            <a:r>
              <a:rPr lang="en-US" i="1" dirty="0"/>
              <a:t>sequential reasoning</a:t>
            </a:r>
            <a:r>
              <a:rPr lang="en-US" dirty="0"/>
              <a:t> about critical section code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-110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497E18"/>
                </a:solidFill>
                <a:latin typeface="Arial Regular"/>
              </a:rPr>
              <a:t>            </a:t>
            </a:r>
            <a:fld id="{498640E8-F19A-4FE9-80F6-367B26534FE1}" type="slidenum">
              <a:rPr lang="en-US" sz="1400">
                <a:solidFill>
                  <a:srgbClr val="497E18"/>
                </a:solidFill>
                <a:latin typeface="Arial Regular"/>
              </a:rPr>
              <a:pPr eaLnBrk="1" hangingPunct="1"/>
              <a:t>5</a:t>
            </a:fld>
            <a:endParaRPr lang="en-US" sz="1400" dirty="0">
              <a:solidFill>
                <a:srgbClr val="497E18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782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4675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Example Fix </a:t>
            </a:r>
            <a:endParaRPr kumimoji="1" lang="zh-CN" altLang="en-US" b="1" dirty="0"/>
          </a:p>
        </p:txBody>
      </p:sp>
      <p:pic>
        <p:nvPicPr>
          <p:cNvPr id="5" name="图片 4" descr="Screen Shot 2014-12-02 at 09.25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3" y="736205"/>
            <a:ext cx="7465318" cy="61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308"/>
            <a:ext cx="8229600" cy="883409"/>
          </a:xfrm>
        </p:spPr>
        <p:txBody>
          <a:bodyPr/>
          <a:lstStyle/>
          <a:p>
            <a:r>
              <a:rPr kumimoji="1" lang="en-US" altLang="zh-CN" b="1" dirty="0"/>
              <a:t>Linus’ Response</a:t>
            </a:r>
            <a:endParaRPr kumimoji="1" lang="zh-CN" altLang="en-US" b="1" dirty="0"/>
          </a:p>
        </p:txBody>
      </p:sp>
      <p:pic>
        <p:nvPicPr>
          <p:cNvPr id="4" name="内容占位符 3" descr="Screen Shot 2014-12-02 at 09.31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35" b="-34035"/>
          <a:stretch>
            <a:fillRect/>
          </a:stretch>
        </p:blipFill>
        <p:spPr>
          <a:xfrm>
            <a:off x="125413" y="1417638"/>
            <a:ext cx="8561387" cy="4708525"/>
          </a:xfrm>
        </p:spPr>
      </p:pic>
      <p:sp>
        <p:nvSpPr>
          <p:cNvPr id="6" name="文本框 5"/>
          <p:cNvSpPr txBox="1"/>
          <p:nvPr/>
        </p:nvSpPr>
        <p:spPr>
          <a:xfrm>
            <a:off x="125413" y="1094472"/>
            <a:ext cx="856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http://linux-kernel.2935.n7.nabble.com/PATCH-v5-0-5-x86-smp-make-ticket-spinlock-proportional-backoff-w-auto-tuning-td596698i20.html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1215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Using scalable locks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Many existing scalable locks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Main idea is to avoid contending on a single cache line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Example</a:t>
            </a:r>
          </a:p>
          <a:p>
            <a:pPr marL="457200" lvl="1" indent="0">
              <a:buNone/>
            </a:pPr>
            <a:r>
              <a:rPr kumimoji="1" lang="en-US" altLang="zh-CN" dirty="0"/>
              <a:t>MCS (John M. Mellor-</a:t>
            </a:r>
            <a:r>
              <a:rPr kumimoji="1" lang="en-US" altLang="zh-CN" dirty="0" err="1"/>
              <a:t>Crummey</a:t>
            </a:r>
            <a:r>
              <a:rPr kumimoji="1" lang="en-US" altLang="zh-CN" dirty="0"/>
              <a:t> and Michael L. Scott)</a:t>
            </a:r>
          </a:p>
          <a:p>
            <a:pPr marL="457200" lvl="1" indent="0">
              <a:buNone/>
            </a:pPr>
            <a:r>
              <a:rPr kumimoji="1" lang="en-US" altLang="zh-CN" dirty="0"/>
              <a:t>K42</a:t>
            </a:r>
          </a:p>
        </p:txBody>
      </p:sp>
    </p:spTree>
    <p:extLst>
      <p:ext uri="{BB962C8B-B14F-4D97-AF65-F5344CB8AC3E}">
        <p14:creationId xmlns:p14="http://schemas.microsoft.com/office/powerpoint/2010/main" val="770916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General idea of MCS lock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 Regular"/>
              </a:rPr>
              <a:t>mcs_lock</a:t>
            </a:r>
            <a:endParaRPr kumimoji="1" lang="zh-CN" altLang="en-US" dirty="0">
              <a:latin typeface="Arial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6442" y="33521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NULL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4A1E8D0-FC85-D14D-B827-C066D4EE8556}"/>
              </a:ext>
            </a:extLst>
          </p:cNvPr>
          <p:cNvCxnSpPr/>
          <p:nvPr/>
        </p:nvCxnSpPr>
        <p:spPr>
          <a:xfrm>
            <a:off x="2123728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38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General idea of MCS lock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 Regular"/>
              </a:rPr>
              <a:t>mcs_lock</a:t>
            </a:r>
            <a:endParaRPr kumimoji="1" lang="zh-CN" altLang="en-US" dirty="0">
              <a:latin typeface="Arial Regular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Regular"/>
              </a:rPr>
              <a:t>waiting: 0</a:t>
            </a:r>
          </a:p>
          <a:p>
            <a:pPr algn="ctr"/>
            <a:r>
              <a:rPr kumimoji="1" lang="en-US" altLang="zh-CN" sz="1600" dirty="0">
                <a:latin typeface="Arial Regular"/>
              </a:rPr>
              <a:t>next: NULL</a:t>
            </a:r>
            <a:endParaRPr kumimoji="1" lang="zh-CN" altLang="en-US" sz="1600" dirty="0">
              <a:latin typeface="Arial Regular"/>
            </a:endParaRPr>
          </a:p>
        </p:txBody>
      </p:sp>
      <p:cxnSp>
        <p:nvCxnSpPr>
          <p:cNvPr id="7" name="直线箭头连接符 6"/>
          <p:cNvCxnSpPr>
            <a:stCxn id="4" idx="2"/>
            <a:endCxn id="3" idx="0"/>
          </p:cNvCxnSpPr>
          <p:nvPr/>
        </p:nvCxnSpPr>
        <p:spPr>
          <a:xfrm>
            <a:off x="2123728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3848" y="1844824"/>
            <a:ext cx="564449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Regular"/>
              </a:rPr>
              <a:t>Use compare and swap to change</a:t>
            </a:r>
          </a:p>
          <a:p>
            <a:r>
              <a:rPr kumimoji="1" lang="en-US" altLang="zh-CN" sz="2800" dirty="0" err="1">
                <a:latin typeface="Arial Regular"/>
              </a:rPr>
              <a:t>mcs_lock</a:t>
            </a:r>
            <a:r>
              <a:rPr kumimoji="1" lang="en-US" altLang="zh-CN" sz="2800" dirty="0">
                <a:latin typeface="Arial Regular"/>
              </a:rPr>
              <a:t> point to self node</a:t>
            </a:r>
          </a:p>
          <a:p>
            <a:endParaRPr kumimoji="1" lang="en-US" altLang="zh-CN" sz="2800" dirty="0">
              <a:latin typeface="Arial Regular"/>
            </a:endParaRPr>
          </a:p>
          <a:p>
            <a:r>
              <a:rPr kumimoji="1" lang="en-US" altLang="zh-CN" sz="2800" dirty="0">
                <a:latin typeface="Arial Regular"/>
              </a:rPr>
              <a:t>Check previous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 Regular"/>
              </a:rPr>
              <a:t>NULL in this case, no need to wait</a:t>
            </a:r>
            <a:endParaRPr kumimoji="1" lang="zh-CN" altLang="en-US" sz="240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1147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General idea of MCS lock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 Regular"/>
              </a:rPr>
              <a:t>mcs_lock</a:t>
            </a:r>
            <a:endParaRPr kumimoji="1" lang="zh-CN" altLang="en-US" dirty="0">
              <a:latin typeface="Arial Regular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Regular"/>
              </a:rPr>
              <a:t>waiting: 0</a:t>
            </a:r>
          </a:p>
          <a:p>
            <a:pPr algn="ctr"/>
            <a:r>
              <a:rPr kumimoji="1" lang="en-US" altLang="zh-CN" sz="1600" dirty="0">
                <a:latin typeface="Arial Regular"/>
              </a:rPr>
              <a:t>next: </a:t>
            </a:r>
            <a:endParaRPr kumimoji="1" lang="zh-CN" altLang="en-US" sz="1600" dirty="0">
              <a:latin typeface="Arial Regular"/>
            </a:endParaRPr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Regular"/>
              </a:rPr>
              <a:t>waiting: 1</a:t>
            </a:r>
          </a:p>
          <a:p>
            <a:pPr algn="ctr"/>
            <a:r>
              <a:rPr kumimoji="1" lang="en-US" altLang="zh-CN" sz="1600" dirty="0">
                <a:latin typeface="Arial Regular"/>
              </a:rPr>
              <a:t>next: NULL</a:t>
            </a:r>
            <a:endParaRPr kumimoji="1" lang="zh-CN" altLang="en-US" sz="1600" dirty="0">
              <a:latin typeface="Arial Regular"/>
            </a:endParaRPr>
          </a:p>
        </p:txBody>
      </p:sp>
      <p:cxnSp>
        <p:nvCxnSpPr>
          <p:cNvPr id="11" name="直线箭头连接符 10"/>
          <p:cNvCxnSpPr>
            <a:cxnSpLocks/>
            <a:endCxn id="8" idx="1"/>
          </p:cNvCxnSpPr>
          <p:nvPr/>
        </p:nvCxnSpPr>
        <p:spPr>
          <a:xfrm flipV="1">
            <a:off x="2446317" y="3969060"/>
            <a:ext cx="1693635" cy="139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12160" y="2420888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Previous node is not NULL</a:t>
            </a:r>
          </a:p>
          <a:p>
            <a:r>
              <a:rPr kumimoji="1" lang="en-US" altLang="zh-CN" dirty="0">
                <a:latin typeface="Arial Regular"/>
              </a:rPr>
              <a:t>Current waiting is 1</a:t>
            </a:r>
          </a:p>
          <a:p>
            <a:endParaRPr kumimoji="1" lang="en-US" altLang="zh-CN" dirty="0">
              <a:latin typeface="Arial Regular"/>
            </a:endParaRPr>
          </a:p>
          <a:p>
            <a:r>
              <a:rPr kumimoji="1" lang="en-US" altLang="zh-CN" dirty="0">
                <a:latin typeface="Arial Regular"/>
              </a:rPr>
              <a:t>Wait until lock holder</a:t>
            </a:r>
          </a:p>
          <a:p>
            <a:r>
              <a:rPr kumimoji="1" lang="en-US" altLang="zh-CN" dirty="0">
                <a:latin typeface="Arial Regular"/>
              </a:rPr>
              <a:t>set waiting to 0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3905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General idea of MCS lock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 Regular"/>
              </a:rPr>
              <a:t>mcs_lock</a:t>
            </a:r>
            <a:endParaRPr kumimoji="1" lang="zh-CN" altLang="en-US" dirty="0">
              <a:latin typeface="Arial Regular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03648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Regular"/>
              </a:rPr>
              <a:t>waiting: 0</a:t>
            </a:r>
          </a:p>
          <a:p>
            <a:pPr algn="ctr"/>
            <a:r>
              <a:rPr kumimoji="1" lang="en-US" altLang="zh-CN" sz="1600" dirty="0">
                <a:latin typeface="Arial Regular"/>
              </a:rPr>
              <a:t>next: </a:t>
            </a:r>
            <a:endParaRPr kumimoji="1" lang="zh-CN" altLang="en-US" sz="1600" dirty="0">
              <a:latin typeface="Arial Regular"/>
            </a:endParaRPr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Arial Regular"/>
              </a:rPr>
              <a:t>waiting: 0</a:t>
            </a:r>
          </a:p>
          <a:p>
            <a:pPr algn="ctr"/>
            <a:r>
              <a:rPr kumimoji="1" lang="en-US" altLang="zh-CN" sz="1600" dirty="0">
                <a:latin typeface="Arial Regular"/>
              </a:rPr>
              <a:t>next: NULL</a:t>
            </a:r>
            <a:endParaRPr kumimoji="1" lang="zh-CN" altLang="en-US" sz="1600" dirty="0">
              <a:latin typeface="Arial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2160" y="2420888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Previous node is not NULL</a:t>
            </a:r>
          </a:p>
          <a:p>
            <a:r>
              <a:rPr kumimoji="1" lang="en-US" altLang="zh-CN" dirty="0">
                <a:latin typeface="Arial Regular"/>
              </a:rPr>
              <a:t>Current waiting is 1</a:t>
            </a:r>
          </a:p>
          <a:p>
            <a:endParaRPr kumimoji="1" lang="en-US" altLang="zh-CN" dirty="0">
              <a:latin typeface="Arial Regular"/>
            </a:endParaRPr>
          </a:p>
          <a:p>
            <a:r>
              <a:rPr kumimoji="1" lang="en-US" altLang="zh-CN" dirty="0">
                <a:latin typeface="Arial Regular"/>
              </a:rPr>
              <a:t>Wait until lock holder</a:t>
            </a:r>
          </a:p>
          <a:p>
            <a:r>
              <a:rPr kumimoji="1" lang="en-US" altLang="zh-CN" dirty="0">
                <a:latin typeface="Arial Regular"/>
              </a:rPr>
              <a:t>set waiting to 0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605D82A-6D4B-7E4F-BF26-C869B7F3AA12}"/>
              </a:ext>
            </a:extLst>
          </p:cNvPr>
          <p:cNvCxnSpPr>
            <a:cxnSpLocks/>
          </p:cNvCxnSpPr>
          <p:nvPr/>
        </p:nvCxnSpPr>
        <p:spPr>
          <a:xfrm flipV="1">
            <a:off x="2446317" y="3969060"/>
            <a:ext cx="1693635" cy="139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83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General idea of MCS lock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4211960" y="2132856"/>
            <a:ext cx="1296144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 Regular"/>
              </a:rPr>
              <a:t>mcs_lock</a:t>
            </a:r>
            <a:endParaRPr kumimoji="1" lang="zh-CN" altLang="en-US" dirty="0">
              <a:latin typeface="Arial Regular"/>
            </a:endParaRPr>
          </a:p>
        </p:txBody>
      </p:sp>
      <p:cxnSp>
        <p:nvCxnSpPr>
          <p:cNvPr id="7" name="直线箭头连接符 6"/>
          <p:cNvCxnSpPr>
            <a:stCxn id="4" idx="2"/>
            <a:endCxn id="8" idx="0"/>
          </p:cNvCxnSpPr>
          <p:nvPr/>
        </p:nvCxnSpPr>
        <p:spPr>
          <a:xfrm>
            <a:off x="4860032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139952" y="3356992"/>
            <a:ext cx="1440160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Arial Regular"/>
              </a:rPr>
              <a:t>waiting: 0</a:t>
            </a:r>
          </a:p>
          <a:p>
            <a:pPr algn="ctr"/>
            <a:r>
              <a:rPr kumimoji="1" lang="en-US" altLang="zh-CN" sz="1600" dirty="0">
                <a:latin typeface="Arial Regular"/>
              </a:rPr>
              <a:t>next: NULL</a:t>
            </a:r>
            <a:endParaRPr kumimoji="1" lang="zh-CN" altLang="en-US" sz="1600" dirty="0">
              <a:latin typeface="Arial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2160" y="2420888"/>
            <a:ext cx="2929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Regular"/>
              </a:rPr>
              <a:t>Previous node is not NULL</a:t>
            </a:r>
          </a:p>
          <a:p>
            <a:r>
              <a:rPr kumimoji="1" lang="en-US" altLang="zh-CN" dirty="0">
                <a:latin typeface="Arial Regular"/>
              </a:rPr>
              <a:t>Current waiting is 1</a:t>
            </a:r>
          </a:p>
          <a:p>
            <a:endParaRPr kumimoji="1" lang="en-US" altLang="zh-CN" dirty="0">
              <a:latin typeface="Arial Regular"/>
            </a:endParaRPr>
          </a:p>
          <a:p>
            <a:r>
              <a:rPr kumimoji="1" lang="en-US" altLang="zh-CN" dirty="0">
                <a:latin typeface="Arial Regular"/>
              </a:rPr>
              <a:t>Wait until lock holder</a:t>
            </a:r>
          </a:p>
          <a:p>
            <a:r>
              <a:rPr kumimoji="1" lang="en-US" altLang="zh-CN" dirty="0">
                <a:latin typeface="Arial Regular"/>
              </a:rPr>
              <a:t>set waiting to 0</a:t>
            </a:r>
            <a:endParaRPr kumimoji="1"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2581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573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Code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285" y="219195"/>
            <a:ext cx="8175071" cy="6281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queue;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lock(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predecessor = 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fetch_and_store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.queue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(predecessor != NULL){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predecessor.next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4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1656"/>
            <a:ext cx="8229600" cy="469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.queue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NULL){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}else{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.next.is_locked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3144"/>
            <a:ext cx="8229600" cy="1143000"/>
          </a:xfrm>
        </p:spPr>
        <p:txBody>
          <a:bodyPr/>
          <a:lstStyle/>
          <a:p>
            <a:r>
              <a:rPr kumimoji="1" lang="en-US" altLang="zh-CN" b="1" dirty="0"/>
              <a:t>Sample: SEND &amp; RECEIVE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199" y="1268760"/>
            <a:ext cx="7026095" cy="5268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dirty="0"/>
              <a:t>Bounded Buffer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Shared between modules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Producers and consumers</a:t>
            </a:r>
          </a:p>
          <a:p>
            <a:pPr marL="400050" lvl="1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800" dirty="0"/>
              <a:t>Race Condition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If multiple writers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Using lock to ensure single writer principle</a:t>
            </a:r>
          </a:p>
          <a:p>
            <a:pPr marL="400050" lvl="1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800" dirty="0"/>
              <a:t>Locking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ACQUIRE &amp; RELEASE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Need atomicity</a:t>
            </a:r>
          </a:p>
          <a:p>
            <a:pPr marL="914400" lvl="2" indent="0">
              <a:buNone/>
            </a:pPr>
            <a:r>
              <a:rPr kumimoji="1" lang="en-US" altLang="zh-CN" sz="2000" dirty="0"/>
              <a:t>RSM: read-set-memory</a:t>
            </a:r>
          </a:p>
        </p:txBody>
      </p:sp>
    </p:spTree>
    <p:extLst>
      <p:ext uri="{BB962C8B-B14F-4D97-AF65-F5344CB8AC3E}">
        <p14:creationId xmlns:p14="http://schemas.microsoft.com/office/powerpoint/2010/main" val="1615429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>
          <a:xfrm>
            <a:off x="446484" y="446484"/>
            <a:ext cx="8259961" cy="752924"/>
          </a:xfrm>
        </p:spPr>
        <p:txBody>
          <a:bodyPr>
            <a:noAutofit/>
          </a:bodyPr>
          <a:lstStyle/>
          <a:p>
            <a:r>
              <a:rPr lang="en-CA" sz="3200" b="1" dirty="0">
                <a:cs typeface="HelveticaNeueLT Std Bold" charset="0"/>
              </a:rPr>
              <a:t>MCS Locks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386777" y="1549579"/>
            <a:ext cx="962174" cy="45653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r"/>
            <a:r>
              <a:rPr lang="en-CA" sz="1266"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6039" y="1549579"/>
            <a:ext cx="1265783" cy="456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1-R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39" y="2359948"/>
            <a:ext cx="1265783" cy="455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2-B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6039" y="3220547"/>
            <a:ext cx="1265783" cy="4565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3-B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6039" y="2359948"/>
            <a:ext cx="1265783" cy="455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2-R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039" y="3220547"/>
            <a:ext cx="1265783" cy="4565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3-R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6039" y="3220547"/>
            <a:ext cx="1265783" cy="4565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3-E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66039" y="3879112"/>
            <a:ext cx="1265783" cy="455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4-B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66039" y="4739710"/>
            <a:ext cx="1265783" cy="455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5-B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1829788" y="1802959"/>
            <a:ext cx="910828" cy="0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>
            <a:off x="1981593" y="1854305"/>
            <a:ext cx="759023" cy="2986980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1728212" y="1802959"/>
            <a:ext cx="0" cy="708794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1728212" y="2613328"/>
            <a:ext cx="0" cy="708794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931363" y="1802959"/>
            <a:ext cx="809253" cy="1519163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1779558" y="3423698"/>
            <a:ext cx="0" cy="455414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9" name="Rectangle 18"/>
          <p:cNvSpPr/>
          <p:nvPr/>
        </p:nvSpPr>
        <p:spPr bwMode="auto">
          <a:xfrm>
            <a:off x="766510" y="3879059"/>
            <a:ext cx="1265783" cy="455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CA" sz="1266" dirty="0">
                <a:latin typeface="Arial" panose="020B0604020202020204" pitchFamily="34" charset="0"/>
                <a:ea typeface="ヒラギノ角ゴ ProN W3" pitchFamily="-65" charset="-128"/>
                <a:cs typeface="Arial" panose="020B0604020202020204" pitchFamily="34" charset="0"/>
                <a:sym typeface="Gill Sans" pitchFamily="-65" charset="0"/>
              </a:rPr>
              <a:t>4-R</a:t>
            </a:r>
          </a:p>
        </p:txBody>
      </p: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1829788" y="4081146"/>
            <a:ext cx="0" cy="708794"/>
          </a:xfrm>
          <a:prstGeom prst="straightConnector1">
            <a:avLst/>
          </a:prstGeom>
          <a:noFill/>
          <a:ln w="635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978463C-628C-D84C-B947-1C8854D2BAA9}"/>
              </a:ext>
            </a:extLst>
          </p:cNvPr>
          <p:cNvSpPr/>
          <p:nvPr/>
        </p:nvSpPr>
        <p:spPr>
          <a:xfrm>
            <a:off x="2507362" y="3917851"/>
            <a:ext cx="67651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mcs_lock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mcs_node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.queue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NULL){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}else{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NULL){};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my_node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.next.is_locked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33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Using scalable locks: FOPS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88" b="363"/>
          <a:stretch/>
        </p:blipFill>
        <p:spPr>
          <a:xfrm>
            <a:off x="467544" y="1340768"/>
            <a:ext cx="7859216" cy="5290300"/>
          </a:xfrm>
        </p:spPr>
      </p:pic>
    </p:spTree>
    <p:extLst>
      <p:ext uri="{BB962C8B-B14F-4D97-AF65-F5344CB8AC3E}">
        <p14:creationId xmlns:p14="http://schemas.microsoft.com/office/powerpoint/2010/main" val="1518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Amdahl's Law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9321" b="-29321"/>
          <a:stretch>
            <a:fillRect/>
          </a:stretch>
        </p:blipFill>
        <p:spPr>
          <a:xfrm>
            <a:off x="1972791" y="3165554"/>
            <a:ext cx="6714009" cy="36924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6" y="1757572"/>
            <a:ext cx="3237586" cy="15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>
            <a:spLocks noChangeShapeType="1"/>
          </p:cNvSpPr>
          <p:nvPr/>
        </p:nvSpPr>
        <p:spPr bwMode="auto">
          <a:xfrm>
            <a:off x="3805921" y="2423775"/>
            <a:ext cx="387360" cy="1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dirty="0">
              <a:latin typeface="Arial Regular"/>
            </a:endParaRP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805921" y="3267704"/>
            <a:ext cx="387360" cy="14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dirty="0">
              <a:latin typeface="Arial Regular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805921" y="3424680"/>
            <a:ext cx="387360" cy="28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dirty="0">
              <a:latin typeface="Arial Regular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05921" y="2191910"/>
            <a:ext cx="387360" cy="144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dirty="0">
              <a:latin typeface="Arial Regular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718635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3617" algn="l"/>
                <a:tab pos="7218827" algn="l"/>
              </a:tabLst>
            </a:pPr>
            <a:r>
              <a:rPr lang="en-GB" b="1" dirty="0"/>
              <a:t>Critical-section efficiency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477454" y="2184710"/>
            <a:ext cx="2170531" cy="26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 dirty="0">
                <a:latin typeface="Arial Regular"/>
              </a:rPr>
              <a:t>Lock Acquisition (T</a:t>
            </a:r>
            <a:r>
              <a:rPr lang="en-GB" sz="1800" baseline="-33000" dirty="0">
                <a:latin typeface="Arial Regular"/>
              </a:rPr>
              <a:t>a </a:t>
            </a:r>
            <a:r>
              <a:rPr lang="en-GB" sz="1800" dirty="0">
                <a:latin typeface="Arial Regular"/>
              </a:rPr>
              <a:t>)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522236" y="2726207"/>
            <a:ext cx="2055050" cy="26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 dirty="0">
                <a:latin typeface="Arial Regular"/>
              </a:rPr>
              <a:t>Critical Section (T</a:t>
            </a:r>
            <a:r>
              <a:rPr lang="en-GB" sz="1800" baseline="-33000" dirty="0">
                <a:latin typeface="Arial Regular"/>
              </a:rPr>
              <a:t>c </a:t>
            </a:r>
            <a:r>
              <a:rPr lang="en-GB" sz="1800" dirty="0">
                <a:latin typeface="Arial Regular"/>
              </a:rPr>
              <a:t>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89675" y="3221619"/>
            <a:ext cx="1850891" cy="26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 dirty="0">
                <a:latin typeface="Arial Regular"/>
              </a:rPr>
              <a:t>Lock Release (</a:t>
            </a:r>
            <a:r>
              <a:rPr lang="en-GB" sz="1800" dirty="0" err="1">
                <a:latin typeface="Arial Regular"/>
              </a:rPr>
              <a:t>T</a:t>
            </a:r>
            <a:r>
              <a:rPr lang="en-GB" sz="1800" baseline="-33000" dirty="0" err="1">
                <a:latin typeface="Arial Regular"/>
              </a:rPr>
              <a:t>r</a:t>
            </a:r>
            <a:r>
              <a:rPr lang="en-GB" sz="1800" baseline="-33000" dirty="0">
                <a:latin typeface="Arial Regular"/>
              </a:rPr>
              <a:t> </a:t>
            </a:r>
            <a:r>
              <a:rPr lang="en-GB" sz="1800" dirty="0">
                <a:latin typeface="Arial Regular"/>
              </a:rPr>
              <a:t>)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567286" y="4339176"/>
            <a:ext cx="3649269" cy="3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dirty="0">
                <a:latin typeface="Arial Regular"/>
              </a:rPr>
              <a:t>Critical-section efficiency =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879666" y="4120273"/>
            <a:ext cx="256031" cy="3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dirty="0">
                <a:latin typeface="Arial Regular"/>
              </a:rPr>
              <a:t>T</a:t>
            </a:r>
            <a:r>
              <a:rPr lang="en-GB" baseline="-33000" dirty="0">
                <a:latin typeface="Arial Regular"/>
              </a:rPr>
              <a:t>c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441522" y="4536476"/>
            <a:ext cx="1159676" cy="3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dirty="0" err="1">
                <a:latin typeface="Arial Regular"/>
              </a:rPr>
              <a:t>T</a:t>
            </a:r>
            <a:r>
              <a:rPr lang="en-GB" baseline="-33000" dirty="0" err="1">
                <a:latin typeface="Arial Regular"/>
              </a:rPr>
              <a:t>c</a:t>
            </a:r>
            <a:r>
              <a:rPr lang="en-GB" dirty="0" err="1">
                <a:latin typeface="Arial Regular"/>
              </a:rPr>
              <a:t>+T</a:t>
            </a:r>
            <a:r>
              <a:rPr lang="en-GB" baseline="-33000" dirty="0" err="1">
                <a:latin typeface="Arial Regular"/>
              </a:rPr>
              <a:t>a</a:t>
            </a:r>
            <a:r>
              <a:rPr lang="en-GB" dirty="0" err="1">
                <a:latin typeface="Arial Regular"/>
              </a:rPr>
              <a:t>+T</a:t>
            </a:r>
            <a:r>
              <a:rPr lang="en-GB" baseline="-33000" dirty="0" err="1">
                <a:latin typeface="Arial Regular"/>
              </a:rPr>
              <a:t>r</a:t>
            </a:r>
            <a:endParaRPr lang="en-GB" baseline="-33000" dirty="0">
              <a:latin typeface="Arial Regular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359680" y="4522075"/>
            <a:ext cx="1169280" cy="0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dirty="0">
              <a:latin typeface="Arial Regular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381522" y="6004818"/>
            <a:ext cx="6604372" cy="26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128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6000"/>
              </a:lnSpc>
              <a:spcBef>
                <a:spcPts val="771"/>
              </a:spcBef>
              <a:buClr>
                <a:srgbClr val="000000"/>
              </a:buClr>
              <a:buSzPct val="45000"/>
            </a:pPr>
            <a:r>
              <a:rPr lang="en-GB" sz="1800" i="1" dirty="0">
                <a:latin typeface="Arial Regular"/>
              </a:rPr>
              <a:t>Ignoring lock contention and cache conflicts in the critical section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2174401" y="2429536"/>
            <a:ext cx="1663200" cy="838168"/>
          </a:xfrm>
          <a:prstGeom prst="roundRect">
            <a:avLst>
              <a:gd name="adj" fmla="val 171"/>
            </a:avLst>
          </a:prstGeom>
          <a:solidFill>
            <a:schemeClr val="hlink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 dirty="0">
              <a:latin typeface="Arial Regular"/>
            </a:endParaRP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2174401" y="2193351"/>
            <a:ext cx="1663200" cy="236185"/>
          </a:xfrm>
          <a:prstGeom prst="roundRect">
            <a:avLst>
              <a:gd name="adj" fmla="val 417"/>
            </a:avLst>
          </a:prstGeom>
          <a:solidFill>
            <a:srgbClr val="D5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013"/>
            <a:endParaRPr lang="en-US" dirty="0">
              <a:solidFill>
                <a:srgbClr val="D50101"/>
              </a:solidFill>
              <a:latin typeface="Arial Regular"/>
            </a:endParaRPr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2174401" y="3260502"/>
            <a:ext cx="1663200" cy="167058"/>
          </a:xfrm>
          <a:prstGeom prst="roundRect">
            <a:avLst>
              <a:gd name="adj" fmla="val 861"/>
            </a:avLst>
          </a:prstGeom>
          <a:solidFill>
            <a:srgbClr val="D5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89870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Some numbers you may want to know</a:t>
            </a:r>
          </a:p>
        </p:txBody>
      </p:sp>
      <p:pic>
        <p:nvPicPr>
          <p:cNvPr id="5" name="Picture 4" descr="Screen Shot 2013-11-19 at 6.0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4" y="1948379"/>
            <a:ext cx="7671460" cy="2650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00873"/>
            <a:ext cx="892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egular"/>
              </a:rPr>
              <a:t>Source: Everything you always wanted to know about synchronization, but were afraid to ask. </a:t>
            </a:r>
            <a:r>
              <a:rPr lang="en-US" altLang="zh-CN" sz="1400" dirty="0">
                <a:latin typeface="Arial Regular"/>
              </a:rPr>
              <a:t>[SOSP'13]</a:t>
            </a:r>
            <a:endParaRPr lang="en-US" sz="140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8659896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3010</TotalTime>
  <Words>1557</Words>
  <Application>Microsoft Macintosh PowerPoint</Application>
  <PresentationFormat>全屏显示(4:3)</PresentationFormat>
  <Paragraphs>384</Paragraphs>
  <Slides>61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宋体</vt:lpstr>
      <vt:lpstr>Arial Regular</vt:lpstr>
      <vt:lpstr>HelveticaNeueLT Std Bold</vt:lpstr>
      <vt:lpstr>ＭＳ Ｐゴシック</vt:lpstr>
      <vt:lpstr>ヒラギノ角ゴ ProN W3</vt:lpstr>
      <vt:lpstr>Arial</vt:lpstr>
      <vt:lpstr>Courier New</vt:lpstr>
      <vt:lpstr>Gill Sans</vt:lpstr>
      <vt:lpstr>Helvetica Neue</vt:lpstr>
      <vt:lpstr>Symbol</vt:lpstr>
      <vt:lpstr>Tahoma</vt:lpstr>
      <vt:lpstr>CloudVisor-Austin</vt:lpstr>
      <vt:lpstr>Scalable Locking</vt:lpstr>
      <vt:lpstr>Outline</vt:lpstr>
      <vt:lpstr>Scalability Tutorials</vt:lpstr>
      <vt:lpstr>What is scalability? </vt:lpstr>
      <vt:lpstr>Locking</vt:lpstr>
      <vt:lpstr>Sample: SEND &amp; RECEIVE</vt:lpstr>
      <vt:lpstr>Amdahl's Law</vt:lpstr>
      <vt:lpstr>Critical-section efficiency</vt:lpstr>
      <vt:lpstr>Some numbers you may want to know</vt:lpstr>
      <vt:lpstr>Shared Memory Multiprocessors</vt:lpstr>
      <vt:lpstr>More numbers you may want to know</vt:lpstr>
      <vt:lpstr>Motivating example:  file descriptors</vt:lpstr>
      <vt:lpstr>Why throughput drops?</vt:lpstr>
      <vt:lpstr>Why throughput drops?</vt:lpstr>
      <vt:lpstr>Non-scalable Locking are dangerous</vt:lpstr>
      <vt:lpstr>Cause: Non-scalable locks</vt:lpstr>
      <vt:lpstr>Why dangerous</vt:lpstr>
      <vt:lpstr>Xv6 locking</vt:lpstr>
      <vt:lpstr>Case study: ticket spinlock</vt:lpstr>
      <vt:lpstr>Pseudo code for ticket lock</vt:lpstr>
      <vt:lpstr>Pseudo code for ticket lock</vt:lpstr>
      <vt:lpstr>Background on cache coherence</vt:lpstr>
      <vt:lpstr>Example Cache Coherence Problem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Directory-based cache coherence</vt:lpstr>
      <vt:lpstr>A few notes on cache coherence</vt:lpstr>
      <vt:lpstr>Intuition of the collapse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Scalable Locking </vt:lpstr>
      <vt:lpstr>Making ticket spinlock scalable</vt:lpstr>
      <vt:lpstr>Example Fix </vt:lpstr>
      <vt:lpstr>Linus’ Response</vt:lpstr>
      <vt:lpstr>Using scalable locks</vt:lpstr>
      <vt:lpstr>General idea of MCS lock</vt:lpstr>
      <vt:lpstr>General idea of MCS lock</vt:lpstr>
      <vt:lpstr>General idea of MCS lock</vt:lpstr>
      <vt:lpstr>General idea of MCS lock</vt:lpstr>
      <vt:lpstr>General idea of MCS lock</vt:lpstr>
      <vt:lpstr>Code</vt:lpstr>
      <vt:lpstr>PowerPoint 演示文稿</vt:lpstr>
      <vt:lpstr>MCS Locks</vt:lpstr>
      <vt:lpstr>Using scalable locks: FOPS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Locking</dc:title>
  <dc:creator>Haibo CHen</dc:creator>
  <cp:lastModifiedBy>Yubin Xia</cp:lastModifiedBy>
  <cp:revision>277</cp:revision>
  <dcterms:created xsi:type="dcterms:W3CDTF">2012-04-01T02:47:07Z</dcterms:created>
  <dcterms:modified xsi:type="dcterms:W3CDTF">2019-05-09T02:53:32Z</dcterms:modified>
</cp:coreProperties>
</file>