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notesSlides/notesSlide2.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1"/>
  </p:notesMasterIdLst>
  <p:sldIdLst>
    <p:sldId id="256" r:id="rId2"/>
    <p:sldId id="278" r:id="rId3"/>
    <p:sldId id="263" r:id="rId4"/>
    <p:sldId id="270" r:id="rId5"/>
    <p:sldId id="271" r:id="rId6"/>
    <p:sldId id="272" r:id="rId7"/>
    <p:sldId id="377" r:id="rId8"/>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399" r:id="rId28"/>
    <p:sldId id="400" r:id="rId29"/>
    <p:sldId id="401" r:id="rId30"/>
    <p:sldId id="402" r:id="rId31"/>
    <p:sldId id="403" r:id="rId32"/>
    <p:sldId id="404" r:id="rId33"/>
    <p:sldId id="408" r:id="rId34"/>
    <p:sldId id="409" r:id="rId35"/>
    <p:sldId id="519" r:id="rId36"/>
    <p:sldId id="527" r:id="rId37"/>
    <p:sldId id="518" r:id="rId38"/>
    <p:sldId id="520" r:id="rId39"/>
    <p:sldId id="521" r:id="rId40"/>
    <p:sldId id="522" r:id="rId41"/>
    <p:sldId id="523" r:id="rId42"/>
    <p:sldId id="524" r:id="rId43"/>
    <p:sldId id="443" r:id="rId44"/>
    <p:sldId id="445" r:id="rId45"/>
    <p:sldId id="448" r:id="rId46"/>
    <p:sldId id="449" r:id="rId47"/>
    <p:sldId id="450" r:id="rId48"/>
    <p:sldId id="451" r:id="rId49"/>
    <p:sldId id="453" r:id="rId50"/>
    <p:sldId id="454" r:id="rId51"/>
    <p:sldId id="455" r:id="rId52"/>
    <p:sldId id="456" r:id="rId53"/>
    <p:sldId id="525" r:id="rId54"/>
    <p:sldId id="526" r:id="rId55"/>
    <p:sldId id="262" r:id="rId56"/>
    <p:sldId id="316" r:id="rId57"/>
    <p:sldId id="457" r:id="rId58"/>
    <p:sldId id="458" r:id="rId59"/>
    <p:sldId id="459"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36" autoAdjust="0"/>
    <p:restoredTop sz="85503" autoAdjust="0"/>
  </p:normalViewPr>
  <p:slideViewPr>
    <p:cSldViewPr snapToGrid="0" snapToObjects="1">
      <p:cViewPr varScale="1">
        <p:scale>
          <a:sx n="107" d="100"/>
          <a:sy n="107" d="100"/>
        </p:scale>
        <p:origin x="1248"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___.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___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___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___3.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___4.xlsx"/><Relationship Id="rId1" Type="http://schemas.openxmlformats.org/officeDocument/2006/relationships/themeOverride" Target="../theme/themeOverrid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1"/>
    <c:plotArea>
      <c:layout>
        <c:manualLayout>
          <c:layoutTarget val="inner"/>
          <c:xMode val="edge"/>
          <c:yMode val="edge"/>
          <c:x val="0.105682276513179"/>
          <c:y val="5.1033085543363998E-2"/>
          <c:w val="0.74237996969139297"/>
          <c:h val="0.80213374554516004"/>
        </c:manualLayout>
      </c:layout>
      <c:barChart>
        <c:barDir val="col"/>
        <c:grouping val="stacked"/>
        <c:varyColors val="0"/>
        <c:ser>
          <c:idx val="4"/>
          <c:order val="0"/>
          <c:tx>
            <c:strRef>
              <c:f>Sheet1!$A$2</c:f>
              <c:strCache>
                <c:ptCount val="1"/>
                <c:pt idx="0">
                  <c:v>MySQL</c:v>
                </c:pt>
              </c:strCache>
            </c:strRef>
          </c:tx>
          <c:spPr>
            <a:gradFill rotWithShape="1">
              <a:gsLst>
                <a:gs pos="0">
                  <a:schemeClr val="accent5">
                    <a:shade val="15000"/>
                    <a:satMod val="180000"/>
                  </a:schemeClr>
                </a:gs>
                <a:gs pos="50000">
                  <a:schemeClr val="accent5">
                    <a:shade val="45000"/>
                    <a:satMod val="170000"/>
                  </a:schemeClr>
                </a:gs>
                <a:gs pos="70000">
                  <a:schemeClr val="accent5">
                    <a:tint val="99000"/>
                    <a:shade val="65000"/>
                    <a:satMod val="155000"/>
                  </a:schemeClr>
                </a:gs>
                <a:gs pos="100000">
                  <a:schemeClr val="accent5">
                    <a:tint val="95500"/>
                    <a:shade val="100000"/>
                    <a:satMod val="155000"/>
                  </a:schemeClr>
                </a:gs>
              </a:gsLst>
              <a:lin ang="16200000" scaled="0"/>
            </a:gradFill>
            <a:ln w="9525" cap="flat" cmpd="sng" algn="ctr">
              <a:solidFill>
                <a:schemeClr val="accent5"/>
              </a:solidFill>
              <a:prstDash val="solid"/>
            </a:ln>
            <a:effectLst>
              <a:outerShdw blurRad="50800" dist="38100" dir="5400000" rotWithShape="0">
                <a:srgbClr val="000000">
                  <a:alpha val="35000"/>
                </a:srgbClr>
              </a:outerShdw>
            </a:effectLst>
          </c:spPr>
          <c:invertIfNegative val="0"/>
          <c:cat>
            <c:strRef>
              <c:f>Sheet1!$B$1:$D$1</c:f>
              <c:strCache>
                <c:ptCount val="3"/>
                <c:pt idx="0">
                  <c:v>Atomicity</c:v>
                </c:pt>
                <c:pt idx="1">
                  <c:v>Order</c:v>
                </c:pt>
                <c:pt idx="2">
                  <c:v>Other</c:v>
                </c:pt>
              </c:strCache>
            </c:strRef>
          </c:cat>
          <c:val>
            <c:numRef>
              <c:f>Sheet1!$B$2:$D$2</c:f>
              <c:numCache>
                <c:formatCode>General</c:formatCode>
                <c:ptCount val="3"/>
                <c:pt idx="0">
                  <c:v>12</c:v>
                </c:pt>
                <c:pt idx="1">
                  <c:v>1</c:v>
                </c:pt>
                <c:pt idx="2">
                  <c:v>1</c:v>
                </c:pt>
              </c:numCache>
            </c:numRef>
          </c:val>
          <c:extLst>
            <c:ext xmlns:c16="http://schemas.microsoft.com/office/drawing/2014/chart" uri="{C3380CC4-5D6E-409C-BE32-E72D297353CC}">
              <c16:uniqueId val="{00000000-E09A-4AF8-B9F0-44B537A14023}"/>
            </c:ext>
          </c:extLst>
        </c:ser>
        <c:ser>
          <c:idx val="3"/>
          <c:order val="1"/>
          <c:tx>
            <c:strRef>
              <c:f>Sheet1!$A$3</c:f>
              <c:strCache>
                <c:ptCount val="1"/>
                <c:pt idx="0">
                  <c:v>Apache</c:v>
                </c:pt>
              </c:strCache>
            </c:strRef>
          </c:tx>
          <c:spPr>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lin ang="16200000" scaled="0"/>
            </a:gradFill>
            <a:ln w="9525" cap="flat" cmpd="sng" algn="ctr">
              <a:solidFill>
                <a:schemeClr val="accent1"/>
              </a:solidFill>
              <a:prstDash val="solid"/>
            </a:ln>
            <a:effectLst>
              <a:outerShdw blurRad="50800" dist="38100" dir="5400000" rotWithShape="0">
                <a:srgbClr val="000000">
                  <a:alpha val="35000"/>
                </a:srgbClr>
              </a:outerShdw>
            </a:effectLst>
          </c:spPr>
          <c:invertIfNegative val="0"/>
          <c:cat>
            <c:strRef>
              <c:f>Sheet1!$B$1:$D$1</c:f>
              <c:strCache>
                <c:ptCount val="3"/>
                <c:pt idx="0">
                  <c:v>Atomicity</c:v>
                </c:pt>
                <c:pt idx="1">
                  <c:v>Order</c:v>
                </c:pt>
                <c:pt idx="2">
                  <c:v>Other</c:v>
                </c:pt>
              </c:strCache>
            </c:strRef>
          </c:cat>
          <c:val>
            <c:numRef>
              <c:f>Sheet1!$B$3:$D$3</c:f>
              <c:numCache>
                <c:formatCode>General</c:formatCode>
                <c:ptCount val="3"/>
                <c:pt idx="0">
                  <c:v>7</c:v>
                </c:pt>
                <c:pt idx="1">
                  <c:v>6</c:v>
                </c:pt>
                <c:pt idx="2">
                  <c:v>0</c:v>
                </c:pt>
              </c:numCache>
            </c:numRef>
          </c:val>
          <c:extLst>
            <c:ext xmlns:c16="http://schemas.microsoft.com/office/drawing/2014/chart" uri="{C3380CC4-5D6E-409C-BE32-E72D297353CC}">
              <c16:uniqueId val="{00000001-E09A-4AF8-B9F0-44B537A14023}"/>
            </c:ext>
          </c:extLst>
        </c:ser>
        <c:ser>
          <c:idx val="5"/>
          <c:order val="2"/>
          <c:tx>
            <c:strRef>
              <c:f>Sheet1!$A$4</c:f>
              <c:strCache>
                <c:ptCount val="1"/>
                <c:pt idx="0">
                  <c:v>Mozilla</c:v>
                </c:pt>
              </c:strCache>
            </c:strRef>
          </c:tx>
          <c:spPr>
            <a:solidFill>
              <a:srgbClr val="0070C0"/>
            </a:solidFill>
            <a:ln w="12700">
              <a:solidFill>
                <a:schemeClr val="tx1"/>
              </a:solidFill>
              <a:prstDash val="solid"/>
            </a:ln>
          </c:spPr>
          <c:invertIfNegative val="0"/>
          <c:dPt>
            <c:idx val="0"/>
            <c:invertIfNegative val="0"/>
            <c:bubble3D val="0"/>
            <c:spPr>
              <a:gradFill rotWithShape="1">
                <a:gsLst>
                  <a:gs pos="0">
                    <a:schemeClr val="accent2">
                      <a:shade val="15000"/>
                      <a:satMod val="18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lin ang="16200000" scaled="0"/>
              </a:gradFill>
              <a:ln w="9525" cap="flat" cmpd="sng" algn="ctr">
                <a:solidFill>
                  <a:schemeClr val="accent2"/>
                </a:solidFill>
                <a:prstDash val="solid"/>
              </a:ln>
              <a:effectLst>
                <a:outerShdw blurRad="50800" dist="38100" dir="5400000" rotWithShape="0">
                  <a:srgbClr val="000000">
                    <a:alpha val="35000"/>
                  </a:srgbClr>
                </a:outerShdw>
              </a:effectLst>
            </c:spPr>
            <c:extLst>
              <c:ext xmlns:c16="http://schemas.microsoft.com/office/drawing/2014/chart" uri="{C3380CC4-5D6E-409C-BE32-E72D297353CC}">
                <c16:uniqueId val="{00000003-E09A-4AF8-B9F0-44B537A14023}"/>
              </c:ext>
            </c:extLst>
          </c:dPt>
          <c:dPt>
            <c:idx val="1"/>
            <c:invertIfNegative val="0"/>
            <c:bubble3D val="0"/>
            <c:spPr>
              <a:gradFill rotWithShape="1">
                <a:gsLst>
                  <a:gs pos="0">
                    <a:schemeClr val="accent2">
                      <a:shade val="15000"/>
                      <a:satMod val="18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lin ang="16200000" scaled="0"/>
              </a:gradFill>
              <a:ln w="9525" cap="flat" cmpd="sng" algn="ctr">
                <a:solidFill>
                  <a:schemeClr val="accent2"/>
                </a:solidFill>
                <a:prstDash val="solid"/>
              </a:ln>
              <a:effectLst>
                <a:outerShdw blurRad="50800" dist="38100" dir="5400000" rotWithShape="0">
                  <a:srgbClr val="000000">
                    <a:alpha val="35000"/>
                  </a:srgbClr>
                </a:outerShdw>
              </a:effectLst>
            </c:spPr>
            <c:extLst>
              <c:ext xmlns:c16="http://schemas.microsoft.com/office/drawing/2014/chart" uri="{C3380CC4-5D6E-409C-BE32-E72D297353CC}">
                <c16:uniqueId val="{00000005-E09A-4AF8-B9F0-44B537A14023}"/>
              </c:ext>
            </c:extLst>
          </c:dPt>
          <c:cat>
            <c:strRef>
              <c:f>Sheet1!$B$1:$D$1</c:f>
              <c:strCache>
                <c:ptCount val="3"/>
                <c:pt idx="0">
                  <c:v>Atomicity</c:v>
                </c:pt>
                <c:pt idx="1">
                  <c:v>Order</c:v>
                </c:pt>
                <c:pt idx="2">
                  <c:v>Other</c:v>
                </c:pt>
              </c:strCache>
            </c:strRef>
          </c:cat>
          <c:val>
            <c:numRef>
              <c:f>Sheet1!$B$4:$D$4</c:f>
              <c:numCache>
                <c:formatCode>General</c:formatCode>
                <c:ptCount val="3"/>
                <c:pt idx="0">
                  <c:v>29</c:v>
                </c:pt>
                <c:pt idx="1">
                  <c:v>15</c:v>
                </c:pt>
                <c:pt idx="2">
                  <c:v>0</c:v>
                </c:pt>
              </c:numCache>
            </c:numRef>
          </c:val>
          <c:extLst>
            <c:ext xmlns:c16="http://schemas.microsoft.com/office/drawing/2014/chart" uri="{C3380CC4-5D6E-409C-BE32-E72D297353CC}">
              <c16:uniqueId val="{00000006-E09A-4AF8-B9F0-44B537A14023}"/>
            </c:ext>
          </c:extLst>
        </c:ser>
        <c:ser>
          <c:idx val="0"/>
          <c:order val="3"/>
          <c:tx>
            <c:strRef>
              <c:f>Sheet1!$A$5</c:f>
              <c:strCache>
                <c:ptCount val="1"/>
                <c:pt idx="0">
                  <c:v>OpenOffice</c:v>
                </c:pt>
              </c:strCache>
            </c:strRef>
          </c:tx>
          <c:spPr>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c:spPr>
          <c:invertIfNegative val="0"/>
          <c:cat>
            <c:strRef>
              <c:f>Sheet1!$B$1:$D$1</c:f>
              <c:strCache>
                <c:ptCount val="3"/>
                <c:pt idx="0">
                  <c:v>Atomicity</c:v>
                </c:pt>
                <c:pt idx="1">
                  <c:v>Order</c:v>
                </c:pt>
                <c:pt idx="2">
                  <c:v>Other</c:v>
                </c:pt>
              </c:strCache>
            </c:strRef>
          </c:cat>
          <c:val>
            <c:numRef>
              <c:f>Sheet1!$B$5:$D$5</c:f>
              <c:numCache>
                <c:formatCode>General</c:formatCode>
                <c:ptCount val="3"/>
                <c:pt idx="0">
                  <c:v>3</c:v>
                </c:pt>
                <c:pt idx="1">
                  <c:v>2</c:v>
                </c:pt>
                <c:pt idx="2">
                  <c:v>1</c:v>
                </c:pt>
              </c:numCache>
            </c:numRef>
          </c:val>
          <c:extLst>
            <c:ext xmlns:c16="http://schemas.microsoft.com/office/drawing/2014/chart" uri="{C3380CC4-5D6E-409C-BE32-E72D297353CC}">
              <c16:uniqueId val="{00000007-E09A-4AF8-B9F0-44B537A14023}"/>
            </c:ext>
          </c:extLst>
        </c:ser>
        <c:dLbls>
          <c:showLegendKey val="0"/>
          <c:showVal val="0"/>
          <c:showCatName val="0"/>
          <c:showSerName val="0"/>
          <c:showPercent val="0"/>
          <c:showBubbleSize val="0"/>
        </c:dLbls>
        <c:gapWidth val="55"/>
        <c:overlap val="100"/>
        <c:axId val="-2108361968"/>
        <c:axId val="-2108371952"/>
      </c:barChart>
      <c:catAx>
        <c:axId val="-2108361968"/>
        <c:scaling>
          <c:orientation val="minMax"/>
        </c:scaling>
        <c:delete val="0"/>
        <c:axPos val="b"/>
        <c:numFmt formatCode="General" sourceLinked="1"/>
        <c:majorTickMark val="none"/>
        <c:minorTickMark val="none"/>
        <c:tickLblPos val="nextTo"/>
        <c:spPr>
          <a:ln w="3175">
            <a:solidFill>
              <a:schemeClr val="tx1"/>
            </a:solidFill>
            <a:prstDash val="solid"/>
          </a:ln>
        </c:spPr>
        <c:txPr>
          <a:bodyPr rot="0" vert="horz"/>
          <a:lstStyle/>
          <a:p>
            <a:pPr>
              <a:defRPr/>
            </a:pPr>
            <a:endParaRPr lang="zh-CN"/>
          </a:p>
        </c:txPr>
        <c:crossAx val="-2108371952"/>
        <c:crosses val="autoZero"/>
        <c:auto val="1"/>
        <c:lblAlgn val="ctr"/>
        <c:lblOffset val="100"/>
        <c:tickLblSkip val="1"/>
        <c:tickMarkSkip val="1"/>
        <c:noMultiLvlLbl val="0"/>
      </c:catAx>
      <c:valAx>
        <c:axId val="-2108371952"/>
        <c:scaling>
          <c:orientation val="minMax"/>
          <c:max val="55"/>
          <c:min val="0"/>
        </c:scaling>
        <c:delete val="0"/>
        <c:axPos val="l"/>
        <c:majorGridlines>
          <c:spPr>
            <a:ln w="3175">
              <a:solidFill>
                <a:schemeClr val="bg1"/>
              </a:solidFill>
              <a:prstDash val="solid"/>
            </a:ln>
          </c:spPr>
        </c:majorGridlines>
        <c:numFmt formatCode="General" sourceLinked="1"/>
        <c:majorTickMark val="none"/>
        <c:minorTickMark val="none"/>
        <c:tickLblPos val="nextTo"/>
        <c:txPr>
          <a:bodyPr rot="0" vert="horz"/>
          <a:lstStyle/>
          <a:p>
            <a:pPr>
              <a:defRPr/>
            </a:pPr>
            <a:endParaRPr lang="zh-CN"/>
          </a:p>
        </c:txPr>
        <c:crossAx val="-2108361968"/>
        <c:crosses val="autoZero"/>
        <c:crossBetween val="between"/>
      </c:valAx>
      <c:spPr>
        <a:noFill/>
        <a:ln w="25400">
          <a:solidFill>
            <a:schemeClr val="bg1"/>
          </a:solidFill>
        </a:ln>
      </c:spPr>
    </c:plotArea>
    <c:legend>
      <c:legendPos val="r"/>
      <c:layout>
        <c:manualLayout>
          <c:xMode val="edge"/>
          <c:yMode val="edge"/>
          <c:x val="0.50740368010713699"/>
          <c:y val="4.8460576521779597E-2"/>
          <c:w val="0.370290075374345"/>
          <c:h val="0.40213562129460401"/>
        </c:manualLayout>
      </c:layout>
      <c:overlay val="0"/>
      <c:spPr>
        <a:noFill/>
        <a:ln w="3175">
          <a:solidFill>
            <a:schemeClr val="tx1"/>
          </a:solidFill>
          <a:prstDash val="solid"/>
        </a:ln>
      </c:spPr>
    </c:legend>
    <c:plotVisOnly val="1"/>
    <c:dispBlanksAs val="gap"/>
    <c:showDLblsOverMax val="0"/>
  </c:chart>
  <c:spPr>
    <a:noFill/>
    <a:ln>
      <a:noFill/>
    </a:ln>
  </c:spPr>
  <c:txPr>
    <a:bodyPr/>
    <a:lstStyle/>
    <a:p>
      <a:pPr>
        <a:defRPr sz="1800" b="1" i="0" u="none" strike="noStrike" baseline="0">
          <a:solidFill>
            <a:schemeClr val="bg1"/>
          </a:solidFill>
          <a:latin typeface="+mn-lt"/>
          <a:ea typeface="Tahoma"/>
          <a:cs typeface="Tahoma"/>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1"/>
    <c:plotArea>
      <c:layout>
        <c:manualLayout>
          <c:layoutTarget val="inner"/>
          <c:xMode val="edge"/>
          <c:yMode val="edge"/>
          <c:x val="0.105682276513179"/>
          <c:y val="5.1033085543363998E-2"/>
          <c:w val="0.74237996969139297"/>
          <c:h val="0.80213374554516004"/>
        </c:manualLayout>
      </c:layout>
      <c:barChart>
        <c:barDir val="col"/>
        <c:grouping val="stacked"/>
        <c:varyColors val="0"/>
        <c:ser>
          <c:idx val="4"/>
          <c:order val="0"/>
          <c:tx>
            <c:strRef>
              <c:f>Sheet1!$A$2</c:f>
              <c:strCache>
                <c:ptCount val="1"/>
                <c:pt idx="0">
                  <c:v>MySQL</c:v>
                </c:pt>
              </c:strCache>
            </c:strRef>
          </c:tx>
          <c:spPr>
            <a:gradFill rotWithShape="1">
              <a:gsLst>
                <a:gs pos="0">
                  <a:schemeClr val="accent5">
                    <a:shade val="15000"/>
                    <a:satMod val="180000"/>
                  </a:schemeClr>
                </a:gs>
                <a:gs pos="50000">
                  <a:schemeClr val="accent5">
                    <a:shade val="45000"/>
                    <a:satMod val="170000"/>
                  </a:schemeClr>
                </a:gs>
                <a:gs pos="70000">
                  <a:schemeClr val="accent5">
                    <a:tint val="99000"/>
                    <a:shade val="65000"/>
                    <a:satMod val="155000"/>
                  </a:schemeClr>
                </a:gs>
                <a:gs pos="100000">
                  <a:schemeClr val="accent5">
                    <a:tint val="95500"/>
                    <a:shade val="100000"/>
                    <a:satMod val="155000"/>
                  </a:schemeClr>
                </a:gs>
              </a:gsLst>
              <a:lin ang="16200000" scaled="0"/>
            </a:gradFill>
            <a:ln w="9525" cap="flat" cmpd="sng" algn="ctr">
              <a:solidFill>
                <a:schemeClr val="accent5"/>
              </a:solidFill>
              <a:prstDash val="solid"/>
            </a:ln>
            <a:effectLst>
              <a:outerShdw blurRad="50800" dist="38100" dir="5400000" rotWithShape="0">
                <a:srgbClr val="000000">
                  <a:alpha val="35000"/>
                </a:srgbClr>
              </a:outerShdw>
            </a:effectLst>
          </c:spPr>
          <c:invertIfNegative val="0"/>
          <c:cat>
            <c:strRef>
              <c:f>Sheet1!$B$1:$D$1</c:f>
              <c:strCache>
                <c:ptCount val="3"/>
                <c:pt idx="0">
                  <c:v>Atomicity</c:v>
                </c:pt>
                <c:pt idx="1">
                  <c:v>Order</c:v>
                </c:pt>
                <c:pt idx="2">
                  <c:v>Other</c:v>
                </c:pt>
              </c:strCache>
            </c:strRef>
          </c:cat>
          <c:val>
            <c:numRef>
              <c:f>Sheet1!$B$2:$D$2</c:f>
              <c:numCache>
                <c:formatCode>General</c:formatCode>
                <c:ptCount val="3"/>
                <c:pt idx="0">
                  <c:v>12</c:v>
                </c:pt>
                <c:pt idx="1">
                  <c:v>1</c:v>
                </c:pt>
                <c:pt idx="2">
                  <c:v>1</c:v>
                </c:pt>
              </c:numCache>
            </c:numRef>
          </c:val>
          <c:extLst>
            <c:ext xmlns:c16="http://schemas.microsoft.com/office/drawing/2014/chart" uri="{C3380CC4-5D6E-409C-BE32-E72D297353CC}">
              <c16:uniqueId val="{00000000-83D0-490A-AD69-887B3191F126}"/>
            </c:ext>
          </c:extLst>
        </c:ser>
        <c:ser>
          <c:idx val="3"/>
          <c:order val="1"/>
          <c:tx>
            <c:strRef>
              <c:f>Sheet1!$A$3</c:f>
              <c:strCache>
                <c:ptCount val="1"/>
                <c:pt idx="0">
                  <c:v>Apache</c:v>
                </c:pt>
              </c:strCache>
            </c:strRef>
          </c:tx>
          <c:spPr>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lin ang="16200000" scaled="0"/>
            </a:gradFill>
            <a:ln w="9525" cap="flat" cmpd="sng" algn="ctr">
              <a:solidFill>
                <a:schemeClr val="accent1"/>
              </a:solidFill>
              <a:prstDash val="solid"/>
            </a:ln>
            <a:effectLst>
              <a:outerShdw blurRad="50800" dist="38100" dir="5400000" rotWithShape="0">
                <a:srgbClr val="000000">
                  <a:alpha val="35000"/>
                </a:srgbClr>
              </a:outerShdw>
            </a:effectLst>
          </c:spPr>
          <c:invertIfNegative val="0"/>
          <c:cat>
            <c:strRef>
              <c:f>Sheet1!$B$1:$D$1</c:f>
              <c:strCache>
                <c:ptCount val="3"/>
                <c:pt idx="0">
                  <c:v>Atomicity</c:v>
                </c:pt>
                <c:pt idx="1">
                  <c:v>Order</c:v>
                </c:pt>
                <c:pt idx="2">
                  <c:v>Other</c:v>
                </c:pt>
              </c:strCache>
            </c:strRef>
          </c:cat>
          <c:val>
            <c:numRef>
              <c:f>Sheet1!$B$3:$D$3</c:f>
              <c:numCache>
                <c:formatCode>General</c:formatCode>
                <c:ptCount val="3"/>
                <c:pt idx="0">
                  <c:v>7</c:v>
                </c:pt>
                <c:pt idx="1">
                  <c:v>6</c:v>
                </c:pt>
                <c:pt idx="2">
                  <c:v>0</c:v>
                </c:pt>
              </c:numCache>
            </c:numRef>
          </c:val>
          <c:extLst>
            <c:ext xmlns:c16="http://schemas.microsoft.com/office/drawing/2014/chart" uri="{C3380CC4-5D6E-409C-BE32-E72D297353CC}">
              <c16:uniqueId val="{00000001-83D0-490A-AD69-887B3191F126}"/>
            </c:ext>
          </c:extLst>
        </c:ser>
        <c:ser>
          <c:idx val="5"/>
          <c:order val="2"/>
          <c:tx>
            <c:strRef>
              <c:f>Sheet1!$A$4</c:f>
              <c:strCache>
                <c:ptCount val="1"/>
                <c:pt idx="0">
                  <c:v>Mozilla</c:v>
                </c:pt>
              </c:strCache>
            </c:strRef>
          </c:tx>
          <c:spPr>
            <a:solidFill>
              <a:srgbClr val="0070C0"/>
            </a:solidFill>
            <a:ln w="12700">
              <a:solidFill>
                <a:schemeClr val="tx1"/>
              </a:solidFill>
              <a:prstDash val="solid"/>
            </a:ln>
          </c:spPr>
          <c:invertIfNegative val="0"/>
          <c:dPt>
            <c:idx val="0"/>
            <c:invertIfNegative val="0"/>
            <c:bubble3D val="0"/>
            <c:spPr>
              <a:gradFill rotWithShape="1">
                <a:gsLst>
                  <a:gs pos="0">
                    <a:schemeClr val="accent2">
                      <a:shade val="15000"/>
                      <a:satMod val="18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lin ang="16200000" scaled="0"/>
              </a:gradFill>
              <a:ln w="9525" cap="flat" cmpd="sng" algn="ctr">
                <a:solidFill>
                  <a:schemeClr val="accent2"/>
                </a:solidFill>
                <a:prstDash val="solid"/>
              </a:ln>
              <a:effectLst>
                <a:outerShdw blurRad="50800" dist="38100" dir="5400000" rotWithShape="0">
                  <a:srgbClr val="000000">
                    <a:alpha val="35000"/>
                  </a:srgbClr>
                </a:outerShdw>
              </a:effectLst>
            </c:spPr>
            <c:extLst>
              <c:ext xmlns:c16="http://schemas.microsoft.com/office/drawing/2014/chart" uri="{C3380CC4-5D6E-409C-BE32-E72D297353CC}">
                <c16:uniqueId val="{00000003-83D0-490A-AD69-887B3191F126}"/>
              </c:ext>
            </c:extLst>
          </c:dPt>
          <c:dPt>
            <c:idx val="1"/>
            <c:invertIfNegative val="0"/>
            <c:bubble3D val="0"/>
            <c:spPr>
              <a:gradFill rotWithShape="1">
                <a:gsLst>
                  <a:gs pos="0">
                    <a:schemeClr val="accent2">
                      <a:shade val="15000"/>
                      <a:satMod val="18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lin ang="16200000" scaled="0"/>
              </a:gradFill>
              <a:ln w="9525" cap="flat" cmpd="sng" algn="ctr">
                <a:solidFill>
                  <a:schemeClr val="accent2"/>
                </a:solidFill>
                <a:prstDash val="solid"/>
              </a:ln>
              <a:effectLst>
                <a:outerShdw blurRad="50800" dist="38100" dir="5400000" rotWithShape="0">
                  <a:srgbClr val="000000">
                    <a:alpha val="35000"/>
                  </a:srgbClr>
                </a:outerShdw>
              </a:effectLst>
            </c:spPr>
            <c:extLst>
              <c:ext xmlns:c16="http://schemas.microsoft.com/office/drawing/2014/chart" uri="{C3380CC4-5D6E-409C-BE32-E72D297353CC}">
                <c16:uniqueId val="{00000005-83D0-490A-AD69-887B3191F126}"/>
              </c:ext>
            </c:extLst>
          </c:dPt>
          <c:cat>
            <c:strRef>
              <c:f>Sheet1!$B$1:$D$1</c:f>
              <c:strCache>
                <c:ptCount val="3"/>
                <c:pt idx="0">
                  <c:v>Atomicity</c:v>
                </c:pt>
                <c:pt idx="1">
                  <c:v>Order</c:v>
                </c:pt>
                <c:pt idx="2">
                  <c:v>Other</c:v>
                </c:pt>
              </c:strCache>
            </c:strRef>
          </c:cat>
          <c:val>
            <c:numRef>
              <c:f>Sheet1!$B$4:$D$4</c:f>
              <c:numCache>
                <c:formatCode>General</c:formatCode>
                <c:ptCount val="3"/>
                <c:pt idx="0">
                  <c:v>29</c:v>
                </c:pt>
                <c:pt idx="1">
                  <c:v>15</c:v>
                </c:pt>
                <c:pt idx="2">
                  <c:v>0</c:v>
                </c:pt>
              </c:numCache>
            </c:numRef>
          </c:val>
          <c:extLst>
            <c:ext xmlns:c16="http://schemas.microsoft.com/office/drawing/2014/chart" uri="{C3380CC4-5D6E-409C-BE32-E72D297353CC}">
              <c16:uniqueId val="{00000006-83D0-490A-AD69-887B3191F126}"/>
            </c:ext>
          </c:extLst>
        </c:ser>
        <c:ser>
          <c:idx val="0"/>
          <c:order val="3"/>
          <c:tx>
            <c:strRef>
              <c:f>Sheet1!$A$5</c:f>
              <c:strCache>
                <c:ptCount val="1"/>
                <c:pt idx="0">
                  <c:v>OpenOffice</c:v>
                </c:pt>
              </c:strCache>
            </c:strRef>
          </c:tx>
          <c:spPr>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c:spPr>
          <c:invertIfNegative val="0"/>
          <c:cat>
            <c:strRef>
              <c:f>Sheet1!$B$1:$D$1</c:f>
              <c:strCache>
                <c:ptCount val="3"/>
                <c:pt idx="0">
                  <c:v>Atomicity</c:v>
                </c:pt>
                <c:pt idx="1">
                  <c:v>Order</c:v>
                </c:pt>
                <c:pt idx="2">
                  <c:v>Other</c:v>
                </c:pt>
              </c:strCache>
            </c:strRef>
          </c:cat>
          <c:val>
            <c:numRef>
              <c:f>Sheet1!$B$5:$D$5</c:f>
              <c:numCache>
                <c:formatCode>General</c:formatCode>
                <c:ptCount val="3"/>
                <c:pt idx="0">
                  <c:v>3</c:v>
                </c:pt>
                <c:pt idx="1">
                  <c:v>2</c:v>
                </c:pt>
                <c:pt idx="2">
                  <c:v>1</c:v>
                </c:pt>
              </c:numCache>
            </c:numRef>
          </c:val>
          <c:extLst>
            <c:ext xmlns:c16="http://schemas.microsoft.com/office/drawing/2014/chart" uri="{C3380CC4-5D6E-409C-BE32-E72D297353CC}">
              <c16:uniqueId val="{00000007-83D0-490A-AD69-887B3191F126}"/>
            </c:ext>
          </c:extLst>
        </c:ser>
        <c:dLbls>
          <c:showLegendKey val="0"/>
          <c:showVal val="0"/>
          <c:showCatName val="0"/>
          <c:showSerName val="0"/>
          <c:showPercent val="0"/>
          <c:showBubbleSize val="0"/>
        </c:dLbls>
        <c:gapWidth val="55"/>
        <c:overlap val="100"/>
        <c:axId val="-2025749920"/>
        <c:axId val="-2108140736"/>
      </c:barChart>
      <c:catAx>
        <c:axId val="-2025749920"/>
        <c:scaling>
          <c:orientation val="minMax"/>
        </c:scaling>
        <c:delete val="0"/>
        <c:axPos val="b"/>
        <c:numFmt formatCode="General" sourceLinked="1"/>
        <c:majorTickMark val="none"/>
        <c:minorTickMark val="none"/>
        <c:tickLblPos val="nextTo"/>
        <c:spPr>
          <a:ln w="3175">
            <a:solidFill>
              <a:schemeClr val="tx1"/>
            </a:solidFill>
            <a:prstDash val="solid"/>
          </a:ln>
        </c:spPr>
        <c:txPr>
          <a:bodyPr rot="0" vert="horz"/>
          <a:lstStyle/>
          <a:p>
            <a:pPr>
              <a:defRPr/>
            </a:pPr>
            <a:endParaRPr lang="zh-CN"/>
          </a:p>
        </c:txPr>
        <c:crossAx val="-2108140736"/>
        <c:crosses val="autoZero"/>
        <c:auto val="1"/>
        <c:lblAlgn val="ctr"/>
        <c:lblOffset val="100"/>
        <c:tickLblSkip val="1"/>
        <c:tickMarkSkip val="1"/>
        <c:noMultiLvlLbl val="0"/>
      </c:catAx>
      <c:valAx>
        <c:axId val="-2108140736"/>
        <c:scaling>
          <c:orientation val="minMax"/>
          <c:max val="55"/>
          <c:min val="0"/>
        </c:scaling>
        <c:delete val="0"/>
        <c:axPos val="l"/>
        <c:majorGridlines>
          <c:spPr>
            <a:ln w="3175">
              <a:solidFill>
                <a:schemeClr val="bg1"/>
              </a:solidFill>
              <a:prstDash val="solid"/>
            </a:ln>
          </c:spPr>
        </c:majorGridlines>
        <c:numFmt formatCode="General" sourceLinked="1"/>
        <c:majorTickMark val="none"/>
        <c:minorTickMark val="none"/>
        <c:tickLblPos val="nextTo"/>
        <c:txPr>
          <a:bodyPr rot="0" vert="horz"/>
          <a:lstStyle/>
          <a:p>
            <a:pPr>
              <a:defRPr/>
            </a:pPr>
            <a:endParaRPr lang="zh-CN"/>
          </a:p>
        </c:txPr>
        <c:crossAx val="-2025749920"/>
        <c:crosses val="autoZero"/>
        <c:crossBetween val="between"/>
      </c:valAx>
      <c:spPr>
        <a:noFill/>
        <a:ln w="25400">
          <a:solidFill>
            <a:schemeClr val="bg1"/>
          </a:solidFill>
        </a:ln>
      </c:spPr>
    </c:plotArea>
    <c:legend>
      <c:legendPos val="r"/>
      <c:layout>
        <c:manualLayout>
          <c:xMode val="edge"/>
          <c:yMode val="edge"/>
          <c:x val="0.50740368010713699"/>
          <c:y val="4.8460576521779597E-2"/>
          <c:w val="0.35794669057330802"/>
          <c:h val="0.37006847723990299"/>
        </c:manualLayout>
      </c:layout>
      <c:overlay val="0"/>
      <c:spPr>
        <a:noFill/>
        <a:ln w="3175">
          <a:solidFill>
            <a:schemeClr val="tx1"/>
          </a:solidFill>
          <a:prstDash val="solid"/>
        </a:ln>
      </c:spPr>
    </c:legend>
    <c:plotVisOnly val="1"/>
    <c:dispBlanksAs val="gap"/>
    <c:showDLblsOverMax val="0"/>
  </c:chart>
  <c:spPr>
    <a:noFill/>
    <a:ln>
      <a:noFill/>
    </a:ln>
  </c:spPr>
  <c:txPr>
    <a:bodyPr/>
    <a:lstStyle/>
    <a:p>
      <a:pPr>
        <a:defRPr sz="1800" b="1" i="0" u="none" strike="noStrike" baseline="0">
          <a:solidFill>
            <a:schemeClr val="bg1"/>
          </a:solidFill>
          <a:latin typeface="+mn-lt"/>
          <a:ea typeface="Tahoma"/>
          <a:cs typeface="Tahoma"/>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1"/>
    <c:plotArea>
      <c:layout>
        <c:manualLayout>
          <c:layoutTarget val="inner"/>
          <c:xMode val="edge"/>
          <c:yMode val="edge"/>
          <c:x val="7.3047858942065502E-2"/>
          <c:y val="0.19866478539893501"/>
          <c:w val="0.91435768261964701"/>
          <c:h val="0.57172818715579699"/>
        </c:manualLayout>
      </c:layout>
      <c:barChart>
        <c:barDir val="col"/>
        <c:grouping val="stacked"/>
        <c:varyColors val="0"/>
        <c:ser>
          <c:idx val="4"/>
          <c:order val="0"/>
          <c:tx>
            <c:strRef>
              <c:f>Sheet1!$A$2</c:f>
              <c:strCache>
                <c:ptCount val="1"/>
                <c:pt idx="0">
                  <c:v>MySQL</c:v>
                </c:pt>
              </c:strCache>
            </c:strRef>
          </c:tx>
          <c:spPr>
            <a:gradFill rotWithShape="1">
              <a:gsLst>
                <a:gs pos="0">
                  <a:schemeClr val="accent5">
                    <a:shade val="15000"/>
                    <a:satMod val="180000"/>
                  </a:schemeClr>
                </a:gs>
                <a:gs pos="50000">
                  <a:schemeClr val="accent5">
                    <a:shade val="45000"/>
                    <a:satMod val="170000"/>
                  </a:schemeClr>
                </a:gs>
                <a:gs pos="70000">
                  <a:schemeClr val="accent5">
                    <a:tint val="99000"/>
                    <a:shade val="65000"/>
                    <a:satMod val="155000"/>
                  </a:schemeClr>
                </a:gs>
                <a:gs pos="100000">
                  <a:schemeClr val="accent5">
                    <a:tint val="95500"/>
                    <a:shade val="100000"/>
                    <a:satMod val="155000"/>
                  </a:schemeClr>
                </a:gs>
              </a:gsLst>
              <a:lin ang="16200000" scaled="0"/>
            </a:gradFill>
            <a:ln w="9525" cap="flat" cmpd="sng" algn="ctr">
              <a:solidFill>
                <a:schemeClr val="accent5"/>
              </a:solidFill>
              <a:prstDash val="solid"/>
            </a:ln>
            <a:effectLst>
              <a:outerShdw blurRad="50800" dist="38100" dir="5400000" rotWithShape="0">
                <a:srgbClr val="000000">
                  <a:alpha val="35000"/>
                </a:srgbClr>
              </a:outerShdw>
            </a:effectLst>
          </c:spPr>
          <c:invertIfNegative val="0"/>
          <c:cat>
            <c:strRef>
              <c:f>Sheet1!$B$1:$C$1</c:f>
              <c:strCache>
                <c:ptCount val="2"/>
                <c:pt idx="0">
                  <c:v>1 Variable</c:v>
                </c:pt>
                <c:pt idx="1">
                  <c:v>&gt; 1 Variables</c:v>
                </c:pt>
              </c:strCache>
            </c:strRef>
          </c:cat>
          <c:val>
            <c:numRef>
              <c:f>Sheet1!$B$2:$C$2</c:f>
              <c:numCache>
                <c:formatCode>General</c:formatCode>
                <c:ptCount val="2"/>
                <c:pt idx="0">
                  <c:v>8</c:v>
                </c:pt>
                <c:pt idx="1">
                  <c:v>6</c:v>
                </c:pt>
              </c:numCache>
            </c:numRef>
          </c:val>
          <c:extLst>
            <c:ext xmlns:c16="http://schemas.microsoft.com/office/drawing/2014/chart" uri="{C3380CC4-5D6E-409C-BE32-E72D297353CC}">
              <c16:uniqueId val="{00000000-B870-4A27-A643-07B88C198235}"/>
            </c:ext>
          </c:extLst>
        </c:ser>
        <c:ser>
          <c:idx val="5"/>
          <c:order val="1"/>
          <c:tx>
            <c:strRef>
              <c:f>Sheet1!$A$3</c:f>
              <c:strCache>
                <c:ptCount val="1"/>
                <c:pt idx="0">
                  <c:v>Apache</c:v>
                </c:pt>
              </c:strCache>
            </c:strRef>
          </c:tx>
          <c:spPr>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lin ang="16200000" scaled="0"/>
            </a:gradFill>
            <a:ln w="9525" cap="flat" cmpd="sng" algn="ctr">
              <a:solidFill>
                <a:schemeClr val="accent1"/>
              </a:solidFill>
              <a:prstDash val="solid"/>
            </a:ln>
            <a:effectLst>
              <a:outerShdw blurRad="50800" dist="38100" dir="5400000" rotWithShape="0">
                <a:srgbClr val="000000">
                  <a:alpha val="35000"/>
                </a:srgbClr>
              </a:outerShdw>
            </a:effectLst>
          </c:spPr>
          <c:invertIfNegative val="0"/>
          <c:cat>
            <c:strRef>
              <c:f>Sheet1!$B$1:$C$1</c:f>
              <c:strCache>
                <c:ptCount val="2"/>
                <c:pt idx="0">
                  <c:v>1 Variable</c:v>
                </c:pt>
                <c:pt idx="1">
                  <c:v>&gt; 1 Variables</c:v>
                </c:pt>
              </c:strCache>
            </c:strRef>
          </c:cat>
          <c:val>
            <c:numRef>
              <c:f>Sheet1!$B$3:$C$3</c:f>
              <c:numCache>
                <c:formatCode>General</c:formatCode>
                <c:ptCount val="2"/>
                <c:pt idx="0">
                  <c:v>9</c:v>
                </c:pt>
                <c:pt idx="1">
                  <c:v>4</c:v>
                </c:pt>
              </c:numCache>
            </c:numRef>
          </c:val>
          <c:extLst>
            <c:ext xmlns:c16="http://schemas.microsoft.com/office/drawing/2014/chart" uri="{C3380CC4-5D6E-409C-BE32-E72D297353CC}">
              <c16:uniqueId val="{00000001-B870-4A27-A643-07B88C198235}"/>
            </c:ext>
          </c:extLst>
        </c:ser>
        <c:ser>
          <c:idx val="2"/>
          <c:order val="2"/>
          <c:tx>
            <c:strRef>
              <c:f>Sheet1!$A$4</c:f>
              <c:strCache>
                <c:ptCount val="1"/>
                <c:pt idx="0">
                  <c:v>Mozilla</c:v>
                </c:pt>
              </c:strCache>
            </c:strRef>
          </c:tx>
          <c:spPr>
            <a:gradFill rotWithShape="1">
              <a:gsLst>
                <a:gs pos="0">
                  <a:schemeClr val="accent2">
                    <a:shade val="15000"/>
                    <a:satMod val="18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lin ang="16200000" scaled="0"/>
            </a:gradFill>
            <a:ln w="9525" cap="flat" cmpd="sng" algn="ctr">
              <a:solidFill>
                <a:schemeClr val="accent2"/>
              </a:solidFill>
              <a:prstDash val="solid"/>
            </a:ln>
            <a:effectLst>
              <a:outerShdw blurRad="50800" dist="38100" dir="5400000" rotWithShape="0">
                <a:srgbClr val="000000">
                  <a:alpha val="35000"/>
                </a:srgbClr>
              </a:outerShdw>
            </a:effectLst>
          </c:spPr>
          <c:invertIfNegative val="0"/>
          <c:cat>
            <c:strRef>
              <c:f>Sheet1!$B$1:$C$1</c:f>
              <c:strCache>
                <c:ptCount val="2"/>
                <c:pt idx="0">
                  <c:v>1 Variable</c:v>
                </c:pt>
                <c:pt idx="1">
                  <c:v>&gt; 1 Variables</c:v>
                </c:pt>
              </c:strCache>
            </c:strRef>
          </c:cat>
          <c:val>
            <c:numRef>
              <c:f>Sheet1!$B$4:$C$4</c:f>
              <c:numCache>
                <c:formatCode>General</c:formatCode>
                <c:ptCount val="2"/>
                <c:pt idx="0">
                  <c:v>26</c:v>
                </c:pt>
                <c:pt idx="1">
                  <c:v>15</c:v>
                </c:pt>
              </c:numCache>
            </c:numRef>
          </c:val>
          <c:extLst>
            <c:ext xmlns:c16="http://schemas.microsoft.com/office/drawing/2014/chart" uri="{C3380CC4-5D6E-409C-BE32-E72D297353CC}">
              <c16:uniqueId val="{00000002-B870-4A27-A643-07B88C198235}"/>
            </c:ext>
          </c:extLst>
        </c:ser>
        <c:ser>
          <c:idx val="0"/>
          <c:order val="3"/>
          <c:tx>
            <c:strRef>
              <c:f>Sheet1!$A$5</c:f>
              <c:strCache>
                <c:ptCount val="1"/>
                <c:pt idx="0">
                  <c:v>OpenOffice</c:v>
                </c:pt>
              </c:strCache>
            </c:strRef>
          </c:tx>
          <c:spPr>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c:spPr>
          <c:invertIfNegative val="0"/>
          <c:cat>
            <c:strRef>
              <c:f>Sheet1!$B$1:$C$1</c:f>
              <c:strCache>
                <c:ptCount val="2"/>
                <c:pt idx="0">
                  <c:v>1 Variable</c:v>
                </c:pt>
                <c:pt idx="1">
                  <c:v>&gt; 1 Variables</c:v>
                </c:pt>
              </c:strCache>
            </c:strRef>
          </c:cat>
          <c:val>
            <c:numRef>
              <c:f>Sheet1!$B$5:$C$5</c:f>
              <c:numCache>
                <c:formatCode>General</c:formatCode>
                <c:ptCount val="2"/>
                <c:pt idx="0">
                  <c:v>6</c:v>
                </c:pt>
                <c:pt idx="1">
                  <c:v>0</c:v>
                </c:pt>
              </c:numCache>
            </c:numRef>
          </c:val>
          <c:extLst>
            <c:ext xmlns:c16="http://schemas.microsoft.com/office/drawing/2014/chart" uri="{C3380CC4-5D6E-409C-BE32-E72D297353CC}">
              <c16:uniqueId val="{00000003-B870-4A27-A643-07B88C198235}"/>
            </c:ext>
          </c:extLst>
        </c:ser>
        <c:dLbls>
          <c:showLegendKey val="0"/>
          <c:showVal val="0"/>
          <c:showCatName val="0"/>
          <c:showSerName val="0"/>
          <c:showPercent val="0"/>
          <c:showBubbleSize val="0"/>
        </c:dLbls>
        <c:gapWidth val="150"/>
        <c:overlap val="100"/>
        <c:axId val="-2144284656"/>
        <c:axId val="-2094005856"/>
      </c:barChart>
      <c:catAx>
        <c:axId val="-2144284656"/>
        <c:scaling>
          <c:orientation val="minMax"/>
        </c:scaling>
        <c:delete val="0"/>
        <c:axPos val="b"/>
        <c:numFmt formatCode="General" sourceLinked="1"/>
        <c:majorTickMark val="out"/>
        <c:minorTickMark val="none"/>
        <c:tickLblPos val="nextTo"/>
        <c:spPr>
          <a:ln w="4105">
            <a:solidFill>
              <a:schemeClr val="tx1"/>
            </a:solidFill>
            <a:prstDash val="solid"/>
          </a:ln>
        </c:spPr>
        <c:txPr>
          <a:bodyPr rot="0" vert="horz"/>
          <a:lstStyle/>
          <a:p>
            <a:pPr>
              <a:defRPr sz="2036" b="1" i="0" u="none" strike="noStrike" baseline="0">
                <a:solidFill>
                  <a:srgbClr val="002060"/>
                </a:solidFill>
                <a:latin typeface="Tahoma"/>
                <a:ea typeface="Tahoma"/>
                <a:cs typeface="Tahoma"/>
              </a:defRPr>
            </a:pPr>
            <a:endParaRPr lang="zh-CN"/>
          </a:p>
        </c:txPr>
        <c:crossAx val="-2094005856"/>
        <c:crosses val="autoZero"/>
        <c:auto val="1"/>
        <c:lblAlgn val="ctr"/>
        <c:lblOffset val="100"/>
        <c:tickLblSkip val="1"/>
        <c:tickMarkSkip val="1"/>
        <c:noMultiLvlLbl val="0"/>
      </c:catAx>
      <c:valAx>
        <c:axId val="-2094005856"/>
        <c:scaling>
          <c:orientation val="minMax"/>
        </c:scaling>
        <c:delete val="0"/>
        <c:axPos val="l"/>
        <c:majorGridlines>
          <c:spPr>
            <a:ln w="4105">
              <a:solidFill>
                <a:schemeClr val="tx1"/>
              </a:solidFill>
              <a:prstDash val="solid"/>
            </a:ln>
          </c:spPr>
        </c:majorGridlines>
        <c:numFmt formatCode="General" sourceLinked="1"/>
        <c:majorTickMark val="out"/>
        <c:minorTickMark val="none"/>
        <c:tickLblPos val="nextTo"/>
        <c:spPr>
          <a:ln w="4105">
            <a:solidFill>
              <a:schemeClr val="tx1"/>
            </a:solidFill>
            <a:prstDash val="solid"/>
          </a:ln>
        </c:spPr>
        <c:txPr>
          <a:bodyPr rot="0" vert="horz"/>
          <a:lstStyle/>
          <a:p>
            <a:pPr>
              <a:defRPr sz="2036" b="1" i="0" u="none" strike="noStrike" baseline="0">
                <a:solidFill>
                  <a:schemeClr val="bg1"/>
                </a:solidFill>
                <a:latin typeface="Tahoma"/>
                <a:ea typeface="Tahoma"/>
                <a:cs typeface="Tahoma"/>
              </a:defRPr>
            </a:pPr>
            <a:endParaRPr lang="zh-CN"/>
          </a:p>
        </c:txPr>
        <c:crossAx val="-2144284656"/>
        <c:crosses val="autoZero"/>
        <c:crossBetween val="between"/>
      </c:valAx>
      <c:spPr>
        <a:noFill/>
        <a:ln w="32842">
          <a:solidFill>
            <a:srgbClr val="000000"/>
          </a:solidFill>
        </a:ln>
      </c:spPr>
    </c:plotArea>
    <c:legend>
      <c:legendPos val="t"/>
      <c:layout>
        <c:manualLayout>
          <c:xMode val="edge"/>
          <c:yMode val="edge"/>
          <c:x val="0.24181360201511301"/>
          <c:y val="1.4084507042253501E-2"/>
          <c:w val="0.57682619647355204"/>
          <c:h val="0.15023474178403801"/>
        </c:manualLayout>
      </c:layout>
      <c:overlay val="0"/>
      <c:spPr>
        <a:noFill/>
        <a:ln w="4105">
          <a:noFill/>
          <a:prstDash val="solid"/>
        </a:ln>
      </c:spPr>
      <c:txPr>
        <a:bodyPr/>
        <a:lstStyle/>
        <a:p>
          <a:pPr>
            <a:defRPr sz="1868" b="1" i="0" u="none" strike="noStrike" baseline="0">
              <a:solidFill>
                <a:schemeClr val="bg1"/>
              </a:solidFill>
              <a:latin typeface="Tahoma"/>
              <a:ea typeface="Tahoma"/>
              <a:cs typeface="Tahoma"/>
            </a:defRPr>
          </a:pPr>
          <a:endParaRPr lang="zh-CN"/>
        </a:p>
      </c:txPr>
    </c:legend>
    <c:plotVisOnly val="1"/>
    <c:dispBlanksAs val="gap"/>
    <c:showDLblsOverMax val="0"/>
  </c:chart>
  <c:spPr>
    <a:noFill/>
    <a:ln>
      <a:noFill/>
    </a:ln>
  </c:spPr>
  <c:txPr>
    <a:bodyPr/>
    <a:lstStyle/>
    <a:p>
      <a:pPr>
        <a:defRPr sz="2036" b="1" i="0" u="none" strike="noStrike" baseline="0">
          <a:solidFill>
            <a:schemeClr val="tx1"/>
          </a:solidFill>
          <a:latin typeface="Tahoma"/>
          <a:ea typeface="Tahoma"/>
          <a:cs typeface="Tahoma"/>
        </a:defRPr>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1"/>
    <c:plotArea>
      <c:layout>
        <c:manualLayout>
          <c:layoutTarget val="inner"/>
          <c:xMode val="edge"/>
          <c:yMode val="edge"/>
          <c:x val="6.4073226544622497E-2"/>
          <c:y val="0.16287878787878801"/>
          <c:w val="0.89016018306636102"/>
          <c:h val="0.69318181818181901"/>
        </c:manualLayout>
      </c:layout>
      <c:barChart>
        <c:barDir val="col"/>
        <c:grouping val="stacked"/>
        <c:varyColors val="0"/>
        <c:ser>
          <c:idx val="4"/>
          <c:order val="0"/>
          <c:tx>
            <c:strRef>
              <c:f>Sheet1!$A$2</c:f>
              <c:strCache>
                <c:ptCount val="1"/>
                <c:pt idx="0">
                  <c:v>MySQL</c:v>
                </c:pt>
              </c:strCache>
            </c:strRef>
          </c:tx>
          <c:spPr>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lin ang="16200000" scaled="0"/>
            </a:gradFill>
            <a:ln w="9525" cap="flat" cmpd="sng" algn="ctr">
              <a:solidFill>
                <a:schemeClr val="accent1"/>
              </a:solidFill>
              <a:prstDash val="solid"/>
            </a:ln>
            <a:effectLst>
              <a:outerShdw blurRad="50800" dist="38100" dir="5400000" rotWithShape="0">
                <a:srgbClr val="000000">
                  <a:alpha val="35000"/>
                </a:srgbClr>
              </a:outerShdw>
            </a:effectLst>
          </c:spPr>
          <c:invertIfNegative val="0"/>
          <c:cat>
            <c:strRef>
              <c:f>Sheet1!$B$1:$F$1</c:f>
              <c:strCache>
                <c:ptCount val="5"/>
                <c:pt idx="0">
                  <c:v>1 acc.</c:v>
                </c:pt>
                <c:pt idx="1">
                  <c:v>2 acc.</c:v>
                </c:pt>
                <c:pt idx="2">
                  <c:v>3 acc.</c:v>
                </c:pt>
                <c:pt idx="3">
                  <c:v>4 acc.</c:v>
                </c:pt>
                <c:pt idx="4">
                  <c:v>&gt;4 acc.</c:v>
                </c:pt>
              </c:strCache>
            </c:strRef>
          </c:cat>
          <c:val>
            <c:numRef>
              <c:f>Sheet1!$B$2:$F$2</c:f>
              <c:numCache>
                <c:formatCode>General</c:formatCode>
                <c:ptCount val="5"/>
                <c:pt idx="0">
                  <c:v>0</c:v>
                </c:pt>
                <c:pt idx="1">
                  <c:v>2</c:v>
                </c:pt>
                <c:pt idx="2">
                  <c:v>7</c:v>
                </c:pt>
                <c:pt idx="3">
                  <c:v>4</c:v>
                </c:pt>
                <c:pt idx="4">
                  <c:v>1</c:v>
                </c:pt>
              </c:numCache>
            </c:numRef>
          </c:val>
          <c:extLst>
            <c:ext xmlns:c16="http://schemas.microsoft.com/office/drawing/2014/chart" uri="{C3380CC4-5D6E-409C-BE32-E72D297353CC}">
              <c16:uniqueId val="{00000000-3A26-4DFC-A1AA-42A3AF0168EA}"/>
            </c:ext>
          </c:extLst>
        </c:ser>
        <c:ser>
          <c:idx val="5"/>
          <c:order val="1"/>
          <c:tx>
            <c:strRef>
              <c:f>Sheet1!$A$3</c:f>
              <c:strCache>
                <c:ptCount val="1"/>
                <c:pt idx="0">
                  <c:v>Apache</c:v>
                </c:pt>
              </c:strCache>
            </c:strRef>
          </c:tx>
          <c:spPr>
            <a:gradFill rotWithShape="1">
              <a:gsLst>
                <a:gs pos="0">
                  <a:schemeClr val="accent5">
                    <a:shade val="15000"/>
                    <a:satMod val="180000"/>
                  </a:schemeClr>
                </a:gs>
                <a:gs pos="50000">
                  <a:schemeClr val="accent5">
                    <a:shade val="45000"/>
                    <a:satMod val="170000"/>
                  </a:schemeClr>
                </a:gs>
                <a:gs pos="70000">
                  <a:schemeClr val="accent5">
                    <a:tint val="99000"/>
                    <a:shade val="65000"/>
                    <a:satMod val="155000"/>
                  </a:schemeClr>
                </a:gs>
                <a:gs pos="100000">
                  <a:schemeClr val="accent5">
                    <a:tint val="95500"/>
                    <a:shade val="100000"/>
                    <a:satMod val="155000"/>
                  </a:schemeClr>
                </a:gs>
              </a:gsLst>
              <a:lin ang="16200000" scaled="0"/>
            </a:gradFill>
            <a:ln w="9525" cap="flat" cmpd="sng" algn="ctr">
              <a:solidFill>
                <a:schemeClr val="accent5"/>
              </a:solidFill>
              <a:prstDash val="solid"/>
            </a:ln>
            <a:effectLst>
              <a:outerShdw blurRad="50800" dist="38100" dir="5400000" rotWithShape="0">
                <a:srgbClr val="000000">
                  <a:alpha val="35000"/>
                </a:srgbClr>
              </a:outerShdw>
            </a:effectLst>
          </c:spPr>
          <c:invertIfNegative val="0"/>
          <c:cat>
            <c:strRef>
              <c:f>Sheet1!$B$1:$F$1</c:f>
              <c:strCache>
                <c:ptCount val="5"/>
                <c:pt idx="0">
                  <c:v>1 acc.</c:v>
                </c:pt>
                <c:pt idx="1">
                  <c:v>2 acc.</c:v>
                </c:pt>
                <c:pt idx="2">
                  <c:v>3 acc.</c:v>
                </c:pt>
                <c:pt idx="3">
                  <c:v>4 acc.</c:v>
                </c:pt>
                <c:pt idx="4">
                  <c:v>&gt;4 acc.</c:v>
                </c:pt>
              </c:strCache>
            </c:strRef>
          </c:cat>
          <c:val>
            <c:numRef>
              <c:f>Sheet1!$B$3:$F$3</c:f>
              <c:numCache>
                <c:formatCode>General</c:formatCode>
                <c:ptCount val="5"/>
                <c:pt idx="0">
                  <c:v>0</c:v>
                </c:pt>
                <c:pt idx="1">
                  <c:v>6</c:v>
                </c:pt>
                <c:pt idx="2">
                  <c:v>5</c:v>
                </c:pt>
                <c:pt idx="3">
                  <c:v>2</c:v>
                </c:pt>
                <c:pt idx="4">
                  <c:v>0</c:v>
                </c:pt>
              </c:numCache>
            </c:numRef>
          </c:val>
          <c:extLst>
            <c:ext xmlns:c16="http://schemas.microsoft.com/office/drawing/2014/chart" uri="{C3380CC4-5D6E-409C-BE32-E72D297353CC}">
              <c16:uniqueId val="{00000001-3A26-4DFC-A1AA-42A3AF0168EA}"/>
            </c:ext>
          </c:extLst>
        </c:ser>
        <c:ser>
          <c:idx val="6"/>
          <c:order val="2"/>
          <c:tx>
            <c:strRef>
              <c:f>Sheet1!$A$4</c:f>
              <c:strCache>
                <c:ptCount val="1"/>
                <c:pt idx="0">
                  <c:v>Mozilla</c:v>
                </c:pt>
              </c:strCache>
            </c:strRef>
          </c:tx>
          <c:spPr>
            <a:gradFill rotWithShape="1">
              <a:gsLst>
                <a:gs pos="0">
                  <a:schemeClr val="accent2">
                    <a:shade val="15000"/>
                    <a:satMod val="18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lin ang="16200000" scaled="0"/>
            </a:gradFill>
            <a:ln w="9525" cap="flat" cmpd="sng" algn="ctr">
              <a:solidFill>
                <a:schemeClr val="accent2"/>
              </a:solidFill>
              <a:prstDash val="solid"/>
            </a:ln>
            <a:effectLst>
              <a:outerShdw blurRad="50800" dist="38100" dir="5400000" rotWithShape="0">
                <a:srgbClr val="000000">
                  <a:alpha val="35000"/>
                </a:srgbClr>
              </a:outerShdw>
            </a:effectLst>
          </c:spPr>
          <c:invertIfNegative val="0"/>
          <c:cat>
            <c:strRef>
              <c:f>Sheet1!$B$1:$F$1</c:f>
              <c:strCache>
                <c:ptCount val="5"/>
                <c:pt idx="0">
                  <c:v>1 acc.</c:v>
                </c:pt>
                <c:pt idx="1">
                  <c:v>2 acc.</c:v>
                </c:pt>
                <c:pt idx="2">
                  <c:v>3 acc.</c:v>
                </c:pt>
                <c:pt idx="3">
                  <c:v>4 acc.</c:v>
                </c:pt>
                <c:pt idx="4">
                  <c:v>&gt;4 acc.</c:v>
                </c:pt>
              </c:strCache>
            </c:strRef>
          </c:cat>
          <c:val>
            <c:numRef>
              <c:f>Sheet1!$B$4:$F$4</c:f>
              <c:numCache>
                <c:formatCode>General</c:formatCode>
                <c:ptCount val="5"/>
                <c:pt idx="0">
                  <c:v>0</c:v>
                </c:pt>
                <c:pt idx="1">
                  <c:v>12</c:v>
                </c:pt>
                <c:pt idx="2">
                  <c:v>18</c:v>
                </c:pt>
                <c:pt idx="3">
                  <c:v>5</c:v>
                </c:pt>
                <c:pt idx="4">
                  <c:v>6</c:v>
                </c:pt>
              </c:numCache>
            </c:numRef>
          </c:val>
          <c:extLst>
            <c:ext xmlns:c16="http://schemas.microsoft.com/office/drawing/2014/chart" uri="{C3380CC4-5D6E-409C-BE32-E72D297353CC}">
              <c16:uniqueId val="{00000002-3A26-4DFC-A1AA-42A3AF0168EA}"/>
            </c:ext>
          </c:extLst>
        </c:ser>
        <c:ser>
          <c:idx val="0"/>
          <c:order val="3"/>
          <c:tx>
            <c:strRef>
              <c:f>Sheet1!$A$5</c:f>
              <c:strCache>
                <c:ptCount val="1"/>
                <c:pt idx="0">
                  <c:v>OpenOffice</c:v>
                </c:pt>
              </c:strCache>
            </c:strRef>
          </c:tx>
          <c:spPr>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c:spPr>
          <c:invertIfNegative val="0"/>
          <c:cat>
            <c:strRef>
              <c:f>Sheet1!$B$1:$F$1</c:f>
              <c:strCache>
                <c:ptCount val="5"/>
                <c:pt idx="0">
                  <c:v>1 acc.</c:v>
                </c:pt>
                <c:pt idx="1">
                  <c:v>2 acc.</c:v>
                </c:pt>
                <c:pt idx="2">
                  <c:v>3 acc.</c:v>
                </c:pt>
                <c:pt idx="3">
                  <c:v>4 acc.</c:v>
                </c:pt>
                <c:pt idx="4">
                  <c:v>&gt;4 acc.</c:v>
                </c:pt>
              </c:strCache>
            </c:strRef>
          </c:cat>
          <c:val>
            <c:numRef>
              <c:f>Sheet1!$B$5:$F$5</c:f>
              <c:numCache>
                <c:formatCode>General</c:formatCode>
                <c:ptCount val="5"/>
                <c:pt idx="0">
                  <c:v>0</c:v>
                </c:pt>
                <c:pt idx="1">
                  <c:v>2</c:v>
                </c:pt>
                <c:pt idx="2">
                  <c:v>3</c:v>
                </c:pt>
                <c:pt idx="3">
                  <c:v>1</c:v>
                </c:pt>
                <c:pt idx="4">
                  <c:v>0</c:v>
                </c:pt>
              </c:numCache>
            </c:numRef>
          </c:val>
          <c:extLst>
            <c:ext xmlns:c16="http://schemas.microsoft.com/office/drawing/2014/chart" uri="{C3380CC4-5D6E-409C-BE32-E72D297353CC}">
              <c16:uniqueId val="{00000003-3A26-4DFC-A1AA-42A3AF0168EA}"/>
            </c:ext>
          </c:extLst>
        </c:ser>
        <c:dLbls>
          <c:showLegendKey val="0"/>
          <c:showVal val="0"/>
          <c:showCatName val="0"/>
          <c:showSerName val="0"/>
          <c:showPercent val="0"/>
          <c:showBubbleSize val="0"/>
        </c:dLbls>
        <c:gapWidth val="150"/>
        <c:overlap val="100"/>
        <c:axId val="-2092818048"/>
        <c:axId val="-2110154464"/>
      </c:barChart>
      <c:catAx>
        <c:axId val="-2092818048"/>
        <c:scaling>
          <c:orientation val="minMax"/>
        </c:scaling>
        <c:delete val="0"/>
        <c:axPos val="b"/>
        <c:numFmt formatCode="General" sourceLinked="1"/>
        <c:majorTickMark val="out"/>
        <c:minorTickMark val="none"/>
        <c:tickLblPos val="nextTo"/>
        <c:spPr>
          <a:ln w="3442">
            <a:solidFill>
              <a:schemeClr val="tx1"/>
            </a:solidFill>
            <a:prstDash val="solid"/>
          </a:ln>
        </c:spPr>
        <c:txPr>
          <a:bodyPr rot="0" vert="horz"/>
          <a:lstStyle/>
          <a:p>
            <a:pPr>
              <a:defRPr sz="1800"/>
            </a:pPr>
            <a:endParaRPr lang="zh-CN"/>
          </a:p>
        </c:txPr>
        <c:crossAx val="-2110154464"/>
        <c:crosses val="autoZero"/>
        <c:auto val="1"/>
        <c:lblAlgn val="ctr"/>
        <c:lblOffset val="100"/>
        <c:tickLblSkip val="1"/>
        <c:tickMarkSkip val="1"/>
        <c:noMultiLvlLbl val="0"/>
      </c:catAx>
      <c:valAx>
        <c:axId val="-2110154464"/>
        <c:scaling>
          <c:orientation val="minMax"/>
        </c:scaling>
        <c:delete val="0"/>
        <c:axPos val="l"/>
        <c:majorGridlines>
          <c:spPr>
            <a:ln w="3442">
              <a:solidFill>
                <a:schemeClr val="bg2"/>
              </a:solidFill>
              <a:prstDash val="solid"/>
            </a:ln>
          </c:spPr>
        </c:majorGridlines>
        <c:numFmt formatCode="General" sourceLinked="1"/>
        <c:majorTickMark val="out"/>
        <c:minorTickMark val="none"/>
        <c:tickLblPos val="nextTo"/>
        <c:spPr>
          <a:ln w="3442">
            <a:solidFill>
              <a:schemeClr val="tx1"/>
            </a:solidFill>
            <a:prstDash val="solid"/>
          </a:ln>
        </c:spPr>
        <c:txPr>
          <a:bodyPr rot="0" vert="horz"/>
          <a:lstStyle/>
          <a:p>
            <a:pPr>
              <a:defRPr/>
            </a:pPr>
            <a:endParaRPr lang="zh-CN"/>
          </a:p>
        </c:txPr>
        <c:crossAx val="-2092818048"/>
        <c:crosses val="autoZero"/>
        <c:crossBetween val="between"/>
      </c:valAx>
      <c:spPr>
        <a:noFill/>
        <a:ln w="27533">
          <a:solidFill>
            <a:schemeClr val="bg2"/>
          </a:solidFill>
        </a:ln>
      </c:spPr>
    </c:plotArea>
    <c:legend>
      <c:legendPos val="t"/>
      <c:layout>
        <c:manualLayout>
          <c:xMode val="edge"/>
          <c:yMode val="edge"/>
          <c:x val="0.134350177798469"/>
          <c:y val="7.57577432283365E-3"/>
          <c:w val="0.78622153915808701"/>
          <c:h val="7.5757575757575801E-2"/>
        </c:manualLayout>
      </c:layout>
      <c:overlay val="0"/>
      <c:spPr>
        <a:noFill/>
        <a:ln w="3442">
          <a:noFill/>
          <a:prstDash val="solid"/>
        </a:ln>
      </c:spPr>
      <c:txPr>
        <a:bodyPr/>
        <a:lstStyle/>
        <a:p>
          <a:pPr>
            <a:defRPr sz="1800"/>
          </a:pPr>
          <a:endParaRPr lang="zh-CN"/>
        </a:p>
      </c:txPr>
    </c:legend>
    <c:plotVisOnly val="1"/>
    <c:dispBlanksAs val="gap"/>
    <c:showDLblsOverMax val="0"/>
  </c:chart>
  <c:spPr>
    <a:noFill/>
    <a:ln>
      <a:noFill/>
    </a:ln>
  </c:spPr>
  <c:txPr>
    <a:bodyPr/>
    <a:lstStyle/>
    <a:p>
      <a:pPr>
        <a:defRPr sz="948" b="1" i="0" u="none" strike="noStrike" baseline="0">
          <a:solidFill>
            <a:schemeClr val="bg1"/>
          </a:solidFill>
          <a:latin typeface="+mn-lt"/>
          <a:ea typeface="Tahoma"/>
          <a:cs typeface="Tahoma"/>
        </a:defRPr>
      </a:pPr>
      <a:endParaRPr lang="zh-CN"/>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1"/>
    <c:plotArea>
      <c:layout>
        <c:manualLayout>
          <c:layoutTarget val="inner"/>
          <c:xMode val="edge"/>
          <c:yMode val="edge"/>
          <c:x val="6.4220183486238494E-2"/>
          <c:y val="0.16349809885931599"/>
          <c:w val="0.88990825688073405"/>
          <c:h val="0.65912078818126896"/>
        </c:manualLayout>
      </c:layout>
      <c:barChart>
        <c:barDir val="col"/>
        <c:grouping val="stacked"/>
        <c:varyColors val="0"/>
        <c:ser>
          <c:idx val="4"/>
          <c:order val="0"/>
          <c:tx>
            <c:strRef>
              <c:f>Sheet1!$A$2</c:f>
              <c:strCache>
                <c:ptCount val="1"/>
                <c:pt idx="0">
                  <c:v>MySQL</c:v>
                </c:pt>
              </c:strCache>
            </c:strRef>
          </c:tx>
          <c:spPr>
            <a:gradFill rotWithShape="1">
              <a:gsLst>
                <a:gs pos="0">
                  <a:schemeClr val="accent5">
                    <a:shade val="15000"/>
                    <a:satMod val="180000"/>
                  </a:schemeClr>
                </a:gs>
                <a:gs pos="50000">
                  <a:schemeClr val="accent5">
                    <a:shade val="45000"/>
                    <a:satMod val="170000"/>
                  </a:schemeClr>
                </a:gs>
                <a:gs pos="70000">
                  <a:schemeClr val="accent5">
                    <a:tint val="99000"/>
                    <a:shade val="65000"/>
                    <a:satMod val="155000"/>
                  </a:schemeClr>
                </a:gs>
                <a:gs pos="100000">
                  <a:schemeClr val="accent5">
                    <a:tint val="95500"/>
                    <a:shade val="100000"/>
                    <a:satMod val="155000"/>
                  </a:schemeClr>
                </a:gs>
              </a:gsLst>
              <a:lin ang="16200000" scaled="0"/>
            </a:gradFill>
            <a:ln w="9525" cap="flat" cmpd="sng" algn="ctr">
              <a:solidFill>
                <a:schemeClr val="accent5"/>
              </a:solidFill>
              <a:prstDash val="solid"/>
            </a:ln>
            <a:effectLst>
              <a:outerShdw blurRad="50800" dist="38100" dir="5400000" rotWithShape="0">
                <a:srgbClr val="000000">
                  <a:alpha val="35000"/>
                </a:srgbClr>
              </a:outerShdw>
            </a:effectLst>
          </c:spPr>
          <c:invertIfNegative val="0"/>
          <c:cat>
            <c:strRef>
              <c:f>Sheet1!$B$1:$F$1</c:f>
              <c:strCache>
                <c:ptCount val="5"/>
                <c:pt idx="0">
                  <c:v>1 acc.</c:v>
                </c:pt>
                <c:pt idx="1">
                  <c:v>2 acc.</c:v>
                </c:pt>
                <c:pt idx="2">
                  <c:v>3 acc.</c:v>
                </c:pt>
                <c:pt idx="3">
                  <c:v>4 acc.</c:v>
                </c:pt>
                <c:pt idx="4">
                  <c:v>&gt;4 acc.</c:v>
                </c:pt>
              </c:strCache>
            </c:strRef>
          </c:cat>
          <c:val>
            <c:numRef>
              <c:f>Sheet1!$B$2:$F$2</c:f>
              <c:numCache>
                <c:formatCode>General</c:formatCode>
                <c:ptCount val="5"/>
                <c:pt idx="0">
                  <c:v>4</c:v>
                </c:pt>
                <c:pt idx="1">
                  <c:v>1</c:v>
                </c:pt>
                <c:pt idx="2">
                  <c:v>4</c:v>
                </c:pt>
                <c:pt idx="3">
                  <c:v>0</c:v>
                </c:pt>
                <c:pt idx="4">
                  <c:v>0</c:v>
                </c:pt>
              </c:numCache>
            </c:numRef>
          </c:val>
          <c:extLst>
            <c:ext xmlns:c16="http://schemas.microsoft.com/office/drawing/2014/chart" uri="{C3380CC4-5D6E-409C-BE32-E72D297353CC}">
              <c16:uniqueId val="{00000000-6460-4527-91CB-D40EFA578CDA}"/>
            </c:ext>
          </c:extLst>
        </c:ser>
        <c:ser>
          <c:idx val="5"/>
          <c:order val="1"/>
          <c:tx>
            <c:strRef>
              <c:f>Sheet1!$A$3</c:f>
              <c:strCache>
                <c:ptCount val="1"/>
                <c:pt idx="0">
                  <c:v>Apache</c:v>
                </c:pt>
              </c:strCache>
            </c:strRef>
          </c:tx>
          <c:spPr>
            <a:gradFill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lin ang="16200000" scaled="0"/>
            </a:gradFill>
            <a:ln w="9525" cap="flat" cmpd="sng" algn="ctr">
              <a:solidFill>
                <a:schemeClr val="accent1"/>
              </a:solidFill>
              <a:prstDash val="solid"/>
            </a:ln>
            <a:effectLst>
              <a:outerShdw blurRad="50800" dist="38100" dir="5400000" rotWithShape="0">
                <a:srgbClr val="000000">
                  <a:alpha val="35000"/>
                </a:srgbClr>
              </a:outerShdw>
            </a:effectLst>
          </c:spPr>
          <c:invertIfNegative val="0"/>
          <c:cat>
            <c:strRef>
              <c:f>Sheet1!$B$1:$F$1</c:f>
              <c:strCache>
                <c:ptCount val="5"/>
                <c:pt idx="0">
                  <c:v>1 acc.</c:v>
                </c:pt>
                <c:pt idx="1">
                  <c:v>2 acc.</c:v>
                </c:pt>
                <c:pt idx="2">
                  <c:v>3 acc.</c:v>
                </c:pt>
                <c:pt idx="3">
                  <c:v>4 acc.</c:v>
                </c:pt>
                <c:pt idx="4">
                  <c:v>&gt;4 acc.</c:v>
                </c:pt>
              </c:strCache>
            </c:strRef>
          </c:cat>
          <c:val>
            <c:numRef>
              <c:f>Sheet1!$B$3:$F$3</c:f>
              <c:numCache>
                <c:formatCode>General</c:formatCode>
                <c:ptCount val="5"/>
                <c:pt idx="0">
                  <c:v>0</c:v>
                </c:pt>
                <c:pt idx="1">
                  <c:v>0</c:v>
                </c:pt>
                <c:pt idx="2">
                  <c:v>4</c:v>
                </c:pt>
                <c:pt idx="3">
                  <c:v>0</c:v>
                </c:pt>
                <c:pt idx="4">
                  <c:v>0</c:v>
                </c:pt>
              </c:numCache>
            </c:numRef>
          </c:val>
          <c:extLst>
            <c:ext xmlns:c16="http://schemas.microsoft.com/office/drawing/2014/chart" uri="{C3380CC4-5D6E-409C-BE32-E72D297353CC}">
              <c16:uniqueId val="{00000001-6460-4527-91CB-D40EFA578CDA}"/>
            </c:ext>
          </c:extLst>
        </c:ser>
        <c:ser>
          <c:idx val="3"/>
          <c:order val="2"/>
          <c:tx>
            <c:strRef>
              <c:f>Sheet1!$A$4</c:f>
              <c:strCache>
                <c:ptCount val="1"/>
                <c:pt idx="0">
                  <c:v>Mozilla</c:v>
                </c:pt>
              </c:strCache>
            </c:strRef>
          </c:tx>
          <c:spPr>
            <a:gradFill rotWithShape="1">
              <a:gsLst>
                <a:gs pos="0">
                  <a:schemeClr val="accent2">
                    <a:shade val="15000"/>
                    <a:satMod val="18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lin ang="16200000" scaled="0"/>
            </a:gradFill>
            <a:ln w="9525" cap="flat" cmpd="sng" algn="ctr">
              <a:solidFill>
                <a:schemeClr val="accent2"/>
              </a:solidFill>
              <a:prstDash val="solid"/>
            </a:ln>
            <a:effectLst>
              <a:outerShdw blurRad="50800" dist="38100" dir="5400000" rotWithShape="0">
                <a:srgbClr val="000000">
                  <a:alpha val="35000"/>
                </a:srgbClr>
              </a:outerShdw>
            </a:effectLst>
          </c:spPr>
          <c:invertIfNegative val="0"/>
          <c:cat>
            <c:strRef>
              <c:f>Sheet1!$B$1:$F$1</c:f>
              <c:strCache>
                <c:ptCount val="5"/>
                <c:pt idx="0">
                  <c:v>1 acc.</c:v>
                </c:pt>
                <c:pt idx="1">
                  <c:v>2 acc.</c:v>
                </c:pt>
                <c:pt idx="2">
                  <c:v>3 acc.</c:v>
                </c:pt>
                <c:pt idx="3">
                  <c:v>4 acc.</c:v>
                </c:pt>
                <c:pt idx="4">
                  <c:v>&gt;4 acc.</c:v>
                </c:pt>
              </c:strCache>
            </c:strRef>
          </c:cat>
          <c:val>
            <c:numRef>
              <c:f>Sheet1!$B$4:$F$4</c:f>
              <c:numCache>
                <c:formatCode>General</c:formatCode>
                <c:ptCount val="5"/>
                <c:pt idx="0">
                  <c:v>1</c:v>
                </c:pt>
                <c:pt idx="1">
                  <c:v>2</c:v>
                </c:pt>
                <c:pt idx="2">
                  <c:v>12</c:v>
                </c:pt>
                <c:pt idx="3">
                  <c:v>0</c:v>
                </c:pt>
                <c:pt idx="4">
                  <c:v>1</c:v>
                </c:pt>
              </c:numCache>
            </c:numRef>
          </c:val>
          <c:extLst>
            <c:ext xmlns:c16="http://schemas.microsoft.com/office/drawing/2014/chart" uri="{C3380CC4-5D6E-409C-BE32-E72D297353CC}">
              <c16:uniqueId val="{00000002-6460-4527-91CB-D40EFA578CDA}"/>
            </c:ext>
          </c:extLst>
        </c:ser>
        <c:ser>
          <c:idx val="0"/>
          <c:order val="3"/>
          <c:tx>
            <c:strRef>
              <c:f>Sheet1!$A$5</c:f>
              <c:strCache>
                <c:ptCount val="1"/>
                <c:pt idx="0">
                  <c:v>OpenOffice</c:v>
                </c:pt>
              </c:strCache>
            </c:strRef>
          </c:tx>
          <c:spPr>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c:spPr>
          <c:invertIfNegative val="0"/>
          <c:cat>
            <c:strRef>
              <c:f>Sheet1!$B$1:$F$1</c:f>
              <c:strCache>
                <c:ptCount val="5"/>
                <c:pt idx="0">
                  <c:v>1 acc.</c:v>
                </c:pt>
                <c:pt idx="1">
                  <c:v>2 acc.</c:v>
                </c:pt>
                <c:pt idx="2">
                  <c:v>3 acc.</c:v>
                </c:pt>
                <c:pt idx="3">
                  <c:v>4 acc.</c:v>
                </c:pt>
                <c:pt idx="4">
                  <c:v>&gt;4 acc.</c:v>
                </c:pt>
              </c:strCache>
            </c:strRef>
          </c:cat>
          <c:val>
            <c:numRef>
              <c:f>Sheet1!$B$5:$F$5</c:f>
              <c:numCache>
                <c:formatCode>General</c:formatCode>
                <c:ptCount val="5"/>
                <c:pt idx="0">
                  <c:v>2</c:v>
                </c:pt>
                <c:pt idx="1">
                  <c:v>0</c:v>
                </c:pt>
                <c:pt idx="2">
                  <c:v>0</c:v>
                </c:pt>
                <c:pt idx="3">
                  <c:v>0</c:v>
                </c:pt>
                <c:pt idx="4">
                  <c:v>0</c:v>
                </c:pt>
              </c:numCache>
            </c:numRef>
          </c:val>
          <c:extLst>
            <c:ext xmlns:c16="http://schemas.microsoft.com/office/drawing/2014/chart" uri="{C3380CC4-5D6E-409C-BE32-E72D297353CC}">
              <c16:uniqueId val="{00000003-6460-4527-91CB-D40EFA578CDA}"/>
            </c:ext>
          </c:extLst>
        </c:ser>
        <c:dLbls>
          <c:showLegendKey val="0"/>
          <c:showVal val="0"/>
          <c:showCatName val="0"/>
          <c:showSerName val="0"/>
          <c:showPercent val="0"/>
          <c:showBubbleSize val="0"/>
        </c:dLbls>
        <c:gapWidth val="150"/>
        <c:overlap val="100"/>
        <c:axId val="-2093215040"/>
        <c:axId val="-2085209456"/>
      </c:barChart>
      <c:catAx>
        <c:axId val="-2093215040"/>
        <c:scaling>
          <c:orientation val="minMax"/>
        </c:scaling>
        <c:delete val="0"/>
        <c:axPos val="b"/>
        <c:numFmt formatCode="General" sourceLinked="1"/>
        <c:majorTickMark val="out"/>
        <c:minorTickMark val="none"/>
        <c:tickLblPos val="nextTo"/>
        <c:spPr>
          <a:ln w="3429">
            <a:solidFill>
              <a:schemeClr val="tx1"/>
            </a:solidFill>
            <a:prstDash val="solid"/>
          </a:ln>
        </c:spPr>
        <c:txPr>
          <a:bodyPr rot="0" vert="horz"/>
          <a:lstStyle/>
          <a:p>
            <a:pPr>
              <a:defRPr/>
            </a:pPr>
            <a:endParaRPr lang="zh-CN"/>
          </a:p>
        </c:txPr>
        <c:crossAx val="-2085209456"/>
        <c:crosses val="autoZero"/>
        <c:auto val="1"/>
        <c:lblAlgn val="ctr"/>
        <c:lblOffset val="100"/>
        <c:tickLblSkip val="1"/>
        <c:tickMarkSkip val="1"/>
        <c:noMultiLvlLbl val="0"/>
      </c:catAx>
      <c:valAx>
        <c:axId val="-2085209456"/>
        <c:scaling>
          <c:orientation val="minMax"/>
        </c:scaling>
        <c:delete val="0"/>
        <c:axPos val="l"/>
        <c:majorGridlines>
          <c:spPr>
            <a:ln w="3429">
              <a:solidFill>
                <a:schemeClr val="bg1"/>
              </a:solidFill>
              <a:prstDash val="solid"/>
            </a:ln>
          </c:spPr>
        </c:majorGridlines>
        <c:numFmt formatCode="General" sourceLinked="1"/>
        <c:majorTickMark val="out"/>
        <c:minorTickMark val="none"/>
        <c:tickLblPos val="nextTo"/>
        <c:spPr>
          <a:ln w="3429">
            <a:solidFill>
              <a:schemeClr val="tx1"/>
            </a:solidFill>
            <a:prstDash val="solid"/>
          </a:ln>
        </c:spPr>
        <c:txPr>
          <a:bodyPr rot="0" vert="horz"/>
          <a:lstStyle/>
          <a:p>
            <a:pPr>
              <a:defRPr/>
            </a:pPr>
            <a:endParaRPr lang="zh-CN"/>
          </a:p>
        </c:txPr>
        <c:crossAx val="-2093215040"/>
        <c:crosses val="autoZero"/>
        <c:crossBetween val="between"/>
      </c:valAx>
      <c:spPr>
        <a:noFill/>
        <a:ln w="27431">
          <a:solidFill>
            <a:schemeClr val="bg1"/>
          </a:solidFill>
        </a:ln>
      </c:spPr>
    </c:plotArea>
    <c:legend>
      <c:legendPos val="t"/>
      <c:layout>
        <c:manualLayout>
          <c:xMode val="edge"/>
          <c:yMode val="edge"/>
          <c:x val="2.93109160858291E-2"/>
          <c:y val="7.6045627376425898E-3"/>
          <c:w val="0.83662356764067203"/>
          <c:h val="7.6045627376425895E-2"/>
        </c:manualLayout>
      </c:layout>
      <c:overlay val="0"/>
      <c:spPr>
        <a:noFill/>
        <a:ln w="3429">
          <a:noFill/>
          <a:prstDash val="solid"/>
        </a:ln>
      </c:spPr>
    </c:legend>
    <c:plotVisOnly val="1"/>
    <c:dispBlanksAs val="gap"/>
    <c:showDLblsOverMax val="0"/>
  </c:chart>
  <c:spPr>
    <a:noFill/>
    <a:ln>
      <a:noFill/>
    </a:ln>
  </c:spPr>
  <c:txPr>
    <a:bodyPr/>
    <a:lstStyle/>
    <a:p>
      <a:pPr>
        <a:defRPr sz="1800" b="1" i="0" u="none" strike="noStrike" baseline="0">
          <a:solidFill>
            <a:schemeClr val="bg1"/>
          </a:solidFill>
          <a:latin typeface="+mn-lt"/>
          <a:ea typeface="Tahoma"/>
          <a:cs typeface="Tahoma"/>
        </a:defRPr>
      </a:pPr>
      <a:endParaRPr lang="zh-CN"/>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2EC4EF-D7F6-E748-B343-D0965F302B1D}" type="datetimeFigureOut">
              <a:rPr lang="en-US" smtClean="0"/>
              <a:t>5/21/19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F9591F-34CA-7A45-96A8-171D4093D5A6}" type="slidenum">
              <a:rPr lang="en-US" smtClean="0"/>
              <a:t>‹#›</a:t>
            </a:fld>
            <a:endParaRPr lang="en-US"/>
          </a:p>
        </p:txBody>
      </p:sp>
    </p:spTree>
    <p:extLst>
      <p:ext uri="{BB962C8B-B14F-4D97-AF65-F5344CB8AC3E}">
        <p14:creationId xmlns:p14="http://schemas.microsoft.com/office/powerpoint/2010/main" val="39339504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91666E-306E-4FE6-A9EB-9F05729CE163}" type="slidenum">
              <a:rPr lang="zh-CN" altLang="en-US" smtClean="0"/>
              <a:t>11</a:t>
            </a:fld>
            <a:endParaRPr lang="zh-CN" altLang="en-US"/>
          </a:p>
        </p:txBody>
      </p:sp>
    </p:spTree>
    <p:extLst>
      <p:ext uri="{BB962C8B-B14F-4D97-AF65-F5344CB8AC3E}">
        <p14:creationId xmlns:p14="http://schemas.microsoft.com/office/powerpoint/2010/main" val="152435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91666E-306E-4FE6-A9EB-9F05729CE163}" type="slidenum">
              <a:rPr lang="zh-CN" altLang="en-US" smtClean="0"/>
              <a:t>25</a:t>
            </a:fld>
            <a:endParaRPr lang="zh-CN" altLang="en-US"/>
          </a:p>
        </p:txBody>
      </p:sp>
    </p:spTree>
    <p:extLst>
      <p:ext uri="{BB962C8B-B14F-4D97-AF65-F5344CB8AC3E}">
        <p14:creationId xmlns:p14="http://schemas.microsoft.com/office/powerpoint/2010/main" val="3869422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software bug known as a race condition[vague]existed in General Electric Energy's Unix-based XA/21 energy management system. Once triggered, the bug stalled FirstEnergy's control room alarm system for over an hour. System operators were unaware of the malfunction. The failure deprived them of both audio and visual alerts for important changes in system state.</a:t>
            </a:r>
            <a:endParaRPr lang="zh-CN" altLang="en-US" dirty="0"/>
          </a:p>
        </p:txBody>
      </p:sp>
      <p:sp>
        <p:nvSpPr>
          <p:cNvPr id="4" name="灯片编号占位符 3"/>
          <p:cNvSpPr>
            <a:spLocks noGrp="1"/>
          </p:cNvSpPr>
          <p:nvPr>
            <p:ph type="sldNum" sz="quarter" idx="10"/>
          </p:nvPr>
        </p:nvSpPr>
        <p:spPr/>
        <p:txBody>
          <a:bodyPr/>
          <a:lstStyle/>
          <a:p>
            <a:fld id="{88F9591F-34CA-7A45-96A8-171D4093D5A6}" type="slidenum">
              <a:rPr lang="en-US" smtClean="0"/>
              <a:t>44</a:t>
            </a:fld>
            <a:endParaRPr lang="en-US"/>
          </a:p>
        </p:txBody>
      </p:sp>
    </p:spTree>
    <p:extLst>
      <p:ext uri="{BB962C8B-B14F-4D97-AF65-F5344CB8AC3E}">
        <p14:creationId xmlns:p14="http://schemas.microsoft.com/office/powerpoint/2010/main" val="1096331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xfrm>
            <a:off x="1101725" y="676275"/>
            <a:ext cx="4603750" cy="3452813"/>
          </a:xfrm>
          <a:prstGeom prst="rect">
            <a:avLst/>
          </a:prstGeom>
          <a:noFill/>
          <a:ln>
            <a:solidFill>
              <a:srgbClr val="000000"/>
            </a:solidFill>
            <a:miter lim="800000"/>
            <a:headEnd/>
            <a:tailEnd/>
          </a:ln>
        </p:spPr>
      </p:sp>
      <p:sp>
        <p:nvSpPr>
          <p:cNvPr id="30723" name="Rectangle 3"/>
          <p:cNvSpPr>
            <a:spLocks noGrp="1" noChangeArrowheads="1"/>
          </p:cNvSpPr>
          <p:nvPr>
            <p:ph type="body" idx="1"/>
          </p:nvPr>
        </p:nvSpPr>
        <p:spPr bwMode="auto">
          <a:xfrm>
            <a:off x="897776" y="4353840"/>
            <a:ext cx="5012574" cy="4128640"/>
          </a:xfrm>
          <a:prstGeom prst="rect">
            <a:avLst/>
          </a:prstGeom>
          <a:noFill/>
          <a:ln>
            <a:miter lim="800000"/>
            <a:headEnd/>
            <a:tailEnd/>
          </a:ln>
        </p:spPr>
        <p:txBody>
          <a:bodyPr/>
          <a:lstStyle/>
          <a:p>
            <a:pPr eaLnBrk="1" hangingPunct="1"/>
            <a:endParaRPr lang="en-US" altLang="zh-TW" dirty="0"/>
          </a:p>
        </p:txBody>
      </p:sp>
    </p:spTree>
    <p:extLst>
      <p:ext uri="{BB962C8B-B14F-4D97-AF65-F5344CB8AC3E}">
        <p14:creationId xmlns:p14="http://schemas.microsoft.com/office/powerpoint/2010/main" val="1937477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xfrm>
            <a:off x="1101725" y="676275"/>
            <a:ext cx="4603750" cy="3452813"/>
          </a:xfrm>
          <a:prstGeom prst="rect">
            <a:avLst/>
          </a:prstGeom>
          <a:noFill/>
          <a:ln>
            <a:solidFill>
              <a:srgbClr val="000000"/>
            </a:solidFill>
            <a:miter lim="800000"/>
            <a:headEnd/>
            <a:tailEnd/>
          </a:ln>
        </p:spPr>
      </p:sp>
      <p:sp>
        <p:nvSpPr>
          <p:cNvPr id="31747" name="Rectangle 3"/>
          <p:cNvSpPr>
            <a:spLocks noGrp="1" noChangeArrowheads="1"/>
          </p:cNvSpPr>
          <p:nvPr>
            <p:ph type="body" idx="1"/>
          </p:nvPr>
        </p:nvSpPr>
        <p:spPr bwMode="auto">
          <a:xfrm>
            <a:off x="897776" y="4353840"/>
            <a:ext cx="5012574" cy="4128640"/>
          </a:xfrm>
          <a:prstGeom prst="rect">
            <a:avLst/>
          </a:prstGeom>
          <a:noFill/>
          <a:ln>
            <a:miter lim="800000"/>
            <a:headEnd/>
            <a:tailEnd/>
          </a:ln>
        </p:spPr>
        <p:txBody>
          <a:bodyPr/>
          <a:lstStyle/>
          <a:p>
            <a:pPr eaLnBrk="1" hangingPunct="1"/>
            <a:endParaRPr lang="en-US" altLang="zh-TW" dirty="0"/>
          </a:p>
        </p:txBody>
      </p:sp>
    </p:spTree>
    <p:extLst>
      <p:ext uri="{BB962C8B-B14F-4D97-AF65-F5344CB8AC3E}">
        <p14:creationId xmlns:p14="http://schemas.microsoft.com/office/powerpoint/2010/main" val="1827336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1101725" y="676275"/>
            <a:ext cx="4603750" cy="3452813"/>
          </a:xfrm>
          <a:prstGeom prst="rect">
            <a:avLst/>
          </a:prstGeom>
          <a:noFill/>
          <a:ln>
            <a:solidFill>
              <a:srgbClr val="000000"/>
            </a:solidFill>
            <a:miter lim="800000"/>
            <a:headEnd/>
            <a:tailEnd/>
          </a:ln>
        </p:spPr>
      </p:sp>
      <p:sp>
        <p:nvSpPr>
          <p:cNvPr id="32771" name="Rectangle 3"/>
          <p:cNvSpPr>
            <a:spLocks noGrp="1" noChangeArrowheads="1"/>
          </p:cNvSpPr>
          <p:nvPr>
            <p:ph type="body" idx="1"/>
          </p:nvPr>
        </p:nvSpPr>
        <p:spPr bwMode="auto">
          <a:xfrm>
            <a:off x="897776" y="4353840"/>
            <a:ext cx="5012574" cy="4128640"/>
          </a:xfrm>
          <a:prstGeom prst="rect">
            <a:avLst/>
          </a:prstGeom>
          <a:noFill/>
          <a:ln>
            <a:miter lim="800000"/>
            <a:headEnd/>
            <a:tailEnd/>
          </a:ln>
        </p:spPr>
        <p:txBody>
          <a:bodyPr/>
          <a:lstStyle/>
          <a:p>
            <a:pPr eaLnBrk="1" hangingPunct="1"/>
            <a:endParaRPr lang="en-US" altLang="zh-TW" dirty="0"/>
          </a:p>
        </p:txBody>
      </p:sp>
    </p:spTree>
    <p:extLst>
      <p:ext uri="{BB962C8B-B14F-4D97-AF65-F5344CB8AC3E}">
        <p14:creationId xmlns:p14="http://schemas.microsoft.com/office/powerpoint/2010/main" val="57266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10E83E4-3611-7043-8DA5-F407B5E4FE27}"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91E4F1-1BB4-434A-9FEB-B437B213622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0E83E4-3611-7043-8DA5-F407B5E4FE27}"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91E4F1-1BB4-434A-9FEB-B437B213622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0E83E4-3611-7043-8DA5-F407B5E4FE27}"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91E4F1-1BB4-434A-9FEB-B437B213622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0E83E4-3611-7043-8DA5-F407B5E4FE27}"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91E4F1-1BB4-434A-9FEB-B437B213622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0E83E4-3611-7043-8DA5-F407B5E4FE27}"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91E4F1-1BB4-434A-9FEB-B437B213622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0E83E4-3611-7043-8DA5-F407B5E4FE27}"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91E4F1-1BB4-434A-9FEB-B437B213622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0E83E4-3611-7043-8DA5-F407B5E4FE27}" type="datetimeFigureOut">
              <a:rPr lang="en-US" smtClean="0"/>
              <a:t>5/21/19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91E4F1-1BB4-434A-9FEB-B437B213622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0E83E4-3611-7043-8DA5-F407B5E4FE27}" type="datetimeFigureOut">
              <a:rPr lang="en-US" smtClean="0"/>
              <a:t>5/21/19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91E4F1-1BB4-434A-9FEB-B437B213622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0E83E4-3611-7043-8DA5-F407B5E4FE27}" type="datetimeFigureOut">
              <a:rPr lang="en-US" smtClean="0"/>
              <a:t>5/21/19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91E4F1-1BB4-434A-9FEB-B437B213622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0E83E4-3611-7043-8DA5-F407B5E4FE27}"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91E4F1-1BB4-434A-9FEB-B437B213622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0E83E4-3611-7043-8DA5-F407B5E4FE27}"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91E4F1-1BB4-434A-9FEB-B437B213622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E83E4-3611-7043-8DA5-F407B5E4FE27}" type="datetimeFigureOut">
              <a:rPr lang="en-US" smtClean="0"/>
              <a:t>5/21/19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91E4F1-1BB4-434A-9FEB-B437B213622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000" b="1" i="0" kern="1200">
          <a:solidFill>
            <a:srgbClr val="3366FF"/>
          </a:solidFill>
          <a:latin typeface="Tahoma"/>
          <a:ea typeface="+mj-ea"/>
          <a:cs typeface="Tahoma"/>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Bug</a:t>
            </a:r>
            <a:r>
              <a:rPr lang="zh-CN" altLang="en-US" dirty="0"/>
              <a:t> </a:t>
            </a:r>
            <a:r>
              <a:rPr lang="en-US" altLang="zh-CN" dirty="0"/>
              <a:t>Survey</a:t>
            </a:r>
            <a:endParaRPr lang="en-US" dirty="0"/>
          </a:p>
        </p:txBody>
      </p:sp>
      <p:sp>
        <p:nvSpPr>
          <p:cNvPr id="3" name="Subtitle 2"/>
          <p:cNvSpPr>
            <a:spLocks noGrp="1"/>
          </p:cNvSpPr>
          <p:nvPr>
            <p:ph type="subTitle" idx="1"/>
          </p:nvPr>
        </p:nvSpPr>
        <p:spPr>
          <a:xfrm>
            <a:off x="971895" y="3781269"/>
            <a:ext cx="7086600" cy="1752600"/>
          </a:xfrm>
        </p:spPr>
        <p:txBody>
          <a:bodyPr>
            <a:normAutofit/>
          </a:bodyPr>
          <a:lstStyle/>
          <a:p>
            <a:r>
              <a:rPr lang="en-US" altLang="zh-CN" dirty="0" err="1"/>
              <a:t>Yubin</a:t>
            </a:r>
            <a:r>
              <a:rPr lang="zh-CN" altLang="en-US" dirty="0"/>
              <a:t> </a:t>
            </a:r>
            <a:r>
              <a:rPr lang="en-US" altLang="zh-CN" dirty="0"/>
              <a:t>Xia</a:t>
            </a:r>
            <a:endParaRPr lang="en-US" dirty="0"/>
          </a:p>
        </p:txBody>
      </p:sp>
      <p:sp>
        <p:nvSpPr>
          <p:cNvPr id="4" name="TextBox 3"/>
          <p:cNvSpPr txBox="1"/>
          <p:nvPr/>
        </p:nvSpPr>
        <p:spPr>
          <a:xfrm>
            <a:off x="349563" y="5988553"/>
            <a:ext cx="8331265" cy="584776"/>
          </a:xfrm>
          <a:prstGeom prst="rect">
            <a:avLst/>
          </a:prstGeom>
          <a:noFill/>
        </p:spPr>
        <p:txBody>
          <a:bodyPr wrap="square" rtlCol="0">
            <a:spAutoFit/>
          </a:bodyPr>
          <a:lstStyle/>
          <a:p>
            <a:r>
              <a:rPr lang="en-US" sz="1600" dirty="0"/>
              <a:t>Some slides adjusted from </a:t>
            </a:r>
            <a:r>
              <a:rPr lang="en-US" sz="1600" dirty="0" err="1"/>
              <a:t>Frans</a:t>
            </a:r>
            <a:r>
              <a:rPr lang="en-US" sz="1600" dirty="0"/>
              <a:t> </a:t>
            </a:r>
            <a:r>
              <a:rPr lang="en-US" sz="1600" dirty="0" err="1"/>
              <a:t>Kaashoek</a:t>
            </a:r>
            <a:r>
              <a:rPr lang="en-US" sz="1600" dirty="0"/>
              <a:t> (MIT), Shan Lu (U. </a:t>
            </a:r>
            <a:r>
              <a:rPr lang="en-US" sz="1600" dirty="0" err="1"/>
              <a:t>Wisc</a:t>
            </a:r>
            <a:r>
              <a:rPr lang="en-US" sz="1600" dirty="0"/>
              <a:t>) and Ding Yuan (U. Toronto)</a:t>
            </a:r>
          </a:p>
          <a:p>
            <a:r>
              <a:rPr lang="en-US" sz="1600" dirty="0">
                <a:latin typeface="Arial" charset="0"/>
                <a:ea typeface="ＭＳ Ｐゴシック" charset="0"/>
                <a:cs typeface="ＭＳ Ｐゴシック" charset="0"/>
              </a:rPr>
              <a:t> </a:t>
            </a:r>
            <a:endParaRPr lang="en-US" sz="1600" dirty="0"/>
          </a:p>
        </p:txBody>
      </p:sp>
    </p:spTree>
    <p:extLst>
      <p:ext uri="{BB962C8B-B14F-4D97-AF65-F5344CB8AC3E}">
        <p14:creationId xmlns:p14="http://schemas.microsoft.com/office/powerpoint/2010/main" val="3360296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Application sources</a:t>
            </a:r>
            <a:endParaRPr kumimoji="1"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1656812221"/>
              </p:ext>
            </p:extLst>
          </p:nvPr>
        </p:nvGraphicFramePr>
        <p:xfrm>
          <a:off x="251520" y="1988840"/>
          <a:ext cx="8579295" cy="2286000"/>
        </p:xfrm>
        <a:graphic>
          <a:graphicData uri="http://schemas.openxmlformats.org/drawingml/2006/table">
            <a:tbl>
              <a:tblPr firstRow="1" bandRow="1">
                <a:tableStyleId>{3B4B98B0-60AC-42C2-AFA5-B58CD77FA1E5}</a:tableStyleId>
              </a:tblPr>
              <a:tblGrid>
                <a:gridCol w="2160239">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666528">
                  <a:extLst>
                    <a:ext uri="{9D8B030D-6E8A-4147-A177-3AD203B41FA5}">
                      <a16:colId xmlns:a16="http://schemas.microsoft.com/office/drawing/2014/main" val="20004"/>
                    </a:ext>
                  </a:extLst>
                </a:gridCol>
              </a:tblGrid>
              <a:tr h="370840">
                <a:tc>
                  <a:txBody>
                    <a:bodyPr/>
                    <a:lstStyle/>
                    <a:p>
                      <a:endParaRPr lang="zh-CN" altLang="en-US" sz="2400" dirty="0"/>
                    </a:p>
                  </a:txBody>
                  <a:tcPr/>
                </a:tc>
                <a:tc>
                  <a:txBody>
                    <a:bodyPr/>
                    <a:lstStyle/>
                    <a:p>
                      <a:pPr algn="r"/>
                      <a:r>
                        <a:rPr lang="en-US" altLang="zh-CN" sz="2400" dirty="0"/>
                        <a:t>MySQL</a:t>
                      </a:r>
                      <a:endParaRPr lang="zh-CN" altLang="en-US" sz="2400" dirty="0"/>
                    </a:p>
                  </a:txBody>
                  <a:tcPr/>
                </a:tc>
                <a:tc>
                  <a:txBody>
                    <a:bodyPr/>
                    <a:lstStyle/>
                    <a:p>
                      <a:pPr algn="r"/>
                      <a:r>
                        <a:rPr lang="en-US" altLang="zh-CN" sz="2400" dirty="0"/>
                        <a:t>Apache</a:t>
                      </a:r>
                      <a:endParaRPr lang="zh-CN" altLang="en-US" sz="2400" dirty="0"/>
                    </a:p>
                  </a:txBody>
                  <a:tcPr/>
                </a:tc>
                <a:tc>
                  <a:txBody>
                    <a:bodyPr/>
                    <a:lstStyle/>
                    <a:p>
                      <a:pPr algn="r"/>
                      <a:r>
                        <a:rPr lang="en-US" altLang="zh-CN" sz="2400" dirty="0"/>
                        <a:t>Mozilla</a:t>
                      </a:r>
                      <a:endParaRPr lang="zh-CN" altLang="en-US" sz="2400" dirty="0"/>
                    </a:p>
                  </a:txBody>
                  <a:tcPr/>
                </a:tc>
                <a:tc>
                  <a:txBody>
                    <a:bodyPr/>
                    <a:lstStyle/>
                    <a:p>
                      <a:pPr algn="r"/>
                      <a:r>
                        <a:rPr lang="en-US" altLang="zh-CN" sz="2400" dirty="0" err="1"/>
                        <a:t>OpenOffice</a:t>
                      </a:r>
                      <a:endParaRPr lang="zh-CN" altLang="en-US" sz="2400" dirty="0"/>
                    </a:p>
                  </a:txBody>
                  <a:tcPr/>
                </a:tc>
                <a:extLst>
                  <a:ext uri="{0D108BD9-81ED-4DB2-BD59-A6C34878D82A}">
                    <a16:rowId xmlns:a16="http://schemas.microsoft.com/office/drawing/2014/main" val="10000"/>
                  </a:ext>
                </a:extLst>
              </a:tr>
              <a:tr h="370840">
                <a:tc>
                  <a:txBody>
                    <a:bodyPr/>
                    <a:lstStyle/>
                    <a:p>
                      <a:r>
                        <a:rPr lang="en-US" altLang="zh-CN" sz="2400" dirty="0"/>
                        <a:t>Software</a:t>
                      </a:r>
                      <a:r>
                        <a:rPr lang="en-US" altLang="zh-CN" sz="2400" baseline="0" dirty="0"/>
                        <a:t> Type</a:t>
                      </a:r>
                      <a:endParaRPr lang="zh-CN" altLang="en-US" sz="2400" dirty="0"/>
                    </a:p>
                  </a:txBody>
                  <a:tcPr/>
                </a:tc>
                <a:tc>
                  <a:txBody>
                    <a:bodyPr/>
                    <a:lstStyle/>
                    <a:p>
                      <a:pPr algn="r"/>
                      <a:r>
                        <a:rPr lang="en-US" altLang="zh-CN" sz="2400" dirty="0"/>
                        <a:t>Server</a:t>
                      </a:r>
                      <a:endParaRPr lang="zh-CN" altLang="en-US" sz="2400" dirty="0"/>
                    </a:p>
                  </a:txBody>
                  <a:tcPr/>
                </a:tc>
                <a:tc>
                  <a:txBody>
                    <a:bodyPr/>
                    <a:lstStyle/>
                    <a:p>
                      <a:pPr algn="r"/>
                      <a:r>
                        <a:rPr lang="en-US" altLang="zh-CN" sz="2400" dirty="0"/>
                        <a:t>Server</a:t>
                      </a:r>
                      <a:endParaRPr lang="zh-CN" altLang="en-US" sz="2400" dirty="0"/>
                    </a:p>
                  </a:txBody>
                  <a:tcPr/>
                </a:tc>
                <a:tc>
                  <a:txBody>
                    <a:bodyPr/>
                    <a:lstStyle/>
                    <a:p>
                      <a:pPr algn="r"/>
                      <a:r>
                        <a:rPr lang="en-US" altLang="zh-CN" sz="2400" dirty="0"/>
                        <a:t>Client</a:t>
                      </a:r>
                      <a:endParaRPr lang="zh-CN" altLang="en-US" sz="2400" dirty="0"/>
                    </a:p>
                  </a:txBody>
                  <a:tcPr/>
                </a:tc>
                <a:tc>
                  <a:txBody>
                    <a:bodyPr/>
                    <a:lstStyle/>
                    <a:p>
                      <a:pPr algn="r"/>
                      <a:r>
                        <a:rPr lang="en-US" altLang="zh-CN" sz="2400" dirty="0"/>
                        <a:t>GUI</a:t>
                      </a:r>
                      <a:endParaRPr lang="zh-CN" altLang="en-US" sz="2400" dirty="0"/>
                    </a:p>
                  </a:txBody>
                  <a:tcPr/>
                </a:tc>
                <a:extLst>
                  <a:ext uri="{0D108BD9-81ED-4DB2-BD59-A6C34878D82A}">
                    <a16:rowId xmlns:a16="http://schemas.microsoft.com/office/drawing/2014/main" val="10001"/>
                  </a:ext>
                </a:extLst>
              </a:tr>
              <a:tr h="370840">
                <a:tc>
                  <a:txBody>
                    <a:bodyPr/>
                    <a:lstStyle/>
                    <a:p>
                      <a:r>
                        <a:rPr lang="en-US" altLang="zh-CN" sz="2400" dirty="0"/>
                        <a:t>Language</a:t>
                      </a:r>
                    </a:p>
                  </a:txBody>
                  <a:tcPr/>
                </a:tc>
                <a:tc>
                  <a:txBody>
                    <a:bodyPr/>
                    <a:lstStyle/>
                    <a:p>
                      <a:pPr algn="r"/>
                      <a:r>
                        <a:rPr lang="en-US" altLang="zh-CN" sz="2400" dirty="0"/>
                        <a:t>C++/C</a:t>
                      </a:r>
                      <a:endParaRPr lang="zh-CN" altLang="en-US" sz="2400" dirty="0"/>
                    </a:p>
                  </a:txBody>
                  <a:tcPr/>
                </a:tc>
                <a:tc>
                  <a:txBody>
                    <a:bodyPr/>
                    <a:lstStyle/>
                    <a:p>
                      <a:pPr algn="r"/>
                      <a:r>
                        <a:rPr lang="en-US" altLang="zh-CN" sz="2400" dirty="0"/>
                        <a:t>Mainly</a:t>
                      </a:r>
                      <a:r>
                        <a:rPr lang="en-US" altLang="zh-CN" sz="2400" baseline="0" dirty="0"/>
                        <a:t> C</a:t>
                      </a:r>
                      <a:endParaRPr lang="zh-CN" altLang="en-US" sz="2400" dirty="0"/>
                    </a:p>
                  </a:txBody>
                  <a:tcPr/>
                </a:tc>
                <a:tc>
                  <a:txBody>
                    <a:bodyPr/>
                    <a:lstStyle/>
                    <a:p>
                      <a:pPr algn="r"/>
                      <a:r>
                        <a:rPr lang="en-US" altLang="zh-CN" sz="2400" dirty="0"/>
                        <a:t>C++</a:t>
                      </a:r>
                      <a:endParaRPr lang="zh-CN" altLang="en-US" sz="2400" dirty="0"/>
                    </a:p>
                  </a:txBody>
                  <a:tcPr/>
                </a:tc>
                <a:tc>
                  <a:txBody>
                    <a:bodyPr/>
                    <a:lstStyle/>
                    <a:p>
                      <a:pPr algn="r"/>
                      <a:r>
                        <a:rPr lang="en-US" altLang="zh-CN" sz="2400" dirty="0"/>
                        <a:t>C++</a:t>
                      </a:r>
                      <a:endParaRPr lang="zh-CN" altLang="en-US" sz="2400" dirty="0"/>
                    </a:p>
                  </a:txBody>
                  <a:tcPr/>
                </a:tc>
                <a:extLst>
                  <a:ext uri="{0D108BD9-81ED-4DB2-BD59-A6C34878D82A}">
                    <a16:rowId xmlns:a16="http://schemas.microsoft.com/office/drawing/2014/main" val="10002"/>
                  </a:ext>
                </a:extLst>
              </a:tr>
              <a:tr h="370840">
                <a:tc>
                  <a:txBody>
                    <a:bodyPr/>
                    <a:lstStyle/>
                    <a:p>
                      <a:r>
                        <a:rPr lang="en-US" altLang="zh-CN" sz="2400" dirty="0"/>
                        <a:t>LOC</a:t>
                      </a:r>
                      <a:r>
                        <a:rPr lang="en-US" altLang="zh-CN" sz="2400" baseline="0" dirty="0"/>
                        <a:t> (M line)</a:t>
                      </a:r>
                    </a:p>
                  </a:txBody>
                  <a:tcPr/>
                </a:tc>
                <a:tc>
                  <a:txBody>
                    <a:bodyPr/>
                    <a:lstStyle/>
                    <a:p>
                      <a:pPr algn="r"/>
                      <a:r>
                        <a:rPr lang="en-US" altLang="zh-CN" sz="2400" dirty="0"/>
                        <a:t>2</a:t>
                      </a:r>
                      <a:endParaRPr lang="zh-CN" altLang="en-US" sz="2400" dirty="0"/>
                    </a:p>
                  </a:txBody>
                  <a:tcPr/>
                </a:tc>
                <a:tc>
                  <a:txBody>
                    <a:bodyPr/>
                    <a:lstStyle/>
                    <a:p>
                      <a:pPr algn="r"/>
                      <a:r>
                        <a:rPr lang="en-US" altLang="zh-CN" sz="2400" dirty="0"/>
                        <a:t>0.3</a:t>
                      </a:r>
                      <a:endParaRPr lang="zh-CN" altLang="en-US" sz="2400" dirty="0"/>
                    </a:p>
                  </a:txBody>
                  <a:tcPr/>
                </a:tc>
                <a:tc>
                  <a:txBody>
                    <a:bodyPr/>
                    <a:lstStyle/>
                    <a:p>
                      <a:pPr algn="r"/>
                      <a:r>
                        <a:rPr lang="en-US" altLang="zh-CN" sz="2400" dirty="0"/>
                        <a:t>4</a:t>
                      </a:r>
                      <a:endParaRPr lang="zh-CN" altLang="en-US" sz="2400" dirty="0"/>
                    </a:p>
                  </a:txBody>
                  <a:tcPr/>
                </a:tc>
                <a:tc>
                  <a:txBody>
                    <a:bodyPr/>
                    <a:lstStyle/>
                    <a:p>
                      <a:pPr algn="r"/>
                      <a:r>
                        <a:rPr lang="en-US" altLang="zh-CN" sz="2400" dirty="0"/>
                        <a:t>6</a:t>
                      </a:r>
                      <a:endParaRPr lang="zh-CN" altLang="en-US" sz="2400" dirty="0"/>
                    </a:p>
                  </a:txBody>
                  <a:tcPr/>
                </a:tc>
                <a:extLst>
                  <a:ext uri="{0D108BD9-81ED-4DB2-BD59-A6C34878D82A}">
                    <a16:rowId xmlns:a16="http://schemas.microsoft.com/office/drawing/2014/main" val="10003"/>
                  </a:ext>
                </a:extLst>
              </a:tr>
              <a:tr h="370840">
                <a:tc>
                  <a:txBody>
                    <a:bodyPr/>
                    <a:lstStyle/>
                    <a:p>
                      <a:r>
                        <a:rPr lang="en-US" altLang="zh-CN" sz="2400" dirty="0"/>
                        <a:t>Bug DB history</a:t>
                      </a:r>
                      <a:endParaRPr lang="zh-CN" altLang="en-US" sz="2400" dirty="0"/>
                    </a:p>
                  </a:txBody>
                  <a:tcPr/>
                </a:tc>
                <a:tc>
                  <a:txBody>
                    <a:bodyPr/>
                    <a:lstStyle/>
                    <a:p>
                      <a:pPr algn="r"/>
                      <a:r>
                        <a:rPr lang="en-US" altLang="zh-CN" sz="2400" dirty="0"/>
                        <a:t>6 years</a:t>
                      </a:r>
                      <a:endParaRPr lang="zh-CN" altLang="en-US" sz="2400" dirty="0"/>
                    </a:p>
                  </a:txBody>
                  <a:tcPr/>
                </a:tc>
                <a:tc>
                  <a:txBody>
                    <a:bodyPr/>
                    <a:lstStyle/>
                    <a:p>
                      <a:pPr algn="r"/>
                      <a:r>
                        <a:rPr lang="en-US" altLang="zh-CN" sz="2400" dirty="0"/>
                        <a:t>7 years</a:t>
                      </a:r>
                      <a:endParaRPr lang="zh-CN" altLang="en-US" sz="2400" dirty="0"/>
                    </a:p>
                  </a:txBody>
                  <a:tcPr/>
                </a:tc>
                <a:tc>
                  <a:txBody>
                    <a:bodyPr/>
                    <a:lstStyle/>
                    <a:p>
                      <a:pPr algn="r"/>
                      <a:r>
                        <a:rPr lang="en-US" altLang="zh-CN" sz="2400" dirty="0"/>
                        <a:t>10 years</a:t>
                      </a:r>
                      <a:endParaRPr lang="zh-CN" altLang="en-US" sz="2400" dirty="0"/>
                    </a:p>
                  </a:txBody>
                  <a:tcPr/>
                </a:tc>
                <a:tc>
                  <a:txBody>
                    <a:bodyPr/>
                    <a:lstStyle/>
                    <a:p>
                      <a:pPr algn="r"/>
                      <a:r>
                        <a:rPr lang="en-US" altLang="zh-CN" sz="2400" dirty="0"/>
                        <a:t> 8 years</a:t>
                      </a:r>
                      <a:endParaRPr lang="zh-CN" altLang="en-US" sz="2400" dirty="0"/>
                    </a:p>
                  </a:txBody>
                  <a:tcPr/>
                </a:tc>
                <a:extLst>
                  <a:ext uri="{0D108BD9-81ED-4DB2-BD59-A6C34878D82A}">
                    <a16:rowId xmlns:a16="http://schemas.microsoft.com/office/drawing/2014/main" val="10004"/>
                  </a:ext>
                </a:extLst>
              </a:tr>
            </a:tbl>
          </a:graphicData>
        </a:graphic>
      </p:graphicFrame>
      <p:sp>
        <p:nvSpPr>
          <p:cNvPr id="7" name="文本框 6"/>
          <p:cNvSpPr txBox="1"/>
          <p:nvPr/>
        </p:nvSpPr>
        <p:spPr>
          <a:xfrm>
            <a:off x="2699792" y="5013176"/>
            <a:ext cx="4082969" cy="1077218"/>
          </a:xfrm>
          <a:prstGeom prst="rect">
            <a:avLst/>
          </a:prstGeom>
          <a:noFill/>
        </p:spPr>
        <p:txBody>
          <a:bodyPr wrap="none" rtlCol="0">
            <a:spAutoFit/>
          </a:bodyPr>
          <a:lstStyle/>
          <a:p>
            <a:r>
              <a:rPr kumimoji="1" lang="en-US" altLang="zh-CN" sz="3200" b="1" dirty="0"/>
              <a:t>Different types of</a:t>
            </a:r>
          </a:p>
          <a:p>
            <a:r>
              <a:rPr kumimoji="1" lang="en-US" altLang="zh-CN" sz="3200" b="1" dirty="0"/>
              <a:t>real world applications</a:t>
            </a:r>
            <a:endParaRPr kumimoji="1" lang="zh-CN" altLang="en-US" sz="3200" b="1" dirty="0"/>
          </a:p>
        </p:txBody>
      </p:sp>
    </p:spTree>
    <p:extLst>
      <p:ext uri="{BB962C8B-B14F-4D97-AF65-F5344CB8AC3E}">
        <p14:creationId xmlns:p14="http://schemas.microsoft.com/office/powerpoint/2010/main" val="2646361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Bug sources</a:t>
            </a:r>
            <a:endParaRPr kumimoji="1"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1722258365"/>
              </p:ext>
            </p:extLst>
          </p:nvPr>
        </p:nvGraphicFramePr>
        <p:xfrm>
          <a:off x="251520" y="1988840"/>
          <a:ext cx="8579295" cy="1737360"/>
        </p:xfrm>
        <a:graphic>
          <a:graphicData uri="http://schemas.openxmlformats.org/drawingml/2006/table">
            <a:tbl>
              <a:tblPr firstRow="1" bandRow="1">
                <a:tableStyleId>{3B4B98B0-60AC-42C2-AFA5-B58CD77FA1E5}</a:tableStyleId>
              </a:tblPr>
              <a:tblGrid>
                <a:gridCol w="1808867">
                  <a:extLst>
                    <a:ext uri="{9D8B030D-6E8A-4147-A177-3AD203B41FA5}">
                      <a16:colId xmlns:a16="http://schemas.microsoft.com/office/drawing/2014/main" val="20000"/>
                    </a:ext>
                  </a:extLst>
                </a:gridCol>
                <a:gridCol w="1386798">
                  <a:extLst>
                    <a:ext uri="{9D8B030D-6E8A-4147-A177-3AD203B41FA5}">
                      <a16:colId xmlns:a16="http://schemas.microsoft.com/office/drawing/2014/main" val="20001"/>
                    </a:ext>
                  </a:extLst>
                </a:gridCol>
                <a:gridCol w="1340839">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1656184">
                  <a:extLst>
                    <a:ext uri="{9D8B030D-6E8A-4147-A177-3AD203B41FA5}">
                      <a16:colId xmlns:a16="http://schemas.microsoft.com/office/drawing/2014/main" val="20004"/>
                    </a:ext>
                  </a:extLst>
                </a:gridCol>
                <a:gridCol w="1090463">
                  <a:extLst>
                    <a:ext uri="{9D8B030D-6E8A-4147-A177-3AD203B41FA5}">
                      <a16:colId xmlns:a16="http://schemas.microsoft.com/office/drawing/2014/main" val="20005"/>
                    </a:ext>
                  </a:extLst>
                </a:gridCol>
              </a:tblGrid>
              <a:tr h="370840">
                <a:tc>
                  <a:txBody>
                    <a:bodyPr/>
                    <a:lstStyle/>
                    <a:p>
                      <a:endParaRPr lang="zh-CN" altLang="en-US" sz="2400" dirty="0"/>
                    </a:p>
                  </a:txBody>
                  <a:tcPr/>
                </a:tc>
                <a:tc>
                  <a:txBody>
                    <a:bodyPr/>
                    <a:lstStyle/>
                    <a:p>
                      <a:pPr algn="r"/>
                      <a:r>
                        <a:rPr lang="en-US" altLang="zh-CN" sz="2400" dirty="0"/>
                        <a:t>MySQL</a:t>
                      </a:r>
                      <a:endParaRPr lang="zh-CN" altLang="en-US" sz="2400" dirty="0"/>
                    </a:p>
                  </a:txBody>
                  <a:tcPr/>
                </a:tc>
                <a:tc>
                  <a:txBody>
                    <a:bodyPr/>
                    <a:lstStyle/>
                    <a:p>
                      <a:pPr algn="r"/>
                      <a:r>
                        <a:rPr lang="en-US" altLang="zh-CN" sz="2400" dirty="0"/>
                        <a:t>Apache</a:t>
                      </a:r>
                      <a:endParaRPr lang="zh-CN" altLang="en-US" sz="2400" dirty="0"/>
                    </a:p>
                  </a:txBody>
                  <a:tcPr/>
                </a:tc>
                <a:tc>
                  <a:txBody>
                    <a:bodyPr/>
                    <a:lstStyle/>
                    <a:p>
                      <a:pPr algn="r"/>
                      <a:r>
                        <a:rPr lang="en-US" altLang="zh-CN" sz="2400" dirty="0"/>
                        <a:t>Mozilla</a:t>
                      </a:r>
                      <a:endParaRPr lang="zh-CN" altLang="en-US" sz="2400" dirty="0"/>
                    </a:p>
                  </a:txBody>
                  <a:tcPr/>
                </a:tc>
                <a:tc>
                  <a:txBody>
                    <a:bodyPr/>
                    <a:lstStyle/>
                    <a:p>
                      <a:pPr algn="r"/>
                      <a:r>
                        <a:rPr lang="en-US" altLang="zh-CN" sz="2400" dirty="0" err="1"/>
                        <a:t>OpenOffice</a:t>
                      </a:r>
                      <a:endParaRPr lang="zh-CN" altLang="en-US" sz="2400" dirty="0"/>
                    </a:p>
                  </a:txBody>
                  <a:tcPr/>
                </a:tc>
                <a:tc>
                  <a:txBody>
                    <a:bodyPr/>
                    <a:lstStyle/>
                    <a:p>
                      <a:pPr algn="r"/>
                      <a:r>
                        <a:rPr lang="en-US" altLang="zh-CN" sz="2400" dirty="0"/>
                        <a:t>Total</a:t>
                      </a:r>
                      <a:endParaRPr lang="zh-CN" altLang="en-US" sz="2400" dirty="0"/>
                    </a:p>
                  </a:txBody>
                  <a:tcPr/>
                </a:tc>
                <a:extLst>
                  <a:ext uri="{0D108BD9-81ED-4DB2-BD59-A6C34878D82A}">
                    <a16:rowId xmlns:a16="http://schemas.microsoft.com/office/drawing/2014/main" val="10000"/>
                  </a:ext>
                </a:extLst>
              </a:tr>
              <a:tr h="370840">
                <a:tc>
                  <a:txBody>
                    <a:bodyPr/>
                    <a:lstStyle/>
                    <a:p>
                      <a:r>
                        <a:rPr lang="en-US" altLang="zh-CN" sz="2400" dirty="0"/>
                        <a:t>Non-deadlock</a:t>
                      </a:r>
                      <a:endParaRPr lang="zh-CN" altLang="en-US" sz="2400" dirty="0"/>
                    </a:p>
                  </a:txBody>
                  <a:tcPr/>
                </a:tc>
                <a:tc>
                  <a:txBody>
                    <a:bodyPr/>
                    <a:lstStyle/>
                    <a:p>
                      <a:pPr algn="r"/>
                      <a:r>
                        <a:rPr lang="en-US" altLang="zh-CN" sz="2400" dirty="0"/>
                        <a:t>14</a:t>
                      </a:r>
                      <a:endParaRPr lang="zh-CN" altLang="en-US" sz="2400" dirty="0"/>
                    </a:p>
                  </a:txBody>
                  <a:tcPr/>
                </a:tc>
                <a:tc>
                  <a:txBody>
                    <a:bodyPr/>
                    <a:lstStyle/>
                    <a:p>
                      <a:pPr algn="r"/>
                      <a:r>
                        <a:rPr lang="en-US" altLang="zh-CN" sz="2400" dirty="0"/>
                        <a:t>13</a:t>
                      </a:r>
                      <a:endParaRPr lang="zh-CN" altLang="en-US" sz="2400" dirty="0"/>
                    </a:p>
                  </a:txBody>
                  <a:tcPr/>
                </a:tc>
                <a:tc>
                  <a:txBody>
                    <a:bodyPr/>
                    <a:lstStyle/>
                    <a:p>
                      <a:pPr algn="r"/>
                      <a:r>
                        <a:rPr lang="en-US" altLang="zh-CN" sz="2400" dirty="0"/>
                        <a:t>41</a:t>
                      </a:r>
                      <a:endParaRPr lang="zh-CN" altLang="en-US" sz="2400" dirty="0"/>
                    </a:p>
                  </a:txBody>
                  <a:tcPr/>
                </a:tc>
                <a:tc>
                  <a:txBody>
                    <a:bodyPr/>
                    <a:lstStyle/>
                    <a:p>
                      <a:pPr algn="r"/>
                      <a:r>
                        <a:rPr lang="en-US" altLang="zh-CN" sz="2400" dirty="0"/>
                        <a:t>6</a:t>
                      </a:r>
                      <a:endParaRPr lang="zh-CN" altLang="en-US" sz="2400" dirty="0"/>
                    </a:p>
                  </a:txBody>
                  <a:tcPr/>
                </a:tc>
                <a:tc>
                  <a:txBody>
                    <a:bodyPr/>
                    <a:lstStyle/>
                    <a:p>
                      <a:pPr algn="r"/>
                      <a:r>
                        <a:rPr lang="en-US" altLang="zh-CN" sz="2400" b="1" dirty="0">
                          <a:solidFill>
                            <a:srgbClr val="FF0000"/>
                          </a:solidFill>
                        </a:rPr>
                        <a:t>74</a:t>
                      </a:r>
                      <a:endParaRPr lang="zh-CN" altLang="en-US" sz="2400" b="1" dirty="0">
                        <a:solidFill>
                          <a:srgbClr val="FF0000"/>
                        </a:solidFill>
                      </a:endParaRPr>
                    </a:p>
                  </a:txBody>
                  <a:tcPr/>
                </a:tc>
                <a:extLst>
                  <a:ext uri="{0D108BD9-81ED-4DB2-BD59-A6C34878D82A}">
                    <a16:rowId xmlns:a16="http://schemas.microsoft.com/office/drawing/2014/main" val="10001"/>
                  </a:ext>
                </a:extLst>
              </a:tr>
              <a:tr h="370840">
                <a:tc>
                  <a:txBody>
                    <a:bodyPr/>
                    <a:lstStyle/>
                    <a:p>
                      <a:r>
                        <a:rPr lang="en-US" altLang="zh-CN" sz="2400" dirty="0"/>
                        <a:t>Deadlock</a:t>
                      </a:r>
                    </a:p>
                  </a:txBody>
                  <a:tcPr/>
                </a:tc>
                <a:tc>
                  <a:txBody>
                    <a:bodyPr/>
                    <a:lstStyle/>
                    <a:p>
                      <a:pPr algn="r"/>
                      <a:r>
                        <a:rPr lang="en-US" altLang="zh-CN" sz="2400" dirty="0"/>
                        <a:t>9</a:t>
                      </a:r>
                      <a:endParaRPr lang="zh-CN" altLang="en-US" sz="2400" dirty="0"/>
                    </a:p>
                  </a:txBody>
                  <a:tcPr/>
                </a:tc>
                <a:tc>
                  <a:txBody>
                    <a:bodyPr/>
                    <a:lstStyle/>
                    <a:p>
                      <a:pPr algn="r"/>
                      <a:r>
                        <a:rPr lang="en-US" altLang="zh-CN" sz="2400" dirty="0"/>
                        <a:t>4</a:t>
                      </a:r>
                      <a:endParaRPr lang="zh-CN" altLang="en-US" sz="2400" dirty="0"/>
                    </a:p>
                  </a:txBody>
                  <a:tcPr/>
                </a:tc>
                <a:tc>
                  <a:txBody>
                    <a:bodyPr/>
                    <a:lstStyle/>
                    <a:p>
                      <a:pPr algn="r"/>
                      <a:r>
                        <a:rPr lang="en-US" altLang="zh-CN" sz="2400" dirty="0"/>
                        <a:t>16</a:t>
                      </a:r>
                      <a:endParaRPr lang="zh-CN" altLang="en-US" sz="2400" dirty="0"/>
                    </a:p>
                  </a:txBody>
                  <a:tcPr/>
                </a:tc>
                <a:tc>
                  <a:txBody>
                    <a:bodyPr/>
                    <a:lstStyle/>
                    <a:p>
                      <a:pPr algn="r"/>
                      <a:r>
                        <a:rPr lang="en-US" altLang="zh-CN" sz="2400" dirty="0"/>
                        <a:t>2</a:t>
                      </a:r>
                      <a:endParaRPr lang="zh-CN" altLang="en-US" sz="2400" dirty="0"/>
                    </a:p>
                  </a:txBody>
                  <a:tcPr/>
                </a:tc>
                <a:tc>
                  <a:txBody>
                    <a:bodyPr/>
                    <a:lstStyle/>
                    <a:p>
                      <a:pPr algn="r"/>
                      <a:r>
                        <a:rPr lang="en-US" altLang="zh-CN" sz="2400" b="1" dirty="0">
                          <a:solidFill>
                            <a:srgbClr val="FF0000"/>
                          </a:solidFill>
                        </a:rPr>
                        <a:t>31</a:t>
                      </a:r>
                      <a:endParaRPr lang="zh-CN" altLang="en-US" sz="2400" b="1" dirty="0">
                        <a:solidFill>
                          <a:srgbClr val="FF0000"/>
                        </a:solidFill>
                      </a:endParaRPr>
                    </a:p>
                  </a:txBody>
                  <a:tcPr/>
                </a:tc>
                <a:extLst>
                  <a:ext uri="{0D108BD9-81ED-4DB2-BD59-A6C34878D82A}">
                    <a16:rowId xmlns:a16="http://schemas.microsoft.com/office/drawing/2014/main" val="10002"/>
                  </a:ext>
                </a:extLst>
              </a:tr>
            </a:tbl>
          </a:graphicData>
        </a:graphic>
      </p:graphicFrame>
      <p:sp>
        <p:nvSpPr>
          <p:cNvPr id="7" name="文本框 6"/>
          <p:cNvSpPr txBox="1"/>
          <p:nvPr/>
        </p:nvSpPr>
        <p:spPr>
          <a:xfrm>
            <a:off x="1619672" y="4365104"/>
            <a:ext cx="5914424" cy="1815882"/>
          </a:xfrm>
          <a:prstGeom prst="rect">
            <a:avLst/>
          </a:prstGeom>
          <a:noFill/>
        </p:spPr>
        <p:txBody>
          <a:bodyPr wrap="none" rtlCol="0">
            <a:spAutoFit/>
          </a:bodyPr>
          <a:lstStyle/>
          <a:p>
            <a:r>
              <a:rPr lang="en-US" altLang="zh-CN" sz="2800" b="1" dirty="0"/>
              <a:t>Limitations</a:t>
            </a:r>
          </a:p>
          <a:p>
            <a:pPr lvl="1"/>
            <a:r>
              <a:rPr lang="en-US" altLang="zh-CN" sz="2800" dirty="0"/>
              <a:t>No scientific computing applications</a:t>
            </a:r>
          </a:p>
          <a:p>
            <a:pPr lvl="1"/>
            <a:r>
              <a:rPr lang="en-US" altLang="zh-CN" sz="2800" dirty="0"/>
              <a:t>No JAVA programs</a:t>
            </a:r>
          </a:p>
          <a:p>
            <a:pPr lvl="1"/>
            <a:r>
              <a:rPr lang="en-US" altLang="zh-CN" sz="2800" dirty="0"/>
              <a:t>Never-enough bug samples</a:t>
            </a:r>
          </a:p>
        </p:txBody>
      </p:sp>
    </p:spTree>
    <p:extLst>
      <p:ext uri="{BB962C8B-B14F-4D97-AF65-F5344CB8AC3E}">
        <p14:creationId xmlns:p14="http://schemas.microsoft.com/office/powerpoint/2010/main" val="212472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Non-Deadlock Bug Pattern</a:t>
            </a:r>
            <a:endParaRPr kumimoji="1"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a:t>Classified based on root causes</a:t>
            </a:r>
          </a:p>
          <a:p>
            <a:pPr marL="0" indent="0">
              <a:buNone/>
            </a:pPr>
            <a:endParaRPr lang="en-US" altLang="zh-CN" dirty="0"/>
          </a:p>
          <a:p>
            <a:pPr marL="0" indent="0">
              <a:buNone/>
            </a:pPr>
            <a:r>
              <a:rPr lang="en-US" altLang="zh-CN" b="1" dirty="0"/>
              <a:t>Categories:</a:t>
            </a:r>
          </a:p>
          <a:p>
            <a:pPr marL="0" indent="0">
              <a:buNone/>
            </a:pPr>
            <a:r>
              <a:rPr lang="en-US" altLang="zh-CN" dirty="0"/>
              <a:t>Atomicity violation</a:t>
            </a:r>
          </a:p>
          <a:p>
            <a:pPr marL="457200" lvl="1" indent="0">
              <a:buNone/>
            </a:pPr>
            <a:r>
              <a:rPr lang="en-US" altLang="zh-CN" dirty="0"/>
              <a:t>Desired atomicity of certain code region is violated</a:t>
            </a:r>
          </a:p>
          <a:p>
            <a:pPr marL="0" indent="0">
              <a:buNone/>
            </a:pPr>
            <a:r>
              <a:rPr lang="en-US" altLang="zh-CN" dirty="0"/>
              <a:t>Order violation</a:t>
            </a:r>
          </a:p>
          <a:p>
            <a:pPr marL="457200" lvl="1" indent="0">
              <a:buNone/>
            </a:pPr>
            <a:r>
              <a:rPr lang="en-US" altLang="zh-CN" dirty="0"/>
              <a:t>The desired order between two (sets of) accesses is flipped</a:t>
            </a:r>
          </a:p>
          <a:p>
            <a:pPr marL="457200" lvl="1" indent="0">
              <a:buNone/>
            </a:pPr>
            <a:endParaRPr lang="en-US" altLang="zh-CN" dirty="0"/>
          </a:p>
          <a:p>
            <a:pPr marL="0" indent="0">
              <a:buNone/>
            </a:pPr>
            <a:r>
              <a:rPr lang="en-US" altLang="zh-CN" dirty="0"/>
              <a:t>Others</a:t>
            </a:r>
          </a:p>
        </p:txBody>
      </p:sp>
    </p:spTree>
    <p:extLst>
      <p:ext uri="{BB962C8B-B14F-4D97-AF65-F5344CB8AC3E}">
        <p14:creationId xmlns:p14="http://schemas.microsoft.com/office/powerpoint/2010/main" val="587548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Atomicity violation</a:t>
            </a:r>
            <a:endParaRPr kumimoji="1" lang="zh-CN" altLang="en-US" dirty="0"/>
          </a:p>
        </p:txBody>
      </p:sp>
      <p:sp>
        <p:nvSpPr>
          <p:cNvPr id="3" name="内容占位符 2"/>
          <p:cNvSpPr>
            <a:spLocks noGrp="1"/>
          </p:cNvSpPr>
          <p:nvPr>
            <p:ph idx="1"/>
          </p:nvPr>
        </p:nvSpPr>
        <p:spPr/>
        <p:txBody>
          <a:bodyPr/>
          <a:lstStyle/>
          <a:p>
            <a:pPr marL="0" indent="0">
              <a:buNone/>
            </a:pPr>
            <a:r>
              <a:rPr lang="en-US" altLang="zh-CN" dirty="0"/>
              <a:t>The desired atomicity of certain code region is violated</a:t>
            </a:r>
            <a:endParaRPr kumimoji="1" lang="zh-CN" altLang="en-US" dirty="0"/>
          </a:p>
        </p:txBody>
      </p:sp>
      <p:sp>
        <p:nvSpPr>
          <p:cNvPr id="4" name="Line 4"/>
          <p:cNvSpPr>
            <a:spLocks noChangeShapeType="1"/>
          </p:cNvSpPr>
          <p:nvPr/>
        </p:nvSpPr>
        <p:spPr bwMode="auto">
          <a:xfrm>
            <a:off x="3427496" y="3229744"/>
            <a:ext cx="0" cy="1219200"/>
          </a:xfrm>
          <a:prstGeom prst="line">
            <a:avLst/>
          </a:prstGeom>
          <a:noFill/>
          <a:ln w="9525">
            <a:solidFill>
              <a:schemeClr val="tx1"/>
            </a:solidFill>
            <a:round/>
            <a:headEnd/>
            <a:tailEnd/>
          </a:ln>
        </p:spPr>
        <p:txBody>
          <a:bodyPr/>
          <a:lstStyle/>
          <a:p>
            <a:endParaRPr lang="en-US"/>
          </a:p>
        </p:txBody>
      </p:sp>
      <p:sp>
        <p:nvSpPr>
          <p:cNvPr id="5" name="Line 5"/>
          <p:cNvSpPr>
            <a:spLocks noChangeShapeType="1"/>
          </p:cNvSpPr>
          <p:nvPr/>
        </p:nvSpPr>
        <p:spPr bwMode="auto">
          <a:xfrm>
            <a:off x="5255819" y="3229744"/>
            <a:ext cx="0" cy="1219200"/>
          </a:xfrm>
          <a:prstGeom prst="line">
            <a:avLst/>
          </a:prstGeom>
          <a:noFill/>
          <a:ln w="9525">
            <a:solidFill>
              <a:schemeClr val="tx1"/>
            </a:solidFill>
            <a:round/>
            <a:headEnd/>
            <a:tailEnd/>
          </a:ln>
        </p:spPr>
        <p:txBody>
          <a:bodyPr/>
          <a:lstStyle/>
          <a:p>
            <a:endParaRPr lang="en-US"/>
          </a:p>
        </p:txBody>
      </p:sp>
      <p:sp>
        <p:nvSpPr>
          <p:cNvPr id="6" name="Rectangle 6"/>
          <p:cNvSpPr>
            <a:spLocks noChangeArrowheads="1"/>
          </p:cNvSpPr>
          <p:nvPr/>
        </p:nvSpPr>
        <p:spPr bwMode="auto">
          <a:xfrm>
            <a:off x="3325922" y="3534544"/>
            <a:ext cx="203147" cy="685800"/>
          </a:xfrm>
          <a:prstGeom prst="rect">
            <a:avLst/>
          </a:prstGeom>
          <a:ln>
            <a:solidFill>
              <a:schemeClr val="tx1"/>
            </a:solidFill>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en-US">
              <a:solidFill>
                <a:schemeClr val="tx1"/>
              </a:solidFill>
            </a:endParaRPr>
          </a:p>
        </p:txBody>
      </p:sp>
      <p:sp>
        <p:nvSpPr>
          <p:cNvPr id="7" name="Oval 7"/>
          <p:cNvSpPr>
            <a:spLocks noChangeArrowheads="1"/>
          </p:cNvSpPr>
          <p:nvPr/>
        </p:nvSpPr>
        <p:spPr bwMode="auto">
          <a:xfrm>
            <a:off x="5154246" y="3368575"/>
            <a:ext cx="203147" cy="152400"/>
          </a:xfrm>
          <a:prstGeom prst="ellipse">
            <a:avLst/>
          </a:prstGeom>
          <a:ln>
            <a:solidFill>
              <a:schemeClr val="tx1"/>
            </a:solidFill>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en-US">
              <a:solidFill>
                <a:schemeClr val="tx1"/>
              </a:solidFill>
            </a:endParaRPr>
          </a:p>
        </p:txBody>
      </p:sp>
      <p:sp>
        <p:nvSpPr>
          <p:cNvPr id="12" name="Oval 17"/>
          <p:cNvSpPr>
            <a:spLocks noChangeArrowheads="1"/>
          </p:cNvSpPr>
          <p:nvPr/>
        </p:nvSpPr>
        <p:spPr bwMode="auto">
          <a:xfrm>
            <a:off x="5154246" y="3839344"/>
            <a:ext cx="203147" cy="152400"/>
          </a:xfrm>
          <a:prstGeom prst="ellipse">
            <a:avLst/>
          </a:prstGeom>
          <a:ln>
            <a:solidFill>
              <a:schemeClr val="tx1"/>
            </a:solidFill>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en-US">
              <a:solidFill>
                <a:schemeClr val="tx1"/>
              </a:solidFill>
            </a:endParaRPr>
          </a:p>
        </p:txBody>
      </p:sp>
      <p:sp>
        <p:nvSpPr>
          <p:cNvPr id="14" name="Text Box 20"/>
          <p:cNvSpPr txBox="1">
            <a:spLocks noChangeArrowheads="1"/>
          </p:cNvSpPr>
          <p:nvPr/>
        </p:nvSpPr>
        <p:spPr bwMode="auto">
          <a:xfrm>
            <a:off x="5308723" y="3701232"/>
            <a:ext cx="311804" cy="369332"/>
          </a:xfrm>
          <a:prstGeom prst="rect">
            <a:avLst/>
          </a:prstGeom>
          <a:noFill/>
          <a:ln w="9525">
            <a:solidFill>
              <a:schemeClr val="tx1"/>
            </a:solidFill>
            <a:miter lim="800000"/>
            <a:headEnd/>
            <a:tailEnd/>
          </a:ln>
        </p:spPr>
        <p:txBody>
          <a:bodyPr wrap="none">
            <a:spAutoFit/>
          </a:bodyPr>
          <a:lstStyle/>
          <a:p>
            <a:r>
              <a:rPr lang="en-US" b="1" dirty="0"/>
              <a:t>X</a:t>
            </a:r>
          </a:p>
        </p:txBody>
      </p:sp>
      <p:sp>
        <p:nvSpPr>
          <p:cNvPr id="16" name="AutoShape 22"/>
          <p:cNvSpPr>
            <a:spLocks noChangeArrowheads="1"/>
          </p:cNvSpPr>
          <p:nvPr/>
        </p:nvSpPr>
        <p:spPr bwMode="auto">
          <a:xfrm>
            <a:off x="2411760" y="2924944"/>
            <a:ext cx="4164515" cy="1524000"/>
          </a:xfrm>
          <a:prstGeom prst="flowChartAlternateProcess">
            <a:avLst/>
          </a:prstGeom>
          <a:noFill/>
          <a:ln w="34925">
            <a:solidFill>
              <a:schemeClr val="tx1"/>
            </a:solidFill>
            <a:miter lim="800000"/>
            <a:headEnd/>
            <a:tailEnd/>
          </a:ln>
        </p:spPr>
        <p:txBody>
          <a:bodyPr wrap="none" anchor="ctr"/>
          <a:lstStyle/>
          <a:p>
            <a:endParaRPr lang="en-US"/>
          </a:p>
        </p:txBody>
      </p:sp>
      <p:grpSp>
        <p:nvGrpSpPr>
          <p:cNvPr id="18" name="Group 26"/>
          <p:cNvGrpSpPr>
            <a:grpSpLocks/>
          </p:cNvGrpSpPr>
          <p:nvPr/>
        </p:nvGrpSpPr>
        <p:grpSpPr bwMode="auto">
          <a:xfrm>
            <a:off x="5357393" y="3229744"/>
            <a:ext cx="406294" cy="228600"/>
            <a:chOff x="4128" y="1488"/>
            <a:chExt cx="240" cy="192"/>
          </a:xfrm>
        </p:grpSpPr>
        <p:sp>
          <p:nvSpPr>
            <p:cNvPr id="19" name="Line 24"/>
            <p:cNvSpPr>
              <a:spLocks noChangeShapeType="1"/>
            </p:cNvSpPr>
            <p:nvPr/>
          </p:nvSpPr>
          <p:spPr bwMode="auto">
            <a:xfrm>
              <a:off x="4128" y="1584"/>
              <a:ext cx="96" cy="96"/>
            </a:xfrm>
            <a:prstGeom prst="line">
              <a:avLst/>
            </a:prstGeom>
            <a:noFill/>
            <a:ln w="47625">
              <a:solidFill>
                <a:schemeClr val="tx1"/>
              </a:solidFill>
              <a:round/>
              <a:headEnd/>
              <a:tailEnd/>
            </a:ln>
          </p:spPr>
          <p:txBody>
            <a:bodyPr/>
            <a:lstStyle/>
            <a:p>
              <a:endParaRPr lang="en-US">
                <a:latin typeface="+mn-lt"/>
              </a:endParaRPr>
            </a:p>
          </p:txBody>
        </p:sp>
        <p:sp>
          <p:nvSpPr>
            <p:cNvPr id="20" name="Line 25"/>
            <p:cNvSpPr>
              <a:spLocks noChangeShapeType="1"/>
            </p:cNvSpPr>
            <p:nvPr/>
          </p:nvSpPr>
          <p:spPr bwMode="auto">
            <a:xfrm flipV="1">
              <a:off x="4224" y="1488"/>
              <a:ext cx="144" cy="192"/>
            </a:xfrm>
            <a:prstGeom prst="line">
              <a:avLst/>
            </a:prstGeom>
            <a:noFill/>
            <a:ln w="47625">
              <a:solidFill>
                <a:schemeClr val="tx1"/>
              </a:solidFill>
              <a:round/>
              <a:headEnd/>
              <a:tailEnd/>
            </a:ln>
          </p:spPr>
          <p:txBody>
            <a:bodyPr/>
            <a:lstStyle/>
            <a:p>
              <a:endParaRPr lang="en-US">
                <a:latin typeface="+mn-lt"/>
              </a:endParaRPr>
            </a:p>
          </p:txBody>
        </p:sp>
      </p:grpSp>
      <p:sp>
        <p:nvSpPr>
          <p:cNvPr id="27" name="Text Box 33"/>
          <p:cNvSpPr txBox="1">
            <a:spLocks noChangeArrowheads="1"/>
          </p:cNvSpPr>
          <p:nvPr/>
        </p:nvSpPr>
        <p:spPr bwMode="auto">
          <a:xfrm>
            <a:off x="2818055" y="2939232"/>
            <a:ext cx="1014784" cy="369332"/>
          </a:xfrm>
          <a:prstGeom prst="rect">
            <a:avLst/>
          </a:prstGeom>
          <a:noFill/>
          <a:ln w="9525">
            <a:solidFill>
              <a:schemeClr val="tx1"/>
            </a:solidFill>
            <a:miter lim="800000"/>
            <a:headEnd/>
            <a:tailEnd/>
          </a:ln>
        </p:spPr>
        <p:txBody>
          <a:bodyPr wrap="none">
            <a:spAutoFit/>
          </a:bodyPr>
          <a:lstStyle/>
          <a:p>
            <a:r>
              <a:rPr lang="en-US" dirty="0">
                <a:latin typeface="+mn-lt"/>
              </a:rPr>
              <a:t>Thread 1</a:t>
            </a:r>
          </a:p>
        </p:txBody>
      </p:sp>
      <p:sp>
        <p:nvSpPr>
          <p:cNvPr id="28" name="Text Box 34"/>
          <p:cNvSpPr txBox="1">
            <a:spLocks noChangeArrowheads="1"/>
          </p:cNvSpPr>
          <p:nvPr/>
        </p:nvSpPr>
        <p:spPr bwMode="auto">
          <a:xfrm>
            <a:off x="4612520" y="2939232"/>
            <a:ext cx="1014784" cy="369332"/>
          </a:xfrm>
          <a:prstGeom prst="rect">
            <a:avLst/>
          </a:prstGeom>
          <a:noFill/>
          <a:ln w="9525">
            <a:solidFill>
              <a:schemeClr val="tx1"/>
            </a:solidFill>
            <a:miter lim="800000"/>
            <a:headEnd/>
            <a:tailEnd/>
          </a:ln>
        </p:spPr>
        <p:txBody>
          <a:bodyPr wrap="none">
            <a:spAutoFit/>
          </a:bodyPr>
          <a:lstStyle/>
          <a:p>
            <a:r>
              <a:rPr lang="en-US" dirty="0">
                <a:latin typeface="+mn-lt"/>
              </a:rPr>
              <a:t>Thread 2</a:t>
            </a:r>
          </a:p>
        </p:txBody>
      </p:sp>
      <p:sp>
        <p:nvSpPr>
          <p:cNvPr id="31" name="Line 37"/>
          <p:cNvSpPr>
            <a:spLocks noChangeShapeType="1"/>
          </p:cNvSpPr>
          <p:nvPr/>
        </p:nvSpPr>
        <p:spPr bwMode="auto">
          <a:xfrm>
            <a:off x="2716481" y="3534544"/>
            <a:ext cx="3656648" cy="0"/>
          </a:xfrm>
          <a:prstGeom prst="line">
            <a:avLst/>
          </a:prstGeom>
          <a:noFill/>
          <a:ln w="9525">
            <a:solidFill>
              <a:schemeClr val="tx1"/>
            </a:solidFill>
            <a:prstDash val="dashDot"/>
            <a:round/>
            <a:headEnd/>
            <a:tailEnd/>
          </a:ln>
        </p:spPr>
        <p:txBody>
          <a:bodyPr/>
          <a:lstStyle/>
          <a:p>
            <a:endParaRPr lang="en-US"/>
          </a:p>
        </p:txBody>
      </p:sp>
      <p:sp>
        <p:nvSpPr>
          <p:cNvPr id="37" name="Line 38"/>
          <p:cNvSpPr>
            <a:spLocks noChangeShapeType="1"/>
          </p:cNvSpPr>
          <p:nvPr/>
        </p:nvSpPr>
        <p:spPr bwMode="auto">
          <a:xfrm>
            <a:off x="2818054" y="4220344"/>
            <a:ext cx="3656648" cy="0"/>
          </a:xfrm>
          <a:prstGeom prst="line">
            <a:avLst/>
          </a:prstGeom>
          <a:noFill/>
          <a:ln w="9525">
            <a:solidFill>
              <a:schemeClr val="tx1"/>
            </a:solidFill>
            <a:prstDash val="dashDot"/>
            <a:round/>
            <a:headEnd/>
            <a:tailEnd/>
          </a:ln>
        </p:spPr>
        <p:txBody>
          <a:bodyPr/>
          <a:lstStyle/>
          <a:p>
            <a:endParaRPr lang="en-US" dirty="0">
              <a:latin typeface="+mn-lt"/>
            </a:endParaRPr>
          </a:p>
        </p:txBody>
      </p:sp>
      <p:sp>
        <p:nvSpPr>
          <p:cNvPr id="38" name="Oval 14"/>
          <p:cNvSpPr>
            <a:spLocks noChangeArrowheads="1"/>
          </p:cNvSpPr>
          <p:nvPr/>
        </p:nvSpPr>
        <p:spPr bwMode="auto">
          <a:xfrm>
            <a:off x="5154246" y="4170240"/>
            <a:ext cx="203147" cy="152400"/>
          </a:xfrm>
          <a:prstGeom prst="ellipse">
            <a:avLst/>
          </a:prstGeom>
          <a:ln>
            <a:solidFill>
              <a:schemeClr val="tx1"/>
            </a:solidFill>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en-US">
              <a:solidFill>
                <a:schemeClr val="tx1"/>
              </a:solidFill>
            </a:endParaRPr>
          </a:p>
        </p:txBody>
      </p:sp>
      <p:grpSp>
        <p:nvGrpSpPr>
          <p:cNvPr id="39" name="Group 27"/>
          <p:cNvGrpSpPr>
            <a:grpSpLocks/>
          </p:cNvGrpSpPr>
          <p:nvPr/>
        </p:nvGrpSpPr>
        <p:grpSpPr bwMode="auto">
          <a:xfrm>
            <a:off x="5357393" y="4144144"/>
            <a:ext cx="406294" cy="228600"/>
            <a:chOff x="4128" y="1488"/>
            <a:chExt cx="240" cy="192"/>
          </a:xfrm>
        </p:grpSpPr>
        <p:sp>
          <p:nvSpPr>
            <p:cNvPr id="40" name="Line 28"/>
            <p:cNvSpPr>
              <a:spLocks noChangeShapeType="1"/>
            </p:cNvSpPr>
            <p:nvPr/>
          </p:nvSpPr>
          <p:spPr bwMode="auto">
            <a:xfrm>
              <a:off x="4128" y="1584"/>
              <a:ext cx="96" cy="96"/>
            </a:xfrm>
            <a:prstGeom prst="line">
              <a:avLst/>
            </a:prstGeom>
            <a:noFill/>
            <a:ln w="47625">
              <a:solidFill>
                <a:schemeClr val="tx1"/>
              </a:solidFill>
              <a:round/>
              <a:headEnd/>
              <a:tailEnd/>
            </a:ln>
          </p:spPr>
          <p:txBody>
            <a:bodyPr/>
            <a:lstStyle/>
            <a:p>
              <a:endParaRPr lang="en-US"/>
            </a:p>
          </p:txBody>
        </p:sp>
        <p:sp>
          <p:nvSpPr>
            <p:cNvPr id="41" name="Line 29"/>
            <p:cNvSpPr>
              <a:spLocks noChangeShapeType="1"/>
            </p:cNvSpPr>
            <p:nvPr/>
          </p:nvSpPr>
          <p:spPr bwMode="auto">
            <a:xfrm flipV="1">
              <a:off x="4224" y="1488"/>
              <a:ext cx="144" cy="192"/>
            </a:xfrm>
            <a:prstGeom prst="line">
              <a:avLst/>
            </a:prstGeom>
            <a:noFill/>
            <a:ln w="476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414020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animBg="1"/>
      <p:bldP spid="14" grpId="0" animBg="1"/>
      <p:bldP spid="16" grpId="0" animBg="1"/>
      <p:bldP spid="27" grpId="0" animBg="1"/>
      <p:bldP spid="28" grpId="0" animBg="1"/>
      <p:bldP spid="31" grpId="0" animBg="1"/>
      <p:bldP spid="37" grpId="0" animBg="1"/>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Example of atomicity violation</a:t>
            </a:r>
            <a:endParaRPr kumimoji="1" lang="zh-CN" altLang="en-US" dirty="0"/>
          </a:p>
        </p:txBody>
      </p:sp>
      <p:sp>
        <p:nvSpPr>
          <p:cNvPr id="4" name="文本框 3"/>
          <p:cNvSpPr txBox="1"/>
          <p:nvPr/>
        </p:nvSpPr>
        <p:spPr>
          <a:xfrm>
            <a:off x="1763688" y="1988840"/>
            <a:ext cx="1014784" cy="369332"/>
          </a:xfrm>
          <a:prstGeom prst="rect">
            <a:avLst/>
          </a:prstGeom>
          <a:ln w="9525" cmpd="sng"/>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zh-CN" dirty="0"/>
              <a:t>Thread 1</a:t>
            </a:r>
            <a:endParaRPr kumimoji="1" lang="zh-CN" altLang="en-US" dirty="0"/>
          </a:p>
        </p:txBody>
      </p:sp>
      <p:sp>
        <p:nvSpPr>
          <p:cNvPr id="7" name="文本框 6"/>
          <p:cNvSpPr txBox="1"/>
          <p:nvPr/>
        </p:nvSpPr>
        <p:spPr>
          <a:xfrm>
            <a:off x="971600" y="2780928"/>
            <a:ext cx="3632324" cy="1815882"/>
          </a:xfrm>
          <a:prstGeom prst="rect">
            <a:avLst/>
          </a:prstGeom>
          <a:noFill/>
        </p:spPr>
        <p:txBody>
          <a:bodyPr wrap="none" rtlCol="0">
            <a:spAutoFit/>
          </a:bodyPr>
          <a:lstStyle/>
          <a:p>
            <a:r>
              <a:rPr kumimoji="1" lang="en-US" altLang="zh-CN" sz="1600" b="1" dirty="0">
                <a:latin typeface="Courier New"/>
                <a:cs typeface="Courier New"/>
              </a:rPr>
              <a:t>if (</a:t>
            </a:r>
            <a:r>
              <a:rPr kumimoji="1" lang="en-US" altLang="zh-CN" sz="1600" b="1" dirty="0" err="1">
                <a:latin typeface="Courier New"/>
                <a:cs typeface="Courier New"/>
              </a:rPr>
              <a:t>thd</a:t>
            </a:r>
            <a:r>
              <a:rPr kumimoji="1" lang="en-US" altLang="zh-CN" sz="1600" b="1" dirty="0">
                <a:latin typeface="Courier New"/>
                <a:cs typeface="Courier New"/>
              </a:rPr>
              <a:t>-&gt;</a:t>
            </a:r>
            <a:r>
              <a:rPr kumimoji="1" lang="en-US" altLang="zh-CN" sz="1600" b="1" dirty="0" err="1">
                <a:latin typeface="Courier New"/>
                <a:cs typeface="Courier New"/>
              </a:rPr>
              <a:t>proc_info</a:t>
            </a:r>
            <a:r>
              <a:rPr kumimoji="1" lang="en-US" altLang="zh-CN" sz="1600" b="1" dirty="0">
                <a:latin typeface="Courier New"/>
                <a:cs typeface="Courier New"/>
              </a:rPr>
              <a:t>) {</a:t>
            </a:r>
          </a:p>
          <a:p>
            <a:r>
              <a:rPr kumimoji="1" lang="en-US" altLang="zh-CN" sz="1600" b="1" dirty="0">
                <a:latin typeface="Courier New"/>
                <a:cs typeface="Courier New"/>
              </a:rPr>
              <a:t>    …</a:t>
            </a:r>
          </a:p>
          <a:p>
            <a:endParaRPr kumimoji="1" lang="en-US" altLang="zh-CN" sz="1600" b="1" dirty="0">
              <a:latin typeface="Courier New"/>
              <a:cs typeface="Courier New"/>
            </a:endParaRPr>
          </a:p>
          <a:p>
            <a:r>
              <a:rPr kumimoji="1" lang="en-US" altLang="zh-CN" sz="1600" b="1" dirty="0">
                <a:latin typeface="Courier New"/>
                <a:cs typeface="Courier New"/>
              </a:rPr>
              <a:t>    </a:t>
            </a:r>
            <a:r>
              <a:rPr kumimoji="1" lang="en-US" altLang="zh-CN" sz="1600" b="1" dirty="0" err="1">
                <a:latin typeface="Courier New"/>
                <a:cs typeface="Courier New"/>
              </a:rPr>
              <a:t>fputs</a:t>
            </a:r>
            <a:r>
              <a:rPr kumimoji="1" lang="en-US" altLang="zh-CN" sz="1600" b="1" dirty="0">
                <a:latin typeface="Courier New"/>
                <a:cs typeface="Courier New"/>
              </a:rPr>
              <a:t>(</a:t>
            </a:r>
            <a:r>
              <a:rPr kumimoji="1" lang="en-US" altLang="zh-CN" sz="1600" b="1" dirty="0" err="1">
                <a:latin typeface="Courier New"/>
                <a:cs typeface="Courier New"/>
              </a:rPr>
              <a:t>thd</a:t>
            </a:r>
            <a:r>
              <a:rPr kumimoji="1" lang="en-US" altLang="zh-CN" sz="1600" b="1" dirty="0">
                <a:latin typeface="Courier New"/>
                <a:cs typeface="Courier New"/>
              </a:rPr>
              <a:t>-&gt;</a:t>
            </a:r>
            <a:r>
              <a:rPr kumimoji="1" lang="en-US" altLang="zh-CN" sz="1600" b="1" dirty="0" err="1">
                <a:latin typeface="Courier New"/>
                <a:cs typeface="Courier New"/>
              </a:rPr>
              <a:t>proc_info</a:t>
            </a:r>
            <a:r>
              <a:rPr kumimoji="1" lang="en-US" altLang="zh-CN" sz="1600" b="1" dirty="0">
                <a:latin typeface="Courier New"/>
                <a:cs typeface="Courier New"/>
              </a:rPr>
              <a:t>, …)</a:t>
            </a:r>
          </a:p>
          <a:p>
            <a:endParaRPr kumimoji="1" lang="en-US" altLang="zh-CN" sz="1600" b="1" dirty="0">
              <a:latin typeface="Courier New"/>
              <a:cs typeface="Courier New"/>
            </a:endParaRPr>
          </a:p>
          <a:p>
            <a:r>
              <a:rPr kumimoji="1" lang="en-US" altLang="zh-CN" sz="1600" b="1" dirty="0">
                <a:latin typeface="Courier New"/>
                <a:cs typeface="Courier New"/>
              </a:rPr>
              <a:t>    …</a:t>
            </a:r>
          </a:p>
          <a:p>
            <a:r>
              <a:rPr kumimoji="1" lang="en-US" altLang="zh-CN" sz="1600" b="1" dirty="0">
                <a:latin typeface="Courier New"/>
                <a:cs typeface="Courier New"/>
              </a:rPr>
              <a:t>}</a:t>
            </a:r>
            <a:endParaRPr kumimoji="1" lang="zh-CN" altLang="en-US" sz="1600" b="1" dirty="0">
              <a:latin typeface="Courier New"/>
              <a:cs typeface="Courier New"/>
            </a:endParaRPr>
          </a:p>
        </p:txBody>
      </p:sp>
      <p:sp>
        <p:nvSpPr>
          <p:cNvPr id="8" name="文本框 7"/>
          <p:cNvSpPr txBox="1"/>
          <p:nvPr/>
        </p:nvSpPr>
        <p:spPr>
          <a:xfrm>
            <a:off x="5076056" y="3212976"/>
            <a:ext cx="2893540" cy="338554"/>
          </a:xfrm>
          <a:prstGeom prst="rect">
            <a:avLst/>
          </a:prstGeom>
          <a:noFill/>
        </p:spPr>
        <p:txBody>
          <a:bodyPr wrap="none" rtlCol="0">
            <a:spAutoFit/>
          </a:bodyPr>
          <a:lstStyle/>
          <a:p>
            <a:r>
              <a:rPr kumimoji="1" lang="en-US" altLang="zh-CN" sz="1600" b="1" dirty="0" err="1">
                <a:latin typeface="Courier New"/>
                <a:cs typeface="Courier New"/>
              </a:rPr>
              <a:t>thd</a:t>
            </a:r>
            <a:r>
              <a:rPr kumimoji="1" lang="en-US" altLang="zh-CN" sz="1600" b="1" dirty="0">
                <a:latin typeface="Courier New"/>
                <a:cs typeface="Courier New"/>
              </a:rPr>
              <a:t>-&gt;</a:t>
            </a:r>
            <a:r>
              <a:rPr kumimoji="1" lang="en-US" altLang="zh-CN" sz="1600" b="1" dirty="0" err="1">
                <a:latin typeface="Courier New"/>
                <a:cs typeface="Courier New"/>
              </a:rPr>
              <a:t>proc_info</a:t>
            </a:r>
            <a:r>
              <a:rPr kumimoji="1" lang="en-US" altLang="zh-CN" sz="1600" b="1" dirty="0">
                <a:latin typeface="Courier New"/>
                <a:cs typeface="Courier New"/>
              </a:rPr>
              <a:t> = NULL;</a:t>
            </a:r>
            <a:endParaRPr kumimoji="1" lang="zh-CN" altLang="en-US" sz="1600" b="1" dirty="0">
              <a:latin typeface="Courier New"/>
              <a:cs typeface="Courier New"/>
            </a:endParaRPr>
          </a:p>
        </p:txBody>
      </p:sp>
      <p:sp>
        <p:nvSpPr>
          <p:cNvPr id="9" name="文本框 8"/>
          <p:cNvSpPr txBox="1"/>
          <p:nvPr/>
        </p:nvSpPr>
        <p:spPr>
          <a:xfrm>
            <a:off x="3419872" y="4941168"/>
            <a:ext cx="2325840" cy="369332"/>
          </a:xfrm>
          <a:prstGeom prst="rect">
            <a:avLst/>
          </a:prstGeom>
          <a:noFill/>
        </p:spPr>
        <p:txBody>
          <a:bodyPr wrap="none" rtlCol="0">
            <a:spAutoFit/>
          </a:bodyPr>
          <a:lstStyle/>
          <a:p>
            <a:r>
              <a:rPr kumimoji="1" lang="en-US" altLang="zh-CN" dirty="0"/>
              <a:t>MySQL </a:t>
            </a:r>
            <a:r>
              <a:rPr kumimoji="1" lang="en-US" altLang="zh-CN" dirty="0" err="1"/>
              <a:t>ha_innodb.hpp</a:t>
            </a:r>
            <a:endParaRPr kumimoji="1" lang="zh-CN" altLang="en-US" dirty="0"/>
          </a:p>
        </p:txBody>
      </p:sp>
      <p:sp>
        <p:nvSpPr>
          <p:cNvPr id="17" name="Rectangle 15"/>
          <p:cNvSpPr>
            <a:spLocks noChangeArrowheads="1"/>
          </p:cNvSpPr>
          <p:nvPr/>
        </p:nvSpPr>
        <p:spPr bwMode="auto">
          <a:xfrm>
            <a:off x="395536" y="1988840"/>
            <a:ext cx="8227457" cy="2736304"/>
          </a:xfrm>
          <a:prstGeom prst="rect">
            <a:avLst/>
          </a:prstGeom>
          <a:noFill/>
          <a:ln w="9525">
            <a:solidFill>
              <a:srgbClr val="3F3F3F"/>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a:endParaRPr>
          </a:p>
        </p:txBody>
      </p:sp>
      <p:sp>
        <p:nvSpPr>
          <p:cNvPr id="18" name="文本框 17"/>
          <p:cNvSpPr txBox="1"/>
          <p:nvPr/>
        </p:nvSpPr>
        <p:spPr>
          <a:xfrm>
            <a:off x="5940152" y="1988840"/>
            <a:ext cx="1014784" cy="369332"/>
          </a:xfrm>
          <a:prstGeom prst="rect">
            <a:avLst/>
          </a:prstGeom>
          <a:ln w="9525" cmpd="sng"/>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zh-CN" dirty="0"/>
              <a:t>Thread 2</a:t>
            </a:r>
            <a:endParaRPr kumimoji="1" lang="zh-CN" altLang="en-US" dirty="0"/>
          </a:p>
        </p:txBody>
      </p:sp>
    </p:spTree>
    <p:extLst>
      <p:ext uri="{BB962C8B-B14F-4D97-AF65-F5344CB8AC3E}">
        <p14:creationId xmlns:p14="http://schemas.microsoft.com/office/powerpoint/2010/main" val="2830990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899592" y="2708920"/>
            <a:ext cx="3600400" cy="1944216"/>
          </a:xfrm>
          <a:prstGeom prst="roundRect">
            <a:avLst/>
          </a:prstGeom>
          <a:solidFill>
            <a:schemeClr val="lt1">
              <a:alpha val="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en-US" altLang="zh-CN" dirty="0"/>
              <a:t>Example of atomicity violation</a:t>
            </a:r>
            <a:endParaRPr kumimoji="1" lang="zh-CN" altLang="en-US" dirty="0"/>
          </a:p>
        </p:txBody>
      </p:sp>
      <p:sp>
        <p:nvSpPr>
          <p:cNvPr id="7" name="文本框 6"/>
          <p:cNvSpPr txBox="1"/>
          <p:nvPr/>
        </p:nvSpPr>
        <p:spPr>
          <a:xfrm>
            <a:off x="971600" y="2780928"/>
            <a:ext cx="3632324" cy="1815882"/>
          </a:xfrm>
          <a:prstGeom prst="rect">
            <a:avLst/>
          </a:prstGeom>
          <a:noFill/>
        </p:spPr>
        <p:txBody>
          <a:bodyPr wrap="none" rtlCol="0">
            <a:spAutoFit/>
          </a:bodyPr>
          <a:lstStyle/>
          <a:p>
            <a:r>
              <a:rPr kumimoji="1" lang="en-US" altLang="zh-CN" sz="1600" b="1" dirty="0">
                <a:latin typeface="Courier New"/>
                <a:cs typeface="Courier New"/>
              </a:rPr>
              <a:t>if (</a:t>
            </a:r>
            <a:r>
              <a:rPr kumimoji="1" lang="en-US" altLang="zh-CN" sz="1600" b="1" dirty="0" err="1">
                <a:latin typeface="Courier New"/>
                <a:cs typeface="Courier New"/>
              </a:rPr>
              <a:t>thd</a:t>
            </a:r>
            <a:r>
              <a:rPr kumimoji="1" lang="en-US" altLang="zh-CN" sz="1600" b="1" dirty="0">
                <a:latin typeface="Courier New"/>
                <a:cs typeface="Courier New"/>
              </a:rPr>
              <a:t>-&gt;</a:t>
            </a:r>
            <a:r>
              <a:rPr kumimoji="1" lang="en-US" altLang="zh-CN" sz="1600" b="1" dirty="0" err="1">
                <a:latin typeface="Courier New"/>
                <a:cs typeface="Courier New"/>
              </a:rPr>
              <a:t>proc_info</a:t>
            </a:r>
            <a:r>
              <a:rPr kumimoji="1" lang="en-US" altLang="zh-CN" sz="1600" b="1" dirty="0">
                <a:latin typeface="Courier New"/>
                <a:cs typeface="Courier New"/>
              </a:rPr>
              <a:t>) {</a:t>
            </a:r>
          </a:p>
          <a:p>
            <a:r>
              <a:rPr kumimoji="1" lang="en-US" altLang="zh-CN" sz="1600" b="1" dirty="0">
                <a:latin typeface="Courier New"/>
                <a:cs typeface="Courier New"/>
              </a:rPr>
              <a:t>    …</a:t>
            </a:r>
          </a:p>
          <a:p>
            <a:endParaRPr kumimoji="1" lang="en-US" altLang="zh-CN" sz="1600" b="1" dirty="0">
              <a:latin typeface="Courier New"/>
              <a:cs typeface="Courier New"/>
            </a:endParaRPr>
          </a:p>
          <a:p>
            <a:r>
              <a:rPr kumimoji="1" lang="en-US" altLang="zh-CN" sz="1600" b="1" dirty="0">
                <a:latin typeface="Courier New"/>
                <a:cs typeface="Courier New"/>
              </a:rPr>
              <a:t>    </a:t>
            </a:r>
            <a:r>
              <a:rPr kumimoji="1" lang="en-US" altLang="zh-CN" sz="1600" b="1" dirty="0" err="1">
                <a:latin typeface="Courier New"/>
                <a:cs typeface="Courier New"/>
              </a:rPr>
              <a:t>fputs</a:t>
            </a:r>
            <a:r>
              <a:rPr kumimoji="1" lang="en-US" altLang="zh-CN" sz="1600" b="1" dirty="0">
                <a:latin typeface="Courier New"/>
                <a:cs typeface="Courier New"/>
              </a:rPr>
              <a:t>(</a:t>
            </a:r>
            <a:r>
              <a:rPr kumimoji="1" lang="en-US" altLang="zh-CN" sz="1600" b="1" dirty="0" err="1">
                <a:latin typeface="Courier New"/>
                <a:cs typeface="Courier New"/>
              </a:rPr>
              <a:t>thd</a:t>
            </a:r>
            <a:r>
              <a:rPr kumimoji="1" lang="en-US" altLang="zh-CN" sz="1600" b="1" dirty="0">
                <a:latin typeface="Courier New"/>
                <a:cs typeface="Courier New"/>
              </a:rPr>
              <a:t>-&gt;</a:t>
            </a:r>
            <a:r>
              <a:rPr kumimoji="1" lang="en-US" altLang="zh-CN" sz="1600" b="1" dirty="0" err="1">
                <a:latin typeface="Courier New"/>
                <a:cs typeface="Courier New"/>
              </a:rPr>
              <a:t>proc_info</a:t>
            </a:r>
            <a:r>
              <a:rPr kumimoji="1" lang="en-US" altLang="zh-CN" sz="1600" b="1" dirty="0">
                <a:latin typeface="Courier New"/>
                <a:cs typeface="Courier New"/>
              </a:rPr>
              <a:t>, …)</a:t>
            </a:r>
          </a:p>
          <a:p>
            <a:endParaRPr kumimoji="1" lang="en-US" altLang="zh-CN" sz="1600" b="1" dirty="0">
              <a:latin typeface="Courier New"/>
              <a:cs typeface="Courier New"/>
            </a:endParaRPr>
          </a:p>
          <a:p>
            <a:r>
              <a:rPr kumimoji="1" lang="en-US" altLang="zh-CN" sz="1600" b="1" dirty="0">
                <a:latin typeface="Courier New"/>
                <a:cs typeface="Courier New"/>
              </a:rPr>
              <a:t>    …</a:t>
            </a:r>
          </a:p>
          <a:p>
            <a:r>
              <a:rPr kumimoji="1" lang="en-US" altLang="zh-CN" sz="1600" b="1" dirty="0">
                <a:latin typeface="Courier New"/>
                <a:cs typeface="Courier New"/>
              </a:rPr>
              <a:t>}</a:t>
            </a:r>
            <a:endParaRPr kumimoji="1" lang="zh-CN" altLang="en-US" sz="1600" b="1" dirty="0">
              <a:latin typeface="Courier New"/>
              <a:cs typeface="Courier New"/>
            </a:endParaRPr>
          </a:p>
        </p:txBody>
      </p:sp>
      <p:sp>
        <p:nvSpPr>
          <p:cNvPr id="8" name="文本框 7"/>
          <p:cNvSpPr txBox="1"/>
          <p:nvPr/>
        </p:nvSpPr>
        <p:spPr>
          <a:xfrm>
            <a:off x="5076056" y="3212976"/>
            <a:ext cx="2893540" cy="338554"/>
          </a:xfrm>
          <a:prstGeom prst="rect">
            <a:avLst/>
          </a:prstGeom>
          <a:noFill/>
        </p:spPr>
        <p:txBody>
          <a:bodyPr wrap="none" rtlCol="0">
            <a:spAutoFit/>
          </a:bodyPr>
          <a:lstStyle/>
          <a:p>
            <a:r>
              <a:rPr kumimoji="1" lang="en-US" altLang="zh-CN" sz="1600" b="1" dirty="0" err="1">
                <a:latin typeface="Courier New"/>
                <a:cs typeface="Courier New"/>
              </a:rPr>
              <a:t>thd</a:t>
            </a:r>
            <a:r>
              <a:rPr kumimoji="1" lang="en-US" altLang="zh-CN" sz="1600" b="1" dirty="0">
                <a:latin typeface="Courier New"/>
                <a:cs typeface="Courier New"/>
              </a:rPr>
              <a:t>-&gt;</a:t>
            </a:r>
            <a:r>
              <a:rPr kumimoji="1" lang="en-US" altLang="zh-CN" sz="1600" b="1" dirty="0" err="1">
                <a:latin typeface="Courier New"/>
                <a:cs typeface="Courier New"/>
              </a:rPr>
              <a:t>proc_info</a:t>
            </a:r>
            <a:r>
              <a:rPr kumimoji="1" lang="en-US" altLang="zh-CN" sz="1600" b="1" dirty="0">
                <a:latin typeface="Courier New"/>
                <a:cs typeface="Courier New"/>
              </a:rPr>
              <a:t> = NULL;</a:t>
            </a:r>
            <a:endParaRPr kumimoji="1" lang="zh-CN" altLang="en-US" sz="1600" b="1" dirty="0">
              <a:latin typeface="Courier New"/>
              <a:cs typeface="Courier New"/>
            </a:endParaRPr>
          </a:p>
        </p:txBody>
      </p:sp>
      <p:sp>
        <p:nvSpPr>
          <p:cNvPr id="6" name="文本框 5"/>
          <p:cNvSpPr txBox="1"/>
          <p:nvPr/>
        </p:nvSpPr>
        <p:spPr>
          <a:xfrm>
            <a:off x="1187624" y="2276872"/>
            <a:ext cx="3033778" cy="369332"/>
          </a:xfrm>
          <a:prstGeom prst="rect">
            <a:avLst/>
          </a:prstGeom>
          <a:noFill/>
        </p:spPr>
        <p:txBody>
          <a:bodyPr wrap="none" rtlCol="0">
            <a:spAutoFit/>
          </a:bodyPr>
          <a:lstStyle/>
          <a:p>
            <a:r>
              <a:rPr kumimoji="1" lang="en-US" altLang="zh-CN" dirty="0"/>
              <a:t>should be atomically executed</a:t>
            </a:r>
            <a:endParaRPr kumimoji="1" lang="zh-CN" altLang="en-US" dirty="0"/>
          </a:p>
        </p:txBody>
      </p:sp>
      <p:sp>
        <p:nvSpPr>
          <p:cNvPr id="11" name="文本框 10"/>
          <p:cNvSpPr txBox="1"/>
          <p:nvPr/>
        </p:nvSpPr>
        <p:spPr>
          <a:xfrm>
            <a:off x="3419872" y="4941168"/>
            <a:ext cx="2325840" cy="369332"/>
          </a:xfrm>
          <a:prstGeom prst="rect">
            <a:avLst/>
          </a:prstGeom>
          <a:noFill/>
        </p:spPr>
        <p:txBody>
          <a:bodyPr wrap="none" rtlCol="0">
            <a:spAutoFit/>
          </a:bodyPr>
          <a:lstStyle/>
          <a:p>
            <a:r>
              <a:rPr kumimoji="1" lang="en-US" altLang="zh-CN" dirty="0"/>
              <a:t>MySQL </a:t>
            </a:r>
            <a:r>
              <a:rPr kumimoji="1" lang="en-US" altLang="zh-CN" dirty="0" err="1"/>
              <a:t>ha_innodb.hpp</a:t>
            </a:r>
            <a:endParaRPr kumimoji="1" lang="zh-CN" altLang="en-US" dirty="0"/>
          </a:p>
        </p:txBody>
      </p:sp>
      <p:sp>
        <p:nvSpPr>
          <p:cNvPr id="12" name="文本框 11"/>
          <p:cNvSpPr txBox="1"/>
          <p:nvPr/>
        </p:nvSpPr>
        <p:spPr>
          <a:xfrm>
            <a:off x="1763688" y="1988840"/>
            <a:ext cx="1014784" cy="369332"/>
          </a:xfrm>
          <a:prstGeom prst="rect">
            <a:avLst/>
          </a:prstGeom>
          <a:ln w="9525" cmpd="sng"/>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zh-CN" dirty="0"/>
              <a:t>Thread 1</a:t>
            </a:r>
            <a:endParaRPr kumimoji="1" lang="zh-CN" altLang="en-US" dirty="0"/>
          </a:p>
        </p:txBody>
      </p:sp>
      <p:sp>
        <p:nvSpPr>
          <p:cNvPr id="13" name="Rectangle 15"/>
          <p:cNvSpPr>
            <a:spLocks noChangeArrowheads="1"/>
          </p:cNvSpPr>
          <p:nvPr/>
        </p:nvSpPr>
        <p:spPr bwMode="auto">
          <a:xfrm>
            <a:off x="395536" y="1988840"/>
            <a:ext cx="8227457" cy="2736304"/>
          </a:xfrm>
          <a:prstGeom prst="rect">
            <a:avLst/>
          </a:prstGeom>
          <a:noFill/>
          <a:ln w="9525">
            <a:solidFill>
              <a:srgbClr val="3F3F3F"/>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a:endParaRPr>
          </a:p>
        </p:txBody>
      </p:sp>
      <p:sp>
        <p:nvSpPr>
          <p:cNvPr id="14" name="文本框 13"/>
          <p:cNvSpPr txBox="1"/>
          <p:nvPr/>
        </p:nvSpPr>
        <p:spPr>
          <a:xfrm>
            <a:off x="5940152" y="1988840"/>
            <a:ext cx="1014784" cy="369332"/>
          </a:xfrm>
          <a:prstGeom prst="rect">
            <a:avLst/>
          </a:prstGeom>
          <a:ln w="9525" cmpd="sng"/>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zh-CN" dirty="0"/>
              <a:t>Thread 2</a:t>
            </a:r>
            <a:endParaRPr kumimoji="1" lang="zh-CN" altLang="en-US" dirty="0"/>
          </a:p>
        </p:txBody>
      </p:sp>
    </p:spTree>
    <p:extLst>
      <p:ext uri="{BB962C8B-B14F-4D97-AF65-F5344CB8AC3E}">
        <p14:creationId xmlns:p14="http://schemas.microsoft.com/office/powerpoint/2010/main" val="3682640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899592" y="3429000"/>
            <a:ext cx="3600400" cy="1224136"/>
          </a:xfrm>
          <a:prstGeom prst="roundRect">
            <a:avLst/>
          </a:prstGeom>
          <a:solidFill>
            <a:schemeClr val="lt1">
              <a:alpha val="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17" name="圆角矩形 16"/>
          <p:cNvSpPr/>
          <p:nvPr/>
        </p:nvSpPr>
        <p:spPr>
          <a:xfrm>
            <a:off x="899592" y="2708920"/>
            <a:ext cx="3600400" cy="504056"/>
          </a:xfrm>
          <a:prstGeom prst="roundRect">
            <a:avLst/>
          </a:prstGeom>
          <a:solidFill>
            <a:schemeClr val="lt1">
              <a:alpha val="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en-US" altLang="zh-CN" dirty="0"/>
              <a:t>Example of atomicity violation</a:t>
            </a:r>
            <a:endParaRPr kumimoji="1" lang="zh-CN" altLang="en-US" dirty="0"/>
          </a:p>
        </p:txBody>
      </p:sp>
      <p:sp>
        <p:nvSpPr>
          <p:cNvPr id="7" name="文本框 6"/>
          <p:cNvSpPr txBox="1"/>
          <p:nvPr/>
        </p:nvSpPr>
        <p:spPr>
          <a:xfrm>
            <a:off x="971600" y="2780928"/>
            <a:ext cx="3632324" cy="1815882"/>
          </a:xfrm>
          <a:prstGeom prst="rect">
            <a:avLst/>
          </a:prstGeom>
          <a:noFill/>
        </p:spPr>
        <p:txBody>
          <a:bodyPr wrap="none" rtlCol="0">
            <a:spAutoFit/>
          </a:bodyPr>
          <a:lstStyle/>
          <a:p>
            <a:r>
              <a:rPr kumimoji="1" lang="en-US" altLang="zh-CN" sz="1600" b="1" dirty="0">
                <a:latin typeface="Courier New"/>
                <a:cs typeface="Courier New"/>
              </a:rPr>
              <a:t>if (</a:t>
            </a:r>
            <a:r>
              <a:rPr kumimoji="1" lang="en-US" altLang="zh-CN" sz="1600" b="1" dirty="0" err="1">
                <a:latin typeface="Courier New"/>
                <a:cs typeface="Courier New"/>
              </a:rPr>
              <a:t>thd</a:t>
            </a:r>
            <a:r>
              <a:rPr kumimoji="1" lang="en-US" altLang="zh-CN" sz="1600" b="1" dirty="0">
                <a:latin typeface="Courier New"/>
                <a:cs typeface="Courier New"/>
              </a:rPr>
              <a:t>-&gt;</a:t>
            </a:r>
            <a:r>
              <a:rPr kumimoji="1" lang="en-US" altLang="zh-CN" sz="1600" b="1" dirty="0" err="1">
                <a:latin typeface="Courier New"/>
                <a:cs typeface="Courier New"/>
              </a:rPr>
              <a:t>proc_info</a:t>
            </a:r>
            <a:r>
              <a:rPr kumimoji="1" lang="en-US" altLang="zh-CN" sz="1600" b="1" dirty="0">
                <a:latin typeface="Courier New"/>
                <a:cs typeface="Courier New"/>
              </a:rPr>
              <a:t>) {</a:t>
            </a:r>
          </a:p>
          <a:p>
            <a:r>
              <a:rPr kumimoji="1" lang="en-US" altLang="zh-CN" sz="1600" b="1" dirty="0">
                <a:latin typeface="Courier New"/>
                <a:cs typeface="Courier New"/>
              </a:rPr>
              <a:t>    …</a:t>
            </a:r>
          </a:p>
          <a:p>
            <a:endParaRPr kumimoji="1" lang="en-US" altLang="zh-CN" sz="1600" b="1" dirty="0">
              <a:latin typeface="Courier New"/>
              <a:cs typeface="Courier New"/>
            </a:endParaRPr>
          </a:p>
          <a:p>
            <a:r>
              <a:rPr kumimoji="1" lang="en-US" altLang="zh-CN" sz="1600" b="1" dirty="0">
                <a:latin typeface="Courier New"/>
                <a:cs typeface="Courier New"/>
              </a:rPr>
              <a:t>    </a:t>
            </a:r>
            <a:r>
              <a:rPr kumimoji="1" lang="en-US" altLang="zh-CN" sz="1600" b="1" dirty="0" err="1">
                <a:latin typeface="Courier New"/>
                <a:cs typeface="Courier New"/>
              </a:rPr>
              <a:t>fputs</a:t>
            </a:r>
            <a:r>
              <a:rPr kumimoji="1" lang="en-US" altLang="zh-CN" sz="1600" b="1" dirty="0">
                <a:latin typeface="Courier New"/>
                <a:cs typeface="Courier New"/>
              </a:rPr>
              <a:t>(</a:t>
            </a:r>
            <a:r>
              <a:rPr kumimoji="1" lang="en-US" altLang="zh-CN" sz="1600" b="1" dirty="0" err="1">
                <a:latin typeface="Courier New"/>
                <a:cs typeface="Courier New"/>
              </a:rPr>
              <a:t>thd</a:t>
            </a:r>
            <a:r>
              <a:rPr kumimoji="1" lang="en-US" altLang="zh-CN" sz="1600" b="1" dirty="0">
                <a:latin typeface="Courier New"/>
                <a:cs typeface="Courier New"/>
              </a:rPr>
              <a:t>-&gt;</a:t>
            </a:r>
            <a:r>
              <a:rPr kumimoji="1" lang="en-US" altLang="zh-CN" sz="1600" b="1" dirty="0" err="1">
                <a:latin typeface="Courier New"/>
                <a:cs typeface="Courier New"/>
              </a:rPr>
              <a:t>proc_info</a:t>
            </a:r>
            <a:r>
              <a:rPr kumimoji="1" lang="en-US" altLang="zh-CN" sz="1600" b="1" dirty="0">
                <a:latin typeface="Courier New"/>
                <a:cs typeface="Courier New"/>
              </a:rPr>
              <a:t>, …)</a:t>
            </a:r>
          </a:p>
          <a:p>
            <a:endParaRPr kumimoji="1" lang="en-US" altLang="zh-CN" sz="1600" b="1" dirty="0">
              <a:latin typeface="Courier New"/>
              <a:cs typeface="Courier New"/>
            </a:endParaRPr>
          </a:p>
          <a:p>
            <a:r>
              <a:rPr kumimoji="1" lang="en-US" altLang="zh-CN" sz="1600" b="1" dirty="0">
                <a:latin typeface="Courier New"/>
                <a:cs typeface="Courier New"/>
              </a:rPr>
              <a:t>    …</a:t>
            </a:r>
          </a:p>
          <a:p>
            <a:r>
              <a:rPr kumimoji="1" lang="en-US" altLang="zh-CN" sz="1600" b="1" dirty="0">
                <a:latin typeface="Courier New"/>
                <a:cs typeface="Courier New"/>
              </a:rPr>
              <a:t>}</a:t>
            </a:r>
            <a:endParaRPr kumimoji="1" lang="zh-CN" altLang="en-US" sz="1600" b="1" dirty="0">
              <a:latin typeface="Courier New"/>
              <a:cs typeface="Courier New"/>
            </a:endParaRPr>
          </a:p>
        </p:txBody>
      </p:sp>
      <p:sp>
        <p:nvSpPr>
          <p:cNvPr id="8" name="文本框 7"/>
          <p:cNvSpPr txBox="1"/>
          <p:nvPr/>
        </p:nvSpPr>
        <p:spPr>
          <a:xfrm>
            <a:off x="5076056" y="3212976"/>
            <a:ext cx="2893540" cy="338554"/>
          </a:xfrm>
          <a:prstGeom prst="rect">
            <a:avLst/>
          </a:prstGeom>
          <a:noFill/>
        </p:spPr>
        <p:txBody>
          <a:bodyPr wrap="none" rtlCol="0">
            <a:spAutoFit/>
          </a:bodyPr>
          <a:lstStyle/>
          <a:p>
            <a:r>
              <a:rPr kumimoji="1" lang="en-US" altLang="zh-CN" sz="1600" b="1" dirty="0" err="1">
                <a:latin typeface="Courier New"/>
                <a:cs typeface="Courier New"/>
              </a:rPr>
              <a:t>thd</a:t>
            </a:r>
            <a:r>
              <a:rPr kumimoji="1" lang="en-US" altLang="zh-CN" sz="1600" b="1" dirty="0">
                <a:latin typeface="Courier New"/>
                <a:cs typeface="Courier New"/>
              </a:rPr>
              <a:t>-&gt;</a:t>
            </a:r>
            <a:r>
              <a:rPr kumimoji="1" lang="en-US" altLang="zh-CN" sz="1600" b="1" dirty="0" err="1">
                <a:latin typeface="Courier New"/>
                <a:cs typeface="Courier New"/>
              </a:rPr>
              <a:t>proc_info</a:t>
            </a:r>
            <a:r>
              <a:rPr kumimoji="1" lang="en-US" altLang="zh-CN" sz="1600" b="1" dirty="0">
                <a:latin typeface="Courier New"/>
                <a:cs typeface="Courier New"/>
              </a:rPr>
              <a:t> = NULL;</a:t>
            </a:r>
            <a:endParaRPr kumimoji="1" lang="zh-CN" altLang="en-US" sz="1600" b="1" dirty="0">
              <a:latin typeface="Courier New"/>
              <a:cs typeface="Courier New"/>
            </a:endParaRPr>
          </a:p>
        </p:txBody>
      </p:sp>
      <p:cxnSp>
        <p:nvCxnSpPr>
          <p:cNvPr id="12" name="直线箭头连接符 11"/>
          <p:cNvCxnSpPr>
            <a:stCxn id="17" idx="3"/>
            <a:endCxn id="8" idx="1"/>
          </p:cNvCxnSpPr>
          <p:nvPr/>
        </p:nvCxnSpPr>
        <p:spPr>
          <a:xfrm>
            <a:off x="4499992" y="2960948"/>
            <a:ext cx="576064" cy="4213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线箭头连接符 13"/>
          <p:cNvCxnSpPr>
            <a:stCxn id="8" idx="1"/>
            <a:endCxn id="18" idx="3"/>
          </p:cNvCxnSpPr>
          <p:nvPr/>
        </p:nvCxnSpPr>
        <p:spPr>
          <a:xfrm flipH="1">
            <a:off x="4499992" y="3382253"/>
            <a:ext cx="576064" cy="658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爆炸形 1 15"/>
          <p:cNvSpPr/>
          <p:nvPr/>
        </p:nvSpPr>
        <p:spPr>
          <a:xfrm>
            <a:off x="2123728" y="3717032"/>
            <a:ext cx="1080120" cy="792088"/>
          </a:xfrm>
          <a:prstGeom prst="irregularSeal1">
            <a:avLst/>
          </a:prstGeom>
          <a:solidFill>
            <a:srgbClr val="FF0000"/>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3419872" y="4941168"/>
            <a:ext cx="2325840" cy="369332"/>
          </a:xfrm>
          <a:prstGeom prst="rect">
            <a:avLst/>
          </a:prstGeom>
          <a:noFill/>
        </p:spPr>
        <p:txBody>
          <a:bodyPr wrap="none" rtlCol="0">
            <a:spAutoFit/>
          </a:bodyPr>
          <a:lstStyle/>
          <a:p>
            <a:r>
              <a:rPr kumimoji="1" lang="en-US" altLang="zh-CN" dirty="0"/>
              <a:t>MySQL </a:t>
            </a:r>
            <a:r>
              <a:rPr kumimoji="1" lang="en-US" altLang="zh-CN" dirty="0" err="1"/>
              <a:t>ha_innodb.hpp</a:t>
            </a:r>
            <a:endParaRPr kumimoji="1" lang="zh-CN" altLang="en-US" dirty="0"/>
          </a:p>
        </p:txBody>
      </p:sp>
      <p:sp>
        <p:nvSpPr>
          <p:cNvPr id="20" name="文本框 19"/>
          <p:cNvSpPr txBox="1"/>
          <p:nvPr/>
        </p:nvSpPr>
        <p:spPr>
          <a:xfrm>
            <a:off x="1763688" y="1988840"/>
            <a:ext cx="1014784" cy="369332"/>
          </a:xfrm>
          <a:prstGeom prst="rect">
            <a:avLst/>
          </a:prstGeom>
          <a:ln w="9525" cmpd="sng"/>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zh-CN" dirty="0"/>
              <a:t>Thread 1</a:t>
            </a:r>
            <a:endParaRPr kumimoji="1" lang="zh-CN" altLang="en-US" dirty="0"/>
          </a:p>
        </p:txBody>
      </p:sp>
      <p:sp>
        <p:nvSpPr>
          <p:cNvPr id="21" name="Rectangle 15"/>
          <p:cNvSpPr>
            <a:spLocks noChangeArrowheads="1"/>
          </p:cNvSpPr>
          <p:nvPr/>
        </p:nvSpPr>
        <p:spPr bwMode="auto">
          <a:xfrm>
            <a:off x="395536" y="1988840"/>
            <a:ext cx="8227457" cy="2736304"/>
          </a:xfrm>
          <a:prstGeom prst="rect">
            <a:avLst/>
          </a:prstGeom>
          <a:noFill/>
          <a:ln w="9525">
            <a:solidFill>
              <a:srgbClr val="3F3F3F"/>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a:endParaRPr>
          </a:p>
        </p:txBody>
      </p:sp>
      <p:sp>
        <p:nvSpPr>
          <p:cNvPr id="22" name="文本框 21"/>
          <p:cNvSpPr txBox="1"/>
          <p:nvPr/>
        </p:nvSpPr>
        <p:spPr>
          <a:xfrm>
            <a:off x="5940152" y="1988840"/>
            <a:ext cx="1014784" cy="369332"/>
          </a:xfrm>
          <a:prstGeom prst="rect">
            <a:avLst/>
          </a:prstGeom>
          <a:ln w="9525" cmpd="sng"/>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zh-CN" dirty="0"/>
              <a:t>Thread 2</a:t>
            </a:r>
            <a:endParaRPr kumimoji="1" lang="zh-CN" altLang="en-US" dirty="0"/>
          </a:p>
        </p:txBody>
      </p:sp>
    </p:spTree>
    <p:extLst>
      <p:ext uri="{BB962C8B-B14F-4D97-AF65-F5344CB8AC3E}">
        <p14:creationId xmlns:p14="http://schemas.microsoft.com/office/powerpoint/2010/main" val="216824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Order violation</a:t>
            </a:r>
            <a:endParaRPr kumimoji="1" lang="zh-CN" altLang="en-US" dirty="0"/>
          </a:p>
        </p:txBody>
      </p:sp>
      <p:sp>
        <p:nvSpPr>
          <p:cNvPr id="3" name="内容占位符 2"/>
          <p:cNvSpPr>
            <a:spLocks noGrp="1"/>
          </p:cNvSpPr>
          <p:nvPr>
            <p:ph idx="1"/>
          </p:nvPr>
        </p:nvSpPr>
        <p:spPr/>
        <p:txBody>
          <a:bodyPr/>
          <a:lstStyle/>
          <a:p>
            <a:r>
              <a:rPr kumimoji="1" lang="en-US" altLang="zh-CN" dirty="0"/>
              <a:t>The desired order between two (sets of) accesses is flipped</a:t>
            </a:r>
          </a:p>
          <a:p>
            <a:endParaRPr kumimoji="1" lang="zh-CN" altLang="en-US" dirty="0"/>
          </a:p>
        </p:txBody>
      </p:sp>
      <p:sp>
        <p:nvSpPr>
          <p:cNvPr id="4" name="Line 8"/>
          <p:cNvSpPr>
            <a:spLocks noChangeShapeType="1"/>
          </p:cNvSpPr>
          <p:nvPr/>
        </p:nvSpPr>
        <p:spPr bwMode="auto">
          <a:xfrm>
            <a:off x="3427496" y="3810000"/>
            <a:ext cx="0" cy="838200"/>
          </a:xfrm>
          <a:prstGeom prst="line">
            <a:avLst/>
          </a:prstGeom>
          <a:noFill/>
          <a:ln w="9525">
            <a:solidFill>
              <a:schemeClr val="tx1"/>
            </a:solidFill>
            <a:round/>
            <a:headEnd/>
            <a:tailEnd/>
          </a:ln>
        </p:spPr>
        <p:txBody>
          <a:bodyPr/>
          <a:lstStyle/>
          <a:p>
            <a:endParaRPr lang="en-US"/>
          </a:p>
        </p:txBody>
      </p:sp>
      <p:sp>
        <p:nvSpPr>
          <p:cNvPr id="5" name="Line 9"/>
          <p:cNvSpPr>
            <a:spLocks noChangeShapeType="1"/>
          </p:cNvSpPr>
          <p:nvPr/>
        </p:nvSpPr>
        <p:spPr bwMode="auto">
          <a:xfrm>
            <a:off x="5255819" y="3810000"/>
            <a:ext cx="0" cy="838200"/>
          </a:xfrm>
          <a:prstGeom prst="line">
            <a:avLst/>
          </a:prstGeom>
          <a:noFill/>
          <a:ln w="9525">
            <a:solidFill>
              <a:schemeClr val="tx1"/>
            </a:solidFill>
            <a:round/>
            <a:headEnd/>
            <a:tailEnd/>
          </a:ln>
        </p:spPr>
        <p:txBody>
          <a:bodyPr/>
          <a:lstStyle/>
          <a:p>
            <a:endParaRPr lang="en-US"/>
          </a:p>
        </p:txBody>
      </p:sp>
      <p:sp>
        <p:nvSpPr>
          <p:cNvPr id="6" name="Oval 11"/>
          <p:cNvSpPr>
            <a:spLocks noChangeArrowheads="1"/>
          </p:cNvSpPr>
          <p:nvPr/>
        </p:nvSpPr>
        <p:spPr bwMode="auto">
          <a:xfrm>
            <a:off x="5154246" y="4267200"/>
            <a:ext cx="203147" cy="152400"/>
          </a:xfrm>
          <a:prstGeom prst="ellipse">
            <a:avLst/>
          </a:prstGeom>
          <a:ln>
            <a:solidFill>
              <a:schemeClr val="tx1"/>
            </a:solidFill>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en-US">
              <a:solidFill>
                <a:schemeClr val="tx1"/>
              </a:solidFill>
            </a:endParaRPr>
          </a:p>
        </p:txBody>
      </p:sp>
      <p:sp>
        <p:nvSpPr>
          <p:cNvPr id="8" name="Oval 19"/>
          <p:cNvSpPr>
            <a:spLocks noChangeArrowheads="1"/>
          </p:cNvSpPr>
          <p:nvPr/>
        </p:nvSpPr>
        <p:spPr bwMode="auto">
          <a:xfrm>
            <a:off x="5154246" y="3886200"/>
            <a:ext cx="203147" cy="152400"/>
          </a:xfrm>
          <a:prstGeom prst="ellipse">
            <a:avLst/>
          </a:prstGeom>
          <a:ln>
            <a:solidFill>
              <a:schemeClr val="tx1"/>
            </a:solidFill>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en-US">
              <a:solidFill>
                <a:schemeClr val="tx1"/>
              </a:solidFill>
            </a:endParaRPr>
          </a:p>
        </p:txBody>
      </p:sp>
      <p:sp>
        <p:nvSpPr>
          <p:cNvPr id="9" name="Text Box 21"/>
          <p:cNvSpPr txBox="1">
            <a:spLocks noChangeArrowheads="1"/>
          </p:cNvSpPr>
          <p:nvPr/>
        </p:nvSpPr>
        <p:spPr bwMode="auto">
          <a:xfrm>
            <a:off x="5357394" y="3748088"/>
            <a:ext cx="311804" cy="369332"/>
          </a:xfrm>
          <a:prstGeom prst="rect">
            <a:avLst/>
          </a:prstGeom>
          <a:noFill/>
          <a:ln w="9525">
            <a:solidFill>
              <a:schemeClr val="tx1"/>
            </a:solidFill>
            <a:miter lim="800000"/>
            <a:headEnd/>
            <a:tailEnd/>
          </a:ln>
        </p:spPr>
        <p:txBody>
          <a:bodyPr wrap="none">
            <a:spAutoFit/>
          </a:bodyPr>
          <a:lstStyle/>
          <a:p>
            <a:r>
              <a:rPr lang="en-US" b="1" dirty="0"/>
              <a:t>X</a:t>
            </a:r>
          </a:p>
        </p:txBody>
      </p:sp>
      <p:sp>
        <p:nvSpPr>
          <p:cNvPr id="10" name="AutoShape 23"/>
          <p:cNvSpPr>
            <a:spLocks noChangeArrowheads="1"/>
          </p:cNvSpPr>
          <p:nvPr/>
        </p:nvSpPr>
        <p:spPr bwMode="auto">
          <a:xfrm>
            <a:off x="2411760" y="3429000"/>
            <a:ext cx="4164515" cy="1371600"/>
          </a:xfrm>
          <a:prstGeom prst="flowChartAlternateProcess">
            <a:avLst/>
          </a:prstGeom>
          <a:noFill/>
          <a:ln w="34925">
            <a:solidFill>
              <a:schemeClr val="tx1"/>
            </a:solidFill>
            <a:miter lim="800000"/>
            <a:headEnd/>
            <a:tailEnd/>
          </a:ln>
        </p:spPr>
        <p:txBody>
          <a:bodyPr wrap="none" anchor="ctr"/>
          <a:lstStyle/>
          <a:p>
            <a:endParaRPr lang="en-US"/>
          </a:p>
        </p:txBody>
      </p:sp>
      <p:grpSp>
        <p:nvGrpSpPr>
          <p:cNvPr id="14" name="Group 30"/>
          <p:cNvGrpSpPr>
            <a:grpSpLocks/>
          </p:cNvGrpSpPr>
          <p:nvPr/>
        </p:nvGrpSpPr>
        <p:grpSpPr bwMode="auto">
          <a:xfrm>
            <a:off x="5458967" y="4267200"/>
            <a:ext cx="406294" cy="228600"/>
            <a:chOff x="4128" y="1488"/>
            <a:chExt cx="240" cy="192"/>
          </a:xfrm>
        </p:grpSpPr>
        <p:sp>
          <p:nvSpPr>
            <p:cNvPr id="15" name="Line 31"/>
            <p:cNvSpPr>
              <a:spLocks noChangeShapeType="1"/>
            </p:cNvSpPr>
            <p:nvPr/>
          </p:nvSpPr>
          <p:spPr bwMode="auto">
            <a:xfrm>
              <a:off x="4128" y="1584"/>
              <a:ext cx="96" cy="96"/>
            </a:xfrm>
            <a:prstGeom prst="line">
              <a:avLst/>
            </a:prstGeom>
            <a:noFill/>
            <a:ln w="47625">
              <a:solidFill>
                <a:schemeClr val="tx1"/>
              </a:solidFill>
              <a:round/>
              <a:headEnd/>
              <a:tailEnd/>
            </a:ln>
          </p:spPr>
          <p:txBody>
            <a:bodyPr/>
            <a:lstStyle/>
            <a:p>
              <a:endParaRPr lang="en-US">
                <a:latin typeface="+mn-lt"/>
              </a:endParaRPr>
            </a:p>
          </p:txBody>
        </p:sp>
        <p:sp>
          <p:nvSpPr>
            <p:cNvPr id="16" name="Line 32"/>
            <p:cNvSpPr>
              <a:spLocks noChangeShapeType="1"/>
            </p:cNvSpPr>
            <p:nvPr/>
          </p:nvSpPr>
          <p:spPr bwMode="auto">
            <a:xfrm flipV="1">
              <a:off x="4224" y="1488"/>
              <a:ext cx="144" cy="192"/>
            </a:xfrm>
            <a:prstGeom prst="line">
              <a:avLst/>
            </a:prstGeom>
            <a:noFill/>
            <a:ln w="47625">
              <a:solidFill>
                <a:schemeClr val="tx1"/>
              </a:solidFill>
              <a:round/>
              <a:headEnd/>
              <a:tailEnd/>
            </a:ln>
          </p:spPr>
          <p:txBody>
            <a:bodyPr/>
            <a:lstStyle/>
            <a:p>
              <a:endParaRPr lang="en-US">
                <a:latin typeface="+mn-lt"/>
              </a:endParaRPr>
            </a:p>
          </p:txBody>
        </p:sp>
      </p:grpSp>
      <p:sp>
        <p:nvSpPr>
          <p:cNvPr id="17" name="Text Box 35"/>
          <p:cNvSpPr txBox="1">
            <a:spLocks noChangeArrowheads="1"/>
          </p:cNvSpPr>
          <p:nvPr/>
        </p:nvSpPr>
        <p:spPr bwMode="auto">
          <a:xfrm>
            <a:off x="3021202" y="3429001"/>
            <a:ext cx="1014784" cy="369332"/>
          </a:xfrm>
          <a:prstGeom prst="rect">
            <a:avLst/>
          </a:prstGeom>
          <a:noFill/>
          <a:ln w="9525">
            <a:solidFill>
              <a:schemeClr val="tx1"/>
            </a:solidFill>
            <a:miter lim="800000"/>
            <a:headEnd/>
            <a:tailEnd/>
          </a:ln>
        </p:spPr>
        <p:txBody>
          <a:bodyPr wrap="none">
            <a:spAutoFit/>
          </a:bodyPr>
          <a:lstStyle/>
          <a:p>
            <a:r>
              <a:rPr lang="en-US" dirty="0">
                <a:latin typeface="+mn-lt"/>
              </a:rPr>
              <a:t>Thread 1</a:t>
            </a:r>
          </a:p>
        </p:txBody>
      </p:sp>
      <p:sp>
        <p:nvSpPr>
          <p:cNvPr id="18" name="Text Box 36"/>
          <p:cNvSpPr txBox="1">
            <a:spLocks noChangeArrowheads="1"/>
          </p:cNvSpPr>
          <p:nvPr/>
        </p:nvSpPr>
        <p:spPr bwMode="auto">
          <a:xfrm>
            <a:off x="4815668" y="3429001"/>
            <a:ext cx="1014784" cy="369332"/>
          </a:xfrm>
          <a:prstGeom prst="rect">
            <a:avLst/>
          </a:prstGeom>
          <a:noFill/>
          <a:ln w="9525">
            <a:solidFill>
              <a:schemeClr val="tx1"/>
            </a:solidFill>
            <a:miter lim="800000"/>
            <a:headEnd/>
            <a:tailEnd/>
          </a:ln>
        </p:spPr>
        <p:txBody>
          <a:bodyPr wrap="none">
            <a:spAutoFit/>
          </a:bodyPr>
          <a:lstStyle/>
          <a:p>
            <a:r>
              <a:rPr lang="en-US" dirty="0">
                <a:latin typeface="+mn-lt"/>
              </a:rPr>
              <a:t>Thread 2</a:t>
            </a:r>
          </a:p>
        </p:txBody>
      </p:sp>
      <p:sp>
        <p:nvSpPr>
          <p:cNvPr id="20" name="Line 39"/>
          <p:cNvSpPr>
            <a:spLocks noChangeShapeType="1"/>
          </p:cNvSpPr>
          <p:nvPr/>
        </p:nvSpPr>
        <p:spPr bwMode="auto">
          <a:xfrm>
            <a:off x="2818054" y="4114800"/>
            <a:ext cx="3656648" cy="0"/>
          </a:xfrm>
          <a:prstGeom prst="line">
            <a:avLst/>
          </a:prstGeom>
          <a:noFill/>
          <a:ln w="9525">
            <a:solidFill>
              <a:schemeClr val="tx1"/>
            </a:solidFill>
            <a:prstDash val="dashDot"/>
            <a:round/>
            <a:headEnd/>
            <a:tailEnd/>
          </a:ln>
        </p:spPr>
        <p:txBody>
          <a:bodyPr/>
          <a:lstStyle/>
          <a:p>
            <a:endParaRPr lang="en-US"/>
          </a:p>
        </p:txBody>
      </p:sp>
      <p:sp>
        <p:nvSpPr>
          <p:cNvPr id="21" name="Oval 12"/>
          <p:cNvSpPr>
            <a:spLocks noChangeArrowheads="1"/>
          </p:cNvSpPr>
          <p:nvPr/>
        </p:nvSpPr>
        <p:spPr bwMode="auto">
          <a:xfrm>
            <a:off x="3325922" y="4038600"/>
            <a:ext cx="203147" cy="152400"/>
          </a:xfrm>
          <a:prstGeom prst="ellipse">
            <a:avLst/>
          </a:prstGeom>
          <a:ln>
            <a:solidFill>
              <a:schemeClr val="tx1"/>
            </a:solidFill>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en-US">
              <a:solidFill>
                <a:schemeClr val="tx1"/>
              </a:solidFill>
            </a:endParaRPr>
          </a:p>
        </p:txBody>
      </p:sp>
      <p:sp>
        <p:nvSpPr>
          <p:cNvPr id="22" name="Line 50"/>
          <p:cNvSpPr>
            <a:spLocks noChangeShapeType="1"/>
          </p:cNvSpPr>
          <p:nvPr/>
        </p:nvSpPr>
        <p:spPr bwMode="auto">
          <a:xfrm>
            <a:off x="3630643" y="4191000"/>
            <a:ext cx="1320456" cy="76200"/>
          </a:xfrm>
          <a:prstGeom prst="line">
            <a:avLst/>
          </a:prstGeom>
          <a:noFill/>
          <a:ln w="9525">
            <a:solidFill>
              <a:schemeClr val="tx1"/>
            </a:solidFill>
            <a:round/>
            <a:headEnd/>
            <a:tailEnd type="triangle" w="med" len="med"/>
          </a:ln>
        </p:spPr>
        <p:txBody>
          <a:bodyPr/>
          <a:lstStyle/>
          <a:p>
            <a:endParaRPr lang="en-US"/>
          </a:p>
        </p:txBody>
      </p:sp>
      <p:sp>
        <p:nvSpPr>
          <p:cNvPr id="23" name="Line 51"/>
          <p:cNvSpPr>
            <a:spLocks noChangeShapeType="1"/>
          </p:cNvSpPr>
          <p:nvPr/>
        </p:nvSpPr>
        <p:spPr bwMode="auto">
          <a:xfrm flipH="1">
            <a:off x="3630643" y="3962400"/>
            <a:ext cx="1117309" cy="76200"/>
          </a:xfrm>
          <a:prstGeom prst="line">
            <a:avLst/>
          </a:prstGeom>
          <a:noFill/>
          <a:ln w="9525">
            <a:solidFill>
              <a:schemeClr val="tx1"/>
            </a:solidFill>
            <a:round/>
            <a:headEnd/>
            <a:tailEnd type="triangle" w="med" len="med"/>
          </a:ln>
        </p:spPr>
        <p:txBody>
          <a:bodyPr/>
          <a:lstStyle/>
          <a:p>
            <a:endParaRPr lang="en-US"/>
          </a:p>
        </p:txBody>
      </p:sp>
    </p:spTree>
    <p:extLst>
      <p:ext uri="{BB962C8B-B14F-4D97-AF65-F5344CB8AC3E}">
        <p14:creationId xmlns:p14="http://schemas.microsoft.com/office/powerpoint/2010/main" val="165553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3" presetClass="exit" presetSubtype="10" fill="hold" grpId="1" nodeType="withEffect">
                                  <p:stCondLst>
                                    <p:cond delay="0"/>
                                  </p:stCondLst>
                                  <p:childTnLst>
                                    <p:animEffect transition="out" filter="blinds(horizontal)">
                                      <p:cBhvr>
                                        <p:cTn id="34" dur="500"/>
                                        <p:tgtEl>
                                          <p:spTgt spid="22"/>
                                        </p:tgtEl>
                                      </p:cBhvr>
                                    </p:animEffect>
                                    <p:set>
                                      <p:cBhvr>
                                        <p:cTn id="35" dur="1" fill="hold">
                                          <p:stCondLst>
                                            <p:cond delay="499"/>
                                          </p:stCondLst>
                                        </p:cTn>
                                        <p:tgtEl>
                                          <p:spTgt spid="22"/>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7" grpId="0" animBg="1"/>
      <p:bldP spid="18" grpId="0" animBg="1"/>
      <p:bldP spid="20" grpId="0" animBg="1"/>
      <p:bldP spid="21" grpId="0" animBg="1"/>
      <p:bldP spid="22" grpId="0" animBg="1"/>
      <p:bldP spid="22" grpId="1"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Example of order violation</a:t>
            </a:r>
            <a:endParaRPr kumimoji="1" lang="zh-CN" altLang="en-US" dirty="0"/>
          </a:p>
        </p:txBody>
      </p:sp>
      <p:sp>
        <p:nvSpPr>
          <p:cNvPr id="6" name="文本框 5"/>
          <p:cNvSpPr txBox="1"/>
          <p:nvPr/>
        </p:nvSpPr>
        <p:spPr>
          <a:xfrm>
            <a:off x="395536" y="2780928"/>
            <a:ext cx="4608512" cy="1569660"/>
          </a:xfrm>
          <a:prstGeom prst="rect">
            <a:avLst/>
          </a:prstGeom>
          <a:noFill/>
        </p:spPr>
        <p:txBody>
          <a:bodyPr wrap="square" rtlCol="0">
            <a:spAutoFit/>
          </a:bodyPr>
          <a:lstStyle/>
          <a:p>
            <a:r>
              <a:rPr kumimoji="1" lang="en-US" altLang="zh-CN" sz="1600" b="1" dirty="0">
                <a:latin typeface="Courier New"/>
                <a:cs typeface="Courier New"/>
              </a:rPr>
              <a:t>void </a:t>
            </a:r>
            <a:r>
              <a:rPr kumimoji="1" lang="en-US" altLang="zh-CN" sz="1600" b="1" dirty="0" err="1">
                <a:latin typeface="Courier New"/>
                <a:cs typeface="Courier New"/>
              </a:rPr>
              <a:t>NodeState</a:t>
            </a:r>
            <a:r>
              <a:rPr kumimoji="1" lang="en-US" altLang="zh-CN" sz="1600" b="1" dirty="0">
                <a:latin typeface="Courier New"/>
                <a:cs typeface="Courier New"/>
              </a:rPr>
              <a:t>::</a:t>
            </a:r>
            <a:r>
              <a:rPr kumimoji="1" lang="en-US" altLang="zh-CN" sz="1600" b="1" dirty="0" err="1">
                <a:latin typeface="Courier New"/>
                <a:cs typeface="Courier New"/>
              </a:rPr>
              <a:t>setDynamicId</a:t>
            </a:r>
            <a:r>
              <a:rPr kumimoji="1" lang="en-US" altLang="zh-CN" sz="1600" b="1" dirty="0">
                <a:latin typeface="Courier New"/>
                <a:cs typeface="Courier New"/>
              </a:rPr>
              <a:t>(</a:t>
            </a:r>
            <a:r>
              <a:rPr kumimoji="1" lang="en-US" altLang="zh-CN" sz="1600" b="1" dirty="0" err="1">
                <a:latin typeface="Courier New"/>
                <a:cs typeface="Courier New"/>
              </a:rPr>
              <a:t>int</a:t>
            </a:r>
            <a:r>
              <a:rPr kumimoji="1" lang="en-US" altLang="zh-CN" sz="1600" b="1" dirty="0">
                <a:latin typeface="Courier New"/>
                <a:cs typeface="Courier New"/>
              </a:rPr>
              <a:t> id)</a:t>
            </a:r>
          </a:p>
          <a:p>
            <a:r>
              <a:rPr kumimoji="1" lang="en-US" altLang="zh-CN" sz="1600" b="1" dirty="0">
                <a:latin typeface="Courier New"/>
                <a:cs typeface="Courier New"/>
              </a:rPr>
              <a:t>{</a:t>
            </a:r>
          </a:p>
          <a:p>
            <a:r>
              <a:rPr kumimoji="1" lang="en-US" altLang="zh-CN" sz="1600" b="1" dirty="0">
                <a:latin typeface="Courier New"/>
                <a:cs typeface="Courier New"/>
              </a:rPr>
              <a:t>    // initialized here</a:t>
            </a:r>
          </a:p>
          <a:p>
            <a:r>
              <a:rPr kumimoji="1" lang="en-US" altLang="zh-CN" sz="1600" b="1" dirty="0">
                <a:latin typeface="Courier New"/>
                <a:cs typeface="Courier New"/>
              </a:rPr>
              <a:t>    </a:t>
            </a:r>
            <a:r>
              <a:rPr kumimoji="1" lang="en-US" altLang="zh-CN" sz="1600" b="1" dirty="0" err="1">
                <a:latin typeface="Courier New"/>
                <a:cs typeface="Courier New"/>
              </a:rPr>
              <a:t>dynamicid</a:t>
            </a:r>
            <a:r>
              <a:rPr kumimoji="1" lang="en-US" altLang="zh-CN" sz="1600" b="1" dirty="0">
                <a:latin typeface="Courier New"/>
                <a:cs typeface="Courier New"/>
              </a:rPr>
              <a:t> = id;</a:t>
            </a:r>
          </a:p>
          <a:p>
            <a:r>
              <a:rPr kumimoji="1" lang="en-US" altLang="zh-CN" sz="1600" b="1" dirty="0">
                <a:latin typeface="Courier New"/>
                <a:cs typeface="Courier New"/>
              </a:rPr>
              <a:t>    …</a:t>
            </a:r>
          </a:p>
          <a:p>
            <a:r>
              <a:rPr kumimoji="1" lang="en-US" altLang="zh-CN" sz="1600" b="1" dirty="0">
                <a:latin typeface="Courier New"/>
                <a:cs typeface="Courier New"/>
              </a:rPr>
              <a:t>}</a:t>
            </a:r>
            <a:endParaRPr kumimoji="1" lang="zh-CN" altLang="en-US" sz="1600" b="1" dirty="0">
              <a:latin typeface="Courier New"/>
              <a:cs typeface="Courier New"/>
            </a:endParaRPr>
          </a:p>
        </p:txBody>
      </p:sp>
      <p:sp>
        <p:nvSpPr>
          <p:cNvPr id="7" name="文本框 6"/>
          <p:cNvSpPr txBox="1"/>
          <p:nvPr/>
        </p:nvSpPr>
        <p:spPr>
          <a:xfrm>
            <a:off x="5220072" y="2636912"/>
            <a:ext cx="3755455" cy="1569660"/>
          </a:xfrm>
          <a:prstGeom prst="rect">
            <a:avLst/>
          </a:prstGeom>
          <a:noFill/>
        </p:spPr>
        <p:txBody>
          <a:bodyPr wrap="none" rtlCol="0">
            <a:spAutoFit/>
          </a:bodyPr>
          <a:lstStyle/>
          <a:p>
            <a:r>
              <a:rPr kumimoji="1" lang="en-US" altLang="zh-CN" sz="1600" b="1" dirty="0">
                <a:latin typeface="Courier New"/>
                <a:cs typeface="Courier New"/>
              </a:rPr>
              <a:t>void </a:t>
            </a:r>
            <a:r>
              <a:rPr kumimoji="1" lang="en-US" altLang="zh-CN" sz="1600" b="1" dirty="0" err="1">
                <a:latin typeface="Courier New"/>
                <a:cs typeface="Courier New"/>
              </a:rPr>
              <a:t>MgmtSrvr</a:t>
            </a:r>
            <a:r>
              <a:rPr kumimoji="1" lang="en-US" altLang="zh-CN" sz="1600" b="1" dirty="0">
                <a:latin typeface="Courier New"/>
                <a:cs typeface="Courier New"/>
              </a:rPr>
              <a:t>::status(…)</a:t>
            </a:r>
          </a:p>
          <a:p>
            <a:r>
              <a:rPr kumimoji="1" lang="en-US" altLang="zh-CN" sz="1600" b="1" dirty="0">
                <a:latin typeface="Courier New"/>
                <a:cs typeface="Courier New"/>
              </a:rPr>
              <a:t>{</a:t>
            </a:r>
          </a:p>
          <a:p>
            <a:r>
              <a:rPr kumimoji="1" lang="en-US" altLang="zh-CN" sz="1600" b="1" dirty="0">
                <a:latin typeface="Courier New"/>
                <a:cs typeface="Courier New"/>
              </a:rPr>
              <a:t>    *</a:t>
            </a:r>
            <a:r>
              <a:rPr kumimoji="1" lang="en-US" altLang="zh-CN" sz="1600" b="1" dirty="0" err="1">
                <a:latin typeface="Courier New"/>
                <a:cs typeface="Courier New"/>
              </a:rPr>
              <a:t>myid</a:t>
            </a:r>
            <a:r>
              <a:rPr kumimoji="1" lang="en-US" altLang="zh-CN" sz="1600" b="1" dirty="0">
                <a:latin typeface="Courier New"/>
                <a:cs typeface="Courier New"/>
              </a:rPr>
              <a:t> =</a:t>
            </a:r>
          </a:p>
          <a:p>
            <a:r>
              <a:rPr kumimoji="1" lang="en-US" altLang="zh-CN" sz="1600" b="1" dirty="0">
                <a:latin typeface="Courier New"/>
                <a:cs typeface="Courier New"/>
              </a:rPr>
              <a:t>      </a:t>
            </a:r>
            <a:r>
              <a:rPr kumimoji="1" lang="en-US" altLang="zh-CN" sz="1600" b="1" dirty="0" err="1">
                <a:latin typeface="Courier New"/>
                <a:cs typeface="Courier New"/>
              </a:rPr>
              <a:t>node.m_state.dynamicid</a:t>
            </a:r>
            <a:r>
              <a:rPr kumimoji="1" lang="en-US" altLang="zh-CN" sz="1600" b="1" dirty="0">
                <a:latin typeface="Courier New"/>
                <a:cs typeface="Courier New"/>
              </a:rPr>
              <a:t>;</a:t>
            </a:r>
          </a:p>
          <a:p>
            <a:r>
              <a:rPr kumimoji="1" lang="en-US" altLang="zh-CN" sz="1600" b="1" dirty="0">
                <a:latin typeface="Courier New"/>
                <a:cs typeface="Courier New"/>
              </a:rPr>
              <a:t>    …</a:t>
            </a:r>
          </a:p>
          <a:p>
            <a:r>
              <a:rPr kumimoji="1" lang="en-US" altLang="zh-CN" sz="1600" b="1" dirty="0">
                <a:latin typeface="Courier New"/>
                <a:cs typeface="Courier New"/>
              </a:rPr>
              <a:t>}</a:t>
            </a:r>
            <a:endParaRPr kumimoji="1" lang="zh-CN" altLang="en-US" sz="1600" b="1" dirty="0">
              <a:latin typeface="Courier New"/>
              <a:cs typeface="Courier New"/>
            </a:endParaRPr>
          </a:p>
        </p:txBody>
      </p:sp>
      <p:sp>
        <p:nvSpPr>
          <p:cNvPr id="10" name="文本框 9"/>
          <p:cNvSpPr txBox="1"/>
          <p:nvPr/>
        </p:nvSpPr>
        <p:spPr>
          <a:xfrm>
            <a:off x="3419872" y="4941168"/>
            <a:ext cx="2312201" cy="369332"/>
          </a:xfrm>
          <a:prstGeom prst="rect">
            <a:avLst/>
          </a:prstGeom>
          <a:noFill/>
        </p:spPr>
        <p:txBody>
          <a:bodyPr wrap="none" rtlCol="0">
            <a:spAutoFit/>
          </a:bodyPr>
          <a:lstStyle/>
          <a:p>
            <a:r>
              <a:rPr kumimoji="1" lang="en-US" altLang="zh-CN" dirty="0"/>
              <a:t>MySQL </a:t>
            </a:r>
            <a:r>
              <a:rPr kumimoji="1" lang="en-US" altLang="zh-CN" dirty="0" err="1"/>
              <a:t>NodeState.hpp</a:t>
            </a:r>
            <a:endParaRPr kumimoji="1" lang="zh-CN" altLang="en-US" dirty="0"/>
          </a:p>
        </p:txBody>
      </p:sp>
      <p:sp>
        <p:nvSpPr>
          <p:cNvPr id="11" name="文本框 10"/>
          <p:cNvSpPr txBox="1"/>
          <p:nvPr/>
        </p:nvSpPr>
        <p:spPr>
          <a:xfrm>
            <a:off x="1763688" y="1988840"/>
            <a:ext cx="1014784" cy="369332"/>
          </a:xfrm>
          <a:prstGeom prst="rect">
            <a:avLst/>
          </a:prstGeom>
          <a:ln w="9525" cmpd="sng"/>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zh-CN" dirty="0"/>
              <a:t>Thread 1</a:t>
            </a:r>
            <a:endParaRPr kumimoji="1" lang="zh-CN" altLang="en-US" dirty="0"/>
          </a:p>
        </p:txBody>
      </p:sp>
      <p:sp>
        <p:nvSpPr>
          <p:cNvPr id="12" name="Rectangle 15"/>
          <p:cNvSpPr>
            <a:spLocks noChangeArrowheads="1"/>
          </p:cNvSpPr>
          <p:nvPr/>
        </p:nvSpPr>
        <p:spPr bwMode="auto">
          <a:xfrm>
            <a:off x="323528" y="1988840"/>
            <a:ext cx="8568952" cy="2736304"/>
          </a:xfrm>
          <a:prstGeom prst="rect">
            <a:avLst/>
          </a:prstGeom>
          <a:noFill/>
          <a:ln w="9525">
            <a:solidFill>
              <a:srgbClr val="3F3F3F"/>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a:endParaRPr>
          </a:p>
        </p:txBody>
      </p:sp>
      <p:sp>
        <p:nvSpPr>
          <p:cNvPr id="13" name="文本框 12"/>
          <p:cNvSpPr txBox="1"/>
          <p:nvPr/>
        </p:nvSpPr>
        <p:spPr>
          <a:xfrm>
            <a:off x="6444208" y="1988840"/>
            <a:ext cx="1014784" cy="369332"/>
          </a:xfrm>
          <a:prstGeom prst="rect">
            <a:avLst/>
          </a:prstGeom>
          <a:ln w="9525" cmpd="sng"/>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zh-CN" dirty="0"/>
              <a:t>Thread 2</a:t>
            </a:r>
            <a:endParaRPr kumimoji="1" lang="zh-CN" altLang="en-US" dirty="0"/>
          </a:p>
        </p:txBody>
      </p:sp>
    </p:spTree>
    <p:extLst>
      <p:ext uri="{BB962C8B-B14F-4D97-AF65-F5344CB8AC3E}">
        <p14:creationId xmlns:p14="http://schemas.microsoft.com/office/powerpoint/2010/main" val="452496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Example of order violation</a:t>
            </a:r>
            <a:endParaRPr kumimoji="1" lang="zh-CN" altLang="en-US" dirty="0"/>
          </a:p>
        </p:txBody>
      </p:sp>
      <p:sp>
        <p:nvSpPr>
          <p:cNvPr id="6" name="文本框 5"/>
          <p:cNvSpPr txBox="1"/>
          <p:nvPr/>
        </p:nvSpPr>
        <p:spPr>
          <a:xfrm>
            <a:off x="395536" y="2348880"/>
            <a:ext cx="4608512" cy="1569660"/>
          </a:xfrm>
          <a:prstGeom prst="rect">
            <a:avLst/>
          </a:prstGeom>
          <a:noFill/>
        </p:spPr>
        <p:txBody>
          <a:bodyPr wrap="square" rtlCol="0">
            <a:spAutoFit/>
          </a:bodyPr>
          <a:lstStyle/>
          <a:p>
            <a:r>
              <a:rPr kumimoji="1" lang="en-US" altLang="zh-CN" sz="1600" b="1" dirty="0">
                <a:latin typeface="Courier New"/>
                <a:cs typeface="Courier New"/>
              </a:rPr>
              <a:t>void </a:t>
            </a:r>
            <a:r>
              <a:rPr kumimoji="1" lang="en-US" altLang="zh-CN" sz="1600" b="1" dirty="0" err="1">
                <a:latin typeface="Courier New"/>
                <a:cs typeface="Courier New"/>
              </a:rPr>
              <a:t>NodeState</a:t>
            </a:r>
            <a:r>
              <a:rPr kumimoji="1" lang="en-US" altLang="zh-CN" sz="1600" b="1" dirty="0">
                <a:latin typeface="Courier New"/>
                <a:cs typeface="Courier New"/>
              </a:rPr>
              <a:t>::</a:t>
            </a:r>
            <a:r>
              <a:rPr kumimoji="1" lang="en-US" altLang="zh-CN" sz="1600" b="1" dirty="0" err="1">
                <a:latin typeface="Courier New"/>
                <a:cs typeface="Courier New"/>
              </a:rPr>
              <a:t>setDynamicId</a:t>
            </a:r>
            <a:r>
              <a:rPr kumimoji="1" lang="en-US" altLang="zh-CN" sz="1600" b="1" dirty="0">
                <a:latin typeface="Courier New"/>
                <a:cs typeface="Courier New"/>
              </a:rPr>
              <a:t>(</a:t>
            </a:r>
            <a:r>
              <a:rPr kumimoji="1" lang="en-US" altLang="zh-CN" sz="1600" b="1" dirty="0" err="1">
                <a:latin typeface="Courier New"/>
                <a:cs typeface="Courier New"/>
              </a:rPr>
              <a:t>int</a:t>
            </a:r>
            <a:r>
              <a:rPr kumimoji="1" lang="en-US" altLang="zh-CN" sz="1600" b="1" dirty="0">
                <a:latin typeface="Courier New"/>
                <a:cs typeface="Courier New"/>
              </a:rPr>
              <a:t> id)</a:t>
            </a:r>
          </a:p>
          <a:p>
            <a:r>
              <a:rPr kumimoji="1" lang="en-US" altLang="zh-CN" sz="1600" b="1" dirty="0">
                <a:latin typeface="Courier New"/>
                <a:cs typeface="Courier New"/>
              </a:rPr>
              <a:t>{</a:t>
            </a:r>
          </a:p>
          <a:p>
            <a:r>
              <a:rPr kumimoji="1" lang="en-US" altLang="zh-CN" sz="1600" b="1" dirty="0">
                <a:latin typeface="Courier New"/>
                <a:cs typeface="Courier New"/>
              </a:rPr>
              <a:t>    // initialized here</a:t>
            </a:r>
          </a:p>
          <a:p>
            <a:r>
              <a:rPr kumimoji="1" lang="en-US" altLang="zh-CN" sz="1600" b="1" dirty="0">
                <a:latin typeface="Courier New"/>
                <a:cs typeface="Courier New"/>
              </a:rPr>
              <a:t>    </a:t>
            </a:r>
            <a:r>
              <a:rPr kumimoji="1" lang="en-US" altLang="zh-CN" sz="1600" b="1" dirty="0" err="1">
                <a:latin typeface="Courier New"/>
                <a:cs typeface="Courier New"/>
              </a:rPr>
              <a:t>dynamicid</a:t>
            </a:r>
            <a:r>
              <a:rPr kumimoji="1" lang="en-US" altLang="zh-CN" sz="1600" b="1" dirty="0">
                <a:latin typeface="Courier New"/>
                <a:cs typeface="Courier New"/>
              </a:rPr>
              <a:t> = id;</a:t>
            </a:r>
          </a:p>
          <a:p>
            <a:r>
              <a:rPr kumimoji="1" lang="en-US" altLang="zh-CN" sz="1600" b="1" dirty="0">
                <a:latin typeface="Courier New"/>
                <a:cs typeface="Courier New"/>
              </a:rPr>
              <a:t>    …</a:t>
            </a:r>
          </a:p>
          <a:p>
            <a:r>
              <a:rPr kumimoji="1" lang="en-US" altLang="zh-CN" sz="1600" b="1" dirty="0">
                <a:latin typeface="Courier New"/>
                <a:cs typeface="Courier New"/>
              </a:rPr>
              <a:t>}</a:t>
            </a:r>
            <a:endParaRPr kumimoji="1" lang="zh-CN" altLang="en-US" sz="1600" b="1" dirty="0">
              <a:latin typeface="Courier New"/>
              <a:cs typeface="Courier New"/>
            </a:endParaRPr>
          </a:p>
        </p:txBody>
      </p:sp>
      <p:sp>
        <p:nvSpPr>
          <p:cNvPr id="7" name="文本框 6"/>
          <p:cNvSpPr txBox="1"/>
          <p:nvPr/>
        </p:nvSpPr>
        <p:spPr>
          <a:xfrm>
            <a:off x="5220072" y="3212976"/>
            <a:ext cx="3755455" cy="1569660"/>
          </a:xfrm>
          <a:prstGeom prst="rect">
            <a:avLst/>
          </a:prstGeom>
          <a:noFill/>
        </p:spPr>
        <p:txBody>
          <a:bodyPr wrap="none" rtlCol="0">
            <a:spAutoFit/>
          </a:bodyPr>
          <a:lstStyle/>
          <a:p>
            <a:r>
              <a:rPr kumimoji="1" lang="en-US" altLang="zh-CN" sz="1600" b="1" dirty="0">
                <a:latin typeface="Courier New"/>
                <a:cs typeface="Courier New"/>
              </a:rPr>
              <a:t>void </a:t>
            </a:r>
            <a:r>
              <a:rPr kumimoji="1" lang="en-US" altLang="zh-CN" sz="1600" b="1" dirty="0" err="1">
                <a:latin typeface="Courier New"/>
                <a:cs typeface="Courier New"/>
              </a:rPr>
              <a:t>MgmtSrvr</a:t>
            </a:r>
            <a:r>
              <a:rPr kumimoji="1" lang="en-US" altLang="zh-CN" sz="1600" b="1" dirty="0">
                <a:latin typeface="Courier New"/>
                <a:cs typeface="Courier New"/>
              </a:rPr>
              <a:t>::status(…)</a:t>
            </a:r>
          </a:p>
          <a:p>
            <a:r>
              <a:rPr kumimoji="1" lang="en-US" altLang="zh-CN" sz="1600" b="1" dirty="0">
                <a:latin typeface="Courier New"/>
                <a:cs typeface="Courier New"/>
              </a:rPr>
              <a:t>{</a:t>
            </a:r>
          </a:p>
          <a:p>
            <a:r>
              <a:rPr kumimoji="1" lang="en-US" altLang="zh-CN" sz="1600" b="1" dirty="0">
                <a:latin typeface="Courier New"/>
                <a:cs typeface="Courier New"/>
              </a:rPr>
              <a:t>    *</a:t>
            </a:r>
            <a:r>
              <a:rPr kumimoji="1" lang="en-US" altLang="zh-CN" sz="1600" b="1" dirty="0" err="1">
                <a:latin typeface="Courier New"/>
                <a:cs typeface="Courier New"/>
              </a:rPr>
              <a:t>myid</a:t>
            </a:r>
            <a:r>
              <a:rPr kumimoji="1" lang="en-US" altLang="zh-CN" sz="1600" b="1" dirty="0">
                <a:latin typeface="Courier New"/>
                <a:cs typeface="Courier New"/>
              </a:rPr>
              <a:t> =</a:t>
            </a:r>
          </a:p>
          <a:p>
            <a:r>
              <a:rPr kumimoji="1" lang="en-US" altLang="zh-CN" sz="1600" b="1" dirty="0">
                <a:latin typeface="Courier New"/>
                <a:cs typeface="Courier New"/>
              </a:rPr>
              <a:t>      </a:t>
            </a:r>
            <a:r>
              <a:rPr kumimoji="1" lang="en-US" altLang="zh-CN" sz="1600" b="1" dirty="0" err="1">
                <a:latin typeface="Courier New"/>
                <a:cs typeface="Courier New"/>
              </a:rPr>
              <a:t>node.m_state.dynamicid</a:t>
            </a:r>
            <a:r>
              <a:rPr kumimoji="1" lang="en-US" altLang="zh-CN" sz="1600" b="1" dirty="0">
                <a:latin typeface="Courier New"/>
                <a:cs typeface="Courier New"/>
              </a:rPr>
              <a:t>;</a:t>
            </a:r>
          </a:p>
          <a:p>
            <a:r>
              <a:rPr kumimoji="1" lang="en-US" altLang="zh-CN" sz="1600" b="1" dirty="0">
                <a:latin typeface="Courier New"/>
                <a:cs typeface="Courier New"/>
              </a:rPr>
              <a:t>    …</a:t>
            </a:r>
          </a:p>
          <a:p>
            <a:r>
              <a:rPr kumimoji="1" lang="en-US" altLang="zh-CN" sz="1600" b="1" dirty="0">
                <a:latin typeface="Courier New"/>
                <a:cs typeface="Courier New"/>
              </a:rPr>
              <a:t>}</a:t>
            </a:r>
            <a:endParaRPr kumimoji="1" lang="zh-CN" altLang="en-US" sz="1600" b="1" dirty="0">
              <a:latin typeface="Courier New"/>
              <a:cs typeface="Courier New"/>
            </a:endParaRPr>
          </a:p>
        </p:txBody>
      </p:sp>
      <p:sp>
        <p:nvSpPr>
          <p:cNvPr id="10" name="文本框 9"/>
          <p:cNvSpPr txBox="1"/>
          <p:nvPr/>
        </p:nvSpPr>
        <p:spPr>
          <a:xfrm>
            <a:off x="3419872" y="4941168"/>
            <a:ext cx="2312201" cy="369332"/>
          </a:xfrm>
          <a:prstGeom prst="rect">
            <a:avLst/>
          </a:prstGeom>
          <a:noFill/>
        </p:spPr>
        <p:txBody>
          <a:bodyPr wrap="none" rtlCol="0">
            <a:spAutoFit/>
          </a:bodyPr>
          <a:lstStyle/>
          <a:p>
            <a:r>
              <a:rPr kumimoji="1" lang="en-US" altLang="zh-CN" dirty="0"/>
              <a:t>MySQL </a:t>
            </a:r>
            <a:r>
              <a:rPr kumimoji="1" lang="en-US" altLang="zh-CN" dirty="0" err="1"/>
              <a:t>NodeState.hpp</a:t>
            </a:r>
            <a:endParaRPr kumimoji="1" lang="zh-CN" altLang="en-US" dirty="0"/>
          </a:p>
        </p:txBody>
      </p:sp>
      <p:cxnSp>
        <p:nvCxnSpPr>
          <p:cNvPr id="8" name="直线箭头连接符 7"/>
          <p:cNvCxnSpPr/>
          <p:nvPr/>
        </p:nvCxnSpPr>
        <p:spPr>
          <a:xfrm>
            <a:off x="2843808" y="3284984"/>
            <a:ext cx="288032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文本框 8"/>
          <p:cNvSpPr txBox="1"/>
          <p:nvPr/>
        </p:nvSpPr>
        <p:spPr>
          <a:xfrm>
            <a:off x="3275856" y="3717032"/>
            <a:ext cx="1428596" cy="369332"/>
          </a:xfrm>
          <a:prstGeom prst="rect">
            <a:avLst/>
          </a:prstGeom>
          <a:noFill/>
        </p:spPr>
        <p:txBody>
          <a:bodyPr wrap="none" rtlCol="0">
            <a:spAutoFit/>
          </a:bodyPr>
          <a:lstStyle/>
          <a:p>
            <a:r>
              <a:rPr kumimoji="1" lang="en-US" altLang="zh-CN" dirty="0"/>
              <a:t>correct order</a:t>
            </a:r>
            <a:endParaRPr kumimoji="1" lang="zh-CN" altLang="en-US" dirty="0"/>
          </a:p>
        </p:txBody>
      </p:sp>
      <p:sp>
        <p:nvSpPr>
          <p:cNvPr id="11" name="文本框 10"/>
          <p:cNvSpPr txBox="1"/>
          <p:nvPr/>
        </p:nvSpPr>
        <p:spPr>
          <a:xfrm>
            <a:off x="1763688" y="1988840"/>
            <a:ext cx="1014784" cy="369332"/>
          </a:xfrm>
          <a:prstGeom prst="rect">
            <a:avLst/>
          </a:prstGeom>
          <a:ln w="9525" cmpd="sng"/>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zh-CN" dirty="0"/>
              <a:t>Thread 1</a:t>
            </a:r>
            <a:endParaRPr kumimoji="1" lang="zh-CN" altLang="en-US" dirty="0"/>
          </a:p>
        </p:txBody>
      </p:sp>
      <p:sp>
        <p:nvSpPr>
          <p:cNvPr id="12" name="Rectangle 15"/>
          <p:cNvSpPr>
            <a:spLocks noChangeArrowheads="1"/>
          </p:cNvSpPr>
          <p:nvPr/>
        </p:nvSpPr>
        <p:spPr bwMode="auto">
          <a:xfrm>
            <a:off x="323528" y="1988840"/>
            <a:ext cx="8568952" cy="2736304"/>
          </a:xfrm>
          <a:prstGeom prst="rect">
            <a:avLst/>
          </a:prstGeom>
          <a:noFill/>
          <a:ln w="9525">
            <a:solidFill>
              <a:srgbClr val="3F3F3F"/>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a:endParaRPr>
          </a:p>
        </p:txBody>
      </p:sp>
      <p:sp>
        <p:nvSpPr>
          <p:cNvPr id="13" name="文本框 12"/>
          <p:cNvSpPr txBox="1"/>
          <p:nvPr/>
        </p:nvSpPr>
        <p:spPr>
          <a:xfrm>
            <a:off x="6444208" y="1988840"/>
            <a:ext cx="1014784" cy="369332"/>
          </a:xfrm>
          <a:prstGeom prst="rect">
            <a:avLst/>
          </a:prstGeom>
          <a:ln w="9525" cmpd="sng"/>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zh-CN" dirty="0"/>
              <a:t>Thread 2</a:t>
            </a:r>
            <a:endParaRPr kumimoji="1" lang="zh-CN" altLang="en-US" dirty="0"/>
          </a:p>
        </p:txBody>
      </p:sp>
    </p:spTree>
    <p:extLst>
      <p:ext uri="{BB962C8B-B14F-4D97-AF65-F5344CB8AC3E}">
        <p14:creationId xmlns:p14="http://schemas.microsoft.com/office/powerpoint/2010/main" val="5933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marL="0" indent="0">
              <a:buNone/>
            </a:pPr>
            <a:r>
              <a:rPr lang="en-US" dirty="0"/>
              <a:t>Recap</a:t>
            </a:r>
          </a:p>
          <a:p>
            <a:pPr marL="0" indent="0">
              <a:buNone/>
            </a:pPr>
            <a:endParaRPr lang="en-US" dirty="0"/>
          </a:p>
          <a:p>
            <a:pPr marL="0" indent="0">
              <a:buNone/>
            </a:pPr>
            <a:r>
              <a:rPr lang="en-US" dirty="0"/>
              <a:t>Understanding Concurrency bugs</a:t>
            </a:r>
          </a:p>
          <a:p>
            <a:pPr marL="0" indent="0">
              <a:buNone/>
            </a:pPr>
            <a:endParaRPr lang="en-US" dirty="0"/>
          </a:p>
          <a:p>
            <a:pPr marL="0" indent="0">
              <a:buNone/>
            </a:pPr>
            <a:r>
              <a:rPr lang="en-US" dirty="0"/>
              <a:t>OS Bugs</a:t>
            </a:r>
          </a:p>
          <a:p>
            <a:pPr marL="0" indent="0">
              <a:buNone/>
            </a:pPr>
            <a:endParaRPr lang="en-US" dirty="0"/>
          </a:p>
          <a:p>
            <a:pPr marL="0" indent="0">
              <a:buNone/>
            </a:pPr>
            <a:r>
              <a:rPr lang="en-US" dirty="0"/>
              <a:t>Data race detection</a:t>
            </a:r>
          </a:p>
        </p:txBody>
      </p:sp>
    </p:spTree>
    <p:extLst>
      <p:ext uri="{BB962C8B-B14F-4D97-AF65-F5344CB8AC3E}">
        <p14:creationId xmlns:p14="http://schemas.microsoft.com/office/powerpoint/2010/main" val="2182817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Example of order violation</a:t>
            </a:r>
            <a:endParaRPr kumimoji="1" lang="zh-CN" altLang="en-US" dirty="0"/>
          </a:p>
        </p:txBody>
      </p:sp>
      <p:sp>
        <p:nvSpPr>
          <p:cNvPr id="6" name="文本框 5"/>
          <p:cNvSpPr txBox="1"/>
          <p:nvPr/>
        </p:nvSpPr>
        <p:spPr>
          <a:xfrm>
            <a:off x="395536" y="3140968"/>
            <a:ext cx="4608512" cy="1569660"/>
          </a:xfrm>
          <a:prstGeom prst="rect">
            <a:avLst/>
          </a:prstGeom>
          <a:noFill/>
        </p:spPr>
        <p:txBody>
          <a:bodyPr wrap="square" rtlCol="0">
            <a:spAutoFit/>
          </a:bodyPr>
          <a:lstStyle/>
          <a:p>
            <a:r>
              <a:rPr kumimoji="1" lang="en-US" altLang="zh-CN" sz="1600" b="1" dirty="0">
                <a:latin typeface="Courier New"/>
                <a:cs typeface="Courier New"/>
              </a:rPr>
              <a:t>void </a:t>
            </a:r>
            <a:r>
              <a:rPr kumimoji="1" lang="en-US" altLang="zh-CN" sz="1600" b="1" dirty="0" err="1">
                <a:latin typeface="Courier New"/>
                <a:cs typeface="Courier New"/>
              </a:rPr>
              <a:t>NodeState</a:t>
            </a:r>
            <a:r>
              <a:rPr kumimoji="1" lang="en-US" altLang="zh-CN" sz="1600" b="1" dirty="0">
                <a:latin typeface="Courier New"/>
                <a:cs typeface="Courier New"/>
              </a:rPr>
              <a:t>::</a:t>
            </a:r>
            <a:r>
              <a:rPr kumimoji="1" lang="en-US" altLang="zh-CN" sz="1600" b="1" dirty="0" err="1">
                <a:latin typeface="Courier New"/>
                <a:cs typeface="Courier New"/>
              </a:rPr>
              <a:t>setDynamicId</a:t>
            </a:r>
            <a:r>
              <a:rPr kumimoji="1" lang="en-US" altLang="zh-CN" sz="1600" b="1" dirty="0">
                <a:latin typeface="Courier New"/>
                <a:cs typeface="Courier New"/>
              </a:rPr>
              <a:t>(</a:t>
            </a:r>
            <a:r>
              <a:rPr kumimoji="1" lang="en-US" altLang="zh-CN" sz="1600" b="1" dirty="0" err="1">
                <a:latin typeface="Courier New"/>
                <a:cs typeface="Courier New"/>
              </a:rPr>
              <a:t>int</a:t>
            </a:r>
            <a:r>
              <a:rPr kumimoji="1" lang="en-US" altLang="zh-CN" sz="1600" b="1" dirty="0">
                <a:latin typeface="Courier New"/>
                <a:cs typeface="Courier New"/>
              </a:rPr>
              <a:t> id)</a:t>
            </a:r>
          </a:p>
          <a:p>
            <a:r>
              <a:rPr kumimoji="1" lang="en-US" altLang="zh-CN" sz="1600" b="1" dirty="0">
                <a:latin typeface="Courier New"/>
                <a:cs typeface="Courier New"/>
              </a:rPr>
              <a:t>{</a:t>
            </a:r>
          </a:p>
          <a:p>
            <a:r>
              <a:rPr kumimoji="1" lang="en-US" altLang="zh-CN" sz="1600" b="1" dirty="0">
                <a:latin typeface="Courier New"/>
                <a:cs typeface="Courier New"/>
              </a:rPr>
              <a:t>    // initialized here</a:t>
            </a:r>
          </a:p>
          <a:p>
            <a:r>
              <a:rPr kumimoji="1" lang="en-US" altLang="zh-CN" sz="1600" b="1" dirty="0">
                <a:latin typeface="Courier New"/>
                <a:cs typeface="Courier New"/>
              </a:rPr>
              <a:t>    </a:t>
            </a:r>
            <a:r>
              <a:rPr kumimoji="1" lang="en-US" altLang="zh-CN" sz="1600" b="1" dirty="0" err="1">
                <a:latin typeface="Courier New"/>
                <a:cs typeface="Courier New"/>
              </a:rPr>
              <a:t>dynamicid</a:t>
            </a:r>
            <a:r>
              <a:rPr kumimoji="1" lang="en-US" altLang="zh-CN" sz="1600" b="1" dirty="0">
                <a:latin typeface="Courier New"/>
                <a:cs typeface="Courier New"/>
              </a:rPr>
              <a:t> = id;</a:t>
            </a:r>
          </a:p>
          <a:p>
            <a:r>
              <a:rPr kumimoji="1" lang="en-US" altLang="zh-CN" sz="1600" b="1" dirty="0">
                <a:latin typeface="Courier New"/>
                <a:cs typeface="Courier New"/>
              </a:rPr>
              <a:t>    …</a:t>
            </a:r>
          </a:p>
          <a:p>
            <a:r>
              <a:rPr kumimoji="1" lang="en-US" altLang="zh-CN" sz="1600" b="1" dirty="0">
                <a:latin typeface="Courier New"/>
                <a:cs typeface="Courier New"/>
              </a:rPr>
              <a:t>}</a:t>
            </a:r>
            <a:endParaRPr kumimoji="1" lang="zh-CN" altLang="en-US" sz="1600" b="1" dirty="0">
              <a:latin typeface="Courier New"/>
              <a:cs typeface="Courier New"/>
            </a:endParaRPr>
          </a:p>
        </p:txBody>
      </p:sp>
      <p:sp>
        <p:nvSpPr>
          <p:cNvPr id="7" name="文本框 6"/>
          <p:cNvSpPr txBox="1"/>
          <p:nvPr/>
        </p:nvSpPr>
        <p:spPr>
          <a:xfrm>
            <a:off x="5148064" y="2276872"/>
            <a:ext cx="3755455" cy="1569660"/>
          </a:xfrm>
          <a:prstGeom prst="rect">
            <a:avLst/>
          </a:prstGeom>
          <a:noFill/>
        </p:spPr>
        <p:txBody>
          <a:bodyPr wrap="none" rtlCol="0">
            <a:spAutoFit/>
          </a:bodyPr>
          <a:lstStyle/>
          <a:p>
            <a:r>
              <a:rPr kumimoji="1" lang="en-US" altLang="zh-CN" sz="1600" b="1" dirty="0">
                <a:latin typeface="Courier New"/>
                <a:cs typeface="Courier New"/>
              </a:rPr>
              <a:t>void </a:t>
            </a:r>
            <a:r>
              <a:rPr kumimoji="1" lang="en-US" altLang="zh-CN" sz="1600" b="1" dirty="0" err="1">
                <a:latin typeface="Courier New"/>
                <a:cs typeface="Courier New"/>
              </a:rPr>
              <a:t>MgmtSrvr</a:t>
            </a:r>
            <a:r>
              <a:rPr kumimoji="1" lang="en-US" altLang="zh-CN" sz="1600" b="1" dirty="0">
                <a:latin typeface="Courier New"/>
                <a:cs typeface="Courier New"/>
              </a:rPr>
              <a:t>::status(…)</a:t>
            </a:r>
          </a:p>
          <a:p>
            <a:r>
              <a:rPr kumimoji="1" lang="en-US" altLang="zh-CN" sz="1600" b="1" dirty="0">
                <a:latin typeface="Courier New"/>
                <a:cs typeface="Courier New"/>
              </a:rPr>
              <a:t>{</a:t>
            </a:r>
          </a:p>
          <a:p>
            <a:r>
              <a:rPr kumimoji="1" lang="en-US" altLang="zh-CN" sz="1600" b="1" dirty="0">
                <a:latin typeface="Courier New"/>
                <a:cs typeface="Courier New"/>
              </a:rPr>
              <a:t>    *</a:t>
            </a:r>
            <a:r>
              <a:rPr kumimoji="1" lang="en-US" altLang="zh-CN" sz="1600" b="1" dirty="0" err="1">
                <a:latin typeface="Courier New"/>
                <a:cs typeface="Courier New"/>
              </a:rPr>
              <a:t>myid</a:t>
            </a:r>
            <a:r>
              <a:rPr kumimoji="1" lang="en-US" altLang="zh-CN" sz="1600" b="1" dirty="0">
                <a:latin typeface="Courier New"/>
                <a:cs typeface="Courier New"/>
              </a:rPr>
              <a:t> =</a:t>
            </a:r>
          </a:p>
          <a:p>
            <a:r>
              <a:rPr kumimoji="1" lang="en-US" altLang="zh-CN" sz="1600" b="1" dirty="0">
                <a:latin typeface="Courier New"/>
                <a:cs typeface="Courier New"/>
              </a:rPr>
              <a:t>      </a:t>
            </a:r>
            <a:r>
              <a:rPr kumimoji="1" lang="en-US" altLang="zh-CN" sz="1600" b="1" dirty="0" err="1">
                <a:latin typeface="Courier New"/>
                <a:cs typeface="Courier New"/>
              </a:rPr>
              <a:t>node.m_state.dynamicid</a:t>
            </a:r>
            <a:r>
              <a:rPr kumimoji="1" lang="en-US" altLang="zh-CN" sz="1600" b="1" dirty="0">
                <a:latin typeface="Courier New"/>
                <a:cs typeface="Courier New"/>
              </a:rPr>
              <a:t>;</a:t>
            </a:r>
          </a:p>
          <a:p>
            <a:r>
              <a:rPr kumimoji="1" lang="en-US" altLang="zh-CN" sz="1600" b="1" dirty="0">
                <a:latin typeface="Courier New"/>
                <a:cs typeface="Courier New"/>
              </a:rPr>
              <a:t>    …</a:t>
            </a:r>
          </a:p>
          <a:p>
            <a:r>
              <a:rPr kumimoji="1" lang="en-US" altLang="zh-CN" sz="1600" b="1" dirty="0">
                <a:latin typeface="Courier New"/>
                <a:cs typeface="Courier New"/>
              </a:rPr>
              <a:t>}</a:t>
            </a:r>
            <a:endParaRPr kumimoji="1" lang="zh-CN" altLang="en-US" sz="1600" b="1" dirty="0">
              <a:latin typeface="Courier New"/>
              <a:cs typeface="Courier New"/>
            </a:endParaRPr>
          </a:p>
        </p:txBody>
      </p:sp>
      <p:sp>
        <p:nvSpPr>
          <p:cNvPr id="10" name="文本框 9"/>
          <p:cNvSpPr txBox="1"/>
          <p:nvPr/>
        </p:nvSpPr>
        <p:spPr>
          <a:xfrm>
            <a:off x="3419872" y="4941168"/>
            <a:ext cx="2312201" cy="369332"/>
          </a:xfrm>
          <a:prstGeom prst="rect">
            <a:avLst/>
          </a:prstGeom>
          <a:noFill/>
        </p:spPr>
        <p:txBody>
          <a:bodyPr wrap="none" rtlCol="0">
            <a:spAutoFit/>
          </a:bodyPr>
          <a:lstStyle/>
          <a:p>
            <a:r>
              <a:rPr kumimoji="1" lang="en-US" altLang="zh-CN" dirty="0"/>
              <a:t>MySQL </a:t>
            </a:r>
            <a:r>
              <a:rPr kumimoji="1" lang="en-US" altLang="zh-CN" dirty="0" err="1"/>
              <a:t>NodeState.hpp</a:t>
            </a:r>
            <a:endParaRPr kumimoji="1" lang="zh-CN" altLang="en-US" dirty="0"/>
          </a:p>
        </p:txBody>
      </p:sp>
      <p:cxnSp>
        <p:nvCxnSpPr>
          <p:cNvPr id="11" name="直线箭头连接符 10"/>
          <p:cNvCxnSpPr/>
          <p:nvPr/>
        </p:nvCxnSpPr>
        <p:spPr>
          <a:xfrm flipH="1">
            <a:off x="2987824" y="3140968"/>
            <a:ext cx="2736304" cy="936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文本框 11"/>
          <p:cNvSpPr txBox="1"/>
          <p:nvPr/>
        </p:nvSpPr>
        <p:spPr>
          <a:xfrm>
            <a:off x="4139952" y="3789040"/>
            <a:ext cx="1320005" cy="369332"/>
          </a:xfrm>
          <a:prstGeom prst="rect">
            <a:avLst/>
          </a:prstGeom>
          <a:noFill/>
        </p:spPr>
        <p:txBody>
          <a:bodyPr wrap="none" rtlCol="0">
            <a:spAutoFit/>
          </a:bodyPr>
          <a:lstStyle/>
          <a:p>
            <a:r>
              <a:rPr kumimoji="1" lang="en-US" altLang="zh-CN" dirty="0"/>
              <a:t>buggy order</a:t>
            </a:r>
            <a:endParaRPr kumimoji="1" lang="zh-CN" altLang="en-US" dirty="0"/>
          </a:p>
        </p:txBody>
      </p:sp>
      <p:sp>
        <p:nvSpPr>
          <p:cNvPr id="13" name="文本框 12"/>
          <p:cNvSpPr txBox="1"/>
          <p:nvPr/>
        </p:nvSpPr>
        <p:spPr>
          <a:xfrm>
            <a:off x="1763688" y="1988840"/>
            <a:ext cx="1014784" cy="369332"/>
          </a:xfrm>
          <a:prstGeom prst="rect">
            <a:avLst/>
          </a:prstGeom>
          <a:ln w="9525" cmpd="sng"/>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zh-CN" dirty="0"/>
              <a:t>Thread 1</a:t>
            </a:r>
            <a:endParaRPr kumimoji="1" lang="zh-CN" altLang="en-US" dirty="0"/>
          </a:p>
        </p:txBody>
      </p:sp>
      <p:sp>
        <p:nvSpPr>
          <p:cNvPr id="14" name="Rectangle 15"/>
          <p:cNvSpPr>
            <a:spLocks noChangeArrowheads="1"/>
          </p:cNvSpPr>
          <p:nvPr/>
        </p:nvSpPr>
        <p:spPr bwMode="auto">
          <a:xfrm>
            <a:off x="323528" y="1988840"/>
            <a:ext cx="8568952" cy="2736304"/>
          </a:xfrm>
          <a:prstGeom prst="rect">
            <a:avLst/>
          </a:prstGeom>
          <a:noFill/>
          <a:ln w="9525">
            <a:solidFill>
              <a:srgbClr val="3F3F3F"/>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a:endParaRPr>
          </a:p>
        </p:txBody>
      </p:sp>
      <p:sp>
        <p:nvSpPr>
          <p:cNvPr id="15" name="文本框 14"/>
          <p:cNvSpPr txBox="1"/>
          <p:nvPr/>
        </p:nvSpPr>
        <p:spPr>
          <a:xfrm>
            <a:off x="6444208" y="1988840"/>
            <a:ext cx="1014784" cy="369332"/>
          </a:xfrm>
          <a:prstGeom prst="rect">
            <a:avLst/>
          </a:prstGeom>
          <a:ln w="9525" cmpd="sng"/>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zh-CN" dirty="0"/>
              <a:t>Thread 2</a:t>
            </a:r>
            <a:endParaRPr kumimoji="1" lang="zh-CN" altLang="en-US" dirty="0"/>
          </a:p>
        </p:txBody>
      </p:sp>
    </p:spTree>
    <p:extLst>
      <p:ext uri="{BB962C8B-B14F-4D97-AF65-F5344CB8AC3E}">
        <p14:creationId xmlns:p14="http://schemas.microsoft.com/office/powerpoint/2010/main" val="1140781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Non-deadlock bug pattern</a:t>
            </a:r>
            <a:endParaRPr kumimoji="1" lang="zh-CN" altLang="en-US" dirty="0"/>
          </a:p>
        </p:txBody>
      </p:sp>
      <p:sp>
        <p:nvSpPr>
          <p:cNvPr id="12" name="Rectangle 7"/>
          <p:cNvSpPr txBox="1">
            <a:spLocks noChangeArrowheads="1"/>
          </p:cNvSpPr>
          <p:nvPr/>
        </p:nvSpPr>
        <p:spPr bwMode="auto">
          <a:xfrm>
            <a:off x="5076056" y="1844824"/>
            <a:ext cx="3802811" cy="199490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96875" indent="-396875" algn="l" defTabSz="912813" rtl="0" eaLnBrk="1" fontAlgn="base" hangingPunct="1">
              <a:lnSpc>
                <a:spcPct val="90000"/>
              </a:lnSpc>
              <a:spcBef>
                <a:spcPct val="20000"/>
              </a:spcBef>
              <a:spcAft>
                <a:spcPct val="0"/>
              </a:spcAft>
              <a:buSzPct val="85000"/>
              <a:buBlip>
                <a:blip r:embed="rId2"/>
              </a:buBlip>
              <a:defRPr sz="3200" kern="1200">
                <a:solidFill>
                  <a:schemeClr val="bg1"/>
                </a:solidFill>
                <a:latin typeface="+mn-lt"/>
                <a:ea typeface="+mn-ea"/>
                <a:cs typeface="+mn-cs"/>
              </a:defRPr>
            </a:lvl1pPr>
            <a:lvl2pPr marL="914400" indent="-396875" algn="l" defTabSz="912813" rtl="0" eaLnBrk="1" fontAlgn="base" hangingPunct="1">
              <a:lnSpc>
                <a:spcPct val="90000"/>
              </a:lnSpc>
              <a:spcBef>
                <a:spcPct val="20000"/>
              </a:spcBef>
              <a:spcAft>
                <a:spcPct val="0"/>
              </a:spcAft>
              <a:buSzPct val="85000"/>
              <a:buBlip>
                <a:blip r:embed="rId2"/>
              </a:buBlip>
              <a:defRPr sz="2800" kern="1200">
                <a:solidFill>
                  <a:schemeClr val="bg1"/>
                </a:solidFill>
                <a:latin typeface="+mn-lt"/>
                <a:ea typeface="+mn-ea"/>
                <a:cs typeface="+mn-cs"/>
              </a:defRPr>
            </a:lvl2pPr>
            <a:lvl3pPr marL="1258888" indent="-344488" algn="l" defTabSz="912813" rtl="0" eaLnBrk="1" fontAlgn="base" hangingPunct="1">
              <a:lnSpc>
                <a:spcPct val="90000"/>
              </a:lnSpc>
              <a:spcBef>
                <a:spcPct val="20000"/>
              </a:spcBef>
              <a:spcAft>
                <a:spcPct val="0"/>
              </a:spcAft>
              <a:buSzPct val="85000"/>
              <a:buBlip>
                <a:blip r:embed="rId2"/>
              </a:buBlip>
              <a:defRPr sz="2400" kern="1200">
                <a:solidFill>
                  <a:schemeClr val="bg1"/>
                </a:solidFill>
                <a:latin typeface="+mn-lt"/>
                <a:ea typeface="+mn-ea"/>
                <a:cs typeface="+mn-cs"/>
              </a:defRPr>
            </a:lvl3pPr>
            <a:lvl4pPr marL="1604963" indent="-346075" algn="l" defTabSz="912813" rtl="0" eaLnBrk="1" fontAlgn="base" hangingPunct="1">
              <a:lnSpc>
                <a:spcPct val="90000"/>
              </a:lnSpc>
              <a:spcBef>
                <a:spcPct val="20000"/>
              </a:spcBef>
              <a:spcAft>
                <a:spcPct val="0"/>
              </a:spcAft>
              <a:buSzPct val="85000"/>
              <a:buBlip>
                <a:blip r:embed="rId2"/>
              </a:buBlip>
              <a:defRPr sz="2400" kern="1200">
                <a:solidFill>
                  <a:schemeClr val="bg1"/>
                </a:solidFill>
                <a:latin typeface="+mn-lt"/>
                <a:ea typeface="+mn-ea"/>
                <a:cs typeface="+mn-cs"/>
              </a:defRPr>
            </a:lvl4pPr>
            <a:lvl5pPr marL="1941513" indent="-336550" algn="l" defTabSz="912813" rtl="0" eaLnBrk="1" fontAlgn="base" hangingPunct="1">
              <a:lnSpc>
                <a:spcPct val="90000"/>
              </a:lnSpc>
              <a:spcBef>
                <a:spcPct val="20000"/>
              </a:spcBef>
              <a:spcAft>
                <a:spcPct val="0"/>
              </a:spcAft>
              <a:buSzPct val="85000"/>
              <a:buBlip>
                <a:blip r:embed="rId2"/>
              </a:buBlip>
              <a:defRPr sz="24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altLang="zh-CN" sz="2800" b="1" kern="0" dirty="0">
                <a:solidFill>
                  <a:srgbClr val="000000"/>
                </a:solidFill>
                <a:latin typeface="Arial"/>
                <a:cs typeface="Arial"/>
              </a:rPr>
              <a:t>Implications</a:t>
            </a:r>
            <a:endParaRPr kumimoji="0" lang="en-US" sz="2600" b="0" i="0" u="none" strike="noStrike" kern="1200" cap="none" spc="0" normalizeH="0" baseline="0" noProof="0" dirty="0">
              <a:ln>
                <a:noFill/>
              </a:ln>
              <a:solidFill>
                <a:srgbClr val="000000"/>
              </a:solidFill>
              <a:effectLst/>
              <a:uLnTx/>
              <a:uFillTx/>
              <a:latin typeface="Arial"/>
              <a:ea typeface="+mn-ea"/>
              <a:cs typeface="Arial"/>
            </a:endParaRPr>
          </a:p>
          <a:p>
            <a:pPr marL="0" marR="0" lvl="0" indent="0" algn="l" defTabSz="912813" rtl="0" eaLnBrk="1" fontAlgn="base" latinLnBrk="0" hangingPunct="1">
              <a:lnSpc>
                <a:spcPct val="90000"/>
              </a:lnSpc>
              <a:spcBef>
                <a:spcPct val="20000"/>
              </a:spcBef>
              <a:spcAft>
                <a:spcPct val="0"/>
              </a:spcAft>
              <a:buClrTx/>
              <a:buSzPct val="85000"/>
              <a:buNone/>
              <a:tabLst/>
              <a:defRPr/>
            </a:pPr>
            <a:endParaRPr kumimoji="0" lang="en-US" sz="2600" b="0" i="0" u="none" strike="noStrike" kern="1200" cap="none" spc="0" normalizeH="0" baseline="0" noProof="0" dirty="0">
              <a:ln>
                <a:noFill/>
              </a:ln>
              <a:solidFill>
                <a:srgbClr val="000000"/>
              </a:solidFill>
              <a:effectLst/>
              <a:uLnTx/>
              <a:uFillTx/>
              <a:latin typeface="Arial"/>
              <a:ea typeface="+mn-ea"/>
              <a:cs typeface="Arial"/>
            </a:endParaRPr>
          </a:p>
          <a:p>
            <a:pPr marL="0" marR="0" lvl="0" indent="0" algn="l" defTabSz="912813" rtl="0" eaLnBrk="1" fontAlgn="base" latinLnBrk="0" hangingPunct="1">
              <a:lnSpc>
                <a:spcPct val="90000"/>
              </a:lnSpc>
              <a:spcBef>
                <a:spcPct val="20000"/>
              </a:spcBef>
              <a:spcAft>
                <a:spcPct val="0"/>
              </a:spcAft>
              <a:buClrTx/>
              <a:buSzPct val="85000"/>
              <a:buNone/>
              <a:tabLst/>
              <a:defRPr/>
            </a:pPr>
            <a:r>
              <a:rPr kumimoji="0" lang="en-US" sz="2600" b="0" i="0" u="none" strike="noStrike" kern="1200" cap="none" spc="0" normalizeH="0" baseline="0" noProof="0" dirty="0">
                <a:ln>
                  <a:noFill/>
                </a:ln>
                <a:solidFill>
                  <a:srgbClr val="000000"/>
                </a:solidFill>
                <a:effectLst/>
                <a:uLnTx/>
                <a:uFillTx/>
                <a:latin typeface="Arial"/>
                <a:ea typeface="+mn-ea"/>
                <a:cs typeface="Arial"/>
              </a:rPr>
              <a:t>We should focus on atomicity violation and order violation</a:t>
            </a:r>
          </a:p>
        </p:txBody>
      </p:sp>
      <p:graphicFrame>
        <p:nvGraphicFramePr>
          <p:cNvPr id="15" name="Object 22"/>
          <p:cNvGraphicFramePr>
            <a:graphicFrameLocks noChangeAspect="1"/>
          </p:cNvGraphicFramePr>
          <p:nvPr>
            <p:extLst>
              <p:ext uri="{D42A27DB-BD31-4B8C-83A1-F6EECF244321}">
                <p14:modId xmlns:p14="http://schemas.microsoft.com/office/powerpoint/2010/main" val="1034514500"/>
              </p:ext>
            </p:extLst>
          </p:nvPr>
        </p:nvGraphicFramePr>
        <p:xfrm>
          <a:off x="251520" y="1700808"/>
          <a:ext cx="5144456" cy="3960440"/>
        </p:xfrm>
        <a:graphic>
          <a:graphicData uri="http://schemas.openxmlformats.org/drawingml/2006/chart">
            <c:chart xmlns:c="http://schemas.openxmlformats.org/drawingml/2006/chart" xmlns:r="http://schemas.openxmlformats.org/officeDocument/2006/relationships" r:id="rId3"/>
          </a:graphicData>
        </a:graphic>
      </p:graphicFrame>
      <p:sp>
        <p:nvSpPr>
          <p:cNvPr id="16" name="文本框 15"/>
          <p:cNvSpPr txBox="1"/>
          <p:nvPr/>
        </p:nvSpPr>
        <p:spPr>
          <a:xfrm>
            <a:off x="899592" y="1556792"/>
            <a:ext cx="957639" cy="369332"/>
          </a:xfrm>
          <a:prstGeom prst="rect">
            <a:avLst/>
          </a:prstGeom>
          <a:noFill/>
        </p:spPr>
        <p:txBody>
          <a:bodyPr wrap="none" rtlCol="0">
            <a:spAutoFit/>
          </a:bodyPr>
          <a:lstStyle/>
          <a:p>
            <a:r>
              <a:rPr kumimoji="1" lang="en-US" altLang="zh-CN" dirty="0"/>
              <a:t>51(69%)</a:t>
            </a:r>
            <a:endParaRPr kumimoji="1" lang="zh-CN" altLang="en-US" dirty="0"/>
          </a:p>
        </p:txBody>
      </p:sp>
      <p:sp>
        <p:nvSpPr>
          <p:cNvPr id="17" name="文本框 16"/>
          <p:cNvSpPr txBox="1"/>
          <p:nvPr/>
        </p:nvSpPr>
        <p:spPr>
          <a:xfrm>
            <a:off x="2195736" y="3356992"/>
            <a:ext cx="957639" cy="369332"/>
          </a:xfrm>
          <a:prstGeom prst="rect">
            <a:avLst/>
          </a:prstGeom>
          <a:noFill/>
        </p:spPr>
        <p:txBody>
          <a:bodyPr wrap="none" rtlCol="0">
            <a:spAutoFit/>
          </a:bodyPr>
          <a:lstStyle/>
          <a:p>
            <a:r>
              <a:rPr kumimoji="1" lang="en-US" altLang="zh-CN" dirty="0"/>
              <a:t>24(32%)</a:t>
            </a:r>
            <a:endParaRPr kumimoji="1" lang="zh-CN" altLang="en-US" dirty="0"/>
          </a:p>
        </p:txBody>
      </p:sp>
      <p:sp>
        <p:nvSpPr>
          <p:cNvPr id="18" name="文本框 17"/>
          <p:cNvSpPr txBox="1"/>
          <p:nvPr/>
        </p:nvSpPr>
        <p:spPr>
          <a:xfrm>
            <a:off x="3635896" y="4509120"/>
            <a:ext cx="723651" cy="369332"/>
          </a:xfrm>
          <a:prstGeom prst="rect">
            <a:avLst/>
          </a:prstGeom>
          <a:noFill/>
        </p:spPr>
        <p:txBody>
          <a:bodyPr wrap="none" rtlCol="0">
            <a:spAutoFit/>
          </a:bodyPr>
          <a:lstStyle/>
          <a:p>
            <a:r>
              <a:rPr kumimoji="1" lang="en-US" altLang="zh-CN" dirty="0"/>
              <a:t>2(3%)</a:t>
            </a:r>
            <a:endParaRPr kumimoji="1" lang="zh-CN" altLang="en-US" dirty="0"/>
          </a:p>
        </p:txBody>
      </p:sp>
      <p:sp>
        <p:nvSpPr>
          <p:cNvPr id="3" name="圆角矩形 2"/>
          <p:cNvSpPr/>
          <p:nvPr/>
        </p:nvSpPr>
        <p:spPr>
          <a:xfrm>
            <a:off x="683568" y="1556792"/>
            <a:ext cx="2592288" cy="4032448"/>
          </a:xfrm>
          <a:prstGeom prst="roundRect">
            <a:avLst/>
          </a:prstGeom>
          <a:solidFill>
            <a:schemeClr val="lt1">
              <a:alpha val="0"/>
            </a:schemeClr>
          </a:solidFill>
          <a:ln w="38100" cmpd="sng"/>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404224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Non-deadlock bug pattern</a:t>
            </a:r>
            <a:endParaRPr kumimoji="1" lang="zh-CN" altLang="en-US" dirty="0"/>
          </a:p>
        </p:txBody>
      </p:sp>
      <p:sp>
        <p:nvSpPr>
          <p:cNvPr id="12" name="Rectangle 7"/>
          <p:cNvSpPr txBox="1">
            <a:spLocks noChangeArrowheads="1"/>
          </p:cNvSpPr>
          <p:nvPr/>
        </p:nvSpPr>
        <p:spPr bwMode="auto">
          <a:xfrm>
            <a:off x="5076056" y="1844824"/>
            <a:ext cx="3802811" cy="36507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96875" indent="-396875" algn="l" defTabSz="912813" rtl="0" eaLnBrk="1" fontAlgn="base" hangingPunct="1">
              <a:lnSpc>
                <a:spcPct val="90000"/>
              </a:lnSpc>
              <a:spcBef>
                <a:spcPct val="20000"/>
              </a:spcBef>
              <a:spcAft>
                <a:spcPct val="0"/>
              </a:spcAft>
              <a:buSzPct val="85000"/>
              <a:buBlip>
                <a:blip r:embed="rId2"/>
              </a:buBlip>
              <a:defRPr sz="3200" kern="1200">
                <a:solidFill>
                  <a:schemeClr val="bg1"/>
                </a:solidFill>
                <a:latin typeface="+mn-lt"/>
                <a:ea typeface="+mn-ea"/>
                <a:cs typeface="+mn-cs"/>
              </a:defRPr>
            </a:lvl1pPr>
            <a:lvl2pPr marL="914400" indent="-396875" algn="l" defTabSz="912813" rtl="0" eaLnBrk="1" fontAlgn="base" hangingPunct="1">
              <a:lnSpc>
                <a:spcPct val="90000"/>
              </a:lnSpc>
              <a:spcBef>
                <a:spcPct val="20000"/>
              </a:spcBef>
              <a:spcAft>
                <a:spcPct val="0"/>
              </a:spcAft>
              <a:buSzPct val="85000"/>
              <a:buBlip>
                <a:blip r:embed="rId2"/>
              </a:buBlip>
              <a:defRPr sz="2800" kern="1200">
                <a:solidFill>
                  <a:schemeClr val="bg1"/>
                </a:solidFill>
                <a:latin typeface="+mn-lt"/>
                <a:ea typeface="+mn-ea"/>
                <a:cs typeface="+mn-cs"/>
              </a:defRPr>
            </a:lvl2pPr>
            <a:lvl3pPr marL="1258888" indent="-344488" algn="l" defTabSz="912813" rtl="0" eaLnBrk="1" fontAlgn="base" hangingPunct="1">
              <a:lnSpc>
                <a:spcPct val="90000"/>
              </a:lnSpc>
              <a:spcBef>
                <a:spcPct val="20000"/>
              </a:spcBef>
              <a:spcAft>
                <a:spcPct val="0"/>
              </a:spcAft>
              <a:buSzPct val="85000"/>
              <a:buBlip>
                <a:blip r:embed="rId2"/>
              </a:buBlip>
              <a:defRPr sz="2400" kern="1200">
                <a:solidFill>
                  <a:schemeClr val="bg1"/>
                </a:solidFill>
                <a:latin typeface="+mn-lt"/>
                <a:ea typeface="+mn-ea"/>
                <a:cs typeface="+mn-cs"/>
              </a:defRPr>
            </a:lvl3pPr>
            <a:lvl4pPr marL="1604963" indent="-346075" algn="l" defTabSz="912813" rtl="0" eaLnBrk="1" fontAlgn="base" hangingPunct="1">
              <a:lnSpc>
                <a:spcPct val="90000"/>
              </a:lnSpc>
              <a:spcBef>
                <a:spcPct val="20000"/>
              </a:spcBef>
              <a:spcAft>
                <a:spcPct val="0"/>
              </a:spcAft>
              <a:buSzPct val="85000"/>
              <a:buBlip>
                <a:blip r:embed="rId2"/>
              </a:buBlip>
              <a:defRPr sz="2400" kern="1200">
                <a:solidFill>
                  <a:schemeClr val="bg1"/>
                </a:solidFill>
                <a:latin typeface="+mn-lt"/>
                <a:ea typeface="+mn-ea"/>
                <a:cs typeface="+mn-cs"/>
              </a:defRPr>
            </a:lvl4pPr>
            <a:lvl5pPr marL="1941513" indent="-336550" algn="l" defTabSz="912813" rtl="0" eaLnBrk="1" fontAlgn="base" hangingPunct="1">
              <a:lnSpc>
                <a:spcPct val="90000"/>
              </a:lnSpc>
              <a:spcBef>
                <a:spcPct val="20000"/>
              </a:spcBef>
              <a:spcAft>
                <a:spcPct val="0"/>
              </a:spcAft>
              <a:buSzPct val="85000"/>
              <a:buBlip>
                <a:blip r:embed="rId2"/>
              </a:buBlip>
              <a:defRPr sz="24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altLang="zh-CN" sz="2800" b="1" kern="0" dirty="0">
                <a:solidFill>
                  <a:srgbClr val="000000"/>
                </a:solidFill>
                <a:latin typeface="Arial"/>
                <a:cs typeface="Arial"/>
              </a:rPr>
              <a:t>Implications</a:t>
            </a:r>
            <a:endParaRPr kumimoji="0" lang="en-US" sz="2600" b="0" i="0" u="none" strike="noStrike" kern="1200" cap="none" spc="0" normalizeH="0" baseline="0" noProof="0" dirty="0">
              <a:ln>
                <a:noFill/>
              </a:ln>
              <a:solidFill>
                <a:srgbClr val="000000"/>
              </a:solidFill>
              <a:effectLst/>
              <a:uLnTx/>
              <a:uFillTx/>
              <a:latin typeface="Arial"/>
              <a:ea typeface="+mn-ea"/>
              <a:cs typeface="Arial"/>
            </a:endParaRPr>
          </a:p>
          <a:p>
            <a:pPr marL="0" marR="0" lvl="0" indent="0" algn="l" defTabSz="912813" rtl="0" eaLnBrk="1" fontAlgn="base" latinLnBrk="0" hangingPunct="1">
              <a:lnSpc>
                <a:spcPct val="90000"/>
              </a:lnSpc>
              <a:spcBef>
                <a:spcPct val="20000"/>
              </a:spcBef>
              <a:spcAft>
                <a:spcPct val="0"/>
              </a:spcAft>
              <a:buClrTx/>
              <a:buSzPct val="85000"/>
              <a:buNone/>
              <a:tabLst/>
              <a:defRPr/>
            </a:pPr>
            <a:endParaRPr kumimoji="0" lang="en-US" sz="2600" b="0" i="0" u="none" strike="noStrike" kern="1200" cap="none" spc="0" normalizeH="0" baseline="0" noProof="0" dirty="0">
              <a:ln>
                <a:noFill/>
              </a:ln>
              <a:solidFill>
                <a:srgbClr val="000000"/>
              </a:solidFill>
              <a:effectLst/>
              <a:uLnTx/>
              <a:uFillTx/>
              <a:latin typeface="Arial"/>
              <a:ea typeface="+mn-ea"/>
              <a:cs typeface="Arial"/>
            </a:endParaRPr>
          </a:p>
          <a:p>
            <a:pPr marL="0" marR="0" lvl="0" indent="0" algn="l" defTabSz="912813" rtl="0" eaLnBrk="1" fontAlgn="base" latinLnBrk="0" hangingPunct="1">
              <a:lnSpc>
                <a:spcPct val="90000"/>
              </a:lnSpc>
              <a:spcBef>
                <a:spcPct val="20000"/>
              </a:spcBef>
              <a:spcAft>
                <a:spcPct val="0"/>
              </a:spcAft>
              <a:buClrTx/>
              <a:buSzPct val="85000"/>
              <a:buNone/>
              <a:tabLst/>
              <a:defRPr/>
            </a:pPr>
            <a:r>
              <a:rPr kumimoji="0" lang="en-US" sz="2600" b="0" i="0" u="none" strike="noStrike" kern="1200" cap="none" spc="0" normalizeH="0" baseline="0" noProof="0" dirty="0">
                <a:ln>
                  <a:noFill/>
                </a:ln>
                <a:solidFill>
                  <a:srgbClr val="000000"/>
                </a:solidFill>
                <a:effectLst/>
                <a:uLnTx/>
                <a:uFillTx/>
                <a:latin typeface="Arial"/>
                <a:ea typeface="+mn-ea"/>
                <a:cs typeface="Arial"/>
              </a:rPr>
              <a:t>We should focus on atomicity violation and order violation</a:t>
            </a:r>
          </a:p>
          <a:p>
            <a:pPr marL="396875" marR="0" lvl="0" indent="-396875" algn="l" defTabSz="912813" rtl="0" eaLnBrk="1" fontAlgn="base" latinLnBrk="0" hangingPunct="1">
              <a:lnSpc>
                <a:spcPct val="90000"/>
              </a:lnSpc>
              <a:spcBef>
                <a:spcPct val="20000"/>
              </a:spcBef>
              <a:spcAft>
                <a:spcPct val="0"/>
              </a:spcAft>
              <a:buClrTx/>
              <a:buSzPct val="85000"/>
              <a:buFontTx/>
              <a:buBlip>
                <a:blip r:embed="rId2"/>
              </a:buBlip>
              <a:tabLst/>
              <a:defRPr/>
            </a:pPr>
            <a:endParaRPr kumimoji="0" lang="en-US" sz="2600" b="0" i="0" u="none" strike="noStrike" kern="1200" cap="none" spc="0" normalizeH="0" baseline="0" noProof="0" dirty="0">
              <a:ln>
                <a:noFill/>
              </a:ln>
              <a:solidFill>
                <a:srgbClr val="000000"/>
              </a:solidFill>
              <a:effectLst/>
              <a:uLnTx/>
              <a:uFillTx/>
              <a:latin typeface="Arial"/>
              <a:ea typeface="+mn-ea"/>
              <a:cs typeface="Arial"/>
            </a:endParaRPr>
          </a:p>
          <a:p>
            <a:pPr marL="0" marR="0" lvl="0" indent="0" algn="l" defTabSz="912813" rtl="0" eaLnBrk="1" fontAlgn="base" latinLnBrk="0" hangingPunct="1">
              <a:lnSpc>
                <a:spcPct val="90000"/>
              </a:lnSpc>
              <a:spcBef>
                <a:spcPct val="20000"/>
              </a:spcBef>
              <a:spcAft>
                <a:spcPct val="0"/>
              </a:spcAft>
              <a:buClrTx/>
              <a:buSzPct val="85000"/>
              <a:buNone/>
              <a:tabLst/>
              <a:defRPr/>
            </a:pPr>
            <a:r>
              <a:rPr kumimoji="0" lang="en-US" sz="2600" b="0" i="0" u="none" strike="noStrike" kern="1200" cap="none" spc="0" normalizeH="0" baseline="0" noProof="0" dirty="0">
                <a:ln>
                  <a:noFill/>
                </a:ln>
                <a:solidFill>
                  <a:srgbClr val="000000"/>
                </a:solidFill>
                <a:effectLst/>
                <a:uLnTx/>
                <a:uFillTx/>
                <a:latin typeface="Arial"/>
                <a:ea typeface="+mn-ea"/>
                <a:cs typeface="Arial"/>
              </a:rPr>
              <a:t>Bug detection tools for order violation bugs are desired</a:t>
            </a:r>
          </a:p>
        </p:txBody>
      </p:sp>
      <p:graphicFrame>
        <p:nvGraphicFramePr>
          <p:cNvPr id="15" name="Object 22"/>
          <p:cNvGraphicFramePr>
            <a:graphicFrameLocks noChangeAspect="1"/>
          </p:cNvGraphicFramePr>
          <p:nvPr>
            <p:extLst>
              <p:ext uri="{D42A27DB-BD31-4B8C-83A1-F6EECF244321}">
                <p14:modId xmlns:p14="http://schemas.microsoft.com/office/powerpoint/2010/main" val="1795519125"/>
              </p:ext>
            </p:extLst>
          </p:nvPr>
        </p:nvGraphicFramePr>
        <p:xfrm>
          <a:off x="251520" y="1700808"/>
          <a:ext cx="5144456" cy="3960440"/>
        </p:xfrm>
        <a:graphic>
          <a:graphicData uri="http://schemas.openxmlformats.org/drawingml/2006/chart">
            <c:chart xmlns:c="http://schemas.openxmlformats.org/drawingml/2006/chart" xmlns:r="http://schemas.openxmlformats.org/officeDocument/2006/relationships" r:id="rId3"/>
          </a:graphicData>
        </a:graphic>
      </p:graphicFrame>
      <p:sp>
        <p:nvSpPr>
          <p:cNvPr id="16" name="文本框 15"/>
          <p:cNvSpPr txBox="1"/>
          <p:nvPr/>
        </p:nvSpPr>
        <p:spPr>
          <a:xfrm>
            <a:off x="899592" y="1556792"/>
            <a:ext cx="957639" cy="369332"/>
          </a:xfrm>
          <a:prstGeom prst="rect">
            <a:avLst/>
          </a:prstGeom>
          <a:noFill/>
        </p:spPr>
        <p:txBody>
          <a:bodyPr wrap="none" rtlCol="0">
            <a:spAutoFit/>
          </a:bodyPr>
          <a:lstStyle/>
          <a:p>
            <a:r>
              <a:rPr kumimoji="1" lang="en-US" altLang="zh-CN" dirty="0"/>
              <a:t>51(65%)</a:t>
            </a:r>
            <a:endParaRPr kumimoji="1" lang="zh-CN" altLang="en-US" dirty="0"/>
          </a:p>
        </p:txBody>
      </p:sp>
      <p:sp>
        <p:nvSpPr>
          <p:cNvPr id="17" name="文本框 16"/>
          <p:cNvSpPr txBox="1"/>
          <p:nvPr/>
        </p:nvSpPr>
        <p:spPr>
          <a:xfrm>
            <a:off x="2195736" y="3356992"/>
            <a:ext cx="957639" cy="369332"/>
          </a:xfrm>
          <a:prstGeom prst="rect">
            <a:avLst/>
          </a:prstGeom>
          <a:noFill/>
        </p:spPr>
        <p:txBody>
          <a:bodyPr wrap="none" rtlCol="0">
            <a:spAutoFit/>
          </a:bodyPr>
          <a:lstStyle/>
          <a:p>
            <a:r>
              <a:rPr kumimoji="1" lang="en-US" altLang="zh-CN" dirty="0"/>
              <a:t>24(32%)</a:t>
            </a:r>
            <a:endParaRPr kumimoji="1" lang="zh-CN" altLang="en-US" dirty="0"/>
          </a:p>
        </p:txBody>
      </p:sp>
      <p:sp>
        <p:nvSpPr>
          <p:cNvPr id="18" name="文本框 17"/>
          <p:cNvSpPr txBox="1"/>
          <p:nvPr/>
        </p:nvSpPr>
        <p:spPr>
          <a:xfrm>
            <a:off x="3635896" y="4509120"/>
            <a:ext cx="723651" cy="369332"/>
          </a:xfrm>
          <a:prstGeom prst="rect">
            <a:avLst/>
          </a:prstGeom>
          <a:noFill/>
        </p:spPr>
        <p:txBody>
          <a:bodyPr wrap="none" rtlCol="0">
            <a:spAutoFit/>
          </a:bodyPr>
          <a:lstStyle/>
          <a:p>
            <a:r>
              <a:rPr kumimoji="1" lang="en-US" altLang="zh-CN" dirty="0"/>
              <a:t>2(3%)</a:t>
            </a:r>
            <a:endParaRPr kumimoji="1" lang="zh-CN" altLang="en-US" dirty="0"/>
          </a:p>
        </p:txBody>
      </p:sp>
      <p:sp>
        <p:nvSpPr>
          <p:cNvPr id="3" name="圆角矩形 2"/>
          <p:cNvSpPr/>
          <p:nvPr/>
        </p:nvSpPr>
        <p:spPr>
          <a:xfrm>
            <a:off x="2123728" y="3356992"/>
            <a:ext cx="1152128" cy="2232248"/>
          </a:xfrm>
          <a:prstGeom prst="roundRect">
            <a:avLst/>
          </a:prstGeom>
          <a:solidFill>
            <a:schemeClr val="lt1">
              <a:alpha val="0"/>
            </a:schemeClr>
          </a:solidFill>
          <a:ln w="28575" cmpd="sng"/>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375781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How to trigger a bug</a:t>
            </a:r>
            <a:endParaRPr kumimoji="1" lang="zh-CN" altLang="en-US" dirty="0"/>
          </a:p>
        </p:txBody>
      </p:sp>
      <p:sp>
        <p:nvSpPr>
          <p:cNvPr id="3" name="内容占位符 2"/>
          <p:cNvSpPr>
            <a:spLocks noGrp="1"/>
          </p:cNvSpPr>
          <p:nvPr>
            <p:ph idx="1"/>
          </p:nvPr>
        </p:nvSpPr>
        <p:spPr/>
        <p:txBody>
          <a:bodyPr>
            <a:normAutofit/>
          </a:bodyPr>
          <a:lstStyle/>
          <a:p>
            <a:pPr marL="0" indent="0">
              <a:buNone/>
            </a:pPr>
            <a:r>
              <a:rPr lang="en-US" altLang="zh-CN" dirty="0"/>
              <a:t>Bug manifestation condition</a:t>
            </a:r>
          </a:p>
          <a:p>
            <a:pPr marL="457200" lvl="1" indent="0">
              <a:buNone/>
            </a:pPr>
            <a:r>
              <a:rPr lang="en-US" altLang="zh-CN" dirty="0"/>
              <a:t>A specific execution order among a smallest set of memory accesses</a:t>
            </a:r>
          </a:p>
          <a:p>
            <a:pPr marL="457200" lvl="1" indent="0">
              <a:buNone/>
            </a:pPr>
            <a:r>
              <a:rPr lang="en-US" altLang="zh-CN" dirty="0"/>
              <a:t>The bug is guaranteed to manifest, as long as the condition is satisfied</a:t>
            </a:r>
          </a:p>
          <a:p>
            <a:pPr marL="457200" lvl="1" indent="0">
              <a:buNone/>
            </a:pPr>
            <a:endParaRPr lang="en-US" altLang="zh-CN" dirty="0"/>
          </a:p>
          <a:p>
            <a:pPr marL="0" indent="0">
              <a:buNone/>
            </a:pPr>
            <a:r>
              <a:rPr lang="en-US" altLang="zh-CN" dirty="0"/>
              <a:t>How many threads are involved?</a:t>
            </a:r>
          </a:p>
          <a:p>
            <a:pPr marL="0" indent="0">
              <a:buNone/>
            </a:pPr>
            <a:r>
              <a:rPr lang="en-US" altLang="zh-CN" dirty="0"/>
              <a:t>How many variables are involved?</a:t>
            </a:r>
          </a:p>
          <a:p>
            <a:pPr marL="0" indent="0">
              <a:buNone/>
            </a:pPr>
            <a:r>
              <a:rPr lang="en-US" altLang="zh-CN" dirty="0"/>
              <a:t>How many accesses are involved?</a:t>
            </a:r>
          </a:p>
        </p:txBody>
      </p:sp>
    </p:spTree>
    <p:extLst>
      <p:ext uri="{BB962C8B-B14F-4D97-AF65-F5344CB8AC3E}">
        <p14:creationId xmlns:p14="http://schemas.microsoft.com/office/powerpoint/2010/main" val="3536167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Single Variable vs. Multiple Variable</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a:t>Findings</a:t>
            </a:r>
            <a:endParaRPr kumimoji="1" lang="zh-CN" altLang="en-US" dirty="0"/>
          </a:p>
        </p:txBody>
      </p:sp>
      <p:graphicFrame>
        <p:nvGraphicFramePr>
          <p:cNvPr id="33" name="Object 9"/>
          <p:cNvGraphicFramePr>
            <a:graphicFrameLocks noChangeAspect="1"/>
          </p:cNvGraphicFramePr>
          <p:nvPr>
            <p:extLst>
              <p:ext uri="{D42A27DB-BD31-4B8C-83A1-F6EECF244321}">
                <p14:modId xmlns:p14="http://schemas.microsoft.com/office/powerpoint/2010/main" val="2063217763"/>
              </p:ext>
            </p:extLst>
          </p:nvPr>
        </p:nvGraphicFramePr>
        <p:xfrm>
          <a:off x="1547664" y="2348880"/>
          <a:ext cx="6048672" cy="3851530"/>
        </p:xfrm>
        <a:graphic>
          <a:graphicData uri="http://schemas.openxmlformats.org/drawingml/2006/chart">
            <c:chart xmlns:c="http://schemas.openxmlformats.org/drawingml/2006/chart" xmlns:r="http://schemas.openxmlformats.org/officeDocument/2006/relationships" r:id="rId2"/>
          </a:graphicData>
        </a:graphic>
      </p:graphicFrame>
      <p:sp>
        <p:nvSpPr>
          <p:cNvPr id="34" name="文本框 33"/>
          <p:cNvSpPr txBox="1"/>
          <p:nvPr/>
        </p:nvSpPr>
        <p:spPr>
          <a:xfrm>
            <a:off x="3059832" y="3140967"/>
            <a:ext cx="957639" cy="369332"/>
          </a:xfrm>
          <a:prstGeom prst="rect">
            <a:avLst/>
          </a:prstGeom>
          <a:noFill/>
        </p:spPr>
        <p:txBody>
          <a:bodyPr wrap="none" rtlCol="0">
            <a:spAutoFit/>
          </a:bodyPr>
          <a:lstStyle/>
          <a:p>
            <a:r>
              <a:rPr kumimoji="1" lang="en-US" altLang="zh-CN" dirty="0"/>
              <a:t>49(66%)</a:t>
            </a:r>
            <a:endParaRPr kumimoji="1" lang="zh-CN" altLang="en-US" dirty="0"/>
          </a:p>
        </p:txBody>
      </p:sp>
      <p:sp>
        <p:nvSpPr>
          <p:cNvPr id="35" name="文本框 34"/>
          <p:cNvSpPr txBox="1"/>
          <p:nvPr/>
        </p:nvSpPr>
        <p:spPr>
          <a:xfrm>
            <a:off x="5796136" y="4077071"/>
            <a:ext cx="957639" cy="369332"/>
          </a:xfrm>
          <a:prstGeom prst="rect">
            <a:avLst/>
          </a:prstGeom>
          <a:noFill/>
        </p:spPr>
        <p:txBody>
          <a:bodyPr wrap="none" rtlCol="0">
            <a:spAutoFit/>
          </a:bodyPr>
          <a:lstStyle/>
          <a:p>
            <a:r>
              <a:rPr kumimoji="1" lang="en-US" altLang="zh-CN" dirty="0"/>
              <a:t>25(34%)</a:t>
            </a:r>
            <a:endParaRPr kumimoji="1" lang="zh-CN" altLang="en-US" dirty="0"/>
          </a:p>
        </p:txBody>
      </p:sp>
    </p:spTree>
    <p:extLst>
      <p:ext uri="{BB962C8B-B14F-4D97-AF65-F5344CB8AC3E}">
        <p14:creationId xmlns:p14="http://schemas.microsoft.com/office/powerpoint/2010/main" val="1252075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Single Variable vs. Multiple Variable</a:t>
            </a:r>
            <a:endParaRPr kumimoji="1" lang="zh-CN" altLang="en-US" dirty="0"/>
          </a:p>
        </p:txBody>
      </p:sp>
      <p:sp>
        <p:nvSpPr>
          <p:cNvPr id="3" name="内容占位符 2"/>
          <p:cNvSpPr>
            <a:spLocks noGrp="1"/>
          </p:cNvSpPr>
          <p:nvPr>
            <p:ph idx="1"/>
          </p:nvPr>
        </p:nvSpPr>
        <p:spPr/>
        <p:txBody>
          <a:bodyPr/>
          <a:lstStyle/>
          <a:p>
            <a:pPr marL="0" indent="0">
              <a:buNone/>
            </a:pPr>
            <a:endParaRPr lang="en-US" altLang="zh-CN" dirty="0"/>
          </a:p>
          <a:p>
            <a:pPr marL="0" indent="0">
              <a:buNone/>
            </a:pPr>
            <a:r>
              <a:rPr lang="en-US" altLang="zh-CN" dirty="0"/>
              <a:t>Single variables are more common</a:t>
            </a:r>
          </a:p>
          <a:p>
            <a:pPr marL="457200" lvl="1" indent="0">
              <a:buNone/>
            </a:pPr>
            <a:r>
              <a:rPr lang="en-US" altLang="zh-CN" dirty="0">
                <a:sym typeface="Wingdings" pitchFamily="2" charset="2"/>
              </a:rPr>
              <a:t>The widely-used simplification is reasonable</a:t>
            </a:r>
          </a:p>
          <a:p>
            <a:pPr marL="457200" lvl="1" indent="0">
              <a:buNone/>
            </a:pPr>
            <a:endParaRPr lang="en-US" altLang="zh-CN" dirty="0"/>
          </a:p>
          <a:p>
            <a:pPr marL="0" indent="0">
              <a:buNone/>
            </a:pPr>
            <a:r>
              <a:rPr lang="en-US" altLang="zh-CN" dirty="0"/>
              <a:t>Multi-variable concurrency bugs are non-negligible</a:t>
            </a:r>
          </a:p>
          <a:p>
            <a:pPr marL="457200" lvl="1" indent="0">
              <a:buNone/>
            </a:pPr>
            <a:r>
              <a:rPr lang="en-US" altLang="zh-CN" dirty="0">
                <a:sym typeface="Wingdings" pitchFamily="2" charset="2"/>
              </a:rPr>
              <a:t>Techniques to detect multi-variable concurrency bugs are needed</a:t>
            </a:r>
            <a:endParaRPr lang="en-US" altLang="zh-CN" dirty="0"/>
          </a:p>
          <a:p>
            <a:pPr marL="0" indent="0">
              <a:buNone/>
            </a:pPr>
            <a:endParaRPr kumimoji="1" lang="zh-CN" altLang="en-US" dirty="0"/>
          </a:p>
        </p:txBody>
      </p:sp>
    </p:spTree>
    <p:extLst>
      <p:ext uri="{BB962C8B-B14F-4D97-AF65-F5344CB8AC3E}">
        <p14:creationId xmlns:p14="http://schemas.microsoft.com/office/powerpoint/2010/main" val="3438964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Multi-Variable Concurrency Bug Example</a:t>
            </a:r>
            <a:endParaRPr kumimoji="1" lang="zh-CN" altLang="en-US" dirty="0"/>
          </a:p>
        </p:txBody>
      </p:sp>
      <p:sp>
        <p:nvSpPr>
          <p:cNvPr id="20" name="Rectangle 30"/>
          <p:cNvSpPr>
            <a:spLocks noChangeArrowheads="1"/>
          </p:cNvSpPr>
          <p:nvPr/>
        </p:nvSpPr>
        <p:spPr bwMode="auto">
          <a:xfrm>
            <a:off x="4957394" y="3512840"/>
            <a:ext cx="3492018" cy="304800"/>
          </a:xfrm>
          <a:prstGeom prst="rect">
            <a:avLst/>
          </a:prstGeom>
          <a:solidFill>
            <a:srgbClr val="E15555">
              <a:lumMod val="40000"/>
              <a:lumOff val="60000"/>
              <a:alpha val="76077"/>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1" name="Rectangle 29"/>
          <p:cNvSpPr>
            <a:spLocks noChangeArrowheads="1"/>
          </p:cNvSpPr>
          <p:nvPr/>
        </p:nvSpPr>
        <p:spPr bwMode="auto">
          <a:xfrm>
            <a:off x="425102" y="3512840"/>
            <a:ext cx="3250353" cy="304800"/>
          </a:xfrm>
          <a:prstGeom prst="rect">
            <a:avLst/>
          </a:prstGeom>
          <a:solidFill>
            <a:srgbClr val="E15555">
              <a:lumMod val="40000"/>
              <a:lumOff val="60000"/>
              <a:alpha val="76077"/>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2" name="Text Box 4"/>
          <p:cNvSpPr txBox="1">
            <a:spLocks noChangeArrowheads="1"/>
          </p:cNvSpPr>
          <p:nvPr/>
        </p:nvSpPr>
        <p:spPr bwMode="auto">
          <a:xfrm>
            <a:off x="323528" y="2309516"/>
            <a:ext cx="4875530" cy="1791260"/>
          </a:xfrm>
          <a:prstGeom prst="rect">
            <a:avLst/>
          </a:prstGeom>
          <a:noFill/>
          <a:ln w="9525">
            <a:noFill/>
            <a:miter lim="800000"/>
            <a:headEnd/>
            <a:tailEnd/>
          </a:ln>
        </p:spPr>
        <p:txBody>
          <a:bodyPr>
            <a:spAutoFit/>
          </a:bodyPr>
          <a:lstStyle/>
          <a:p>
            <a:pPr marL="0" marR="0" lvl="0" indent="0" defTabSz="914400" eaLnBrk="1" fontAlgn="auto" latinLnBrk="0" hangingPunct="1">
              <a:lnSpc>
                <a:spcPct val="70000"/>
              </a:lnSpc>
              <a:spcBef>
                <a:spcPct val="50000"/>
              </a:spcBef>
              <a:spcAft>
                <a:spcPts val="0"/>
              </a:spcAft>
              <a:buClrTx/>
              <a:buSzTx/>
              <a:buFontTx/>
              <a:buNone/>
              <a:tabLst/>
              <a:defRPr/>
            </a:pPr>
            <a:r>
              <a:rPr kumimoji="0" lang="en-US" sz="1600" b="0" i="0" u="none" strike="noStrike" kern="0" cap="none" spc="0" normalizeH="0" baseline="0" noProof="0" dirty="0" err="1">
                <a:ln>
                  <a:noFill/>
                </a:ln>
                <a:solidFill>
                  <a:srgbClr val="000000"/>
                </a:solidFill>
                <a:effectLst/>
                <a:uLnTx/>
                <a:uFillTx/>
                <a:latin typeface="Courier New"/>
                <a:cs typeface="Courier New"/>
              </a:rPr>
              <a:t>js_FlushPropertyCache</a:t>
            </a:r>
            <a:r>
              <a:rPr kumimoji="0" lang="en-US" sz="1600" b="0" i="0" u="none" strike="noStrike" kern="0" cap="none" spc="0" normalizeH="0" baseline="0" noProof="0" dirty="0">
                <a:ln>
                  <a:noFill/>
                </a:ln>
                <a:solidFill>
                  <a:srgbClr val="000000"/>
                </a:solidFill>
                <a:effectLst/>
                <a:uLnTx/>
                <a:uFillTx/>
                <a:latin typeface="Courier New"/>
                <a:cs typeface="Courier New"/>
              </a:rPr>
              <a:t> ( … ) {</a:t>
            </a:r>
          </a:p>
          <a:p>
            <a:pPr marL="0" marR="0" lvl="0" indent="0" defTabSz="914400" eaLnBrk="1" fontAlgn="auto" latinLnBrk="0" hangingPunct="1">
              <a:lnSpc>
                <a:spcPct val="70000"/>
              </a:lnSpc>
              <a:spcBef>
                <a:spcPct val="5000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latin typeface="Courier New"/>
              <a:cs typeface="Courier New"/>
            </a:endParaRPr>
          </a:p>
          <a:p>
            <a:pPr marL="0" marR="0" lvl="0" indent="0" defTabSz="914400" eaLnBrk="1" fontAlgn="auto" latinLnBrk="0" hangingPunct="1">
              <a:lnSpc>
                <a:spcPct val="7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ourier New"/>
                <a:cs typeface="Courier New"/>
              </a:rPr>
              <a:t>  </a:t>
            </a:r>
            <a:r>
              <a:rPr kumimoji="0" lang="en-US" sz="1600" b="0" i="0" u="none" strike="noStrike" kern="0" cap="none" spc="0" normalizeH="0" baseline="0" noProof="0" dirty="0" err="1">
                <a:ln>
                  <a:noFill/>
                </a:ln>
                <a:solidFill>
                  <a:srgbClr val="000000"/>
                </a:solidFill>
                <a:effectLst/>
                <a:uLnTx/>
                <a:uFillTx/>
                <a:latin typeface="Courier New"/>
                <a:cs typeface="Courier New"/>
              </a:rPr>
              <a:t>memset</a:t>
            </a:r>
            <a:r>
              <a:rPr kumimoji="0" lang="en-US" sz="1600" b="0" i="0" u="none" strike="noStrike" kern="0" cap="none" spc="0" normalizeH="0" baseline="0" noProof="0" dirty="0">
                <a:ln>
                  <a:noFill/>
                </a:ln>
                <a:solidFill>
                  <a:srgbClr val="000000"/>
                </a:solidFill>
                <a:effectLst/>
                <a:uLnTx/>
                <a:uFillTx/>
                <a:latin typeface="Courier New"/>
                <a:cs typeface="Courier New"/>
              </a:rPr>
              <a:t> ( </a:t>
            </a:r>
            <a:r>
              <a:rPr kumimoji="0" lang="en-US" sz="1600" b="1" i="0" u="none" strike="noStrike" kern="0" cap="none" spc="0" normalizeH="0" baseline="0" noProof="0" dirty="0" err="1">
                <a:ln>
                  <a:noFill/>
                </a:ln>
                <a:solidFill>
                  <a:srgbClr val="000000"/>
                </a:solidFill>
                <a:effectLst/>
                <a:uLnTx/>
                <a:uFillTx/>
                <a:latin typeface="Courier New"/>
                <a:cs typeface="Courier New"/>
              </a:rPr>
              <a:t>cache</a:t>
            </a:r>
            <a:r>
              <a:rPr kumimoji="0" lang="en-US" sz="1600" b="1" i="0" u="none" strike="noStrike" kern="0" cap="none" spc="0" normalizeH="0" baseline="0" noProof="0" dirty="0" err="1">
                <a:ln>
                  <a:noFill/>
                </a:ln>
                <a:solidFill>
                  <a:srgbClr val="000000"/>
                </a:solidFill>
                <a:effectLst/>
                <a:uLnTx/>
                <a:uFillTx/>
                <a:latin typeface="Courier New"/>
                <a:cs typeface="Courier New"/>
                <a:sym typeface="Wingdings" pitchFamily="2" charset="2"/>
              </a:rPr>
              <a:t>table</a:t>
            </a:r>
            <a:r>
              <a:rPr kumimoji="0" lang="en-US" sz="1600" b="0" i="0" u="none" strike="noStrike" kern="0" cap="none" spc="0" normalizeH="0" baseline="0" noProof="0" dirty="0">
                <a:ln>
                  <a:noFill/>
                </a:ln>
                <a:solidFill>
                  <a:srgbClr val="000000"/>
                </a:solidFill>
                <a:effectLst/>
                <a:uLnTx/>
                <a:uFillTx/>
                <a:latin typeface="Courier New"/>
                <a:cs typeface="Courier New"/>
                <a:sym typeface="Wingdings" pitchFamily="2" charset="2"/>
              </a:rPr>
              <a:t>, 0, SIZE);</a:t>
            </a:r>
          </a:p>
          <a:p>
            <a:pPr marL="0" marR="0" lvl="0" indent="0" defTabSz="914400" eaLnBrk="1" fontAlgn="auto" latinLnBrk="0" hangingPunct="1">
              <a:lnSpc>
                <a:spcPct val="7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ourier New"/>
                <a:cs typeface="Courier New"/>
                <a:sym typeface="Wingdings" pitchFamily="2" charset="2"/>
              </a:rPr>
              <a:t>	…</a:t>
            </a:r>
            <a:endParaRPr kumimoji="0" lang="en-US" altLang="zh-TW" sz="1600" b="0" i="0" u="none" strike="noStrike" kern="0" cap="none" spc="0" normalizeH="0" baseline="0" noProof="0" dirty="0">
              <a:ln>
                <a:noFill/>
              </a:ln>
              <a:solidFill>
                <a:srgbClr val="000000"/>
              </a:solidFill>
              <a:effectLst/>
              <a:uLnTx/>
              <a:uFillTx/>
              <a:latin typeface="Courier New"/>
              <a:ea typeface="PMingLiU" pitchFamily="18" charset="-120"/>
              <a:cs typeface="Courier New"/>
              <a:sym typeface="Wingdings" pitchFamily="2" charset="2"/>
            </a:endParaRPr>
          </a:p>
          <a:p>
            <a:pPr marL="0" marR="0" lvl="0" indent="0" defTabSz="914400" eaLnBrk="1" fontAlgn="auto" latinLnBrk="0" hangingPunct="1">
              <a:lnSpc>
                <a:spcPct val="70000"/>
              </a:lnSpc>
              <a:spcBef>
                <a:spcPct val="5000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Courier New"/>
              <a:cs typeface="Courier New"/>
              <a:sym typeface="Wingdings" pitchFamily="2" charset="2"/>
            </a:endParaRPr>
          </a:p>
          <a:p>
            <a:pPr marL="0" marR="0" lvl="0" indent="0" defTabSz="914400" eaLnBrk="1" fontAlgn="auto" latinLnBrk="0" hangingPunct="1">
              <a:lnSpc>
                <a:spcPct val="7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ourier New"/>
                <a:cs typeface="Courier New"/>
                <a:sym typeface="Wingdings" pitchFamily="2" charset="2"/>
              </a:rPr>
              <a:t>  </a:t>
            </a:r>
            <a:r>
              <a:rPr kumimoji="0" lang="en-US" sz="1600" b="1" i="0" u="none" strike="noStrike" kern="0" cap="none" spc="0" normalizeH="0" baseline="0" noProof="0" dirty="0" err="1">
                <a:ln>
                  <a:noFill/>
                </a:ln>
                <a:solidFill>
                  <a:srgbClr val="000000"/>
                </a:solidFill>
                <a:effectLst/>
                <a:uLnTx/>
                <a:uFillTx/>
                <a:latin typeface="Courier New"/>
                <a:cs typeface="Courier New"/>
                <a:sym typeface="Wingdings" pitchFamily="2" charset="2"/>
              </a:rPr>
              <a:t>cacheempty</a:t>
            </a:r>
            <a:r>
              <a:rPr kumimoji="0" lang="en-US" sz="1600" b="0" i="0" u="none" strike="noStrike" kern="0" cap="none" spc="0" normalizeH="0" baseline="0" noProof="0" dirty="0">
                <a:ln>
                  <a:noFill/>
                </a:ln>
                <a:solidFill>
                  <a:srgbClr val="000000"/>
                </a:solidFill>
                <a:effectLst/>
                <a:uLnTx/>
                <a:uFillTx/>
                <a:latin typeface="Courier New"/>
                <a:cs typeface="Courier New"/>
                <a:sym typeface="Wingdings" pitchFamily="2" charset="2"/>
              </a:rPr>
              <a:t> = TRUE;</a:t>
            </a:r>
            <a:endParaRPr kumimoji="0" lang="en-US" sz="1600" b="0" i="0" u="none" strike="noStrike" kern="0" cap="none" spc="0" normalizeH="0" baseline="0" noProof="0" dirty="0">
              <a:ln>
                <a:noFill/>
              </a:ln>
              <a:solidFill>
                <a:srgbClr val="000000"/>
              </a:solidFill>
              <a:effectLst/>
              <a:uLnTx/>
              <a:uFillTx/>
              <a:latin typeface="Courier New"/>
              <a:cs typeface="Courier New"/>
            </a:endParaRPr>
          </a:p>
          <a:p>
            <a:pPr marL="0" marR="0" lvl="0" indent="0" defTabSz="914400" eaLnBrk="1" fontAlgn="auto" latinLnBrk="0" hangingPunct="1">
              <a:lnSpc>
                <a:spcPct val="7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ourier New"/>
                <a:cs typeface="Courier New"/>
              </a:rPr>
              <a:t>}</a:t>
            </a:r>
          </a:p>
        </p:txBody>
      </p:sp>
      <p:sp>
        <p:nvSpPr>
          <p:cNvPr id="23" name="Text Box 5"/>
          <p:cNvSpPr txBox="1">
            <a:spLocks noChangeArrowheads="1"/>
          </p:cNvSpPr>
          <p:nvPr/>
        </p:nvSpPr>
        <p:spPr bwMode="auto">
          <a:xfrm>
            <a:off x="4894338" y="2330154"/>
            <a:ext cx="3998142" cy="1818926"/>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70000"/>
              </a:lnSpc>
              <a:spcBef>
                <a:spcPct val="50000"/>
              </a:spcBef>
              <a:spcAft>
                <a:spcPts val="0"/>
              </a:spcAft>
              <a:buClrTx/>
              <a:buSzTx/>
              <a:buFontTx/>
              <a:buNone/>
              <a:tabLst/>
              <a:defRPr/>
            </a:pPr>
            <a:r>
              <a:rPr kumimoji="0" lang="en-US" sz="1600" b="0" i="0" u="none" strike="noStrike" kern="0" cap="none" spc="0" normalizeH="0" baseline="0" noProof="0" dirty="0" err="1">
                <a:ln>
                  <a:noFill/>
                </a:ln>
                <a:solidFill>
                  <a:srgbClr val="000000"/>
                </a:solidFill>
                <a:effectLst/>
                <a:uLnTx/>
                <a:uFillTx/>
                <a:latin typeface="Courier New"/>
                <a:cs typeface="Courier New"/>
              </a:rPr>
              <a:t>js_PropertyCacheFill</a:t>
            </a:r>
            <a:r>
              <a:rPr kumimoji="0" lang="en-US" sz="1600" b="0" i="0" u="none" strike="noStrike" kern="0" cap="none" spc="0" normalizeH="0" baseline="0" noProof="0" dirty="0">
                <a:ln>
                  <a:noFill/>
                </a:ln>
                <a:solidFill>
                  <a:srgbClr val="000000"/>
                </a:solidFill>
                <a:effectLst/>
                <a:uLnTx/>
                <a:uFillTx/>
                <a:latin typeface="Courier New"/>
                <a:cs typeface="Courier New"/>
              </a:rPr>
              <a:t> ( … ) {</a:t>
            </a:r>
          </a:p>
          <a:p>
            <a:pPr marL="0" marR="0" lvl="0" indent="0" defTabSz="914400" eaLnBrk="1" fontAlgn="auto" latinLnBrk="0" hangingPunct="1">
              <a:lnSpc>
                <a:spcPct val="70000"/>
              </a:lnSpc>
              <a:spcBef>
                <a:spcPct val="5000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latin typeface="Courier New"/>
              <a:cs typeface="Courier New"/>
            </a:endParaRPr>
          </a:p>
          <a:p>
            <a:pPr marL="0" marR="0" lvl="0" indent="0" defTabSz="914400" eaLnBrk="1" fontAlgn="auto" latinLnBrk="0" hangingPunct="1">
              <a:lnSpc>
                <a:spcPct val="7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ourier New"/>
                <a:cs typeface="Courier New"/>
              </a:rPr>
              <a:t>  </a:t>
            </a:r>
            <a:r>
              <a:rPr kumimoji="0" lang="en-US" sz="1600" b="1" i="0" u="none" strike="noStrike" kern="0" cap="none" spc="0" normalizeH="0" baseline="0" noProof="0" dirty="0" err="1">
                <a:ln>
                  <a:noFill/>
                </a:ln>
                <a:solidFill>
                  <a:srgbClr val="000000"/>
                </a:solidFill>
                <a:effectLst/>
                <a:uLnTx/>
                <a:uFillTx/>
                <a:latin typeface="Courier New"/>
                <a:cs typeface="Courier New"/>
              </a:rPr>
              <a:t>cache</a:t>
            </a:r>
            <a:r>
              <a:rPr kumimoji="0" lang="en-US" sz="1600" b="1" i="0" u="none" strike="noStrike" kern="0" cap="none" spc="0" normalizeH="0" baseline="0" noProof="0" dirty="0" err="1">
                <a:ln>
                  <a:noFill/>
                </a:ln>
                <a:solidFill>
                  <a:srgbClr val="000000"/>
                </a:solidFill>
                <a:effectLst/>
                <a:uLnTx/>
                <a:uFillTx/>
                <a:latin typeface="Courier New"/>
                <a:cs typeface="Courier New"/>
                <a:sym typeface="Wingdings" pitchFamily="2" charset="2"/>
              </a:rPr>
              <a:t>table</a:t>
            </a:r>
            <a:r>
              <a:rPr kumimoji="0" lang="en-US" sz="1600" b="0" i="0" u="none" strike="noStrike" kern="0" cap="none" spc="0" normalizeH="0" baseline="0" noProof="0" dirty="0">
                <a:ln>
                  <a:noFill/>
                </a:ln>
                <a:solidFill>
                  <a:srgbClr val="000000"/>
                </a:solidFill>
                <a:effectLst/>
                <a:uLnTx/>
                <a:uFillTx/>
                <a:latin typeface="Courier New"/>
                <a:cs typeface="Courier New"/>
                <a:sym typeface="Wingdings" pitchFamily="2" charset="2"/>
              </a:rPr>
              <a:t>[</a:t>
            </a:r>
            <a:r>
              <a:rPr kumimoji="0" lang="en-US" sz="1600" b="0" i="0" u="none" strike="noStrike" kern="0" cap="none" spc="0" normalizeH="0" baseline="0" noProof="0" dirty="0" err="1">
                <a:ln>
                  <a:noFill/>
                </a:ln>
                <a:solidFill>
                  <a:srgbClr val="000000"/>
                </a:solidFill>
                <a:effectLst/>
                <a:uLnTx/>
                <a:uFillTx/>
                <a:latin typeface="Courier New"/>
                <a:cs typeface="Courier New"/>
                <a:sym typeface="Wingdings" pitchFamily="2" charset="2"/>
              </a:rPr>
              <a:t>indx</a:t>
            </a:r>
            <a:r>
              <a:rPr kumimoji="0" lang="en-US" sz="1600" b="0" i="0" u="none" strike="noStrike" kern="0" cap="none" spc="0" normalizeH="0" baseline="0" noProof="0" dirty="0">
                <a:ln>
                  <a:noFill/>
                </a:ln>
                <a:solidFill>
                  <a:srgbClr val="000000"/>
                </a:solidFill>
                <a:effectLst/>
                <a:uLnTx/>
                <a:uFillTx/>
                <a:latin typeface="Courier New"/>
                <a:cs typeface="Courier New"/>
                <a:sym typeface="Wingdings" pitchFamily="2" charset="2"/>
              </a:rPr>
              <a:t>] = </a:t>
            </a:r>
            <a:r>
              <a:rPr kumimoji="0" lang="en-US" sz="1600" b="0" i="0" u="none" strike="noStrike" kern="0" cap="none" spc="0" normalizeH="0" baseline="0" noProof="0" dirty="0" err="1">
                <a:ln>
                  <a:noFill/>
                </a:ln>
                <a:solidFill>
                  <a:srgbClr val="000000"/>
                </a:solidFill>
                <a:effectLst/>
                <a:uLnTx/>
                <a:uFillTx/>
                <a:latin typeface="Courier New"/>
                <a:cs typeface="Courier New"/>
                <a:sym typeface="Wingdings" pitchFamily="2" charset="2"/>
              </a:rPr>
              <a:t>obj</a:t>
            </a:r>
            <a:r>
              <a:rPr kumimoji="0" lang="en-US" sz="1600" b="0" i="0" u="none" strike="noStrike" kern="0" cap="none" spc="0" normalizeH="0" baseline="0" noProof="0" dirty="0">
                <a:ln>
                  <a:noFill/>
                </a:ln>
                <a:solidFill>
                  <a:srgbClr val="000000"/>
                </a:solidFill>
                <a:effectLst/>
                <a:uLnTx/>
                <a:uFillTx/>
                <a:latin typeface="Courier New"/>
                <a:cs typeface="Courier New"/>
                <a:sym typeface="Wingdings" pitchFamily="2" charset="2"/>
              </a:rPr>
              <a:t>;</a:t>
            </a:r>
          </a:p>
          <a:p>
            <a:pPr marL="0" marR="0" lvl="0" indent="0" defTabSz="914400" eaLnBrk="1" fontAlgn="auto" latinLnBrk="0" hangingPunct="1">
              <a:lnSpc>
                <a:spcPct val="7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ourier New"/>
                <a:cs typeface="Courier New"/>
                <a:sym typeface="Wingdings" pitchFamily="2" charset="2"/>
              </a:rPr>
              <a:t>	…</a:t>
            </a:r>
            <a:endParaRPr kumimoji="0" lang="en-US" altLang="zh-TW" sz="1600" b="0" i="0" u="none" strike="noStrike" kern="0" cap="none" spc="0" normalizeH="0" baseline="0" noProof="0" dirty="0">
              <a:ln>
                <a:noFill/>
              </a:ln>
              <a:solidFill>
                <a:srgbClr val="000000"/>
              </a:solidFill>
              <a:effectLst/>
              <a:uLnTx/>
              <a:uFillTx/>
              <a:latin typeface="Courier New"/>
              <a:ea typeface="PMingLiU" pitchFamily="18" charset="-120"/>
              <a:cs typeface="Courier New"/>
              <a:sym typeface="Wingdings" pitchFamily="2" charset="2"/>
            </a:endParaRPr>
          </a:p>
          <a:p>
            <a:pPr marL="0" marR="0" lvl="0" indent="0" defTabSz="914400" eaLnBrk="1" fontAlgn="auto" latinLnBrk="0" hangingPunct="1">
              <a:lnSpc>
                <a:spcPct val="70000"/>
              </a:lnSpc>
              <a:spcBef>
                <a:spcPct val="5000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Courier New"/>
              <a:cs typeface="Courier New"/>
              <a:sym typeface="Wingdings" pitchFamily="2" charset="2"/>
            </a:endParaRPr>
          </a:p>
          <a:p>
            <a:pPr marL="0" marR="0" lvl="0" indent="0" defTabSz="914400" eaLnBrk="1" fontAlgn="auto" latinLnBrk="0" hangingPunct="1">
              <a:lnSpc>
                <a:spcPct val="7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ourier New"/>
                <a:cs typeface="Courier New"/>
                <a:sym typeface="Wingdings" pitchFamily="2" charset="2"/>
              </a:rPr>
              <a:t>  </a:t>
            </a:r>
            <a:r>
              <a:rPr kumimoji="0" lang="en-US" sz="1600" b="1" i="0" u="none" strike="noStrike" kern="0" cap="none" spc="0" normalizeH="0" baseline="0" noProof="0" dirty="0" err="1">
                <a:ln>
                  <a:noFill/>
                </a:ln>
                <a:solidFill>
                  <a:srgbClr val="000000"/>
                </a:solidFill>
                <a:effectLst/>
                <a:uLnTx/>
                <a:uFillTx/>
                <a:latin typeface="Courier New"/>
                <a:cs typeface="Courier New"/>
                <a:sym typeface="Wingdings" pitchFamily="2" charset="2"/>
              </a:rPr>
              <a:t>cacheempty</a:t>
            </a:r>
            <a:r>
              <a:rPr kumimoji="0" lang="en-US" sz="1600" b="0" i="0" u="none" strike="noStrike" kern="0" cap="none" spc="0" normalizeH="0" baseline="0" noProof="0" dirty="0">
                <a:ln>
                  <a:noFill/>
                </a:ln>
                <a:solidFill>
                  <a:srgbClr val="000000"/>
                </a:solidFill>
                <a:effectLst/>
                <a:uLnTx/>
                <a:uFillTx/>
                <a:latin typeface="Courier New"/>
                <a:cs typeface="Courier New"/>
                <a:sym typeface="Wingdings" pitchFamily="2" charset="2"/>
              </a:rPr>
              <a:t> = FALSE;</a:t>
            </a:r>
            <a:endParaRPr kumimoji="0" lang="en-US" sz="1600" b="0" i="0" u="none" strike="noStrike" kern="0" cap="none" spc="0" normalizeH="0" baseline="0" noProof="0" dirty="0">
              <a:ln>
                <a:noFill/>
              </a:ln>
              <a:solidFill>
                <a:srgbClr val="000000"/>
              </a:solidFill>
              <a:effectLst/>
              <a:uLnTx/>
              <a:uFillTx/>
              <a:latin typeface="Courier New"/>
              <a:cs typeface="Courier New"/>
            </a:endParaRPr>
          </a:p>
          <a:p>
            <a:pPr marL="0" marR="0" lvl="0" indent="0" defTabSz="914400" eaLnBrk="1" fontAlgn="auto" latinLnBrk="0" hangingPunct="1">
              <a:lnSpc>
                <a:spcPct val="7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ourier New"/>
                <a:cs typeface="Courier New"/>
              </a:rPr>
              <a:t>}</a:t>
            </a:r>
          </a:p>
        </p:txBody>
      </p:sp>
      <p:sp>
        <p:nvSpPr>
          <p:cNvPr id="24" name="Text Box 8"/>
          <p:cNvSpPr txBox="1">
            <a:spLocks noChangeArrowheads="1"/>
          </p:cNvSpPr>
          <p:nvPr/>
        </p:nvSpPr>
        <p:spPr bwMode="auto">
          <a:xfrm>
            <a:off x="1542411" y="1988840"/>
            <a:ext cx="1422030" cy="307777"/>
          </a:xfrm>
          <a:prstGeom prst="rect">
            <a:avLst/>
          </a:prstGeom>
          <a:noFill/>
          <a:ln w="9525">
            <a:solidFill>
              <a:srgbClr val="3F3F3F"/>
            </a:solidFill>
            <a:miter lim="800000"/>
            <a:headEnd/>
            <a:tailEnd/>
          </a:ln>
        </p:spPr>
        <p:txBody>
          <a:bodyPr>
            <a:spAutoFit/>
          </a:bodyPr>
          <a:lstStyle/>
          <a:p>
            <a:r>
              <a:rPr kumimoji="1" lang="en-US" altLang="zh-CN" sz="1400" dirty="0"/>
              <a:t>Thread 1</a:t>
            </a:r>
            <a:endParaRPr kumimoji="1" lang="zh-CN" altLang="en-US" sz="1400" dirty="0"/>
          </a:p>
        </p:txBody>
      </p:sp>
      <p:sp>
        <p:nvSpPr>
          <p:cNvPr id="25" name="Text Box 9"/>
          <p:cNvSpPr txBox="1">
            <a:spLocks noChangeArrowheads="1"/>
          </p:cNvSpPr>
          <p:nvPr/>
        </p:nvSpPr>
        <p:spPr bwMode="auto">
          <a:xfrm>
            <a:off x="6011646" y="1988840"/>
            <a:ext cx="1422030" cy="307777"/>
          </a:xfrm>
          <a:prstGeom prst="rect">
            <a:avLst/>
          </a:prstGeom>
          <a:noFill/>
          <a:ln w="9525">
            <a:solidFill>
              <a:srgbClr val="3F3F3F"/>
            </a:solidFill>
            <a:miter lim="800000"/>
            <a:headEnd/>
            <a:tailEnd/>
          </a:ln>
        </p:spPr>
        <p:txBody>
          <a:bodyPr>
            <a:spAutoFit/>
          </a:bodyPr>
          <a:lstStyle/>
          <a:p>
            <a:r>
              <a:rPr kumimoji="1" lang="en-US" altLang="zh-CN" sz="1400" dirty="0"/>
              <a:t>Thread 2</a:t>
            </a:r>
            <a:endParaRPr kumimoji="1" lang="zh-CN" altLang="en-US" sz="1400" dirty="0"/>
          </a:p>
        </p:txBody>
      </p:sp>
      <p:sp>
        <p:nvSpPr>
          <p:cNvPr id="26" name="Line 10"/>
          <p:cNvSpPr>
            <a:spLocks noChangeShapeType="1"/>
          </p:cNvSpPr>
          <p:nvPr/>
        </p:nvSpPr>
        <p:spPr bwMode="auto">
          <a:xfrm flipH="1">
            <a:off x="4589617" y="2919115"/>
            <a:ext cx="507868" cy="0"/>
          </a:xfrm>
          <a:prstGeom prst="line">
            <a:avLst/>
          </a:prstGeom>
          <a:noFill/>
          <a:ln w="47625">
            <a:solidFill>
              <a:srgbClr val="3F3F3F"/>
            </a:solidFill>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7" name="Line 11"/>
          <p:cNvSpPr>
            <a:spLocks noChangeShapeType="1"/>
          </p:cNvSpPr>
          <p:nvPr/>
        </p:nvSpPr>
        <p:spPr bwMode="auto">
          <a:xfrm>
            <a:off x="2354999" y="3071515"/>
            <a:ext cx="0" cy="381000"/>
          </a:xfrm>
          <a:prstGeom prst="line">
            <a:avLst/>
          </a:prstGeom>
          <a:noFill/>
          <a:ln w="47625">
            <a:solidFill>
              <a:srgbClr val="3F3F3F"/>
            </a:solidFill>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8" name="Line 12"/>
          <p:cNvSpPr>
            <a:spLocks noChangeShapeType="1"/>
          </p:cNvSpPr>
          <p:nvPr/>
        </p:nvSpPr>
        <p:spPr bwMode="auto">
          <a:xfrm>
            <a:off x="3491880" y="3645024"/>
            <a:ext cx="1523603" cy="0"/>
          </a:xfrm>
          <a:prstGeom prst="line">
            <a:avLst/>
          </a:prstGeom>
          <a:noFill/>
          <a:ln w="47625">
            <a:solidFill>
              <a:srgbClr val="3F3F3F"/>
            </a:solidFill>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9" name="Line 14"/>
          <p:cNvSpPr>
            <a:spLocks noChangeShapeType="1"/>
          </p:cNvSpPr>
          <p:nvPr/>
        </p:nvSpPr>
        <p:spPr bwMode="auto">
          <a:xfrm>
            <a:off x="6417941" y="2538115"/>
            <a:ext cx="0" cy="304800"/>
          </a:xfrm>
          <a:prstGeom prst="line">
            <a:avLst/>
          </a:prstGeom>
          <a:noFill/>
          <a:ln w="47625">
            <a:solidFill>
              <a:srgbClr val="3F3F3F"/>
            </a:solidFill>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0" name="Rectangle 15"/>
          <p:cNvSpPr>
            <a:spLocks noChangeArrowheads="1"/>
          </p:cNvSpPr>
          <p:nvPr/>
        </p:nvSpPr>
        <p:spPr bwMode="auto">
          <a:xfrm>
            <a:off x="323528" y="1988840"/>
            <a:ext cx="8227457" cy="2109788"/>
          </a:xfrm>
          <a:prstGeom prst="rect">
            <a:avLst/>
          </a:prstGeom>
          <a:noFill/>
          <a:ln w="9525">
            <a:solidFill>
              <a:srgbClr val="3F3F3F"/>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a:endParaRPr>
          </a:p>
        </p:txBody>
      </p:sp>
      <p:sp>
        <p:nvSpPr>
          <p:cNvPr id="31" name="AutoShape 16"/>
          <p:cNvSpPr>
            <a:spLocks noChangeArrowheads="1"/>
          </p:cNvSpPr>
          <p:nvPr/>
        </p:nvSpPr>
        <p:spPr bwMode="auto">
          <a:xfrm>
            <a:off x="7738397" y="3817640"/>
            <a:ext cx="1015735" cy="609600"/>
          </a:xfrm>
          <a:prstGeom prst="irregularSeal1">
            <a:avLst/>
          </a:prstGeom>
          <a:solidFill>
            <a:srgbClr val="FF0000"/>
          </a:solidFill>
          <a:ln w="9525">
            <a:solidFill>
              <a:srgbClr val="3F3F3F"/>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2" name="Text Box 25"/>
          <p:cNvSpPr txBox="1">
            <a:spLocks noChangeArrowheads="1"/>
          </p:cNvSpPr>
          <p:nvPr/>
        </p:nvSpPr>
        <p:spPr bwMode="auto">
          <a:xfrm>
            <a:off x="1619672" y="4509120"/>
            <a:ext cx="5724644" cy="646331"/>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a:rPr>
              <a:t>Control the order among accesses to any one variable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a:rPr>
              <a:t>can </a:t>
            </a:r>
            <a:r>
              <a:rPr kumimoji="0" lang="en-US" sz="1800" b="1" i="0" u="none" strike="noStrike" kern="0" cap="none" spc="0" normalizeH="0" baseline="0" noProof="0" dirty="0">
                <a:ln>
                  <a:noFill/>
                </a:ln>
                <a:solidFill>
                  <a:srgbClr val="000000"/>
                </a:solidFill>
                <a:effectLst/>
                <a:uLnTx/>
                <a:uFillTx/>
                <a:latin typeface="Segoe"/>
              </a:rPr>
              <a:t>not</a:t>
            </a:r>
            <a:r>
              <a:rPr kumimoji="0" lang="en-US" sz="1800" b="0" i="0" u="none" strike="noStrike" kern="0" cap="none" spc="0" normalizeH="0" baseline="0" noProof="0" dirty="0">
                <a:ln>
                  <a:noFill/>
                </a:ln>
                <a:solidFill>
                  <a:srgbClr val="000000"/>
                </a:solidFill>
                <a:effectLst/>
                <a:uLnTx/>
                <a:uFillTx/>
                <a:latin typeface="Segoe"/>
              </a:rPr>
              <a:t> guarantee the bug manifestation</a:t>
            </a:r>
          </a:p>
        </p:txBody>
      </p:sp>
      <p:sp>
        <p:nvSpPr>
          <p:cNvPr id="33" name="Line 26"/>
          <p:cNvSpPr>
            <a:spLocks noChangeShapeType="1"/>
          </p:cNvSpPr>
          <p:nvPr/>
        </p:nvSpPr>
        <p:spPr bwMode="auto">
          <a:xfrm>
            <a:off x="6417941" y="3055640"/>
            <a:ext cx="0" cy="381000"/>
          </a:xfrm>
          <a:prstGeom prst="line">
            <a:avLst/>
          </a:prstGeom>
          <a:noFill/>
          <a:ln w="47625">
            <a:solidFill>
              <a:srgbClr val="3F3F3F"/>
            </a:solidFill>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4" name="Line 27"/>
          <p:cNvSpPr>
            <a:spLocks noChangeShapeType="1"/>
          </p:cNvSpPr>
          <p:nvPr/>
        </p:nvSpPr>
        <p:spPr bwMode="auto">
          <a:xfrm flipH="1" flipV="1">
            <a:off x="4589617" y="3055640"/>
            <a:ext cx="1015735" cy="457200"/>
          </a:xfrm>
          <a:prstGeom prst="line">
            <a:avLst/>
          </a:prstGeom>
          <a:noFill/>
          <a:ln w="47625">
            <a:solidFill>
              <a:srgbClr val="3F3F3F"/>
            </a:solidFill>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5" name="Line 28"/>
          <p:cNvSpPr>
            <a:spLocks noChangeShapeType="1"/>
          </p:cNvSpPr>
          <p:nvPr/>
        </p:nvSpPr>
        <p:spPr bwMode="auto">
          <a:xfrm>
            <a:off x="2964440" y="3055640"/>
            <a:ext cx="0" cy="381000"/>
          </a:xfrm>
          <a:prstGeom prst="line">
            <a:avLst/>
          </a:prstGeom>
          <a:noFill/>
          <a:ln w="47625">
            <a:solidFill>
              <a:srgbClr val="3F3F3F"/>
            </a:solidFill>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Tree>
    <p:extLst>
      <p:ext uri="{BB962C8B-B14F-4D97-AF65-F5344CB8AC3E}">
        <p14:creationId xmlns:p14="http://schemas.microsoft.com/office/powerpoint/2010/main" val="288995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righ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up)">
                                      <p:cBhvr>
                                        <p:cTn id="40" dur="500"/>
                                        <p:tgtEl>
                                          <p:spTgt spid="33"/>
                                        </p:tgtEl>
                                      </p:cBhvr>
                                    </p:animEffect>
                                  </p:childTnLst>
                                </p:cTn>
                              </p:par>
                            </p:childTnLst>
                          </p:cTn>
                        </p:par>
                        <p:par>
                          <p:cTn id="41" fill="hold">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down)">
                                      <p:cBhvr>
                                        <p:cTn id="44" dur="500"/>
                                        <p:tgtEl>
                                          <p:spTgt spid="34"/>
                                        </p:tgtEl>
                                      </p:cBhvr>
                                    </p:animEffect>
                                  </p:childTnLst>
                                </p:cTn>
                              </p:par>
                            </p:childTnLst>
                          </p:cTn>
                        </p:par>
                        <p:par>
                          <p:cTn id="45" fill="hold">
                            <p:stCondLst>
                              <p:cond delay="1000"/>
                            </p:stCondLst>
                            <p:childTnLst>
                              <p:par>
                                <p:cTn id="46" presetID="22" presetClass="entr" presetSubtype="1"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wipe(up)">
                                      <p:cBhvr>
                                        <p:cTn id="4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6" grpId="0" animBg="1"/>
      <p:bldP spid="27" grpId="0" animBg="1"/>
      <p:bldP spid="28" grpId="0" animBg="1"/>
      <p:bldP spid="29" grpId="0" animBg="1"/>
      <p:bldP spid="31" grpId="0" animBg="1"/>
      <p:bldP spid="32" grpId="0"/>
      <p:bldP spid="33" grpId="0" animBg="1"/>
      <p:bldP spid="34" grpId="0" animBg="1"/>
      <p:bldP spid="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Non-deadlock bugs</a:t>
            </a:r>
            <a:br>
              <a:rPr kumimoji="1" lang="zh-CN" altLang="en-US" dirty="0"/>
            </a:br>
            <a:r>
              <a:rPr lang="en-US" altLang="zh-CN" dirty="0"/>
              <a:t>Number of Accesses</a:t>
            </a:r>
            <a:endParaRPr kumimoji="1" lang="zh-CN"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311081831"/>
              </p:ext>
            </p:extLst>
          </p:nvPr>
        </p:nvGraphicFramePr>
        <p:xfrm>
          <a:off x="899592" y="2132856"/>
          <a:ext cx="7155011" cy="4071267"/>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p:cNvSpPr txBox="1"/>
          <p:nvPr/>
        </p:nvSpPr>
        <p:spPr>
          <a:xfrm>
            <a:off x="6732240" y="4581128"/>
            <a:ext cx="723651" cy="369332"/>
          </a:xfrm>
          <a:prstGeom prst="rect">
            <a:avLst/>
          </a:prstGeom>
          <a:noFill/>
        </p:spPr>
        <p:txBody>
          <a:bodyPr wrap="none" rtlCol="0">
            <a:spAutoFit/>
          </a:bodyPr>
          <a:lstStyle/>
          <a:p>
            <a:r>
              <a:rPr kumimoji="1" lang="en-US" altLang="zh-CN" dirty="0"/>
              <a:t>7(9%)</a:t>
            </a:r>
            <a:endParaRPr kumimoji="1" lang="zh-CN" altLang="en-US" dirty="0"/>
          </a:p>
        </p:txBody>
      </p:sp>
      <p:sp>
        <p:nvSpPr>
          <p:cNvPr id="7" name="圆角矩形 6"/>
          <p:cNvSpPr/>
          <p:nvPr/>
        </p:nvSpPr>
        <p:spPr>
          <a:xfrm>
            <a:off x="6516216" y="4437112"/>
            <a:ext cx="1080120" cy="1800200"/>
          </a:xfrm>
          <a:prstGeom prst="roundRect">
            <a:avLst/>
          </a:prstGeom>
          <a:solidFill>
            <a:schemeClr val="lt1">
              <a:alpha val="0"/>
            </a:schemeClr>
          </a:solidFill>
          <a:ln w="38100" cmpd="sng"/>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67162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5652120" y="3933056"/>
            <a:ext cx="2304256" cy="1800200"/>
          </a:xfrm>
          <a:prstGeom prst="roundRect">
            <a:avLst/>
          </a:prstGeom>
          <a:solidFill>
            <a:schemeClr val="lt1">
              <a:alpha val="0"/>
            </a:schemeClr>
          </a:solidFill>
          <a:ln w="38100" cmpd="sng"/>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2" name="标题 1"/>
          <p:cNvSpPr>
            <a:spLocks noGrp="1"/>
          </p:cNvSpPr>
          <p:nvPr>
            <p:ph type="title"/>
          </p:nvPr>
        </p:nvSpPr>
        <p:spPr/>
        <p:txBody>
          <a:bodyPr>
            <a:normAutofit fontScale="90000"/>
          </a:bodyPr>
          <a:lstStyle/>
          <a:p>
            <a:r>
              <a:rPr kumimoji="1" lang="en-US" altLang="zh-CN" dirty="0"/>
              <a:t>Deadlock bugs</a:t>
            </a:r>
            <a:br>
              <a:rPr kumimoji="1" lang="zh-CN" altLang="en-US" dirty="0"/>
            </a:br>
            <a:r>
              <a:rPr lang="en-US" altLang="zh-CN" dirty="0"/>
              <a:t>Number of Accesses</a:t>
            </a:r>
            <a:endParaRPr kumimoji="1" lang="zh-CN" altLang="en-US" dirty="0"/>
          </a:p>
        </p:txBody>
      </p:sp>
      <p:graphicFrame>
        <p:nvGraphicFramePr>
          <p:cNvPr id="9" name="Object 10"/>
          <p:cNvGraphicFramePr>
            <a:graphicFrameLocks noChangeAspect="1"/>
          </p:cNvGraphicFramePr>
          <p:nvPr>
            <p:extLst>
              <p:ext uri="{D42A27DB-BD31-4B8C-83A1-F6EECF244321}">
                <p14:modId xmlns:p14="http://schemas.microsoft.com/office/powerpoint/2010/main" val="1393694244"/>
              </p:ext>
            </p:extLst>
          </p:nvPr>
        </p:nvGraphicFramePr>
        <p:xfrm>
          <a:off x="1043608" y="2060848"/>
          <a:ext cx="7476131" cy="3744416"/>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 Box 17"/>
          <p:cNvSpPr txBox="1">
            <a:spLocks noChangeArrowheads="1"/>
          </p:cNvSpPr>
          <p:nvPr/>
        </p:nvSpPr>
        <p:spPr bwMode="auto">
          <a:xfrm>
            <a:off x="6372200" y="4077072"/>
            <a:ext cx="864339" cy="369332"/>
          </a:xfrm>
          <a:prstGeom prst="rect">
            <a:avLst/>
          </a:prstGeom>
          <a:solidFill>
            <a:srgbClr val="5782B5">
              <a:lumMod val="75000"/>
              <a:alpha val="0"/>
            </a:srgbClr>
          </a:solid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 (3%)</a:t>
            </a:r>
          </a:p>
        </p:txBody>
      </p:sp>
      <p:cxnSp>
        <p:nvCxnSpPr>
          <p:cNvPr id="13" name="Straight Connector 18"/>
          <p:cNvCxnSpPr>
            <a:cxnSpLocks noChangeShapeType="1"/>
          </p:cNvCxnSpPr>
          <p:nvPr/>
        </p:nvCxnSpPr>
        <p:spPr bwMode="auto">
          <a:xfrm rot="5400000" flipH="1" flipV="1">
            <a:off x="6868782" y="3086140"/>
            <a:ext cx="990600" cy="304721"/>
          </a:xfrm>
          <a:prstGeom prst="line">
            <a:avLst/>
          </a:prstGeom>
          <a:noFill/>
          <a:ln w="9525" algn="ctr">
            <a:solidFill>
              <a:srgbClr val="FFFFFF"/>
            </a:solidFill>
            <a:round/>
            <a:headEnd/>
            <a:tailEnd/>
          </a:ln>
        </p:spPr>
      </p:cxnSp>
    </p:spTree>
    <p:extLst>
      <p:ext uri="{BB962C8B-B14F-4D97-AF65-F5344CB8AC3E}">
        <p14:creationId xmlns:p14="http://schemas.microsoft.com/office/powerpoint/2010/main" val="117420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Implications</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a:t>Only a few percentage of</a:t>
            </a:r>
            <a:r>
              <a:rPr kumimoji="1" lang="zh-CN" altLang="en-US" dirty="0"/>
              <a:t> </a:t>
            </a:r>
            <a:r>
              <a:rPr kumimoji="1" lang="en-US" altLang="zh-CN" dirty="0"/>
              <a:t>bugs need more than 4 access to trigger</a:t>
            </a:r>
          </a:p>
          <a:p>
            <a:pPr marL="0" indent="0">
              <a:buNone/>
            </a:pPr>
            <a:endParaRPr kumimoji="1" lang="en-US" altLang="zh-CN" dirty="0"/>
          </a:p>
          <a:p>
            <a:pPr marL="0" indent="0">
              <a:buNone/>
            </a:pPr>
            <a:r>
              <a:rPr lang="en-US" altLang="zh-CN" dirty="0"/>
              <a:t>Concurrent program testing can focus on small groups of accesses </a:t>
            </a:r>
          </a:p>
          <a:p>
            <a:pPr marL="457200" lvl="1" indent="0">
              <a:buNone/>
            </a:pPr>
            <a:r>
              <a:rPr lang="en-US" altLang="zh-CN" dirty="0"/>
              <a:t>The testing target shrinks from exponential to polynomial</a:t>
            </a:r>
          </a:p>
        </p:txBody>
      </p:sp>
    </p:spTree>
    <p:extLst>
      <p:ext uri="{BB962C8B-B14F-4D97-AF65-F5344CB8AC3E}">
        <p14:creationId xmlns:p14="http://schemas.microsoft.com/office/powerpoint/2010/main" val="418931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fontScale="90000"/>
          </a:bodyPr>
          <a:lstStyle/>
          <a:p>
            <a:r>
              <a:rPr lang="en-US" dirty="0">
                <a:latin typeface="Tahoma" charset="0"/>
                <a:ea typeface="ＭＳ Ｐゴシック" charset="0"/>
                <a:cs typeface="ＭＳ Ｐゴシック" charset="0"/>
              </a:rPr>
              <a:t>Recap: How to do with reader – write locks?</a:t>
            </a:r>
          </a:p>
        </p:txBody>
      </p:sp>
      <p:sp>
        <p:nvSpPr>
          <p:cNvPr id="31747" name="Content Placeholder 2"/>
          <p:cNvSpPr>
            <a:spLocks noGrp="1"/>
          </p:cNvSpPr>
          <p:nvPr>
            <p:ph idx="1"/>
          </p:nvPr>
        </p:nvSpPr>
        <p:spPr/>
        <p:txBody>
          <a:bodyPr>
            <a:normAutofit lnSpcReduction="10000"/>
          </a:bodyPr>
          <a:lstStyle/>
          <a:p>
            <a:pPr>
              <a:buFont typeface="Wingdings" charset="0"/>
              <a:buNone/>
            </a:pPr>
            <a:r>
              <a:rPr lang="en-US" sz="2400">
                <a:latin typeface="Tahoma" charset="0"/>
                <a:ea typeface="ＭＳ Ｐゴシック" charset="0"/>
                <a:cs typeface="ＭＳ Ｐゴシック" charset="0"/>
              </a:rPr>
              <a:t>GetEvents(date) {</a:t>
            </a:r>
          </a:p>
          <a:p>
            <a:pPr>
              <a:buFont typeface="Wingdings" charset="0"/>
              <a:buNone/>
            </a:pPr>
            <a:r>
              <a:rPr lang="en-US" sz="2400">
                <a:latin typeface="Tahoma" charset="0"/>
                <a:ea typeface="ＭＳ Ｐゴシック" charset="0"/>
                <a:cs typeface="ＭＳ Ｐゴシック" charset="0"/>
              </a:rPr>
              <a:t> readerStart(maRWLock);</a:t>
            </a:r>
          </a:p>
          <a:p>
            <a:pPr>
              <a:buFont typeface="Wingdings" charset="0"/>
              <a:buNone/>
            </a:pPr>
            <a:r>
              <a:rPr lang="en-US" sz="2400">
                <a:latin typeface="Tahoma" charset="0"/>
                <a:ea typeface="ＭＳ Ｐゴシック" charset="0"/>
                <a:cs typeface="ＭＳ Ｐゴシック" charset="0"/>
              </a:rPr>
              <a:t> List events = EventMap.find(date).copy();</a:t>
            </a:r>
          </a:p>
          <a:p>
            <a:pPr>
              <a:buFont typeface="Wingdings" charset="0"/>
              <a:buNone/>
            </a:pPr>
            <a:r>
              <a:rPr lang="en-US" sz="2400">
                <a:latin typeface="Tahoma" charset="0"/>
                <a:ea typeface="ＭＳ Ｐゴシック" charset="0"/>
                <a:cs typeface="ＭＳ Ｐゴシック" charset="0"/>
              </a:rPr>
              <a:t> readerFinish(mapRWLock);</a:t>
            </a:r>
          </a:p>
          <a:p>
            <a:pPr>
              <a:buFont typeface="Wingdings" charset="0"/>
              <a:buNone/>
            </a:pPr>
            <a:r>
              <a:rPr lang="en-US" sz="2400">
                <a:latin typeface="Tahoma" charset="0"/>
                <a:ea typeface="ＭＳ Ｐゴシック" charset="0"/>
                <a:cs typeface="ＭＳ Ｐゴシック" charset="0"/>
              </a:rPr>
              <a:t> return events;</a:t>
            </a:r>
          </a:p>
          <a:p>
            <a:pPr>
              <a:buFont typeface="Wingdings" charset="0"/>
              <a:buNone/>
            </a:pPr>
            <a:r>
              <a:rPr lang="en-US" sz="2400">
                <a:latin typeface="Tahoma" charset="0"/>
                <a:ea typeface="ＭＳ Ｐゴシック" charset="0"/>
                <a:cs typeface="ＭＳ Ｐゴシック" charset="0"/>
              </a:rPr>
              <a:t>}</a:t>
            </a:r>
          </a:p>
          <a:p>
            <a:pPr>
              <a:buFont typeface="Wingdings" charset="0"/>
              <a:buNone/>
            </a:pPr>
            <a:r>
              <a:rPr lang="en-US" sz="2400">
                <a:latin typeface="Tahoma" charset="0"/>
                <a:ea typeface="ＭＳ Ｐゴシック" charset="0"/>
                <a:cs typeface="ＭＳ Ｐゴシック" charset="0"/>
              </a:rPr>
              <a:t>AddEvent(data, newEvent) {</a:t>
            </a:r>
          </a:p>
          <a:p>
            <a:pPr>
              <a:buFont typeface="Wingdings" charset="0"/>
              <a:buNone/>
            </a:pPr>
            <a:r>
              <a:rPr lang="en-US" sz="2400">
                <a:latin typeface="Tahoma" charset="0"/>
                <a:ea typeface="ＭＳ Ｐゴシック" charset="0"/>
                <a:cs typeface="ＭＳ Ｐゴシック" charset="0"/>
              </a:rPr>
              <a:t> writerStart(maRWLock);</a:t>
            </a:r>
          </a:p>
          <a:p>
            <a:pPr>
              <a:buFont typeface="Wingdings" charset="0"/>
              <a:buNone/>
            </a:pPr>
            <a:r>
              <a:rPr lang="en-US" sz="2400">
                <a:latin typeface="Tahoma" charset="0"/>
                <a:ea typeface="ＭＳ Ｐゴシック" charset="0"/>
                <a:cs typeface="ＭＳ Ｐゴシック" charset="0"/>
              </a:rPr>
              <a:t> EventMap.find(date) += newEvent;</a:t>
            </a:r>
          </a:p>
          <a:p>
            <a:pPr>
              <a:buFont typeface="Wingdings" charset="0"/>
              <a:buNone/>
            </a:pPr>
            <a:r>
              <a:rPr lang="en-US" sz="2400">
                <a:latin typeface="Tahoma" charset="0"/>
                <a:ea typeface="ＭＳ Ｐゴシック" charset="0"/>
                <a:cs typeface="ＭＳ Ｐゴシック" charset="0"/>
              </a:rPr>
              <a:t> writerFinish(mapRWLock);</a:t>
            </a:r>
          </a:p>
          <a:p>
            <a:pPr>
              <a:buFont typeface="Wingdings" charset="0"/>
              <a:buNone/>
            </a:pPr>
            <a:r>
              <a:rPr lang="en-US" sz="2400">
                <a:latin typeface="Tahoma" charset="0"/>
                <a:ea typeface="ＭＳ Ｐゴシック" charset="0"/>
                <a:cs typeface="ＭＳ Ｐゴシック" charset="0"/>
              </a:rPr>
              <a:t>}</a:t>
            </a:r>
          </a:p>
          <a:p>
            <a:endParaRPr lang="en-US">
              <a:latin typeface="Tahoma" charset="0"/>
              <a:ea typeface="ＭＳ Ｐゴシック" charset="0"/>
              <a:cs typeface="ＭＳ Ｐゴシック" charset="0"/>
            </a:endParaRPr>
          </a:p>
        </p:txBody>
      </p:sp>
      <p:sp>
        <p:nvSpPr>
          <p:cNvPr id="4" name="Date Placeholder 3"/>
          <p:cNvSpPr>
            <a:spLocks noGrp="1"/>
          </p:cNvSpPr>
          <p:nvPr>
            <p:ph type="dt" sz="half" idx="10"/>
          </p:nvPr>
        </p:nvSpPr>
        <p:spPr/>
        <p:txBody>
          <a:bodyPr/>
          <a:lstStyle>
            <a:lvl1pPr eaLnBrk="0" hangingPunct="0">
              <a:defRPr sz="2800">
                <a:solidFill>
                  <a:schemeClr val="tx1"/>
                </a:solidFill>
                <a:latin typeface="Arial" charset="0"/>
                <a:ea typeface="ＭＳ Ｐゴシック" charset="0"/>
                <a:cs typeface="ＭＳ Ｐゴシック" charset="0"/>
              </a:defRPr>
            </a:lvl1pPr>
            <a:lvl2pPr marL="37931725" indent="-37474525" eaLnBrk="0" hangingPunct="0">
              <a:defRPr sz="2800">
                <a:solidFill>
                  <a:schemeClr val="tx1"/>
                </a:solidFill>
                <a:latin typeface="Arial" charset="0"/>
                <a:ea typeface="ＭＳ Ｐゴシック" charset="0"/>
              </a:defRPr>
            </a:lvl2pPr>
            <a:lvl3pPr eaLnBrk="0" hangingPunct="0">
              <a:defRPr sz="2800">
                <a:solidFill>
                  <a:schemeClr val="tx1"/>
                </a:solidFill>
                <a:latin typeface="Arial" charset="0"/>
                <a:ea typeface="ＭＳ Ｐゴシック" charset="0"/>
              </a:defRPr>
            </a:lvl3pPr>
            <a:lvl4pPr eaLnBrk="0" hangingPunct="0">
              <a:defRPr sz="2800">
                <a:solidFill>
                  <a:schemeClr val="tx1"/>
                </a:solidFill>
                <a:latin typeface="Arial" charset="0"/>
                <a:ea typeface="ＭＳ Ｐゴシック" charset="0"/>
              </a:defRPr>
            </a:lvl4pPr>
            <a:lvl5pPr eaLnBrk="0" hangingPunct="0">
              <a:defRPr sz="2800">
                <a:solidFill>
                  <a:schemeClr val="tx1"/>
                </a:solidFill>
                <a:latin typeface="Arial" charset="0"/>
                <a:ea typeface="ＭＳ Ｐゴシック" charset="0"/>
              </a:defRPr>
            </a:lvl5pPr>
            <a:lvl6pPr marL="457200" eaLnBrk="0" fontAlgn="base" hangingPunct="0">
              <a:spcBef>
                <a:spcPct val="0"/>
              </a:spcBef>
              <a:spcAft>
                <a:spcPct val="0"/>
              </a:spcAft>
              <a:defRPr sz="2800">
                <a:solidFill>
                  <a:schemeClr val="tx1"/>
                </a:solidFill>
                <a:latin typeface="Arial" charset="0"/>
                <a:ea typeface="ＭＳ Ｐゴシック" charset="0"/>
              </a:defRPr>
            </a:lvl6pPr>
            <a:lvl7pPr marL="914400" eaLnBrk="0" fontAlgn="base" hangingPunct="0">
              <a:spcBef>
                <a:spcPct val="0"/>
              </a:spcBef>
              <a:spcAft>
                <a:spcPct val="0"/>
              </a:spcAft>
              <a:defRPr sz="2800">
                <a:solidFill>
                  <a:schemeClr val="tx1"/>
                </a:solidFill>
                <a:latin typeface="Arial" charset="0"/>
                <a:ea typeface="ＭＳ Ｐゴシック" charset="0"/>
              </a:defRPr>
            </a:lvl7pPr>
            <a:lvl8pPr marL="1371600" eaLnBrk="0" fontAlgn="base" hangingPunct="0">
              <a:spcBef>
                <a:spcPct val="0"/>
              </a:spcBef>
              <a:spcAft>
                <a:spcPct val="0"/>
              </a:spcAft>
              <a:defRPr sz="2800">
                <a:solidFill>
                  <a:schemeClr val="tx1"/>
                </a:solidFill>
                <a:latin typeface="Arial" charset="0"/>
                <a:ea typeface="ＭＳ Ｐゴシック" charset="0"/>
              </a:defRPr>
            </a:lvl8pPr>
            <a:lvl9pPr marL="18288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fld id="{ED020DAD-BF19-BD48-A83F-B7ABD72C8226}" type="datetime1">
              <a:rPr lang="en-US" sz="1400">
                <a:latin typeface="Tahoma" charset="0"/>
              </a:rPr>
              <a:pPr eaLnBrk="1" hangingPunct="1"/>
              <a:t>5/21/19</a:t>
            </a:fld>
            <a:endParaRPr lang="en-US" sz="1400">
              <a:latin typeface="Tahoma" charset="0"/>
            </a:endParaRPr>
          </a:p>
        </p:txBody>
      </p:sp>
      <p:sp>
        <p:nvSpPr>
          <p:cNvPr id="5" name="Slide Number Placeholder 4"/>
          <p:cNvSpPr>
            <a:spLocks noGrp="1"/>
          </p:cNvSpPr>
          <p:nvPr>
            <p:ph type="sldNum" sz="quarter" idx="12"/>
          </p:nvPr>
        </p:nvSpPr>
        <p:spPr/>
        <p:txBody>
          <a:bodyPr/>
          <a:lstStyle>
            <a:lvl1pPr eaLnBrk="0" hangingPunct="0">
              <a:defRPr sz="2800">
                <a:solidFill>
                  <a:schemeClr val="tx1"/>
                </a:solidFill>
                <a:latin typeface="Arial" charset="0"/>
                <a:ea typeface="ＭＳ Ｐゴシック" charset="0"/>
                <a:cs typeface="ＭＳ Ｐゴシック" charset="0"/>
              </a:defRPr>
            </a:lvl1pPr>
            <a:lvl2pPr marL="37931725" indent="-37474525" eaLnBrk="0" hangingPunct="0">
              <a:defRPr sz="2800">
                <a:solidFill>
                  <a:schemeClr val="tx1"/>
                </a:solidFill>
                <a:latin typeface="Arial" charset="0"/>
                <a:ea typeface="ＭＳ Ｐゴシック" charset="0"/>
              </a:defRPr>
            </a:lvl2pPr>
            <a:lvl3pPr eaLnBrk="0" hangingPunct="0">
              <a:defRPr sz="2800">
                <a:solidFill>
                  <a:schemeClr val="tx1"/>
                </a:solidFill>
                <a:latin typeface="Arial" charset="0"/>
                <a:ea typeface="ＭＳ Ｐゴシック" charset="0"/>
              </a:defRPr>
            </a:lvl3pPr>
            <a:lvl4pPr eaLnBrk="0" hangingPunct="0">
              <a:defRPr sz="2800">
                <a:solidFill>
                  <a:schemeClr val="tx1"/>
                </a:solidFill>
                <a:latin typeface="Arial" charset="0"/>
                <a:ea typeface="ＭＳ Ｐゴシック" charset="0"/>
              </a:defRPr>
            </a:lvl4pPr>
            <a:lvl5pPr eaLnBrk="0" hangingPunct="0">
              <a:defRPr sz="2800">
                <a:solidFill>
                  <a:schemeClr val="tx1"/>
                </a:solidFill>
                <a:latin typeface="Arial" charset="0"/>
                <a:ea typeface="ＭＳ Ｐゴシック" charset="0"/>
              </a:defRPr>
            </a:lvl5pPr>
            <a:lvl6pPr marL="457200" eaLnBrk="0" fontAlgn="base" hangingPunct="0">
              <a:spcBef>
                <a:spcPct val="0"/>
              </a:spcBef>
              <a:spcAft>
                <a:spcPct val="0"/>
              </a:spcAft>
              <a:defRPr sz="2800">
                <a:solidFill>
                  <a:schemeClr val="tx1"/>
                </a:solidFill>
                <a:latin typeface="Arial" charset="0"/>
                <a:ea typeface="ＭＳ Ｐゴシック" charset="0"/>
              </a:defRPr>
            </a:lvl6pPr>
            <a:lvl7pPr marL="914400" eaLnBrk="0" fontAlgn="base" hangingPunct="0">
              <a:spcBef>
                <a:spcPct val="0"/>
              </a:spcBef>
              <a:spcAft>
                <a:spcPct val="0"/>
              </a:spcAft>
              <a:defRPr sz="2800">
                <a:solidFill>
                  <a:schemeClr val="tx1"/>
                </a:solidFill>
                <a:latin typeface="Arial" charset="0"/>
                <a:ea typeface="ＭＳ Ｐゴシック" charset="0"/>
              </a:defRPr>
            </a:lvl7pPr>
            <a:lvl8pPr marL="1371600" eaLnBrk="0" fontAlgn="base" hangingPunct="0">
              <a:spcBef>
                <a:spcPct val="0"/>
              </a:spcBef>
              <a:spcAft>
                <a:spcPct val="0"/>
              </a:spcAft>
              <a:defRPr sz="2800">
                <a:solidFill>
                  <a:schemeClr val="tx1"/>
                </a:solidFill>
                <a:latin typeface="Arial" charset="0"/>
                <a:ea typeface="ＭＳ Ｐゴシック" charset="0"/>
              </a:defRPr>
            </a:lvl8pPr>
            <a:lvl9pPr marL="18288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fld id="{120AC575-AF41-2148-A2B1-06D3BC098831}" type="slidenum">
              <a:rPr lang="en-US" sz="1400">
                <a:latin typeface="Tahoma" charset="0"/>
              </a:rPr>
              <a:pPr eaLnBrk="1" hangingPunct="1"/>
              <a:t>3</a:t>
            </a:fld>
            <a:endParaRPr lang="en-US" sz="1400">
              <a:latin typeface="Tahoma" charset="0"/>
            </a:endParaRPr>
          </a:p>
        </p:txBody>
      </p:sp>
    </p:spTree>
    <p:extLst>
      <p:ext uri="{BB962C8B-B14F-4D97-AF65-F5344CB8AC3E}">
        <p14:creationId xmlns:p14="http://schemas.microsoft.com/office/powerpoint/2010/main" val="2230483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Number</a:t>
            </a:r>
            <a:r>
              <a:rPr lang="zh-CN" altLang="en-US" dirty="0"/>
              <a:t> </a:t>
            </a:r>
            <a:r>
              <a:rPr lang="en-US" altLang="zh-CN" dirty="0"/>
              <a:t>of Threads Involved</a:t>
            </a:r>
            <a:endParaRPr kumimoji="1" lang="zh-CN" altLang="en-US" dirty="0"/>
          </a:p>
        </p:txBody>
      </p:sp>
      <p:sp>
        <p:nvSpPr>
          <p:cNvPr id="3" name="内容占位符 2"/>
          <p:cNvSpPr>
            <a:spLocks noGrp="1"/>
          </p:cNvSpPr>
          <p:nvPr>
            <p:ph idx="1"/>
          </p:nvPr>
        </p:nvSpPr>
        <p:spPr/>
        <p:txBody>
          <a:bodyPr/>
          <a:lstStyle/>
          <a:p>
            <a:pPr marL="0" indent="0">
              <a:buNone/>
            </a:pPr>
            <a:r>
              <a:rPr lang="en-US" altLang="zh-TW" dirty="0"/>
              <a:t>101</a:t>
            </a:r>
            <a:r>
              <a:rPr lang="en-US" altLang="zh-CN" dirty="0"/>
              <a:t> out of </a:t>
            </a:r>
            <a:r>
              <a:rPr lang="en-US" altLang="zh-TW" dirty="0"/>
              <a:t>105</a:t>
            </a:r>
            <a:r>
              <a:rPr lang="en-US" altLang="zh-CN" dirty="0"/>
              <a:t> (96%) bugs involve </a:t>
            </a:r>
            <a:r>
              <a:rPr lang="en-US" altLang="zh-TW" dirty="0"/>
              <a:t>at most</a:t>
            </a:r>
            <a:r>
              <a:rPr lang="en-US" altLang="zh-CN" dirty="0"/>
              <a:t> two threads</a:t>
            </a:r>
          </a:p>
          <a:p>
            <a:pPr marL="457200" lvl="1" indent="0">
              <a:buNone/>
            </a:pPr>
            <a:r>
              <a:rPr lang="en-US" altLang="zh-CN" dirty="0"/>
              <a:t>Most bugs can be reliably disclosed if we check all possible interleaving between each pair of threads</a:t>
            </a:r>
          </a:p>
          <a:p>
            <a:pPr marL="457200" lvl="1" indent="0">
              <a:buNone/>
            </a:pPr>
            <a:endParaRPr lang="en-US" altLang="zh-CN" dirty="0"/>
          </a:p>
          <a:p>
            <a:pPr marL="0" indent="0">
              <a:buNone/>
            </a:pPr>
            <a:r>
              <a:rPr lang="en-US" altLang="zh-CN" dirty="0"/>
              <a:t>Few bugs cannot</a:t>
            </a:r>
            <a:endParaRPr lang="en-US" altLang="zh-TW" dirty="0"/>
          </a:p>
          <a:p>
            <a:pPr marL="457200" lvl="1" indent="0">
              <a:buNone/>
            </a:pPr>
            <a:r>
              <a:rPr lang="en-US" altLang="zh-CN" dirty="0"/>
              <a:t>Example</a:t>
            </a:r>
            <a:r>
              <a:rPr lang="en-US" altLang="zh-TW" dirty="0"/>
              <a:t>: I</a:t>
            </a:r>
            <a:r>
              <a:rPr lang="en-US" altLang="zh-CN" dirty="0"/>
              <a:t>ntensive resource competition </a:t>
            </a:r>
            <a:r>
              <a:rPr lang="en-US" altLang="zh-TW" dirty="0"/>
              <a:t>among many threads </a:t>
            </a:r>
            <a:r>
              <a:rPr lang="en-US" altLang="zh-CN" dirty="0"/>
              <a:t>causes unexpected delay</a:t>
            </a:r>
          </a:p>
          <a:p>
            <a:pPr marL="0" indent="0">
              <a:buNone/>
            </a:pPr>
            <a:endParaRPr kumimoji="1" lang="zh-CN" altLang="en-US" dirty="0"/>
          </a:p>
        </p:txBody>
      </p:sp>
    </p:spTree>
    <p:extLst>
      <p:ext uri="{BB962C8B-B14F-4D97-AF65-F5344CB8AC3E}">
        <p14:creationId xmlns:p14="http://schemas.microsoft.com/office/powerpoint/2010/main" val="1067749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t>How Were Non-Deadlock Bugs Fixed?</a:t>
            </a:r>
            <a:endParaRPr kumimoji="1" lang="zh-CN" altLang="en-US" sz="3200" dirty="0"/>
          </a:p>
        </p:txBody>
      </p:sp>
      <p:sp>
        <p:nvSpPr>
          <p:cNvPr id="3" name="内容占位符 2"/>
          <p:cNvSpPr>
            <a:spLocks noGrp="1"/>
          </p:cNvSpPr>
          <p:nvPr>
            <p:ph idx="1"/>
          </p:nvPr>
        </p:nvSpPr>
        <p:spPr/>
        <p:txBody>
          <a:bodyPr>
            <a:normAutofit/>
          </a:bodyPr>
          <a:lstStyle/>
          <a:p>
            <a:pPr marL="0" indent="0">
              <a:buNone/>
            </a:pPr>
            <a:r>
              <a:rPr lang="en-US" altLang="zh-CN" dirty="0"/>
              <a:t>Adding/changing locks	20 (27%)</a:t>
            </a:r>
          </a:p>
          <a:p>
            <a:pPr marL="0" indent="0">
              <a:buNone/>
            </a:pPr>
            <a:r>
              <a:rPr lang="en-US" altLang="zh-CN" dirty="0"/>
              <a:t>Condition check		19 (26%)</a:t>
            </a:r>
          </a:p>
          <a:p>
            <a:pPr marL="0" indent="0">
              <a:buNone/>
            </a:pPr>
            <a:r>
              <a:rPr lang="en-US" altLang="zh-CN" dirty="0"/>
              <a:t>Data-structure change	19 (26%)</a:t>
            </a:r>
          </a:p>
          <a:p>
            <a:pPr marL="0" indent="0">
              <a:buNone/>
            </a:pPr>
            <a:r>
              <a:rPr lang="en-US" altLang="zh-CN" dirty="0"/>
              <a:t>Code switch		10 (13%)</a:t>
            </a:r>
          </a:p>
          <a:p>
            <a:pPr marL="0" indent="0">
              <a:buNone/>
            </a:pPr>
            <a:r>
              <a:rPr lang="en-US" altLang="zh-CN" dirty="0"/>
              <a:t>Other				  6 (8%)</a:t>
            </a:r>
          </a:p>
          <a:p>
            <a:pPr marL="0" indent="0">
              <a:buNone/>
            </a:pPr>
            <a:endParaRPr kumimoji="1" lang="en-US" altLang="zh-CN" dirty="0"/>
          </a:p>
          <a:p>
            <a:pPr marL="0" indent="0">
              <a:buNone/>
            </a:pPr>
            <a:r>
              <a:rPr kumimoji="1" lang="en-US" altLang="zh-CN" dirty="0"/>
              <a:t>Implications</a:t>
            </a:r>
          </a:p>
          <a:p>
            <a:pPr marL="457200" lvl="1" indent="0">
              <a:buNone/>
            </a:pPr>
            <a:r>
              <a:rPr kumimoji="1" lang="en-US" altLang="zh-CN" dirty="0"/>
              <a:t>No silver bullet for fixing concurrency bugs. </a:t>
            </a:r>
          </a:p>
          <a:p>
            <a:pPr marL="457200" lvl="1" indent="0">
              <a:buNone/>
            </a:pPr>
            <a:r>
              <a:rPr kumimoji="1" lang="en-US" altLang="zh-CN" dirty="0"/>
              <a:t>Lock usage information is not enough to fix bugs.</a:t>
            </a:r>
          </a:p>
          <a:p>
            <a:pPr marL="0" indent="0">
              <a:buNone/>
            </a:pPr>
            <a:endParaRPr kumimoji="1" lang="zh-CN" altLang="en-US" dirty="0"/>
          </a:p>
        </p:txBody>
      </p:sp>
    </p:spTree>
    <p:extLst>
      <p:ext uri="{BB962C8B-B14F-4D97-AF65-F5344CB8AC3E}">
        <p14:creationId xmlns:p14="http://schemas.microsoft.com/office/powerpoint/2010/main" val="410583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Were Deadlock Bugs Fixed?</a:t>
            </a:r>
            <a:endParaRPr kumimoji="1" lang="zh-CN" altLang="en-US" dirty="0"/>
          </a:p>
        </p:txBody>
      </p:sp>
      <p:sp>
        <p:nvSpPr>
          <p:cNvPr id="3" name="内容占位符 2"/>
          <p:cNvSpPr>
            <a:spLocks noGrp="1"/>
          </p:cNvSpPr>
          <p:nvPr>
            <p:ph idx="1"/>
          </p:nvPr>
        </p:nvSpPr>
        <p:spPr>
          <a:xfrm>
            <a:off x="457200" y="1944971"/>
            <a:ext cx="8229600" cy="4525963"/>
          </a:xfrm>
        </p:spPr>
        <p:txBody>
          <a:bodyPr/>
          <a:lstStyle/>
          <a:p>
            <a:pPr marL="0" indent="0">
              <a:buNone/>
            </a:pPr>
            <a:r>
              <a:rPr lang="en-US" altLang="zh-CN" dirty="0"/>
              <a:t>Give up resource acquisition		19 (61%)</a:t>
            </a:r>
          </a:p>
          <a:p>
            <a:pPr marL="0" indent="0">
              <a:buNone/>
            </a:pPr>
            <a:r>
              <a:rPr lang="en-US" altLang="zh-CN" dirty="0"/>
              <a:t>Change resource acquisition order   7 (23%)</a:t>
            </a:r>
          </a:p>
          <a:p>
            <a:pPr marL="0" indent="0">
              <a:buNone/>
            </a:pPr>
            <a:r>
              <a:rPr lang="en-US" altLang="zh-CN" dirty="0"/>
              <a:t>Split the resource to smaller ones	  1 (  3%)</a:t>
            </a:r>
          </a:p>
          <a:p>
            <a:pPr marL="0" indent="0">
              <a:buNone/>
            </a:pPr>
            <a:r>
              <a:rPr lang="en-US" altLang="zh-CN" dirty="0"/>
              <a:t>Others 					  4 (13%)</a:t>
            </a:r>
          </a:p>
          <a:p>
            <a:pPr marL="0" indent="0">
              <a:buNone/>
            </a:pPr>
            <a:endParaRPr kumimoji="1" lang="en-US" altLang="zh-CN" dirty="0"/>
          </a:p>
          <a:p>
            <a:pPr marL="0" indent="0">
              <a:buNone/>
            </a:pPr>
            <a:r>
              <a:rPr kumimoji="1" lang="en-US" altLang="zh-CN" dirty="0"/>
              <a:t>We need to pay attention to the correctness of “fixed” deadlock bugs</a:t>
            </a:r>
          </a:p>
        </p:txBody>
      </p:sp>
      <p:sp>
        <p:nvSpPr>
          <p:cNvPr id="4" name="文本框 3"/>
          <p:cNvSpPr txBox="1"/>
          <p:nvPr/>
        </p:nvSpPr>
        <p:spPr>
          <a:xfrm>
            <a:off x="6876256" y="1325499"/>
            <a:ext cx="1908270" cy="707886"/>
          </a:xfrm>
          <a:prstGeom prst="rect">
            <a:avLst/>
          </a:prstGeom>
          <a:noFill/>
        </p:spPr>
        <p:txBody>
          <a:bodyPr wrap="none" rtlCol="0">
            <a:spAutoFit/>
          </a:bodyPr>
          <a:lstStyle/>
          <a:p>
            <a:r>
              <a:rPr kumimoji="1" lang="en-US" altLang="zh-CN" sz="2000" b="1" dirty="0"/>
              <a:t>Might introduce</a:t>
            </a:r>
          </a:p>
          <a:p>
            <a:r>
              <a:rPr kumimoji="1" lang="en-US" altLang="zh-CN" sz="2000" b="1" dirty="0"/>
              <a:t>non-dead locks </a:t>
            </a:r>
            <a:endParaRPr kumimoji="1" lang="zh-CN" altLang="en-US" sz="2000" b="1" dirty="0"/>
          </a:p>
        </p:txBody>
      </p:sp>
      <p:cxnSp>
        <p:nvCxnSpPr>
          <p:cNvPr id="6" name="直线箭头连接符 5"/>
          <p:cNvCxnSpPr>
            <a:stCxn id="4" idx="1"/>
          </p:cNvCxnSpPr>
          <p:nvPr/>
        </p:nvCxnSpPr>
        <p:spPr>
          <a:xfrm flipH="1">
            <a:off x="5148064" y="1679442"/>
            <a:ext cx="1728192" cy="5821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026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Other findings</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a:t>Impact of concurrency bugs</a:t>
            </a:r>
          </a:p>
          <a:p>
            <a:pPr marL="457200" lvl="1" indent="0">
              <a:buNone/>
            </a:pPr>
            <a:r>
              <a:rPr kumimoji="1" lang="en-US" altLang="zh-CN" dirty="0"/>
              <a:t>~ 70% leads to program crash or hang</a:t>
            </a:r>
          </a:p>
          <a:p>
            <a:pPr marL="0" indent="0">
              <a:buNone/>
            </a:pPr>
            <a:r>
              <a:rPr kumimoji="1" lang="en-US" altLang="zh-CN" dirty="0"/>
              <a:t>Reproducing bugs are critical to diagnosis</a:t>
            </a:r>
          </a:p>
          <a:p>
            <a:pPr marL="0" indent="0">
              <a:buNone/>
            </a:pPr>
            <a:r>
              <a:rPr kumimoji="1" lang="en-US" altLang="zh-CN" dirty="0"/>
              <a:t>Programmers lack diagnosis tools</a:t>
            </a:r>
          </a:p>
          <a:p>
            <a:pPr marL="457200" lvl="1" indent="0">
              <a:buNone/>
            </a:pPr>
            <a:r>
              <a:rPr kumimoji="1" lang="en-US" altLang="zh-CN" dirty="0"/>
              <a:t>Most are diagnosed via code review</a:t>
            </a:r>
          </a:p>
          <a:p>
            <a:pPr marL="457200" lvl="1" indent="0">
              <a:buNone/>
            </a:pPr>
            <a:r>
              <a:rPr kumimoji="1" lang="en-US" altLang="zh-CN" dirty="0"/>
              <a:t>Reproduce bugs are extremely hard and directly determines the diagnosing time</a:t>
            </a:r>
          </a:p>
          <a:p>
            <a:pPr marL="0" indent="0">
              <a:buNone/>
            </a:pPr>
            <a:r>
              <a:rPr kumimoji="1" lang="en-US" altLang="zh-CN" dirty="0"/>
              <a:t>60% 1st-time patches contain concurrency bugs (old or new)</a:t>
            </a:r>
          </a:p>
          <a:p>
            <a:pPr marL="0" indent="0">
              <a:buNone/>
            </a:pPr>
            <a:endParaRPr kumimoji="1" lang="zh-CN" altLang="en-US" dirty="0"/>
          </a:p>
        </p:txBody>
      </p:sp>
    </p:spTree>
    <p:extLst>
      <p:ext uri="{BB962C8B-B14F-4D97-AF65-F5344CB8AC3E}">
        <p14:creationId xmlns:p14="http://schemas.microsoft.com/office/powerpoint/2010/main" val="3338754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Summary</a:t>
            </a:r>
            <a:endParaRPr kumimoji="1" lang="zh-CN" altLang="en-US" dirty="0"/>
          </a:p>
        </p:txBody>
      </p:sp>
      <p:sp>
        <p:nvSpPr>
          <p:cNvPr id="3" name="内容占位符 2"/>
          <p:cNvSpPr>
            <a:spLocks noGrp="1"/>
          </p:cNvSpPr>
          <p:nvPr>
            <p:ph idx="1"/>
          </p:nvPr>
        </p:nvSpPr>
        <p:spPr/>
        <p:txBody>
          <a:bodyPr>
            <a:normAutofit/>
          </a:bodyPr>
          <a:lstStyle/>
          <a:p>
            <a:pPr marL="0" indent="0">
              <a:buNone/>
            </a:pPr>
            <a:r>
              <a:rPr lang="en-US" altLang="zh-CN" dirty="0"/>
              <a:t>Bug detection needs to look at order-violation bugs and multi-variable concurrency bugs</a:t>
            </a:r>
          </a:p>
          <a:p>
            <a:pPr marL="0" indent="0">
              <a:buNone/>
            </a:pPr>
            <a:endParaRPr lang="en-US" altLang="zh-CN" dirty="0"/>
          </a:p>
          <a:p>
            <a:pPr marL="0" indent="0">
              <a:buNone/>
            </a:pPr>
            <a:r>
              <a:rPr lang="en-US" altLang="zh-CN" dirty="0"/>
              <a:t>Testing can target at more realistic interleaving coverage goals</a:t>
            </a:r>
          </a:p>
          <a:p>
            <a:pPr marL="0" indent="0">
              <a:buNone/>
            </a:pPr>
            <a:endParaRPr lang="en-US" altLang="zh-CN" dirty="0"/>
          </a:p>
          <a:p>
            <a:pPr marL="0" indent="0">
              <a:buNone/>
            </a:pPr>
            <a:r>
              <a:rPr lang="en-US" altLang="zh-CN" dirty="0"/>
              <a:t>Fixing concurrency bugs is not trivial and not easy to get right</a:t>
            </a:r>
          </a:p>
          <a:p>
            <a:pPr marL="457200" lvl="1" indent="0">
              <a:buNone/>
            </a:pPr>
            <a:r>
              <a:rPr lang="en-US" altLang="zh-CN" dirty="0"/>
              <a:t>Support from automated tools is needed</a:t>
            </a:r>
          </a:p>
        </p:txBody>
      </p:sp>
    </p:spTree>
    <p:extLst>
      <p:ext uri="{BB962C8B-B14F-4D97-AF65-F5344CB8AC3E}">
        <p14:creationId xmlns:p14="http://schemas.microsoft.com/office/powerpoint/2010/main" val="1093920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kumimoji="1" lang="en-US" altLang="zh-CN" sz="3600" dirty="0"/>
              <a:t>BUGS in Exception handlers</a:t>
            </a:r>
            <a:endParaRPr kumimoji="1" lang="zh-CN" altLang="en-US" sz="3600" dirty="0"/>
          </a:p>
        </p:txBody>
      </p:sp>
      <p:sp>
        <p:nvSpPr>
          <p:cNvPr id="5" name="文本占位符 4"/>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074581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8BCD872-DB2B-6E46-8900-CC10DFA8C428}"/>
              </a:ext>
            </a:extLst>
          </p:cNvPr>
          <p:cNvSpPr>
            <a:spLocks noGrp="1"/>
          </p:cNvSpPr>
          <p:nvPr>
            <p:ph type="title"/>
          </p:nvPr>
        </p:nvSpPr>
        <p:spPr/>
        <p:txBody>
          <a:bodyPr/>
          <a:lstStyle/>
          <a:p>
            <a:r>
              <a:rPr kumimoji="1" lang="en-US" altLang="zh-CN" dirty="0"/>
              <a:t>Study</a:t>
            </a:r>
            <a:r>
              <a:rPr kumimoji="1" lang="zh-CN" altLang="en-US" dirty="0"/>
              <a:t> </a:t>
            </a:r>
            <a:r>
              <a:rPr kumimoji="1" lang="en-US" altLang="zh-CN" dirty="0"/>
              <a:t>Methodology</a:t>
            </a:r>
            <a:endParaRPr kumimoji="1" lang="zh-CN" altLang="en-US" dirty="0"/>
          </a:p>
        </p:txBody>
      </p:sp>
      <p:sp>
        <p:nvSpPr>
          <p:cNvPr id="5" name="内容占位符 4">
            <a:extLst>
              <a:ext uri="{FF2B5EF4-FFF2-40B4-BE49-F238E27FC236}">
                <a16:creationId xmlns:a16="http://schemas.microsoft.com/office/drawing/2014/main" id="{D3C18FC6-3187-D845-A320-F36A519E6ADD}"/>
              </a:ext>
            </a:extLst>
          </p:cNvPr>
          <p:cNvSpPr>
            <a:spLocks noGrp="1"/>
          </p:cNvSpPr>
          <p:nvPr>
            <p:ph idx="1"/>
          </p:nvPr>
        </p:nvSpPr>
        <p:spPr/>
        <p:txBody>
          <a:bodyPr/>
          <a:lstStyle/>
          <a:p>
            <a:endParaRPr kumimoji="1" lang="zh-CN" altLang="en-US"/>
          </a:p>
        </p:txBody>
      </p:sp>
      <p:pic>
        <p:nvPicPr>
          <p:cNvPr id="6" name="图片 5">
            <a:extLst>
              <a:ext uri="{FF2B5EF4-FFF2-40B4-BE49-F238E27FC236}">
                <a16:creationId xmlns:a16="http://schemas.microsoft.com/office/drawing/2014/main" id="{7A962059-731E-FC41-A5D8-6B266B254F6F}"/>
              </a:ext>
            </a:extLst>
          </p:cNvPr>
          <p:cNvPicPr>
            <a:picLocks noChangeAspect="1"/>
          </p:cNvPicPr>
          <p:nvPr/>
        </p:nvPicPr>
        <p:blipFill>
          <a:blip r:embed="rId2"/>
          <a:stretch>
            <a:fillRect/>
          </a:stretch>
        </p:blipFill>
        <p:spPr>
          <a:xfrm>
            <a:off x="0" y="1501938"/>
            <a:ext cx="9144000" cy="5356062"/>
          </a:xfrm>
          <a:prstGeom prst="rect">
            <a:avLst/>
          </a:prstGeom>
        </p:spPr>
      </p:pic>
    </p:spTree>
    <p:extLst>
      <p:ext uri="{BB962C8B-B14F-4D97-AF65-F5344CB8AC3E}">
        <p14:creationId xmlns:p14="http://schemas.microsoft.com/office/powerpoint/2010/main" val="1860513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i="1" dirty="0"/>
              <a:t>Multiple </a:t>
            </a:r>
            <a:r>
              <a:rPr lang="en-US" altLang="zh-CN" dirty="0"/>
              <a:t>Events are Required </a:t>
            </a:r>
            <a:endParaRPr kumimoji="1" lang="zh-CN" altLang="en-US" dirty="0"/>
          </a:p>
        </p:txBody>
      </p:sp>
      <p:pic>
        <p:nvPicPr>
          <p:cNvPr id="4" name="图片 3"/>
          <p:cNvPicPr>
            <a:picLocks noChangeAspect="1"/>
          </p:cNvPicPr>
          <p:nvPr/>
        </p:nvPicPr>
        <p:blipFill>
          <a:blip r:embed="rId2"/>
          <a:stretch>
            <a:fillRect/>
          </a:stretch>
        </p:blipFill>
        <p:spPr>
          <a:xfrm>
            <a:off x="0" y="1684192"/>
            <a:ext cx="9144000" cy="5032431"/>
          </a:xfrm>
          <a:prstGeom prst="rect">
            <a:avLst/>
          </a:prstGeom>
        </p:spPr>
      </p:pic>
    </p:spTree>
    <p:extLst>
      <p:ext uri="{BB962C8B-B14F-4D97-AF65-F5344CB8AC3E}">
        <p14:creationId xmlns:p14="http://schemas.microsoft.com/office/powerpoint/2010/main" val="2811050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Breakdown of catastrophic failures</a:t>
            </a:r>
            <a:endParaRPr kumimoji="1" lang="zh-CN" altLang="en-US" dirty="0"/>
          </a:p>
        </p:txBody>
      </p:sp>
      <p:pic>
        <p:nvPicPr>
          <p:cNvPr id="5" name="图片 4"/>
          <p:cNvPicPr>
            <a:picLocks noChangeAspect="1"/>
          </p:cNvPicPr>
          <p:nvPr/>
        </p:nvPicPr>
        <p:blipFill>
          <a:blip r:embed="rId2"/>
          <a:stretch>
            <a:fillRect/>
          </a:stretch>
        </p:blipFill>
        <p:spPr>
          <a:xfrm>
            <a:off x="0" y="1543023"/>
            <a:ext cx="9144000" cy="5327805"/>
          </a:xfrm>
          <a:prstGeom prst="rect">
            <a:avLst/>
          </a:prstGeom>
        </p:spPr>
      </p:pic>
      <p:pic>
        <p:nvPicPr>
          <p:cNvPr id="6" name="图片 5"/>
          <p:cNvPicPr>
            <a:picLocks noChangeAspect="1"/>
          </p:cNvPicPr>
          <p:nvPr/>
        </p:nvPicPr>
        <p:blipFill>
          <a:blip r:embed="rId3"/>
          <a:stretch>
            <a:fillRect/>
          </a:stretch>
        </p:blipFill>
        <p:spPr>
          <a:xfrm>
            <a:off x="0" y="1122284"/>
            <a:ext cx="9144000" cy="815822"/>
          </a:xfrm>
          <a:prstGeom prst="rect">
            <a:avLst/>
          </a:prstGeom>
        </p:spPr>
      </p:pic>
    </p:spTree>
    <p:extLst>
      <p:ext uri="{BB962C8B-B14F-4D97-AF65-F5344CB8AC3E}">
        <p14:creationId xmlns:p14="http://schemas.microsoft.com/office/powerpoint/2010/main" val="1769032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A failure caused by trivial mistake</a:t>
            </a:r>
            <a:endParaRPr kumimoji="1" lang="zh-CN" altLang="en-US" dirty="0"/>
          </a:p>
        </p:txBody>
      </p:sp>
      <p:pic>
        <p:nvPicPr>
          <p:cNvPr id="4" name="图片 3"/>
          <p:cNvPicPr>
            <a:picLocks noChangeAspect="1"/>
          </p:cNvPicPr>
          <p:nvPr/>
        </p:nvPicPr>
        <p:blipFill>
          <a:blip r:embed="rId2"/>
          <a:stretch>
            <a:fillRect/>
          </a:stretch>
        </p:blipFill>
        <p:spPr>
          <a:xfrm>
            <a:off x="0" y="1681507"/>
            <a:ext cx="9144000" cy="4518940"/>
          </a:xfrm>
          <a:prstGeom prst="rect">
            <a:avLst/>
          </a:prstGeom>
        </p:spPr>
      </p:pic>
    </p:spTree>
    <p:extLst>
      <p:ext uri="{BB962C8B-B14F-4D97-AF65-F5344CB8AC3E}">
        <p14:creationId xmlns:p14="http://schemas.microsoft.com/office/powerpoint/2010/main" val="117686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latin typeface="Tahoma" charset="0"/>
                <a:ea typeface="ＭＳ Ｐゴシック" charset="0"/>
                <a:cs typeface="ＭＳ Ｐゴシック" charset="0"/>
              </a:rPr>
              <a:t>Recap: Basic Implementation</a:t>
            </a:r>
          </a:p>
        </p:txBody>
      </p:sp>
      <p:sp>
        <p:nvSpPr>
          <p:cNvPr id="38915" name="Content Placeholder 5"/>
          <p:cNvSpPr>
            <a:spLocks noGrp="1"/>
          </p:cNvSpPr>
          <p:nvPr>
            <p:ph sz="half" idx="1"/>
          </p:nvPr>
        </p:nvSpPr>
        <p:spPr/>
        <p:txBody>
          <a:bodyPr>
            <a:normAutofit fontScale="92500"/>
          </a:bodyPr>
          <a:lstStyle/>
          <a:p>
            <a:pPr>
              <a:buFont typeface="Wingdings" charset="0"/>
              <a:buNone/>
            </a:pPr>
            <a:r>
              <a:rPr lang="en-US" sz="2400">
                <a:latin typeface="Tahoma" charset="0"/>
                <a:ea typeface="ＭＳ Ｐゴシック" charset="0"/>
                <a:cs typeface="ＭＳ Ｐゴシック" charset="0"/>
              </a:rPr>
              <a:t>readerStart() {</a:t>
            </a:r>
          </a:p>
          <a:p>
            <a:pPr>
              <a:buFont typeface="Wingdings" charset="0"/>
              <a:buNone/>
            </a:pPr>
            <a:r>
              <a:rPr lang="en-US" sz="2400">
                <a:latin typeface="Tahoma" charset="0"/>
                <a:ea typeface="ＭＳ Ｐゴシック" charset="0"/>
                <a:cs typeface="ＭＳ Ｐゴシック" charset="0"/>
              </a:rPr>
              <a:t>  lock(lockRW);</a:t>
            </a:r>
          </a:p>
          <a:p>
            <a:pPr>
              <a:buFont typeface="Wingdings" charset="0"/>
              <a:buNone/>
            </a:pPr>
            <a:endParaRPr lang="en-US" sz="2400">
              <a:latin typeface="Tahoma" charset="0"/>
              <a:ea typeface="ＭＳ Ｐゴシック" charset="0"/>
              <a:cs typeface="ＭＳ Ｐゴシック" charset="0"/>
            </a:endParaRPr>
          </a:p>
          <a:p>
            <a:pPr>
              <a:buFont typeface="Wingdings" charset="0"/>
              <a:buNone/>
            </a:pPr>
            <a:r>
              <a:rPr lang="en-US" sz="2400">
                <a:latin typeface="Tahoma" charset="0"/>
                <a:ea typeface="ＭＳ Ｐゴシック" charset="0"/>
                <a:cs typeface="ＭＳ Ｐゴシック" charset="0"/>
              </a:rPr>
              <a:t>  while(numWriters &gt; 0){</a:t>
            </a:r>
          </a:p>
          <a:p>
            <a:pPr>
              <a:buFont typeface="Wingdings" charset="0"/>
              <a:buNone/>
            </a:pPr>
            <a:r>
              <a:rPr lang="en-US" sz="2400">
                <a:latin typeface="Tahoma" charset="0"/>
                <a:ea typeface="ＭＳ Ｐゴシック" charset="0"/>
                <a:cs typeface="ＭＳ Ｐゴシック" charset="0"/>
              </a:rPr>
              <a:t>    wait(lockRW,condRW);</a:t>
            </a:r>
          </a:p>
          <a:p>
            <a:pPr>
              <a:buFont typeface="Wingdings" charset="0"/>
              <a:buNone/>
            </a:pPr>
            <a:r>
              <a:rPr lang="en-US" sz="2400">
                <a:latin typeface="Tahoma" charset="0"/>
                <a:ea typeface="ＭＳ Ｐゴシック" charset="0"/>
                <a:cs typeface="ＭＳ Ｐゴシック" charset="0"/>
              </a:rPr>
              <a:t>  };</a:t>
            </a:r>
          </a:p>
          <a:p>
            <a:pPr>
              <a:buFont typeface="Wingdings" charset="0"/>
              <a:buNone/>
            </a:pPr>
            <a:endParaRPr lang="en-US" sz="2400">
              <a:latin typeface="Tahoma" charset="0"/>
              <a:ea typeface="ＭＳ Ｐゴシック" charset="0"/>
              <a:cs typeface="ＭＳ Ｐゴシック" charset="0"/>
            </a:endParaRPr>
          </a:p>
          <a:p>
            <a:pPr>
              <a:buFont typeface="Wingdings" charset="0"/>
              <a:buNone/>
            </a:pPr>
            <a:r>
              <a:rPr lang="en-US" sz="2400">
                <a:latin typeface="Tahoma" charset="0"/>
                <a:ea typeface="ＭＳ Ｐゴシック" charset="0"/>
                <a:cs typeface="ＭＳ Ｐゴシック" charset="0"/>
              </a:rPr>
              <a:t>  numReaders++;</a:t>
            </a:r>
          </a:p>
          <a:p>
            <a:pPr>
              <a:buFont typeface="Wingdings" charset="0"/>
              <a:buNone/>
            </a:pPr>
            <a:endParaRPr lang="en-US" sz="2400">
              <a:latin typeface="Tahoma" charset="0"/>
              <a:ea typeface="ＭＳ Ｐゴシック" charset="0"/>
              <a:cs typeface="ＭＳ Ｐゴシック" charset="0"/>
            </a:endParaRPr>
          </a:p>
          <a:p>
            <a:pPr>
              <a:buFont typeface="Wingdings" charset="0"/>
              <a:buNone/>
            </a:pPr>
            <a:r>
              <a:rPr lang="en-US" sz="2400">
                <a:latin typeface="Tahoma" charset="0"/>
                <a:ea typeface="ＭＳ Ｐゴシック" charset="0"/>
                <a:cs typeface="ＭＳ Ｐゴシック" charset="0"/>
              </a:rPr>
              <a:t>  unlock(lockRW);</a:t>
            </a:r>
          </a:p>
          <a:p>
            <a:pPr>
              <a:buFont typeface="Wingdings" charset="0"/>
              <a:buNone/>
            </a:pPr>
            <a:r>
              <a:rPr lang="en-US" sz="2400">
                <a:latin typeface="Tahoma" charset="0"/>
                <a:ea typeface="ＭＳ Ｐゴシック" charset="0"/>
                <a:cs typeface="ＭＳ Ｐゴシック" charset="0"/>
              </a:rPr>
              <a:t>}</a:t>
            </a:r>
          </a:p>
        </p:txBody>
      </p:sp>
      <p:sp>
        <p:nvSpPr>
          <p:cNvPr id="38916" name="Content Placeholder 6"/>
          <p:cNvSpPr>
            <a:spLocks noGrp="1"/>
          </p:cNvSpPr>
          <p:nvPr>
            <p:ph sz="half" idx="2"/>
          </p:nvPr>
        </p:nvSpPr>
        <p:spPr/>
        <p:txBody>
          <a:bodyPr>
            <a:normAutofit fontScale="92500"/>
          </a:bodyPr>
          <a:lstStyle/>
          <a:p>
            <a:pPr>
              <a:buFont typeface="Wingdings" charset="0"/>
              <a:buNone/>
            </a:pPr>
            <a:r>
              <a:rPr lang="en-US" sz="2400" dirty="0" err="1">
                <a:latin typeface="Tahoma" charset="0"/>
                <a:ea typeface="ＭＳ Ｐゴシック" charset="0"/>
                <a:cs typeface="ＭＳ Ｐゴシック" charset="0"/>
              </a:rPr>
              <a:t>readerFinish</a:t>
            </a:r>
            <a:r>
              <a:rPr lang="en-US" sz="2400" dirty="0">
                <a:latin typeface="Tahoma" charset="0"/>
                <a:ea typeface="ＭＳ Ｐゴシック" charset="0"/>
                <a:cs typeface="ＭＳ Ｐゴシック" charset="0"/>
              </a:rPr>
              <a:t>() {</a:t>
            </a:r>
          </a:p>
          <a:p>
            <a:pPr>
              <a:buFont typeface="Wingdings" charset="0"/>
              <a:buNone/>
            </a:pPr>
            <a:r>
              <a:rPr lang="en-US" sz="2400" dirty="0">
                <a:latin typeface="Tahoma" charset="0"/>
                <a:ea typeface="ＭＳ Ｐゴシック" charset="0"/>
                <a:cs typeface="ＭＳ Ｐゴシック" charset="0"/>
              </a:rPr>
              <a:t>  lock(</a:t>
            </a:r>
            <a:r>
              <a:rPr lang="en-US" sz="2400" dirty="0" err="1">
                <a:latin typeface="Tahoma" charset="0"/>
                <a:ea typeface="ＭＳ Ｐゴシック" charset="0"/>
                <a:cs typeface="ＭＳ Ｐゴシック" charset="0"/>
              </a:rPr>
              <a:t>lockRW</a:t>
            </a:r>
            <a:r>
              <a:rPr lang="en-US" sz="2400" dirty="0">
                <a:latin typeface="Tahoma" charset="0"/>
                <a:ea typeface="ＭＳ Ｐゴシック" charset="0"/>
                <a:cs typeface="ＭＳ Ｐゴシック" charset="0"/>
              </a:rPr>
              <a:t>);</a:t>
            </a:r>
          </a:p>
          <a:p>
            <a:pPr>
              <a:buFont typeface="Wingdings" charset="0"/>
              <a:buNone/>
            </a:pPr>
            <a:endParaRPr lang="en-US" sz="2400" dirty="0">
              <a:latin typeface="Tahoma" charset="0"/>
              <a:ea typeface="ＭＳ Ｐゴシック" charset="0"/>
              <a:cs typeface="ＭＳ Ｐゴシック" charset="0"/>
            </a:endParaRPr>
          </a:p>
          <a:p>
            <a:pPr>
              <a:buFont typeface="Wingdings" charset="0"/>
              <a:buNone/>
            </a:pPr>
            <a:r>
              <a:rPr lang="en-US" sz="2400" dirty="0">
                <a:latin typeface="Tahoma" charset="0"/>
                <a:ea typeface="ＭＳ Ｐゴシック" charset="0"/>
                <a:cs typeface="ＭＳ Ｐゴシック" charset="0"/>
              </a:rPr>
              <a:t>  </a:t>
            </a:r>
            <a:r>
              <a:rPr lang="en-US" sz="2400" dirty="0" err="1">
                <a:latin typeface="Tahoma" charset="0"/>
                <a:ea typeface="ＭＳ Ｐゴシック" charset="0"/>
                <a:cs typeface="ＭＳ Ｐゴシック" charset="0"/>
              </a:rPr>
              <a:t>numReaders</a:t>
            </a:r>
            <a:r>
              <a:rPr lang="en-US" sz="2400" dirty="0">
                <a:latin typeface="Tahoma" charset="0"/>
                <a:ea typeface="ＭＳ Ｐゴシック" charset="0"/>
                <a:cs typeface="ＭＳ Ｐゴシック" charset="0"/>
              </a:rPr>
              <a:t>--;</a:t>
            </a:r>
          </a:p>
          <a:p>
            <a:pPr>
              <a:buFont typeface="Wingdings" charset="0"/>
              <a:buNone/>
            </a:pPr>
            <a:r>
              <a:rPr lang="en-US" sz="2400" dirty="0">
                <a:latin typeface="Tahoma" charset="0"/>
                <a:ea typeface="ＭＳ Ｐゴシック" charset="0"/>
                <a:cs typeface="ＭＳ Ｐゴシック" charset="0"/>
              </a:rPr>
              <a:t> </a:t>
            </a:r>
          </a:p>
          <a:p>
            <a:pPr>
              <a:buFont typeface="Wingdings" charset="0"/>
              <a:buNone/>
            </a:pPr>
            <a:endParaRPr lang="en-US" sz="2400" dirty="0">
              <a:latin typeface="Tahoma" charset="0"/>
              <a:ea typeface="ＭＳ Ｐゴシック" charset="0"/>
              <a:cs typeface="ＭＳ Ｐゴシック" charset="0"/>
            </a:endParaRPr>
          </a:p>
          <a:p>
            <a:pPr>
              <a:buFont typeface="Wingdings" charset="0"/>
              <a:buNone/>
            </a:pPr>
            <a:r>
              <a:rPr lang="en-US" sz="2400" dirty="0">
                <a:latin typeface="Tahoma" charset="0"/>
                <a:ea typeface="ＭＳ Ｐゴシック" charset="0"/>
                <a:cs typeface="ＭＳ Ｐゴシック" charset="0"/>
              </a:rPr>
              <a:t>  broadcast(</a:t>
            </a:r>
            <a:r>
              <a:rPr lang="en-US" sz="2400" dirty="0" err="1">
                <a:latin typeface="Tahoma" charset="0"/>
                <a:ea typeface="ＭＳ Ｐゴシック" charset="0"/>
                <a:cs typeface="ＭＳ Ｐゴシック" charset="0"/>
              </a:rPr>
              <a:t>lockRW,condRW</a:t>
            </a:r>
            <a:r>
              <a:rPr lang="en-US" sz="2400" dirty="0">
                <a:latin typeface="Tahoma" charset="0"/>
                <a:ea typeface="ＭＳ Ｐゴシック" charset="0"/>
                <a:cs typeface="ＭＳ Ｐゴシック" charset="0"/>
              </a:rPr>
              <a:t>);</a:t>
            </a:r>
          </a:p>
          <a:p>
            <a:pPr>
              <a:buFont typeface="Wingdings" charset="0"/>
              <a:buNone/>
            </a:pPr>
            <a:endParaRPr lang="en-US" sz="2400" dirty="0">
              <a:latin typeface="Tahoma" charset="0"/>
              <a:ea typeface="ＭＳ Ｐゴシック" charset="0"/>
              <a:cs typeface="ＭＳ Ｐゴシック" charset="0"/>
            </a:endParaRPr>
          </a:p>
          <a:p>
            <a:pPr>
              <a:buFont typeface="Wingdings" charset="0"/>
              <a:buNone/>
            </a:pPr>
            <a:r>
              <a:rPr lang="en-US" sz="2400" dirty="0">
                <a:latin typeface="Tahoma" charset="0"/>
                <a:ea typeface="ＭＳ Ｐゴシック" charset="0"/>
                <a:cs typeface="ＭＳ Ｐゴシック" charset="0"/>
              </a:rPr>
              <a:t>  unlock(</a:t>
            </a:r>
            <a:r>
              <a:rPr lang="en-US" sz="2400" dirty="0" err="1">
                <a:latin typeface="Tahoma" charset="0"/>
                <a:ea typeface="ＭＳ Ｐゴシック" charset="0"/>
                <a:cs typeface="ＭＳ Ｐゴシック" charset="0"/>
              </a:rPr>
              <a:t>lockRW</a:t>
            </a:r>
            <a:r>
              <a:rPr lang="en-US" sz="2400" dirty="0">
                <a:latin typeface="Tahoma" charset="0"/>
                <a:ea typeface="ＭＳ Ｐゴシック" charset="0"/>
                <a:cs typeface="ＭＳ Ｐゴシック" charset="0"/>
              </a:rPr>
              <a:t>);</a:t>
            </a:r>
          </a:p>
          <a:p>
            <a:pPr>
              <a:buFont typeface="Wingdings" charset="0"/>
              <a:buNone/>
            </a:pPr>
            <a:r>
              <a:rPr lang="en-US" sz="2400" dirty="0">
                <a:latin typeface="Tahoma" charset="0"/>
                <a:ea typeface="ＭＳ Ｐゴシック" charset="0"/>
                <a:cs typeface="ＭＳ Ｐゴシック" charset="0"/>
              </a:rPr>
              <a:t>}</a:t>
            </a:r>
          </a:p>
        </p:txBody>
      </p:sp>
      <p:sp>
        <p:nvSpPr>
          <p:cNvPr id="4" name="Date Placeholder 3"/>
          <p:cNvSpPr>
            <a:spLocks noGrp="1"/>
          </p:cNvSpPr>
          <p:nvPr>
            <p:ph type="dt" sz="half" idx="10"/>
          </p:nvPr>
        </p:nvSpPr>
        <p:spPr/>
        <p:txBody>
          <a:bodyPr/>
          <a:lstStyle>
            <a:lvl1pPr eaLnBrk="0" hangingPunct="0">
              <a:defRPr sz="2800">
                <a:solidFill>
                  <a:schemeClr val="tx1"/>
                </a:solidFill>
                <a:latin typeface="Arial" charset="0"/>
                <a:ea typeface="ＭＳ Ｐゴシック" charset="0"/>
                <a:cs typeface="ＭＳ Ｐゴシック" charset="0"/>
              </a:defRPr>
            </a:lvl1pPr>
            <a:lvl2pPr marL="37931725" indent="-37474525" eaLnBrk="0" hangingPunct="0">
              <a:defRPr sz="2800">
                <a:solidFill>
                  <a:schemeClr val="tx1"/>
                </a:solidFill>
                <a:latin typeface="Arial" charset="0"/>
                <a:ea typeface="ＭＳ Ｐゴシック" charset="0"/>
              </a:defRPr>
            </a:lvl2pPr>
            <a:lvl3pPr eaLnBrk="0" hangingPunct="0">
              <a:defRPr sz="2800">
                <a:solidFill>
                  <a:schemeClr val="tx1"/>
                </a:solidFill>
                <a:latin typeface="Arial" charset="0"/>
                <a:ea typeface="ＭＳ Ｐゴシック" charset="0"/>
              </a:defRPr>
            </a:lvl3pPr>
            <a:lvl4pPr eaLnBrk="0" hangingPunct="0">
              <a:defRPr sz="2800">
                <a:solidFill>
                  <a:schemeClr val="tx1"/>
                </a:solidFill>
                <a:latin typeface="Arial" charset="0"/>
                <a:ea typeface="ＭＳ Ｐゴシック" charset="0"/>
              </a:defRPr>
            </a:lvl4pPr>
            <a:lvl5pPr eaLnBrk="0" hangingPunct="0">
              <a:defRPr sz="2800">
                <a:solidFill>
                  <a:schemeClr val="tx1"/>
                </a:solidFill>
                <a:latin typeface="Arial" charset="0"/>
                <a:ea typeface="ＭＳ Ｐゴシック" charset="0"/>
              </a:defRPr>
            </a:lvl5pPr>
            <a:lvl6pPr marL="457200" eaLnBrk="0" fontAlgn="base" hangingPunct="0">
              <a:spcBef>
                <a:spcPct val="0"/>
              </a:spcBef>
              <a:spcAft>
                <a:spcPct val="0"/>
              </a:spcAft>
              <a:defRPr sz="2800">
                <a:solidFill>
                  <a:schemeClr val="tx1"/>
                </a:solidFill>
                <a:latin typeface="Arial" charset="0"/>
                <a:ea typeface="ＭＳ Ｐゴシック" charset="0"/>
              </a:defRPr>
            </a:lvl6pPr>
            <a:lvl7pPr marL="914400" eaLnBrk="0" fontAlgn="base" hangingPunct="0">
              <a:spcBef>
                <a:spcPct val="0"/>
              </a:spcBef>
              <a:spcAft>
                <a:spcPct val="0"/>
              </a:spcAft>
              <a:defRPr sz="2800">
                <a:solidFill>
                  <a:schemeClr val="tx1"/>
                </a:solidFill>
                <a:latin typeface="Arial" charset="0"/>
                <a:ea typeface="ＭＳ Ｐゴシック" charset="0"/>
              </a:defRPr>
            </a:lvl7pPr>
            <a:lvl8pPr marL="1371600" eaLnBrk="0" fontAlgn="base" hangingPunct="0">
              <a:spcBef>
                <a:spcPct val="0"/>
              </a:spcBef>
              <a:spcAft>
                <a:spcPct val="0"/>
              </a:spcAft>
              <a:defRPr sz="2800">
                <a:solidFill>
                  <a:schemeClr val="tx1"/>
                </a:solidFill>
                <a:latin typeface="Arial" charset="0"/>
                <a:ea typeface="ＭＳ Ｐゴシック" charset="0"/>
              </a:defRPr>
            </a:lvl8pPr>
            <a:lvl9pPr marL="18288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fld id="{E82A390D-BF4B-C24D-81ED-D0492813E1C8}" type="datetime1">
              <a:rPr lang="en-US" sz="1400">
                <a:latin typeface="Tahoma" charset="0"/>
              </a:rPr>
              <a:pPr eaLnBrk="1" hangingPunct="1"/>
              <a:t>5/21/19</a:t>
            </a:fld>
            <a:endParaRPr lang="en-US" sz="1400">
              <a:latin typeface="Tahoma" charset="0"/>
            </a:endParaRPr>
          </a:p>
        </p:txBody>
      </p:sp>
      <p:sp>
        <p:nvSpPr>
          <p:cNvPr id="5" name="Slide Number Placeholder 4"/>
          <p:cNvSpPr>
            <a:spLocks noGrp="1"/>
          </p:cNvSpPr>
          <p:nvPr>
            <p:ph type="sldNum" sz="quarter" idx="12"/>
          </p:nvPr>
        </p:nvSpPr>
        <p:spPr/>
        <p:txBody>
          <a:bodyPr/>
          <a:lstStyle>
            <a:lvl1pPr eaLnBrk="0" hangingPunct="0">
              <a:defRPr sz="2800">
                <a:solidFill>
                  <a:schemeClr val="tx1"/>
                </a:solidFill>
                <a:latin typeface="Arial" charset="0"/>
                <a:ea typeface="ＭＳ Ｐゴシック" charset="0"/>
                <a:cs typeface="ＭＳ Ｐゴシック" charset="0"/>
              </a:defRPr>
            </a:lvl1pPr>
            <a:lvl2pPr marL="37931725" indent="-37474525" eaLnBrk="0" hangingPunct="0">
              <a:defRPr sz="2800">
                <a:solidFill>
                  <a:schemeClr val="tx1"/>
                </a:solidFill>
                <a:latin typeface="Arial" charset="0"/>
                <a:ea typeface="ＭＳ Ｐゴシック" charset="0"/>
              </a:defRPr>
            </a:lvl2pPr>
            <a:lvl3pPr eaLnBrk="0" hangingPunct="0">
              <a:defRPr sz="2800">
                <a:solidFill>
                  <a:schemeClr val="tx1"/>
                </a:solidFill>
                <a:latin typeface="Arial" charset="0"/>
                <a:ea typeface="ＭＳ Ｐゴシック" charset="0"/>
              </a:defRPr>
            </a:lvl3pPr>
            <a:lvl4pPr eaLnBrk="0" hangingPunct="0">
              <a:defRPr sz="2800">
                <a:solidFill>
                  <a:schemeClr val="tx1"/>
                </a:solidFill>
                <a:latin typeface="Arial" charset="0"/>
                <a:ea typeface="ＭＳ Ｐゴシック" charset="0"/>
              </a:defRPr>
            </a:lvl4pPr>
            <a:lvl5pPr eaLnBrk="0" hangingPunct="0">
              <a:defRPr sz="2800">
                <a:solidFill>
                  <a:schemeClr val="tx1"/>
                </a:solidFill>
                <a:latin typeface="Arial" charset="0"/>
                <a:ea typeface="ＭＳ Ｐゴシック" charset="0"/>
              </a:defRPr>
            </a:lvl5pPr>
            <a:lvl6pPr marL="457200" eaLnBrk="0" fontAlgn="base" hangingPunct="0">
              <a:spcBef>
                <a:spcPct val="0"/>
              </a:spcBef>
              <a:spcAft>
                <a:spcPct val="0"/>
              </a:spcAft>
              <a:defRPr sz="2800">
                <a:solidFill>
                  <a:schemeClr val="tx1"/>
                </a:solidFill>
                <a:latin typeface="Arial" charset="0"/>
                <a:ea typeface="ＭＳ Ｐゴシック" charset="0"/>
              </a:defRPr>
            </a:lvl6pPr>
            <a:lvl7pPr marL="914400" eaLnBrk="0" fontAlgn="base" hangingPunct="0">
              <a:spcBef>
                <a:spcPct val="0"/>
              </a:spcBef>
              <a:spcAft>
                <a:spcPct val="0"/>
              </a:spcAft>
              <a:defRPr sz="2800">
                <a:solidFill>
                  <a:schemeClr val="tx1"/>
                </a:solidFill>
                <a:latin typeface="Arial" charset="0"/>
                <a:ea typeface="ＭＳ Ｐゴシック" charset="0"/>
              </a:defRPr>
            </a:lvl7pPr>
            <a:lvl8pPr marL="1371600" eaLnBrk="0" fontAlgn="base" hangingPunct="0">
              <a:spcBef>
                <a:spcPct val="0"/>
              </a:spcBef>
              <a:spcAft>
                <a:spcPct val="0"/>
              </a:spcAft>
              <a:defRPr sz="2800">
                <a:solidFill>
                  <a:schemeClr val="tx1"/>
                </a:solidFill>
                <a:latin typeface="Arial" charset="0"/>
                <a:ea typeface="ＭＳ Ｐゴシック" charset="0"/>
              </a:defRPr>
            </a:lvl8pPr>
            <a:lvl9pPr marL="18288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fld id="{2C3FDF73-083D-D04A-B0C8-6B0ACF036487}" type="slidenum">
              <a:rPr lang="en-US" sz="1400">
                <a:latin typeface="Tahoma" charset="0"/>
              </a:rPr>
              <a:pPr eaLnBrk="1" hangingPunct="1"/>
              <a:t>4</a:t>
            </a:fld>
            <a:endParaRPr lang="en-US" sz="1400">
              <a:latin typeface="Tahoma" charset="0"/>
            </a:endParaRPr>
          </a:p>
        </p:txBody>
      </p:sp>
    </p:spTree>
    <p:extLst>
      <p:ext uri="{BB962C8B-B14F-4D97-AF65-F5344CB8AC3E}">
        <p14:creationId xmlns:p14="http://schemas.microsoft.com/office/powerpoint/2010/main" val="4903925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2800" dirty="0"/>
              <a:t>Why do developers ignore error handling?</a:t>
            </a:r>
            <a:endParaRPr kumimoji="1" lang="zh-CN" altLang="en-US" sz="2800" dirty="0"/>
          </a:p>
        </p:txBody>
      </p:sp>
      <p:pic>
        <p:nvPicPr>
          <p:cNvPr id="4" name="图片 3"/>
          <p:cNvPicPr>
            <a:picLocks noChangeAspect="1"/>
          </p:cNvPicPr>
          <p:nvPr/>
        </p:nvPicPr>
        <p:blipFill>
          <a:blip r:embed="rId2"/>
          <a:stretch>
            <a:fillRect/>
          </a:stretch>
        </p:blipFill>
        <p:spPr>
          <a:xfrm>
            <a:off x="457200" y="1417638"/>
            <a:ext cx="8022890" cy="5323043"/>
          </a:xfrm>
          <a:prstGeom prst="rect">
            <a:avLst/>
          </a:prstGeom>
        </p:spPr>
      </p:pic>
    </p:spTree>
    <p:extLst>
      <p:ext uri="{BB962C8B-B14F-4D97-AF65-F5344CB8AC3E}">
        <p14:creationId xmlns:p14="http://schemas.microsoft.com/office/powerpoint/2010/main" val="24744747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Other Findings</a:t>
            </a:r>
            <a:endParaRPr kumimoji="1" lang="zh-CN" altLang="en-US" dirty="0"/>
          </a:p>
        </p:txBody>
      </p:sp>
      <p:pic>
        <p:nvPicPr>
          <p:cNvPr id="4" name="图片 3"/>
          <p:cNvPicPr>
            <a:picLocks noChangeAspect="1"/>
          </p:cNvPicPr>
          <p:nvPr/>
        </p:nvPicPr>
        <p:blipFill>
          <a:blip r:embed="rId2"/>
          <a:stretch>
            <a:fillRect/>
          </a:stretch>
        </p:blipFill>
        <p:spPr>
          <a:xfrm>
            <a:off x="457200" y="2021343"/>
            <a:ext cx="8686800" cy="3042213"/>
          </a:xfrm>
          <a:prstGeom prst="rect">
            <a:avLst/>
          </a:prstGeom>
        </p:spPr>
      </p:pic>
    </p:spTree>
    <p:extLst>
      <p:ext uri="{BB962C8B-B14F-4D97-AF65-F5344CB8AC3E}">
        <p14:creationId xmlns:p14="http://schemas.microsoft.com/office/powerpoint/2010/main" val="3323656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2800" dirty="0"/>
              <a:t>Unexpected fun: comments in error handlers</a:t>
            </a:r>
            <a:endParaRPr kumimoji="1" lang="zh-CN" altLang="en-US" sz="2800" dirty="0"/>
          </a:p>
        </p:txBody>
      </p:sp>
      <p:pic>
        <p:nvPicPr>
          <p:cNvPr id="6" name="图片 5"/>
          <p:cNvPicPr>
            <a:picLocks noChangeAspect="1"/>
          </p:cNvPicPr>
          <p:nvPr/>
        </p:nvPicPr>
        <p:blipFill>
          <a:blip r:embed="rId2"/>
          <a:stretch>
            <a:fillRect/>
          </a:stretch>
        </p:blipFill>
        <p:spPr>
          <a:xfrm>
            <a:off x="457200" y="1417638"/>
            <a:ext cx="8229600" cy="4869326"/>
          </a:xfrm>
          <a:prstGeom prst="rect">
            <a:avLst/>
          </a:prstGeom>
        </p:spPr>
      </p:pic>
    </p:spTree>
    <p:extLst>
      <p:ext uri="{BB962C8B-B14F-4D97-AF65-F5344CB8AC3E}">
        <p14:creationId xmlns:p14="http://schemas.microsoft.com/office/powerpoint/2010/main" val="12459411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Bugs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294106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TW" dirty="0">
                <a:ea typeface="PMingLiU" pitchFamily="18" charset="-120"/>
              </a:rPr>
              <a:t>Bugs Cost??</a:t>
            </a:r>
          </a:p>
        </p:txBody>
      </p:sp>
      <p:sp>
        <p:nvSpPr>
          <p:cNvPr id="164867" name="Rectangle 3"/>
          <p:cNvSpPr>
            <a:spLocks noGrp="1" noChangeArrowheads="1"/>
          </p:cNvSpPr>
          <p:nvPr>
            <p:ph idx="1"/>
          </p:nvPr>
        </p:nvSpPr>
        <p:spPr/>
        <p:txBody>
          <a:bodyPr/>
          <a:lstStyle/>
          <a:p>
            <a:pPr marL="0" indent="0">
              <a:buNone/>
            </a:pPr>
            <a:r>
              <a:rPr lang="en-US" altLang="zh-TW" dirty="0"/>
              <a:t>Patriot missile defense system</a:t>
            </a:r>
          </a:p>
          <a:p>
            <a:pPr marL="457200" lvl="1" indent="0">
              <a:buNone/>
            </a:pPr>
            <a:r>
              <a:rPr lang="en-US" altLang="zh-TW" dirty="0"/>
              <a:t>28 </a:t>
            </a:r>
            <a:r>
              <a:rPr lang="en-US" altLang="zh-TW" dirty="0">
                <a:solidFill>
                  <a:srgbClr val="FF0000"/>
                </a:solidFill>
              </a:rPr>
              <a:t>dead</a:t>
            </a:r>
            <a:r>
              <a:rPr lang="en-US" altLang="zh-TW" dirty="0"/>
              <a:t> soldiers, 98 wounded</a:t>
            </a:r>
          </a:p>
          <a:p>
            <a:pPr marL="0" indent="0">
              <a:buNone/>
            </a:pPr>
            <a:endParaRPr lang="en-US" altLang="zh-TW" dirty="0"/>
          </a:p>
          <a:p>
            <a:pPr marL="0" indent="0">
              <a:buNone/>
            </a:pPr>
            <a:r>
              <a:rPr lang="en-US" altLang="zh-TW" dirty="0"/>
              <a:t>Therac-25 medical device</a:t>
            </a:r>
          </a:p>
          <a:p>
            <a:pPr marL="457200" lvl="1" indent="0">
              <a:buNone/>
            </a:pPr>
            <a:r>
              <a:rPr lang="en-US" altLang="zh-TW" dirty="0"/>
              <a:t>Several people dead, others wounded</a:t>
            </a:r>
          </a:p>
          <a:p>
            <a:pPr marL="0" indent="0">
              <a:buNone/>
            </a:pPr>
            <a:endParaRPr lang="en-US" altLang="zh-TW" dirty="0"/>
          </a:p>
          <a:p>
            <a:pPr marL="0" indent="0">
              <a:buNone/>
            </a:pPr>
            <a:r>
              <a:rPr lang="en-US" altLang="zh-TW" dirty="0"/>
              <a:t>General Electric XA/21</a:t>
            </a:r>
          </a:p>
          <a:p>
            <a:pPr marL="457200" lvl="1" indent="0">
              <a:buNone/>
            </a:pPr>
            <a:r>
              <a:rPr lang="en-US" altLang="zh-TW" dirty="0">
                <a:solidFill>
                  <a:srgbClr val="FF0000"/>
                </a:solidFill>
              </a:rPr>
              <a:t>50 million </a:t>
            </a:r>
            <a:r>
              <a:rPr lang="en-US" altLang="zh-TW" dirty="0"/>
              <a:t>people left without water, electricity.</a:t>
            </a:r>
          </a:p>
        </p:txBody>
      </p:sp>
    </p:spTree>
    <p:extLst>
      <p:ext uri="{BB962C8B-B14F-4D97-AF65-F5344CB8AC3E}">
        <p14:creationId xmlns:p14="http://schemas.microsoft.com/office/powerpoint/2010/main" val="2436279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find bugs?</a:t>
            </a:r>
          </a:p>
        </p:txBody>
      </p:sp>
      <p:sp>
        <p:nvSpPr>
          <p:cNvPr id="3" name="Content Placeholder 2"/>
          <p:cNvSpPr>
            <a:spLocks noGrp="1"/>
          </p:cNvSpPr>
          <p:nvPr>
            <p:ph idx="1"/>
          </p:nvPr>
        </p:nvSpPr>
        <p:spPr/>
        <p:txBody>
          <a:bodyPr/>
          <a:lstStyle/>
          <a:p>
            <a:pPr marL="0" indent="0">
              <a:buNone/>
            </a:pPr>
            <a:r>
              <a:rPr lang="en-US" dirty="0"/>
              <a:t>What is your belief set?</a:t>
            </a:r>
          </a:p>
          <a:p>
            <a:pPr marL="457200" lvl="1" indent="0">
              <a:buNone/>
            </a:pPr>
            <a:r>
              <a:rPr lang="en-US" dirty="0"/>
              <a:t>MUST set</a:t>
            </a:r>
          </a:p>
          <a:p>
            <a:pPr marL="457200" lvl="1" indent="0">
              <a:buNone/>
            </a:pPr>
            <a:r>
              <a:rPr lang="en-US" dirty="0"/>
              <a:t>MAY set</a:t>
            </a:r>
          </a:p>
          <a:p>
            <a:pPr marL="457200" lvl="1" indent="0">
              <a:buNone/>
            </a:pPr>
            <a:endParaRPr lang="en-US" dirty="0"/>
          </a:p>
          <a:p>
            <a:pPr marL="0" indent="0">
              <a:buNone/>
            </a:pPr>
            <a:r>
              <a:rPr lang="en-US" dirty="0"/>
              <a:t>What is the implied sets?</a:t>
            </a:r>
          </a:p>
          <a:p>
            <a:pPr marL="0" indent="0">
              <a:buNone/>
            </a:pPr>
            <a:endParaRPr lang="en-US" dirty="0"/>
          </a:p>
          <a:p>
            <a:pPr marL="0" indent="0">
              <a:buNone/>
            </a:pPr>
            <a:endParaRPr lang="en-US" dirty="0"/>
          </a:p>
          <a:p>
            <a:pPr marL="0" indent="0">
              <a:buNone/>
            </a:pPr>
            <a:r>
              <a:rPr lang="en-US" dirty="0"/>
              <a:t>Inconsistency means possible bugs!!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196044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US" altLang="zh-TW">
                <a:ea typeface="PMingLiU" pitchFamily="18" charset="-120"/>
              </a:rPr>
              <a:t>Trivial consistency: NULL pointers</a:t>
            </a:r>
          </a:p>
        </p:txBody>
      </p:sp>
      <p:sp>
        <p:nvSpPr>
          <p:cNvPr id="10243" name="Rectangle 3"/>
          <p:cNvSpPr>
            <a:spLocks noGrp="1" noChangeArrowheads="1"/>
          </p:cNvSpPr>
          <p:nvPr>
            <p:ph idx="1"/>
          </p:nvPr>
        </p:nvSpPr>
        <p:spPr>
          <a:xfrm>
            <a:off x="228600" y="1219200"/>
            <a:ext cx="8715436" cy="5143536"/>
          </a:xfrm>
        </p:spPr>
        <p:txBody>
          <a:bodyPr>
            <a:normAutofit/>
          </a:bodyPr>
          <a:lstStyle/>
          <a:p>
            <a:pPr marL="0" indent="0" eaLnBrk="1" hangingPunct="1">
              <a:buNone/>
            </a:pPr>
            <a:r>
              <a:rPr lang="en-US" altLang="zh-TW" sz="2800" dirty="0">
                <a:ea typeface="PMingLiU" pitchFamily="18" charset="-120"/>
              </a:rPr>
              <a:t>*p implies a MUST belief:</a:t>
            </a:r>
          </a:p>
          <a:p>
            <a:pPr marL="457200" lvl="1" indent="0" eaLnBrk="1" hangingPunct="1">
              <a:buNone/>
            </a:pPr>
            <a:r>
              <a:rPr lang="en-US" altLang="zh-TW" sz="2400" dirty="0">
                <a:ea typeface="PMingLiU" pitchFamily="18" charset="-120"/>
              </a:rPr>
              <a:t>p is </a:t>
            </a:r>
            <a:r>
              <a:rPr lang="en-US" altLang="zh-TW" sz="2400" i="1" dirty="0">
                <a:ea typeface="PMingLiU" pitchFamily="18" charset="-120"/>
              </a:rPr>
              <a:t>not</a:t>
            </a:r>
            <a:r>
              <a:rPr lang="en-US" altLang="zh-TW" sz="2400" dirty="0">
                <a:ea typeface="PMingLiU" pitchFamily="18" charset="-120"/>
              </a:rPr>
              <a:t> null</a:t>
            </a:r>
          </a:p>
          <a:p>
            <a:pPr marL="0" indent="0" eaLnBrk="1" hangingPunct="1">
              <a:buNone/>
            </a:pPr>
            <a:r>
              <a:rPr lang="en-US" altLang="zh-TW" sz="2800" dirty="0">
                <a:ea typeface="PMingLiU" pitchFamily="18" charset="-120"/>
              </a:rPr>
              <a:t>A check (p == NULL) implies two MUST beliefs:</a:t>
            </a:r>
          </a:p>
          <a:p>
            <a:pPr marL="457200" lvl="1" indent="0" eaLnBrk="1" hangingPunct="1">
              <a:buNone/>
            </a:pPr>
            <a:r>
              <a:rPr lang="en-US" altLang="zh-TW" sz="2400" dirty="0">
                <a:ea typeface="PMingLiU" pitchFamily="18" charset="-120"/>
              </a:rPr>
              <a:t>POST: p is null on true path, not null on false path</a:t>
            </a:r>
          </a:p>
          <a:p>
            <a:pPr marL="457200" lvl="1" indent="0" eaLnBrk="1" hangingPunct="1">
              <a:buNone/>
            </a:pPr>
            <a:r>
              <a:rPr lang="en-US" altLang="zh-TW" sz="2400" dirty="0">
                <a:ea typeface="PMingLiU" pitchFamily="18" charset="-120"/>
              </a:rPr>
              <a:t>PRE: p was unknown before check</a:t>
            </a:r>
          </a:p>
        </p:txBody>
      </p:sp>
      <p:sp>
        <p:nvSpPr>
          <p:cNvPr id="10244" name="Text Box 4"/>
          <p:cNvSpPr txBox="1">
            <a:spLocks noChangeArrowheads="1"/>
          </p:cNvSpPr>
          <p:nvPr/>
        </p:nvSpPr>
        <p:spPr bwMode="auto">
          <a:xfrm>
            <a:off x="790575" y="4943475"/>
            <a:ext cx="7381875" cy="1228725"/>
          </a:xfrm>
          <a:prstGeom prst="rect">
            <a:avLst/>
          </a:prstGeom>
          <a:noFill/>
          <a:ln w="38100">
            <a:solidFill>
              <a:schemeClr val="hlink"/>
            </a:solidFill>
            <a:miter lim="800000"/>
            <a:headEnd/>
            <a:tailEnd/>
          </a:ln>
        </p:spPr>
        <p:txBody>
          <a:bodyPr>
            <a:spAutoFit/>
          </a:bodyPr>
          <a:lstStyle/>
          <a:p>
            <a:pPr eaLnBrk="0" hangingPunct="0"/>
            <a:r>
              <a:rPr lang="en-US" altLang="zh-TW" sz="1800">
                <a:solidFill>
                  <a:srgbClr val="0F0C19"/>
                </a:solidFill>
                <a:latin typeface="Courier New" pitchFamily="49" charset="0"/>
                <a:ea typeface="MS Mincho" pitchFamily="49" charset="-128"/>
              </a:rPr>
              <a:t>/* drivers/net/wan/sdla_chdlc.c:3948 */</a:t>
            </a:r>
            <a:br>
              <a:rPr lang="en-US" altLang="zh-TW" sz="1800">
                <a:solidFill>
                  <a:srgbClr val="0F0C19"/>
                </a:solidFill>
                <a:latin typeface="Courier New" pitchFamily="49" charset="0"/>
                <a:ea typeface="MS Mincho" pitchFamily="49" charset="-128"/>
              </a:rPr>
            </a:br>
            <a:r>
              <a:rPr lang="en-US" altLang="zh-TW" sz="1800">
                <a:solidFill>
                  <a:srgbClr val="0F0C19"/>
                </a:solidFill>
                <a:latin typeface="Courier New" pitchFamily="49" charset="0"/>
                <a:ea typeface="MS Mincho" pitchFamily="49" charset="-128"/>
              </a:rPr>
              <a:t>if </a:t>
            </a:r>
            <a:r>
              <a:rPr lang="en-US" altLang="zh-TW" sz="1800">
                <a:latin typeface="Courier New" pitchFamily="49" charset="0"/>
                <a:ea typeface="MS Mincho" pitchFamily="49" charset="-128"/>
              </a:rPr>
              <a:t>(!card</a:t>
            </a:r>
            <a:r>
              <a:rPr lang="en-US" altLang="zh-TW" sz="1800">
                <a:solidFill>
                  <a:srgbClr val="0F0C19"/>
                </a:solidFill>
                <a:latin typeface="Courier New" pitchFamily="49" charset="0"/>
                <a:ea typeface="MS Mincho" pitchFamily="49" charset="-128"/>
              </a:rPr>
              <a:t>){</a:t>
            </a:r>
            <a:br>
              <a:rPr lang="en-US" altLang="zh-TW" sz="1800">
                <a:solidFill>
                  <a:srgbClr val="0F0C19"/>
                </a:solidFill>
                <a:latin typeface="Courier New" pitchFamily="49" charset="0"/>
                <a:ea typeface="MS Mincho" pitchFamily="49" charset="-128"/>
              </a:rPr>
            </a:br>
            <a:r>
              <a:rPr lang="en-US" altLang="zh-TW" sz="1800">
                <a:solidFill>
                  <a:srgbClr val="0F0C19"/>
                </a:solidFill>
                <a:latin typeface="Courier New" pitchFamily="49" charset="0"/>
                <a:ea typeface="MS Mincho" pitchFamily="49" charset="-128"/>
              </a:rPr>
              <a:t>   lock_adapter_irq</a:t>
            </a:r>
            <a:r>
              <a:rPr lang="en-US" altLang="zh-TW" sz="1800">
                <a:latin typeface="Courier New" pitchFamily="49" charset="0"/>
                <a:ea typeface="MS Mincho" pitchFamily="49" charset="-128"/>
              </a:rPr>
              <a:t>(&amp;card-&gt;wandev.lock</a:t>
            </a:r>
            <a:r>
              <a:rPr lang="en-US" altLang="zh-TW" sz="1800">
                <a:solidFill>
                  <a:srgbClr val="0F0C19"/>
                </a:solidFill>
                <a:latin typeface="Courier New" pitchFamily="49" charset="0"/>
                <a:ea typeface="MS Mincho" pitchFamily="49" charset="-128"/>
              </a:rPr>
              <a:t>,&amp;smp_flags);</a:t>
            </a:r>
            <a:br>
              <a:rPr lang="en-US" altLang="zh-TW" sz="1800">
                <a:solidFill>
                  <a:srgbClr val="0F0C19"/>
                </a:solidFill>
                <a:latin typeface="Courier New" pitchFamily="49" charset="0"/>
                <a:ea typeface="MS Mincho" pitchFamily="49" charset="-128"/>
              </a:rPr>
            </a:br>
            <a:r>
              <a:rPr lang="en-US" altLang="zh-TW" sz="1800">
                <a:solidFill>
                  <a:srgbClr val="0F0C19"/>
                </a:solidFill>
                <a:latin typeface="Courier New" pitchFamily="49" charset="0"/>
                <a:ea typeface="MS Mincho" pitchFamily="49" charset="-128"/>
              </a:rPr>
              <a:t>   </a:t>
            </a:r>
            <a:r>
              <a:rPr lang="en-US" altLang="zh-TW" sz="1800">
                <a:latin typeface="Courier New" pitchFamily="49" charset="0"/>
                <a:ea typeface="MS Mincho" pitchFamily="49" charset="-128"/>
              </a:rPr>
              <a:t>card</a:t>
            </a:r>
            <a:r>
              <a:rPr lang="en-US" altLang="zh-TW" sz="1800">
                <a:solidFill>
                  <a:srgbClr val="0F0C19"/>
                </a:solidFill>
                <a:latin typeface="Courier New" pitchFamily="49" charset="0"/>
                <a:ea typeface="MS Mincho" pitchFamily="49" charset="-128"/>
              </a:rPr>
              <a:t>-&gt;tty=NULL;</a:t>
            </a:r>
            <a:endParaRPr lang="en-US" altLang="zh-TW" sz="1800">
              <a:solidFill>
                <a:srgbClr val="0F0C19"/>
              </a:solidFill>
              <a:latin typeface="Courier New" pitchFamily="49" charset="0"/>
              <a:ea typeface="PMingLiU" pitchFamily="18" charset="-120"/>
            </a:endParaRPr>
          </a:p>
        </p:txBody>
      </p:sp>
      <p:sp>
        <p:nvSpPr>
          <p:cNvPr id="10246" name="Text Box 18"/>
          <p:cNvSpPr txBox="1">
            <a:spLocks noChangeArrowheads="1"/>
          </p:cNvSpPr>
          <p:nvPr/>
        </p:nvSpPr>
        <p:spPr bwMode="auto">
          <a:xfrm>
            <a:off x="828675" y="3819525"/>
            <a:ext cx="7381875" cy="954088"/>
          </a:xfrm>
          <a:prstGeom prst="rect">
            <a:avLst/>
          </a:prstGeom>
          <a:noFill/>
          <a:ln w="38100">
            <a:solidFill>
              <a:schemeClr val="hlink"/>
            </a:solidFill>
            <a:miter lim="800000"/>
            <a:headEnd/>
            <a:tailEnd/>
          </a:ln>
        </p:spPr>
        <p:txBody>
          <a:bodyPr>
            <a:spAutoFit/>
          </a:bodyPr>
          <a:lstStyle/>
          <a:p>
            <a:pPr eaLnBrk="0" hangingPunct="0"/>
            <a:r>
              <a:rPr lang="en-US" altLang="zh-TW" sz="1800" dirty="0">
                <a:solidFill>
                  <a:srgbClr val="0F0C19"/>
                </a:solidFill>
                <a:latin typeface="Courier New" pitchFamily="49" charset="0"/>
                <a:ea typeface="MS Mincho" pitchFamily="49" charset="-128"/>
              </a:rPr>
              <a:t>/* 2.4.1: drivers/isdn/svmb1/</a:t>
            </a:r>
            <a:r>
              <a:rPr lang="en-US" altLang="zh-TW" sz="1800" dirty="0" err="1">
                <a:solidFill>
                  <a:srgbClr val="0F0C19"/>
                </a:solidFill>
                <a:latin typeface="Courier New" pitchFamily="49" charset="0"/>
                <a:ea typeface="MS Mincho" pitchFamily="49" charset="-128"/>
              </a:rPr>
              <a:t>capidrv.c</a:t>
            </a:r>
            <a:r>
              <a:rPr lang="en-US" altLang="zh-TW" sz="1800" dirty="0">
                <a:solidFill>
                  <a:srgbClr val="0F0C19"/>
                </a:solidFill>
                <a:latin typeface="Courier New" pitchFamily="49" charset="0"/>
                <a:ea typeface="MS Mincho" pitchFamily="49" charset="-128"/>
              </a:rPr>
              <a:t> */</a:t>
            </a:r>
          </a:p>
          <a:p>
            <a:pPr eaLnBrk="0" hangingPunct="0"/>
            <a:r>
              <a:rPr lang="en-US" altLang="zh-TW" sz="1800" dirty="0">
                <a:solidFill>
                  <a:srgbClr val="0F0C19"/>
                </a:solidFill>
                <a:latin typeface="Courier New" pitchFamily="49" charset="0"/>
                <a:ea typeface="MS Mincho" pitchFamily="49" charset="-128"/>
              </a:rPr>
              <a:t>if</a:t>
            </a:r>
            <a:r>
              <a:rPr lang="en-US" altLang="zh-TW" sz="1800" dirty="0">
                <a:solidFill>
                  <a:srgbClr val="CC0000"/>
                </a:solidFill>
                <a:latin typeface="Courier New" pitchFamily="49" charset="0"/>
                <a:ea typeface="MS Mincho" pitchFamily="49" charset="-128"/>
              </a:rPr>
              <a:t>(!card</a:t>
            </a:r>
            <a:r>
              <a:rPr lang="en-US" altLang="zh-TW" sz="1800" dirty="0">
                <a:solidFill>
                  <a:srgbClr val="0F0C19"/>
                </a:solidFill>
                <a:latin typeface="Courier New" pitchFamily="49" charset="0"/>
                <a:ea typeface="MS Mincho" pitchFamily="49" charset="-128"/>
              </a:rPr>
              <a:t>)</a:t>
            </a:r>
          </a:p>
          <a:p>
            <a:pPr eaLnBrk="0" hangingPunct="0"/>
            <a:r>
              <a:rPr lang="en-US" altLang="zh-TW" sz="1800" dirty="0">
                <a:solidFill>
                  <a:srgbClr val="0F0C19"/>
                </a:solidFill>
                <a:latin typeface="Courier New" pitchFamily="49" charset="0"/>
                <a:ea typeface="MS Mincho" pitchFamily="49" charset="-128"/>
              </a:rPr>
              <a:t>  </a:t>
            </a:r>
            <a:r>
              <a:rPr lang="en-US" altLang="zh-TW" sz="1800" dirty="0" err="1">
                <a:solidFill>
                  <a:srgbClr val="0F0C19"/>
                </a:solidFill>
                <a:latin typeface="Courier New" pitchFamily="49" charset="0"/>
                <a:ea typeface="MS Mincho" pitchFamily="49" charset="-128"/>
              </a:rPr>
              <a:t>printk</a:t>
            </a:r>
            <a:r>
              <a:rPr lang="en-US" altLang="zh-TW" sz="1800" dirty="0">
                <a:solidFill>
                  <a:srgbClr val="0F0C19"/>
                </a:solidFill>
                <a:latin typeface="Courier New" pitchFamily="49" charset="0"/>
                <a:ea typeface="MS Mincho" pitchFamily="49" charset="-128"/>
              </a:rPr>
              <a:t>(KERN_ERR, “</a:t>
            </a:r>
            <a:r>
              <a:rPr lang="en-US" altLang="zh-TW" sz="1800" dirty="0" err="1">
                <a:solidFill>
                  <a:srgbClr val="0F0C19"/>
                </a:solidFill>
                <a:latin typeface="Courier New" pitchFamily="49" charset="0"/>
                <a:ea typeface="MS Mincho" pitchFamily="49" charset="-128"/>
              </a:rPr>
              <a:t>capidrv</a:t>
            </a:r>
            <a:r>
              <a:rPr lang="en-US" altLang="zh-TW" sz="1800" dirty="0">
                <a:solidFill>
                  <a:srgbClr val="0F0C19"/>
                </a:solidFill>
                <a:latin typeface="Courier New" pitchFamily="49" charset="0"/>
                <a:ea typeface="MS Mincho" pitchFamily="49" charset="-128"/>
              </a:rPr>
              <a:t>-%d: …”, </a:t>
            </a:r>
            <a:r>
              <a:rPr lang="en-US" altLang="zh-TW" sz="1800" dirty="0">
                <a:solidFill>
                  <a:srgbClr val="CC0000"/>
                </a:solidFill>
                <a:latin typeface="Courier New" pitchFamily="49" charset="0"/>
                <a:ea typeface="MS Mincho" pitchFamily="49" charset="-128"/>
              </a:rPr>
              <a:t>card-&gt;</a:t>
            </a:r>
            <a:r>
              <a:rPr lang="en-US" altLang="zh-TW" sz="1800" dirty="0" err="1">
                <a:solidFill>
                  <a:srgbClr val="0F0C19"/>
                </a:solidFill>
                <a:latin typeface="Courier New" pitchFamily="49" charset="0"/>
                <a:ea typeface="MS Mincho" pitchFamily="49" charset="-128"/>
              </a:rPr>
              <a:t>contrnr</a:t>
            </a:r>
            <a:r>
              <a:rPr lang="en-US" altLang="zh-TW" sz="1800" dirty="0">
                <a:solidFill>
                  <a:srgbClr val="0F0C19"/>
                </a:solidFill>
                <a:latin typeface="Courier New" pitchFamily="49" charset="0"/>
                <a:ea typeface="MS Mincho" pitchFamily="49" charset="-128"/>
              </a:rPr>
              <a:t>…) </a:t>
            </a:r>
            <a:endParaRPr lang="en-US" altLang="zh-TW" sz="1800" dirty="0">
              <a:solidFill>
                <a:srgbClr val="0F0C19"/>
              </a:solidFill>
              <a:latin typeface="Courier New" pitchFamily="49" charset="0"/>
              <a:ea typeface="PMingLiU" pitchFamily="18" charset="-120"/>
            </a:endParaRPr>
          </a:p>
        </p:txBody>
      </p:sp>
    </p:spTree>
    <p:extLst>
      <p:ext uri="{BB962C8B-B14F-4D97-AF65-F5344CB8AC3E}">
        <p14:creationId xmlns:p14="http://schemas.microsoft.com/office/powerpoint/2010/main" val="20307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dissolve">
                                      <p:cBhvr>
                                        <p:cTn id="7" dur="500"/>
                                        <p:tgtEl>
                                          <p:spTgt spid="1024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dissolve">
                                      <p:cBhvr>
                                        <p:cTn id="10" dur="500"/>
                                        <p:tgtEl>
                                          <p:spTgt spid="1024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dissolve">
                                      <p:cBhvr>
                                        <p:cTn id="13" dur="500"/>
                                        <p:tgtEl>
                                          <p:spTgt spid="1024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dissolve">
                                      <p:cBhvr>
                                        <p:cTn id="16" dur="500"/>
                                        <p:tgtEl>
                                          <p:spTgt spid="10243">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Effect transition="in" filter="dissolve">
                                      <p:cBhvr>
                                        <p:cTn id="19" dur="500"/>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TW">
                <a:ea typeface="PMingLiU" pitchFamily="18" charset="-120"/>
              </a:rPr>
              <a:t>Null pointer fun</a:t>
            </a:r>
          </a:p>
        </p:txBody>
      </p:sp>
      <p:sp>
        <p:nvSpPr>
          <p:cNvPr id="11267" name="Rectangle 3"/>
          <p:cNvSpPr>
            <a:spLocks noGrp="1" noChangeArrowheads="1"/>
          </p:cNvSpPr>
          <p:nvPr>
            <p:ph idx="1"/>
          </p:nvPr>
        </p:nvSpPr>
        <p:spPr>
          <a:xfrm>
            <a:off x="214282" y="1142984"/>
            <a:ext cx="8929718" cy="5486416"/>
          </a:xfrm>
        </p:spPr>
        <p:txBody>
          <a:bodyPr/>
          <a:lstStyle/>
          <a:p>
            <a:pPr marL="0" indent="0" eaLnBrk="1" hangingPunct="1">
              <a:buNone/>
            </a:pPr>
            <a:r>
              <a:rPr lang="en-US" altLang="zh-TW" dirty="0">
                <a:ea typeface="PMingLiU" pitchFamily="18" charset="-120"/>
              </a:rPr>
              <a:t>Use-then-check</a:t>
            </a:r>
          </a:p>
          <a:p>
            <a:pPr marL="0" indent="0" eaLnBrk="1" hangingPunct="1">
              <a:buNone/>
            </a:pPr>
            <a:endParaRPr lang="en-US" altLang="zh-TW" dirty="0">
              <a:ea typeface="PMingLiU" pitchFamily="18" charset="-120"/>
            </a:endParaRPr>
          </a:p>
          <a:p>
            <a:pPr marL="0" indent="0" eaLnBrk="1" hangingPunct="1">
              <a:buNone/>
            </a:pPr>
            <a:endParaRPr lang="en-US" altLang="zh-TW" dirty="0">
              <a:ea typeface="PMingLiU" pitchFamily="18" charset="-120"/>
            </a:endParaRPr>
          </a:p>
          <a:p>
            <a:pPr marL="0" indent="0">
              <a:buNone/>
            </a:pPr>
            <a:endParaRPr lang="en-US" altLang="zh-TW" dirty="0">
              <a:ea typeface="PMingLiU" pitchFamily="18" charset="-120"/>
            </a:endParaRPr>
          </a:p>
          <a:p>
            <a:pPr marL="0" indent="0">
              <a:buNone/>
            </a:pPr>
            <a:endParaRPr lang="en-US" altLang="zh-TW" dirty="0">
              <a:ea typeface="PMingLiU" pitchFamily="18" charset="-120"/>
            </a:endParaRPr>
          </a:p>
          <a:p>
            <a:pPr marL="0" indent="0" eaLnBrk="1" hangingPunct="1">
              <a:buNone/>
            </a:pPr>
            <a:r>
              <a:rPr lang="en-US" altLang="zh-TW" dirty="0">
                <a:ea typeface="PMingLiU" pitchFamily="18" charset="-120"/>
              </a:rPr>
              <a:t>Contradiction/redundant checks</a:t>
            </a:r>
          </a:p>
        </p:txBody>
      </p:sp>
      <p:sp>
        <p:nvSpPr>
          <p:cNvPr id="11268" name="Text Box 4"/>
          <p:cNvSpPr txBox="1">
            <a:spLocks noChangeArrowheads="1"/>
          </p:cNvSpPr>
          <p:nvPr/>
        </p:nvSpPr>
        <p:spPr bwMode="auto">
          <a:xfrm>
            <a:off x="733425" y="1785926"/>
            <a:ext cx="7381875" cy="1503363"/>
          </a:xfrm>
          <a:prstGeom prst="rect">
            <a:avLst/>
          </a:prstGeom>
          <a:noFill/>
          <a:ln w="38100">
            <a:solidFill>
              <a:schemeClr val="hlink"/>
            </a:solidFill>
            <a:miter lim="800000"/>
            <a:headEnd/>
            <a:tailEnd/>
          </a:ln>
        </p:spPr>
        <p:txBody>
          <a:bodyPr>
            <a:spAutoFit/>
          </a:bodyPr>
          <a:lstStyle/>
          <a:p>
            <a:pPr eaLnBrk="0" hangingPunct="0"/>
            <a:r>
              <a:rPr lang="en-US" altLang="zh-TW" sz="1800">
                <a:solidFill>
                  <a:srgbClr val="0F0C19"/>
                </a:solidFill>
                <a:latin typeface="Courier New" pitchFamily="49" charset="0"/>
                <a:ea typeface="PMingLiU" pitchFamily="18" charset="-120"/>
              </a:rPr>
              <a:t>/* 2.4.7: drivers/char/mxser.c */</a:t>
            </a:r>
          </a:p>
          <a:p>
            <a:pPr eaLnBrk="0" hangingPunct="0"/>
            <a:r>
              <a:rPr lang="en-US" altLang="zh-TW" sz="1800">
                <a:solidFill>
                  <a:srgbClr val="0F0C19"/>
                </a:solidFill>
                <a:latin typeface="Courier New" pitchFamily="49" charset="0"/>
                <a:ea typeface="PMingLiU" pitchFamily="18" charset="-120"/>
              </a:rPr>
              <a:t>struct mxser_struct *info = </a:t>
            </a:r>
            <a:r>
              <a:rPr lang="en-US" altLang="zh-TW" sz="1800">
                <a:solidFill>
                  <a:srgbClr val="CC0000"/>
                </a:solidFill>
                <a:latin typeface="Courier New" pitchFamily="49" charset="0"/>
                <a:ea typeface="PMingLiU" pitchFamily="18" charset="-120"/>
              </a:rPr>
              <a:t>tty-&gt;driver_data</a:t>
            </a:r>
            <a:r>
              <a:rPr lang="en-US" altLang="zh-TW" sz="1800">
                <a:solidFill>
                  <a:srgbClr val="0F0C19"/>
                </a:solidFill>
                <a:latin typeface="Courier New" pitchFamily="49" charset="0"/>
                <a:ea typeface="PMingLiU" pitchFamily="18" charset="-120"/>
              </a:rPr>
              <a:t>;</a:t>
            </a:r>
          </a:p>
          <a:p>
            <a:pPr eaLnBrk="0" hangingPunct="0"/>
            <a:r>
              <a:rPr lang="en-US" altLang="zh-TW" sz="1800">
                <a:solidFill>
                  <a:srgbClr val="0F0C19"/>
                </a:solidFill>
                <a:latin typeface="Courier New" pitchFamily="49" charset="0"/>
                <a:ea typeface="PMingLiU" pitchFamily="18" charset="-120"/>
              </a:rPr>
              <a:t>unsigned flags;</a:t>
            </a:r>
          </a:p>
          <a:p>
            <a:pPr eaLnBrk="0" hangingPunct="0"/>
            <a:r>
              <a:rPr lang="en-US" altLang="zh-TW" sz="1800">
                <a:solidFill>
                  <a:srgbClr val="0F0C19"/>
                </a:solidFill>
                <a:latin typeface="Courier New" pitchFamily="49" charset="0"/>
                <a:ea typeface="PMingLiU" pitchFamily="18" charset="-120"/>
              </a:rPr>
              <a:t>if</a:t>
            </a:r>
            <a:r>
              <a:rPr lang="en-US" altLang="zh-TW" sz="1800">
                <a:solidFill>
                  <a:srgbClr val="CC0000"/>
                </a:solidFill>
                <a:latin typeface="Courier New" pitchFamily="49" charset="0"/>
                <a:ea typeface="PMingLiU" pitchFamily="18" charset="-120"/>
              </a:rPr>
              <a:t>(!tty</a:t>
            </a:r>
            <a:r>
              <a:rPr lang="en-US" altLang="zh-TW" sz="1800">
                <a:solidFill>
                  <a:srgbClr val="0F0C19"/>
                </a:solidFill>
                <a:latin typeface="Courier New" pitchFamily="49" charset="0"/>
                <a:ea typeface="PMingLiU" pitchFamily="18" charset="-120"/>
              </a:rPr>
              <a:t> || !info-&gt;xmit_buf)</a:t>
            </a:r>
          </a:p>
          <a:p>
            <a:pPr eaLnBrk="0" hangingPunct="0"/>
            <a:r>
              <a:rPr lang="en-US" altLang="zh-TW" sz="1800">
                <a:solidFill>
                  <a:srgbClr val="0F0C19"/>
                </a:solidFill>
                <a:latin typeface="Courier New" pitchFamily="49" charset="0"/>
                <a:ea typeface="PMingLiU" pitchFamily="18" charset="-120"/>
              </a:rPr>
              <a:t>	return 0;</a:t>
            </a:r>
          </a:p>
        </p:txBody>
      </p:sp>
      <p:sp>
        <p:nvSpPr>
          <p:cNvPr id="11270" name="Text Box 7"/>
          <p:cNvSpPr txBox="1">
            <a:spLocks noChangeArrowheads="1"/>
          </p:cNvSpPr>
          <p:nvPr/>
        </p:nvSpPr>
        <p:spPr bwMode="auto">
          <a:xfrm>
            <a:off x="790574" y="4229740"/>
            <a:ext cx="7267575" cy="2327275"/>
          </a:xfrm>
          <a:prstGeom prst="rect">
            <a:avLst/>
          </a:prstGeom>
          <a:noFill/>
          <a:ln w="38100">
            <a:solidFill>
              <a:schemeClr val="hlink"/>
            </a:solidFill>
            <a:miter lim="800000"/>
            <a:headEnd/>
            <a:tailEnd/>
          </a:ln>
        </p:spPr>
        <p:txBody>
          <a:bodyPr>
            <a:spAutoFit/>
          </a:bodyPr>
          <a:lstStyle/>
          <a:p>
            <a:pPr eaLnBrk="0" hangingPunct="0"/>
            <a:r>
              <a:rPr lang="en-US" altLang="zh-TW" sz="1800" dirty="0">
                <a:solidFill>
                  <a:srgbClr val="0F0C19"/>
                </a:solidFill>
                <a:latin typeface="Courier New" pitchFamily="49" charset="0"/>
                <a:ea typeface="MS Mincho" pitchFamily="49" charset="-128"/>
              </a:rPr>
              <a:t> /* 2.4.7/drivers/video/tdfxfb.c */</a:t>
            </a:r>
            <a:br>
              <a:rPr lang="en-US" altLang="zh-TW" sz="1800" dirty="0">
                <a:solidFill>
                  <a:srgbClr val="0F0C19"/>
                </a:solidFill>
                <a:latin typeface="Courier New" pitchFamily="49" charset="0"/>
                <a:ea typeface="MS Mincho" pitchFamily="49" charset="-128"/>
              </a:rPr>
            </a:br>
            <a:r>
              <a:rPr lang="en-US" altLang="zh-TW" sz="1800" dirty="0">
                <a:solidFill>
                  <a:srgbClr val="0F0C19"/>
                </a:solidFill>
                <a:latin typeface="Courier New" pitchFamily="49" charset="0"/>
                <a:ea typeface="MS Mincho" pitchFamily="49" charset="-128"/>
              </a:rPr>
              <a:t> </a:t>
            </a:r>
            <a:r>
              <a:rPr lang="en-US" altLang="zh-TW" sz="1800" dirty="0" err="1">
                <a:solidFill>
                  <a:srgbClr val="0F0C19"/>
                </a:solidFill>
                <a:latin typeface="Courier New" pitchFamily="49" charset="0"/>
                <a:ea typeface="MS Mincho" pitchFamily="49" charset="-128"/>
              </a:rPr>
              <a:t>fb_info.</a:t>
            </a:r>
            <a:r>
              <a:rPr lang="en-US" altLang="zh-TW" sz="1800" dirty="0" err="1">
                <a:solidFill>
                  <a:srgbClr val="FF0000"/>
                </a:solidFill>
                <a:latin typeface="Courier New" pitchFamily="49" charset="0"/>
                <a:ea typeface="MS Mincho" pitchFamily="49" charset="-128"/>
              </a:rPr>
              <a:t>regbase_virt</a:t>
            </a:r>
            <a:r>
              <a:rPr lang="en-US" altLang="zh-TW" sz="1800" dirty="0">
                <a:solidFill>
                  <a:srgbClr val="0F0C19"/>
                </a:solidFill>
                <a:latin typeface="Courier New" pitchFamily="49" charset="0"/>
                <a:ea typeface="MS Mincho" pitchFamily="49" charset="-128"/>
              </a:rPr>
              <a:t> = </a:t>
            </a:r>
            <a:r>
              <a:rPr lang="en-US" altLang="zh-TW" sz="1800" dirty="0" err="1">
                <a:solidFill>
                  <a:srgbClr val="0F0C19"/>
                </a:solidFill>
                <a:latin typeface="Courier New" pitchFamily="49" charset="0"/>
                <a:ea typeface="MS Mincho" pitchFamily="49" charset="-128"/>
              </a:rPr>
              <a:t>ioremap_nocache</a:t>
            </a:r>
            <a:r>
              <a:rPr lang="en-US" altLang="zh-TW" sz="1800" dirty="0">
                <a:solidFill>
                  <a:srgbClr val="0F0C19"/>
                </a:solidFill>
                <a:latin typeface="Courier New" pitchFamily="49" charset="0"/>
                <a:ea typeface="MS Mincho" pitchFamily="49" charset="-128"/>
              </a:rPr>
              <a:t>(...);</a:t>
            </a:r>
            <a:br>
              <a:rPr lang="en-US" altLang="zh-TW" sz="1800" dirty="0">
                <a:solidFill>
                  <a:srgbClr val="0F0C19"/>
                </a:solidFill>
                <a:latin typeface="Courier New" pitchFamily="49" charset="0"/>
                <a:ea typeface="MS Mincho" pitchFamily="49" charset="-128"/>
              </a:rPr>
            </a:br>
            <a:r>
              <a:rPr lang="en-US" altLang="zh-TW" sz="1800" dirty="0">
                <a:solidFill>
                  <a:srgbClr val="0F0C19"/>
                </a:solidFill>
                <a:latin typeface="Courier New" pitchFamily="49" charset="0"/>
                <a:ea typeface="MS Mincho" pitchFamily="49" charset="-128"/>
              </a:rPr>
              <a:t> </a:t>
            </a:r>
            <a:r>
              <a:rPr lang="en-US" altLang="zh-TW" sz="1800" dirty="0" err="1">
                <a:solidFill>
                  <a:srgbClr val="0F0C19"/>
                </a:solidFill>
                <a:latin typeface="Courier New" pitchFamily="49" charset="0"/>
                <a:ea typeface="MS Mincho" pitchFamily="49" charset="-128"/>
              </a:rPr>
              <a:t>if(!fb_info.</a:t>
            </a:r>
            <a:r>
              <a:rPr lang="en-US" altLang="zh-TW" sz="1800" dirty="0" err="1">
                <a:solidFill>
                  <a:srgbClr val="FF0000"/>
                </a:solidFill>
                <a:latin typeface="Courier New" pitchFamily="49" charset="0"/>
                <a:ea typeface="MS Mincho" pitchFamily="49" charset="-128"/>
              </a:rPr>
              <a:t>regbase_virt</a:t>
            </a:r>
            <a:r>
              <a:rPr lang="en-US" altLang="zh-TW" sz="1800" dirty="0">
                <a:solidFill>
                  <a:srgbClr val="0F0C19"/>
                </a:solidFill>
                <a:latin typeface="Courier New" pitchFamily="49" charset="0"/>
                <a:ea typeface="MS Mincho" pitchFamily="49" charset="-128"/>
              </a:rPr>
              <a:t>)</a:t>
            </a:r>
          </a:p>
          <a:p>
            <a:pPr eaLnBrk="0" hangingPunct="0"/>
            <a:r>
              <a:rPr lang="en-US" altLang="zh-TW" sz="1800" dirty="0">
                <a:solidFill>
                  <a:srgbClr val="0F0C19"/>
                </a:solidFill>
                <a:latin typeface="Courier New" pitchFamily="49" charset="0"/>
                <a:ea typeface="MS Mincho" pitchFamily="49" charset="-128"/>
              </a:rPr>
              <a:t>    return -ENXIO;</a:t>
            </a:r>
            <a:br>
              <a:rPr lang="en-US" altLang="zh-TW" sz="1800" dirty="0">
                <a:solidFill>
                  <a:srgbClr val="0F0C19"/>
                </a:solidFill>
                <a:latin typeface="Courier New" pitchFamily="49" charset="0"/>
                <a:ea typeface="MS Mincho" pitchFamily="49" charset="-128"/>
              </a:rPr>
            </a:br>
            <a:r>
              <a:rPr lang="en-US" altLang="zh-TW" sz="1800" dirty="0">
                <a:solidFill>
                  <a:srgbClr val="0F0C19"/>
                </a:solidFill>
                <a:latin typeface="Courier New" pitchFamily="49" charset="0"/>
                <a:ea typeface="MS Mincho" pitchFamily="49" charset="-128"/>
              </a:rPr>
              <a:t> </a:t>
            </a:r>
            <a:r>
              <a:rPr lang="en-US" altLang="zh-TW" sz="1800" dirty="0" err="1">
                <a:solidFill>
                  <a:srgbClr val="0F0C19"/>
                </a:solidFill>
                <a:latin typeface="Courier New" pitchFamily="49" charset="0"/>
                <a:ea typeface="MS Mincho" pitchFamily="49" charset="-128"/>
              </a:rPr>
              <a:t>fb_info.</a:t>
            </a:r>
            <a:r>
              <a:rPr lang="en-US" altLang="zh-TW" sz="1800" dirty="0" err="1">
                <a:solidFill>
                  <a:srgbClr val="FF0000"/>
                </a:solidFill>
                <a:latin typeface="Courier New" pitchFamily="49" charset="0"/>
                <a:ea typeface="MS Mincho" pitchFamily="49" charset="-128"/>
              </a:rPr>
              <a:t>bufbase_virt</a:t>
            </a:r>
            <a:r>
              <a:rPr lang="en-US" altLang="zh-TW" sz="1800" dirty="0">
                <a:solidFill>
                  <a:srgbClr val="0F0C19"/>
                </a:solidFill>
                <a:latin typeface="Courier New" pitchFamily="49" charset="0"/>
                <a:ea typeface="MS Mincho" pitchFamily="49" charset="-128"/>
              </a:rPr>
              <a:t> = </a:t>
            </a:r>
            <a:r>
              <a:rPr lang="en-US" altLang="zh-TW" sz="1800" dirty="0" err="1">
                <a:solidFill>
                  <a:srgbClr val="0F0C19"/>
                </a:solidFill>
                <a:latin typeface="Courier New" pitchFamily="49" charset="0"/>
                <a:ea typeface="MS Mincho" pitchFamily="49" charset="-128"/>
              </a:rPr>
              <a:t>ioremap_nocache</a:t>
            </a:r>
            <a:r>
              <a:rPr lang="en-US" altLang="zh-TW" sz="1800" dirty="0">
                <a:solidFill>
                  <a:srgbClr val="0F0C19"/>
                </a:solidFill>
                <a:latin typeface="Courier New" pitchFamily="49" charset="0"/>
                <a:ea typeface="MS Mincho" pitchFamily="49" charset="-128"/>
              </a:rPr>
              <a:t>(...);</a:t>
            </a:r>
            <a:br>
              <a:rPr lang="en-US" altLang="zh-TW" sz="1800" dirty="0">
                <a:solidFill>
                  <a:srgbClr val="0F0C19"/>
                </a:solidFill>
                <a:latin typeface="Courier New" pitchFamily="49" charset="0"/>
                <a:ea typeface="MS Mincho" pitchFamily="49" charset="-128"/>
              </a:rPr>
            </a:br>
            <a:br>
              <a:rPr lang="en-US" altLang="zh-TW" sz="1800" dirty="0">
                <a:solidFill>
                  <a:srgbClr val="0F0C19"/>
                </a:solidFill>
                <a:latin typeface="Courier New" pitchFamily="49" charset="0"/>
                <a:ea typeface="MS Mincho" pitchFamily="49" charset="-128"/>
              </a:rPr>
            </a:br>
            <a:r>
              <a:rPr lang="en-US" altLang="zh-TW" sz="1800" dirty="0">
                <a:solidFill>
                  <a:srgbClr val="0F0C19"/>
                </a:solidFill>
                <a:latin typeface="Courier New" pitchFamily="49" charset="0"/>
                <a:ea typeface="MS Mincho" pitchFamily="49" charset="-128"/>
              </a:rPr>
              <a:t> </a:t>
            </a:r>
            <a:r>
              <a:rPr lang="en-US" altLang="zh-TW" sz="1800" dirty="0" err="1">
                <a:solidFill>
                  <a:srgbClr val="0F0C19"/>
                </a:solidFill>
                <a:latin typeface="Courier New" pitchFamily="49" charset="0"/>
                <a:ea typeface="MS Mincho" pitchFamily="49" charset="-128"/>
              </a:rPr>
              <a:t>if(!fb_info.</a:t>
            </a:r>
            <a:r>
              <a:rPr lang="en-US" altLang="zh-TW" sz="1800" dirty="0" err="1">
                <a:solidFill>
                  <a:srgbClr val="FF0000"/>
                </a:solidFill>
                <a:latin typeface="Courier New" pitchFamily="49" charset="0"/>
                <a:ea typeface="MS Mincho" pitchFamily="49" charset="-128"/>
              </a:rPr>
              <a:t>regbase_virt</a:t>
            </a:r>
            <a:r>
              <a:rPr lang="en-US" altLang="zh-TW" sz="1800" dirty="0">
                <a:solidFill>
                  <a:srgbClr val="0F0C19"/>
                </a:solidFill>
                <a:latin typeface="Courier New" pitchFamily="49" charset="0"/>
                <a:ea typeface="MS Mincho" pitchFamily="49" charset="-128"/>
              </a:rPr>
              <a:t>) {</a:t>
            </a:r>
            <a:br>
              <a:rPr lang="en-US" altLang="zh-TW" sz="1800" dirty="0">
                <a:solidFill>
                  <a:srgbClr val="0F0C19"/>
                </a:solidFill>
                <a:latin typeface="Courier New" pitchFamily="49" charset="0"/>
                <a:ea typeface="MS Mincho" pitchFamily="49" charset="-128"/>
              </a:rPr>
            </a:br>
            <a:r>
              <a:rPr lang="en-US" altLang="zh-TW" sz="1800" dirty="0">
                <a:solidFill>
                  <a:srgbClr val="0F0C19"/>
                </a:solidFill>
                <a:latin typeface="Courier New" pitchFamily="49" charset="0"/>
                <a:ea typeface="MS Mincho" pitchFamily="49" charset="-128"/>
              </a:rPr>
              <a:t>    </a:t>
            </a:r>
            <a:r>
              <a:rPr lang="en-US" altLang="zh-TW" sz="1800" dirty="0" err="1">
                <a:solidFill>
                  <a:srgbClr val="0F0C19"/>
                </a:solidFill>
                <a:latin typeface="Courier New" pitchFamily="49" charset="0"/>
                <a:ea typeface="MS Mincho" pitchFamily="49" charset="-128"/>
              </a:rPr>
              <a:t>iounmap(fb_info.</a:t>
            </a:r>
            <a:r>
              <a:rPr lang="en-US" altLang="zh-TW" sz="1800" dirty="0" err="1">
                <a:solidFill>
                  <a:srgbClr val="FF0000"/>
                </a:solidFill>
                <a:latin typeface="Courier New" pitchFamily="49" charset="0"/>
                <a:ea typeface="MS Mincho" pitchFamily="49" charset="-128"/>
              </a:rPr>
              <a:t>regbase_virt</a:t>
            </a:r>
            <a:r>
              <a:rPr lang="en-US" altLang="zh-TW" sz="1800" dirty="0">
                <a:solidFill>
                  <a:srgbClr val="0F0C19"/>
                </a:solidFill>
                <a:latin typeface="Courier New" pitchFamily="49" charset="0"/>
                <a:ea typeface="MS Mincho" pitchFamily="49" charset="-128"/>
              </a:rPr>
              <a:t>);</a:t>
            </a:r>
            <a:endParaRPr lang="en-US" altLang="zh-TW" sz="1800" dirty="0">
              <a:solidFill>
                <a:srgbClr val="0F0C19"/>
              </a:solidFill>
              <a:latin typeface="Courier New" pitchFamily="49" charset="0"/>
              <a:ea typeface="PMingLiU" pitchFamily="18" charset="-120"/>
            </a:endParaRPr>
          </a:p>
        </p:txBody>
      </p:sp>
    </p:spTree>
    <p:extLst>
      <p:ext uri="{BB962C8B-B14F-4D97-AF65-F5344CB8AC3E}">
        <p14:creationId xmlns:p14="http://schemas.microsoft.com/office/powerpoint/2010/main" val="6991645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38247"/>
            <a:ext cx="8229600" cy="1143000"/>
          </a:xfrm>
        </p:spPr>
        <p:txBody>
          <a:bodyPr>
            <a:normAutofit fontScale="90000"/>
          </a:bodyPr>
          <a:lstStyle/>
          <a:p>
            <a:pPr eaLnBrk="1" hangingPunct="1"/>
            <a:r>
              <a:rPr lang="en-US" altLang="zh-TW" dirty="0">
                <a:ea typeface="PMingLiU" pitchFamily="18" charset="-120"/>
              </a:rPr>
              <a:t>Internal Consistency: finding security holes</a:t>
            </a:r>
          </a:p>
        </p:txBody>
      </p:sp>
      <p:sp>
        <p:nvSpPr>
          <p:cNvPr id="12291" name="Rectangle 3"/>
          <p:cNvSpPr>
            <a:spLocks noGrp="1" noChangeArrowheads="1"/>
          </p:cNvSpPr>
          <p:nvPr>
            <p:ph idx="1"/>
          </p:nvPr>
        </p:nvSpPr>
        <p:spPr>
          <a:xfrm>
            <a:off x="285720" y="1783080"/>
            <a:ext cx="8858280" cy="5474970"/>
          </a:xfrm>
        </p:spPr>
        <p:txBody>
          <a:bodyPr>
            <a:normAutofit/>
          </a:bodyPr>
          <a:lstStyle/>
          <a:p>
            <a:pPr marL="0" indent="0" eaLnBrk="1" hangingPunct="1">
              <a:buNone/>
            </a:pPr>
            <a:r>
              <a:rPr lang="en-US" altLang="zh-TW" dirty="0">
                <a:ea typeface="PMingLiU" pitchFamily="18" charset="-120"/>
              </a:rPr>
              <a:t>Applications are bad:</a:t>
            </a:r>
          </a:p>
          <a:p>
            <a:pPr marL="457200" lvl="1" indent="0" eaLnBrk="1" hangingPunct="1">
              <a:buNone/>
            </a:pPr>
            <a:r>
              <a:rPr lang="en-US" altLang="zh-TW" dirty="0">
                <a:ea typeface="PMingLiU" pitchFamily="18" charset="-120"/>
              </a:rPr>
              <a:t>Rule: “</a:t>
            </a:r>
            <a:r>
              <a:rPr lang="en-US" altLang="zh-TW" dirty="0">
                <a:solidFill>
                  <a:srgbClr val="FF0000"/>
                </a:solidFill>
                <a:ea typeface="PMingLiU" pitchFamily="18" charset="-120"/>
              </a:rPr>
              <a:t>do not dereference user pointer &lt;p&gt;</a:t>
            </a:r>
            <a:r>
              <a:rPr lang="en-US" altLang="zh-TW" dirty="0">
                <a:ea typeface="PMingLiU" pitchFamily="18" charset="-120"/>
              </a:rPr>
              <a:t>”</a:t>
            </a:r>
          </a:p>
          <a:p>
            <a:pPr marL="457200" lvl="1" indent="0" eaLnBrk="1" hangingPunct="1">
              <a:buNone/>
            </a:pPr>
            <a:r>
              <a:rPr lang="en-US" altLang="zh-TW" dirty="0">
                <a:ea typeface="PMingLiU" pitchFamily="18" charset="-120"/>
              </a:rPr>
              <a:t>One violation = security hole</a:t>
            </a:r>
          </a:p>
          <a:p>
            <a:pPr marL="457200" lvl="1" indent="0" eaLnBrk="1" hangingPunct="1">
              <a:buNone/>
            </a:pPr>
            <a:r>
              <a:rPr lang="en-US" altLang="zh-TW" dirty="0">
                <a:ea typeface="PMingLiU" pitchFamily="18" charset="-120"/>
              </a:rPr>
              <a:t>Big Problem: which are the user pointers??? </a:t>
            </a:r>
          </a:p>
          <a:p>
            <a:pPr marL="0" indent="0" eaLnBrk="1" hangingPunct="1">
              <a:buNone/>
            </a:pPr>
            <a:endParaRPr lang="en-US" altLang="zh-TW" dirty="0">
              <a:ea typeface="PMingLiU" pitchFamily="18" charset="-120"/>
            </a:endParaRPr>
          </a:p>
          <a:p>
            <a:pPr marL="0" indent="0" eaLnBrk="1" hangingPunct="1">
              <a:buNone/>
            </a:pPr>
            <a:r>
              <a:rPr lang="en-US" altLang="zh-TW" dirty="0" err="1">
                <a:ea typeface="PMingLiU" pitchFamily="18" charset="-120"/>
              </a:rPr>
              <a:t>Sol’n</a:t>
            </a:r>
            <a:r>
              <a:rPr lang="en-US" altLang="zh-TW" dirty="0">
                <a:ea typeface="PMingLiU" pitchFamily="18" charset="-120"/>
              </a:rPr>
              <a:t>: for</a:t>
            </a:r>
            <a:r>
              <a:rPr lang="en-US" altLang="zh-CN" dirty="0">
                <a:ea typeface="PMingLiU" pitchFamily="18" charset="-120"/>
              </a:rPr>
              <a:t>-</a:t>
            </a:r>
            <a:r>
              <a:rPr lang="en-US" altLang="zh-TW" dirty="0">
                <a:ea typeface="PMingLiU" pitchFamily="18" charset="-120"/>
              </a:rPr>
              <a:t>all pointers, cross-check two OS beliefs</a:t>
            </a:r>
          </a:p>
          <a:p>
            <a:pPr marL="457200" lvl="1" indent="0" eaLnBrk="1" hangingPunct="1">
              <a:buNone/>
            </a:pPr>
            <a:r>
              <a:rPr lang="en-US" altLang="zh-TW" dirty="0">
                <a:solidFill>
                  <a:srgbClr val="FF0000"/>
                </a:solidFill>
                <a:ea typeface="PMingLiU" pitchFamily="18" charset="-120"/>
              </a:rPr>
              <a:t>“*p”</a:t>
            </a:r>
            <a:r>
              <a:rPr lang="en-US" altLang="zh-TW" dirty="0">
                <a:ea typeface="PMingLiU" pitchFamily="18" charset="-120"/>
              </a:rPr>
              <a:t> implies safe kernel pointer</a:t>
            </a:r>
          </a:p>
          <a:p>
            <a:pPr marL="457200" lvl="1" indent="0" eaLnBrk="1" hangingPunct="1">
              <a:buNone/>
            </a:pPr>
            <a:r>
              <a:rPr lang="en-US" altLang="zh-TW" dirty="0">
                <a:ea typeface="PMingLiU" pitchFamily="18" charset="-120"/>
              </a:rPr>
              <a:t>“</a:t>
            </a:r>
            <a:r>
              <a:rPr lang="en-US" altLang="zh-TW" dirty="0" err="1">
                <a:solidFill>
                  <a:srgbClr val="FF0000"/>
                </a:solidFill>
                <a:ea typeface="PMingLiU" pitchFamily="18" charset="-120"/>
              </a:rPr>
              <a:t>copyin</a:t>
            </a:r>
            <a:r>
              <a:rPr lang="en-US" altLang="zh-TW" dirty="0">
                <a:solidFill>
                  <a:srgbClr val="FF0000"/>
                </a:solidFill>
                <a:ea typeface="PMingLiU" pitchFamily="18" charset="-120"/>
              </a:rPr>
              <a:t>(p)/</a:t>
            </a:r>
            <a:r>
              <a:rPr lang="en-US" altLang="zh-TW" dirty="0" err="1">
                <a:solidFill>
                  <a:srgbClr val="FF0000"/>
                </a:solidFill>
                <a:ea typeface="PMingLiU" pitchFamily="18" charset="-120"/>
              </a:rPr>
              <a:t>copyout</a:t>
            </a:r>
            <a:r>
              <a:rPr lang="en-US" altLang="zh-TW" dirty="0">
                <a:solidFill>
                  <a:srgbClr val="FF0000"/>
                </a:solidFill>
                <a:ea typeface="PMingLiU" pitchFamily="18" charset="-120"/>
              </a:rPr>
              <a:t>(p)” </a:t>
            </a:r>
            <a:r>
              <a:rPr lang="en-US" altLang="zh-TW" dirty="0">
                <a:ea typeface="PMingLiU" pitchFamily="18" charset="-120"/>
              </a:rPr>
              <a:t>implies dangerous user pointer</a:t>
            </a:r>
          </a:p>
          <a:p>
            <a:pPr marL="457200" lvl="1" indent="0" eaLnBrk="1" hangingPunct="1">
              <a:buNone/>
            </a:pPr>
            <a:r>
              <a:rPr lang="en-US" altLang="zh-TW" dirty="0">
                <a:ea typeface="PMingLiU" pitchFamily="18" charset="-120"/>
              </a:rPr>
              <a:t>Error: pointer </a:t>
            </a:r>
            <a:r>
              <a:rPr lang="en-US" altLang="zh-TW" dirty="0">
                <a:solidFill>
                  <a:srgbClr val="FF0000"/>
                </a:solidFill>
                <a:ea typeface="PMingLiU" pitchFamily="18" charset="-120"/>
              </a:rPr>
              <a:t>p</a:t>
            </a:r>
            <a:r>
              <a:rPr lang="en-US" altLang="zh-TW" dirty="0">
                <a:ea typeface="PMingLiU" pitchFamily="18" charset="-120"/>
              </a:rPr>
              <a:t> has both beliefs.</a:t>
            </a:r>
          </a:p>
        </p:txBody>
      </p:sp>
    </p:spTree>
    <p:extLst>
      <p:ext uri="{BB962C8B-B14F-4D97-AF65-F5344CB8AC3E}">
        <p14:creationId xmlns:p14="http://schemas.microsoft.com/office/powerpoint/2010/main" val="14369553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r>
              <a:rPr lang="en-US" altLang="zh-TW">
                <a:ea typeface="PMingLiU" pitchFamily="18" charset="-120"/>
              </a:rPr>
              <a:t>Statistical: Deriving deallocation routines</a:t>
            </a:r>
          </a:p>
        </p:txBody>
      </p:sp>
      <p:sp>
        <p:nvSpPr>
          <p:cNvPr id="14339" name="Rectangle 3"/>
          <p:cNvSpPr>
            <a:spLocks noGrp="1" noChangeArrowheads="1"/>
          </p:cNvSpPr>
          <p:nvPr>
            <p:ph idx="1"/>
          </p:nvPr>
        </p:nvSpPr>
        <p:spPr>
          <a:xfrm>
            <a:off x="0" y="1833825"/>
            <a:ext cx="8915400" cy="4210618"/>
          </a:xfrm>
        </p:spPr>
        <p:txBody>
          <a:bodyPr>
            <a:normAutofit/>
          </a:bodyPr>
          <a:lstStyle/>
          <a:p>
            <a:pPr marL="0" indent="0" eaLnBrk="1" hangingPunct="1">
              <a:buNone/>
            </a:pPr>
            <a:r>
              <a:rPr lang="en-US" altLang="zh-TW" dirty="0">
                <a:ea typeface="PMingLiU" pitchFamily="18" charset="-120"/>
              </a:rPr>
              <a:t>Use-after free errors are horrible.</a:t>
            </a:r>
          </a:p>
          <a:p>
            <a:pPr marL="457200" lvl="1" indent="0" eaLnBrk="1" hangingPunct="1">
              <a:buNone/>
            </a:pPr>
            <a:r>
              <a:rPr lang="en-US" altLang="zh-TW" dirty="0">
                <a:ea typeface="PMingLiU" pitchFamily="18" charset="-120"/>
              </a:rPr>
              <a:t>Problem: lots of undocumented sub-system free functions</a:t>
            </a:r>
          </a:p>
          <a:p>
            <a:pPr marL="457200" lvl="1" indent="0" eaLnBrk="1" hangingPunct="1">
              <a:buNone/>
            </a:pPr>
            <a:r>
              <a:rPr lang="en-US" altLang="zh-TW" dirty="0" err="1">
                <a:ea typeface="PMingLiU" pitchFamily="18" charset="-120"/>
              </a:rPr>
              <a:t>Soln</a:t>
            </a:r>
            <a:r>
              <a:rPr lang="en-US" altLang="zh-TW" dirty="0">
                <a:ea typeface="PMingLiU" pitchFamily="18" charset="-120"/>
              </a:rPr>
              <a:t>: derive behaviorally: pointer “p” not used after call “</a:t>
            </a:r>
            <a:r>
              <a:rPr lang="en-US" altLang="zh-TW" dirty="0" err="1">
                <a:ea typeface="PMingLiU" pitchFamily="18" charset="-120"/>
              </a:rPr>
              <a:t>foo(p</a:t>
            </a:r>
            <a:r>
              <a:rPr lang="en-US" altLang="zh-TW" dirty="0">
                <a:ea typeface="PMingLiU" pitchFamily="18" charset="-120"/>
              </a:rPr>
              <a:t>)” implies </a:t>
            </a:r>
            <a:r>
              <a:rPr lang="en-US" altLang="zh-TW" dirty="0">
                <a:solidFill>
                  <a:srgbClr val="FF0000"/>
                </a:solidFill>
                <a:ea typeface="PMingLiU" pitchFamily="18" charset="-120"/>
              </a:rPr>
              <a:t>MAY</a:t>
            </a:r>
            <a:r>
              <a:rPr lang="en-US" altLang="zh-TW" dirty="0">
                <a:ea typeface="PMingLiU" pitchFamily="18" charset="-120"/>
              </a:rPr>
              <a:t> belief that “</a:t>
            </a:r>
            <a:r>
              <a:rPr lang="en-US" altLang="zh-TW" dirty="0" err="1">
                <a:ea typeface="PMingLiU" pitchFamily="18" charset="-120"/>
              </a:rPr>
              <a:t>foo</a:t>
            </a:r>
            <a:r>
              <a:rPr lang="en-US" altLang="zh-TW" dirty="0">
                <a:ea typeface="PMingLiU" pitchFamily="18" charset="-120"/>
              </a:rPr>
              <a:t>” is a free function</a:t>
            </a:r>
          </a:p>
          <a:p>
            <a:pPr marL="0" indent="0" eaLnBrk="1" hangingPunct="1">
              <a:buNone/>
            </a:pPr>
            <a:endParaRPr lang="en-US" altLang="zh-TW" dirty="0">
              <a:ea typeface="PMingLiU" pitchFamily="18" charset="-120"/>
            </a:endParaRPr>
          </a:p>
          <a:p>
            <a:pPr marL="0" indent="0" eaLnBrk="1" hangingPunct="1">
              <a:buNone/>
            </a:pPr>
            <a:r>
              <a:rPr lang="en-US" altLang="zh-TW" dirty="0">
                <a:ea typeface="PMingLiU" pitchFamily="18" charset="-120"/>
              </a:rPr>
              <a:t>Conceptually: Assume all functions free all arguments</a:t>
            </a:r>
          </a:p>
          <a:p>
            <a:pPr marL="457200" lvl="1" indent="0" eaLnBrk="1" hangingPunct="1">
              <a:buNone/>
            </a:pPr>
            <a:r>
              <a:rPr lang="en-US" altLang="zh-TW" dirty="0">
                <a:ea typeface="PMingLiU" pitchFamily="18" charset="-120"/>
              </a:rPr>
              <a:t>(in reality: filter functions that have suggestive names)</a:t>
            </a:r>
          </a:p>
          <a:p>
            <a:pPr marL="457200" lvl="1" indent="0" eaLnBrk="1" hangingPunct="1">
              <a:buNone/>
            </a:pPr>
            <a:endParaRPr lang="en-US" altLang="zh-TW" dirty="0">
              <a:ea typeface="PMingLiU" pitchFamily="18" charset="-120"/>
            </a:endParaRPr>
          </a:p>
          <a:p>
            <a:pPr marL="457200" lvl="1" indent="0" eaLnBrk="1" hangingPunct="1">
              <a:buNone/>
            </a:pPr>
            <a:endParaRPr lang="en-US" altLang="zh-TW" dirty="0">
              <a:ea typeface="PMingLiU" pitchFamily="18" charset="-120"/>
            </a:endParaRPr>
          </a:p>
        </p:txBody>
      </p:sp>
    </p:spTree>
    <p:extLst>
      <p:ext uri="{BB962C8B-B14F-4D97-AF65-F5344CB8AC3E}">
        <p14:creationId xmlns:p14="http://schemas.microsoft.com/office/powerpoint/2010/main" val="312178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a:latin typeface="Tahoma" charset="0"/>
                <a:ea typeface="ＭＳ Ｐゴシック" charset="0"/>
                <a:cs typeface="ＭＳ Ｐゴシック" charset="0"/>
              </a:rPr>
              <a:t>Recap: Basic Implementation</a:t>
            </a:r>
          </a:p>
        </p:txBody>
      </p:sp>
      <p:sp>
        <p:nvSpPr>
          <p:cNvPr id="39939" name="Content Placeholder 5"/>
          <p:cNvSpPr>
            <a:spLocks noGrp="1"/>
          </p:cNvSpPr>
          <p:nvPr>
            <p:ph sz="half" idx="1"/>
          </p:nvPr>
        </p:nvSpPr>
        <p:spPr/>
        <p:txBody>
          <a:bodyPr>
            <a:normAutofit fontScale="92500" lnSpcReduction="10000"/>
          </a:bodyPr>
          <a:lstStyle/>
          <a:p>
            <a:pPr>
              <a:buFont typeface="Wingdings" charset="0"/>
              <a:buNone/>
            </a:pPr>
            <a:r>
              <a:rPr lang="en-US" sz="2400">
                <a:latin typeface="Tahoma" charset="0"/>
                <a:ea typeface="ＭＳ Ｐゴシック" charset="0"/>
                <a:cs typeface="ＭＳ Ｐゴシック" charset="0"/>
              </a:rPr>
              <a:t>writerStart() {</a:t>
            </a:r>
          </a:p>
          <a:p>
            <a:pPr>
              <a:buFont typeface="Wingdings" charset="0"/>
              <a:buNone/>
            </a:pPr>
            <a:r>
              <a:rPr lang="en-US" sz="2400">
                <a:latin typeface="Tahoma" charset="0"/>
                <a:ea typeface="ＭＳ Ｐゴシック" charset="0"/>
                <a:cs typeface="ＭＳ Ｐゴシック" charset="0"/>
              </a:rPr>
              <a:t>  lock(lockRW);</a:t>
            </a:r>
          </a:p>
          <a:p>
            <a:pPr>
              <a:buFont typeface="Wingdings" charset="0"/>
              <a:buNone/>
            </a:pPr>
            <a:endParaRPr lang="en-US" sz="2400">
              <a:latin typeface="Tahoma" charset="0"/>
              <a:ea typeface="ＭＳ Ｐゴシック" charset="0"/>
              <a:cs typeface="ＭＳ Ｐゴシック" charset="0"/>
            </a:endParaRPr>
          </a:p>
          <a:p>
            <a:pPr>
              <a:buFont typeface="Wingdings" charset="0"/>
              <a:buNone/>
            </a:pPr>
            <a:r>
              <a:rPr lang="en-US" sz="2400">
                <a:latin typeface="Tahoma" charset="0"/>
                <a:ea typeface="ＭＳ Ｐゴシック" charset="0"/>
                <a:cs typeface="ＭＳ Ｐゴシック" charset="0"/>
              </a:rPr>
              <a:t>  while(numReaders &gt; 0||</a:t>
            </a:r>
          </a:p>
          <a:p>
            <a:pPr>
              <a:buFont typeface="Wingdings" charset="0"/>
              <a:buNone/>
            </a:pPr>
            <a:r>
              <a:rPr lang="en-US" sz="2400">
                <a:latin typeface="Tahoma" charset="0"/>
                <a:ea typeface="ＭＳ Ｐゴシック" charset="0"/>
                <a:cs typeface="ＭＳ Ｐゴシック" charset="0"/>
              </a:rPr>
              <a:t>           numWriters &gt;0){</a:t>
            </a:r>
          </a:p>
          <a:p>
            <a:pPr>
              <a:buFont typeface="Wingdings" charset="0"/>
              <a:buNone/>
            </a:pPr>
            <a:r>
              <a:rPr lang="en-US" sz="2400">
                <a:latin typeface="Tahoma" charset="0"/>
                <a:ea typeface="ＭＳ Ｐゴシック" charset="0"/>
                <a:cs typeface="ＭＳ Ｐゴシック" charset="0"/>
              </a:rPr>
              <a:t>    wait(lockRW,condRW);</a:t>
            </a:r>
          </a:p>
          <a:p>
            <a:pPr>
              <a:buFont typeface="Wingdings" charset="0"/>
              <a:buNone/>
            </a:pPr>
            <a:r>
              <a:rPr lang="en-US" sz="2400">
                <a:latin typeface="Tahoma" charset="0"/>
                <a:ea typeface="ＭＳ Ｐゴシック" charset="0"/>
                <a:cs typeface="ＭＳ Ｐゴシック" charset="0"/>
              </a:rPr>
              <a:t>  };</a:t>
            </a:r>
          </a:p>
          <a:p>
            <a:pPr>
              <a:buFont typeface="Wingdings" charset="0"/>
              <a:buNone/>
            </a:pPr>
            <a:endParaRPr lang="en-US" sz="2400">
              <a:latin typeface="Tahoma" charset="0"/>
              <a:ea typeface="ＭＳ Ｐゴシック" charset="0"/>
              <a:cs typeface="ＭＳ Ｐゴシック" charset="0"/>
            </a:endParaRPr>
          </a:p>
          <a:p>
            <a:pPr>
              <a:buFont typeface="Wingdings" charset="0"/>
              <a:buNone/>
            </a:pPr>
            <a:r>
              <a:rPr lang="en-US" sz="2400">
                <a:latin typeface="Tahoma" charset="0"/>
                <a:ea typeface="ＭＳ Ｐゴシック" charset="0"/>
                <a:cs typeface="ＭＳ Ｐゴシック" charset="0"/>
              </a:rPr>
              <a:t>  numWriters++;</a:t>
            </a:r>
          </a:p>
          <a:p>
            <a:pPr>
              <a:buFont typeface="Wingdings" charset="0"/>
              <a:buNone/>
            </a:pPr>
            <a:endParaRPr lang="en-US" sz="2400">
              <a:latin typeface="Tahoma" charset="0"/>
              <a:ea typeface="ＭＳ Ｐゴシック" charset="0"/>
              <a:cs typeface="ＭＳ Ｐゴシック" charset="0"/>
            </a:endParaRPr>
          </a:p>
          <a:p>
            <a:pPr>
              <a:buFont typeface="Wingdings" charset="0"/>
              <a:buNone/>
            </a:pPr>
            <a:r>
              <a:rPr lang="en-US" sz="2400">
                <a:latin typeface="Tahoma" charset="0"/>
                <a:ea typeface="ＭＳ Ｐゴシック" charset="0"/>
                <a:cs typeface="ＭＳ Ｐゴシック" charset="0"/>
              </a:rPr>
              <a:t>  unlock(lockRW);</a:t>
            </a:r>
          </a:p>
          <a:p>
            <a:pPr>
              <a:buFont typeface="Wingdings" charset="0"/>
              <a:buNone/>
            </a:pPr>
            <a:r>
              <a:rPr lang="en-US" sz="2400">
                <a:latin typeface="Tahoma" charset="0"/>
                <a:ea typeface="ＭＳ Ｐゴシック" charset="0"/>
                <a:cs typeface="ＭＳ Ｐゴシック" charset="0"/>
              </a:rPr>
              <a:t>}</a:t>
            </a:r>
          </a:p>
        </p:txBody>
      </p:sp>
      <p:sp>
        <p:nvSpPr>
          <p:cNvPr id="39940" name="Content Placeholder 6"/>
          <p:cNvSpPr>
            <a:spLocks noGrp="1"/>
          </p:cNvSpPr>
          <p:nvPr>
            <p:ph sz="half" idx="2"/>
          </p:nvPr>
        </p:nvSpPr>
        <p:spPr/>
        <p:txBody>
          <a:bodyPr>
            <a:normAutofit fontScale="92500" lnSpcReduction="10000"/>
          </a:bodyPr>
          <a:lstStyle/>
          <a:p>
            <a:pPr>
              <a:buFont typeface="Wingdings" charset="0"/>
              <a:buNone/>
            </a:pPr>
            <a:r>
              <a:rPr lang="en-US" sz="2400" dirty="0" err="1">
                <a:latin typeface="Tahoma" charset="0"/>
                <a:ea typeface="ＭＳ Ｐゴシック" charset="0"/>
                <a:cs typeface="ＭＳ Ｐゴシック" charset="0"/>
              </a:rPr>
              <a:t>writerFinish</a:t>
            </a:r>
            <a:r>
              <a:rPr lang="en-US" sz="2400" dirty="0">
                <a:latin typeface="Tahoma" charset="0"/>
                <a:ea typeface="ＭＳ Ｐゴシック" charset="0"/>
                <a:cs typeface="ＭＳ Ｐゴシック" charset="0"/>
              </a:rPr>
              <a:t>() {</a:t>
            </a:r>
          </a:p>
          <a:p>
            <a:pPr>
              <a:buFont typeface="Wingdings" charset="0"/>
              <a:buNone/>
            </a:pPr>
            <a:r>
              <a:rPr lang="en-US" sz="2400" dirty="0">
                <a:latin typeface="Tahoma" charset="0"/>
                <a:ea typeface="ＭＳ Ｐゴシック" charset="0"/>
                <a:cs typeface="ＭＳ Ｐゴシック" charset="0"/>
              </a:rPr>
              <a:t>  lock(</a:t>
            </a:r>
            <a:r>
              <a:rPr lang="en-US" sz="2400" dirty="0" err="1">
                <a:latin typeface="Tahoma" charset="0"/>
                <a:ea typeface="ＭＳ Ｐゴシック" charset="0"/>
                <a:cs typeface="ＭＳ Ｐゴシック" charset="0"/>
              </a:rPr>
              <a:t>lockRW</a:t>
            </a:r>
            <a:r>
              <a:rPr lang="en-US" sz="2400" dirty="0">
                <a:latin typeface="Tahoma" charset="0"/>
                <a:ea typeface="ＭＳ Ｐゴシック" charset="0"/>
                <a:cs typeface="ＭＳ Ｐゴシック" charset="0"/>
              </a:rPr>
              <a:t>);</a:t>
            </a:r>
          </a:p>
          <a:p>
            <a:pPr>
              <a:buFont typeface="Wingdings" charset="0"/>
              <a:buNone/>
            </a:pPr>
            <a:endParaRPr lang="en-US" sz="2400" dirty="0">
              <a:latin typeface="Tahoma" charset="0"/>
              <a:ea typeface="ＭＳ Ｐゴシック" charset="0"/>
              <a:cs typeface="ＭＳ Ｐゴシック" charset="0"/>
            </a:endParaRPr>
          </a:p>
          <a:p>
            <a:pPr>
              <a:buFont typeface="Wingdings" charset="0"/>
              <a:buNone/>
            </a:pPr>
            <a:r>
              <a:rPr lang="en-US" sz="2400" dirty="0">
                <a:latin typeface="Tahoma" charset="0"/>
                <a:ea typeface="ＭＳ Ｐゴシック" charset="0"/>
                <a:cs typeface="ＭＳ Ｐゴシック" charset="0"/>
              </a:rPr>
              <a:t>  </a:t>
            </a:r>
            <a:r>
              <a:rPr lang="en-US" sz="2400" dirty="0" err="1">
                <a:latin typeface="Tahoma" charset="0"/>
                <a:ea typeface="ＭＳ Ｐゴシック" charset="0"/>
                <a:cs typeface="ＭＳ Ｐゴシック" charset="0"/>
              </a:rPr>
              <a:t>numWriters</a:t>
            </a:r>
            <a:r>
              <a:rPr lang="en-US" sz="2400" dirty="0">
                <a:latin typeface="Tahoma" charset="0"/>
                <a:ea typeface="ＭＳ Ｐゴシック" charset="0"/>
                <a:cs typeface="ＭＳ Ｐゴシック" charset="0"/>
              </a:rPr>
              <a:t>--;</a:t>
            </a:r>
          </a:p>
          <a:p>
            <a:pPr>
              <a:buFont typeface="Wingdings" charset="0"/>
              <a:buNone/>
            </a:pPr>
            <a:r>
              <a:rPr lang="en-US" sz="2400" dirty="0">
                <a:latin typeface="Tahoma" charset="0"/>
                <a:ea typeface="ＭＳ Ｐゴシック" charset="0"/>
                <a:cs typeface="ＭＳ Ｐゴシック" charset="0"/>
              </a:rPr>
              <a:t> </a:t>
            </a:r>
          </a:p>
          <a:p>
            <a:pPr>
              <a:buFont typeface="Wingdings" charset="0"/>
              <a:buNone/>
            </a:pPr>
            <a:endParaRPr lang="en-US" sz="2400" dirty="0">
              <a:latin typeface="Tahoma" charset="0"/>
              <a:ea typeface="ＭＳ Ｐゴシック" charset="0"/>
              <a:cs typeface="ＭＳ Ｐゴシック" charset="0"/>
            </a:endParaRPr>
          </a:p>
          <a:p>
            <a:pPr>
              <a:buFont typeface="Wingdings" charset="0"/>
              <a:buNone/>
            </a:pPr>
            <a:r>
              <a:rPr lang="en-US" sz="2400" dirty="0">
                <a:latin typeface="Tahoma" charset="0"/>
                <a:ea typeface="ＭＳ Ｐゴシック" charset="0"/>
                <a:cs typeface="ＭＳ Ｐゴシック" charset="0"/>
              </a:rPr>
              <a:t>  broadcast(</a:t>
            </a:r>
            <a:r>
              <a:rPr lang="en-US" sz="2400" dirty="0" err="1">
                <a:latin typeface="Tahoma" charset="0"/>
                <a:ea typeface="ＭＳ Ｐゴシック" charset="0"/>
                <a:cs typeface="ＭＳ Ｐゴシック" charset="0"/>
              </a:rPr>
              <a:t>lockRW,condRW</a:t>
            </a:r>
            <a:r>
              <a:rPr lang="en-US" sz="2400" dirty="0">
                <a:latin typeface="Tahoma" charset="0"/>
                <a:ea typeface="ＭＳ Ｐゴシック" charset="0"/>
                <a:cs typeface="ＭＳ Ｐゴシック" charset="0"/>
              </a:rPr>
              <a:t>);</a:t>
            </a:r>
          </a:p>
          <a:p>
            <a:pPr>
              <a:buFont typeface="Wingdings" charset="0"/>
              <a:buNone/>
            </a:pPr>
            <a:endParaRPr lang="en-US" sz="2400" dirty="0">
              <a:latin typeface="Tahoma" charset="0"/>
              <a:ea typeface="ＭＳ Ｐゴシック" charset="0"/>
              <a:cs typeface="ＭＳ Ｐゴシック" charset="0"/>
            </a:endParaRPr>
          </a:p>
          <a:p>
            <a:pPr>
              <a:buFont typeface="Wingdings" charset="0"/>
              <a:buNone/>
            </a:pPr>
            <a:r>
              <a:rPr lang="en-US" sz="2400" dirty="0">
                <a:latin typeface="Tahoma" charset="0"/>
                <a:ea typeface="ＭＳ Ｐゴシック" charset="0"/>
                <a:cs typeface="ＭＳ Ｐゴシック" charset="0"/>
              </a:rPr>
              <a:t>  unlock(</a:t>
            </a:r>
            <a:r>
              <a:rPr lang="en-US" sz="2400" dirty="0" err="1">
                <a:latin typeface="Tahoma" charset="0"/>
                <a:ea typeface="ＭＳ Ｐゴシック" charset="0"/>
                <a:cs typeface="ＭＳ Ｐゴシック" charset="0"/>
              </a:rPr>
              <a:t>lockRW</a:t>
            </a:r>
            <a:r>
              <a:rPr lang="en-US" sz="2400" dirty="0">
                <a:latin typeface="Tahoma" charset="0"/>
                <a:ea typeface="ＭＳ Ｐゴシック" charset="0"/>
                <a:cs typeface="ＭＳ Ｐゴシック" charset="0"/>
              </a:rPr>
              <a:t>);</a:t>
            </a:r>
          </a:p>
          <a:p>
            <a:pPr>
              <a:buFont typeface="Wingdings" charset="0"/>
              <a:buNone/>
            </a:pPr>
            <a:r>
              <a:rPr lang="en-US" sz="2400" dirty="0">
                <a:latin typeface="Tahoma" charset="0"/>
                <a:ea typeface="ＭＳ Ｐゴシック" charset="0"/>
                <a:cs typeface="ＭＳ Ｐゴシック" charset="0"/>
              </a:rPr>
              <a:t>}</a:t>
            </a:r>
          </a:p>
        </p:txBody>
      </p:sp>
      <p:sp>
        <p:nvSpPr>
          <p:cNvPr id="4" name="Date Placeholder 3"/>
          <p:cNvSpPr>
            <a:spLocks noGrp="1"/>
          </p:cNvSpPr>
          <p:nvPr>
            <p:ph type="dt" sz="half" idx="10"/>
          </p:nvPr>
        </p:nvSpPr>
        <p:spPr/>
        <p:txBody>
          <a:bodyPr/>
          <a:lstStyle>
            <a:lvl1pPr eaLnBrk="0" hangingPunct="0">
              <a:defRPr sz="2800">
                <a:solidFill>
                  <a:schemeClr val="tx1"/>
                </a:solidFill>
                <a:latin typeface="Arial" charset="0"/>
                <a:ea typeface="ＭＳ Ｐゴシック" charset="0"/>
                <a:cs typeface="ＭＳ Ｐゴシック" charset="0"/>
              </a:defRPr>
            </a:lvl1pPr>
            <a:lvl2pPr marL="37931725" indent="-37474525" eaLnBrk="0" hangingPunct="0">
              <a:defRPr sz="2800">
                <a:solidFill>
                  <a:schemeClr val="tx1"/>
                </a:solidFill>
                <a:latin typeface="Arial" charset="0"/>
                <a:ea typeface="ＭＳ Ｐゴシック" charset="0"/>
              </a:defRPr>
            </a:lvl2pPr>
            <a:lvl3pPr eaLnBrk="0" hangingPunct="0">
              <a:defRPr sz="2800">
                <a:solidFill>
                  <a:schemeClr val="tx1"/>
                </a:solidFill>
                <a:latin typeface="Arial" charset="0"/>
                <a:ea typeface="ＭＳ Ｐゴシック" charset="0"/>
              </a:defRPr>
            </a:lvl3pPr>
            <a:lvl4pPr eaLnBrk="0" hangingPunct="0">
              <a:defRPr sz="2800">
                <a:solidFill>
                  <a:schemeClr val="tx1"/>
                </a:solidFill>
                <a:latin typeface="Arial" charset="0"/>
                <a:ea typeface="ＭＳ Ｐゴシック" charset="0"/>
              </a:defRPr>
            </a:lvl4pPr>
            <a:lvl5pPr eaLnBrk="0" hangingPunct="0">
              <a:defRPr sz="2800">
                <a:solidFill>
                  <a:schemeClr val="tx1"/>
                </a:solidFill>
                <a:latin typeface="Arial" charset="0"/>
                <a:ea typeface="ＭＳ Ｐゴシック" charset="0"/>
              </a:defRPr>
            </a:lvl5pPr>
            <a:lvl6pPr marL="457200" eaLnBrk="0" fontAlgn="base" hangingPunct="0">
              <a:spcBef>
                <a:spcPct val="0"/>
              </a:spcBef>
              <a:spcAft>
                <a:spcPct val="0"/>
              </a:spcAft>
              <a:defRPr sz="2800">
                <a:solidFill>
                  <a:schemeClr val="tx1"/>
                </a:solidFill>
                <a:latin typeface="Arial" charset="0"/>
                <a:ea typeface="ＭＳ Ｐゴシック" charset="0"/>
              </a:defRPr>
            </a:lvl6pPr>
            <a:lvl7pPr marL="914400" eaLnBrk="0" fontAlgn="base" hangingPunct="0">
              <a:spcBef>
                <a:spcPct val="0"/>
              </a:spcBef>
              <a:spcAft>
                <a:spcPct val="0"/>
              </a:spcAft>
              <a:defRPr sz="2800">
                <a:solidFill>
                  <a:schemeClr val="tx1"/>
                </a:solidFill>
                <a:latin typeface="Arial" charset="0"/>
                <a:ea typeface="ＭＳ Ｐゴシック" charset="0"/>
              </a:defRPr>
            </a:lvl7pPr>
            <a:lvl8pPr marL="1371600" eaLnBrk="0" fontAlgn="base" hangingPunct="0">
              <a:spcBef>
                <a:spcPct val="0"/>
              </a:spcBef>
              <a:spcAft>
                <a:spcPct val="0"/>
              </a:spcAft>
              <a:defRPr sz="2800">
                <a:solidFill>
                  <a:schemeClr val="tx1"/>
                </a:solidFill>
                <a:latin typeface="Arial" charset="0"/>
                <a:ea typeface="ＭＳ Ｐゴシック" charset="0"/>
              </a:defRPr>
            </a:lvl8pPr>
            <a:lvl9pPr marL="18288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fld id="{4F40FF9C-F163-764B-B479-57D03C6495A2}" type="datetime1">
              <a:rPr lang="en-US" sz="1400">
                <a:latin typeface="Tahoma" charset="0"/>
              </a:rPr>
              <a:pPr eaLnBrk="1" hangingPunct="1"/>
              <a:t>5/21/19</a:t>
            </a:fld>
            <a:endParaRPr lang="en-US" sz="1400">
              <a:latin typeface="Tahoma" charset="0"/>
            </a:endParaRPr>
          </a:p>
        </p:txBody>
      </p:sp>
      <p:sp>
        <p:nvSpPr>
          <p:cNvPr id="5" name="Slide Number Placeholder 4"/>
          <p:cNvSpPr>
            <a:spLocks noGrp="1"/>
          </p:cNvSpPr>
          <p:nvPr>
            <p:ph type="sldNum" sz="quarter" idx="12"/>
          </p:nvPr>
        </p:nvSpPr>
        <p:spPr/>
        <p:txBody>
          <a:bodyPr/>
          <a:lstStyle>
            <a:lvl1pPr eaLnBrk="0" hangingPunct="0">
              <a:defRPr sz="2800">
                <a:solidFill>
                  <a:schemeClr val="tx1"/>
                </a:solidFill>
                <a:latin typeface="Arial" charset="0"/>
                <a:ea typeface="ＭＳ Ｐゴシック" charset="0"/>
                <a:cs typeface="ＭＳ Ｐゴシック" charset="0"/>
              </a:defRPr>
            </a:lvl1pPr>
            <a:lvl2pPr marL="37931725" indent="-37474525" eaLnBrk="0" hangingPunct="0">
              <a:defRPr sz="2800">
                <a:solidFill>
                  <a:schemeClr val="tx1"/>
                </a:solidFill>
                <a:latin typeface="Arial" charset="0"/>
                <a:ea typeface="ＭＳ Ｐゴシック" charset="0"/>
              </a:defRPr>
            </a:lvl2pPr>
            <a:lvl3pPr eaLnBrk="0" hangingPunct="0">
              <a:defRPr sz="2800">
                <a:solidFill>
                  <a:schemeClr val="tx1"/>
                </a:solidFill>
                <a:latin typeface="Arial" charset="0"/>
                <a:ea typeface="ＭＳ Ｐゴシック" charset="0"/>
              </a:defRPr>
            </a:lvl3pPr>
            <a:lvl4pPr eaLnBrk="0" hangingPunct="0">
              <a:defRPr sz="2800">
                <a:solidFill>
                  <a:schemeClr val="tx1"/>
                </a:solidFill>
                <a:latin typeface="Arial" charset="0"/>
                <a:ea typeface="ＭＳ Ｐゴシック" charset="0"/>
              </a:defRPr>
            </a:lvl4pPr>
            <a:lvl5pPr eaLnBrk="0" hangingPunct="0">
              <a:defRPr sz="2800">
                <a:solidFill>
                  <a:schemeClr val="tx1"/>
                </a:solidFill>
                <a:latin typeface="Arial" charset="0"/>
                <a:ea typeface="ＭＳ Ｐゴシック" charset="0"/>
              </a:defRPr>
            </a:lvl5pPr>
            <a:lvl6pPr marL="457200" eaLnBrk="0" fontAlgn="base" hangingPunct="0">
              <a:spcBef>
                <a:spcPct val="0"/>
              </a:spcBef>
              <a:spcAft>
                <a:spcPct val="0"/>
              </a:spcAft>
              <a:defRPr sz="2800">
                <a:solidFill>
                  <a:schemeClr val="tx1"/>
                </a:solidFill>
                <a:latin typeface="Arial" charset="0"/>
                <a:ea typeface="ＭＳ Ｐゴシック" charset="0"/>
              </a:defRPr>
            </a:lvl6pPr>
            <a:lvl7pPr marL="914400" eaLnBrk="0" fontAlgn="base" hangingPunct="0">
              <a:spcBef>
                <a:spcPct val="0"/>
              </a:spcBef>
              <a:spcAft>
                <a:spcPct val="0"/>
              </a:spcAft>
              <a:defRPr sz="2800">
                <a:solidFill>
                  <a:schemeClr val="tx1"/>
                </a:solidFill>
                <a:latin typeface="Arial" charset="0"/>
                <a:ea typeface="ＭＳ Ｐゴシック" charset="0"/>
              </a:defRPr>
            </a:lvl7pPr>
            <a:lvl8pPr marL="1371600" eaLnBrk="0" fontAlgn="base" hangingPunct="0">
              <a:spcBef>
                <a:spcPct val="0"/>
              </a:spcBef>
              <a:spcAft>
                <a:spcPct val="0"/>
              </a:spcAft>
              <a:defRPr sz="2800">
                <a:solidFill>
                  <a:schemeClr val="tx1"/>
                </a:solidFill>
                <a:latin typeface="Arial" charset="0"/>
                <a:ea typeface="ＭＳ Ｐゴシック" charset="0"/>
              </a:defRPr>
            </a:lvl8pPr>
            <a:lvl9pPr marL="18288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fld id="{8EEF5266-ABC5-F84C-AA03-D68B0C43BBF6}" type="slidenum">
              <a:rPr lang="en-US" sz="1400">
                <a:latin typeface="Tahoma" charset="0"/>
              </a:rPr>
              <a:pPr eaLnBrk="1" hangingPunct="1"/>
              <a:t>5</a:t>
            </a:fld>
            <a:endParaRPr lang="en-US" sz="1400">
              <a:latin typeface="Tahoma" charset="0"/>
            </a:endParaRPr>
          </a:p>
        </p:txBody>
      </p:sp>
    </p:spTree>
    <p:extLst>
      <p:ext uri="{BB962C8B-B14F-4D97-AF65-F5344CB8AC3E}">
        <p14:creationId xmlns:p14="http://schemas.microsoft.com/office/powerpoint/2010/main" val="40892993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1143000"/>
          </a:xfrm>
        </p:spPr>
        <p:txBody>
          <a:bodyPr/>
          <a:lstStyle/>
          <a:p>
            <a:pPr eaLnBrk="1" hangingPunct="1"/>
            <a:r>
              <a:rPr lang="en-US" altLang="zh-TW" dirty="0">
                <a:ea typeface="PMingLiU" pitchFamily="18" charset="-120"/>
              </a:rPr>
              <a:t>A bad free error</a:t>
            </a:r>
          </a:p>
        </p:txBody>
      </p:sp>
      <p:sp>
        <p:nvSpPr>
          <p:cNvPr id="15363" name="Rectangle 3"/>
          <p:cNvSpPr>
            <a:spLocks noGrp="1" noChangeArrowheads="1"/>
          </p:cNvSpPr>
          <p:nvPr>
            <p:ph idx="1"/>
          </p:nvPr>
        </p:nvSpPr>
        <p:spPr/>
        <p:txBody>
          <a:bodyPr/>
          <a:lstStyle/>
          <a:p>
            <a:pPr eaLnBrk="1" hangingPunct="1"/>
            <a:endParaRPr lang="en-US" altLang="zh-TW" dirty="0">
              <a:ea typeface="PMingLiU" pitchFamily="18" charset="-120"/>
            </a:endParaRPr>
          </a:p>
          <a:p>
            <a:pPr eaLnBrk="1" hangingPunct="1"/>
            <a:endParaRPr lang="en-US" altLang="zh-TW" dirty="0">
              <a:ea typeface="PMingLiU" pitchFamily="18" charset="-120"/>
            </a:endParaRPr>
          </a:p>
          <a:p>
            <a:pPr eaLnBrk="1" hangingPunct="1"/>
            <a:endParaRPr lang="en-US" altLang="zh-TW" dirty="0">
              <a:ea typeface="PMingLiU" pitchFamily="18" charset="-120"/>
            </a:endParaRPr>
          </a:p>
          <a:p>
            <a:pPr eaLnBrk="1" hangingPunct="1"/>
            <a:endParaRPr lang="en-US" altLang="zh-TW" dirty="0">
              <a:ea typeface="PMingLiU" pitchFamily="18" charset="-120"/>
            </a:endParaRPr>
          </a:p>
          <a:p>
            <a:pPr eaLnBrk="1" hangingPunct="1"/>
            <a:endParaRPr lang="en-US" altLang="zh-TW" dirty="0">
              <a:ea typeface="PMingLiU" pitchFamily="18" charset="-120"/>
            </a:endParaRPr>
          </a:p>
        </p:txBody>
      </p:sp>
      <p:sp>
        <p:nvSpPr>
          <p:cNvPr id="15364" name="Text Box 4"/>
          <p:cNvSpPr txBox="1">
            <a:spLocks noChangeArrowheads="1"/>
          </p:cNvSpPr>
          <p:nvPr/>
        </p:nvSpPr>
        <p:spPr bwMode="auto">
          <a:xfrm>
            <a:off x="939800" y="928670"/>
            <a:ext cx="6584950" cy="5273675"/>
          </a:xfrm>
          <a:prstGeom prst="rect">
            <a:avLst/>
          </a:prstGeom>
          <a:noFill/>
          <a:ln w="38100">
            <a:noFill/>
            <a:miter lim="800000"/>
            <a:headEnd/>
            <a:tailEnd/>
          </a:ln>
        </p:spPr>
        <p:txBody>
          <a:bodyPr wrap="none">
            <a:spAutoFit/>
          </a:bodyPr>
          <a:lstStyle/>
          <a:p>
            <a:pPr eaLnBrk="0" hangingPunct="0"/>
            <a:r>
              <a:rPr lang="en-US" altLang="zh-TW" sz="2000" dirty="0">
                <a:solidFill>
                  <a:schemeClr val="bg2"/>
                </a:solidFill>
                <a:latin typeface="Courier New" pitchFamily="49" charset="0"/>
                <a:ea typeface="MS Mincho" pitchFamily="49" charset="-128"/>
              </a:rPr>
              <a:t> </a:t>
            </a:r>
            <a:r>
              <a:rPr lang="en-US" altLang="zh-TW" sz="2000" dirty="0">
                <a:latin typeface="Courier New" pitchFamily="49" charset="0"/>
                <a:ea typeface="MS Mincho" pitchFamily="49" charset="-128"/>
              </a:rPr>
              <a:t>/* drivers/block/</a:t>
            </a:r>
            <a:r>
              <a:rPr lang="en-US" altLang="zh-TW" sz="2000" dirty="0" err="1">
                <a:latin typeface="Courier New" pitchFamily="49" charset="0"/>
                <a:ea typeface="MS Mincho" pitchFamily="49" charset="-128"/>
              </a:rPr>
              <a:t>cciss.c:cciss_ioctl</a:t>
            </a:r>
            <a:r>
              <a:rPr lang="en-US" altLang="zh-TW" sz="2000" dirty="0">
                <a:latin typeface="Courier New" pitchFamily="49" charset="0"/>
                <a:ea typeface="MS Mincho" pitchFamily="49" charset="-128"/>
              </a:rPr>
              <a:t>  */</a:t>
            </a:r>
            <a:br>
              <a:rPr lang="en-US" altLang="zh-TW" sz="2000" dirty="0">
                <a:latin typeface="Courier New" pitchFamily="49" charset="0"/>
                <a:ea typeface="MS Mincho" pitchFamily="49" charset="-128"/>
              </a:rPr>
            </a:br>
            <a:r>
              <a:rPr lang="en-US" altLang="zh-TW" sz="2000" dirty="0">
                <a:latin typeface="Courier New" pitchFamily="49" charset="0"/>
                <a:ea typeface="MS Mincho" pitchFamily="49" charset="-128"/>
              </a:rPr>
              <a:t> if (</a:t>
            </a:r>
            <a:r>
              <a:rPr lang="en-US" altLang="zh-TW" sz="2000" dirty="0" err="1">
                <a:latin typeface="Courier New" pitchFamily="49" charset="0"/>
                <a:ea typeface="MS Mincho" pitchFamily="49" charset="-128"/>
              </a:rPr>
              <a:t>iocommand.Direction</a:t>
            </a:r>
            <a:r>
              <a:rPr lang="en-US" altLang="zh-TW" sz="2000" dirty="0">
                <a:latin typeface="Courier New" pitchFamily="49" charset="0"/>
                <a:ea typeface="MS Mincho" pitchFamily="49" charset="-128"/>
              </a:rPr>
              <a:t> == XFER_WRITE){</a:t>
            </a:r>
          </a:p>
          <a:p>
            <a:pPr eaLnBrk="0" hangingPunct="0"/>
            <a:r>
              <a:rPr lang="en-US" altLang="zh-TW" sz="2000" dirty="0">
                <a:latin typeface="Courier New" pitchFamily="49" charset="0"/>
                <a:ea typeface="MS Mincho" pitchFamily="49" charset="-128"/>
              </a:rPr>
              <a:t>	 if (</a:t>
            </a:r>
            <a:r>
              <a:rPr lang="en-US" altLang="zh-TW" sz="2000" dirty="0" err="1">
                <a:latin typeface="Courier New" pitchFamily="49" charset="0"/>
                <a:ea typeface="MS Mincho" pitchFamily="49" charset="-128"/>
              </a:rPr>
              <a:t>copy_to_user</a:t>
            </a:r>
            <a:r>
              <a:rPr lang="en-US" altLang="zh-TW" sz="2000" dirty="0">
                <a:latin typeface="Courier New" pitchFamily="49" charset="0"/>
                <a:ea typeface="MS Mincho" pitchFamily="49" charset="-128"/>
              </a:rPr>
              <a:t>(...)) {</a:t>
            </a:r>
            <a:br>
              <a:rPr lang="en-US" altLang="zh-TW" sz="2000" dirty="0">
                <a:latin typeface="Courier New" pitchFamily="49" charset="0"/>
                <a:ea typeface="MS Mincho" pitchFamily="49" charset="-128"/>
              </a:rPr>
            </a:br>
            <a:r>
              <a:rPr lang="en-US" altLang="zh-TW" sz="2000" dirty="0">
                <a:latin typeface="Courier New" pitchFamily="49" charset="0"/>
                <a:ea typeface="MS Mincho" pitchFamily="49" charset="-128"/>
              </a:rPr>
              <a:t>      	</a:t>
            </a:r>
            <a:r>
              <a:rPr lang="en-US" altLang="zh-TW" sz="2000" dirty="0" err="1">
                <a:latin typeface="Courier New" pitchFamily="49" charset="0"/>
                <a:ea typeface="MS Mincho" pitchFamily="49" charset="-128"/>
              </a:rPr>
              <a:t>cmd_free</a:t>
            </a:r>
            <a:r>
              <a:rPr lang="en-US" altLang="zh-TW" sz="2000" dirty="0">
                <a:latin typeface="Courier New" pitchFamily="49" charset="0"/>
                <a:ea typeface="MS Mincho" pitchFamily="49" charset="-128"/>
              </a:rPr>
              <a:t>(NULL, c);</a:t>
            </a:r>
            <a:br>
              <a:rPr lang="en-US" altLang="zh-TW" sz="2000" dirty="0">
                <a:latin typeface="Courier New" pitchFamily="49" charset="0"/>
                <a:ea typeface="MS Mincho" pitchFamily="49" charset="-128"/>
              </a:rPr>
            </a:br>
            <a:r>
              <a:rPr lang="en-US" altLang="zh-TW" sz="2000" dirty="0">
                <a:latin typeface="Courier New" pitchFamily="49" charset="0"/>
                <a:ea typeface="MS Mincho" pitchFamily="49" charset="-128"/>
              </a:rPr>
              <a:t>      	if (buff != NULL) </a:t>
            </a:r>
            <a:r>
              <a:rPr lang="en-US" altLang="zh-TW" sz="2000" dirty="0" err="1">
                <a:latin typeface="Courier New" pitchFamily="49" charset="0"/>
                <a:ea typeface="MS Mincho" pitchFamily="49" charset="-128"/>
              </a:rPr>
              <a:t>kfree</a:t>
            </a:r>
            <a:r>
              <a:rPr lang="en-US" altLang="zh-TW" sz="2000" dirty="0">
                <a:latin typeface="Courier New" pitchFamily="49" charset="0"/>
                <a:ea typeface="MS Mincho" pitchFamily="49" charset="-128"/>
              </a:rPr>
              <a:t>(buff);</a:t>
            </a:r>
            <a:br>
              <a:rPr lang="en-US" altLang="zh-TW" sz="2000" dirty="0">
                <a:latin typeface="Courier New" pitchFamily="49" charset="0"/>
                <a:ea typeface="MS Mincho" pitchFamily="49" charset="-128"/>
              </a:rPr>
            </a:br>
            <a:r>
              <a:rPr lang="en-US" altLang="zh-TW" sz="2000" dirty="0">
                <a:latin typeface="Courier New" pitchFamily="49" charset="0"/>
                <a:ea typeface="MS Mincho" pitchFamily="49" charset="-128"/>
              </a:rPr>
              <a:t>      	return( -EFAULT);</a:t>
            </a:r>
            <a:br>
              <a:rPr lang="en-US" altLang="zh-TW" sz="2000" dirty="0">
                <a:latin typeface="Courier New" pitchFamily="49" charset="0"/>
                <a:ea typeface="MS Mincho" pitchFamily="49" charset="-128"/>
              </a:rPr>
            </a:br>
            <a:r>
              <a:rPr lang="en-US" altLang="zh-TW" sz="2000" dirty="0">
                <a:latin typeface="Courier New" pitchFamily="49" charset="0"/>
                <a:ea typeface="MS Mincho" pitchFamily="49" charset="-128"/>
              </a:rPr>
              <a:t>  	}</a:t>
            </a:r>
            <a:br>
              <a:rPr lang="en-US" altLang="zh-TW" sz="2000" dirty="0">
                <a:latin typeface="Courier New" pitchFamily="49" charset="0"/>
                <a:ea typeface="MS Mincho" pitchFamily="49" charset="-128"/>
              </a:rPr>
            </a:br>
            <a:r>
              <a:rPr lang="en-US" altLang="zh-TW" sz="2000" dirty="0">
                <a:latin typeface="Courier New" pitchFamily="49" charset="0"/>
                <a:ea typeface="MS Mincho" pitchFamily="49" charset="-128"/>
              </a:rPr>
              <a:t> }</a:t>
            </a:r>
          </a:p>
          <a:p>
            <a:pPr eaLnBrk="0" hangingPunct="0"/>
            <a:r>
              <a:rPr lang="en-US" altLang="zh-TW" sz="2000" dirty="0">
                <a:latin typeface="Courier New" pitchFamily="49" charset="0"/>
                <a:ea typeface="MS Mincho" pitchFamily="49" charset="-128"/>
              </a:rPr>
              <a:t> if (</a:t>
            </a:r>
            <a:r>
              <a:rPr lang="en-US" altLang="zh-TW" sz="2000" dirty="0" err="1">
                <a:latin typeface="Courier New" pitchFamily="49" charset="0"/>
                <a:ea typeface="MS Mincho" pitchFamily="49" charset="-128"/>
              </a:rPr>
              <a:t>iocommand.Direction</a:t>
            </a:r>
            <a:r>
              <a:rPr lang="en-US" altLang="zh-TW" sz="2000" dirty="0">
                <a:latin typeface="Courier New" pitchFamily="49" charset="0"/>
                <a:ea typeface="MS Mincho" pitchFamily="49" charset="-128"/>
              </a:rPr>
              <a:t> == XFER_READ) {</a:t>
            </a:r>
            <a:br>
              <a:rPr lang="en-US" altLang="zh-TW" sz="2000" dirty="0">
                <a:latin typeface="Courier New" pitchFamily="49" charset="0"/>
                <a:ea typeface="MS Mincho" pitchFamily="49" charset="-128"/>
              </a:rPr>
            </a:br>
            <a:r>
              <a:rPr lang="en-US" altLang="zh-TW" sz="2000" dirty="0">
                <a:latin typeface="Courier New" pitchFamily="49" charset="0"/>
                <a:ea typeface="MS Mincho" pitchFamily="49" charset="-128"/>
              </a:rPr>
              <a:t>      if (</a:t>
            </a:r>
            <a:r>
              <a:rPr lang="en-US" altLang="zh-TW" sz="2000" dirty="0" err="1">
                <a:latin typeface="Courier New" pitchFamily="49" charset="0"/>
                <a:ea typeface="MS Mincho" pitchFamily="49" charset="-128"/>
              </a:rPr>
              <a:t>copy_to_user</a:t>
            </a:r>
            <a:r>
              <a:rPr lang="en-US" altLang="zh-TW" sz="2000" dirty="0">
                <a:latin typeface="Courier New" pitchFamily="49" charset="0"/>
                <a:ea typeface="MS Mincho" pitchFamily="49" charset="-128"/>
              </a:rPr>
              <a:t>(...)) {</a:t>
            </a:r>
            <a:br>
              <a:rPr lang="en-US" altLang="zh-TW" sz="2000" dirty="0">
                <a:latin typeface="Courier New" pitchFamily="49" charset="0"/>
                <a:ea typeface="MS Mincho" pitchFamily="49" charset="-128"/>
              </a:rPr>
            </a:br>
            <a:r>
              <a:rPr lang="en-US" altLang="zh-TW" sz="2000" dirty="0">
                <a:latin typeface="Courier New" pitchFamily="49" charset="0"/>
                <a:ea typeface="MS Mincho" pitchFamily="49" charset="-128"/>
              </a:rPr>
              <a:t>          </a:t>
            </a:r>
            <a:r>
              <a:rPr lang="en-US" altLang="zh-TW" sz="2000" dirty="0" err="1">
                <a:latin typeface="Courier New" pitchFamily="49" charset="0"/>
                <a:ea typeface="MS Mincho" pitchFamily="49" charset="-128"/>
              </a:rPr>
              <a:t>cmd_free</a:t>
            </a:r>
            <a:r>
              <a:rPr lang="en-US" altLang="zh-TW" sz="2000" dirty="0">
                <a:latin typeface="Courier New" pitchFamily="49" charset="0"/>
                <a:ea typeface="MS Mincho" pitchFamily="49" charset="-128"/>
              </a:rPr>
              <a:t>(NULL, c);</a:t>
            </a:r>
            <a:br>
              <a:rPr lang="en-US" altLang="zh-TW" sz="2000" dirty="0">
                <a:latin typeface="Courier New" pitchFamily="49" charset="0"/>
                <a:ea typeface="MS Mincho" pitchFamily="49" charset="-128"/>
              </a:rPr>
            </a:br>
            <a:r>
              <a:rPr lang="en-US" altLang="zh-TW" sz="2000" dirty="0">
                <a:latin typeface="Courier New" pitchFamily="49" charset="0"/>
                <a:ea typeface="MS Mincho" pitchFamily="49" charset="-128"/>
              </a:rPr>
              <a:t>          </a:t>
            </a:r>
            <a:r>
              <a:rPr lang="en-US" altLang="zh-TW" sz="2000" dirty="0" err="1">
                <a:latin typeface="Courier New" pitchFamily="49" charset="0"/>
                <a:ea typeface="MS Mincho" pitchFamily="49" charset="-128"/>
              </a:rPr>
              <a:t>kfree</a:t>
            </a:r>
            <a:r>
              <a:rPr lang="en-US" altLang="zh-TW" sz="2000" dirty="0">
                <a:latin typeface="Courier New" pitchFamily="49" charset="0"/>
                <a:ea typeface="MS Mincho" pitchFamily="49" charset="-128"/>
              </a:rPr>
              <a:t>(buff);</a:t>
            </a:r>
            <a:br>
              <a:rPr lang="en-US" altLang="zh-TW" sz="2000" dirty="0">
                <a:latin typeface="Courier New" pitchFamily="49" charset="0"/>
                <a:ea typeface="MS Mincho" pitchFamily="49" charset="-128"/>
              </a:rPr>
            </a:br>
            <a:r>
              <a:rPr lang="en-US" altLang="zh-TW" sz="2000" dirty="0">
                <a:latin typeface="Courier New" pitchFamily="49" charset="0"/>
                <a:ea typeface="MS Mincho" pitchFamily="49" charset="-128"/>
              </a:rPr>
              <a:t>      }</a:t>
            </a:r>
          </a:p>
          <a:p>
            <a:pPr eaLnBrk="0" hangingPunct="0"/>
            <a:r>
              <a:rPr lang="en-US" altLang="zh-TW" sz="2000" dirty="0">
                <a:latin typeface="Courier New" pitchFamily="49" charset="0"/>
                <a:ea typeface="MS Mincho" pitchFamily="49" charset="-128"/>
              </a:rPr>
              <a:t> }</a:t>
            </a:r>
            <a:br>
              <a:rPr lang="en-US" altLang="zh-TW" sz="2000" dirty="0">
                <a:latin typeface="Courier New" pitchFamily="49" charset="0"/>
                <a:ea typeface="MS Mincho" pitchFamily="49" charset="-128"/>
              </a:rPr>
            </a:br>
            <a:r>
              <a:rPr lang="en-US" altLang="zh-TW" sz="2000" dirty="0">
                <a:latin typeface="Courier New" pitchFamily="49" charset="0"/>
                <a:ea typeface="MS Mincho" pitchFamily="49" charset="-128"/>
              </a:rPr>
              <a:t> </a:t>
            </a:r>
            <a:r>
              <a:rPr lang="en-US" altLang="zh-TW" sz="2000" dirty="0" err="1">
                <a:latin typeface="Courier New" pitchFamily="49" charset="0"/>
                <a:ea typeface="MS Mincho" pitchFamily="49" charset="-128"/>
              </a:rPr>
              <a:t>cmd_free</a:t>
            </a:r>
            <a:r>
              <a:rPr lang="en-US" altLang="zh-TW" sz="2000" dirty="0">
                <a:latin typeface="Courier New" pitchFamily="49" charset="0"/>
                <a:ea typeface="MS Mincho" pitchFamily="49" charset="-128"/>
              </a:rPr>
              <a:t>(NULL, c);</a:t>
            </a:r>
            <a:br>
              <a:rPr lang="en-US" altLang="zh-TW" sz="2000" dirty="0">
                <a:latin typeface="Courier New" pitchFamily="49" charset="0"/>
                <a:ea typeface="MS Mincho" pitchFamily="49" charset="-128"/>
              </a:rPr>
            </a:br>
            <a:r>
              <a:rPr lang="en-US" altLang="zh-TW" sz="2000" dirty="0">
                <a:latin typeface="Courier New" pitchFamily="49" charset="0"/>
                <a:ea typeface="MS Mincho" pitchFamily="49" charset="-128"/>
              </a:rPr>
              <a:t> if (buff != NULL) </a:t>
            </a:r>
            <a:r>
              <a:rPr lang="en-US" altLang="zh-TW" sz="2000" dirty="0" err="1">
                <a:latin typeface="Courier New" pitchFamily="49" charset="0"/>
                <a:ea typeface="MS Mincho" pitchFamily="49" charset="-128"/>
              </a:rPr>
              <a:t>kfree</a:t>
            </a:r>
            <a:r>
              <a:rPr lang="en-US" altLang="zh-TW" sz="2000" dirty="0">
                <a:latin typeface="Courier New" pitchFamily="49" charset="0"/>
                <a:ea typeface="MS Mincho" pitchFamily="49" charset="-128"/>
              </a:rPr>
              <a:t>(buff);</a:t>
            </a:r>
            <a:br>
              <a:rPr lang="en-US" altLang="zh-TW" sz="2000" dirty="0">
                <a:latin typeface="Courier New" pitchFamily="49" charset="0"/>
                <a:ea typeface="MS Mincho" pitchFamily="49" charset="-128"/>
              </a:rPr>
            </a:br>
            <a:endParaRPr lang="en-US" altLang="zh-TW" sz="2000" dirty="0">
              <a:latin typeface="Courier New" pitchFamily="49" charset="0"/>
              <a:ea typeface="MS Mincho" pitchFamily="49" charset="-128"/>
            </a:endParaRPr>
          </a:p>
        </p:txBody>
      </p:sp>
      <p:sp>
        <p:nvSpPr>
          <p:cNvPr id="15365" name="Text Box 5"/>
          <p:cNvSpPr txBox="1">
            <a:spLocks noChangeArrowheads="1"/>
          </p:cNvSpPr>
          <p:nvPr/>
        </p:nvSpPr>
        <p:spPr bwMode="auto">
          <a:xfrm>
            <a:off x="0" y="3983038"/>
            <a:ext cx="336550" cy="396875"/>
          </a:xfrm>
          <a:prstGeom prst="rect">
            <a:avLst/>
          </a:prstGeom>
          <a:noFill/>
          <a:ln w="38100">
            <a:noFill/>
            <a:miter lim="800000"/>
            <a:headEnd/>
            <a:tailEnd/>
          </a:ln>
        </p:spPr>
        <p:txBody>
          <a:bodyPr wrap="none">
            <a:spAutoFit/>
          </a:bodyPr>
          <a:lstStyle/>
          <a:p>
            <a:pPr eaLnBrk="0" hangingPunct="0"/>
            <a:r>
              <a:rPr lang="en-US" altLang="zh-TW" sz="2000">
                <a:solidFill>
                  <a:srgbClr val="0F0C19"/>
                </a:solidFill>
                <a:latin typeface="Courier New" pitchFamily="49" charset="0"/>
                <a:ea typeface="MS Mincho" pitchFamily="49" charset="-128"/>
              </a:rPr>
              <a:t> </a:t>
            </a:r>
            <a:endParaRPr lang="en-US" altLang="zh-TW" sz="2000">
              <a:solidFill>
                <a:srgbClr val="0F0C19"/>
              </a:solidFill>
              <a:latin typeface="Courier New" pitchFamily="49" charset="0"/>
              <a:ea typeface="PMingLiU" pitchFamily="18" charset="-120"/>
              <a:cs typeface="Times New Roman" pitchFamily="18" charset="0"/>
            </a:endParaRPr>
          </a:p>
        </p:txBody>
      </p:sp>
      <p:sp>
        <p:nvSpPr>
          <p:cNvPr id="6" name="圆角矩形 5"/>
          <p:cNvSpPr/>
          <p:nvPr/>
        </p:nvSpPr>
        <p:spPr>
          <a:xfrm>
            <a:off x="2357422" y="4071942"/>
            <a:ext cx="3071834" cy="571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圆角矩形 6"/>
          <p:cNvSpPr/>
          <p:nvPr/>
        </p:nvSpPr>
        <p:spPr>
          <a:xfrm>
            <a:off x="1000100" y="5286388"/>
            <a:ext cx="4929222" cy="571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773200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45219" y="118877"/>
            <a:ext cx="8229600" cy="1143000"/>
          </a:xfrm>
        </p:spPr>
        <p:txBody>
          <a:bodyPr/>
          <a:lstStyle/>
          <a:p>
            <a:pPr eaLnBrk="1" hangingPunct="1"/>
            <a:r>
              <a:rPr lang="en-US" altLang="zh-TW" dirty="0">
                <a:ea typeface="PMingLiU" pitchFamily="18" charset="-120"/>
              </a:rPr>
              <a:t> “A must be followed by B”</a:t>
            </a:r>
          </a:p>
        </p:txBody>
      </p:sp>
      <p:sp>
        <p:nvSpPr>
          <p:cNvPr id="18435" name="Rectangle 3"/>
          <p:cNvSpPr>
            <a:spLocks noGrp="1" noChangeArrowheads="1"/>
          </p:cNvSpPr>
          <p:nvPr>
            <p:ph idx="1"/>
          </p:nvPr>
        </p:nvSpPr>
        <p:spPr>
          <a:xfrm>
            <a:off x="157194" y="1635760"/>
            <a:ext cx="8915400" cy="5336524"/>
          </a:xfrm>
        </p:spPr>
        <p:txBody>
          <a:bodyPr>
            <a:normAutofit/>
          </a:bodyPr>
          <a:lstStyle/>
          <a:p>
            <a:pPr marL="0" indent="0" eaLnBrk="1" hangingPunct="1">
              <a:buNone/>
            </a:pPr>
            <a:r>
              <a:rPr lang="en-US" altLang="zh-TW" dirty="0">
                <a:ea typeface="PMingLiU" pitchFamily="18" charset="-120"/>
              </a:rPr>
              <a:t>“a(); … </a:t>
            </a:r>
            <a:r>
              <a:rPr lang="en-US" altLang="zh-TW" dirty="0" err="1">
                <a:ea typeface="PMingLiU" pitchFamily="18" charset="-120"/>
              </a:rPr>
              <a:t>b</a:t>
            </a:r>
            <a:r>
              <a:rPr lang="en-US" altLang="zh-TW" dirty="0">
                <a:ea typeface="PMingLiU" pitchFamily="18" charset="-120"/>
              </a:rPr>
              <a:t>();” implies MAY belief that a() follows </a:t>
            </a:r>
            <a:r>
              <a:rPr lang="en-US" altLang="zh-TW" dirty="0" err="1">
                <a:ea typeface="PMingLiU" pitchFamily="18" charset="-120"/>
              </a:rPr>
              <a:t>b</a:t>
            </a:r>
            <a:r>
              <a:rPr lang="en-US" altLang="zh-TW" dirty="0">
                <a:ea typeface="PMingLiU" pitchFamily="18" charset="-120"/>
              </a:rPr>
              <a:t>()</a:t>
            </a:r>
          </a:p>
          <a:p>
            <a:pPr marL="457200" lvl="1" indent="0" eaLnBrk="1" hangingPunct="1">
              <a:buNone/>
            </a:pPr>
            <a:r>
              <a:rPr lang="en-US" altLang="zh-TW" dirty="0">
                <a:ea typeface="PMingLiU" pitchFamily="18" charset="-120"/>
              </a:rPr>
              <a:t>You might believe a-b paired, or might be a coincidence</a:t>
            </a:r>
          </a:p>
        </p:txBody>
      </p:sp>
    </p:spTree>
    <p:extLst>
      <p:ext uri="{BB962C8B-B14F-4D97-AF65-F5344CB8AC3E}">
        <p14:creationId xmlns:p14="http://schemas.microsoft.com/office/powerpoint/2010/main" val="16712833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9180" y="106895"/>
            <a:ext cx="8229600" cy="1143000"/>
          </a:xfrm>
        </p:spPr>
        <p:txBody>
          <a:bodyPr>
            <a:normAutofit fontScale="90000"/>
          </a:bodyPr>
          <a:lstStyle/>
          <a:p>
            <a:pPr eaLnBrk="1" hangingPunct="1"/>
            <a:r>
              <a:rPr lang="en-US" altLang="zh-TW" dirty="0">
                <a:ea typeface="PMingLiU" pitchFamily="18" charset="-120"/>
              </a:rPr>
              <a:t>Checking derived lock functions</a:t>
            </a:r>
          </a:p>
        </p:txBody>
      </p:sp>
      <p:sp>
        <p:nvSpPr>
          <p:cNvPr id="20483" name="Rectangle 3"/>
          <p:cNvSpPr>
            <a:spLocks noGrp="1" noChangeArrowheads="1"/>
          </p:cNvSpPr>
          <p:nvPr>
            <p:ph idx="1"/>
          </p:nvPr>
        </p:nvSpPr>
        <p:spPr/>
        <p:txBody>
          <a:bodyPr/>
          <a:lstStyle/>
          <a:p>
            <a:pPr marL="0" indent="0" eaLnBrk="1" hangingPunct="1">
              <a:buNone/>
            </a:pPr>
            <a:r>
              <a:rPr lang="en-US" altLang="zh-TW" dirty="0">
                <a:ea typeface="PMingLiU" pitchFamily="18" charset="-120"/>
              </a:rPr>
              <a:t>Simplest:</a:t>
            </a:r>
          </a:p>
          <a:p>
            <a:pPr marL="0" indent="0" eaLnBrk="1" hangingPunct="1">
              <a:buNone/>
            </a:pPr>
            <a:endParaRPr lang="en-US" altLang="zh-TW" dirty="0">
              <a:ea typeface="PMingLiU" pitchFamily="18" charset="-120"/>
            </a:endParaRPr>
          </a:p>
          <a:p>
            <a:pPr marL="0" indent="0">
              <a:buNone/>
            </a:pPr>
            <a:endParaRPr lang="en-US" altLang="zh-TW" dirty="0">
              <a:ea typeface="PMingLiU" pitchFamily="18" charset="-120"/>
            </a:endParaRPr>
          </a:p>
          <a:p>
            <a:pPr marL="0" indent="0" eaLnBrk="1" hangingPunct="1">
              <a:buNone/>
            </a:pPr>
            <a:r>
              <a:rPr lang="en-US" altLang="zh-TW" dirty="0">
                <a:ea typeface="PMingLiU" pitchFamily="18" charset="-120"/>
              </a:rPr>
              <a:t>Evilest:</a:t>
            </a:r>
          </a:p>
          <a:p>
            <a:pPr marL="0" indent="0" eaLnBrk="1" hangingPunct="1">
              <a:buNone/>
            </a:pPr>
            <a:endParaRPr lang="en-US" altLang="zh-TW" dirty="0">
              <a:ea typeface="PMingLiU" pitchFamily="18" charset="-120"/>
            </a:endParaRPr>
          </a:p>
          <a:p>
            <a:pPr marL="0" indent="0" eaLnBrk="1" hangingPunct="1">
              <a:buNone/>
            </a:pPr>
            <a:endParaRPr lang="en-US" altLang="zh-TW" dirty="0">
              <a:ea typeface="PMingLiU" pitchFamily="18" charset="-120"/>
            </a:endParaRPr>
          </a:p>
          <a:p>
            <a:pPr marL="0" indent="0" eaLnBrk="1" hangingPunct="1">
              <a:buNone/>
            </a:pPr>
            <a:endParaRPr lang="en-US" altLang="zh-TW" dirty="0">
              <a:ea typeface="PMingLiU" pitchFamily="18" charset="-120"/>
            </a:endParaRPr>
          </a:p>
          <a:p>
            <a:pPr marL="0" indent="0" eaLnBrk="1" hangingPunct="1">
              <a:buNone/>
            </a:pPr>
            <a:endParaRPr lang="en-US" altLang="zh-TW" dirty="0">
              <a:ea typeface="PMingLiU" pitchFamily="18" charset="-120"/>
            </a:endParaRPr>
          </a:p>
          <a:p>
            <a:pPr marL="0" indent="0" eaLnBrk="1" hangingPunct="1">
              <a:buNone/>
            </a:pPr>
            <a:endParaRPr lang="en-US" altLang="zh-TW" dirty="0">
              <a:ea typeface="PMingLiU" pitchFamily="18" charset="-120"/>
            </a:endParaRPr>
          </a:p>
        </p:txBody>
      </p:sp>
      <p:sp>
        <p:nvSpPr>
          <p:cNvPr id="20484" name="Text Box 4"/>
          <p:cNvSpPr txBox="1">
            <a:spLocks noChangeArrowheads="1"/>
          </p:cNvSpPr>
          <p:nvPr/>
        </p:nvSpPr>
        <p:spPr bwMode="auto">
          <a:xfrm>
            <a:off x="1750278" y="1003428"/>
            <a:ext cx="7499350" cy="2225675"/>
          </a:xfrm>
          <a:prstGeom prst="rect">
            <a:avLst/>
          </a:prstGeom>
          <a:noFill/>
          <a:ln w="38100">
            <a:noFill/>
            <a:miter lim="800000"/>
            <a:headEnd/>
            <a:tailEnd/>
          </a:ln>
        </p:spPr>
        <p:txBody>
          <a:bodyPr wrap="none">
            <a:spAutoFit/>
          </a:bodyPr>
          <a:lstStyle/>
          <a:p>
            <a:pPr eaLnBrk="0" hangingPunct="0"/>
            <a:r>
              <a:rPr lang="en-US" altLang="zh-TW" sz="2000" dirty="0">
                <a:latin typeface="Courier New" pitchFamily="49" charset="0"/>
                <a:ea typeface="MS Mincho" pitchFamily="49" charset="-128"/>
              </a:rPr>
              <a:t>/*</a:t>
            </a:r>
            <a:r>
              <a:rPr lang="en-US" altLang="zh-TW" sz="2000" dirty="0">
                <a:solidFill>
                  <a:schemeClr val="bg2"/>
                </a:solidFill>
                <a:latin typeface="Courier New" pitchFamily="49" charset="0"/>
                <a:ea typeface="MS Mincho" pitchFamily="49" charset="-128"/>
              </a:rPr>
              <a:t> </a:t>
            </a:r>
            <a:r>
              <a:rPr lang="en-US" altLang="zh-TW" sz="2000" dirty="0">
                <a:solidFill>
                  <a:srgbClr val="000000"/>
                </a:solidFill>
                <a:latin typeface="Courier New" pitchFamily="49" charset="0"/>
                <a:ea typeface="MS Mincho" pitchFamily="49" charset="-128"/>
              </a:rPr>
              <a:t>fs/proc/inode.c:41:de_put: */</a:t>
            </a:r>
          </a:p>
          <a:p>
            <a:pPr eaLnBrk="0" hangingPunct="0"/>
            <a:r>
              <a:rPr lang="en-US" altLang="zh-TW" sz="2000" dirty="0">
                <a:solidFill>
                  <a:srgbClr val="000000"/>
                </a:solidFill>
                <a:latin typeface="Courier New" pitchFamily="49" charset="0"/>
                <a:ea typeface="MS Mincho" pitchFamily="49" charset="-128"/>
              </a:rPr>
              <a:t>   </a:t>
            </a:r>
            <a:r>
              <a:rPr lang="en-US" altLang="zh-TW" sz="2000" dirty="0" err="1">
                <a:solidFill>
                  <a:srgbClr val="000000"/>
                </a:solidFill>
                <a:latin typeface="Courier New" pitchFamily="49" charset="0"/>
                <a:ea typeface="MS Mincho" pitchFamily="49" charset="-128"/>
              </a:rPr>
              <a:t>lock_kernel</a:t>
            </a:r>
            <a:r>
              <a:rPr lang="en-US" altLang="zh-TW" sz="2000" dirty="0">
                <a:solidFill>
                  <a:srgbClr val="000000"/>
                </a:solidFill>
                <a:latin typeface="Courier New" pitchFamily="49" charset="0"/>
                <a:ea typeface="MS Mincho" pitchFamily="49" charset="-128"/>
              </a:rPr>
              <a:t>();</a:t>
            </a:r>
            <a:br>
              <a:rPr lang="en-US" altLang="zh-TW" sz="2000" dirty="0">
                <a:solidFill>
                  <a:srgbClr val="000000"/>
                </a:solidFill>
                <a:latin typeface="Courier New" pitchFamily="49" charset="0"/>
                <a:ea typeface="MS Mincho" pitchFamily="49" charset="-128"/>
              </a:rPr>
            </a:br>
            <a:r>
              <a:rPr lang="en-US" altLang="zh-TW" sz="2000" dirty="0">
                <a:solidFill>
                  <a:srgbClr val="000000"/>
                </a:solidFill>
                <a:latin typeface="Courier New" pitchFamily="49" charset="0"/>
                <a:ea typeface="MS Mincho" pitchFamily="49" charset="-128"/>
              </a:rPr>
              <a:t>   if (!de-&gt;count) {</a:t>
            </a:r>
            <a:br>
              <a:rPr lang="en-US" altLang="zh-TW" sz="2000" dirty="0">
                <a:solidFill>
                  <a:srgbClr val="000000"/>
                </a:solidFill>
                <a:latin typeface="Courier New" pitchFamily="49" charset="0"/>
                <a:ea typeface="MS Mincho" pitchFamily="49" charset="-128"/>
              </a:rPr>
            </a:br>
            <a:r>
              <a:rPr lang="en-US" altLang="zh-TW" sz="2000" dirty="0">
                <a:solidFill>
                  <a:srgbClr val="000000"/>
                </a:solidFill>
                <a:latin typeface="Courier New" pitchFamily="49" charset="0"/>
                <a:ea typeface="MS Mincho" pitchFamily="49" charset="-128"/>
              </a:rPr>
              <a:t>        </a:t>
            </a:r>
            <a:r>
              <a:rPr lang="en-US" altLang="zh-TW" sz="2000" dirty="0" err="1">
                <a:solidFill>
                  <a:srgbClr val="000000"/>
                </a:solidFill>
                <a:latin typeface="Courier New" pitchFamily="49" charset="0"/>
                <a:ea typeface="MS Mincho" pitchFamily="49" charset="-128"/>
              </a:rPr>
              <a:t>printk("de_put</a:t>
            </a:r>
            <a:r>
              <a:rPr lang="en-US" altLang="zh-TW" sz="2000" dirty="0">
                <a:solidFill>
                  <a:srgbClr val="000000"/>
                </a:solidFill>
                <a:latin typeface="Courier New" pitchFamily="49" charset="0"/>
                <a:ea typeface="MS Mincho" pitchFamily="49" charset="-128"/>
              </a:rPr>
              <a:t>: entry already free!\</a:t>
            </a:r>
            <a:r>
              <a:rPr lang="en-US" altLang="zh-TW" sz="2000" dirty="0" err="1">
                <a:solidFill>
                  <a:srgbClr val="000000"/>
                </a:solidFill>
                <a:latin typeface="Courier New" pitchFamily="49" charset="0"/>
                <a:ea typeface="MS Mincho" pitchFamily="49" charset="-128"/>
              </a:rPr>
              <a:t>n</a:t>
            </a:r>
            <a:r>
              <a:rPr lang="en-US" altLang="zh-TW" sz="2000" dirty="0">
                <a:solidFill>
                  <a:srgbClr val="000000"/>
                </a:solidFill>
                <a:latin typeface="Courier New" pitchFamily="49" charset="0"/>
                <a:ea typeface="MS Mincho" pitchFamily="49" charset="-128"/>
              </a:rPr>
              <a:t>");</a:t>
            </a:r>
            <a:br>
              <a:rPr lang="en-US" altLang="zh-TW" sz="2000" dirty="0">
                <a:solidFill>
                  <a:srgbClr val="000000"/>
                </a:solidFill>
                <a:latin typeface="Courier New" pitchFamily="49" charset="0"/>
                <a:ea typeface="MS Mincho" pitchFamily="49" charset="-128"/>
              </a:rPr>
            </a:br>
            <a:r>
              <a:rPr lang="en-US" altLang="zh-TW" sz="2000" dirty="0">
                <a:solidFill>
                  <a:srgbClr val="000000"/>
                </a:solidFill>
                <a:latin typeface="Courier New" pitchFamily="49" charset="0"/>
                <a:ea typeface="MS Mincho" pitchFamily="49" charset="-128"/>
              </a:rPr>
              <a:t>        return;</a:t>
            </a:r>
            <a:br>
              <a:rPr lang="en-US" altLang="zh-TW" sz="2000" dirty="0">
                <a:solidFill>
                  <a:srgbClr val="000000"/>
                </a:solidFill>
                <a:latin typeface="Courier New" pitchFamily="49" charset="0"/>
                <a:ea typeface="MS Mincho" pitchFamily="49" charset="-128"/>
              </a:rPr>
            </a:br>
            <a:r>
              <a:rPr lang="en-US" altLang="zh-TW" sz="2000" dirty="0">
                <a:solidFill>
                  <a:srgbClr val="000000"/>
                </a:solidFill>
                <a:latin typeface="Courier New" pitchFamily="49" charset="0"/>
                <a:ea typeface="MS Mincho" pitchFamily="49" charset="-128"/>
              </a:rPr>
              <a:t>   } </a:t>
            </a:r>
            <a:br>
              <a:rPr lang="en-US" altLang="zh-TW" sz="2000" dirty="0">
                <a:solidFill>
                  <a:srgbClr val="000000"/>
                </a:solidFill>
                <a:latin typeface="Courier New" pitchFamily="49" charset="0"/>
                <a:ea typeface="MS Mincho" pitchFamily="49" charset="-128"/>
              </a:rPr>
            </a:br>
            <a:r>
              <a:rPr lang="en-US" altLang="zh-TW" sz="2000" dirty="0">
                <a:solidFill>
                  <a:srgbClr val="000000"/>
                </a:solidFill>
                <a:latin typeface="Courier New" pitchFamily="49" charset="0"/>
                <a:ea typeface="MS Mincho" pitchFamily="49" charset="-128"/>
              </a:rPr>
              <a:t>   </a:t>
            </a:r>
            <a:r>
              <a:rPr lang="en-US" altLang="zh-TW" sz="2000" dirty="0" err="1">
                <a:solidFill>
                  <a:srgbClr val="000000"/>
                </a:solidFill>
                <a:latin typeface="Courier New" pitchFamily="49" charset="0"/>
                <a:ea typeface="MS Mincho" pitchFamily="49" charset="-128"/>
              </a:rPr>
              <a:t>unlock_kernel</a:t>
            </a:r>
            <a:r>
              <a:rPr lang="en-US" altLang="zh-TW" sz="2000" dirty="0">
                <a:solidFill>
                  <a:srgbClr val="000000"/>
                </a:solidFill>
                <a:latin typeface="Courier New" pitchFamily="49" charset="0"/>
                <a:ea typeface="MS Mincho" pitchFamily="49" charset="-128"/>
              </a:rPr>
              <a:t>();</a:t>
            </a:r>
            <a:endParaRPr lang="en-US" altLang="zh-TW" dirty="0">
              <a:solidFill>
                <a:srgbClr val="000000"/>
              </a:solidFill>
              <a:latin typeface="Courier New" pitchFamily="49" charset="0"/>
              <a:ea typeface="PMingLiU" pitchFamily="18" charset="-120"/>
              <a:cs typeface="Times New Roman" pitchFamily="18" charset="0"/>
            </a:endParaRPr>
          </a:p>
        </p:txBody>
      </p:sp>
      <p:sp>
        <p:nvSpPr>
          <p:cNvPr id="20485" name="Text Box 5"/>
          <p:cNvSpPr txBox="1">
            <a:spLocks noChangeArrowheads="1"/>
          </p:cNvSpPr>
          <p:nvPr/>
        </p:nvSpPr>
        <p:spPr bwMode="auto">
          <a:xfrm>
            <a:off x="0" y="3983038"/>
            <a:ext cx="336550" cy="396875"/>
          </a:xfrm>
          <a:prstGeom prst="rect">
            <a:avLst/>
          </a:prstGeom>
          <a:noFill/>
          <a:ln w="38100">
            <a:noFill/>
            <a:miter lim="800000"/>
            <a:headEnd/>
            <a:tailEnd/>
          </a:ln>
        </p:spPr>
        <p:txBody>
          <a:bodyPr wrap="none">
            <a:spAutoFit/>
          </a:bodyPr>
          <a:lstStyle/>
          <a:p>
            <a:pPr eaLnBrk="0" hangingPunct="0"/>
            <a:r>
              <a:rPr lang="en-US" altLang="zh-TW" sz="2000">
                <a:solidFill>
                  <a:srgbClr val="0F0C19"/>
                </a:solidFill>
                <a:latin typeface="Courier New" pitchFamily="49" charset="0"/>
                <a:ea typeface="MS Mincho" pitchFamily="49" charset="-128"/>
              </a:rPr>
              <a:t> </a:t>
            </a:r>
            <a:endParaRPr lang="en-US" altLang="zh-TW" sz="2000">
              <a:solidFill>
                <a:srgbClr val="0F0C19"/>
              </a:solidFill>
              <a:latin typeface="Courier New" pitchFamily="49" charset="0"/>
              <a:ea typeface="PMingLiU" pitchFamily="18" charset="-120"/>
              <a:cs typeface="Times New Roman" pitchFamily="18" charset="0"/>
            </a:endParaRPr>
          </a:p>
        </p:txBody>
      </p:sp>
      <p:sp>
        <p:nvSpPr>
          <p:cNvPr id="20486" name="Text Box 6"/>
          <p:cNvSpPr txBox="1">
            <a:spLocks noChangeArrowheads="1"/>
          </p:cNvSpPr>
          <p:nvPr/>
        </p:nvSpPr>
        <p:spPr bwMode="auto">
          <a:xfrm>
            <a:off x="457200" y="3581400"/>
            <a:ext cx="8034246" cy="1938992"/>
          </a:xfrm>
          <a:prstGeom prst="rect">
            <a:avLst/>
          </a:prstGeom>
          <a:noFill/>
          <a:ln w="38100">
            <a:noFill/>
            <a:miter lim="800000"/>
            <a:headEnd/>
            <a:tailEnd/>
          </a:ln>
        </p:spPr>
        <p:txBody>
          <a:bodyPr wrap="square">
            <a:spAutoFit/>
          </a:bodyPr>
          <a:lstStyle/>
          <a:p>
            <a:pPr eaLnBrk="0" hangingPunct="0"/>
            <a:r>
              <a:rPr lang="en-US" altLang="zh-TW" sz="2000" dirty="0">
                <a:solidFill>
                  <a:srgbClr val="0F0C19"/>
                </a:solidFill>
                <a:latin typeface="Courier New" pitchFamily="49" charset="0"/>
                <a:ea typeface="MS Mincho" pitchFamily="49" charset="-128"/>
              </a:rPr>
              <a:t> </a:t>
            </a:r>
            <a:r>
              <a:rPr lang="en-US" altLang="zh-TW" sz="2000" dirty="0">
                <a:solidFill>
                  <a:srgbClr val="000000"/>
                </a:solidFill>
                <a:latin typeface="Courier New" pitchFamily="49" charset="0"/>
                <a:ea typeface="MS Mincho" pitchFamily="49" charset="-128"/>
              </a:rPr>
              <a:t>/* 2.4.1: drivers/sound/</a:t>
            </a:r>
            <a:r>
              <a:rPr lang="en-US" altLang="zh-TW" sz="2000" dirty="0" err="1">
                <a:solidFill>
                  <a:srgbClr val="000000"/>
                </a:solidFill>
                <a:latin typeface="Courier New" pitchFamily="49" charset="0"/>
                <a:ea typeface="MS Mincho" pitchFamily="49" charset="-128"/>
              </a:rPr>
              <a:t>trident.c:trident_release</a:t>
            </a:r>
            <a:r>
              <a:rPr lang="en-US" altLang="zh-TW" sz="2000" dirty="0">
                <a:solidFill>
                  <a:srgbClr val="000000"/>
                </a:solidFill>
                <a:latin typeface="Courier New" pitchFamily="49" charset="0"/>
                <a:ea typeface="MS Mincho" pitchFamily="49" charset="-128"/>
              </a:rPr>
              <a:t>:</a:t>
            </a:r>
            <a:br>
              <a:rPr lang="en-US" altLang="zh-TW" sz="2000" dirty="0">
                <a:solidFill>
                  <a:srgbClr val="000000"/>
                </a:solidFill>
                <a:latin typeface="Courier New" pitchFamily="49" charset="0"/>
                <a:ea typeface="MS Mincho" pitchFamily="49" charset="-128"/>
              </a:rPr>
            </a:br>
            <a:r>
              <a:rPr lang="en-US" altLang="zh-TW" sz="2000" dirty="0">
                <a:solidFill>
                  <a:srgbClr val="000000"/>
                </a:solidFill>
                <a:latin typeface="Courier New" pitchFamily="49" charset="0"/>
                <a:ea typeface="MS Mincho" pitchFamily="49" charset="-128"/>
              </a:rPr>
              <a:t>   </a:t>
            </a:r>
            <a:r>
              <a:rPr lang="en-US" altLang="zh-TW" sz="2000" dirty="0" err="1">
                <a:solidFill>
                  <a:srgbClr val="000000"/>
                </a:solidFill>
                <a:latin typeface="Courier New" pitchFamily="49" charset="0"/>
                <a:ea typeface="MS Mincho" pitchFamily="49" charset="-128"/>
              </a:rPr>
              <a:t>lock_kernel</a:t>
            </a:r>
            <a:r>
              <a:rPr lang="en-US" altLang="zh-TW" sz="2000" dirty="0">
                <a:solidFill>
                  <a:srgbClr val="000000"/>
                </a:solidFill>
                <a:latin typeface="Courier New" pitchFamily="49" charset="0"/>
                <a:ea typeface="MS Mincho" pitchFamily="49" charset="-128"/>
              </a:rPr>
              <a:t>();</a:t>
            </a:r>
            <a:br>
              <a:rPr lang="en-US" altLang="zh-TW" sz="2000" dirty="0">
                <a:solidFill>
                  <a:srgbClr val="000000"/>
                </a:solidFill>
                <a:latin typeface="Courier New" pitchFamily="49" charset="0"/>
                <a:ea typeface="MS Mincho" pitchFamily="49" charset="-128"/>
              </a:rPr>
            </a:br>
            <a:r>
              <a:rPr lang="en-US" altLang="zh-TW" sz="2000" dirty="0">
                <a:solidFill>
                  <a:srgbClr val="000000"/>
                </a:solidFill>
                <a:latin typeface="Courier New" pitchFamily="49" charset="0"/>
                <a:ea typeface="MS Mincho" pitchFamily="49" charset="-128"/>
              </a:rPr>
              <a:t>   card = state-&gt;card;</a:t>
            </a:r>
            <a:br>
              <a:rPr lang="en-US" altLang="zh-TW" sz="2000" dirty="0">
                <a:solidFill>
                  <a:srgbClr val="000000"/>
                </a:solidFill>
                <a:latin typeface="Courier New" pitchFamily="49" charset="0"/>
                <a:ea typeface="MS Mincho" pitchFamily="49" charset="-128"/>
              </a:rPr>
            </a:br>
            <a:r>
              <a:rPr lang="en-US" altLang="zh-TW" sz="2000" dirty="0">
                <a:solidFill>
                  <a:srgbClr val="000000"/>
                </a:solidFill>
                <a:latin typeface="Courier New" pitchFamily="49" charset="0"/>
                <a:ea typeface="MS Mincho" pitchFamily="49" charset="-128"/>
              </a:rPr>
              <a:t>   </a:t>
            </a:r>
            <a:r>
              <a:rPr lang="en-US" altLang="zh-TW" sz="2000" dirty="0" err="1">
                <a:solidFill>
                  <a:srgbClr val="000000"/>
                </a:solidFill>
                <a:latin typeface="Courier New" pitchFamily="49" charset="0"/>
                <a:ea typeface="MS Mincho" pitchFamily="49" charset="-128"/>
              </a:rPr>
              <a:t>dmabuf</a:t>
            </a:r>
            <a:r>
              <a:rPr lang="en-US" altLang="zh-TW" sz="2000" dirty="0">
                <a:solidFill>
                  <a:srgbClr val="000000"/>
                </a:solidFill>
                <a:latin typeface="Courier New" pitchFamily="49" charset="0"/>
                <a:ea typeface="MS Mincho" pitchFamily="49" charset="-128"/>
              </a:rPr>
              <a:t> = &amp;state-&gt;</a:t>
            </a:r>
            <a:r>
              <a:rPr lang="en-US" altLang="zh-TW" sz="2000" dirty="0" err="1">
                <a:solidFill>
                  <a:srgbClr val="000000"/>
                </a:solidFill>
                <a:latin typeface="Courier New" pitchFamily="49" charset="0"/>
                <a:ea typeface="MS Mincho" pitchFamily="49" charset="-128"/>
              </a:rPr>
              <a:t>dmabuf</a:t>
            </a:r>
            <a:r>
              <a:rPr lang="en-US" altLang="zh-TW" sz="2000" dirty="0">
                <a:solidFill>
                  <a:srgbClr val="000000"/>
                </a:solidFill>
                <a:latin typeface="Courier New" pitchFamily="49" charset="0"/>
                <a:ea typeface="MS Mincho" pitchFamily="49" charset="-128"/>
              </a:rPr>
              <a:t>;</a:t>
            </a:r>
            <a:br>
              <a:rPr lang="en-US" altLang="zh-TW" sz="2000" dirty="0">
                <a:solidFill>
                  <a:srgbClr val="000000"/>
                </a:solidFill>
                <a:latin typeface="Courier New" pitchFamily="49" charset="0"/>
                <a:ea typeface="MS Mincho" pitchFamily="49" charset="-128"/>
              </a:rPr>
            </a:br>
            <a:r>
              <a:rPr lang="en-US" altLang="zh-TW" sz="2000" dirty="0">
                <a:solidFill>
                  <a:srgbClr val="000000"/>
                </a:solidFill>
                <a:latin typeface="Courier New" pitchFamily="49" charset="0"/>
                <a:ea typeface="MS Mincho" pitchFamily="49" charset="-128"/>
              </a:rPr>
              <a:t>   </a:t>
            </a:r>
            <a:r>
              <a:rPr lang="en-US" altLang="zh-TW" sz="2000" dirty="0" err="1">
                <a:solidFill>
                  <a:srgbClr val="000000"/>
                </a:solidFill>
                <a:latin typeface="Courier New" pitchFamily="49" charset="0"/>
                <a:ea typeface="MS Mincho" pitchFamily="49" charset="-128"/>
              </a:rPr>
              <a:t>VALIDATE_STATE(state</a:t>
            </a:r>
            <a:r>
              <a:rPr lang="en-US" altLang="zh-TW" sz="2000" dirty="0">
                <a:solidFill>
                  <a:srgbClr val="000000"/>
                </a:solidFill>
                <a:latin typeface="Courier New" pitchFamily="49" charset="0"/>
                <a:ea typeface="MS Mincho" pitchFamily="49" charset="-128"/>
              </a:rPr>
              <a:t>);</a:t>
            </a:r>
            <a:br>
              <a:rPr lang="en-US" altLang="zh-TW" sz="2000" dirty="0">
                <a:solidFill>
                  <a:srgbClr val="000000"/>
                </a:solidFill>
                <a:latin typeface="Courier New" pitchFamily="49" charset="0"/>
                <a:ea typeface="MS Mincho" pitchFamily="49" charset="-128"/>
              </a:rPr>
            </a:br>
            <a:endParaRPr lang="en-US" altLang="zh-TW" sz="2000" dirty="0">
              <a:solidFill>
                <a:srgbClr val="000000"/>
              </a:solidFill>
              <a:latin typeface="Courier New" pitchFamily="49" charset="0"/>
              <a:ea typeface="PMingLiU" pitchFamily="18" charset="-120"/>
              <a:cs typeface="Times New Roman" pitchFamily="18" charset="0"/>
            </a:endParaRPr>
          </a:p>
          <a:p>
            <a:pPr eaLnBrk="0" hangingPunct="0"/>
            <a:endParaRPr lang="en-US" altLang="zh-TW" sz="2000" dirty="0">
              <a:solidFill>
                <a:srgbClr val="000000"/>
              </a:solidFill>
              <a:latin typeface="Courier New" pitchFamily="49" charset="0"/>
              <a:ea typeface="PMingLiU" pitchFamily="18" charset="-120"/>
              <a:cs typeface="Times New Roman" pitchFamily="18" charset="0"/>
            </a:endParaRPr>
          </a:p>
        </p:txBody>
      </p:sp>
      <p:pic>
        <p:nvPicPr>
          <p:cNvPr id="7" name="Picture 6" descr="图片 9.png"/>
          <p:cNvPicPr>
            <a:picLocks noChangeAspect="1"/>
          </p:cNvPicPr>
          <p:nvPr/>
        </p:nvPicPr>
        <p:blipFill>
          <a:blip r:embed="rId2"/>
          <a:stretch>
            <a:fillRect/>
          </a:stretch>
        </p:blipFill>
        <p:spPr>
          <a:xfrm>
            <a:off x="2057400" y="5258000"/>
            <a:ext cx="6400000" cy="1600000"/>
          </a:xfrm>
          <a:prstGeom prst="rect">
            <a:avLst/>
          </a:prstGeom>
        </p:spPr>
      </p:pic>
    </p:spTree>
    <p:extLst>
      <p:ext uri="{BB962C8B-B14F-4D97-AF65-F5344CB8AC3E}">
        <p14:creationId xmlns:p14="http://schemas.microsoft.com/office/powerpoint/2010/main" val="378217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dissolve">
                                      <p:cBhvr>
                                        <p:cTn id="7" dur="500"/>
                                        <p:tgtEl>
                                          <p:spTgt spid="204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A4B45-CF57-1D45-9509-EF2D9202548D}"/>
              </a:ext>
            </a:extLst>
          </p:cNvPr>
          <p:cNvSpPr>
            <a:spLocks noGrp="1"/>
          </p:cNvSpPr>
          <p:nvPr>
            <p:ph type="title"/>
          </p:nvPr>
        </p:nvSpPr>
        <p:spPr/>
        <p:txBody>
          <a:bodyPr/>
          <a:lstStyle/>
          <a:p>
            <a:pPr algn="l"/>
            <a:r>
              <a:rPr kumimoji="1" lang="en-US" altLang="zh-CN" dirty="0"/>
              <a:t>CP-Miner</a:t>
            </a:r>
            <a:endParaRPr kumimoji="1" lang="zh-CN" altLang="en-US" dirty="0"/>
          </a:p>
        </p:txBody>
      </p:sp>
      <p:sp>
        <p:nvSpPr>
          <p:cNvPr id="3" name="内容占位符 2">
            <a:extLst>
              <a:ext uri="{FF2B5EF4-FFF2-40B4-BE49-F238E27FC236}">
                <a16:creationId xmlns:a16="http://schemas.microsoft.com/office/drawing/2014/main" id="{A9E5F07F-7BAF-714B-A466-7BFDDCEC51DA}"/>
              </a:ext>
            </a:extLst>
          </p:cNvPr>
          <p:cNvSpPr>
            <a:spLocks noGrp="1"/>
          </p:cNvSpPr>
          <p:nvPr>
            <p:ph idx="1"/>
          </p:nvPr>
        </p:nvSpPr>
        <p:spPr/>
        <p:txBody>
          <a:bodyPr/>
          <a:lstStyle/>
          <a:p>
            <a:r>
              <a:rPr kumimoji="1" lang="en-US" altLang="zh-CN" dirty="0"/>
              <a:t>Many</a:t>
            </a:r>
            <a:r>
              <a:rPr kumimoji="1" lang="zh-CN" altLang="en-US" dirty="0"/>
              <a:t> </a:t>
            </a:r>
            <a:r>
              <a:rPr kumimoji="1" lang="en-US" altLang="zh-CN" dirty="0"/>
              <a:t>bugs</a:t>
            </a:r>
            <a:r>
              <a:rPr kumimoji="1" lang="zh-CN" altLang="en-US" dirty="0"/>
              <a:t> </a:t>
            </a:r>
            <a:r>
              <a:rPr kumimoji="1" lang="en-US" altLang="zh-CN" dirty="0"/>
              <a:t>are</a:t>
            </a:r>
            <a:br>
              <a:rPr kumimoji="1" lang="en-US" altLang="zh-CN" dirty="0"/>
            </a:br>
            <a:r>
              <a:rPr kumimoji="1" lang="en-US" altLang="zh-CN" dirty="0"/>
              <a:t>generated</a:t>
            </a:r>
            <a:r>
              <a:rPr kumimoji="1" lang="zh-CN" altLang="en-US" dirty="0"/>
              <a:t> </a:t>
            </a:r>
            <a:r>
              <a:rPr kumimoji="1" lang="en-US" altLang="zh-CN" dirty="0"/>
              <a:t>by</a:t>
            </a:r>
            <a:br>
              <a:rPr kumimoji="1" lang="en-US" altLang="zh-CN" dirty="0"/>
            </a:br>
            <a:r>
              <a:rPr kumimoji="1" lang="en-US" altLang="zh-CN" dirty="0"/>
              <a:t>copy-paste</a:t>
            </a:r>
          </a:p>
          <a:p>
            <a:endParaRPr kumimoji="1" lang="en-US" altLang="zh-CN" dirty="0"/>
          </a:p>
          <a:p>
            <a:r>
              <a:rPr kumimoji="1" lang="en-US" altLang="zh-CN" dirty="0"/>
              <a:t>Find</a:t>
            </a:r>
            <a:r>
              <a:rPr kumimoji="1" lang="zh-CN" altLang="en-US" dirty="0"/>
              <a:t> </a:t>
            </a:r>
            <a:r>
              <a:rPr kumimoji="1" lang="en-US" altLang="zh-CN" dirty="0"/>
              <a:t>the</a:t>
            </a:r>
            <a:r>
              <a:rPr kumimoji="1" lang="zh-CN" altLang="en-US" dirty="0"/>
              <a:t> </a:t>
            </a:r>
            <a:r>
              <a:rPr kumimoji="1" lang="en-US" altLang="zh-CN" dirty="0"/>
              <a:t>pattern</a:t>
            </a:r>
            <a:br>
              <a:rPr kumimoji="1" lang="en-US" altLang="zh-CN" dirty="0"/>
            </a:br>
            <a:r>
              <a:rPr kumimoji="1" lang="en-US" altLang="zh-CN" dirty="0"/>
              <a:t>in</a:t>
            </a:r>
            <a:r>
              <a:rPr kumimoji="1" lang="zh-CN" altLang="en-US" dirty="0"/>
              <a:t> </a:t>
            </a:r>
            <a:r>
              <a:rPr kumimoji="1" lang="en-US" altLang="zh-CN" dirty="0"/>
              <a:t>the</a:t>
            </a:r>
            <a:r>
              <a:rPr kumimoji="1" lang="zh-CN" altLang="en-US" dirty="0"/>
              <a:t> </a:t>
            </a:r>
            <a:r>
              <a:rPr kumimoji="1" lang="en-US" altLang="zh-CN" dirty="0"/>
              <a:t>source</a:t>
            </a:r>
          </a:p>
          <a:p>
            <a:endParaRPr kumimoji="1" lang="en-US" altLang="zh-CN" dirty="0"/>
          </a:p>
          <a:p>
            <a:r>
              <a:rPr kumimoji="1" lang="en-US" altLang="zh-CN" dirty="0"/>
              <a:t>[OSDI’04]</a:t>
            </a:r>
            <a:endParaRPr kumimoji="1" lang="zh-CN" altLang="en-US" dirty="0"/>
          </a:p>
        </p:txBody>
      </p:sp>
      <p:pic>
        <p:nvPicPr>
          <p:cNvPr id="4" name="图片 3">
            <a:extLst>
              <a:ext uri="{FF2B5EF4-FFF2-40B4-BE49-F238E27FC236}">
                <a16:creationId xmlns:a16="http://schemas.microsoft.com/office/drawing/2014/main" id="{401D9AAD-6406-6041-8291-270D06D4B06F}"/>
              </a:ext>
            </a:extLst>
          </p:cNvPr>
          <p:cNvPicPr>
            <a:picLocks noChangeAspect="1"/>
          </p:cNvPicPr>
          <p:nvPr/>
        </p:nvPicPr>
        <p:blipFill>
          <a:blip r:embed="rId2"/>
          <a:stretch>
            <a:fillRect/>
          </a:stretch>
        </p:blipFill>
        <p:spPr>
          <a:xfrm>
            <a:off x="3730728" y="0"/>
            <a:ext cx="5413272" cy="6858000"/>
          </a:xfrm>
          <a:prstGeom prst="rect">
            <a:avLst/>
          </a:prstGeom>
        </p:spPr>
      </p:pic>
      <p:pic>
        <p:nvPicPr>
          <p:cNvPr id="5" name="图片 4">
            <a:extLst>
              <a:ext uri="{FF2B5EF4-FFF2-40B4-BE49-F238E27FC236}">
                <a16:creationId xmlns:a16="http://schemas.microsoft.com/office/drawing/2014/main" id="{054803AF-AA8D-954C-A083-1DD9894BF8F6}"/>
              </a:ext>
            </a:extLst>
          </p:cNvPr>
          <p:cNvPicPr>
            <a:picLocks noChangeAspect="1"/>
          </p:cNvPicPr>
          <p:nvPr/>
        </p:nvPicPr>
        <p:blipFill>
          <a:blip r:embed="rId3"/>
          <a:stretch>
            <a:fillRect/>
          </a:stretch>
        </p:blipFill>
        <p:spPr>
          <a:xfrm>
            <a:off x="0" y="5261548"/>
            <a:ext cx="6561141" cy="1596452"/>
          </a:xfrm>
          <a:prstGeom prst="rect">
            <a:avLst/>
          </a:prstGeom>
        </p:spPr>
      </p:pic>
    </p:spTree>
    <p:extLst>
      <p:ext uri="{BB962C8B-B14F-4D97-AF65-F5344CB8AC3E}">
        <p14:creationId xmlns:p14="http://schemas.microsoft.com/office/powerpoint/2010/main" val="348405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C05F1A-B7AC-A14A-B4D3-8B309357B6D1}"/>
              </a:ext>
            </a:extLst>
          </p:cNvPr>
          <p:cNvSpPr>
            <a:spLocks noGrp="1"/>
          </p:cNvSpPr>
          <p:nvPr>
            <p:ph type="title"/>
          </p:nvPr>
        </p:nvSpPr>
        <p:spPr/>
        <p:txBody>
          <a:bodyPr>
            <a:normAutofit fontScale="90000"/>
          </a:bodyPr>
          <a:lstStyle/>
          <a:p>
            <a:r>
              <a:rPr lang="en" altLang="zh-CN" dirty="0"/>
              <a:t>/* </a:t>
            </a:r>
            <a:r>
              <a:rPr lang="en" altLang="zh-CN" dirty="0" err="1"/>
              <a:t>iComment</a:t>
            </a:r>
            <a:r>
              <a:rPr lang="en" altLang="zh-CN" dirty="0"/>
              <a:t> : Bugs or Bad Comments ? */</a:t>
            </a:r>
            <a:r>
              <a:rPr lang="zh-CN" altLang="en-US" dirty="0"/>
              <a:t> </a:t>
            </a:r>
            <a:r>
              <a:rPr lang="en-US" altLang="zh-CN" sz="3100" baseline="30000" dirty="0"/>
              <a:t>[SOSP’07]</a:t>
            </a:r>
            <a:endParaRPr kumimoji="1" lang="zh-CN" altLang="en-US" baseline="30000" dirty="0"/>
          </a:p>
        </p:txBody>
      </p:sp>
      <p:sp>
        <p:nvSpPr>
          <p:cNvPr id="3" name="内容占位符 2">
            <a:extLst>
              <a:ext uri="{FF2B5EF4-FFF2-40B4-BE49-F238E27FC236}">
                <a16:creationId xmlns:a16="http://schemas.microsoft.com/office/drawing/2014/main" id="{0E9427CD-19F5-FD49-9324-C97355D38233}"/>
              </a:ext>
            </a:extLst>
          </p:cNvPr>
          <p:cNvSpPr>
            <a:spLocks noGrp="1"/>
          </p:cNvSpPr>
          <p:nvPr>
            <p:ph idx="1"/>
          </p:nvPr>
        </p:nvSpPr>
        <p:spPr/>
        <p:txBody>
          <a:bodyPr/>
          <a:lstStyle/>
          <a:p>
            <a:r>
              <a:rPr kumimoji="1" lang="en-US" altLang="zh-CN" dirty="0"/>
              <a:t>Inconsistency</a:t>
            </a:r>
            <a:r>
              <a:rPr kumimoji="1" lang="zh-CN" altLang="en-US" dirty="0"/>
              <a:t> </a:t>
            </a:r>
            <a:r>
              <a:rPr kumimoji="1" lang="en-US" altLang="zh-CN" dirty="0"/>
              <a:t>between</a:t>
            </a:r>
            <a:r>
              <a:rPr kumimoji="1" lang="zh-CN" altLang="en-US" dirty="0"/>
              <a:t> </a:t>
            </a:r>
            <a:r>
              <a:rPr kumimoji="1" lang="en-US" altLang="zh-CN" dirty="0"/>
              <a:t>bugs</a:t>
            </a:r>
            <a:r>
              <a:rPr kumimoji="1" lang="zh-CN" altLang="en-US" dirty="0"/>
              <a:t> </a:t>
            </a:r>
            <a:r>
              <a:rPr kumimoji="1" lang="en-US" altLang="zh-CN" dirty="0"/>
              <a:t>and</a:t>
            </a:r>
            <a:r>
              <a:rPr kumimoji="1" lang="zh-CN" altLang="en-US" dirty="0"/>
              <a:t> </a:t>
            </a:r>
            <a:r>
              <a:rPr kumimoji="1" lang="en-US" altLang="zh-CN" dirty="0"/>
              <a:t>comments</a:t>
            </a:r>
            <a:endParaRPr kumimoji="1" lang="zh-CN" altLang="en-US" dirty="0"/>
          </a:p>
        </p:txBody>
      </p:sp>
      <p:pic>
        <p:nvPicPr>
          <p:cNvPr id="4" name="图片 3">
            <a:extLst>
              <a:ext uri="{FF2B5EF4-FFF2-40B4-BE49-F238E27FC236}">
                <a16:creationId xmlns:a16="http://schemas.microsoft.com/office/drawing/2014/main" id="{6D406F50-8B5D-6F47-8F02-83D3E05AB30F}"/>
              </a:ext>
            </a:extLst>
          </p:cNvPr>
          <p:cNvPicPr>
            <a:picLocks noChangeAspect="1"/>
          </p:cNvPicPr>
          <p:nvPr/>
        </p:nvPicPr>
        <p:blipFill>
          <a:blip r:embed="rId2"/>
          <a:stretch>
            <a:fillRect/>
          </a:stretch>
        </p:blipFill>
        <p:spPr>
          <a:xfrm>
            <a:off x="457200" y="2637978"/>
            <a:ext cx="8229600" cy="2768659"/>
          </a:xfrm>
          <a:prstGeom prst="rect">
            <a:avLst/>
          </a:prstGeom>
        </p:spPr>
      </p:pic>
      <p:pic>
        <p:nvPicPr>
          <p:cNvPr id="5" name="图片 4">
            <a:extLst>
              <a:ext uri="{FF2B5EF4-FFF2-40B4-BE49-F238E27FC236}">
                <a16:creationId xmlns:a16="http://schemas.microsoft.com/office/drawing/2014/main" id="{7E47732F-EDE9-5842-867A-3B1D51A4656A}"/>
              </a:ext>
            </a:extLst>
          </p:cNvPr>
          <p:cNvPicPr>
            <a:picLocks noChangeAspect="1"/>
          </p:cNvPicPr>
          <p:nvPr/>
        </p:nvPicPr>
        <p:blipFill>
          <a:blip r:embed="rId3"/>
          <a:stretch>
            <a:fillRect/>
          </a:stretch>
        </p:blipFill>
        <p:spPr>
          <a:xfrm>
            <a:off x="457200" y="3014106"/>
            <a:ext cx="8207320" cy="2994819"/>
          </a:xfrm>
          <a:prstGeom prst="rect">
            <a:avLst/>
          </a:prstGeom>
        </p:spPr>
      </p:pic>
    </p:spTree>
    <p:extLst>
      <p:ext uri="{BB962C8B-B14F-4D97-AF65-F5344CB8AC3E}">
        <p14:creationId xmlns:p14="http://schemas.microsoft.com/office/powerpoint/2010/main" val="65765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555"/>
            <a:ext cx="8229600" cy="1143000"/>
          </a:xfrm>
        </p:spPr>
        <p:txBody>
          <a:bodyPr>
            <a:normAutofit/>
          </a:bodyPr>
          <a:lstStyle/>
          <a:p>
            <a:r>
              <a:rPr lang="en-US" dirty="0"/>
              <a:t>Checking function pointers</a:t>
            </a:r>
          </a:p>
        </p:txBody>
      </p:sp>
      <p:sp>
        <p:nvSpPr>
          <p:cNvPr id="3" name="Content Placeholder 2"/>
          <p:cNvSpPr>
            <a:spLocks noGrp="1"/>
          </p:cNvSpPr>
          <p:nvPr>
            <p:ph sz="quarter" idx="1"/>
          </p:nvPr>
        </p:nvSpPr>
        <p:spPr>
          <a:xfrm>
            <a:off x="457200" y="4903582"/>
            <a:ext cx="7467600" cy="1444752"/>
          </a:xfrm>
        </p:spPr>
        <p:txBody>
          <a:bodyPr>
            <a:normAutofit/>
          </a:bodyPr>
          <a:lstStyle/>
          <a:p>
            <a:r>
              <a:rPr lang="en-US" sz="2200" dirty="0"/>
              <a:t>How does kernel get to function pointer?</a:t>
            </a:r>
          </a:p>
          <a:p>
            <a:pPr lvl="1"/>
            <a:r>
              <a:rPr lang="en-US" sz="1900" dirty="0"/>
              <a:t>Start at global root (symbol)</a:t>
            </a:r>
          </a:p>
          <a:p>
            <a:pPr lvl="1"/>
            <a:r>
              <a:rPr lang="en-US" sz="1900" dirty="0"/>
              <a:t>Traverse graph of data structures</a:t>
            </a:r>
          </a:p>
        </p:txBody>
      </p:sp>
      <p:grpSp>
        <p:nvGrpSpPr>
          <p:cNvPr id="24" name="Group 23"/>
          <p:cNvGrpSpPr/>
          <p:nvPr/>
        </p:nvGrpSpPr>
        <p:grpSpPr>
          <a:xfrm>
            <a:off x="441695" y="3951788"/>
            <a:ext cx="3292105" cy="369333"/>
            <a:chOff x="644358" y="1653309"/>
            <a:chExt cx="3292105" cy="369333"/>
          </a:xfrm>
        </p:grpSpPr>
        <p:sp>
          <p:nvSpPr>
            <p:cNvPr id="4" name="Oval 3"/>
            <p:cNvSpPr/>
            <p:nvPr/>
          </p:nvSpPr>
          <p:spPr>
            <a:xfrm>
              <a:off x="644358" y="1676400"/>
              <a:ext cx="346242" cy="3462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990600" y="1653309"/>
              <a:ext cx="2945863" cy="369332"/>
            </a:xfrm>
            <a:prstGeom prst="rect">
              <a:avLst/>
            </a:prstGeom>
            <a:noFill/>
          </p:spPr>
          <p:txBody>
            <a:bodyPr wrap="none" rtlCol="0">
              <a:spAutoFit/>
            </a:bodyPr>
            <a:lstStyle/>
            <a:p>
              <a:r>
                <a:rPr lang="en-US" dirty="0"/>
                <a:t>task_struct *current_task</a:t>
              </a:r>
            </a:p>
          </p:txBody>
        </p:sp>
      </p:grpSp>
      <p:sp>
        <p:nvSpPr>
          <p:cNvPr id="6" name="Snip Single Corner Rectangle 5"/>
          <p:cNvSpPr/>
          <p:nvPr/>
        </p:nvSpPr>
        <p:spPr>
          <a:xfrm>
            <a:off x="517895" y="1933787"/>
            <a:ext cx="2057400" cy="457200"/>
          </a:xfrm>
          <a:prstGeom prst="snip1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0" name="Snip Single Corner Rectangle 9"/>
          <p:cNvSpPr/>
          <p:nvPr/>
        </p:nvSpPr>
        <p:spPr>
          <a:xfrm>
            <a:off x="1219200" y="3167692"/>
            <a:ext cx="2057400" cy="457200"/>
          </a:xfrm>
          <a:prstGeom prst="snip1Rect">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US" dirty="0"/>
          </a:p>
        </p:txBody>
      </p:sp>
      <p:sp>
        <p:nvSpPr>
          <p:cNvPr id="18" name="Snip Single Corner Rectangle 17"/>
          <p:cNvSpPr/>
          <p:nvPr/>
        </p:nvSpPr>
        <p:spPr>
          <a:xfrm>
            <a:off x="3124200" y="2124287"/>
            <a:ext cx="2485040" cy="457200"/>
          </a:xfrm>
          <a:prstGeom prst="snip1Rect">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US" dirty="0"/>
          </a:p>
        </p:txBody>
      </p:sp>
      <p:grpSp>
        <p:nvGrpSpPr>
          <p:cNvPr id="38" name="Group 37"/>
          <p:cNvGrpSpPr/>
          <p:nvPr/>
        </p:nvGrpSpPr>
        <p:grpSpPr>
          <a:xfrm>
            <a:off x="6629400" y="2629250"/>
            <a:ext cx="1905000" cy="2121932"/>
            <a:chOff x="6629400" y="2754868"/>
            <a:chExt cx="1905000" cy="2121932"/>
          </a:xfrm>
        </p:grpSpPr>
        <p:sp>
          <p:nvSpPr>
            <p:cNvPr id="36" name="Rectangle 35"/>
            <p:cNvSpPr/>
            <p:nvPr/>
          </p:nvSpPr>
          <p:spPr>
            <a:xfrm>
              <a:off x="6713918" y="3124200"/>
              <a:ext cx="1820482"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dirty="0"/>
                <a:t>readdir:</a:t>
              </a:r>
            </a:p>
            <a:p>
              <a:r>
                <a:rPr lang="en-US" dirty="0"/>
                <a:t>  push %ebp</a:t>
              </a:r>
            </a:p>
            <a:p>
              <a:r>
                <a:rPr lang="en-US" dirty="0"/>
                <a:t>  …</a:t>
              </a:r>
            </a:p>
          </p:txBody>
        </p:sp>
        <p:sp>
          <p:nvSpPr>
            <p:cNvPr id="37" name="TextBox 36"/>
            <p:cNvSpPr txBox="1"/>
            <p:nvPr/>
          </p:nvSpPr>
          <p:spPr>
            <a:xfrm>
              <a:off x="6629400" y="2754868"/>
              <a:ext cx="1394395" cy="369332"/>
            </a:xfrm>
            <a:prstGeom prst="rect">
              <a:avLst/>
            </a:prstGeom>
            <a:noFill/>
          </p:spPr>
          <p:txBody>
            <a:bodyPr wrap="none" rtlCol="0">
              <a:spAutoFit/>
            </a:bodyPr>
            <a:lstStyle/>
            <a:p>
              <a:r>
                <a:rPr lang="en-US" dirty="0"/>
                <a:t>Kernel text</a:t>
              </a:r>
            </a:p>
          </p:txBody>
        </p:sp>
      </p:grpSp>
      <p:sp>
        <p:nvSpPr>
          <p:cNvPr id="30" name="Snip Single Corner Rectangle 29"/>
          <p:cNvSpPr/>
          <p:nvPr/>
        </p:nvSpPr>
        <p:spPr>
          <a:xfrm>
            <a:off x="3810000" y="3358192"/>
            <a:ext cx="2522918" cy="457200"/>
          </a:xfrm>
          <a:prstGeom prst="snip1Rect">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US" dirty="0"/>
          </a:p>
        </p:txBody>
      </p:sp>
      <p:cxnSp>
        <p:nvCxnSpPr>
          <p:cNvPr id="45" name="Curved Connector 44"/>
          <p:cNvCxnSpPr>
            <a:stCxn id="30" idx="0"/>
          </p:cNvCxnSpPr>
          <p:nvPr/>
        </p:nvCxnSpPr>
        <p:spPr>
          <a:xfrm flipV="1">
            <a:off x="6332918" y="3167692"/>
            <a:ext cx="381000" cy="419100"/>
          </a:xfrm>
          <a:prstGeom prst="curvedConnector2">
            <a:avLst/>
          </a:prstGeom>
          <a:ln w="44450" cap="flat" cmpd="sng" algn="ctr">
            <a:solidFill>
              <a:schemeClr val="accent6"/>
            </a:solidFill>
            <a:prstDash val="solid"/>
            <a:round/>
            <a:headEnd type="none" w="med" len="med"/>
            <a:tailEnd type="arrow"/>
          </a:ln>
        </p:spPr>
        <p:style>
          <a:lnRef idx="3">
            <a:schemeClr val="accent6"/>
          </a:lnRef>
          <a:fillRef idx="0">
            <a:schemeClr val="accent6"/>
          </a:fillRef>
          <a:effectRef idx="2">
            <a:schemeClr val="accent6"/>
          </a:effectRef>
          <a:fontRef idx="minor">
            <a:schemeClr val="tx1"/>
          </a:fontRef>
        </p:style>
      </p:cxnSp>
      <p:grpSp>
        <p:nvGrpSpPr>
          <p:cNvPr id="50" name="Group 49"/>
          <p:cNvGrpSpPr/>
          <p:nvPr/>
        </p:nvGrpSpPr>
        <p:grpSpPr>
          <a:xfrm>
            <a:off x="441695" y="1552787"/>
            <a:ext cx="2090949" cy="2999948"/>
            <a:chOff x="441695" y="1678405"/>
            <a:chExt cx="2090949" cy="2999948"/>
          </a:xfrm>
        </p:grpSpPr>
        <p:sp>
          <p:nvSpPr>
            <p:cNvPr id="7" name="TextBox 6"/>
            <p:cNvSpPr txBox="1"/>
            <p:nvPr/>
          </p:nvSpPr>
          <p:spPr>
            <a:xfrm>
              <a:off x="441695" y="1678405"/>
              <a:ext cx="2090949" cy="369332"/>
            </a:xfrm>
            <a:prstGeom prst="rect">
              <a:avLst/>
            </a:prstGeom>
            <a:noFill/>
          </p:spPr>
          <p:txBody>
            <a:bodyPr wrap="none" rtlCol="0">
              <a:spAutoFit/>
            </a:bodyPr>
            <a:lstStyle/>
            <a:p>
              <a:r>
                <a:rPr lang="en-US" dirty="0"/>
                <a:t>struct task_struct</a:t>
              </a:r>
            </a:p>
          </p:txBody>
        </p:sp>
        <p:cxnSp>
          <p:nvCxnSpPr>
            <p:cNvPr id="13" name="Curved Connector 12"/>
            <p:cNvCxnSpPr>
              <a:stCxn id="4" idx="2"/>
              <a:endCxn id="6" idx="2"/>
            </p:cNvCxnSpPr>
            <p:nvPr/>
          </p:nvCxnSpPr>
          <p:spPr>
            <a:xfrm rot="10800000" flipH="1">
              <a:off x="441695" y="2692740"/>
              <a:ext cx="76200" cy="1985613"/>
            </a:xfrm>
            <a:prstGeom prst="curvedConnector3">
              <a:avLst>
                <a:gd name="adj1" fmla="val -300000"/>
              </a:avLst>
            </a:prstGeom>
            <a:ln w="44450" cap="flat" cmpd="sng" algn="ctr">
              <a:solidFill>
                <a:schemeClr val="accent6"/>
              </a:solidFill>
              <a:prstDash val="solid"/>
              <a:round/>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46" name="TextBox 45"/>
            <p:cNvSpPr txBox="1"/>
            <p:nvPr/>
          </p:nvSpPr>
          <p:spPr>
            <a:xfrm>
              <a:off x="517896" y="2109173"/>
              <a:ext cx="2001119" cy="369332"/>
            </a:xfrm>
            <a:prstGeom prst="rect">
              <a:avLst/>
            </a:prstGeom>
            <a:noFill/>
          </p:spPr>
          <p:txBody>
            <a:bodyPr wrap="none" rtlCol="0">
              <a:spAutoFit/>
            </a:bodyPr>
            <a:lstStyle/>
            <a:p>
              <a:r>
                <a:rPr lang="en-US" dirty="0"/>
                <a:t>files_struct *files</a:t>
              </a:r>
            </a:p>
          </p:txBody>
        </p:sp>
      </p:grpSp>
      <p:grpSp>
        <p:nvGrpSpPr>
          <p:cNvPr id="51" name="Group 50"/>
          <p:cNvGrpSpPr/>
          <p:nvPr/>
        </p:nvGrpSpPr>
        <p:grpSpPr>
          <a:xfrm>
            <a:off x="1143000" y="2243640"/>
            <a:ext cx="2073592" cy="1233905"/>
            <a:chOff x="1143000" y="2692739"/>
            <a:chExt cx="2073592" cy="1233905"/>
          </a:xfrm>
        </p:grpSpPr>
        <p:sp>
          <p:nvSpPr>
            <p:cNvPr id="11" name="TextBox 10"/>
            <p:cNvSpPr txBox="1"/>
            <p:nvPr/>
          </p:nvSpPr>
          <p:spPr>
            <a:xfrm>
              <a:off x="1143000" y="2912310"/>
              <a:ext cx="2073592" cy="369332"/>
            </a:xfrm>
            <a:prstGeom prst="rect">
              <a:avLst/>
            </a:prstGeom>
            <a:noFill/>
          </p:spPr>
          <p:txBody>
            <a:bodyPr wrap="none" rtlCol="0">
              <a:spAutoFit/>
            </a:bodyPr>
            <a:lstStyle/>
            <a:p>
              <a:r>
                <a:rPr lang="en-US" dirty="0"/>
                <a:t>struct files_struct</a:t>
              </a:r>
            </a:p>
          </p:txBody>
        </p:sp>
        <p:cxnSp>
          <p:nvCxnSpPr>
            <p:cNvPr id="16" name="Curved Connector 15"/>
            <p:cNvCxnSpPr>
              <a:stCxn id="6" idx="0"/>
              <a:endCxn id="10" idx="2"/>
            </p:cNvCxnSpPr>
            <p:nvPr/>
          </p:nvCxnSpPr>
          <p:spPr>
            <a:xfrm flipH="1">
              <a:off x="1219200" y="2692739"/>
              <a:ext cx="1356095" cy="1233905"/>
            </a:xfrm>
            <a:prstGeom prst="curvedConnector5">
              <a:avLst>
                <a:gd name="adj1" fmla="val -16857"/>
                <a:gd name="adj2" fmla="val 50000"/>
                <a:gd name="adj3" fmla="val 116857"/>
              </a:avLst>
            </a:prstGeom>
            <a:ln w="44450" cap="flat" cmpd="sng" algn="ctr">
              <a:solidFill>
                <a:schemeClr val="accent6"/>
              </a:solidFill>
              <a:prstDash val="solid"/>
              <a:round/>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47" name="TextBox 46"/>
            <p:cNvSpPr txBox="1"/>
            <p:nvPr/>
          </p:nvSpPr>
          <p:spPr>
            <a:xfrm>
              <a:off x="1257968" y="3343078"/>
              <a:ext cx="1026731" cy="369332"/>
            </a:xfrm>
            <a:prstGeom prst="rect">
              <a:avLst/>
            </a:prstGeom>
            <a:noFill/>
          </p:spPr>
          <p:txBody>
            <a:bodyPr wrap="none" rtlCol="0">
              <a:spAutoFit/>
            </a:bodyPr>
            <a:lstStyle/>
            <a:p>
              <a:r>
                <a:rPr lang="en-US" dirty="0"/>
                <a:t>file **fd</a:t>
              </a:r>
            </a:p>
          </p:txBody>
        </p:sp>
      </p:grpSp>
      <p:grpSp>
        <p:nvGrpSpPr>
          <p:cNvPr id="52" name="Group 51"/>
          <p:cNvGrpSpPr/>
          <p:nvPr/>
        </p:nvGrpSpPr>
        <p:grpSpPr>
          <a:xfrm>
            <a:off x="3048000" y="1743287"/>
            <a:ext cx="2473827" cy="2057739"/>
            <a:chOff x="3048000" y="1868905"/>
            <a:chExt cx="2473827" cy="2057739"/>
          </a:xfrm>
        </p:grpSpPr>
        <p:sp>
          <p:nvSpPr>
            <p:cNvPr id="19" name="TextBox 18"/>
            <p:cNvSpPr txBox="1"/>
            <p:nvPr/>
          </p:nvSpPr>
          <p:spPr>
            <a:xfrm>
              <a:off x="3048000" y="1868905"/>
              <a:ext cx="1218903" cy="369332"/>
            </a:xfrm>
            <a:prstGeom prst="rect">
              <a:avLst/>
            </a:prstGeom>
            <a:noFill/>
          </p:spPr>
          <p:txBody>
            <a:bodyPr wrap="none" rtlCol="0">
              <a:spAutoFit/>
            </a:bodyPr>
            <a:lstStyle/>
            <a:p>
              <a:r>
                <a:rPr lang="en-US" dirty="0"/>
                <a:t>struct file</a:t>
              </a:r>
            </a:p>
          </p:txBody>
        </p:sp>
        <p:cxnSp>
          <p:nvCxnSpPr>
            <p:cNvPr id="21" name="Curved Connector 20"/>
            <p:cNvCxnSpPr>
              <a:stCxn id="10" idx="0"/>
              <a:endCxn id="18" idx="2"/>
            </p:cNvCxnSpPr>
            <p:nvPr/>
          </p:nvCxnSpPr>
          <p:spPr>
            <a:xfrm flipH="1" flipV="1">
              <a:off x="3124200" y="2883239"/>
              <a:ext cx="152400" cy="1043405"/>
            </a:xfrm>
            <a:prstGeom prst="curvedConnector5">
              <a:avLst>
                <a:gd name="adj1" fmla="val -150000"/>
                <a:gd name="adj2" fmla="val 50000"/>
                <a:gd name="adj3" fmla="val 250000"/>
              </a:avLst>
            </a:prstGeom>
            <a:ln w="44450" cap="flat" cmpd="sng" algn="ctr">
              <a:solidFill>
                <a:schemeClr val="accent6"/>
              </a:solidFill>
              <a:prstDash val="solid"/>
              <a:round/>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48" name="TextBox 47"/>
            <p:cNvSpPr txBox="1"/>
            <p:nvPr/>
          </p:nvSpPr>
          <p:spPr>
            <a:xfrm>
              <a:off x="3144253" y="2293839"/>
              <a:ext cx="2377574" cy="369332"/>
            </a:xfrm>
            <a:prstGeom prst="rect">
              <a:avLst/>
            </a:prstGeom>
            <a:noFill/>
          </p:spPr>
          <p:txBody>
            <a:bodyPr wrap="none" rtlCol="0">
              <a:spAutoFit/>
            </a:bodyPr>
            <a:lstStyle/>
            <a:p>
              <a:r>
                <a:rPr lang="en-US" dirty="0"/>
                <a:t>file_operations *f_op</a:t>
              </a:r>
            </a:p>
          </p:txBody>
        </p:sp>
      </p:grpSp>
      <p:grpSp>
        <p:nvGrpSpPr>
          <p:cNvPr id="53" name="Group 52"/>
          <p:cNvGrpSpPr/>
          <p:nvPr/>
        </p:nvGrpSpPr>
        <p:grpSpPr>
          <a:xfrm>
            <a:off x="3733800" y="2434140"/>
            <a:ext cx="2585984" cy="1233905"/>
            <a:chOff x="3733800" y="2883239"/>
            <a:chExt cx="2585984" cy="1233905"/>
          </a:xfrm>
        </p:grpSpPr>
        <p:cxnSp>
          <p:nvCxnSpPr>
            <p:cNvPr id="35" name="Curved Connector 34"/>
            <p:cNvCxnSpPr>
              <a:stCxn id="18" idx="0"/>
              <a:endCxn id="30" idx="2"/>
            </p:cNvCxnSpPr>
            <p:nvPr/>
          </p:nvCxnSpPr>
          <p:spPr>
            <a:xfrm flipH="1">
              <a:off x="3810000" y="2883239"/>
              <a:ext cx="1799240" cy="1233905"/>
            </a:xfrm>
            <a:prstGeom prst="curvedConnector5">
              <a:avLst>
                <a:gd name="adj1" fmla="val -12705"/>
                <a:gd name="adj2" fmla="val 50000"/>
                <a:gd name="adj3" fmla="val 112705"/>
              </a:avLst>
            </a:prstGeom>
            <a:ln w="44450" cap="flat" cmpd="sng" algn="ctr">
              <a:solidFill>
                <a:schemeClr val="accent6"/>
              </a:solidFill>
              <a:prstDash val="solid"/>
              <a:round/>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a:off x="3733800" y="3102810"/>
              <a:ext cx="2454330" cy="369332"/>
            </a:xfrm>
            <a:prstGeom prst="rect">
              <a:avLst/>
            </a:prstGeom>
            <a:noFill/>
          </p:spPr>
          <p:txBody>
            <a:bodyPr wrap="none" rtlCol="0">
              <a:spAutoFit/>
            </a:bodyPr>
            <a:lstStyle/>
            <a:p>
              <a:r>
                <a:rPr lang="en-US" dirty="0"/>
                <a:t>struct file_operations</a:t>
              </a:r>
            </a:p>
          </p:txBody>
        </p:sp>
        <p:sp>
          <p:nvSpPr>
            <p:cNvPr id="49" name="TextBox 48"/>
            <p:cNvSpPr txBox="1"/>
            <p:nvPr/>
          </p:nvSpPr>
          <p:spPr>
            <a:xfrm>
              <a:off x="3810000" y="3521910"/>
              <a:ext cx="2509784" cy="369332"/>
            </a:xfrm>
            <a:prstGeom prst="rect">
              <a:avLst/>
            </a:prstGeom>
            <a:noFill/>
          </p:spPr>
          <p:txBody>
            <a:bodyPr wrap="none" rtlCol="0">
              <a:spAutoFit/>
            </a:bodyPr>
            <a:lstStyle/>
            <a:p>
              <a:r>
                <a:rPr lang="en-US" dirty="0"/>
                <a:t>int (*readdir)(file*,…)</a:t>
              </a:r>
            </a:p>
          </p:txBody>
        </p:sp>
      </p:grpSp>
    </p:spTree>
    <p:extLst>
      <p:ext uri="{BB962C8B-B14F-4D97-AF65-F5344CB8AC3E}">
        <p14:creationId xmlns:p14="http://schemas.microsoft.com/office/powerpoint/2010/main" val="263445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par>
                          <p:cTn id="18" fill="hold">
                            <p:stCondLst>
                              <p:cond delay="500"/>
                            </p:stCondLst>
                            <p:childTnLst>
                              <p:par>
                                <p:cTn id="19" presetID="10" presetClass="entr" presetSubtype="0" fill="hold" nodeType="afterEffect">
                                  <p:stCondLst>
                                    <p:cond delay="50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500"/>
                                        <p:tgtEl>
                                          <p:spTgt spid="53"/>
                                        </p:tgtEl>
                                      </p:cBhvr>
                                    </p:animEffect>
                                  </p:childTnLst>
                                </p:cTn>
                              </p:par>
                            </p:childTnLst>
                          </p:cTn>
                        </p:par>
                        <p:par>
                          <p:cTn id="22" fill="hold">
                            <p:stCondLst>
                              <p:cond delay="1500"/>
                            </p:stCondLst>
                            <p:childTnLst>
                              <p:par>
                                <p:cTn id="23" presetID="10" presetClass="entr" presetSubtype="0" fill="hold" nodeType="afterEffect">
                                  <p:stCondLst>
                                    <p:cond delay="50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637"/>
            <a:ext cx="8229600" cy="1143000"/>
          </a:xfrm>
        </p:spPr>
        <p:txBody>
          <a:bodyPr>
            <a:normAutofit/>
          </a:bodyPr>
          <a:lstStyle/>
          <a:p>
            <a:r>
              <a:rPr lang="en-US" dirty="0"/>
              <a:t>Checking function pointers</a:t>
            </a:r>
          </a:p>
        </p:txBody>
      </p:sp>
      <p:sp>
        <p:nvSpPr>
          <p:cNvPr id="3" name="Content Placeholder 2"/>
          <p:cNvSpPr>
            <a:spLocks noGrp="1"/>
          </p:cNvSpPr>
          <p:nvPr>
            <p:ph sz="quarter" idx="1"/>
          </p:nvPr>
        </p:nvSpPr>
        <p:spPr>
          <a:xfrm>
            <a:off x="457200" y="4930514"/>
            <a:ext cx="7467600" cy="1524000"/>
          </a:xfrm>
        </p:spPr>
        <p:txBody>
          <a:bodyPr>
            <a:normAutofit fontScale="85000" lnSpcReduction="10000"/>
          </a:bodyPr>
          <a:lstStyle/>
          <a:p>
            <a:r>
              <a:rPr lang="en-US" i="1" dirty="0"/>
              <a:t>State-based control flow integrity </a:t>
            </a:r>
            <a:r>
              <a:rPr lang="en-US" dirty="0"/>
              <a:t>[Petroni &amp; Hicks]</a:t>
            </a:r>
          </a:p>
          <a:p>
            <a:pPr lvl="1"/>
            <a:r>
              <a:rPr lang="en-US" dirty="0"/>
              <a:t>Start at global root (symbol)</a:t>
            </a:r>
          </a:p>
          <a:p>
            <a:pPr lvl="1"/>
            <a:r>
              <a:rPr lang="en-US" dirty="0"/>
              <a:t>Traverse graph of data structures</a:t>
            </a:r>
          </a:p>
          <a:p>
            <a:pPr lvl="1"/>
            <a:r>
              <a:rPr lang="en-US" dirty="0"/>
              <a:t>Ensure function pointers point to valid entry points</a:t>
            </a:r>
          </a:p>
          <a:p>
            <a:pPr lvl="1"/>
            <a:endParaRPr lang="en-US" dirty="0"/>
          </a:p>
        </p:txBody>
      </p:sp>
      <p:grpSp>
        <p:nvGrpSpPr>
          <p:cNvPr id="24" name="Group 23"/>
          <p:cNvGrpSpPr/>
          <p:nvPr/>
        </p:nvGrpSpPr>
        <p:grpSpPr>
          <a:xfrm>
            <a:off x="441695" y="3978720"/>
            <a:ext cx="3292105" cy="369333"/>
            <a:chOff x="644358" y="1653309"/>
            <a:chExt cx="3292105" cy="369333"/>
          </a:xfrm>
        </p:grpSpPr>
        <p:sp>
          <p:nvSpPr>
            <p:cNvPr id="4" name="Oval 3"/>
            <p:cNvSpPr/>
            <p:nvPr/>
          </p:nvSpPr>
          <p:spPr>
            <a:xfrm>
              <a:off x="644358" y="1676400"/>
              <a:ext cx="346242" cy="3462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990600" y="1653309"/>
              <a:ext cx="2945863" cy="369332"/>
            </a:xfrm>
            <a:prstGeom prst="rect">
              <a:avLst/>
            </a:prstGeom>
            <a:noFill/>
          </p:spPr>
          <p:txBody>
            <a:bodyPr wrap="none" rtlCol="0">
              <a:spAutoFit/>
            </a:bodyPr>
            <a:lstStyle/>
            <a:p>
              <a:r>
                <a:rPr lang="en-US" dirty="0"/>
                <a:t>task_struct *current_task</a:t>
              </a:r>
            </a:p>
          </p:txBody>
        </p:sp>
      </p:grpSp>
      <p:sp>
        <p:nvSpPr>
          <p:cNvPr id="6" name="Snip Single Corner Rectangle 5"/>
          <p:cNvSpPr/>
          <p:nvPr/>
        </p:nvSpPr>
        <p:spPr>
          <a:xfrm>
            <a:off x="517895" y="1960719"/>
            <a:ext cx="2057400" cy="457200"/>
          </a:xfrm>
          <a:prstGeom prst="snip1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0" name="Snip Single Corner Rectangle 9"/>
          <p:cNvSpPr/>
          <p:nvPr/>
        </p:nvSpPr>
        <p:spPr>
          <a:xfrm>
            <a:off x="1219200" y="3194624"/>
            <a:ext cx="2057400" cy="457200"/>
          </a:xfrm>
          <a:prstGeom prst="snip1Rect">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US" dirty="0"/>
          </a:p>
        </p:txBody>
      </p:sp>
      <p:sp>
        <p:nvSpPr>
          <p:cNvPr id="18" name="Snip Single Corner Rectangle 17"/>
          <p:cNvSpPr/>
          <p:nvPr/>
        </p:nvSpPr>
        <p:spPr>
          <a:xfrm>
            <a:off x="3124200" y="2151219"/>
            <a:ext cx="2485040" cy="457200"/>
          </a:xfrm>
          <a:prstGeom prst="snip1Rect">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US" dirty="0"/>
          </a:p>
        </p:txBody>
      </p:sp>
      <p:grpSp>
        <p:nvGrpSpPr>
          <p:cNvPr id="38" name="Group 37"/>
          <p:cNvGrpSpPr/>
          <p:nvPr/>
        </p:nvGrpSpPr>
        <p:grpSpPr>
          <a:xfrm>
            <a:off x="6629400" y="2656182"/>
            <a:ext cx="1905000" cy="2121932"/>
            <a:chOff x="6629400" y="2754868"/>
            <a:chExt cx="1905000" cy="2121932"/>
          </a:xfrm>
        </p:grpSpPr>
        <p:sp>
          <p:nvSpPr>
            <p:cNvPr id="36" name="Rectangle 35"/>
            <p:cNvSpPr/>
            <p:nvPr/>
          </p:nvSpPr>
          <p:spPr>
            <a:xfrm>
              <a:off x="6713918" y="3124200"/>
              <a:ext cx="1820482"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dirty="0"/>
                <a:t>readdir:</a:t>
              </a:r>
            </a:p>
            <a:p>
              <a:r>
                <a:rPr lang="en-US" dirty="0"/>
                <a:t>  push %ebp</a:t>
              </a:r>
            </a:p>
            <a:p>
              <a:r>
                <a:rPr lang="en-US" dirty="0"/>
                <a:t>  …</a:t>
              </a:r>
            </a:p>
          </p:txBody>
        </p:sp>
        <p:sp>
          <p:nvSpPr>
            <p:cNvPr id="37" name="TextBox 36"/>
            <p:cNvSpPr txBox="1"/>
            <p:nvPr/>
          </p:nvSpPr>
          <p:spPr>
            <a:xfrm>
              <a:off x="6629400" y="2754868"/>
              <a:ext cx="1394395" cy="369332"/>
            </a:xfrm>
            <a:prstGeom prst="rect">
              <a:avLst/>
            </a:prstGeom>
            <a:noFill/>
          </p:spPr>
          <p:txBody>
            <a:bodyPr wrap="none" rtlCol="0">
              <a:spAutoFit/>
            </a:bodyPr>
            <a:lstStyle/>
            <a:p>
              <a:r>
                <a:rPr lang="en-US" dirty="0"/>
                <a:t>Kernel text</a:t>
              </a:r>
            </a:p>
          </p:txBody>
        </p:sp>
      </p:grpSp>
      <p:sp>
        <p:nvSpPr>
          <p:cNvPr id="30" name="Snip Single Corner Rectangle 29"/>
          <p:cNvSpPr/>
          <p:nvPr/>
        </p:nvSpPr>
        <p:spPr>
          <a:xfrm>
            <a:off x="3810000" y="3385124"/>
            <a:ext cx="2522918" cy="457200"/>
          </a:xfrm>
          <a:prstGeom prst="snip1Rect">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US" dirty="0"/>
          </a:p>
        </p:txBody>
      </p:sp>
      <p:cxnSp>
        <p:nvCxnSpPr>
          <p:cNvPr id="45" name="Curved Connector 44"/>
          <p:cNvCxnSpPr>
            <a:stCxn id="30" idx="0"/>
          </p:cNvCxnSpPr>
          <p:nvPr/>
        </p:nvCxnSpPr>
        <p:spPr>
          <a:xfrm flipV="1">
            <a:off x="6332918" y="3194624"/>
            <a:ext cx="381000" cy="419100"/>
          </a:xfrm>
          <a:prstGeom prst="curvedConnector2">
            <a:avLst/>
          </a:prstGeom>
          <a:ln w="44450" cap="flat" cmpd="sng" algn="ctr">
            <a:solidFill>
              <a:schemeClr val="accent6"/>
            </a:solidFill>
            <a:prstDash val="solid"/>
            <a:round/>
            <a:headEnd type="none" w="med" len="med"/>
            <a:tailEnd type="arrow"/>
          </a:ln>
        </p:spPr>
        <p:style>
          <a:lnRef idx="3">
            <a:schemeClr val="accent6"/>
          </a:lnRef>
          <a:fillRef idx="0">
            <a:schemeClr val="accent6"/>
          </a:fillRef>
          <a:effectRef idx="2">
            <a:schemeClr val="accent6"/>
          </a:effectRef>
          <a:fontRef idx="minor">
            <a:schemeClr val="tx1"/>
          </a:fontRef>
        </p:style>
      </p:cxnSp>
      <p:grpSp>
        <p:nvGrpSpPr>
          <p:cNvPr id="50" name="Group 49"/>
          <p:cNvGrpSpPr/>
          <p:nvPr/>
        </p:nvGrpSpPr>
        <p:grpSpPr>
          <a:xfrm>
            <a:off x="441695" y="1579719"/>
            <a:ext cx="2090949" cy="3029928"/>
            <a:chOff x="441695" y="1678405"/>
            <a:chExt cx="2090949" cy="3029928"/>
          </a:xfrm>
        </p:grpSpPr>
        <p:sp>
          <p:nvSpPr>
            <p:cNvPr id="7" name="TextBox 6"/>
            <p:cNvSpPr txBox="1"/>
            <p:nvPr/>
          </p:nvSpPr>
          <p:spPr>
            <a:xfrm>
              <a:off x="441695" y="1678405"/>
              <a:ext cx="2090949" cy="369332"/>
            </a:xfrm>
            <a:prstGeom prst="rect">
              <a:avLst/>
            </a:prstGeom>
            <a:noFill/>
          </p:spPr>
          <p:txBody>
            <a:bodyPr wrap="none" rtlCol="0">
              <a:spAutoFit/>
            </a:bodyPr>
            <a:lstStyle/>
            <a:p>
              <a:r>
                <a:rPr lang="en-US" dirty="0"/>
                <a:t>struct task_struct</a:t>
              </a:r>
            </a:p>
          </p:txBody>
        </p:sp>
        <p:cxnSp>
          <p:nvCxnSpPr>
            <p:cNvPr id="13" name="Curved Connector 12"/>
            <p:cNvCxnSpPr>
              <a:stCxn id="4" idx="2"/>
              <a:endCxn id="6" idx="2"/>
            </p:cNvCxnSpPr>
            <p:nvPr/>
          </p:nvCxnSpPr>
          <p:spPr>
            <a:xfrm rot="10800000" flipH="1">
              <a:off x="441695" y="2722720"/>
              <a:ext cx="76200" cy="1985613"/>
            </a:xfrm>
            <a:prstGeom prst="curvedConnector3">
              <a:avLst>
                <a:gd name="adj1" fmla="val -300000"/>
              </a:avLst>
            </a:prstGeom>
            <a:ln w="44450" cap="flat" cmpd="sng" algn="ctr">
              <a:solidFill>
                <a:schemeClr val="accent6"/>
              </a:solidFill>
              <a:prstDash val="solid"/>
              <a:round/>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46" name="TextBox 45"/>
            <p:cNvSpPr txBox="1"/>
            <p:nvPr/>
          </p:nvSpPr>
          <p:spPr>
            <a:xfrm>
              <a:off x="517896" y="2109173"/>
              <a:ext cx="2001119" cy="369332"/>
            </a:xfrm>
            <a:prstGeom prst="rect">
              <a:avLst/>
            </a:prstGeom>
            <a:noFill/>
          </p:spPr>
          <p:txBody>
            <a:bodyPr wrap="none" rtlCol="0">
              <a:spAutoFit/>
            </a:bodyPr>
            <a:lstStyle/>
            <a:p>
              <a:r>
                <a:rPr lang="en-US" dirty="0"/>
                <a:t>files_struct *files</a:t>
              </a:r>
            </a:p>
          </p:txBody>
        </p:sp>
      </p:grpSp>
      <p:grpSp>
        <p:nvGrpSpPr>
          <p:cNvPr id="51" name="Group 50"/>
          <p:cNvGrpSpPr/>
          <p:nvPr/>
        </p:nvGrpSpPr>
        <p:grpSpPr>
          <a:xfrm>
            <a:off x="1143000" y="2261690"/>
            <a:ext cx="2073592" cy="1233905"/>
            <a:chOff x="1143000" y="2722719"/>
            <a:chExt cx="2073592" cy="1233905"/>
          </a:xfrm>
        </p:grpSpPr>
        <p:sp>
          <p:nvSpPr>
            <p:cNvPr id="11" name="TextBox 10"/>
            <p:cNvSpPr txBox="1"/>
            <p:nvPr/>
          </p:nvSpPr>
          <p:spPr>
            <a:xfrm>
              <a:off x="1143000" y="2912310"/>
              <a:ext cx="2073592" cy="369332"/>
            </a:xfrm>
            <a:prstGeom prst="rect">
              <a:avLst/>
            </a:prstGeom>
            <a:noFill/>
          </p:spPr>
          <p:txBody>
            <a:bodyPr wrap="none" rtlCol="0">
              <a:spAutoFit/>
            </a:bodyPr>
            <a:lstStyle/>
            <a:p>
              <a:r>
                <a:rPr lang="en-US" dirty="0"/>
                <a:t>struct files_struct</a:t>
              </a:r>
            </a:p>
          </p:txBody>
        </p:sp>
        <p:cxnSp>
          <p:nvCxnSpPr>
            <p:cNvPr id="16" name="Curved Connector 15"/>
            <p:cNvCxnSpPr>
              <a:stCxn id="6" idx="0"/>
              <a:endCxn id="10" idx="2"/>
            </p:cNvCxnSpPr>
            <p:nvPr/>
          </p:nvCxnSpPr>
          <p:spPr>
            <a:xfrm flipH="1">
              <a:off x="1219200" y="2722719"/>
              <a:ext cx="1356095" cy="1233905"/>
            </a:xfrm>
            <a:prstGeom prst="curvedConnector5">
              <a:avLst>
                <a:gd name="adj1" fmla="val -16857"/>
                <a:gd name="adj2" fmla="val 50000"/>
                <a:gd name="adj3" fmla="val 116857"/>
              </a:avLst>
            </a:prstGeom>
            <a:ln w="44450" cap="flat" cmpd="sng" algn="ctr">
              <a:solidFill>
                <a:schemeClr val="accent6"/>
              </a:solidFill>
              <a:prstDash val="solid"/>
              <a:round/>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47" name="TextBox 46"/>
            <p:cNvSpPr txBox="1"/>
            <p:nvPr/>
          </p:nvSpPr>
          <p:spPr>
            <a:xfrm>
              <a:off x="1257968" y="3343078"/>
              <a:ext cx="1026731" cy="369332"/>
            </a:xfrm>
            <a:prstGeom prst="rect">
              <a:avLst/>
            </a:prstGeom>
            <a:noFill/>
          </p:spPr>
          <p:txBody>
            <a:bodyPr wrap="none" rtlCol="0">
              <a:spAutoFit/>
            </a:bodyPr>
            <a:lstStyle/>
            <a:p>
              <a:r>
                <a:rPr lang="en-US" dirty="0"/>
                <a:t>file **fd</a:t>
              </a:r>
            </a:p>
          </p:txBody>
        </p:sp>
      </p:grpSp>
      <p:grpSp>
        <p:nvGrpSpPr>
          <p:cNvPr id="52" name="Group 51"/>
          <p:cNvGrpSpPr/>
          <p:nvPr/>
        </p:nvGrpSpPr>
        <p:grpSpPr>
          <a:xfrm>
            <a:off x="3048000" y="1770219"/>
            <a:ext cx="2473827" cy="2087719"/>
            <a:chOff x="3048000" y="1868905"/>
            <a:chExt cx="2473827" cy="2087719"/>
          </a:xfrm>
        </p:grpSpPr>
        <p:sp>
          <p:nvSpPr>
            <p:cNvPr id="19" name="TextBox 18"/>
            <p:cNvSpPr txBox="1"/>
            <p:nvPr/>
          </p:nvSpPr>
          <p:spPr>
            <a:xfrm>
              <a:off x="3048000" y="1868905"/>
              <a:ext cx="1218903" cy="369332"/>
            </a:xfrm>
            <a:prstGeom prst="rect">
              <a:avLst/>
            </a:prstGeom>
            <a:noFill/>
          </p:spPr>
          <p:txBody>
            <a:bodyPr wrap="none" rtlCol="0">
              <a:spAutoFit/>
            </a:bodyPr>
            <a:lstStyle/>
            <a:p>
              <a:r>
                <a:rPr lang="en-US" dirty="0"/>
                <a:t>struct file</a:t>
              </a:r>
            </a:p>
          </p:txBody>
        </p:sp>
        <p:cxnSp>
          <p:nvCxnSpPr>
            <p:cNvPr id="21" name="Curved Connector 20"/>
            <p:cNvCxnSpPr>
              <a:stCxn id="10" idx="0"/>
              <a:endCxn id="18" idx="2"/>
            </p:cNvCxnSpPr>
            <p:nvPr/>
          </p:nvCxnSpPr>
          <p:spPr>
            <a:xfrm flipH="1" flipV="1">
              <a:off x="3124200" y="2913219"/>
              <a:ext cx="152400" cy="1043405"/>
            </a:xfrm>
            <a:prstGeom prst="curvedConnector5">
              <a:avLst>
                <a:gd name="adj1" fmla="val -150000"/>
                <a:gd name="adj2" fmla="val 50000"/>
                <a:gd name="adj3" fmla="val 250000"/>
              </a:avLst>
            </a:prstGeom>
            <a:ln w="44450" cap="flat" cmpd="sng" algn="ctr">
              <a:solidFill>
                <a:schemeClr val="accent6"/>
              </a:solidFill>
              <a:prstDash val="solid"/>
              <a:round/>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48" name="TextBox 47"/>
            <p:cNvSpPr txBox="1"/>
            <p:nvPr/>
          </p:nvSpPr>
          <p:spPr>
            <a:xfrm>
              <a:off x="3144253" y="2293839"/>
              <a:ext cx="2377574" cy="369332"/>
            </a:xfrm>
            <a:prstGeom prst="rect">
              <a:avLst/>
            </a:prstGeom>
            <a:noFill/>
          </p:spPr>
          <p:txBody>
            <a:bodyPr wrap="none" rtlCol="0">
              <a:spAutoFit/>
            </a:bodyPr>
            <a:lstStyle/>
            <a:p>
              <a:r>
                <a:rPr lang="en-US" dirty="0"/>
                <a:t>file_operations *f_op</a:t>
              </a:r>
            </a:p>
          </p:txBody>
        </p:sp>
      </p:grpSp>
      <p:grpSp>
        <p:nvGrpSpPr>
          <p:cNvPr id="53" name="Group 52"/>
          <p:cNvGrpSpPr/>
          <p:nvPr/>
        </p:nvGrpSpPr>
        <p:grpSpPr>
          <a:xfrm>
            <a:off x="3733800" y="2452190"/>
            <a:ext cx="2585984" cy="1233905"/>
            <a:chOff x="3733800" y="2913219"/>
            <a:chExt cx="2585984" cy="1233905"/>
          </a:xfrm>
        </p:grpSpPr>
        <p:cxnSp>
          <p:nvCxnSpPr>
            <p:cNvPr id="35" name="Curved Connector 34"/>
            <p:cNvCxnSpPr>
              <a:stCxn id="18" idx="0"/>
              <a:endCxn id="30" idx="2"/>
            </p:cNvCxnSpPr>
            <p:nvPr/>
          </p:nvCxnSpPr>
          <p:spPr>
            <a:xfrm flipH="1">
              <a:off x="3810000" y="2913219"/>
              <a:ext cx="1799240" cy="1233905"/>
            </a:xfrm>
            <a:prstGeom prst="curvedConnector5">
              <a:avLst>
                <a:gd name="adj1" fmla="val -12705"/>
                <a:gd name="adj2" fmla="val 50000"/>
                <a:gd name="adj3" fmla="val 112705"/>
              </a:avLst>
            </a:prstGeom>
            <a:ln w="44450" cap="flat" cmpd="sng" algn="ctr">
              <a:solidFill>
                <a:schemeClr val="accent6"/>
              </a:solidFill>
              <a:prstDash val="solid"/>
              <a:round/>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a:off x="3733800" y="3102810"/>
              <a:ext cx="2454330" cy="369332"/>
            </a:xfrm>
            <a:prstGeom prst="rect">
              <a:avLst/>
            </a:prstGeom>
            <a:noFill/>
          </p:spPr>
          <p:txBody>
            <a:bodyPr wrap="none" rtlCol="0">
              <a:spAutoFit/>
            </a:bodyPr>
            <a:lstStyle/>
            <a:p>
              <a:r>
                <a:rPr lang="en-US" dirty="0"/>
                <a:t>struct file_operations</a:t>
              </a:r>
            </a:p>
          </p:txBody>
        </p:sp>
        <p:sp>
          <p:nvSpPr>
            <p:cNvPr id="49" name="TextBox 48"/>
            <p:cNvSpPr txBox="1"/>
            <p:nvPr/>
          </p:nvSpPr>
          <p:spPr>
            <a:xfrm>
              <a:off x="3810000" y="3521910"/>
              <a:ext cx="2509784" cy="369332"/>
            </a:xfrm>
            <a:prstGeom prst="rect">
              <a:avLst/>
            </a:prstGeom>
            <a:noFill/>
          </p:spPr>
          <p:txBody>
            <a:bodyPr wrap="none" rtlCol="0">
              <a:spAutoFit/>
            </a:bodyPr>
            <a:lstStyle/>
            <a:p>
              <a:r>
                <a:rPr lang="en-US" dirty="0"/>
                <a:t>int (*readdir)(file*,…)</a:t>
              </a:r>
            </a:p>
          </p:txBody>
        </p:sp>
      </p:grpSp>
      <p:sp>
        <p:nvSpPr>
          <p:cNvPr id="32" name="Rectangle 31"/>
          <p:cNvSpPr/>
          <p:nvPr/>
        </p:nvSpPr>
        <p:spPr>
          <a:xfrm>
            <a:off x="6713918" y="811885"/>
            <a:ext cx="1820482" cy="1752600"/>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dirty="0"/>
              <a:t>evil_function:</a:t>
            </a:r>
          </a:p>
          <a:p>
            <a:r>
              <a:rPr lang="en-US" dirty="0"/>
              <a:t>  push %ebp</a:t>
            </a:r>
          </a:p>
          <a:p>
            <a:r>
              <a:rPr lang="en-US" dirty="0"/>
              <a:t>  …</a:t>
            </a:r>
          </a:p>
        </p:txBody>
      </p:sp>
      <p:cxnSp>
        <p:nvCxnSpPr>
          <p:cNvPr id="9" name="Curved Connector 8"/>
          <p:cNvCxnSpPr>
            <a:stCxn id="49" idx="3"/>
            <a:endCxn id="32" idx="0"/>
          </p:cNvCxnSpPr>
          <p:nvPr/>
        </p:nvCxnSpPr>
        <p:spPr>
          <a:xfrm flipV="1">
            <a:off x="6319784" y="811885"/>
            <a:ext cx="1304375" cy="2796005"/>
          </a:xfrm>
          <a:prstGeom prst="curvedConnector4">
            <a:avLst>
              <a:gd name="adj1" fmla="val 15108"/>
              <a:gd name="adj2" fmla="val 108176"/>
            </a:avLst>
          </a:prstGeom>
          <a:ln>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34" name="Multiply 33"/>
          <p:cNvSpPr/>
          <p:nvPr/>
        </p:nvSpPr>
        <p:spPr>
          <a:xfrm>
            <a:off x="6096000" y="1807156"/>
            <a:ext cx="853704" cy="853704"/>
          </a:xfrm>
          <a:prstGeom prst="mathMultiply">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p:cNvSpPr/>
          <p:nvPr/>
        </p:nvSpPr>
        <p:spPr>
          <a:xfrm>
            <a:off x="6332918" y="2978724"/>
            <a:ext cx="381000" cy="923330"/>
          </a:xfrm>
          <a:prstGeom prst="rect">
            <a:avLst/>
          </a:prstGeom>
        </p:spPr>
        <p:txBody>
          <a:bodyPr wrap="square">
            <a:spAutoFit/>
          </a:bodyPr>
          <a:lstStyle/>
          <a:p>
            <a:r>
              <a:rPr lang="en-US" sz="5400" dirty="0">
                <a:solidFill>
                  <a:srgbClr val="008000"/>
                </a:solidFill>
                <a:latin typeface="Zapf Dingbats"/>
                <a:ea typeface="Zapf Dingbats"/>
                <a:cs typeface="Zapf Dingbats"/>
                <a:sym typeface="Zapf Dingbats"/>
              </a:rPr>
              <a:t>✔</a:t>
            </a:r>
            <a:endParaRPr lang="en-US" sz="5400" dirty="0">
              <a:solidFill>
                <a:srgbClr val="008000"/>
              </a:solidFill>
            </a:endParaRPr>
          </a:p>
        </p:txBody>
      </p:sp>
    </p:spTree>
    <p:extLst>
      <p:ext uri="{BB962C8B-B14F-4D97-AF65-F5344CB8AC3E}">
        <p14:creationId xmlns:p14="http://schemas.microsoft.com/office/powerpoint/2010/main" val="124018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xit" presetSubtype="0" fill="hold" nodeType="withEffect">
                                  <p:stCondLst>
                                    <p:cond delay="0"/>
                                  </p:stCondLst>
                                  <p:childTnLst>
                                    <p:animEffect transition="out" filter="fade">
                                      <p:cBhvr>
                                        <p:cTn id="14" dur="500"/>
                                        <p:tgtEl>
                                          <p:spTgt spid="45"/>
                                        </p:tgtEl>
                                      </p:cBhvr>
                                    </p:animEffect>
                                    <p:set>
                                      <p:cBhvr>
                                        <p:cTn id="15" dur="1" fill="hold">
                                          <p:stCondLst>
                                            <p:cond delay="499"/>
                                          </p:stCondLst>
                                        </p:cTn>
                                        <p:tgtEl>
                                          <p:spTgt spid="45"/>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xit" presetSubtype="0" fill="hold" grpId="1" nodeType="withEffect">
                                  <p:stCondLst>
                                    <p:cond delay="0"/>
                                  </p:stCondLst>
                                  <p:childTnLst>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animBg="1"/>
      <p:bldP spid="12" grpId="0"/>
      <p:bldP spid="12"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Rules</a:t>
            </a:r>
          </a:p>
        </p:txBody>
      </p:sp>
      <p:sp>
        <p:nvSpPr>
          <p:cNvPr id="3" name="Content Placeholder 2"/>
          <p:cNvSpPr>
            <a:spLocks noGrp="1"/>
          </p:cNvSpPr>
          <p:nvPr>
            <p:ph idx="1"/>
          </p:nvPr>
        </p:nvSpPr>
        <p:spPr/>
        <p:txBody>
          <a:bodyPr/>
          <a:lstStyle/>
          <a:p>
            <a:pPr marL="0" indent="0">
              <a:buNone/>
            </a:pPr>
            <a:r>
              <a:rPr lang="en-US" dirty="0"/>
              <a:t>Do </a:t>
            </a:r>
            <a:r>
              <a:rPr lang="en-US" dirty="0">
                <a:solidFill>
                  <a:srgbClr val="FF0000"/>
                </a:solidFill>
              </a:rPr>
              <a:t>not </a:t>
            </a:r>
            <a:r>
              <a:rPr lang="en-US" dirty="0"/>
              <a:t>call blocking functions with interrupts disabled or spin lock held</a:t>
            </a:r>
          </a:p>
          <a:p>
            <a:pPr marL="0" indent="0">
              <a:buNone/>
            </a:pPr>
            <a:r>
              <a:rPr lang="en-US" altLang="zh-CN" dirty="0"/>
              <a:t>C</a:t>
            </a:r>
            <a:r>
              <a:rPr lang="en-US" dirty="0"/>
              <a:t>heck for </a:t>
            </a:r>
            <a:r>
              <a:rPr lang="en-US" dirty="0">
                <a:solidFill>
                  <a:srgbClr val="FF0000"/>
                </a:solidFill>
              </a:rPr>
              <a:t>NULL </a:t>
            </a:r>
            <a:r>
              <a:rPr lang="en-US" dirty="0"/>
              <a:t>results</a:t>
            </a:r>
          </a:p>
          <a:p>
            <a:pPr marL="0" indent="0">
              <a:buNone/>
            </a:pPr>
            <a:r>
              <a:rPr lang="en-US" dirty="0"/>
              <a:t>Do </a:t>
            </a:r>
            <a:r>
              <a:rPr lang="en-US" dirty="0">
                <a:solidFill>
                  <a:srgbClr val="FF0000"/>
                </a:solidFill>
              </a:rPr>
              <a:t>not</a:t>
            </a:r>
            <a:r>
              <a:rPr lang="en-US" dirty="0"/>
              <a:t> allocate large stack variables</a:t>
            </a:r>
          </a:p>
          <a:p>
            <a:pPr marL="0" indent="0">
              <a:buNone/>
            </a:pPr>
            <a:r>
              <a:rPr lang="en-US" dirty="0"/>
              <a:t>Do not </a:t>
            </a:r>
            <a:r>
              <a:rPr lang="en-US" dirty="0">
                <a:solidFill>
                  <a:srgbClr val="FF0000"/>
                </a:solidFill>
              </a:rPr>
              <a:t>re-use </a:t>
            </a:r>
            <a:r>
              <a:rPr lang="en-US" dirty="0"/>
              <a:t>already-allocated memory</a:t>
            </a:r>
          </a:p>
          <a:p>
            <a:pPr marL="0" indent="0">
              <a:buNone/>
            </a:pPr>
            <a:r>
              <a:rPr lang="en-US" dirty="0"/>
              <a:t>Check </a:t>
            </a:r>
            <a:r>
              <a:rPr lang="en-US" dirty="0">
                <a:solidFill>
                  <a:srgbClr val="FF0000"/>
                </a:solidFill>
              </a:rPr>
              <a:t>user</a:t>
            </a:r>
            <a:r>
              <a:rPr lang="en-US" dirty="0"/>
              <a:t> pointers before using them in kernel mode</a:t>
            </a:r>
          </a:p>
          <a:p>
            <a:pPr marL="0" indent="0">
              <a:buNone/>
            </a:pPr>
            <a:r>
              <a:rPr lang="en-US" dirty="0">
                <a:solidFill>
                  <a:srgbClr val="FF0000"/>
                </a:solidFill>
              </a:rPr>
              <a:t>Release </a:t>
            </a:r>
            <a:r>
              <a:rPr lang="en-US" dirty="0"/>
              <a:t>acquired locks </a:t>
            </a:r>
          </a:p>
        </p:txBody>
      </p:sp>
    </p:spTree>
    <p:extLst>
      <p:ext uri="{BB962C8B-B14F-4D97-AF65-F5344CB8AC3E}">
        <p14:creationId xmlns:p14="http://schemas.microsoft.com/office/powerpoint/2010/main" val="6190596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Unstated Rules in JOS</a:t>
            </a:r>
          </a:p>
        </p:txBody>
      </p:sp>
      <p:sp>
        <p:nvSpPr>
          <p:cNvPr id="3" name="Content Placeholder 2"/>
          <p:cNvSpPr>
            <a:spLocks noGrp="1"/>
          </p:cNvSpPr>
          <p:nvPr>
            <p:ph idx="1"/>
          </p:nvPr>
        </p:nvSpPr>
        <p:spPr/>
        <p:txBody>
          <a:bodyPr>
            <a:normAutofit/>
          </a:bodyPr>
          <a:lstStyle/>
          <a:p>
            <a:pPr marL="0" indent="0">
              <a:buNone/>
            </a:pPr>
            <a:r>
              <a:rPr lang="en-US" dirty="0"/>
              <a:t>Interrupts are </a:t>
            </a:r>
            <a:r>
              <a:rPr lang="en-US" dirty="0">
                <a:solidFill>
                  <a:srgbClr val="FF0000"/>
                </a:solidFill>
              </a:rPr>
              <a:t>disabled </a:t>
            </a:r>
            <a:r>
              <a:rPr lang="en-US" dirty="0"/>
              <a:t>in kernel mode</a:t>
            </a:r>
          </a:p>
          <a:p>
            <a:pPr marL="0" indent="0">
              <a:buNone/>
            </a:pPr>
            <a:r>
              <a:rPr lang="en-US" dirty="0"/>
              <a:t>Only </a:t>
            </a:r>
            <a:r>
              <a:rPr lang="en-US" dirty="0" err="1">
                <a:solidFill>
                  <a:srgbClr val="FF0000"/>
                </a:solidFill>
              </a:rPr>
              <a:t>env</a:t>
            </a:r>
            <a:r>
              <a:rPr lang="en-US" dirty="0">
                <a:solidFill>
                  <a:srgbClr val="FF0000"/>
                </a:solidFill>
              </a:rPr>
              <a:t> 1</a:t>
            </a:r>
            <a:r>
              <a:rPr lang="en-US" dirty="0"/>
              <a:t> has access to disk</a:t>
            </a:r>
          </a:p>
          <a:p>
            <a:pPr marL="0" indent="0">
              <a:buNone/>
            </a:pPr>
            <a:r>
              <a:rPr lang="en-US" dirty="0"/>
              <a:t>All registers are saved &amp; restored on context switch</a:t>
            </a:r>
          </a:p>
          <a:p>
            <a:pPr marL="0" indent="0">
              <a:buNone/>
            </a:pPr>
            <a:r>
              <a:rPr lang="en-US" dirty="0"/>
              <a:t>Application code is </a:t>
            </a:r>
            <a:r>
              <a:rPr lang="en-US" dirty="0">
                <a:solidFill>
                  <a:srgbClr val="FF0000"/>
                </a:solidFill>
              </a:rPr>
              <a:t>never </a:t>
            </a:r>
            <a:r>
              <a:rPr lang="en-US" dirty="0"/>
              <a:t>executed with CPL 0</a:t>
            </a:r>
          </a:p>
          <a:p>
            <a:pPr marL="0" indent="0">
              <a:buNone/>
            </a:pPr>
            <a:r>
              <a:rPr lang="en-US" dirty="0"/>
              <a:t>Don't </a:t>
            </a:r>
            <a:r>
              <a:rPr lang="en-US" dirty="0">
                <a:solidFill>
                  <a:srgbClr val="FF0000"/>
                </a:solidFill>
              </a:rPr>
              <a:t>allocate </a:t>
            </a:r>
            <a:r>
              <a:rPr lang="en-US" dirty="0"/>
              <a:t>an already-allocated physical page</a:t>
            </a:r>
          </a:p>
          <a:p>
            <a:pPr marL="0" indent="0">
              <a:buNone/>
            </a:pPr>
            <a:r>
              <a:rPr lang="en-US" dirty="0">
                <a:solidFill>
                  <a:srgbClr val="FF0000"/>
                </a:solidFill>
              </a:rPr>
              <a:t>Propagate </a:t>
            </a:r>
            <a:r>
              <a:rPr lang="en-US" dirty="0"/>
              <a:t>error messages to user applications (e.g., out of resources)</a:t>
            </a:r>
          </a:p>
        </p:txBody>
      </p:sp>
    </p:spTree>
    <p:extLst>
      <p:ext uri="{BB962C8B-B14F-4D97-AF65-F5344CB8AC3E}">
        <p14:creationId xmlns:p14="http://schemas.microsoft.com/office/powerpoint/2010/main" val="33221065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Unstated Rules in JOS</a:t>
            </a:r>
          </a:p>
        </p:txBody>
      </p:sp>
      <p:sp>
        <p:nvSpPr>
          <p:cNvPr id="3" name="Content Placeholder 2"/>
          <p:cNvSpPr>
            <a:spLocks noGrp="1"/>
          </p:cNvSpPr>
          <p:nvPr>
            <p:ph idx="1"/>
          </p:nvPr>
        </p:nvSpPr>
        <p:spPr/>
        <p:txBody>
          <a:bodyPr/>
          <a:lstStyle/>
          <a:p>
            <a:pPr marL="0" indent="0">
              <a:buNone/>
            </a:pPr>
            <a:r>
              <a:rPr lang="en-US"/>
              <a:t>A </a:t>
            </a:r>
            <a:r>
              <a:rPr lang="en-US" dirty="0"/>
              <a:t>spawned program should have open </a:t>
            </a:r>
            <a:r>
              <a:rPr lang="en-US" dirty="0">
                <a:solidFill>
                  <a:srgbClr val="FF0000"/>
                </a:solidFill>
              </a:rPr>
              <a:t>only </a:t>
            </a:r>
            <a:r>
              <a:rPr lang="en-US" dirty="0"/>
              <a:t>file descriptors 0, 1, and 2.</a:t>
            </a:r>
          </a:p>
          <a:p>
            <a:pPr marL="0" indent="0">
              <a:buNone/>
            </a:pPr>
            <a:r>
              <a:rPr lang="en-US" dirty="0"/>
              <a:t>User pointers should be run through TRUP before used by the kernel </a:t>
            </a:r>
          </a:p>
          <a:p>
            <a:pPr marL="0" indent="0">
              <a:buNone/>
            </a:pPr>
            <a:endParaRPr lang="en-US" dirty="0"/>
          </a:p>
        </p:txBody>
      </p:sp>
    </p:spTree>
    <p:extLst>
      <p:ext uri="{BB962C8B-B14F-4D97-AF65-F5344CB8AC3E}">
        <p14:creationId xmlns:p14="http://schemas.microsoft.com/office/powerpoint/2010/main" val="912652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a:latin typeface="Tahoma" charset="0"/>
                <a:ea typeface="ＭＳ Ｐゴシック" charset="0"/>
                <a:cs typeface="ＭＳ Ｐゴシック" charset="0"/>
              </a:rPr>
              <a:t>Recap: Better Implementation</a:t>
            </a:r>
          </a:p>
        </p:txBody>
      </p:sp>
      <p:sp>
        <p:nvSpPr>
          <p:cNvPr id="40963" name="Content Placeholder 5"/>
          <p:cNvSpPr>
            <a:spLocks noGrp="1"/>
          </p:cNvSpPr>
          <p:nvPr>
            <p:ph sz="half" idx="1"/>
          </p:nvPr>
        </p:nvSpPr>
        <p:spPr/>
        <p:txBody>
          <a:bodyPr>
            <a:normAutofit lnSpcReduction="10000"/>
          </a:bodyPr>
          <a:lstStyle/>
          <a:p>
            <a:pPr>
              <a:buFont typeface="Wingdings" charset="0"/>
              <a:buNone/>
            </a:pPr>
            <a:r>
              <a:rPr lang="en-US" sz="2400">
                <a:latin typeface="Tahoma" charset="0"/>
                <a:ea typeface="ＭＳ Ｐゴシック" charset="0"/>
                <a:cs typeface="ＭＳ Ｐゴシック" charset="0"/>
              </a:rPr>
              <a:t>readerStart() {</a:t>
            </a:r>
          </a:p>
          <a:p>
            <a:pPr>
              <a:buFont typeface="Wingdings" charset="0"/>
              <a:buNone/>
            </a:pPr>
            <a:r>
              <a:rPr lang="en-US" sz="2400">
                <a:latin typeface="Tahoma" charset="0"/>
                <a:ea typeface="ＭＳ Ｐゴシック" charset="0"/>
                <a:cs typeface="ＭＳ Ｐゴシック" charset="0"/>
              </a:rPr>
              <a:t>  lock(lockRW);</a:t>
            </a:r>
          </a:p>
          <a:p>
            <a:pPr>
              <a:buFont typeface="Wingdings" charset="0"/>
              <a:buNone/>
            </a:pPr>
            <a:endParaRPr lang="en-US" sz="2400">
              <a:latin typeface="Tahoma" charset="0"/>
              <a:ea typeface="ＭＳ Ｐゴシック" charset="0"/>
              <a:cs typeface="ＭＳ Ｐゴシック" charset="0"/>
            </a:endParaRPr>
          </a:p>
          <a:p>
            <a:pPr>
              <a:buFont typeface="Wingdings" charset="0"/>
              <a:buNone/>
            </a:pPr>
            <a:r>
              <a:rPr lang="en-US" sz="2400">
                <a:latin typeface="Tahoma" charset="0"/>
                <a:ea typeface="ＭＳ Ｐゴシック" charset="0"/>
                <a:cs typeface="ＭＳ Ｐゴシック" charset="0"/>
              </a:rPr>
              <a:t>  while(numWriters &gt; 0){</a:t>
            </a:r>
          </a:p>
          <a:p>
            <a:pPr>
              <a:buFont typeface="Wingdings" charset="0"/>
              <a:buNone/>
            </a:pPr>
            <a:r>
              <a:rPr lang="en-US" sz="2400">
                <a:latin typeface="Tahoma" charset="0"/>
                <a:ea typeface="ＭＳ Ｐゴシック" charset="0"/>
                <a:cs typeface="ＭＳ Ｐゴシック" charset="0"/>
              </a:rPr>
              <a:t>    wait(lockRW,condRW);</a:t>
            </a:r>
          </a:p>
          <a:p>
            <a:pPr>
              <a:buFont typeface="Wingdings" charset="0"/>
              <a:buNone/>
            </a:pPr>
            <a:r>
              <a:rPr lang="en-US" sz="2400">
                <a:latin typeface="Tahoma" charset="0"/>
                <a:ea typeface="ＭＳ Ｐゴシック" charset="0"/>
                <a:cs typeface="ＭＳ Ｐゴシック" charset="0"/>
              </a:rPr>
              <a:t>  };</a:t>
            </a:r>
          </a:p>
          <a:p>
            <a:pPr>
              <a:buFont typeface="Wingdings" charset="0"/>
              <a:buNone/>
            </a:pPr>
            <a:endParaRPr lang="en-US" sz="2400">
              <a:latin typeface="Tahoma" charset="0"/>
              <a:ea typeface="ＭＳ Ｐゴシック" charset="0"/>
              <a:cs typeface="ＭＳ Ｐゴシック" charset="0"/>
            </a:endParaRPr>
          </a:p>
          <a:p>
            <a:pPr>
              <a:buFont typeface="Wingdings" charset="0"/>
              <a:buNone/>
            </a:pPr>
            <a:r>
              <a:rPr lang="en-US" sz="2400">
                <a:latin typeface="Tahoma" charset="0"/>
                <a:ea typeface="ＭＳ Ｐゴシック" charset="0"/>
                <a:cs typeface="ＭＳ Ｐゴシック" charset="0"/>
              </a:rPr>
              <a:t>  numReaders++;</a:t>
            </a:r>
          </a:p>
          <a:p>
            <a:pPr>
              <a:buFont typeface="Wingdings" charset="0"/>
              <a:buNone/>
            </a:pPr>
            <a:endParaRPr lang="en-US" sz="2400">
              <a:latin typeface="Tahoma" charset="0"/>
              <a:ea typeface="ＭＳ Ｐゴシック" charset="0"/>
              <a:cs typeface="ＭＳ Ｐゴシック" charset="0"/>
            </a:endParaRPr>
          </a:p>
          <a:p>
            <a:pPr>
              <a:buFont typeface="Wingdings" charset="0"/>
              <a:buNone/>
            </a:pPr>
            <a:r>
              <a:rPr lang="en-US" sz="2400">
                <a:latin typeface="Tahoma" charset="0"/>
                <a:ea typeface="ＭＳ Ｐゴシック" charset="0"/>
                <a:cs typeface="ＭＳ Ｐゴシック" charset="0"/>
              </a:rPr>
              <a:t>  unlock(lockRW);</a:t>
            </a:r>
          </a:p>
          <a:p>
            <a:pPr>
              <a:buFont typeface="Wingdings" charset="0"/>
              <a:buNone/>
            </a:pPr>
            <a:r>
              <a:rPr lang="en-US" sz="2400">
                <a:latin typeface="Tahoma" charset="0"/>
                <a:ea typeface="ＭＳ Ｐゴシック" charset="0"/>
                <a:cs typeface="ＭＳ Ｐゴシック" charset="0"/>
              </a:rPr>
              <a:t>}</a:t>
            </a:r>
          </a:p>
        </p:txBody>
      </p:sp>
      <p:sp>
        <p:nvSpPr>
          <p:cNvPr id="40964" name="Content Placeholder 6"/>
          <p:cNvSpPr>
            <a:spLocks noGrp="1"/>
          </p:cNvSpPr>
          <p:nvPr>
            <p:ph sz="half" idx="2"/>
          </p:nvPr>
        </p:nvSpPr>
        <p:spPr/>
        <p:txBody>
          <a:bodyPr>
            <a:normAutofit lnSpcReduction="10000"/>
          </a:bodyPr>
          <a:lstStyle/>
          <a:p>
            <a:pPr>
              <a:buFont typeface="Wingdings" charset="0"/>
              <a:buNone/>
            </a:pPr>
            <a:r>
              <a:rPr lang="en-US" sz="2400">
                <a:latin typeface="Tahoma" charset="0"/>
                <a:ea typeface="ＭＳ Ｐゴシック" charset="0"/>
                <a:cs typeface="ＭＳ Ｐゴシック" charset="0"/>
              </a:rPr>
              <a:t>readerFinish() {</a:t>
            </a:r>
          </a:p>
          <a:p>
            <a:pPr>
              <a:buFont typeface="Wingdings" charset="0"/>
              <a:buNone/>
            </a:pPr>
            <a:r>
              <a:rPr lang="en-US" sz="2400">
                <a:latin typeface="Tahoma" charset="0"/>
                <a:ea typeface="ＭＳ Ｐゴシック" charset="0"/>
                <a:cs typeface="ＭＳ Ｐゴシック" charset="0"/>
              </a:rPr>
              <a:t>  lock(lockRW);</a:t>
            </a:r>
          </a:p>
          <a:p>
            <a:pPr>
              <a:buFont typeface="Wingdings" charset="0"/>
              <a:buNone/>
            </a:pPr>
            <a:endParaRPr lang="en-US" sz="2400">
              <a:latin typeface="Tahoma" charset="0"/>
              <a:ea typeface="ＭＳ Ｐゴシック" charset="0"/>
              <a:cs typeface="ＭＳ Ｐゴシック" charset="0"/>
            </a:endParaRPr>
          </a:p>
          <a:p>
            <a:pPr>
              <a:buFont typeface="Wingdings" charset="0"/>
              <a:buNone/>
            </a:pPr>
            <a:r>
              <a:rPr lang="en-US" sz="2400">
                <a:latin typeface="Tahoma" charset="0"/>
                <a:ea typeface="ＭＳ Ｐゴシック" charset="0"/>
                <a:cs typeface="ＭＳ Ｐゴシック" charset="0"/>
              </a:rPr>
              <a:t>  numReaders--.</a:t>
            </a:r>
          </a:p>
          <a:p>
            <a:pPr>
              <a:buFont typeface="Wingdings" charset="0"/>
              <a:buNone/>
            </a:pPr>
            <a:r>
              <a:rPr lang="en-US" sz="2400">
                <a:latin typeface="Tahoma" charset="0"/>
                <a:ea typeface="ＭＳ Ｐゴシック" charset="0"/>
                <a:cs typeface="ＭＳ Ｐゴシック" charset="0"/>
              </a:rPr>
              <a:t> </a:t>
            </a:r>
          </a:p>
          <a:p>
            <a:pPr>
              <a:buFont typeface="Wingdings" charset="0"/>
              <a:buNone/>
            </a:pPr>
            <a:r>
              <a:rPr lang="en-US" sz="2400">
                <a:latin typeface="Tahoma" charset="0"/>
                <a:ea typeface="ＭＳ Ｐゴシック" charset="0"/>
                <a:cs typeface="ＭＳ Ｐゴシック" charset="0"/>
              </a:rPr>
              <a:t>  if(numReaders == 0){</a:t>
            </a:r>
          </a:p>
          <a:p>
            <a:pPr>
              <a:buFont typeface="Wingdings" charset="0"/>
              <a:buNone/>
            </a:pPr>
            <a:r>
              <a:rPr lang="en-US" sz="2400">
                <a:latin typeface="Tahoma" charset="0"/>
                <a:ea typeface="ＭＳ Ｐゴシック" charset="0"/>
                <a:cs typeface="ＭＳ Ｐゴシック" charset="0"/>
              </a:rPr>
              <a:t>    signal(lockRW,condWR);</a:t>
            </a:r>
          </a:p>
          <a:p>
            <a:pPr>
              <a:buFont typeface="Wingdings" charset="0"/>
              <a:buNone/>
            </a:pPr>
            <a:r>
              <a:rPr lang="en-US" sz="2400">
                <a:latin typeface="Tahoma" charset="0"/>
                <a:ea typeface="ＭＳ Ｐゴシック" charset="0"/>
                <a:cs typeface="ＭＳ Ｐゴシック" charset="0"/>
              </a:rPr>
              <a:t>  };</a:t>
            </a:r>
          </a:p>
          <a:p>
            <a:pPr>
              <a:buFont typeface="Wingdings" charset="0"/>
              <a:buNone/>
            </a:pPr>
            <a:r>
              <a:rPr lang="en-US" sz="2400">
                <a:latin typeface="Tahoma" charset="0"/>
                <a:ea typeface="ＭＳ Ｐゴシック" charset="0"/>
                <a:cs typeface="ＭＳ Ｐゴシック" charset="0"/>
              </a:rPr>
              <a:t>  unlock(lockRW);</a:t>
            </a:r>
          </a:p>
          <a:p>
            <a:pPr>
              <a:buFont typeface="Wingdings" charset="0"/>
              <a:buNone/>
            </a:pPr>
            <a:r>
              <a:rPr lang="en-US" sz="2400">
                <a:latin typeface="Tahoma" charset="0"/>
                <a:ea typeface="ＭＳ Ｐゴシック" charset="0"/>
                <a:cs typeface="ＭＳ Ｐゴシック" charset="0"/>
              </a:rPr>
              <a:t>}</a:t>
            </a:r>
          </a:p>
        </p:txBody>
      </p:sp>
      <p:sp>
        <p:nvSpPr>
          <p:cNvPr id="4" name="Date Placeholder 3"/>
          <p:cNvSpPr>
            <a:spLocks noGrp="1"/>
          </p:cNvSpPr>
          <p:nvPr>
            <p:ph type="dt" sz="half" idx="10"/>
          </p:nvPr>
        </p:nvSpPr>
        <p:spPr/>
        <p:txBody>
          <a:bodyPr/>
          <a:lstStyle>
            <a:lvl1pPr eaLnBrk="0" hangingPunct="0">
              <a:defRPr sz="2800">
                <a:solidFill>
                  <a:schemeClr val="tx1"/>
                </a:solidFill>
                <a:latin typeface="Arial" charset="0"/>
                <a:ea typeface="ＭＳ Ｐゴシック" charset="0"/>
                <a:cs typeface="ＭＳ Ｐゴシック" charset="0"/>
              </a:defRPr>
            </a:lvl1pPr>
            <a:lvl2pPr marL="37931725" indent="-37474525" eaLnBrk="0" hangingPunct="0">
              <a:defRPr sz="2800">
                <a:solidFill>
                  <a:schemeClr val="tx1"/>
                </a:solidFill>
                <a:latin typeface="Arial" charset="0"/>
                <a:ea typeface="ＭＳ Ｐゴシック" charset="0"/>
              </a:defRPr>
            </a:lvl2pPr>
            <a:lvl3pPr eaLnBrk="0" hangingPunct="0">
              <a:defRPr sz="2800">
                <a:solidFill>
                  <a:schemeClr val="tx1"/>
                </a:solidFill>
                <a:latin typeface="Arial" charset="0"/>
                <a:ea typeface="ＭＳ Ｐゴシック" charset="0"/>
              </a:defRPr>
            </a:lvl3pPr>
            <a:lvl4pPr eaLnBrk="0" hangingPunct="0">
              <a:defRPr sz="2800">
                <a:solidFill>
                  <a:schemeClr val="tx1"/>
                </a:solidFill>
                <a:latin typeface="Arial" charset="0"/>
                <a:ea typeface="ＭＳ Ｐゴシック" charset="0"/>
              </a:defRPr>
            </a:lvl4pPr>
            <a:lvl5pPr eaLnBrk="0" hangingPunct="0">
              <a:defRPr sz="2800">
                <a:solidFill>
                  <a:schemeClr val="tx1"/>
                </a:solidFill>
                <a:latin typeface="Arial" charset="0"/>
                <a:ea typeface="ＭＳ Ｐゴシック" charset="0"/>
              </a:defRPr>
            </a:lvl5pPr>
            <a:lvl6pPr marL="457200" eaLnBrk="0" fontAlgn="base" hangingPunct="0">
              <a:spcBef>
                <a:spcPct val="0"/>
              </a:spcBef>
              <a:spcAft>
                <a:spcPct val="0"/>
              </a:spcAft>
              <a:defRPr sz="2800">
                <a:solidFill>
                  <a:schemeClr val="tx1"/>
                </a:solidFill>
                <a:latin typeface="Arial" charset="0"/>
                <a:ea typeface="ＭＳ Ｐゴシック" charset="0"/>
              </a:defRPr>
            </a:lvl6pPr>
            <a:lvl7pPr marL="914400" eaLnBrk="0" fontAlgn="base" hangingPunct="0">
              <a:spcBef>
                <a:spcPct val="0"/>
              </a:spcBef>
              <a:spcAft>
                <a:spcPct val="0"/>
              </a:spcAft>
              <a:defRPr sz="2800">
                <a:solidFill>
                  <a:schemeClr val="tx1"/>
                </a:solidFill>
                <a:latin typeface="Arial" charset="0"/>
                <a:ea typeface="ＭＳ Ｐゴシック" charset="0"/>
              </a:defRPr>
            </a:lvl7pPr>
            <a:lvl8pPr marL="1371600" eaLnBrk="0" fontAlgn="base" hangingPunct="0">
              <a:spcBef>
                <a:spcPct val="0"/>
              </a:spcBef>
              <a:spcAft>
                <a:spcPct val="0"/>
              </a:spcAft>
              <a:defRPr sz="2800">
                <a:solidFill>
                  <a:schemeClr val="tx1"/>
                </a:solidFill>
                <a:latin typeface="Arial" charset="0"/>
                <a:ea typeface="ＭＳ Ｐゴシック" charset="0"/>
              </a:defRPr>
            </a:lvl8pPr>
            <a:lvl9pPr marL="18288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fld id="{C78B2C9A-6B86-5E4A-94EA-77D7F4706477}" type="datetime1">
              <a:rPr lang="en-US" sz="1400">
                <a:latin typeface="Tahoma" charset="0"/>
              </a:rPr>
              <a:pPr eaLnBrk="1" hangingPunct="1"/>
              <a:t>5/21/19</a:t>
            </a:fld>
            <a:endParaRPr lang="en-US" sz="1400">
              <a:latin typeface="Tahoma" charset="0"/>
            </a:endParaRPr>
          </a:p>
        </p:txBody>
      </p:sp>
      <p:sp>
        <p:nvSpPr>
          <p:cNvPr id="5" name="Slide Number Placeholder 4"/>
          <p:cNvSpPr>
            <a:spLocks noGrp="1"/>
          </p:cNvSpPr>
          <p:nvPr>
            <p:ph type="sldNum" sz="quarter" idx="12"/>
          </p:nvPr>
        </p:nvSpPr>
        <p:spPr/>
        <p:txBody>
          <a:bodyPr/>
          <a:lstStyle>
            <a:lvl1pPr eaLnBrk="0" hangingPunct="0">
              <a:defRPr sz="2800">
                <a:solidFill>
                  <a:schemeClr val="tx1"/>
                </a:solidFill>
                <a:latin typeface="Arial" charset="0"/>
                <a:ea typeface="ＭＳ Ｐゴシック" charset="0"/>
                <a:cs typeface="ＭＳ Ｐゴシック" charset="0"/>
              </a:defRPr>
            </a:lvl1pPr>
            <a:lvl2pPr marL="37931725" indent="-37474525" eaLnBrk="0" hangingPunct="0">
              <a:defRPr sz="2800">
                <a:solidFill>
                  <a:schemeClr val="tx1"/>
                </a:solidFill>
                <a:latin typeface="Arial" charset="0"/>
                <a:ea typeface="ＭＳ Ｐゴシック" charset="0"/>
              </a:defRPr>
            </a:lvl2pPr>
            <a:lvl3pPr eaLnBrk="0" hangingPunct="0">
              <a:defRPr sz="2800">
                <a:solidFill>
                  <a:schemeClr val="tx1"/>
                </a:solidFill>
                <a:latin typeface="Arial" charset="0"/>
                <a:ea typeface="ＭＳ Ｐゴシック" charset="0"/>
              </a:defRPr>
            </a:lvl3pPr>
            <a:lvl4pPr eaLnBrk="0" hangingPunct="0">
              <a:defRPr sz="2800">
                <a:solidFill>
                  <a:schemeClr val="tx1"/>
                </a:solidFill>
                <a:latin typeface="Arial" charset="0"/>
                <a:ea typeface="ＭＳ Ｐゴシック" charset="0"/>
              </a:defRPr>
            </a:lvl4pPr>
            <a:lvl5pPr eaLnBrk="0" hangingPunct="0">
              <a:defRPr sz="2800">
                <a:solidFill>
                  <a:schemeClr val="tx1"/>
                </a:solidFill>
                <a:latin typeface="Arial" charset="0"/>
                <a:ea typeface="ＭＳ Ｐゴシック" charset="0"/>
              </a:defRPr>
            </a:lvl5pPr>
            <a:lvl6pPr marL="457200" eaLnBrk="0" fontAlgn="base" hangingPunct="0">
              <a:spcBef>
                <a:spcPct val="0"/>
              </a:spcBef>
              <a:spcAft>
                <a:spcPct val="0"/>
              </a:spcAft>
              <a:defRPr sz="2800">
                <a:solidFill>
                  <a:schemeClr val="tx1"/>
                </a:solidFill>
                <a:latin typeface="Arial" charset="0"/>
                <a:ea typeface="ＭＳ Ｐゴシック" charset="0"/>
              </a:defRPr>
            </a:lvl6pPr>
            <a:lvl7pPr marL="914400" eaLnBrk="0" fontAlgn="base" hangingPunct="0">
              <a:spcBef>
                <a:spcPct val="0"/>
              </a:spcBef>
              <a:spcAft>
                <a:spcPct val="0"/>
              </a:spcAft>
              <a:defRPr sz="2800">
                <a:solidFill>
                  <a:schemeClr val="tx1"/>
                </a:solidFill>
                <a:latin typeface="Arial" charset="0"/>
                <a:ea typeface="ＭＳ Ｐゴシック" charset="0"/>
              </a:defRPr>
            </a:lvl7pPr>
            <a:lvl8pPr marL="1371600" eaLnBrk="0" fontAlgn="base" hangingPunct="0">
              <a:spcBef>
                <a:spcPct val="0"/>
              </a:spcBef>
              <a:spcAft>
                <a:spcPct val="0"/>
              </a:spcAft>
              <a:defRPr sz="2800">
                <a:solidFill>
                  <a:schemeClr val="tx1"/>
                </a:solidFill>
                <a:latin typeface="Arial" charset="0"/>
                <a:ea typeface="ＭＳ Ｐゴシック" charset="0"/>
              </a:defRPr>
            </a:lvl8pPr>
            <a:lvl9pPr marL="18288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fld id="{1978F2D7-CE27-024E-A37B-72DCDAB150C6}" type="slidenum">
              <a:rPr lang="en-US" sz="1400">
                <a:latin typeface="Tahoma" charset="0"/>
              </a:rPr>
              <a:pPr eaLnBrk="1" hangingPunct="1"/>
              <a:t>6</a:t>
            </a:fld>
            <a:endParaRPr lang="en-US" sz="1400">
              <a:latin typeface="Tahoma" charset="0"/>
            </a:endParaRPr>
          </a:p>
        </p:txBody>
      </p:sp>
    </p:spTree>
    <p:extLst>
      <p:ext uri="{BB962C8B-B14F-4D97-AF65-F5344CB8AC3E}">
        <p14:creationId xmlns:p14="http://schemas.microsoft.com/office/powerpoint/2010/main" val="364905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Concurrency bug characteristics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1081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Survey</a:t>
            </a:r>
            <a:endParaRPr kumimoji="1" lang="zh-CN" altLang="en-US" dirty="0"/>
          </a:p>
        </p:txBody>
      </p:sp>
      <p:sp>
        <p:nvSpPr>
          <p:cNvPr id="3" name="内容占位符 2"/>
          <p:cNvSpPr>
            <a:spLocks noGrp="1"/>
          </p:cNvSpPr>
          <p:nvPr>
            <p:ph idx="1"/>
          </p:nvPr>
        </p:nvSpPr>
        <p:spPr/>
        <p:txBody>
          <a:bodyPr/>
          <a:lstStyle/>
          <a:p>
            <a:pPr marL="0" indent="0">
              <a:buNone/>
            </a:pPr>
            <a:r>
              <a:rPr lang="en-US" altLang="zh-CN" dirty="0"/>
              <a:t>105 </a:t>
            </a:r>
            <a:r>
              <a:rPr lang="en-US" altLang="zh-CN" dirty="0">
                <a:solidFill>
                  <a:srgbClr val="FF0000"/>
                </a:solidFill>
              </a:rPr>
              <a:t>real-world </a:t>
            </a:r>
            <a:r>
              <a:rPr lang="en-US" altLang="zh-CN" dirty="0"/>
              <a:t>concurrency bugs from 4 large open source programs</a:t>
            </a:r>
          </a:p>
          <a:p>
            <a:pPr marL="0" indent="0">
              <a:buNone/>
            </a:pPr>
            <a:endParaRPr lang="en-US" altLang="zh-CN" dirty="0"/>
          </a:p>
          <a:p>
            <a:pPr marL="0" indent="0">
              <a:buNone/>
            </a:pPr>
            <a:r>
              <a:rPr lang="en-US" altLang="zh-CN" dirty="0"/>
              <a:t>Study from 4 dimensions</a:t>
            </a:r>
          </a:p>
          <a:p>
            <a:pPr marL="457200" lvl="1" indent="0">
              <a:buNone/>
            </a:pPr>
            <a:r>
              <a:rPr lang="en-US" altLang="zh-CN" dirty="0"/>
              <a:t>Bug patterns</a:t>
            </a:r>
          </a:p>
          <a:p>
            <a:pPr marL="457200" lvl="1" indent="0">
              <a:buNone/>
            </a:pPr>
            <a:r>
              <a:rPr lang="en-US" altLang="zh-CN" dirty="0"/>
              <a:t>Manifestation condition</a:t>
            </a:r>
          </a:p>
          <a:p>
            <a:pPr marL="457200" lvl="1" indent="0">
              <a:buNone/>
            </a:pPr>
            <a:r>
              <a:rPr lang="en-US" altLang="zh-CN" dirty="0"/>
              <a:t>Diagnosing strategy</a:t>
            </a:r>
          </a:p>
          <a:p>
            <a:pPr marL="457200" lvl="1" indent="0">
              <a:buNone/>
            </a:pPr>
            <a:r>
              <a:rPr lang="en-US" altLang="zh-CN" dirty="0"/>
              <a:t>Fixing methods</a:t>
            </a:r>
          </a:p>
          <a:p>
            <a:pPr marL="0" indent="0">
              <a:buNone/>
            </a:pPr>
            <a:endParaRPr kumimoji="1" lang="zh-CN" altLang="en-US" dirty="0"/>
          </a:p>
        </p:txBody>
      </p:sp>
      <p:cxnSp>
        <p:nvCxnSpPr>
          <p:cNvPr id="5" name="直线箭头连接符 4"/>
          <p:cNvCxnSpPr/>
          <p:nvPr/>
        </p:nvCxnSpPr>
        <p:spPr>
          <a:xfrm>
            <a:off x="4572000" y="4581128"/>
            <a:ext cx="13681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文本框 5"/>
          <p:cNvSpPr txBox="1"/>
          <p:nvPr/>
        </p:nvSpPr>
        <p:spPr>
          <a:xfrm>
            <a:off x="6156176" y="3573016"/>
            <a:ext cx="2578651" cy="1938992"/>
          </a:xfrm>
          <a:prstGeom prst="rect">
            <a:avLst/>
          </a:prstGeom>
          <a:noFill/>
        </p:spPr>
        <p:txBody>
          <a:bodyPr wrap="none" rtlCol="0">
            <a:spAutoFit/>
          </a:bodyPr>
          <a:lstStyle/>
          <a:p>
            <a:r>
              <a:rPr kumimoji="1" lang="en-US" altLang="zh-CN" sz="2400" b="1" dirty="0">
                <a:latin typeface="Arial"/>
                <a:cs typeface="Arial"/>
              </a:rPr>
              <a:t>Implications for:</a:t>
            </a:r>
          </a:p>
          <a:p>
            <a:endParaRPr kumimoji="1" lang="en-US" altLang="zh-CN" sz="2400" b="1" dirty="0">
              <a:latin typeface="Arial"/>
              <a:cs typeface="Arial"/>
            </a:endParaRPr>
          </a:p>
          <a:p>
            <a:r>
              <a:rPr kumimoji="1" lang="en-US" altLang="zh-CN" sz="2400" dirty="0">
                <a:latin typeface="Arial"/>
                <a:cs typeface="Arial"/>
              </a:rPr>
              <a:t>Bug detection</a:t>
            </a:r>
          </a:p>
          <a:p>
            <a:r>
              <a:rPr kumimoji="1" lang="en-US" altLang="zh-CN" sz="2400" dirty="0">
                <a:latin typeface="Arial"/>
                <a:cs typeface="Arial"/>
              </a:rPr>
              <a:t>Software testing</a:t>
            </a:r>
          </a:p>
          <a:p>
            <a:r>
              <a:rPr kumimoji="1" lang="en-US" altLang="zh-CN" sz="2400" dirty="0">
                <a:latin typeface="Arial"/>
                <a:cs typeface="Arial"/>
              </a:rPr>
              <a:t>PL design</a:t>
            </a:r>
            <a:endParaRPr kumimoji="1" lang="zh-CN" altLang="en-US" sz="2400" dirty="0">
              <a:latin typeface="Arial"/>
              <a:cs typeface="Arial"/>
            </a:endParaRPr>
          </a:p>
        </p:txBody>
      </p:sp>
    </p:spTree>
    <p:extLst>
      <p:ext uri="{BB962C8B-B14F-4D97-AF65-F5344CB8AC3E}">
        <p14:creationId xmlns:p14="http://schemas.microsoft.com/office/powerpoint/2010/main" val="152331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Outline</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en-US" altLang="zh-CN" b="1" dirty="0">
                <a:solidFill>
                  <a:srgbClr val="3366FF"/>
                </a:solidFill>
              </a:rPr>
              <a:t>Methodology</a:t>
            </a:r>
          </a:p>
          <a:p>
            <a:pPr marL="0" indent="0">
              <a:buNone/>
            </a:pPr>
            <a:endParaRPr kumimoji="1" lang="en-US" altLang="zh-CN" dirty="0"/>
          </a:p>
          <a:p>
            <a:pPr marL="0" indent="0">
              <a:buNone/>
            </a:pPr>
            <a:r>
              <a:rPr kumimoji="1" lang="en-US" altLang="zh-CN" dirty="0"/>
              <a:t>Findings and implications</a:t>
            </a:r>
          </a:p>
          <a:p>
            <a:pPr marL="457200" lvl="1" indent="0">
              <a:buNone/>
            </a:pPr>
            <a:r>
              <a:rPr kumimoji="1" lang="en-US" altLang="zh-CN" dirty="0"/>
              <a:t>Bug pattern</a:t>
            </a:r>
          </a:p>
          <a:p>
            <a:pPr marL="457200" lvl="1" indent="0">
              <a:buNone/>
            </a:pPr>
            <a:r>
              <a:rPr kumimoji="1" lang="en-US" altLang="zh-CN" dirty="0"/>
              <a:t>Bug manifestation</a:t>
            </a:r>
          </a:p>
          <a:p>
            <a:pPr marL="457200" lvl="1" indent="0">
              <a:buNone/>
            </a:pPr>
            <a:r>
              <a:rPr kumimoji="1" lang="en-US" altLang="zh-CN" dirty="0"/>
              <a:t>Bug fixing</a:t>
            </a:r>
          </a:p>
          <a:p>
            <a:pPr marL="0" indent="0">
              <a:buNone/>
            </a:pPr>
            <a:endParaRPr kumimoji="1" lang="en-US" altLang="zh-CN" dirty="0"/>
          </a:p>
          <a:p>
            <a:pPr marL="0" indent="0">
              <a:buNone/>
            </a:pPr>
            <a:r>
              <a:rPr kumimoji="1" lang="en-US" altLang="zh-CN" dirty="0"/>
              <a:t>Conclusions</a:t>
            </a:r>
            <a:endParaRPr kumimoji="1" lang="zh-CN" altLang="en-US" dirty="0"/>
          </a:p>
        </p:txBody>
      </p:sp>
    </p:spTree>
    <p:extLst>
      <p:ext uri="{BB962C8B-B14F-4D97-AF65-F5344CB8AC3E}">
        <p14:creationId xmlns:p14="http://schemas.microsoft.com/office/powerpoint/2010/main" val="4073115264"/>
      </p:ext>
    </p:extLst>
  </p:cSld>
  <p:clrMapOvr>
    <a:masterClrMapping/>
  </p:clrMapOvr>
</p:sld>
</file>

<file path=ppt/theme/theme1.xml><?xml version="1.0" encoding="utf-8"?>
<a:theme xmlns:a="http://schemas.openxmlformats.org/drawingml/2006/main" name="CloudVisor-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w="28575">
          <a:solidFill>
            <a:schemeClr val="bg2">
              <a:lumMod val="2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Research">
    <a:dk1>
      <a:srgbClr val="000000"/>
    </a:dk1>
    <a:lt1>
      <a:srgbClr val="FFFFFF"/>
    </a:lt1>
    <a:dk2>
      <a:srgbClr val="3F3F3F"/>
    </a:dk2>
    <a:lt2>
      <a:srgbClr val="FFFFFF"/>
    </a:lt2>
    <a:accent1>
      <a:srgbClr val="FFDF79"/>
    </a:accent1>
    <a:accent2>
      <a:srgbClr val="5782B5"/>
    </a:accent2>
    <a:accent3>
      <a:srgbClr val="E15555"/>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Research">
    <a:dk1>
      <a:srgbClr val="000000"/>
    </a:dk1>
    <a:lt1>
      <a:srgbClr val="FFFFFF"/>
    </a:lt1>
    <a:dk2>
      <a:srgbClr val="3F3F3F"/>
    </a:dk2>
    <a:lt2>
      <a:srgbClr val="FFFFFF"/>
    </a:lt2>
    <a:accent1>
      <a:srgbClr val="FFDF79"/>
    </a:accent1>
    <a:accent2>
      <a:srgbClr val="5782B5"/>
    </a:accent2>
    <a:accent3>
      <a:srgbClr val="E15555"/>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Research">
    <a:dk1>
      <a:srgbClr val="000000"/>
    </a:dk1>
    <a:lt1>
      <a:srgbClr val="FFFFFF"/>
    </a:lt1>
    <a:dk2>
      <a:srgbClr val="3F3F3F"/>
    </a:dk2>
    <a:lt2>
      <a:srgbClr val="FFFFFF"/>
    </a:lt2>
    <a:accent1>
      <a:srgbClr val="FFDF79"/>
    </a:accent1>
    <a:accent2>
      <a:srgbClr val="5782B5"/>
    </a:accent2>
    <a:accent3>
      <a:srgbClr val="E15555"/>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Research">
    <a:dk1>
      <a:srgbClr val="000000"/>
    </a:dk1>
    <a:lt1>
      <a:srgbClr val="FFFFFF"/>
    </a:lt1>
    <a:dk2>
      <a:srgbClr val="3F3F3F"/>
    </a:dk2>
    <a:lt2>
      <a:srgbClr val="FFFFFF"/>
    </a:lt2>
    <a:accent1>
      <a:srgbClr val="FFDF79"/>
    </a:accent1>
    <a:accent2>
      <a:srgbClr val="5782B5"/>
    </a:accent2>
    <a:accent3>
      <a:srgbClr val="E15555"/>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Research">
    <a:dk1>
      <a:srgbClr val="000000"/>
    </a:dk1>
    <a:lt1>
      <a:srgbClr val="FFFFFF"/>
    </a:lt1>
    <a:dk2>
      <a:srgbClr val="3F3F3F"/>
    </a:dk2>
    <a:lt2>
      <a:srgbClr val="FFFFFF"/>
    </a:lt2>
    <a:accent1>
      <a:srgbClr val="FFDF79"/>
    </a:accent1>
    <a:accent2>
      <a:srgbClr val="5782B5"/>
    </a:accent2>
    <a:accent3>
      <a:srgbClr val="E15555"/>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CloudVisor-Austin.thmx</Template>
  <TotalTime>6667</TotalTime>
  <Words>2111</Words>
  <Application>Microsoft Macintosh PowerPoint</Application>
  <PresentationFormat>全屏显示(4:3)</PresentationFormat>
  <Paragraphs>541</Paragraphs>
  <Slides>59</Slides>
  <Notes>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59</vt:i4>
      </vt:variant>
    </vt:vector>
  </HeadingPairs>
  <TitlesOfParts>
    <vt:vector size="73" baseType="lpstr">
      <vt:lpstr>宋体</vt:lpstr>
      <vt:lpstr>MS Mincho</vt:lpstr>
      <vt:lpstr>ＭＳ Ｐゴシック</vt:lpstr>
      <vt:lpstr>新細明體</vt:lpstr>
      <vt:lpstr>新細明體</vt:lpstr>
      <vt:lpstr>Segoe</vt:lpstr>
      <vt:lpstr>Zapf Dingbats</vt:lpstr>
      <vt:lpstr>Arial</vt:lpstr>
      <vt:lpstr>Calibri</vt:lpstr>
      <vt:lpstr>Courier New</vt:lpstr>
      <vt:lpstr>Tahoma</vt:lpstr>
      <vt:lpstr>Times New Roman</vt:lpstr>
      <vt:lpstr>Wingdings</vt:lpstr>
      <vt:lpstr>CloudVisor-Austin</vt:lpstr>
      <vt:lpstr>Bug Survey</vt:lpstr>
      <vt:lpstr>Outline</vt:lpstr>
      <vt:lpstr>Recap: How to do with reader – write locks?</vt:lpstr>
      <vt:lpstr>Recap: Basic Implementation</vt:lpstr>
      <vt:lpstr>Recap: Basic Implementation</vt:lpstr>
      <vt:lpstr>Recap: Better Implementation</vt:lpstr>
      <vt:lpstr>Concurrency bug characteristics</vt:lpstr>
      <vt:lpstr>Survey</vt:lpstr>
      <vt:lpstr>Outline</vt:lpstr>
      <vt:lpstr>Application sources</vt:lpstr>
      <vt:lpstr>Bug sources</vt:lpstr>
      <vt:lpstr>Non-Deadlock Bug Pattern</vt:lpstr>
      <vt:lpstr>Atomicity violation</vt:lpstr>
      <vt:lpstr>Example of atomicity violation</vt:lpstr>
      <vt:lpstr>Example of atomicity violation</vt:lpstr>
      <vt:lpstr>Example of atomicity violation</vt:lpstr>
      <vt:lpstr>Order violation</vt:lpstr>
      <vt:lpstr>Example of order violation</vt:lpstr>
      <vt:lpstr>Example of order violation</vt:lpstr>
      <vt:lpstr>Example of order violation</vt:lpstr>
      <vt:lpstr>Non-deadlock bug pattern</vt:lpstr>
      <vt:lpstr>Non-deadlock bug pattern</vt:lpstr>
      <vt:lpstr>How to trigger a bug</vt:lpstr>
      <vt:lpstr>Single Variable vs. Multiple Variable</vt:lpstr>
      <vt:lpstr>Single Variable vs. Multiple Variable</vt:lpstr>
      <vt:lpstr>Multi-Variable Concurrency Bug Example</vt:lpstr>
      <vt:lpstr>Non-deadlock bugs Number of Accesses</vt:lpstr>
      <vt:lpstr>Deadlock bugs Number of Accesses</vt:lpstr>
      <vt:lpstr>Implications</vt:lpstr>
      <vt:lpstr>Number of Threads Involved</vt:lpstr>
      <vt:lpstr>How Were Non-Deadlock Bugs Fixed?</vt:lpstr>
      <vt:lpstr>How Were Deadlock Bugs Fixed?</vt:lpstr>
      <vt:lpstr>Other findings</vt:lpstr>
      <vt:lpstr>Summary</vt:lpstr>
      <vt:lpstr>BUGS in Exception handlers</vt:lpstr>
      <vt:lpstr>Study Methodology</vt:lpstr>
      <vt:lpstr>Multiple Events are Required </vt:lpstr>
      <vt:lpstr>Breakdown of catastrophic failures</vt:lpstr>
      <vt:lpstr>A failure caused by trivial mistake</vt:lpstr>
      <vt:lpstr>Why do developers ignore error handling?</vt:lpstr>
      <vt:lpstr>Other Findings</vt:lpstr>
      <vt:lpstr>Unexpected fun: comments in error handlers</vt:lpstr>
      <vt:lpstr>OS Bugs</vt:lpstr>
      <vt:lpstr>Bugs Cost??</vt:lpstr>
      <vt:lpstr>How to find bugs?</vt:lpstr>
      <vt:lpstr>Trivial consistency: NULL pointers</vt:lpstr>
      <vt:lpstr>Null pointer fun</vt:lpstr>
      <vt:lpstr>Internal Consistency: finding security holes</vt:lpstr>
      <vt:lpstr>Statistical: Deriving deallocation routines</vt:lpstr>
      <vt:lpstr>A bad free error</vt:lpstr>
      <vt:lpstr> “A must be followed by B”</vt:lpstr>
      <vt:lpstr>Checking derived lock functions</vt:lpstr>
      <vt:lpstr>CP-Miner</vt:lpstr>
      <vt:lpstr>/* iComment : Bugs or Bad Comments ? */ [SOSP’07]</vt:lpstr>
      <vt:lpstr>Checking function pointers</vt:lpstr>
      <vt:lpstr>Checking function pointers</vt:lpstr>
      <vt:lpstr>General Rules</vt:lpstr>
      <vt:lpstr>Unstated Rules in JOS</vt:lpstr>
      <vt:lpstr>Unstated Rules in JOS</vt:lpstr>
    </vt:vector>
  </TitlesOfParts>
  <Company>ppi</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Scalable Locking</dc:title>
  <dc:creator>Haibo CHen</dc:creator>
  <cp:lastModifiedBy>Yubin Xia</cp:lastModifiedBy>
  <cp:revision>296</cp:revision>
  <dcterms:created xsi:type="dcterms:W3CDTF">2012-04-01T02:47:07Z</dcterms:created>
  <dcterms:modified xsi:type="dcterms:W3CDTF">2019-05-21T05:53:35Z</dcterms:modified>
</cp:coreProperties>
</file>