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73"/>
  </p:notesMasterIdLst>
  <p:handoutMasterIdLst>
    <p:handoutMasterId r:id="rId74"/>
  </p:handoutMasterIdLst>
  <p:sldIdLst>
    <p:sldId id="333" r:id="rId4"/>
    <p:sldId id="580" r:id="rId5"/>
    <p:sldId id="581" r:id="rId6"/>
    <p:sldId id="582" r:id="rId7"/>
    <p:sldId id="583" r:id="rId8"/>
    <p:sldId id="496" r:id="rId9"/>
    <p:sldId id="547" r:id="rId10"/>
    <p:sldId id="584" r:id="rId11"/>
    <p:sldId id="548" r:id="rId12"/>
    <p:sldId id="500" r:id="rId13"/>
    <p:sldId id="502" r:id="rId14"/>
    <p:sldId id="503" r:id="rId15"/>
    <p:sldId id="504" r:id="rId16"/>
    <p:sldId id="505" r:id="rId17"/>
    <p:sldId id="507" r:id="rId18"/>
    <p:sldId id="508" r:id="rId19"/>
    <p:sldId id="509" r:id="rId20"/>
    <p:sldId id="579" r:id="rId21"/>
    <p:sldId id="574" r:id="rId22"/>
    <p:sldId id="522" r:id="rId23"/>
    <p:sldId id="577" r:id="rId24"/>
    <p:sldId id="575" r:id="rId25"/>
    <p:sldId id="523" r:id="rId26"/>
    <p:sldId id="510" r:id="rId27"/>
    <p:sldId id="538" r:id="rId28"/>
    <p:sldId id="511" r:id="rId29"/>
    <p:sldId id="512" r:id="rId30"/>
    <p:sldId id="513" r:id="rId31"/>
    <p:sldId id="514" r:id="rId32"/>
    <p:sldId id="541" r:id="rId33"/>
    <p:sldId id="539" r:id="rId34"/>
    <p:sldId id="598" r:id="rId35"/>
    <p:sldId id="540" r:id="rId36"/>
    <p:sldId id="516" r:id="rId37"/>
    <p:sldId id="517" r:id="rId38"/>
    <p:sldId id="518" r:id="rId39"/>
    <p:sldId id="519" r:id="rId40"/>
    <p:sldId id="597" r:id="rId41"/>
    <p:sldId id="586" r:id="rId42"/>
    <p:sldId id="534" r:id="rId43"/>
    <p:sldId id="535" r:id="rId44"/>
    <p:sldId id="536" r:id="rId45"/>
    <p:sldId id="542" r:id="rId46"/>
    <p:sldId id="543" r:id="rId47"/>
    <p:sldId id="537" r:id="rId48"/>
    <p:sldId id="569" r:id="rId49"/>
    <p:sldId id="549" r:id="rId50"/>
    <p:sldId id="599" r:id="rId51"/>
    <p:sldId id="600" r:id="rId52"/>
    <p:sldId id="601" r:id="rId53"/>
    <p:sldId id="602" r:id="rId54"/>
    <p:sldId id="603" r:id="rId55"/>
    <p:sldId id="604" r:id="rId56"/>
    <p:sldId id="605" r:id="rId57"/>
    <p:sldId id="552" r:id="rId58"/>
    <p:sldId id="607" r:id="rId59"/>
    <p:sldId id="608" r:id="rId60"/>
    <p:sldId id="609" r:id="rId61"/>
    <p:sldId id="610" r:id="rId62"/>
    <p:sldId id="611" r:id="rId63"/>
    <p:sldId id="612" r:id="rId64"/>
    <p:sldId id="613" r:id="rId65"/>
    <p:sldId id="614" r:id="rId66"/>
    <p:sldId id="615" r:id="rId67"/>
    <p:sldId id="616" r:id="rId68"/>
    <p:sldId id="617" r:id="rId69"/>
    <p:sldId id="567" r:id="rId70"/>
    <p:sldId id="606" r:id="rId71"/>
    <p:sldId id="520" r:id="rId72"/>
  </p:sldIdLst>
  <p:sldSz cx="9144000" cy="6858000" type="screen4x3"/>
  <p:notesSz cx="7315200" cy="9601200"/>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6" autoAdjust="0"/>
    <p:restoredTop sz="92030" autoAdjust="0"/>
  </p:normalViewPr>
  <p:slideViewPr>
    <p:cSldViewPr>
      <p:cViewPr varScale="1">
        <p:scale>
          <a:sx n="94" d="100"/>
          <a:sy n="94" d="100"/>
        </p:scale>
        <p:origin x="1952" y="184"/>
      </p:cViewPr>
      <p:guideLst>
        <p:guide orient="horz" pos="2160"/>
        <p:guide pos="2880"/>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rts/_rels/chart1.xml.rels><?xml version="1.0" encoding="UTF-8" standalone="yes"?>
<Relationships xmlns="http://schemas.openxmlformats.org/package/2006/relationships"><Relationship Id="rId3" Type="http://schemas.openxmlformats.org/officeDocument/2006/relationships/oleObject" Target="file:////Users\ddnirvana\Desktop\memory_evalu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dirty="0"/>
              <a:t>Ballooning</a:t>
            </a:r>
            <a:r>
              <a:rPr lang="en-US" altLang="zh-CN" baseline="0" dirty="0"/>
              <a:t> policy - </a:t>
            </a:r>
            <a:r>
              <a:rPr lang="en-US" altLang="zh-CN" dirty="0"/>
              <a:t>test on KVM</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工作表1!$N$3</c:f>
              <c:strCache>
                <c:ptCount val="1"/>
                <c:pt idx="0">
                  <c:v>test3</c:v>
                </c:pt>
              </c:strCache>
            </c:strRef>
          </c:tx>
          <c:spPr>
            <a:solidFill>
              <a:schemeClr val="accent1"/>
            </a:solidFill>
            <a:ln>
              <a:noFill/>
            </a:ln>
            <a:effectLst/>
          </c:spPr>
          <c:invertIfNegative val="0"/>
          <c:cat>
            <c:strRef>
              <c:f>工作表1!$M$4:$M$13</c:f>
              <c:strCache>
                <c:ptCount val="10"/>
                <c:pt idx="0">
                  <c:v>without-ballooning</c:v>
                </c:pt>
                <c:pt idx="1">
                  <c:v>kvm-autoballoon</c:v>
                </c:pt>
                <c:pt idx="2">
                  <c:v>ovirt-autoballoon</c:v>
                </c:pt>
                <c:pt idx="3">
                  <c:v>dynamic memory allocator</c:v>
                </c:pt>
                <c:pt idx="4">
                  <c:v>WWZ</c:v>
                </c:pt>
                <c:pt idx="5">
                  <c:v>xenserver-dynamic memory control</c:v>
                </c:pt>
                <c:pt idx="6">
                  <c:v>hyperv</c:v>
                </c:pt>
                <c:pt idx="7">
                  <c:v>iballoon</c:v>
                </c:pt>
                <c:pt idx="8">
                  <c:v>U-tube</c:v>
                </c:pt>
                <c:pt idx="9">
                  <c:v>process</c:v>
                </c:pt>
              </c:strCache>
            </c:strRef>
          </c:cat>
          <c:val>
            <c:numRef>
              <c:f>工作表1!$N$4:$N$13</c:f>
              <c:numCache>
                <c:formatCode>General</c:formatCode>
                <c:ptCount val="10"/>
                <c:pt idx="0">
                  <c:v>339504119</c:v>
                </c:pt>
                <c:pt idx="1">
                  <c:v>12029184137</c:v>
                </c:pt>
                <c:pt idx="2">
                  <c:v>14192365508</c:v>
                </c:pt>
                <c:pt idx="3">
                  <c:v>14696810542</c:v>
                </c:pt>
                <c:pt idx="4">
                  <c:v>12895516995</c:v>
                </c:pt>
                <c:pt idx="5">
                  <c:v>300240239</c:v>
                </c:pt>
                <c:pt idx="6">
                  <c:v>13079024590</c:v>
                </c:pt>
                <c:pt idx="7">
                  <c:v>13561749266</c:v>
                </c:pt>
                <c:pt idx="8">
                  <c:v>21344317436</c:v>
                </c:pt>
                <c:pt idx="9">
                  <c:v>27876000000</c:v>
                </c:pt>
              </c:numCache>
            </c:numRef>
          </c:val>
          <c:extLst>
            <c:ext xmlns:c16="http://schemas.microsoft.com/office/drawing/2014/chart" uri="{C3380CC4-5D6E-409C-BE32-E72D297353CC}">
              <c16:uniqueId val="{00000000-D72B-4D6A-AE62-BB4A00C41199}"/>
            </c:ext>
          </c:extLst>
        </c:ser>
        <c:dLbls>
          <c:showLegendKey val="0"/>
          <c:showVal val="0"/>
          <c:showCatName val="0"/>
          <c:showSerName val="0"/>
          <c:showPercent val="0"/>
          <c:showBubbleSize val="0"/>
        </c:dLbls>
        <c:gapWidth val="219"/>
        <c:overlap val="-27"/>
        <c:axId val="235437360"/>
        <c:axId val="235674288"/>
      </c:barChart>
      <c:catAx>
        <c:axId val="2354373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a:t>Different</a:t>
                </a:r>
                <a:r>
                  <a:rPr lang="zh-CN" dirty="0"/>
                  <a:t> </a:t>
                </a:r>
                <a:r>
                  <a:rPr lang="en-US" dirty="0"/>
                  <a:t>System</a:t>
                </a:r>
                <a:endParaRPr lang="zh-CN" dirty="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35674288"/>
        <c:crosses val="autoZero"/>
        <c:auto val="1"/>
        <c:lblAlgn val="ctr"/>
        <c:lblOffset val="100"/>
        <c:noMultiLvlLbl val="0"/>
      </c:catAx>
      <c:valAx>
        <c:axId val="23567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Ops(memory</a:t>
                </a:r>
                <a:r>
                  <a:rPr lang="zh-CN"/>
                  <a:t> </a:t>
                </a:r>
                <a:r>
                  <a:rPr lang="en-US"/>
                  <a:t>access)</a:t>
                </a:r>
                <a:endParaRPr lang="zh-CN"/>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235437360"/>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15FA49B3-A58D-4A79-A229-A287491626C1}" type="datetimeFigureOut">
              <a:rPr lang="en-US" altLang="zh-TW"/>
              <a:pPr/>
              <a:t>6/4/19</a:t>
            </a:fld>
            <a:endParaRPr lang="en-US" altLang="zh-TW"/>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6FE68141-10D7-4010-ACBF-1601016E1FF0}" type="slidenum">
              <a:rPr lang="en-US" altLang="zh-TW"/>
              <a:pPr/>
              <a:t>‹#›</a:t>
            </a:fld>
            <a:endParaRPr lang="en-US" altLang="zh-TW"/>
          </a:p>
        </p:txBody>
      </p:sp>
    </p:spTree>
    <p:extLst>
      <p:ext uri="{BB962C8B-B14F-4D97-AF65-F5344CB8AC3E}">
        <p14:creationId xmlns:p14="http://schemas.microsoft.com/office/powerpoint/2010/main" val="1643519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idx="1"/>
          </p:nvPr>
        </p:nvSpPr>
        <p:spPr>
          <a:xfrm>
            <a:off x="4143375" y="0"/>
            <a:ext cx="3170238" cy="32067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50FD3B5D-EC98-43A6-8DA5-6C0D8ADE1179}" type="datetimeFigureOut">
              <a:rPr lang="en-US" altLang="zh-TW"/>
              <a:pPr/>
              <a:t>6/4/19</a:t>
            </a:fld>
            <a:endParaRPr lang="en-US" altLang="zh-TW"/>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80525"/>
            <a:ext cx="3170238" cy="319088"/>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48083872-3A45-47B6-887A-B97DF01144F7}" type="slidenum">
              <a:rPr lang="en-US" altLang="zh-TW"/>
              <a:pPr/>
              <a:t>‹#›</a:t>
            </a:fld>
            <a:endParaRPr lang="en-US" altLang="zh-TW"/>
          </a:p>
        </p:txBody>
      </p:sp>
    </p:spTree>
    <p:extLst>
      <p:ext uri="{BB962C8B-B14F-4D97-AF65-F5344CB8AC3E}">
        <p14:creationId xmlns:p14="http://schemas.microsoft.com/office/powerpoint/2010/main" val="172475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Q1: what are difference?</a:t>
            </a:r>
            <a:r>
              <a:rPr lang="zh-CN" altLang="en-US" dirty="0"/>
              <a:t> </a:t>
            </a:r>
            <a:r>
              <a:rPr lang="en-US" altLang="zh-CN" dirty="0"/>
              <a:t>Consider</a:t>
            </a:r>
            <a:r>
              <a:rPr lang="zh-CN" altLang="en-US" dirty="0"/>
              <a:t> </a:t>
            </a:r>
            <a:r>
              <a:rPr lang="en-US" altLang="zh-CN" dirty="0"/>
              <a:t>file</a:t>
            </a:r>
            <a:r>
              <a:rPr lang="zh-CN" altLang="en-US" dirty="0"/>
              <a:t> </a:t>
            </a:r>
            <a:r>
              <a:rPr lang="en-US" altLang="zh-CN" dirty="0"/>
              <a:t>system,</a:t>
            </a:r>
            <a:r>
              <a:rPr lang="zh-CN" altLang="en-US" dirty="0"/>
              <a:t> </a:t>
            </a:r>
            <a:r>
              <a:rPr lang="en-US" altLang="zh-CN" dirty="0"/>
              <a:t>page</a:t>
            </a:r>
            <a:r>
              <a:rPr lang="zh-CN" altLang="en-US" dirty="0"/>
              <a:t> </a:t>
            </a:r>
            <a:r>
              <a:rPr lang="en-US" altLang="zh-CN" dirty="0"/>
              <a:t>fault</a:t>
            </a:r>
            <a:r>
              <a:rPr lang="zh-CN" altLang="en-US" dirty="0"/>
              <a:t> </a:t>
            </a:r>
            <a:r>
              <a:rPr lang="en-US" altLang="zh-CN" dirty="0"/>
              <a:t>handler,</a:t>
            </a:r>
            <a:r>
              <a:rPr lang="zh-CN" altLang="en-US" dirty="0"/>
              <a:t> </a:t>
            </a:r>
            <a:r>
              <a:rPr lang="en-US" altLang="zh-CN" dirty="0"/>
              <a:t>device</a:t>
            </a:r>
            <a:r>
              <a:rPr lang="zh-CN" altLang="en-US" dirty="0"/>
              <a:t> </a:t>
            </a:r>
            <a:r>
              <a:rPr lang="en-US" altLang="zh-CN" dirty="0"/>
              <a:t>driver,</a:t>
            </a:r>
            <a:r>
              <a:rPr lang="zh-CN" altLang="en-US" baseline="0" dirty="0"/>
              <a:t> </a:t>
            </a:r>
            <a:r>
              <a:rPr lang="en-US" altLang="zh-CN" baseline="0" dirty="0" err="1"/>
              <a:t>cpu</a:t>
            </a:r>
            <a:r>
              <a:rPr lang="zh-CN" altLang="en-US" baseline="0" dirty="0"/>
              <a:t> </a:t>
            </a:r>
            <a:r>
              <a:rPr lang="en-US" altLang="zh-CN" baseline="0" dirty="0"/>
              <a:t>scheduling</a:t>
            </a:r>
            <a:endParaRPr lang="en-US" altLang="zh-CN" dirty="0"/>
          </a:p>
          <a:p>
            <a:r>
              <a:rPr lang="en-US" altLang="zh-CN" dirty="0"/>
              <a:t>Q2: what is address space? Note</a:t>
            </a:r>
            <a:r>
              <a:rPr lang="en-US" altLang="zh-CN" baseline="0" dirty="0"/>
              <a:t> that the kernel and apps share the same space</a:t>
            </a:r>
            <a:endParaRPr lang="en-US" altLang="zh-CN" dirty="0"/>
          </a:p>
          <a:p>
            <a:r>
              <a:rPr lang="en-US" altLang="zh-CN" dirty="0"/>
              <a:t>Q3:</a:t>
            </a:r>
            <a:r>
              <a:rPr lang="en-US" altLang="zh-CN" baseline="0" dirty="0"/>
              <a:t> which one has the best performance</a:t>
            </a:r>
          </a:p>
          <a:p>
            <a:r>
              <a:rPr lang="en-US" altLang="zh-CN" baseline="0" dirty="0"/>
              <a:t>Q4: what is virtual machine’s architecture? Both Xen and KVM</a:t>
            </a:r>
            <a:endParaRPr lang="zh-CN" altLang="en-US" dirty="0"/>
          </a:p>
        </p:txBody>
      </p:sp>
      <p:sp>
        <p:nvSpPr>
          <p:cNvPr id="4" name="灯片编号占位符 3"/>
          <p:cNvSpPr>
            <a:spLocks noGrp="1"/>
          </p:cNvSpPr>
          <p:nvPr>
            <p:ph type="sldNum" sz="quarter" idx="10"/>
          </p:nvPr>
        </p:nvSpPr>
        <p:spPr/>
        <p:txBody>
          <a:bodyPr/>
          <a:lstStyle/>
          <a:p>
            <a:fld id="{7F72C8B5-2FAE-A04D-A162-E918EBB94277}" type="slidenum">
              <a:rPr kumimoji="1" lang="zh-CN" altLang="en-US" smtClean="0"/>
              <a:t>2</a:t>
            </a:fld>
            <a:endParaRPr kumimoji="1" lang="zh-CN" altLang="en-US"/>
          </a:p>
        </p:txBody>
      </p:sp>
    </p:spTree>
    <p:extLst>
      <p:ext uri="{BB962C8B-B14F-4D97-AF65-F5344CB8AC3E}">
        <p14:creationId xmlns:p14="http://schemas.microsoft.com/office/powerpoint/2010/main" val="2028156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9891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97800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691796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627042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67353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553924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3396528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089770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31621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2518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4C243-2A84-472D-A132-0B5A1F5878AE}" type="slidenum">
              <a:rPr lang="en-US" altLang="ko-KR"/>
              <a:pPr/>
              <a:t>4</a:t>
            </a:fld>
            <a:endParaRPr lang="en-US" altLang="ko-K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8564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489337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942304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3724114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96518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169216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336474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2740955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67</a:t>
            </a:fld>
            <a:endParaRPr kumimoji="1" lang="zh-CN" altLang="en-US"/>
          </a:p>
        </p:txBody>
      </p:sp>
    </p:spTree>
    <p:extLst>
      <p:ext uri="{BB962C8B-B14F-4D97-AF65-F5344CB8AC3E}">
        <p14:creationId xmlns:p14="http://schemas.microsoft.com/office/powerpoint/2010/main" val="322484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fld id="{CC3C753E-1415-4755-9AD0-A4D51D8BE0DD}" type="slidenum">
              <a:rPr lang="en-US" altLang="zh-TW" smtClean="0"/>
              <a:pPr/>
              <a:t>68</a:t>
            </a:fld>
            <a:endParaRPr lang="en-US" altLang="zh-TW"/>
          </a:p>
        </p:txBody>
      </p:sp>
    </p:spTree>
    <p:extLst>
      <p:ext uri="{BB962C8B-B14F-4D97-AF65-F5344CB8AC3E}">
        <p14:creationId xmlns:p14="http://schemas.microsoft.com/office/powerpoint/2010/main" val="143339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15</a:t>
            </a:fld>
            <a:endParaRPr lang="en-US"/>
          </a:p>
        </p:txBody>
      </p:sp>
    </p:spTree>
    <p:extLst>
      <p:ext uri="{BB962C8B-B14F-4D97-AF65-F5344CB8AC3E}">
        <p14:creationId xmlns:p14="http://schemas.microsoft.com/office/powerpoint/2010/main" val="17368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7801D9E1-98C3-2D45-86FA-A80D317BEC05}" type="slidenum">
              <a:rPr lang="en-US" altLang="zh-CN" sz="1200">
                <a:latin typeface="Verdana" charset="0"/>
                <a:ea typeface="宋体" charset="0"/>
                <a:cs typeface="宋体" charset="0"/>
              </a:rPr>
              <a:pPr/>
              <a:t>20</a:t>
            </a:fld>
            <a:endParaRPr lang="en-US" altLang="zh-CN" sz="1200">
              <a:latin typeface="Verdana" charset="0"/>
              <a:ea typeface="宋体" charset="0"/>
              <a:cs typeface="宋体"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ormAutofit fontScale="92500" lnSpcReduction="10000"/>
          </a:bodyPr>
          <a:lstStyle/>
          <a:p>
            <a:pPr eaLnBrk="1" hangingPunct="1"/>
            <a:r>
              <a:rPr lang="en-US" altLang="zh-CN">
                <a:latin typeface="Verdana" charset="0"/>
                <a:ea typeface="宋体" charset="0"/>
                <a:cs typeface="宋体" charset="0"/>
              </a:rPr>
              <a:t>VM entries and VM exits are managed by a new data structure called the virtual-machine control structure. </a:t>
            </a:r>
          </a:p>
          <a:p>
            <a:pPr eaLnBrk="1" hangingPunct="1"/>
            <a:r>
              <a:rPr lang="en-US" altLang="zh-CN">
                <a:latin typeface="Verdana" charset="0"/>
                <a:ea typeface="宋体" charset="0"/>
                <a:cs typeface="宋体" charset="0"/>
              </a:rPr>
              <a:t>Processor operation is changed substantially in VMX non-root operation. The most important change is that many instructions and events cause VM exits. Some instructions (e.g. INVD) cause VM exits unconditionally and thus can never be executed in VMX non-root operation. Other instructions (e.g. INVLPG) and all events can be configured to do so conditionally using VM-execution control fields in the VMCS.</a:t>
            </a:r>
          </a:p>
          <a:p>
            <a:pPr eaLnBrk="1" hangingPunct="1"/>
            <a:endParaRPr lang="en-US" altLang="zh-CN">
              <a:latin typeface="Verdana" charset="0"/>
              <a:ea typeface="宋体" charset="0"/>
              <a:cs typeface="宋体" charset="0"/>
            </a:endParaRPr>
          </a:p>
          <a:p>
            <a:pPr lvl="1" eaLnBrk="1" hangingPunct="1"/>
            <a:r>
              <a:rPr lang="en-US" altLang="zh-CN" sz="1500">
                <a:latin typeface="Verdana" charset="0"/>
                <a:ea typeface="宋体" charset="0"/>
                <a:cs typeface="宋体" charset="0"/>
              </a:rPr>
              <a:t>Guest-state area. Processor state is saved into the guest-state area on VM exits and loaded from there on VM entries.</a:t>
            </a:r>
          </a:p>
          <a:p>
            <a:pPr lvl="1" eaLnBrk="1" hangingPunct="1"/>
            <a:r>
              <a:rPr lang="en-US" altLang="zh-CN" sz="1500">
                <a:latin typeface="Verdana" charset="0"/>
                <a:ea typeface="宋体" charset="0"/>
                <a:cs typeface="宋体" charset="0"/>
              </a:rPr>
              <a:t>Host-state area. Processor state is loaded from the host-state area on VM exits.</a:t>
            </a:r>
          </a:p>
          <a:p>
            <a:pPr lvl="1" eaLnBrk="1" hangingPunct="1"/>
            <a:r>
              <a:rPr lang="en-US" altLang="zh-CN" sz="1500">
                <a:latin typeface="Verdana" charset="0"/>
                <a:ea typeface="宋体" charset="0"/>
                <a:cs typeface="宋体" charset="0"/>
              </a:rPr>
              <a:t>VM-execution control fields. These fields control processor behavior in VMX non-root operation. They determine in part the causes of VM exits.</a:t>
            </a:r>
          </a:p>
          <a:p>
            <a:pPr lvl="1" eaLnBrk="1" hangingPunct="1"/>
            <a:r>
              <a:rPr lang="en-US" altLang="zh-CN" sz="1500">
                <a:latin typeface="Verdana" charset="0"/>
                <a:ea typeface="宋体" charset="0"/>
                <a:cs typeface="宋体" charset="0"/>
              </a:rPr>
              <a:t>VM-exit control fields. These fields control VM exits.</a:t>
            </a:r>
          </a:p>
          <a:p>
            <a:pPr lvl="1" eaLnBrk="1" hangingPunct="1"/>
            <a:r>
              <a:rPr lang="en-US" altLang="zh-CN" sz="1500">
                <a:latin typeface="Verdana" charset="0"/>
                <a:ea typeface="宋体" charset="0"/>
                <a:cs typeface="宋体" charset="0"/>
              </a:rPr>
              <a:t>VM-entry control fields. These fields control VM entries.</a:t>
            </a:r>
          </a:p>
          <a:p>
            <a:pPr lvl="1" eaLnBrk="1" hangingPunct="1"/>
            <a:r>
              <a:rPr lang="en-US" altLang="zh-CN" sz="1500">
                <a:latin typeface="Verdana" charset="0"/>
                <a:ea typeface="宋体" charset="0"/>
                <a:cs typeface="宋体" charset="0"/>
              </a:rPr>
              <a:t>VM-exit information fields. These fields receive information on VM exits and describe the cause and the nature of VM exits. They are read-only.</a:t>
            </a:r>
          </a:p>
          <a:p>
            <a:pPr eaLnBrk="1" hangingPunct="1"/>
            <a:endParaRPr lang="en-US" altLang="zh-CN">
              <a:latin typeface="Verdana" charset="0"/>
              <a:ea typeface="宋体" charset="0"/>
              <a:cs typeface="宋体" charset="0"/>
            </a:endParaRPr>
          </a:p>
        </p:txBody>
      </p:sp>
    </p:spTree>
    <p:extLst>
      <p:ext uri="{BB962C8B-B14F-4D97-AF65-F5344CB8AC3E}">
        <p14:creationId xmlns:p14="http://schemas.microsoft.com/office/powerpoint/2010/main" val="305294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731E7DA-34DC-9349-80FA-57D333A135DA}" type="slidenum">
              <a:rPr lang="en-US" altLang="zh-CN"/>
              <a:pPr/>
              <a:t>22</a:t>
            </a:fld>
            <a:endParaRPr lang="en-US" altLang="zh-CN"/>
          </a:p>
        </p:txBody>
      </p:sp>
      <p:sp>
        <p:nvSpPr>
          <p:cNvPr id="94210" name="Rectangle 2"/>
          <p:cNvSpPr>
            <a:spLocks noGrp="1" noRot="1" noChangeAspect="1" noChangeArrowheads="1" noTextEdit="1"/>
          </p:cNvSpPr>
          <p:nvPr>
            <p:ph type="sldImg"/>
          </p:nvPr>
        </p:nvSpPr>
        <p:spPr>
          <a:xfrm>
            <a:off x="685800" y="687388"/>
            <a:ext cx="5486400" cy="3429000"/>
          </a:xfrm>
          <a:ln/>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7193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FF52A1D6-5C38-4B4E-BAFF-5671B1F4CF48}" type="slidenum">
              <a:rPr lang="en-US" altLang="zh-CN" sz="1200">
                <a:latin typeface="Verdana" charset="0"/>
                <a:ea typeface="宋体" charset="0"/>
                <a:cs typeface="宋体" charset="0"/>
              </a:rPr>
              <a:pPr/>
              <a:t>23</a:t>
            </a:fld>
            <a:endParaRPr lang="en-US" altLang="zh-CN" sz="1200">
              <a:latin typeface="Verdana" charset="0"/>
              <a:ea typeface="宋体" charset="0"/>
              <a:cs typeface="宋体"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The VT-x instructions are available on VMX root mode only.</a:t>
            </a:r>
          </a:p>
        </p:txBody>
      </p:sp>
    </p:spTree>
    <p:extLst>
      <p:ext uri="{BB962C8B-B14F-4D97-AF65-F5344CB8AC3E}">
        <p14:creationId xmlns:p14="http://schemas.microsoft.com/office/powerpoint/2010/main" val="195616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a:t>
            </a:r>
            <a:r>
              <a:rPr lang="en-US" altLang="zh-CN" baseline="0" dirty="0"/>
              <a:t> me </a:t>
            </a:r>
            <a:r>
              <a:rPr lang="en-US" altLang="zh-CN" dirty="0"/>
              <a:t>and DD conducted some performance evaluation based on a simple pattern</a:t>
            </a:r>
            <a:r>
              <a:rPr lang="en-US" altLang="zh-CN" baseline="0" dirty="0"/>
              <a:t> workload.</a:t>
            </a:r>
          </a:p>
          <a:p>
            <a:endParaRPr lang="en-US" altLang="zh-CN" baseline="0" dirty="0"/>
          </a:p>
          <a:p>
            <a:r>
              <a:rPr lang="en-US" altLang="zh-CN" baseline="0" dirty="0"/>
              <a:t>We run 10 </a:t>
            </a:r>
            <a:r>
              <a:rPr lang="en-US" altLang="zh-CN" baseline="0" dirty="0" err="1"/>
              <a:t>TinyD</a:t>
            </a:r>
            <a:r>
              <a:rPr lang="en-US" altLang="zh-CN" baseline="0" dirty="0"/>
              <a:t> VMs configured with initial memory of 90 MB, and maximum memory of 256 MB.</a:t>
            </a:r>
          </a:p>
          <a:p>
            <a:endParaRPr lang="en-US" altLang="zh-CN" baseline="0" dirty="0"/>
          </a:p>
          <a:p>
            <a:r>
              <a:rPr lang="en-US" altLang="zh-CN" baseline="0" dirty="0"/>
              <a:t>We divide the VMs into 5 groups. For each pair of VMs in a group, one of them runs a high-memory-demand workload, while the other runs a low-memory-demand workload. </a:t>
            </a:r>
          </a:p>
          <a:p>
            <a:endParaRPr lang="en-US" altLang="zh-CN" baseline="0" dirty="0"/>
          </a:p>
          <a:p>
            <a:r>
              <a:rPr lang="en-US" altLang="zh-CN" baseline="0" dirty="0"/>
              <a:t>We have three tests with three pattern change intervals, that is 2 seconds, 20 seconds, and 600 seconds.</a:t>
            </a:r>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43</a:t>
            </a:fld>
            <a:endParaRPr lang="zh-CN" altLang="en-US"/>
          </a:p>
        </p:txBody>
      </p:sp>
    </p:spTree>
    <p:extLst>
      <p:ext uri="{BB962C8B-B14F-4D97-AF65-F5344CB8AC3E}">
        <p14:creationId xmlns:p14="http://schemas.microsoft.com/office/powerpoint/2010/main" val="252429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en-US" altLang="zh-CN" baseline="0" dirty="0"/>
              <a:t> are examples of test results on KVM.</a:t>
            </a:r>
          </a:p>
          <a:p>
            <a:endParaRPr lang="en-US" altLang="zh-CN" baseline="0" dirty="0"/>
          </a:p>
          <a:p>
            <a:r>
              <a:rPr lang="en-US" altLang="zh-CN" baseline="0" dirty="0"/>
              <a:t>We can see that different policies have magnitudes of difference in performance.</a:t>
            </a:r>
          </a:p>
          <a:p>
            <a:r>
              <a:rPr lang="en-US" altLang="zh-CN" baseline="0" dirty="0"/>
              <a:t>The performance of some policies might reach somewhere close to the performance of running as process in this workload,</a:t>
            </a:r>
          </a:p>
          <a:p>
            <a:r>
              <a:rPr lang="en-US" altLang="zh-CN" baseline="0" dirty="0"/>
              <a:t>While some other policies might behave as if there’s no ballooning taking place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结论：</a:t>
            </a:r>
            <a:r>
              <a:rPr lang="en-US" altLang="zh-CN" dirty="0"/>
              <a:t>policy related to workload</a:t>
            </a:r>
            <a:r>
              <a:rPr lang="en-US" altLang="zh-CN" baseline="0" dirty="0"/>
              <a:t> pattern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F345957-3DD6-4BB6-B647-B294E75E10BF}" type="slidenum">
              <a:rPr lang="zh-CN" altLang="en-US" smtClean="0"/>
              <a:t>44</a:t>
            </a:fld>
            <a:endParaRPr lang="zh-CN" altLang="en-US"/>
          </a:p>
        </p:txBody>
      </p:sp>
    </p:spTree>
    <p:extLst>
      <p:ext uri="{BB962C8B-B14F-4D97-AF65-F5344CB8AC3E}">
        <p14:creationId xmlns:p14="http://schemas.microsoft.com/office/powerpoint/2010/main" val="241916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3C753E-1415-4755-9AD0-A4D51D8BE0DD}" type="slidenum">
              <a:rPr kumimoji="0" lang="en-US" altLang="zh-TW" sz="1300" b="0" i="0" u="none" strike="noStrike" kern="1200" cap="none" spc="0" normalizeH="0" baseline="0" noProof="0" smtClean="0">
                <a:ln>
                  <a:noFill/>
                </a:ln>
                <a:solidFill>
                  <a:prstClr val="black"/>
                </a:solidFill>
                <a:effectLst/>
                <a:uLnTx/>
                <a:uFillTx/>
                <a:latin typeface="Calibri"/>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TW" sz="1300" b="0" i="0" u="none" strike="noStrike" kern="1200" cap="none" spc="0" normalizeH="0" baseline="0" noProof="0">
              <a:ln>
                <a:noFill/>
              </a:ln>
              <a:solidFill>
                <a:prstClr val="black"/>
              </a:solidFill>
              <a:effectLst/>
              <a:uLnTx/>
              <a:uFillTx/>
              <a:latin typeface="Calibri"/>
              <a:cs typeface="+mn-cs"/>
            </a:endParaRPr>
          </a:p>
        </p:txBody>
      </p:sp>
    </p:spTree>
    <p:extLst>
      <p:ext uri="{BB962C8B-B14F-4D97-AF65-F5344CB8AC3E}">
        <p14:creationId xmlns:p14="http://schemas.microsoft.com/office/powerpoint/2010/main" val="88406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09600" y="713219"/>
            <a:ext cx="2699658" cy="507831"/>
          </a:xfrm>
          <a:prstGeom prst="rect">
            <a:avLst/>
          </a:prstGeom>
        </p:spPr>
        <p:txBody>
          <a:bodyPr wrap="square">
            <a:spAutoFit/>
          </a:bodyPr>
          <a:lstStyle>
            <a:lvl1pPr marL="0" indent="0">
              <a:buNone/>
              <a:defRPr sz="2700" b="1">
                <a:solidFill>
                  <a:schemeClr val="tx1"/>
                </a:solidFill>
              </a:defRPr>
            </a:lvl1pPr>
          </a:lstStyle>
          <a:p>
            <a:pPr lvl="0"/>
            <a:r>
              <a:rPr lang="zh-CN" altLang="en-US" dirty="0"/>
              <a:t>输入标题</a:t>
            </a:r>
            <a:endParaRPr lang="en-US" altLang="zh-CN" dirty="0"/>
          </a:p>
        </p:txBody>
      </p:sp>
      <p:grpSp>
        <p:nvGrpSpPr>
          <p:cNvPr id="5" name="Group 4"/>
          <p:cNvGrpSpPr/>
          <p:nvPr userDrawn="1"/>
        </p:nvGrpSpPr>
        <p:grpSpPr>
          <a:xfrm>
            <a:off x="695325" y="1304149"/>
            <a:ext cx="533400" cy="190500"/>
            <a:chOff x="914400" y="4953000"/>
            <a:chExt cx="711200" cy="190500"/>
          </a:xfrm>
        </p:grpSpPr>
        <p:cxnSp>
          <p:nvCxnSpPr>
            <p:cNvPr id="6" name="Straight Connector 5"/>
            <p:cNvCxnSpPr/>
            <p:nvPr userDrawn="1"/>
          </p:nvCxnSpPr>
          <p:spPr>
            <a:xfrm>
              <a:off x="914400" y="4953000"/>
              <a:ext cx="711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914400" y="5041900"/>
              <a:ext cx="5207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14400" y="5143500"/>
              <a:ext cx="317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385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09377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653509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156371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427267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8" name="Footer Placeholder 7"/>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9" name="Slide Number Placeholder 8"/>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584173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4" name="Footer Placeholder 3"/>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5" name="Slide Number Placeholder 4"/>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544772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3" name="Footer Placeholder 2"/>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26337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604575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62382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829519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971590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9268408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534029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5002978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266219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8" name="Footer Placeholder 7"/>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9" name="Slide Number Placeholder 8"/>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7581811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4" name="Footer Placeholder 3"/>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5" name="Slide Number Placeholder 4"/>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91996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3" name="Footer Placeholder 2"/>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6156400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237590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6" name="Footer Placeholder 5"/>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7" name="Slide Number Placeholder 6"/>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2057969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321556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11"/>
          </p:nvPr>
        </p:nvSpPr>
        <p:spPr/>
        <p:txBody>
          <a:body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91260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6/4/19</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772BB-3B44-4CFB-ACA8-AB1D7B160171}" type="datetimeFigureOut">
              <a:rPr lang="en-US" altLang="zh-TW" smtClean="0"/>
              <a:pPr/>
              <a:t>6/4/19</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9327F-09D1-4DFA-9E32-C35F71A7FA6A}"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1154893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472FBAEB-7FAF-4AAB-8862-686055D8E884}" type="datetimeFigureOut">
              <a:rPr kumimoji="0" lang="zh-CN" altLang="en-US" smtClean="0">
                <a:solidFill>
                  <a:srgbClr val="000000">
                    <a:tint val="75000"/>
                  </a:srgbClr>
                </a:solidFill>
                <a:latin typeface="Century Gothic"/>
                <a:ea typeface="微软雅黑"/>
              </a:rPr>
              <a:pPr fontAlgn="auto">
                <a:spcBef>
                  <a:spcPts val="0"/>
                </a:spcBef>
                <a:spcAft>
                  <a:spcPts val="0"/>
                </a:spcAft>
              </a:pPr>
              <a:t>2019/6/4</a:t>
            </a:fld>
            <a:endParaRPr kumimoji="0" lang="zh-CN" altLang="en-US">
              <a:solidFill>
                <a:srgbClr val="000000">
                  <a:tint val="75000"/>
                </a:srgbClr>
              </a:solidFill>
              <a:latin typeface="Century Gothic"/>
              <a:ea typeface="微软雅黑"/>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zh-CN" altLang="en-US">
              <a:solidFill>
                <a:srgbClr val="000000">
                  <a:tint val="75000"/>
                </a:srgbClr>
              </a:solidFill>
              <a:latin typeface="Century Gothic"/>
              <a:ea typeface="微软雅黑"/>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F9A1D82-A967-4BC1-A576-AD1CE0B149C9}" type="slidenum">
              <a:rPr kumimoji="0" lang="zh-CN" altLang="en-US" smtClean="0">
                <a:solidFill>
                  <a:srgbClr val="000000">
                    <a:tint val="75000"/>
                  </a:srgbClr>
                </a:solidFill>
                <a:latin typeface="Century Gothic"/>
                <a:ea typeface="微软雅黑"/>
              </a:rPr>
              <a:pPr fontAlgn="auto">
                <a:spcBef>
                  <a:spcPts val="0"/>
                </a:spcBef>
                <a:spcAft>
                  <a:spcPts val="0"/>
                </a:spcAft>
              </a:pPr>
              <a:t>‹#›</a:t>
            </a:fld>
            <a:endParaRPr kumimoji="0" lang="zh-CN" altLang="en-US">
              <a:solidFill>
                <a:srgbClr val="000000">
                  <a:tint val="75000"/>
                </a:srgbClr>
              </a:solidFill>
              <a:latin typeface="Century Gothic"/>
              <a:ea typeface="微软雅黑"/>
            </a:endParaRPr>
          </a:p>
        </p:txBody>
      </p:sp>
    </p:spTree>
    <p:extLst>
      <p:ext uri="{BB962C8B-B14F-4D97-AF65-F5344CB8AC3E}">
        <p14:creationId xmlns:p14="http://schemas.microsoft.com/office/powerpoint/2010/main" val="78738371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china-pub.com/45151&amp;ref=xiangguan" TargetMode="External"/><Relationship Id="rId2" Type="http://schemas.openxmlformats.org/officeDocument/2006/relationships/hyperlink" Target="http://www.govirtual.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685800" y="2130425"/>
            <a:ext cx="7848600" cy="1470025"/>
          </a:xfrm>
        </p:spPr>
        <p:txBody>
          <a:bodyPr>
            <a:normAutofit/>
          </a:bodyPr>
          <a:lstStyle/>
          <a:p>
            <a:r>
              <a:rPr lang="en-US" altLang="zh-TW" sz="3600" dirty="0"/>
              <a:t>Virtualization</a:t>
            </a:r>
            <a:r>
              <a:rPr lang="en-US" altLang="zh-CN" sz="3600" dirty="0"/>
              <a:t>:</a:t>
            </a:r>
            <a:r>
              <a:rPr lang="zh-CN" altLang="en-US" sz="3600" dirty="0"/>
              <a:t> </a:t>
            </a:r>
            <a:r>
              <a:rPr lang="en-US" altLang="zh-CN" sz="3600" dirty="0"/>
              <a:t>CPU</a:t>
            </a:r>
            <a:r>
              <a:rPr lang="zh-CN" altLang="en-US" sz="3600" dirty="0"/>
              <a:t> </a:t>
            </a:r>
            <a:r>
              <a:rPr lang="en-US" altLang="zh-CN" sz="3600" dirty="0"/>
              <a:t>and</a:t>
            </a:r>
            <a:r>
              <a:rPr lang="zh-CN" altLang="en-US" sz="3600" dirty="0"/>
              <a:t> </a:t>
            </a:r>
            <a:r>
              <a:rPr lang="en-US" altLang="zh-CN" sz="3600" dirty="0"/>
              <a:t>Memory</a:t>
            </a:r>
            <a:endParaRPr lang="zh-TW" altLang="en-US" sz="3600" dirty="0"/>
          </a:p>
        </p:txBody>
      </p:sp>
      <p:sp>
        <p:nvSpPr>
          <p:cNvPr id="5" name="副标题 4"/>
          <p:cNvSpPr>
            <a:spLocks noGrp="1"/>
          </p:cNvSpPr>
          <p:nvPr>
            <p:ph type="subTitle" idx="1"/>
          </p:nvPr>
        </p:nvSpPr>
        <p:spPr/>
        <p:txBody>
          <a:bodyPr rtlCol="0">
            <a:normAutofit/>
          </a:bodyPr>
          <a:lstStyle/>
          <a:p>
            <a:pPr fontAlgn="auto">
              <a:spcAft>
                <a:spcPts val="0"/>
              </a:spcAft>
              <a:buFont typeface="Arial" pitchFamily="34" charset="0"/>
              <a:buNone/>
              <a:defRPr/>
            </a:pPr>
            <a:r>
              <a:rPr lang="en-US" altLang="zh-CN" dirty="0"/>
              <a:t>Yubin Xia</a:t>
            </a:r>
            <a:endParaRPr lang="en-US" altLang="zh-TW" dirty="0"/>
          </a:p>
          <a:p>
            <a:pPr fontAlgn="auto">
              <a:spcAft>
                <a:spcPts val="0"/>
              </a:spcAft>
              <a:buFont typeface="Arial" pitchFamily="34" charset="0"/>
              <a:buNone/>
              <a:defRPr/>
            </a:pPr>
            <a:r>
              <a:rPr lang="en-US" altLang="zh-TW" dirty="0"/>
              <a:t>Software School</a:t>
            </a:r>
          </a:p>
          <a:p>
            <a:pPr fontAlgn="auto">
              <a:spcAft>
                <a:spcPts val="0"/>
              </a:spcAft>
              <a:buFont typeface="Arial" pitchFamily="34" charset="0"/>
              <a:buNone/>
              <a:defRPr/>
            </a:pPr>
            <a:r>
              <a:rPr lang="en-US" altLang="zh-TW" dirty="0"/>
              <a:t>Shanghai Jiao Tong University</a:t>
            </a:r>
            <a:endParaRPr lang="zh-TW" altLang="en-US" dirty="0"/>
          </a:p>
        </p:txBody>
      </p:sp>
      <p:sp>
        <p:nvSpPr>
          <p:cNvPr id="2052" name="TextBox 5"/>
          <p:cNvSpPr txBox="1">
            <a:spLocks noChangeArrowheads="1"/>
          </p:cNvSpPr>
          <p:nvPr/>
        </p:nvSpPr>
        <p:spPr bwMode="auto">
          <a:xfrm>
            <a:off x="457200" y="6096000"/>
            <a:ext cx="3810000" cy="646113"/>
          </a:xfrm>
          <a:prstGeom prst="rect">
            <a:avLst/>
          </a:prstGeom>
          <a:noFill/>
          <a:ln w="9525">
            <a:noFill/>
            <a:miter lim="800000"/>
            <a:headEnd/>
            <a:tailEnd/>
          </a:ln>
        </p:spPr>
        <p:txBody>
          <a:bodyPr>
            <a:spAutoFit/>
          </a:bodyPr>
          <a:lstStyle/>
          <a:p>
            <a:r>
              <a:rPr kumimoji="0" lang="en-US" altLang="zh-TW"/>
              <a:t>Some Slides adapted from VMWare’s academic course plan</a:t>
            </a:r>
            <a:endParaRPr kumimoji="0"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nSpc>
                <a:spcPct val="90000"/>
              </a:lnSpc>
            </a:pPr>
            <a:r>
              <a:rPr lang="en-US" altLang="zh-CN" dirty="0"/>
              <a:t>Solution:</a:t>
            </a:r>
            <a:r>
              <a:rPr lang="zh-CN" altLang="en-US" dirty="0"/>
              <a:t> </a:t>
            </a:r>
            <a:r>
              <a:rPr lang="en-US" altLang="zh-CN" dirty="0"/>
              <a:t>Trap</a:t>
            </a:r>
            <a:r>
              <a:rPr lang="zh-CN" altLang="en-US" dirty="0"/>
              <a:t> </a:t>
            </a:r>
            <a:r>
              <a:rPr lang="en-US" altLang="zh-CN" dirty="0"/>
              <a:t>&amp;</a:t>
            </a:r>
            <a:r>
              <a:rPr lang="zh-CN" altLang="en-US" dirty="0"/>
              <a:t> </a:t>
            </a:r>
            <a:r>
              <a:rPr lang="en-US" altLang="zh-CN" dirty="0"/>
              <a:t>Emulate</a:t>
            </a:r>
            <a:endParaRPr lang="en-US" altLang="zh-TW" dirty="0"/>
          </a:p>
        </p:txBody>
      </p:sp>
      <p:sp>
        <p:nvSpPr>
          <p:cNvPr id="3" name="Content Placeholder 2"/>
          <p:cNvSpPr>
            <a:spLocks noGrp="1"/>
          </p:cNvSpPr>
          <p:nvPr>
            <p:ph idx="1"/>
          </p:nvPr>
        </p:nvSpPr>
        <p:spPr>
          <a:xfrm>
            <a:off x="457200" y="1905002"/>
            <a:ext cx="8579296" cy="1812031"/>
          </a:xfrm>
        </p:spPr>
        <p:txBody>
          <a:bodyPr>
            <a:normAutofit/>
          </a:bodyPr>
          <a:lstStyle/>
          <a:p>
            <a:pPr>
              <a:lnSpc>
                <a:spcPct val="90000"/>
              </a:lnSpc>
            </a:pPr>
            <a:r>
              <a:rPr lang="en-US" altLang="zh-CN" sz="2000" b="1" dirty="0">
                <a:solidFill>
                  <a:srgbClr val="0096FF"/>
                </a:solidFill>
              </a:rPr>
              <a:t>Trap</a:t>
            </a:r>
            <a:r>
              <a:rPr lang="en-US" altLang="zh-CN" sz="2000" dirty="0"/>
              <a:t>:</a:t>
            </a:r>
            <a:r>
              <a:rPr lang="zh-CN" altLang="en-US" sz="2000" dirty="0"/>
              <a:t> </a:t>
            </a:r>
            <a:r>
              <a:rPr lang="en-US" altLang="zh-CN" sz="2000" dirty="0"/>
              <a:t>running</a:t>
            </a:r>
            <a:r>
              <a:rPr lang="zh-CN" altLang="en-US" sz="2000" dirty="0"/>
              <a:t> </a:t>
            </a:r>
            <a:r>
              <a:rPr lang="en-US" altLang="zh-CN" sz="2000" dirty="0"/>
              <a:t>privilege</a:t>
            </a:r>
            <a:r>
              <a:rPr lang="zh-CN" altLang="en-US" sz="2000" dirty="0"/>
              <a:t> </a:t>
            </a:r>
            <a:r>
              <a:rPr lang="en-US" altLang="zh-CN" sz="2000" dirty="0"/>
              <a:t>instructions in user-mode</a:t>
            </a:r>
            <a:r>
              <a:rPr lang="zh-CN" altLang="en-US" sz="2000" dirty="0"/>
              <a:t> </a:t>
            </a:r>
            <a:r>
              <a:rPr lang="en-US" altLang="zh-CN" sz="2000" dirty="0"/>
              <a:t>will</a:t>
            </a:r>
            <a:r>
              <a:rPr lang="zh-CN" altLang="en-US" sz="2000" dirty="0"/>
              <a:t> </a:t>
            </a:r>
            <a:r>
              <a:rPr lang="en-US" altLang="zh-CN" sz="2000" dirty="0"/>
              <a:t>trap</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VMM</a:t>
            </a:r>
            <a:endParaRPr lang="en-US" altLang="zh-TW" sz="2000" dirty="0"/>
          </a:p>
          <a:p>
            <a:pPr>
              <a:lnSpc>
                <a:spcPct val="90000"/>
              </a:lnSpc>
            </a:pPr>
            <a:r>
              <a:rPr lang="en-US" altLang="zh-CN" sz="2000" b="1" dirty="0">
                <a:solidFill>
                  <a:srgbClr val="0096FF"/>
                </a:solidFill>
              </a:rPr>
              <a:t>Emulate</a:t>
            </a:r>
            <a:r>
              <a:rPr lang="en-US" altLang="zh-CN" sz="2000" dirty="0"/>
              <a:t>:</a:t>
            </a:r>
            <a:r>
              <a:rPr lang="zh-CN" altLang="en-US" sz="2000" dirty="0"/>
              <a:t> </a:t>
            </a:r>
            <a:r>
              <a:rPr lang="en-US" altLang="zh-CN" sz="2000" dirty="0"/>
              <a:t>those</a:t>
            </a:r>
            <a:r>
              <a:rPr lang="zh-CN" altLang="en-US" sz="2000" dirty="0"/>
              <a:t> </a:t>
            </a:r>
            <a:r>
              <a:rPr lang="en-US" altLang="zh-TW" sz="2000" dirty="0"/>
              <a:t>instructions are implemented as </a:t>
            </a:r>
            <a:r>
              <a:rPr lang="en-US" altLang="zh-TW" sz="2000" i="1" dirty="0"/>
              <a:t>functions</a:t>
            </a:r>
            <a:r>
              <a:rPr lang="en-US" altLang="zh-TW" sz="2000" dirty="0"/>
              <a:t> in the</a:t>
            </a:r>
            <a:r>
              <a:rPr lang="zh-CN" altLang="en-US" sz="2000" dirty="0"/>
              <a:t> </a:t>
            </a:r>
            <a:r>
              <a:rPr lang="en-US" altLang="zh-CN" sz="2000" dirty="0"/>
              <a:t>VMM</a:t>
            </a:r>
            <a:endParaRPr lang="zh-CN" altLang="en-US" sz="2000" dirty="0"/>
          </a:p>
          <a:p>
            <a:pPr lvl="1">
              <a:lnSpc>
                <a:spcPct val="90000"/>
              </a:lnSpc>
            </a:pPr>
            <a:r>
              <a:rPr lang="en-US" altLang="zh-TW" sz="2000" dirty="0"/>
              <a:t>System state</a:t>
            </a:r>
            <a:r>
              <a:rPr lang="en-US" altLang="zh-CN" sz="2000" dirty="0"/>
              <a:t>s</a:t>
            </a:r>
            <a:r>
              <a:rPr lang="zh-CN" altLang="en-US" sz="2000" dirty="0"/>
              <a:t> </a:t>
            </a:r>
            <a:r>
              <a:rPr lang="en-US" altLang="zh-CN" sz="2000" dirty="0"/>
              <a:t>are</a:t>
            </a:r>
            <a:r>
              <a:rPr lang="en-US" altLang="zh-TW" sz="2000" dirty="0"/>
              <a:t> kept in</a:t>
            </a:r>
            <a:r>
              <a:rPr lang="zh-CN" altLang="en-US" sz="2000" dirty="0"/>
              <a:t> </a:t>
            </a:r>
            <a:r>
              <a:rPr lang="en-US" altLang="zh-CN" sz="2000" dirty="0"/>
              <a:t>VMM’s</a:t>
            </a:r>
            <a:r>
              <a:rPr lang="en-US" altLang="zh-TW" sz="2000" dirty="0"/>
              <a:t> memory</a:t>
            </a:r>
            <a:r>
              <a:rPr lang="en-US" altLang="zh-CN" sz="2000" dirty="0"/>
              <a:t>,</a:t>
            </a:r>
            <a:r>
              <a:rPr lang="zh-CN" altLang="en-US" sz="2000" dirty="0"/>
              <a:t> </a:t>
            </a:r>
            <a:r>
              <a:rPr lang="en-US" altLang="zh-CN" sz="2000" dirty="0"/>
              <a:t>and</a:t>
            </a:r>
            <a:r>
              <a:rPr lang="zh-CN" altLang="en-US" sz="2000" dirty="0"/>
              <a:t> </a:t>
            </a:r>
            <a:r>
              <a:rPr lang="en-US" altLang="zh-CN" sz="2000" dirty="0"/>
              <a:t>are</a:t>
            </a:r>
            <a:r>
              <a:rPr lang="zh-CN" altLang="en-US" sz="2000" dirty="0"/>
              <a:t> </a:t>
            </a:r>
            <a:r>
              <a:rPr lang="en-US" altLang="zh-CN" sz="2000" dirty="0"/>
              <a:t>changed</a:t>
            </a:r>
            <a:r>
              <a:rPr lang="zh-CN" altLang="en-US" sz="2000" dirty="0"/>
              <a:t> </a:t>
            </a:r>
            <a:r>
              <a:rPr lang="en-US" altLang="zh-CN" sz="2000" dirty="0"/>
              <a:t>according</a:t>
            </a:r>
            <a:endParaRPr lang="en-US" altLang="zh-TW" sz="2000" dirty="0"/>
          </a:p>
        </p:txBody>
      </p:sp>
      <p:sp>
        <p:nvSpPr>
          <p:cNvPr id="4" name="Rectangle 22"/>
          <p:cNvSpPr/>
          <p:nvPr/>
        </p:nvSpPr>
        <p:spPr>
          <a:xfrm>
            <a:off x="3089395" y="4674776"/>
            <a:ext cx="2726499" cy="322200"/>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Host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a:t>
            </a:r>
            <a:endParaRPr lang="en-US" sz="1600" dirty="0">
              <a:solidFill>
                <a:schemeClr val="tx1">
                  <a:lumMod val="65000"/>
                  <a:lumOff val="35000"/>
                </a:schemeClr>
              </a:solidFill>
              <a:cs typeface="Arial Narrow"/>
            </a:endParaRPr>
          </a:p>
        </p:txBody>
      </p:sp>
      <p:sp>
        <p:nvSpPr>
          <p:cNvPr id="6" name="Rectangle 24"/>
          <p:cNvSpPr/>
          <p:nvPr/>
        </p:nvSpPr>
        <p:spPr>
          <a:xfrm>
            <a:off x="4045437" y="5635821"/>
            <a:ext cx="782679"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Mem</a:t>
            </a:r>
            <a:endParaRPr lang="en-US" sz="1600" dirty="0">
              <a:solidFill>
                <a:schemeClr val="tx1">
                  <a:lumMod val="65000"/>
                  <a:lumOff val="35000"/>
                </a:schemeClr>
              </a:solidFill>
              <a:cs typeface="Arial Narrow"/>
            </a:endParaRPr>
          </a:p>
        </p:txBody>
      </p:sp>
      <p:sp>
        <p:nvSpPr>
          <p:cNvPr id="7" name="Rectangle 26"/>
          <p:cNvSpPr/>
          <p:nvPr/>
        </p:nvSpPr>
        <p:spPr>
          <a:xfrm>
            <a:off x="4989771" y="5635822"/>
            <a:ext cx="826123"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Device</a:t>
            </a:r>
            <a:endParaRPr lang="en-US" sz="1600" dirty="0">
              <a:solidFill>
                <a:schemeClr val="tx1">
                  <a:lumMod val="65000"/>
                  <a:lumOff val="35000"/>
                </a:schemeClr>
              </a:solidFill>
              <a:cs typeface="Arial Narrow"/>
            </a:endParaRPr>
          </a:p>
        </p:txBody>
      </p:sp>
      <p:sp>
        <p:nvSpPr>
          <p:cNvPr id="8" name="Rectangle 27"/>
          <p:cNvSpPr/>
          <p:nvPr/>
        </p:nvSpPr>
        <p:spPr>
          <a:xfrm>
            <a:off x="3089395"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OS-1</a:t>
            </a:r>
            <a:endParaRPr lang="en-US" sz="1600" dirty="0">
              <a:solidFill>
                <a:schemeClr val="tx1">
                  <a:lumMod val="65000"/>
                  <a:lumOff val="35000"/>
                </a:schemeClr>
              </a:solidFill>
              <a:cs typeface="Arial Narrow"/>
            </a:endParaRPr>
          </a:p>
        </p:txBody>
      </p:sp>
      <p:cxnSp>
        <p:nvCxnSpPr>
          <p:cNvPr id="10" name="Straight Connector 13"/>
          <p:cNvCxnSpPr/>
          <p:nvPr/>
        </p:nvCxnSpPr>
        <p:spPr>
          <a:xfrm>
            <a:off x="3074943" y="5507469"/>
            <a:ext cx="2740950" cy="0"/>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54"/>
          <p:cNvSpPr/>
          <p:nvPr/>
        </p:nvSpPr>
        <p:spPr>
          <a:xfrm>
            <a:off x="3091693" y="5635822"/>
            <a:ext cx="792088" cy="385466"/>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CPU</a:t>
            </a:r>
            <a:endParaRPr lang="en-US" sz="1600" dirty="0">
              <a:solidFill>
                <a:schemeClr val="tx1">
                  <a:lumMod val="65000"/>
                  <a:lumOff val="35000"/>
                </a:schemeClr>
              </a:solidFill>
              <a:cs typeface="Arial Narrow"/>
            </a:endParaRPr>
          </a:p>
        </p:txBody>
      </p:sp>
      <p:sp>
        <p:nvSpPr>
          <p:cNvPr id="13" name="Rectangle 41"/>
          <p:cNvSpPr/>
          <p:nvPr/>
        </p:nvSpPr>
        <p:spPr>
          <a:xfrm>
            <a:off x="2837876" y="4330271"/>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$100, CR3</a:t>
            </a:r>
          </a:p>
        </p:txBody>
      </p:sp>
      <p:sp>
        <p:nvSpPr>
          <p:cNvPr id="17" name="Rectangle 41"/>
          <p:cNvSpPr/>
          <p:nvPr/>
        </p:nvSpPr>
        <p:spPr>
          <a:xfrm>
            <a:off x="2852939" y="5119045"/>
            <a:ext cx="1216868" cy="26007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sz="1167" b="1" dirty="0" err="1">
                <a:solidFill>
                  <a:schemeClr val="bg1"/>
                </a:solidFill>
                <a:latin typeface="DengXian" charset="0"/>
                <a:ea typeface="DengXian" charset="0"/>
                <a:cs typeface="DengXian" charset="0"/>
              </a:rPr>
              <a:t>Mov</a:t>
            </a:r>
            <a:r>
              <a:rPr lang="en-US" sz="1167" b="1" dirty="0">
                <a:solidFill>
                  <a:schemeClr val="bg1"/>
                </a:solidFill>
                <a:latin typeface="DengXian" charset="0"/>
                <a:ea typeface="DengXian" charset="0"/>
                <a:cs typeface="DengXian" charset="0"/>
              </a:rPr>
              <a:t> </a:t>
            </a:r>
            <a:r>
              <a:rPr lang="en-US" altLang="zh-CN" sz="1167" b="1" dirty="0">
                <a:solidFill>
                  <a:schemeClr val="bg1"/>
                </a:solidFill>
                <a:latin typeface="DengXian" charset="0"/>
                <a:ea typeface="DengXian" charset="0"/>
                <a:cs typeface="DengXian" charset="0"/>
              </a:rPr>
              <a:t>$20</a:t>
            </a:r>
            <a:r>
              <a:rPr lang="en-US" sz="1167" b="1" dirty="0">
                <a:solidFill>
                  <a:schemeClr val="bg1"/>
                </a:solidFill>
                <a:latin typeface="DengXian" charset="0"/>
                <a:ea typeface="DengXian" charset="0"/>
                <a:cs typeface="DengXian" charset="0"/>
              </a:rPr>
              <a:t>, CR3</a:t>
            </a:r>
          </a:p>
        </p:txBody>
      </p:sp>
      <p:cxnSp>
        <p:nvCxnSpPr>
          <p:cNvPr id="18" name="曲线连接符 17"/>
          <p:cNvCxnSpPr>
            <a:stCxn id="13" idx="1"/>
            <a:endCxn id="4" idx="1"/>
          </p:cNvCxnSpPr>
          <p:nvPr/>
        </p:nvCxnSpPr>
        <p:spPr>
          <a:xfrm rot="10800000" flipH="1" flipV="1">
            <a:off x="2837876" y="4460307"/>
            <a:ext cx="251518" cy="375569"/>
          </a:xfrm>
          <a:prstGeom prst="curvedConnector3">
            <a:avLst>
              <a:gd name="adj1" fmla="val -90888"/>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1"/>
          <p:cNvSpPr/>
          <p:nvPr/>
        </p:nvSpPr>
        <p:spPr>
          <a:xfrm>
            <a:off x="3215209" y="4736862"/>
            <a:ext cx="842567" cy="218823"/>
          </a:xfrm>
          <a:prstGeom prst="rect">
            <a:avLst/>
          </a:prstGeom>
          <a:solidFill>
            <a:schemeClr val="accent1"/>
          </a:solidFill>
          <a:ln w="19050">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r>
              <a:rPr lang="en-US" altLang="zh-CN" sz="1167" b="1">
                <a:solidFill>
                  <a:schemeClr val="bg1"/>
                </a:solidFill>
                <a:latin typeface="DengXian" charset="0"/>
                <a:ea typeface="DengXian" charset="0"/>
                <a:cs typeface="DengXian" charset="0"/>
              </a:rPr>
              <a:t>Emulate</a:t>
            </a:r>
            <a:endParaRPr lang="en-US" sz="1167" b="1" dirty="0">
              <a:solidFill>
                <a:schemeClr val="bg1"/>
              </a:solidFill>
              <a:latin typeface="DengXian" charset="0"/>
              <a:ea typeface="DengXian" charset="0"/>
              <a:cs typeface="DengXian" charset="0"/>
            </a:endParaRPr>
          </a:p>
        </p:txBody>
      </p:sp>
      <p:cxnSp>
        <p:nvCxnSpPr>
          <p:cNvPr id="21" name="直线箭头连接符 20"/>
          <p:cNvCxnSpPr/>
          <p:nvPr/>
        </p:nvCxnSpPr>
        <p:spPr>
          <a:xfrm>
            <a:off x="3655653" y="4955684"/>
            <a:ext cx="0" cy="1633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63689" y="4432422"/>
            <a:ext cx="655949"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Trap</a:t>
            </a:r>
            <a:endParaRPr lang="zh-CN" altLang="en-US" dirty="0">
              <a:solidFill>
                <a:srgbClr val="0096FF"/>
              </a:solidFill>
              <a:latin typeface="DengXian" charset="0"/>
              <a:ea typeface="DengXian" charset="0"/>
              <a:cs typeface="DengXian" charset="0"/>
            </a:endParaRPr>
          </a:p>
        </p:txBody>
      </p:sp>
      <p:sp>
        <p:nvSpPr>
          <p:cNvPr id="27" name="Rectangle 27"/>
          <p:cNvSpPr/>
          <p:nvPr/>
        </p:nvSpPr>
        <p:spPr>
          <a:xfrm>
            <a:off x="4056600" y="349721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OS-2</a:t>
            </a:r>
            <a:endParaRPr lang="en-US" sz="1600" dirty="0">
              <a:solidFill>
                <a:schemeClr val="tx1">
                  <a:lumMod val="65000"/>
                  <a:lumOff val="35000"/>
                </a:schemeClr>
              </a:solidFill>
              <a:cs typeface="Arial Narrow"/>
            </a:endParaRPr>
          </a:p>
        </p:txBody>
      </p:sp>
      <p:sp>
        <p:nvSpPr>
          <p:cNvPr id="28" name="Rectangle 27"/>
          <p:cNvSpPr/>
          <p:nvPr/>
        </p:nvSpPr>
        <p:spPr>
          <a:xfrm>
            <a:off x="5023807" y="3501009"/>
            <a:ext cx="792087" cy="663275"/>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lumMod val="65000"/>
                    <a:lumOff val="35000"/>
                  </a:schemeClr>
                </a:solidFill>
                <a:cs typeface="Arial Narrow"/>
              </a:rPr>
              <a:t>Guest</a:t>
            </a:r>
            <a:r>
              <a:rPr lang="zh-CN" altLang="en-US" sz="1600" dirty="0">
                <a:solidFill>
                  <a:schemeClr val="tx1">
                    <a:lumMod val="65000"/>
                    <a:lumOff val="35000"/>
                  </a:schemeClr>
                </a:solidFill>
                <a:cs typeface="Arial Narrow"/>
              </a:rPr>
              <a:t> </a:t>
            </a:r>
            <a:r>
              <a:rPr lang="en-US" altLang="zh-CN" sz="1600" dirty="0">
                <a:solidFill>
                  <a:schemeClr val="tx1">
                    <a:lumMod val="65000"/>
                    <a:lumOff val="35000"/>
                  </a:schemeClr>
                </a:solidFill>
                <a:cs typeface="Arial Narrow"/>
              </a:rPr>
              <a:t>OS-3</a:t>
            </a:r>
            <a:endParaRPr lang="en-US" sz="1600" dirty="0">
              <a:solidFill>
                <a:schemeClr val="tx1">
                  <a:lumMod val="65000"/>
                  <a:lumOff val="35000"/>
                </a:schemeClr>
              </a:solidFill>
              <a:cs typeface="Arial Narrow"/>
            </a:endParaRPr>
          </a:p>
        </p:txBody>
      </p:sp>
      <p:sp>
        <p:nvSpPr>
          <p:cNvPr id="19" name="矩形 18"/>
          <p:cNvSpPr/>
          <p:nvPr/>
        </p:nvSpPr>
        <p:spPr>
          <a:xfrm>
            <a:off x="1763689" y="5052932"/>
            <a:ext cx="1032655" cy="369332"/>
          </a:xfrm>
          <a:prstGeom prst="rect">
            <a:avLst/>
          </a:prstGeom>
        </p:spPr>
        <p:txBody>
          <a:bodyPr wrap="none">
            <a:spAutoFit/>
          </a:bodyPr>
          <a:lstStyle/>
          <a:p>
            <a:r>
              <a:rPr lang="en-US" altLang="zh-CN" b="1" dirty="0">
                <a:solidFill>
                  <a:srgbClr val="0096FF"/>
                </a:solidFill>
                <a:latin typeface="DengXian" charset="0"/>
                <a:ea typeface="DengXian" charset="0"/>
                <a:cs typeface="DengXian" charset="0"/>
              </a:rPr>
              <a:t>Emulate</a:t>
            </a:r>
            <a:endParaRPr lang="zh-CN" altLang="en-US" dirty="0">
              <a:solidFill>
                <a:srgbClr val="0096FF"/>
              </a:solidFill>
              <a:latin typeface="DengXian" charset="0"/>
              <a:ea typeface="DengXian" charset="0"/>
              <a:cs typeface="DengXian" charset="0"/>
            </a:endParaRPr>
          </a:p>
        </p:txBody>
      </p:sp>
    </p:spTree>
    <p:extLst>
      <p:ext uri="{BB962C8B-B14F-4D97-AF65-F5344CB8AC3E}">
        <p14:creationId xmlns:p14="http://schemas.microsoft.com/office/powerpoint/2010/main" val="19249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a:t>
            </a:r>
            <a:r>
              <a:rPr lang="en-US" altLang="zh-TW" dirty="0"/>
              <a:t>86 is not </a:t>
            </a:r>
            <a:r>
              <a:rPr lang="en-US" altLang="zh-CN" dirty="0"/>
              <a:t>S</a:t>
            </a:r>
            <a:r>
              <a:rPr lang="en-US" altLang="zh-TW" dirty="0"/>
              <a:t>trictly </a:t>
            </a:r>
            <a:r>
              <a:rPr lang="en-US" altLang="zh-CN" dirty="0" err="1"/>
              <a:t>V</a:t>
            </a:r>
            <a:r>
              <a:rPr lang="en-US" altLang="zh-TW" dirty="0" err="1"/>
              <a:t>irtualizable</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Example:</a:t>
            </a:r>
            <a:r>
              <a:rPr lang="zh-CN" altLang="en-US" sz="2400" dirty="0"/>
              <a:t> </a:t>
            </a:r>
            <a:r>
              <a:rPr lang="en-US" altLang="zh-CN" sz="2400" dirty="0"/>
              <a:t>the</a:t>
            </a:r>
            <a:r>
              <a:rPr lang="zh-CN" altLang="en-US" sz="2400" dirty="0"/>
              <a:t> </a:t>
            </a:r>
            <a:r>
              <a:rPr lang="en-US" altLang="zh-TW" sz="2400" b="1" dirty="0" err="1">
                <a:solidFill>
                  <a:srgbClr val="FF2600"/>
                </a:solidFill>
              </a:rPr>
              <a:t>popf</a:t>
            </a:r>
            <a:r>
              <a:rPr lang="en-US" altLang="zh-TW" sz="2400" dirty="0">
                <a:solidFill>
                  <a:srgbClr val="00935D"/>
                </a:solidFill>
              </a:rPr>
              <a:t> </a:t>
            </a:r>
            <a:r>
              <a:rPr lang="en-US" altLang="zh-TW" sz="2400" dirty="0"/>
              <a:t>instruction</a:t>
            </a:r>
            <a:endParaRPr lang="zh-CN" altLang="en-US" sz="2400" dirty="0"/>
          </a:p>
          <a:p>
            <a:pPr lvl="1"/>
            <a:r>
              <a:rPr lang="en-US" altLang="zh-TW" sz="2200" i="1" dirty="0" err="1"/>
              <a:t>popf</a:t>
            </a:r>
            <a:r>
              <a:rPr lang="en-US" altLang="zh-TW" sz="2200" dirty="0"/>
              <a:t> takes a word off the stack and puts in into the flags register</a:t>
            </a:r>
            <a:endParaRPr lang="zh-CN" altLang="en-US" sz="2200" dirty="0"/>
          </a:p>
          <a:p>
            <a:pPr lvl="2"/>
            <a:r>
              <a:rPr lang="en-US" altLang="zh-TW" sz="1900" dirty="0"/>
              <a:t>One flag in that register is the interrupt enable flag</a:t>
            </a:r>
            <a:r>
              <a:rPr lang="zh-CN" altLang="en-US" sz="1900" dirty="0"/>
              <a:t> </a:t>
            </a:r>
            <a:r>
              <a:rPr lang="en-US" altLang="zh-CN" sz="1900" dirty="0"/>
              <a:t>(IF)</a:t>
            </a:r>
            <a:endParaRPr lang="zh-CN" altLang="en-US" sz="1900" dirty="0"/>
          </a:p>
          <a:p>
            <a:pPr lvl="1"/>
            <a:r>
              <a:rPr lang="en-US" altLang="zh-TW" sz="2200" u="sng" dirty="0"/>
              <a:t>At system level</a:t>
            </a:r>
            <a:r>
              <a:rPr lang="en-US" altLang="zh-TW" sz="2200" dirty="0"/>
              <a:t> the </a:t>
            </a:r>
            <a:r>
              <a:rPr lang="en-US" altLang="zh-CN" sz="2200" dirty="0"/>
              <a:t>IF</a:t>
            </a:r>
            <a:r>
              <a:rPr lang="zh-CN" altLang="en-US" sz="2200" dirty="0"/>
              <a:t> </a:t>
            </a:r>
            <a:r>
              <a:rPr lang="en-US" altLang="zh-TW" sz="2200" dirty="0"/>
              <a:t>flag is updated by </a:t>
            </a:r>
            <a:r>
              <a:rPr lang="en-US" altLang="zh-TW" sz="2200" dirty="0" err="1">
                <a:solidFill>
                  <a:srgbClr val="FF2600"/>
                </a:solidFill>
              </a:rPr>
              <a:t>popf</a:t>
            </a:r>
            <a:endParaRPr lang="zh-CN" altLang="en-US" sz="2200" dirty="0">
              <a:solidFill>
                <a:srgbClr val="FF2600"/>
              </a:solidFill>
            </a:endParaRPr>
          </a:p>
          <a:p>
            <a:pPr lvl="1"/>
            <a:r>
              <a:rPr lang="en-US" altLang="zh-CN" sz="2200" u="sng" dirty="0"/>
              <a:t>At</a:t>
            </a:r>
            <a:r>
              <a:rPr lang="zh-CN" altLang="en-US" sz="2200" u="sng" dirty="0"/>
              <a:t> </a:t>
            </a:r>
            <a:r>
              <a:rPr lang="en-US" altLang="zh-CN" sz="2200" u="sng" dirty="0"/>
              <a:t>user</a:t>
            </a:r>
            <a:r>
              <a:rPr lang="zh-CN" altLang="en-US" sz="2200" u="sng" dirty="0"/>
              <a:t> </a:t>
            </a:r>
            <a:r>
              <a:rPr lang="en-US" altLang="zh-CN" sz="2200" u="sng" dirty="0"/>
              <a:t>level</a:t>
            </a:r>
            <a:r>
              <a:rPr lang="zh-CN" altLang="en-US" sz="2200" dirty="0"/>
              <a:t> </a:t>
            </a:r>
            <a:r>
              <a:rPr lang="en-US" altLang="zh-CN" sz="2200" dirty="0"/>
              <a:t>the</a:t>
            </a:r>
            <a:r>
              <a:rPr lang="zh-CN" altLang="en-US" sz="2200" dirty="0"/>
              <a:t> </a:t>
            </a:r>
            <a:r>
              <a:rPr lang="en-US" altLang="zh-CN" sz="2200" dirty="0"/>
              <a:t>IF</a:t>
            </a:r>
            <a:r>
              <a:rPr lang="zh-CN" altLang="en-US" sz="2200" dirty="0"/>
              <a:t> </a:t>
            </a:r>
            <a:r>
              <a:rPr lang="en-US" altLang="zh-CN" sz="2200" dirty="0"/>
              <a:t>flag</a:t>
            </a:r>
            <a:r>
              <a:rPr lang="zh-CN" altLang="en-US" sz="2200" dirty="0"/>
              <a:t> </a:t>
            </a:r>
            <a:r>
              <a:rPr lang="en-US" altLang="zh-CN" sz="2200" dirty="0"/>
              <a:t>is</a:t>
            </a:r>
            <a:r>
              <a:rPr lang="zh-CN" altLang="en-US" sz="2200" dirty="0"/>
              <a:t> </a:t>
            </a:r>
            <a:r>
              <a:rPr lang="en-US" altLang="zh-CN" sz="2200" i="1" dirty="0"/>
              <a:t>not</a:t>
            </a:r>
            <a:r>
              <a:rPr lang="zh-CN" altLang="en-US" sz="2200" dirty="0"/>
              <a:t> </a:t>
            </a:r>
            <a:r>
              <a:rPr lang="en-US" altLang="zh-CN" sz="2200" dirty="0"/>
              <a:t>updated,</a:t>
            </a:r>
            <a:r>
              <a:rPr lang="zh-CN" altLang="en-US" sz="2200" dirty="0"/>
              <a:t> </a:t>
            </a:r>
            <a:r>
              <a:rPr lang="en-US" altLang="zh-CN" sz="2200" dirty="0"/>
              <a:t>and</a:t>
            </a:r>
            <a:r>
              <a:rPr lang="zh-CN" altLang="en-US" sz="2200" dirty="0"/>
              <a:t> </a:t>
            </a:r>
            <a:r>
              <a:rPr lang="en-US" altLang="zh-CN" sz="2200" dirty="0"/>
              <a:t>CPU</a:t>
            </a:r>
            <a:r>
              <a:rPr lang="zh-CN" altLang="en-US" sz="2200" dirty="0"/>
              <a:t> </a:t>
            </a:r>
            <a:r>
              <a:rPr lang="en-US" altLang="zh-TW" sz="2200" b="1" u="sng" dirty="0">
                <a:solidFill>
                  <a:srgbClr val="0096FF"/>
                </a:solidFill>
              </a:rPr>
              <a:t>silently</a:t>
            </a:r>
            <a:r>
              <a:rPr lang="en-US" altLang="zh-TW" sz="2200" dirty="0"/>
              <a:t> drop</a:t>
            </a:r>
            <a:r>
              <a:rPr lang="en-US" altLang="zh-CN" sz="2200" dirty="0"/>
              <a:t>s</a:t>
            </a:r>
            <a:r>
              <a:rPr lang="en-US" altLang="zh-TW" sz="2200" dirty="0"/>
              <a:t> updates to the IF</a:t>
            </a:r>
            <a:endParaRPr lang="zh-CN" altLang="en-US" sz="2200" dirty="0"/>
          </a:p>
          <a:p>
            <a:r>
              <a:rPr lang="en-US" altLang="zh-CN" sz="2400" dirty="0"/>
              <a:t>There</a:t>
            </a:r>
            <a:r>
              <a:rPr lang="zh-CN" altLang="en-US" sz="2400" dirty="0"/>
              <a:t> </a:t>
            </a:r>
            <a:r>
              <a:rPr lang="en-US" altLang="zh-CN" sz="2400" b="1" dirty="0">
                <a:solidFill>
                  <a:srgbClr val="0096FF"/>
                </a:solidFill>
              </a:rPr>
              <a:t>17</a:t>
            </a:r>
            <a:r>
              <a:rPr lang="zh-CN" altLang="en-US" sz="2400" dirty="0"/>
              <a:t> </a:t>
            </a:r>
            <a:r>
              <a:rPr lang="en-US" altLang="zh-CN" sz="2400" dirty="0"/>
              <a:t>such</a:t>
            </a:r>
            <a:r>
              <a:rPr lang="zh-CN" altLang="en-US" sz="2400" dirty="0"/>
              <a:t> </a:t>
            </a:r>
            <a:r>
              <a:rPr lang="en-US" altLang="zh-CN" sz="2400" dirty="0"/>
              <a:t>instructions</a:t>
            </a:r>
            <a:r>
              <a:rPr lang="zh-CN" altLang="en-US" sz="2400" dirty="0"/>
              <a:t> </a:t>
            </a:r>
            <a:r>
              <a:rPr lang="en-US" altLang="zh-CN" sz="2400" dirty="0"/>
              <a:t>in</a:t>
            </a:r>
            <a:r>
              <a:rPr lang="zh-CN" altLang="en-US" sz="2400" dirty="0"/>
              <a:t> </a:t>
            </a:r>
            <a:r>
              <a:rPr lang="en-US" altLang="zh-CN" sz="2400" dirty="0"/>
              <a:t>X86</a:t>
            </a:r>
            <a:endParaRPr lang="zh-CN" altLang="en-US" sz="2400" dirty="0"/>
          </a:p>
          <a:p>
            <a:pPr lvl="1"/>
            <a:r>
              <a:rPr lang="en-US" altLang="zh-CN" sz="2200" dirty="0"/>
              <a:t>SGDT, SIDT, SLDT, SMSW, PUSHF, POPF,</a:t>
            </a:r>
            <a:r>
              <a:rPr lang="zh-CN" altLang="en-US" sz="2200" dirty="0"/>
              <a:t> </a:t>
            </a:r>
            <a:r>
              <a:rPr lang="en-US" altLang="zh-CN" sz="2200" dirty="0"/>
              <a:t>LAR, LSL, VERR, VERW, POP, PUSH, CALL, JMP, INT n, RET, STR, MOV </a:t>
            </a:r>
          </a:p>
          <a:p>
            <a:pPr lvl="1"/>
            <a:endParaRPr lang="zh-CN" altLang="en-US" sz="2200" dirty="0"/>
          </a:p>
        </p:txBody>
      </p:sp>
    </p:spTree>
    <p:extLst>
      <p:ext uri="{BB962C8B-B14F-4D97-AF65-F5344CB8AC3E}">
        <p14:creationId xmlns:p14="http://schemas.microsoft.com/office/powerpoint/2010/main" val="20361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zh-CN" dirty="0"/>
              <a:t>How</a:t>
            </a:r>
            <a:r>
              <a:rPr lang="zh-CN" altLang="en-US" dirty="0"/>
              <a:t> </a:t>
            </a:r>
            <a:r>
              <a:rPr lang="en-US" altLang="zh-CN" dirty="0"/>
              <a:t>to</a:t>
            </a:r>
            <a:r>
              <a:rPr lang="zh-CN" altLang="en-US" dirty="0"/>
              <a:t> </a:t>
            </a:r>
            <a:r>
              <a:rPr lang="en-US" altLang="zh-CN" dirty="0"/>
              <a:t>Deal</a:t>
            </a:r>
            <a:r>
              <a:rPr lang="zh-CN" altLang="en-US" dirty="0"/>
              <a:t> </a:t>
            </a:r>
            <a:r>
              <a:rPr lang="en-US" altLang="zh-CN" dirty="0"/>
              <a:t>with</a:t>
            </a:r>
            <a:r>
              <a:rPr lang="zh-CN" altLang="en-US" dirty="0"/>
              <a:t> </a:t>
            </a:r>
            <a:r>
              <a:rPr lang="en-US" altLang="zh-CN" dirty="0"/>
              <a:t>the</a:t>
            </a:r>
            <a:r>
              <a:rPr lang="zh-CN" altLang="en-US" dirty="0"/>
              <a:t> </a:t>
            </a:r>
            <a:r>
              <a:rPr lang="en-US" altLang="zh-CN" dirty="0"/>
              <a:t>17</a:t>
            </a:r>
            <a:r>
              <a:rPr lang="zh-CN" altLang="en-US" dirty="0"/>
              <a:t> </a:t>
            </a:r>
            <a:r>
              <a:rPr lang="en-US" altLang="zh-CN" dirty="0"/>
              <a:t>Instructions?</a:t>
            </a:r>
            <a:endParaRPr lang="en-US" altLang="zh-TW" dirty="0"/>
          </a:p>
        </p:txBody>
      </p:sp>
      <p:sp>
        <p:nvSpPr>
          <p:cNvPr id="25603" name="Content Placeholder 2"/>
          <p:cNvSpPr>
            <a:spLocks noGrp="1"/>
          </p:cNvSpPr>
          <p:nvPr>
            <p:ph idx="1"/>
          </p:nvPr>
        </p:nvSpPr>
        <p:spPr>
          <a:xfrm>
            <a:off x="457200" y="1905001"/>
            <a:ext cx="8229600" cy="3771636"/>
          </a:xfrm>
        </p:spPr>
        <p:txBody>
          <a:bodyPr>
            <a:normAutofit/>
          </a:bodyPr>
          <a:lstStyle/>
          <a:p>
            <a:pPr marL="514350" indent="-514350">
              <a:buFont typeface="+mj-lt"/>
              <a:buAutoNum type="arabicPeriod"/>
            </a:pPr>
            <a:r>
              <a:rPr lang="en-US" altLang="zh-TW" sz="2400" b="1" dirty="0">
                <a:solidFill>
                  <a:srgbClr val="0096FF"/>
                </a:solidFill>
              </a:rPr>
              <a:t>Instruction Interpretation</a:t>
            </a:r>
            <a:r>
              <a:rPr lang="en-US" altLang="zh-CN" sz="2400" dirty="0"/>
              <a:t>:</a:t>
            </a:r>
            <a:r>
              <a:rPr lang="zh-CN" altLang="en-US" sz="2400" dirty="0"/>
              <a:t> </a:t>
            </a:r>
            <a:r>
              <a:rPr lang="en-US" altLang="zh-CN" sz="2400" dirty="0"/>
              <a:t>emulate</a:t>
            </a:r>
            <a:r>
              <a:rPr lang="zh-CN" altLang="en-US" sz="2400" dirty="0"/>
              <a:t> </a:t>
            </a:r>
            <a:r>
              <a:rPr lang="en-US" altLang="zh-CN" sz="2400" dirty="0"/>
              <a:t>them</a:t>
            </a:r>
            <a:r>
              <a:rPr lang="zh-CN" altLang="en-US" sz="2400" dirty="0"/>
              <a:t> </a:t>
            </a:r>
            <a:r>
              <a:rPr lang="en-US" altLang="zh-CN" sz="2400" dirty="0"/>
              <a:t>by</a:t>
            </a:r>
            <a:r>
              <a:rPr lang="zh-CN" altLang="en-US" sz="2400" dirty="0"/>
              <a:t> </a:t>
            </a:r>
            <a:r>
              <a:rPr lang="en-US" altLang="zh-CN" sz="2400" dirty="0"/>
              <a:t>software</a:t>
            </a:r>
            <a:endParaRPr lang="en-US" altLang="zh-TW" sz="2400" dirty="0"/>
          </a:p>
          <a:p>
            <a:pPr marL="514350" indent="-514350">
              <a:buFont typeface="+mj-lt"/>
              <a:buAutoNum type="arabicPeriod"/>
            </a:pPr>
            <a:r>
              <a:rPr lang="en-US" altLang="zh-TW" sz="2400" b="1" dirty="0">
                <a:solidFill>
                  <a:srgbClr val="0096FF"/>
                </a:solidFill>
              </a:rPr>
              <a:t>Binary </a:t>
            </a:r>
            <a:r>
              <a:rPr lang="en-US" altLang="zh-CN" sz="2400" b="1" dirty="0">
                <a:solidFill>
                  <a:srgbClr val="0096FF"/>
                </a:solidFill>
              </a:rPr>
              <a:t>t</a:t>
            </a:r>
            <a:r>
              <a:rPr lang="en-US" altLang="zh-TW" sz="2400" b="1" dirty="0">
                <a:solidFill>
                  <a:srgbClr val="0096FF"/>
                </a:solidFill>
              </a:rPr>
              <a:t>ranslation</a:t>
            </a:r>
            <a:r>
              <a:rPr lang="en-US" altLang="zh-CN" sz="2400" dirty="0"/>
              <a:t>:</a:t>
            </a:r>
            <a:r>
              <a:rPr lang="zh-CN" altLang="en-US" sz="2400" dirty="0"/>
              <a:t> </a:t>
            </a:r>
            <a:r>
              <a:rPr lang="en-US" altLang="zh-CN" sz="2400" dirty="0"/>
              <a:t>translate</a:t>
            </a:r>
            <a:r>
              <a:rPr lang="zh-CN" altLang="en-US" sz="2400" dirty="0"/>
              <a:t> </a:t>
            </a:r>
            <a:r>
              <a:rPr lang="en-US" altLang="zh-CN" sz="2400" dirty="0"/>
              <a:t>them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instructions</a:t>
            </a:r>
            <a:endParaRPr lang="en-US" altLang="zh-TW" sz="2400" dirty="0"/>
          </a:p>
          <a:p>
            <a:pPr marL="514350" indent="-514350">
              <a:buFont typeface="+mj-lt"/>
              <a:buAutoNum type="arabicPeriod"/>
            </a:pPr>
            <a:r>
              <a:rPr lang="en-US" altLang="zh-TW" sz="2400" b="1" dirty="0">
                <a:solidFill>
                  <a:srgbClr val="0096FF"/>
                </a:solidFill>
              </a:rPr>
              <a:t>Para-virtualization</a:t>
            </a:r>
            <a:r>
              <a:rPr lang="en-US" altLang="zh-CN" sz="2400" dirty="0"/>
              <a:t>:</a:t>
            </a:r>
            <a:r>
              <a:rPr lang="zh-CN" altLang="en-US" sz="2400" dirty="0"/>
              <a:t> </a:t>
            </a:r>
            <a:r>
              <a:rPr lang="en-US" altLang="zh-CN" sz="2400" dirty="0"/>
              <a:t>replace</a:t>
            </a:r>
            <a:r>
              <a:rPr lang="zh-CN" altLang="en-US" sz="2400" dirty="0"/>
              <a:t> </a:t>
            </a:r>
            <a:r>
              <a:rPr lang="en-US" altLang="zh-CN" sz="2400" dirty="0"/>
              <a:t>them</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source</a:t>
            </a:r>
            <a:r>
              <a:rPr lang="zh-CN" altLang="en-US" sz="2400" dirty="0"/>
              <a:t> </a:t>
            </a:r>
            <a:r>
              <a:rPr lang="en-US" altLang="zh-CN" sz="2400" dirty="0"/>
              <a:t>code</a:t>
            </a:r>
            <a:endParaRPr lang="en-US" altLang="zh-TW" sz="2400" dirty="0"/>
          </a:p>
          <a:p>
            <a:pPr marL="514350" indent="-514350">
              <a:buFont typeface="+mj-lt"/>
              <a:buAutoNum type="arabicPeriod"/>
            </a:pPr>
            <a:r>
              <a:rPr lang="en-US" altLang="zh-TW" sz="2400" b="1" dirty="0">
                <a:solidFill>
                  <a:srgbClr val="0096FF"/>
                </a:solidFill>
              </a:rPr>
              <a:t>New </a:t>
            </a:r>
            <a:r>
              <a:rPr lang="en-US" altLang="zh-CN" sz="2400" b="1" dirty="0">
                <a:solidFill>
                  <a:srgbClr val="0096FF"/>
                </a:solidFill>
              </a:rPr>
              <a:t>h</a:t>
            </a:r>
            <a:r>
              <a:rPr lang="en-US" altLang="zh-TW" sz="2400" b="1" dirty="0">
                <a:solidFill>
                  <a:srgbClr val="0096FF"/>
                </a:solidFill>
              </a:rPr>
              <a:t>ardware</a:t>
            </a:r>
            <a:r>
              <a:rPr lang="en-US" altLang="zh-CN" sz="2400" dirty="0"/>
              <a:t>:</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CPU</a:t>
            </a:r>
            <a:endParaRPr lang="en-US" altLang="zh-TW" sz="2400" dirty="0"/>
          </a:p>
        </p:txBody>
      </p:sp>
    </p:spTree>
    <p:extLst>
      <p:ext uri="{BB962C8B-B14F-4D97-AF65-F5344CB8AC3E}">
        <p14:creationId xmlns:p14="http://schemas.microsoft.com/office/powerpoint/2010/main" val="193479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zh-CN" dirty="0"/>
              <a:t>Sol-1:</a:t>
            </a:r>
            <a:r>
              <a:rPr lang="zh-CN" altLang="en-US" dirty="0"/>
              <a:t> </a:t>
            </a:r>
            <a:r>
              <a:rPr lang="en-US" altLang="zh-TW" dirty="0"/>
              <a:t>Instruction Interpretation</a:t>
            </a:r>
          </a:p>
        </p:txBody>
      </p:sp>
      <p:sp>
        <p:nvSpPr>
          <p:cNvPr id="26627" name="Content Placeholder 2"/>
          <p:cNvSpPr>
            <a:spLocks noGrp="1"/>
          </p:cNvSpPr>
          <p:nvPr>
            <p:ph idx="1"/>
          </p:nvPr>
        </p:nvSpPr>
        <p:spPr>
          <a:xfrm>
            <a:off x="457200" y="1600200"/>
            <a:ext cx="8229600" cy="5029200"/>
          </a:xfrm>
        </p:spPr>
        <p:txBody>
          <a:bodyPr>
            <a:normAutofit lnSpcReduction="10000"/>
          </a:bodyPr>
          <a:lstStyle/>
          <a:p>
            <a:r>
              <a:rPr lang="en-US" altLang="zh-TW" dirty="0"/>
              <a:t>Emulate </a:t>
            </a:r>
            <a:r>
              <a:rPr lang="en-US" altLang="zh-TW" b="1" dirty="0"/>
              <a:t>Fetch/Decode/Execute</a:t>
            </a:r>
            <a:r>
              <a:rPr lang="en-US" altLang="zh-TW" dirty="0"/>
              <a:t> pipeline </a:t>
            </a:r>
            <a:r>
              <a:rPr lang="en-US" altLang="zh-TW" u="sng" dirty="0">
                <a:solidFill>
                  <a:srgbClr val="0096FF"/>
                </a:solidFill>
              </a:rPr>
              <a:t>in software</a:t>
            </a:r>
          </a:p>
          <a:p>
            <a:pPr lvl="1"/>
            <a:r>
              <a:rPr lang="en-US" altLang="zh-CN" dirty="0"/>
              <a:t>Emulate</a:t>
            </a:r>
            <a:r>
              <a:rPr lang="zh-CN" altLang="en-US" dirty="0"/>
              <a:t> </a:t>
            </a:r>
            <a:r>
              <a:rPr lang="en-US" altLang="zh-CN" dirty="0"/>
              <a:t>all</a:t>
            </a:r>
            <a:r>
              <a:rPr lang="zh-CN" altLang="en-US" dirty="0"/>
              <a:t> </a:t>
            </a:r>
            <a:r>
              <a:rPr lang="en-US" altLang="zh-CN" dirty="0"/>
              <a:t>the</a:t>
            </a:r>
            <a:r>
              <a:rPr lang="zh-CN" altLang="en-US" dirty="0"/>
              <a:t> </a:t>
            </a:r>
            <a:r>
              <a:rPr lang="en-US" altLang="zh-CN" dirty="0"/>
              <a:t>system</a:t>
            </a:r>
            <a:r>
              <a:rPr lang="zh-CN" altLang="en-US" dirty="0"/>
              <a:t> </a:t>
            </a:r>
            <a:r>
              <a:rPr lang="en-US" altLang="zh-CN" dirty="0"/>
              <a:t>status</a:t>
            </a:r>
            <a:r>
              <a:rPr lang="zh-CN" altLang="en-US" dirty="0"/>
              <a:t> </a:t>
            </a:r>
            <a:r>
              <a:rPr lang="en-US" altLang="zh-CN" dirty="0"/>
              <a:t>using</a:t>
            </a:r>
            <a:r>
              <a:rPr lang="zh-CN" altLang="en-US" dirty="0"/>
              <a:t> </a:t>
            </a:r>
            <a:r>
              <a:rPr lang="en-US" altLang="zh-CN" dirty="0"/>
              <a:t>memory</a:t>
            </a:r>
            <a:endParaRPr lang="zh-CN" altLang="en-US" dirty="0"/>
          </a:p>
          <a:p>
            <a:pPr lvl="2"/>
            <a:r>
              <a:rPr lang="en-US" altLang="zh-CN" dirty="0"/>
              <a:t>E.g.,</a:t>
            </a:r>
            <a:r>
              <a:rPr lang="zh-CN" altLang="en-US" dirty="0"/>
              <a:t> </a:t>
            </a:r>
            <a:r>
              <a:rPr lang="en-US" altLang="zh-CN" dirty="0"/>
              <a:t>using</a:t>
            </a:r>
            <a:r>
              <a:rPr lang="zh-CN" altLang="en-US" dirty="0"/>
              <a:t> </a:t>
            </a:r>
            <a:r>
              <a:rPr lang="en-US" altLang="zh-CN" dirty="0"/>
              <a:t>an</a:t>
            </a:r>
            <a:r>
              <a:rPr lang="zh-CN" altLang="en-US" dirty="0"/>
              <a:t> </a:t>
            </a:r>
            <a:r>
              <a:rPr lang="en-US" altLang="zh-CN" dirty="0"/>
              <a:t>array</a:t>
            </a:r>
            <a:r>
              <a:rPr lang="zh-CN" altLang="en-US" dirty="0"/>
              <a:t> </a:t>
            </a:r>
            <a:r>
              <a:rPr lang="en-US" altLang="zh-CN" b="1" dirty="0">
                <a:solidFill>
                  <a:srgbClr val="0096FF"/>
                </a:solidFill>
                <a:latin typeface="Courier New" pitchFamily="49" charset="0"/>
                <a:cs typeface="Courier New" pitchFamily="49" charset="0"/>
              </a:rPr>
              <a:t>GPR[8]</a:t>
            </a:r>
            <a:r>
              <a:rPr lang="zh-CN" altLang="en-US" dirty="0"/>
              <a:t> </a:t>
            </a:r>
            <a:r>
              <a:rPr lang="en-US" altLang="zh-CN" dirty="0"/>
              <a:t>for</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registers</a:t>
            </a:r>
            <a:endParaRPr lang="zh-CN" altLang="en-US" dirty="0"/>
          </a:p>
          <a:p>
            <a:pPr lvl="1"/>
            <a:r>
              <a:rPr lang="en-US" altLang="zh-CN" dirty="0"/>
              <a:t>None</a:t>
            </a:r>
            <a:r>
              <a:rPr lang="zh-CN" altLang="en-US" dirty="0"/>
              <a:t> </a:t>
            </a:r>
            <a:r>
              <a:rPr lang="en-US" altLang="zh-CN" dirty="0"/>
              <a:t>guest</a:t>
            </a:r>
            <a:r>
              <a:rPr lang="zh-CN" altLang="en-US" dirty="0"/>
              <a:t> </a:t>
            </a:r>
            <a:r>
              <a:rPr lang="en-US" altLang="zh-CN" dirty="0"/>
              <a:t>instruction</a:t>
            </a:r>
            <a:r>
              <a:rPr lang="zh-CN" altLang="en-US" dirty="0"/>
              <a:t> </a:t>
            </a:r>
            <a:r>
              <a:rPr lang="en-US" altLang="zh-CN" dirty="0"/>
              <a:t>executes</a:t>
            </a:r>
            <a:r>
              <a:rPr lang="zh-CN" altLang="en-US" dirty="0"/>
              <a:t> </a:t>
            </a:r>
            <a:r>
              <a:rPr lang="en-US" altLang="zh-CN" dirty="0"/>
              <a:t>directly</a:t>
            </a:r>
            <a:r>
              <a:rPr lang="zh-CN" altLang="en-US" dirty="0"/>
              <a:t> </a:t>
            </a:r>
            <a:r>
              <a:rPr lang="en-US" altLang="zh-CN" dirty="0"/>
              <a:t>on</a:t>
            </a:r>
            <a:r>
              <a:rPr lang="zh-CN" altLang="en-US" dirty="0"/>
              <a:t> </a:t>
            </a:r>
            <a:r>
              <a:rPr lang="en-US" altLang="zh-CN" dirty="0"/>
              <a:t>hardware</a:t>
            </a:r>
            <a:endParaRPr lang="zh-CN" altLang="en-US" dirty="0"/>
          </a:p>
          <a:p>
            <a:r>
              <a:rPr lang="en-US" altLang="zh-CN" dirty="0"/>
              <a:t>E.g.,</a:t>
            </a:r>
            <a:r>
              <a:rPr lang="zh-CN" altLang="en-US" dirty="0"/>
              <a:t> </a:t>
            </a:r>
            <a:r>
              <a:rPr lang="en-US" altLang="zh-CN" dirty="0" err="1"/>
              <a:t>Bochs</a:t>
            </a:r>
            <a:endParaRPr lang="en-US" altLang="zh-CN" dirty="0"/>
          </a:p>
          <a:p>
            <a:endParaRPr lang="en-US" altLang="zh-CN" dirty="0"/>
          </a:p>
          <a:p>
            <a:r>
              <a:rPr lang="en-US" altLang="zh-TW" dirty="0"/>
              <a:t>Positives</a:t>
            </a:r>
            <a:endParaRPr lang="zh-CN" altLang="en-US" dirty="0"/>
          </a:p>
          <a:p>
            <a:pPr lvl="1"/>
            <a:r>
              <a:rPr lang="en-US" altLang="zh-CN" dirty="0"/>
              <a:t>E</a:t>
            </a:r>
            <a:r>
              <a:rPr lang="en-US" altLang="zh-TW" dirty="0"/>
              <a:t>asy to implement</a:t>
            </a:r>
            <a:r>
              <a:rPr lang="zh-CN" altLang="en-US" dirty="0"/>
              <a:t> </a:t>
            </a:r>
            <a:r>
              <a:rPr lang="en-US" altLang="zh-CN" dirty="0"/>
              <a:t>&amp;</a:t>
            </a:r>
            <a:r>
              <a:rPr lang="zh-CN" altLang="en-US" dirty="0"/>
              <a:t> </a:t>
            </a:r>
            <a:r>
              <a:rPr lang="en-US" altLang="zh-CN" dirty="0"/>
              <a:t>m</a:t>
            </a:r>
            <a:r>
              <a:rPr lang="en-US" altLang="zh-TW" dirty="0"/>
              <a:t>inimal complexity</a:t>
            </a:r>
          </a:p>
          <a:p>
            <a:r>
              <a:rPr lang="en-US" altLang="zh-TW" dirty="0"/>
              <a:t>Negatives</a:t>
            </a:r>
            <a:endParaRPr lang="zh-CN" altLang="en-US" dirty="0"/>
          </a:p>
          <a:p>
            <a:pPr lvl="1"/>
            <a:r>
              <a:rPr lang="en-US" altLang="zh-CN" b="1" dirty="0">
                <a:solidFill>
                  <a:srgbClr val="FF2600"/>
                </a:solidFill>
              </a:rPr>
              <a:t>Very</a:t>
            </a:r>
            <a:r>
              <a:rPr lang="zh-CN" altLang="en-US" b="1" dirty="0">
                <a:solidFill>
                  <a:srgbClr val="FF2600"/>
                </a:solidFill>
              </a:rPr>
              <a:t> </a:t>
            </a:r>
            <a:r>
              <a:rPr lang="en-US" altLang="zh-CN" b="1" dirty="0">
                <a:solidFill>
                  <a:srgbClr val="FF2600"/>
                </a:solidFill>
              </a:rPr>
              <a:t>s</a:t>
            </a:r>
            <a:r>
              <a:rPr lang="en-US" altLang="zh-TW" b="1" dirty="0">
                <a:solidFill>
                  <a:srgbClr val="FF2600"/>
                </a:solidFill>
              </a:rPr>
              <a:t>low</a:t>
            </a:r>
            <a:r>
              <a:rPr lang="en-US" altLang="zh-CN" b="1" dirty="0">
                <a:solidFill>
                  <a:srgbClr val="FF2600"/>
                </a:solidFill>
              </a:rPr>
              <a:t>!</a:t>
            </a:r>
            <a:endParaRPr lang="zh-CN" altLang="en-US" dirty="0">
              <a:solidFill>
                <a:srgbClr val="FF2600"/>
              </a:solidFill>
            </a:endParaRPr>
          </a:p>
        </p:txBody>
      </p:sp>
    </p:spTree>
    <p:extLst>
      <p:ext uri="{BB962C8B-B14F-4D97-AF65-F5344CB8AC3E}">
        <p14:creationId xmlns:p14="http://schemas.microsoft.com/office/powerpoint/2010/main" val="7698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fade">
                                      <p:cBhvr>
                                        <p:cTn id="7" dur="500"/>
                                        <p:tgtEl>
                                          <p:spTgt spid="2662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6" end="6"/>
                                            </p:txEl>
                                          </p:spTgt>
                                        </p:tgtEl>
                                        <p:attrNameLst>
                                          <p:attrName>style.visibility</p:attrName>
                                        </p:attrNameLst>
                                      </p:cBhvr>
                                      <p:to>
                                        <p:strVal val="visible"/>
                                      </p:to>
                                    </p:set>
                                    <p:animEffect transition="in" filter="fade">
                                      <p:cBhvr>
                                        <p:cTn id="10" dur="500"/>
                                        <p:tgtEl>
                                          <p:spTgt spid="2662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animEffect transition="in" filter="fade">
                                      <p:cBhvr>
                                        <p:cTn id="13" dur="500"/>
                                        <p:tgtEl>
                                          <p:spTgt spid="2662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8" end="8"/>
                                            </p:txEl>
                                          </p:spTgt>
                                        </p:tgtEl>
                                        <p:attrNameLst>
                                          <p:attrName>style.visibility</p:attrName>
                                        </p:attrNameLst>
                                      </p:cBhvr>
                                      <p:to>
                                        <p:strVal val="visible"/>
                                      </p:to>
                                    </p:set>
                                    <p:animEffect transition="in" filter="fade">
                                      <p:cBhvr>
                                        <p:cTn id="16" dur="500"/>
                                        <p:tgtEl>
                                          <p:spTgt spid="26627">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animEffect transition="in" filter="fade">
                                      <p:cBhvr>
                                        <p:cTn id="19"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Sol-2:</a:t>
            </a:r>
            <a:r>
              <a:rPr lang="zh-CN" altLang="en-US" dirty="0"/>
              <a:t> </a:t>
            </a:r>
            <a:r>
              <a:rPr lang="en-US" altLang="zh-TW" dirty="0"/>
              <a:t>Binary Translator</a:t>
            </a:r>
            <a:endParaRPr kumimoji="1" lang="zh-CN" altLang="en-US" dirty="0"/>
          </a:p>
        </p:txBody>
      </p:sp>
      <p:sp>
        <p:nvSpPr>
          <p:cNvPr id="3" name="内容占位符 2"/>
          <p:cNvSpPr>
            <a:spLocks noGrp="1"/>
          </p:cNvSpPr>
          <p:nvPr>
            <p:ph idx="1"/>
          </p:nvPr>
        </p:nvSpPr>
        <p:spPr/>
        <p:txBody>
          <a:bodyPr/>
          <a:lstStyle/>
          <a:p>
            <a:r>
              <a:rPr kumimoji="1" lang="en-US" altLang="zh-CN" dirty="0"/>
              <a:t>Translate</a:t>
            </a:r>
            <a:r>
              <a:rPr kumimoji="1" lang="zh-CN" altLang="en-US" dirty="0"/>
              <a:t> </a:t>
            </a:r>
            <a:r>
              <a:rPr kumimoji="1" lang="en-US" altLang="zh-CN" dirty="0"/>
              <a:t>before</a:t>
            </a:r>
            <a:r>
              <a:rPr kumimoji="1" lang="zh-CN" altLang="en-US" dirty="0"/>
              <a:t> </a:t>
            </a:r>
            <a:r>
              <a:rPr kumimoji="1" lang="en-US" altLang="zh-CN" dirty="0"/>
              <a:t>execution</a:t>
            </a:r>
            <a:endParaRPr kumimoji="1" lang="zh-CN" altLang="en-US" dirty="0"/>
          </a:p>
          <a:p>
            <a:pPr lvl="1"/>
            <a:r>
              <a:rPr kumimoji="1" lang="en-US" altLang="zh-CN" dirty="0"/>
              <a:t>Translation</a:t>
            </a:r>
            <a:r>
              <a:rPr kumimoji="1" lang="zh-CN" altLang="en-US" dirty="0"/>
              <a:t> </a:t>
            </a:r>
            <a:r>
              <a:rPr kumimoji="1" lang="en-US" altLang="zh-CN" dirty="0"/>
              <a:t>unit</a:t>
            </a:r>
            <a:r>
              <a:rPr kumimoji="1" lang="zh-CN" altLang="en-US" dirty="0"/>
              <a:t> </a:t>
            </a:r>
            <a:r>
              <a:rPr kumimoji="1" lang="en-US" altLang="zh-CN" dirty="0"/>
              <a:t>is</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(why?)</a:t>
            </a:r>
            <a:endParaRPr kumimoji="1" lang="zh-CN" altLang="en-US" dirty="0"/>
          </a:p>
          <a:p>
            <a:pPr lvl="1"/>
            <a:r>
              <a:rPr kumimoji="1" lang="en-US" altLang="zh-CN" dirty="0"/>
              <a:t>Each</a:t>
            </a:r>
            <a:r>
              <a:rPr kumimoji="1" lang="zh-CN" altLang="en-US" dirty="0"/>
              <a:t> </a:t>
            </a:r>
            <a:r>
              <a:rPr kumimoji="1" lang="en-US" altLang="zh-CN" dirty="0"/>
              <a:t>basic</a:t>
            </a:r>
            <a:r>
              <a:rPr kumimoji="1" lang="zh-CN" altLang="en-US" dirty="0"/>
              <a:t> </a:t>
            </a:r>
            <a:r>
              <a:rPr kumimoji="1" lang="en-US" altLang="zh-CN" dirty="0"/>
              <a:t>block</a:t>
            </a:r>
            <a:r>
              <a:rPr kumimoji="1" lang="zh-CN" altLang="en-US" dirty="0"/>
              <a:t> </a:t>
            </a:r>
            <a:r>
              <a:rPr kumimoji="1" lang="en-US" altLang="zh-CN" dirty="0"/>
              <a:t>-&gt;</a:t>
            </a:r>
            <a:r>
              <a:rPr kumimoji="1" lang="zh-CN" altLang="en-US" dirty="0"/>
              <a:t> </a:t>
            </a:r>
            <a:r>
              <a:rPr kumimoji="1" lang="en-US" altLang="zh-CN" dirty="0"/>
              <a:t>code</a:t>
            </a:r>
            <a:r>
              <a:rPr kumimoji="1" lang="zh-CN" altLang="en-US" dirty="0"/>
              <a:t> </a:t>
            </a:r>
            <a:r>
              <a:rPr kumimoji="1" lang="en-US" altLang="zh-CN" dirty="0"/>
              <a:t>cache</a:t>
            </a:r>
            <a:endParaRPr kumimoji="1" lang="zh-CN" altLang="en-US" dirty="0"/>
          </a:p>
          <a:p>
            <a:pPr lvl="1"/>
            <a:r>
              <a:rPr kumimoji="1" lang="en-US" altLang="zh-CN" dirty="0"/>
              <a:t>Translate</a:t>
            </a:r>
            <a:r>
              <a:rPr kumimoji="1" lang="zh-CN" altLang="en-US" dirty="0"/>
              <a:t> </a:t>
            </a:r>
            <a:r>
              <a:rPr kumimoji="1" lang="en-US" altLang="zh-CN" dirty="0"/>
              <a:t>the</a:t>
            </a:r>
            <a:r>
              <a:rPr kumimoji="1" lang="zh-CN" altLang="en-US" dirty="0"/>
              <a:t> </a:t>
            </a:r>
            <a:r>
              <a:rPr kumimoji="1" lang="en-US" altLang="zh-CN" dirty="0"/>
              <a:t>17</a:t>
            </a:r>
            <a:r>
              <a:rPr kumimoji="1" lang="zh-CN" altLang="en-US" dirty="0"/>
              <a:t> </a:t>
            </a:r>
            <a:r>
              <a:rPr kumimoji="1" lang="en-US" altLang="zh-CN" dirty="0"/>
              <a:t>instructions</a:t>
            </a:r>
            <a:r>
              <a:rPr kumimoji="1" lang="zh-CN" altLang="en-US" dirty="0"/>
              <a:t> </a:t>
            </a:r>
            <a:r>
              <a:rPr kumimoji="1" lang="en-US" altLang="zh-CN" dirty="0"/>
              <a:t>to</a:t>
            </a:r>
            <a:r>
              <a:rPr kumimoji="1" lang="zh-CN" altLang="en-US" dirty="0"/>
              <a:t> </a:t>
            </a:r>
            <a:r>
              <a:rPr kumimoji="1" lang="en-US" altLang="zh-CN" dirty="0"/>
              <a:t>function</a:t>
            </a:r>
            <a:r>
              <a:rPr kumimoji="1" lang="zh-CN" altLang="en-US" dirty="0"/>
              <a:t> </a:t>
            </a:r>
            <a:r>
              <a:rPr kumimoji="1" lang="en-US" altLang="zh-CN" dirty="0"/>
              <a:t>calls</a:t>
            </a:r>
            <a:endParaRPr kumimoji="1" lang="zh-CN" altLang="en-US" dirty="0"/>
          </a:p>
          <a:p>
            <a:pPr lvl="2"/>
            <a:r>
              <a:rPr kumimoji="1" lang="en-US" altLang="zh-CN" dirty="0"/>
              <a:t>Implemented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VMM</a:t>
            </a:r>
            <a:endParaRPr kumimoji="1" lang="zh-CN" altLang="en-US" dirty="0"/>
          </a:p>
          <a:p>
            <a:r>
              <a:rPr kumimoji="1" lang="en-US" altLang="zh-CN" dirty="0"/>
              <a:t>E.g.,</a:t>
            </a:r>
            <a:r>
              <a:rPr kumimoji="1" lang="zh-CN" altLang="en-US" dirty="0"/>
              <a:t> </a:t>
            </a:r>
            <a:r>
              <a:rPr kumimoji="1" lang="en-US" altLang="zh-CN" dirty="0"/>
              <a:t>VMware,</a:t>
            </a:r>
            <a:r>
              <a:rPr kumimoji="1" lang="zh-CN" altLang="en-US" dirty="0"/>
              <a:t> </a:t>
            </a:r>
            <a:r>
              <a:rPr kumimoji="1" lang="en-US" altLang="zh-CN" dirty="0" err="1"/>
              <a:t>Qemu</a:t>
            </a:r>
            <a:endParaRPr kumimoji="1" lang="zh-CN" altLang="en-US" dirty="0"/>
          </a:p>
        </p:txBody>
      </p:sp>
    </p:spTree>
    <p:extLst>
      <p:ext uri="{BB962C8B-B14F-4D97-AF65-F5344CB8AC3E}">
        <p14:creationId xmlns:p14="http://schemas.microsoft.com/office/powerpoint/2010/main" val="320655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Binary Translation</a:t>
            </a:r>
          </a:p>
        </p:txBody>
      </p:sp>
      <p:sp>
        <p:nvSpPr>
          <p:cNvPr id="3" name="Content Placeholder 2"/>
          <p:cNvSpPr>
            <a:spLocks noGrp="1"/>
          </p:cNvSpPr>
          <p:nvPr>
            <p:ph idx="1"/>
          </p:nvPr>
        </p:nvSpPr>
        <p:spPr/>
        <p:txBody>
          <a:bodyPr>
            <a:normAutofit/>
          </a:bodyPr>
          <a:lstStyle/>
          <a:p>
            <a:r>
              <a:rPr lang="en-US" sz="2400" dirty="0"/>
              <a:t>PC </a:t>
            </a:r>
            <a:r>
              <a:rPr lang="en-US" altLang="zh-CN" sz="2400" dirty="0"/>
              <a:t>s</a:t>
            </a:r>
            <a:r>
              <a:rPr lang="en-US" sz="2400" dirty="0"/>
              <a:t>ynchronization on interrupts</a:t>
            </a:r>
            <a:endParaRPr lang="zh-CN" altLang="en-US" sz="2400" dirty="0"/>
          </a:p>
          <a:p>
            <a:pPr lvl="1"/>
            <a:r>
              <a:rPr lang="en-US" altLang="zh-CN" sz="2000" dirty="0"/>
              <a:t>Now</a:t>
            </a:r>
            <a:r>
              <a:rPr lang="zh-CN" altLang="en-US" sz="2000" dirty="0"/>
              <a:t> </a:t>
            </a:r>
            <a:r>
              <a:rPr lang="en-US" altLang="zh-CN" sz="2000" dirty="0"/>
              <a:t>interrupt</a:t>
            </a:r>
            <a:r>
              <a:rPr lang="zh-CN" altLang="en-US" sz="2000" dirty="0"/>
              <a:t> </a:t>
            </a:r>
            <a:r>
              <a:rPr lang="en-US" altLang="zh-CN" sz="2000" dirty="0"/>
              <a:t>will</a:t>
            </a:r>
            <a:r>
              <a:rPr lang="zh-CN" altLang="en-US" sz="2000" dirty="0"/>
              <a:t> </a:t>
            </a:r>
            <a:r>
              <a:rPr lang="en-US" altLang="zh-CN" sz="2000" dirty="0"/>
              <a:t>only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basic</a:t>
            </a:r>
            <a:r>
              <a:rPr lang="zh-CN" altLang="en-US" sz="2000" dirty="0"/>
              <a:t> </a:t>
            </a:r>
            <a:r>
              <a:rPr lang="en-US" altLang="zh-CN" sz="2000" dirty="0"/>
              <a:t>block</a:t>
            </a:r>
            <a:r>
              <a:rPr lang="zh-CN" altLang="en-US" sz="2000" dirty="0"/>
              <a:t> </a:t>
            </a:r>
            <a:r>
              <a:rPr lang="en-US" altLang="zh-CN" sz="2000" dirty="0"/>
              <a:t>boundary</a:t>
            </a:r>
            <a:endParaRPr lang="zh-CN" altLang="en-US" sz="2000" dirty="0"/>
          </a:p>
          <a:p>
            <a:pPr lvl="1"/>
            <a:r>
              <a:rPr lang="en-US" altLang="zh-CN" sz="2000" dirty="0"/>
              <a:t>But</a:t>
            </a:r>
            <a:r>
              <a:rPr lang="zh-CN" altLang="en-US" sz="2000" dirty="0"/>
              <a:t> </a:t>
            </a:r>
            <a:r>
              <a:rPr lang="en-US" altLang="zh-CN" sz="2000" dirty="0"/>
              <a:t>on</a:t>
            </a:r>
            <a:r>
              <a:rPr lang="zh-CN" altLang="en-US" sz="2000" dirty="0"/>
              <a:t> </a:t>
            </a:r>
            <a:r>
              <a:rPr lang="en-US" altLang="zh-CN" sz="2000" dirty="0"/>
              <a:t>real</a:t>
            </a:r>
            <a:r>
              <a:rPr lang="zh-CN" altLang="en-US" sz="2000" dirty="0"/>
              <a:t> </a:t>
            </a:r>
            <a:r>
              <a:rPr lang="en-US" altLang="zh-CN" sz="2000" dirty="0"/>
              <a:t>machine,</a:t>
            </a:r>
            <a:r>
              <a:rPr lang="zh-CN" altLang="en-US" sz="2000" dirty="0"/>
              <a:t> </a:t>
            </a:r>
            <a:r>
              <a:rPr lang="en-US" altLang="zh-CN" sz="2000" dirty="0"/>
              <a:t>interrupt</a:t>
            </a:r>
            <a:r>
              <a:rPr lang="zh-CN" altLang="en-US" sz="2000" dirty="0"/>
              <a:t> </a:t>
            </a:r>
            <a:r>
              <a:rPr lang="en-US" altLang="zh-CN" sz="2000" dirty="0"/>
              <a:t>may</a:t>
            </a:r>
            <a:r>
              <a:rPr lang="zh-CN" altLang="en-US" sz="2000" dirty="0"/>
              <a:t> </a:t>
            </a:r>
            <a:r>
              <a:rPr lang="en-US" altLang="zh-CN" sz="2000" dirty="0"/>
              <a:t>happen</a:t>
            </a:r>
            <a:r>
              <a:rPr lang="zh-CN" altLang="en-US" sz="2000" dirty="0"/>
              <a:t> </a:t>
            </a:r>
            <a:r>
              <a:rPr lang="en-US" altLang="zh-CN" sz="2000" dirty="0"/>
              <a:t>at</a:t>
            </a:r>
            <a:r>
              <a:rPr lang="zh-CN" altLang="en-US" sz="2000" dirty="0"/>
              <a:t> </a:t>
            </a:r>
            <a:r>
              <a:rPr lang="en-US" altLang="zh-CN" sz="2000" dirty="0"/>
              <a:t>any</a:t>
            </a:r>
            <a:r>
              <a:rPr lang="zh-CN" altLang="en-US" sz="2000" dirty="0"/>
              <a:t> </a:t>
            </a:r>
            <a:r>
              <a:rPr lang="en-US" altLang="zh-CN" sz="2000" dirty="0"/>
              <a:t>instruction</a:t>
            </a:r>
            <a:endParaRPr lang="zh-CN" altLang="en-US" sz="2000" dirty="0"/>
          </a:p>
          <a:p>
            <a:pPr lvl="1"/>
            <a:endParaRPr lang="zh-CN" altLang="en-US" sz="2200" dirty="0"/>
          </a:p>
          <a:p>
            <a:r>
              <a:rPr lang="en-US" altLang="zh-CN" sz="2400" dirty="0"/>
              <a:t>Carefully</a:t>
            </a:r>
            <a:r>
              <a:rPr lang="zh-CN" altLang="en-US" sz="2400" dirty="0"/>
              <a:t> </a:t>
            </a:r>
            <a:r>
              <a:rPr lang="en-US" altLang="zh-CN" sz="2400" dirty="0"/>
              <a:t>handle</a:t>
            </a:r>
            <a:r>
              <a:rPr lang="zh-CN" altLang="en-US" sz="2400" dirty="0"/>
              <a:t> </a:t>
            </a:r>
            <a:r>
              <a:rPr lang="en-US" altLang="zh-CN" sz="2400" dirty="0"/>
              <a:t>s</a:t>
            </a:r>
            <a:r>
              <a:rPr lang="en-US" sz="2400" dirty="0"/>
              <a:t>elf-modifying code</a:t>
            </a:r>
            <a:r>
              <a:rPr lang="zh-CN" altLang="en-US" sz="2400" dirty="0"/>
              <a:t> </a:t>
            </a:r>
            <a:r>
              <a:rPr lang="en-US" altLang="zh-CN" sz="2400" dirty="0"/>
              <a:t>(SMC)</a:t>
            </a:r>
            <a:endParaRPr lang="en-US" sz="2400" dirty="0"/>
          </a:p>
          <a:p>
            <a:pPr lvl="1"/>
            <a:r>
              <a:rPr lang="en-US" sz="2000" dirty="0"/>
              <a:t>Notified on writes to translated guest code</a:t>
            </a:r>
          </a:p>
        </p:txBody>
      </p:sp>
    </p:spTree>
    <p:extLst>
      <p:ext uri="{BB962C8B-B14F-4D97-AF65-F5344CB8AC3E}">
        <p14:creationId xmlns:p14="http://schemas.microsoft.com/office/powerpoint/2010/main" val="304065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CN" dirty="0"/>
              <a:t>Sol-3:</a:t>
            </a:r>
            <a:r>
              <a:rPr lang="zh-CN" altLang="en-US" dirty="0"/>
              <a:t> </a:t>
            </a:r>
            <a:r>
              <a:rPr lang="en-US" altLang="zh-TW" dirty="0"/>
              <a:t>Para-virtualization</a:t>
            </a:r>
          </a:p>
        </p:txBody>
      </p:sp>
      <p:sp>
        <p:nvSpPr>
          <p:cNvPr id="36867" name="Content Placeholder 2"/>
          <p:cNvSpPr>
            <a:spLocks noGrp="1"/>
          </p:cNvSpPr>
          <p:nvPr>
            <p:ph idx="1"/>
          </p:nvPr>
        </p:nvSpPr>
        <p:spPr/>
        <p:txBody>
          <a:bodyPr/>
          <a:lstStyle/>
          <a:p>
            <a:r>
              <a:rPr lang="en-US" altLang="zh-TW" dirty="0"/>
              <a:t>Modify </a:t>
            </a:r>
            <a:r>
              <a:rPr lang="en-US" altLang="zh-CN" dirty="0"/>
              <a:t>OS</a:t>
            </a:r>
            <a:r>
              <a:rPr lang="zh-CN" altLang="en-US" dirty="0"/>
              <a:t> </a:t>
            </a:r>
            <a:r>
              <a:rPr lang="en-US" altLang="zh-CN" dirty="0"/>
              <a:t>and</a:t>
            </a:r>
            <a:r>
              <a:rPr lang="zh-CN" altLang="en-US" dirty="0"/>
              <a:t> </a:t>
            </a:r>
            <a:r>
              <a:rPr lang="en-US" altLang="zh-TW" dirty="0"/>
              <a:t>let </a:t>
            </a:r>
            <a:r>
              <a:rPr lang="en-US" altLang="zh-CN" dirty="0"/>
              <a:t>it</a:t>
            </a:r>
            <a:r>
              <a:rPr lang="zh-CN" altLang="en-US" dirty="0"/>
              <a:t> </a:t>
            </a:r>
            <a:r>
              <a:rPr lang="en-US" altLang="zh-TW" dirty="0"/>
              <a:t>cooperate with </a:t>
            </a:r>
            <a:r>
              <a:rPr lang="en-US" altLang="zh-CN" dirty="0"/>
              <a:t>the</a:t>
            </a:r>
            <a:r>
              <a:rPr lang="zh-CN" altLang="en-US" dirty="0"/>
              <a:t> </a:t>
            </a:r>
            <a:r>
              <a:rPr lang="en-US" altLang="zh-TW" dirty="0"/>
              <a:t>VMM</a:t>
            </a:r>
          </a:p>
          <a:p>
            <a:pPr lvl="1"/>
            <a:r>
              <a:rPr lang="en-US" altLang="zh-TW" dirty="0"/>
              <a:t>Change sensitive instructions to calls to the VMM</a:t>
            </a:r>
            <a:endParaRPr lang="zh-CN" altLang="en-US" dirty="0"/>
          </a:p>
          <a:p>
            <a:pPr lvl="2"/>
            <a:r>
              <a:rPr lang="en-US" altLang="zh-CN" dirty="0"/>
              <a:t>Also</a:t>
            </a:r>
            <a:r>
              <a:rPr lang="zh-CN" altLang="en-US" dirty="0"/>
              <a:t> </a:t>
            </a:r>
            <a:r>
              <a:rPr lang="en-US" altLang="zh-CN" dirty="0"/>
              <a:t>known</a:t>
            </a:r>
            <a:r>
              <a:rPr lang="zh-CN" altLang="en-US" dirty="0"/>
              <a:t> </a:t>
            </a:r>
            <a:r>
              <a:rPr lang="en-US" altLang="zh-CN" dirty="0"/>
              <a:t>as</a:t>
            </a:r>
            <a:r>
              <a:rPr lang="zh-CN" altLang="en-US" dirty="0"/>
              <a:t> </a:t>
            </a:r>
            <a:r>
              <a:rPr lang="en-US" altLang="zh-CN" b="1" dirty="0" err="1">
                <a:solidFill>
                  <a:srgbClr val="0096FF"/>
                </a:solidFill>
              </a:rPr>
              <a:t>hypercall</a:t>
            </a:r>
            <a:endParaRPr lang="en-US" altLang="zh-TW" b="1" dirty="0">
              <a:solidFill>
                <a:srgbClr val="0096FF"/>
              </a:solidFill>
            </a:endParaRPr>
          </a:p>
          <a:p>
            <a:pPr lvl="1"/>
            <a:r>
              <a:rPr lang="en-US" altLang="zh-CN" dirty="0" err="1"/>
              <a:t>Hypercall</a:t>
            </a:r>
            <a:r>
              <a:rPr lang="zh-CN" altLang="en-US" dirty="0"/>
              <a:t> </a:t>
            </a:r>
            <a:r>
              <a:rPr lang="en-US" altLang="zh-CN" dirty="0"/>
              <a:t>can</a:t>
            </a:r>
            <a:r>
              <a:rPr lang="zh-CN" altLang="en-US" dirty="0"/>
              <a:t> </a:t>
            </a:r>
            <a:r>
              <a:rPr lang="en-US" altLang="zh-CN" dirty="0"/>
              <a:t>be</a:t>
            </a:r>
            <a:r>
              <a:rPr lang="zh-CN" altLang="en-US" dirty="0"/>
              <a:t> </a:t>
            </a:r>
            <a:r>
              <a:rPr lang="en-US" altLang="zh-CN" dirty="0"/>
              <a:t>seen</a:t>
            </a:r>
            <a:r>
              <a:rPr lang="zh-CN" altLang="en-US" dirty="0"/>
              <a:t> </a:t>
            </a:r>
            <a:r>
              <a:rPr lang="en-US" altLang="zh-CN" dirty="0"/>
              <a:t>as</a:t>
            </a:r>
            <a:r>
              <a:rPr lang="en-US" altLang="zh-TW" dirty="0"/>
              <a:t> trap</a:t>
            </a:r>
            <a:endParaRPr lang="zh-CN" altLang="en-US" dirty="0"/>
          </a:p>
          <a:p>
            <a:r>
              <a:rPr lang="en-US" altLang="zh-CN" dirty="0"/>
              <a:t>E.g.,</a:t>
            </a:r>
            <a:r>
              <a:rPr lang="zh-CN" altLang="en-US" dirty="0"/>
              <a:t> </a:t>
            </a:r>
            <a:r>
              <a:rPr lang="en-US" altLang="zh-CN" dirty="0" err="1"/>
              <a:t>Xen</a:t>
            </a:r>
            <a:endParaRPr lang="zh-CN" altLang="en-US" dirty="0"/>
          </a:p>
          <a:p>
            <a:pPr lvl="1"/>
            <a:r>
              <a:rPr lang="en-US" altLang="zh-CN" dirty="0"/>
              <a:t>Widely</a:t>
            </a:r>
            <a:r>
              <a:rPr lang="zh-CN" altLang="en-US" dirty="0"/>
              <a:t> </a:t>
            </a:r>
            <a:r>
              <a:rPr lang="en-US" altLang="zh-CN" dirty="0"/>
              <a:t>used</a:t>
            </a:r>
            <a:r>
              <a:rPr lang="zh-CN" altLang="en-US" dirty="0"/>
              <a:t> </a:t>
            </a:r>
            <a:r>
              <a:rPr lang="en-US" altLang="zh-CN" dirty="0"/>
              <a:t>by</a:t>
            </a:r>
            <a:r>
              <a:rPr lang="zh-CN" altLang="en-US" dirty="0"/>
              <a:t> </a:t>
            </a:r>
            <a:r>
              <a:rPr lang="en-US" altLang="zh-CN" dirty="0"/>
              <a:t>industry</a:t>
            </a:r>
            <a:r>
              <a:rPr lang="zh-CN" altLang="en-US" dirty="0"/>
              <a:t> </a:t>
            </a:r>
            <a:r>
              <a:rPr lang="en-US" altLang="zh-CN" dirty="0"/>
              <a:t>like</a:t>
            </a:r>
            <a:r>
              <a:rPr lang="zh-CN" altLang="en-US" dirty="0"/>
              <a:t> </a:t>
            </a:r>
            <a:r>
              <a:rPr lang="en-US" altLang="zh-CN" dirty="0"/>
              <a:t>Amazon’s</a:t>
            </a:r>
            <a:r>
              <a:rPr lang="zh-CN" altLang="en-US" dirty="0"/>
              <a:t> </a:t>
            </a:r>
            <a:r>
              <a:rPr lang="en-US" altLang="zh-CN" dirty="0"/>
              <a:t>EC2</a:t>
            </a:r>
            <a:endParaRPr lang="en-US" altLang="zh-TW" dirty="0"/>
          </a:p>
        </p:txBody>
      </p:sp>
    </p:spTree>
    <p:extLst>
      <p:ext uri="{BB962C8B-B14F-4D97-AF65-F5344CB8AC3E}">
        <p14:creationId xmlns:p14="http://schemas.microsoft.com/office/powerpoint/2010/main" val="60359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914" y="248881"/>
            <a:ext cx="8686800" cy="1143000"/>
          </a:xfrm>
        </p:spPr>
        <p:txBody>
          <a:bodyPr>
            <a:normAutofit/>
          </a:bodyPr>
          <a:lstStyle/>
          <a:p>
            <a:r>
              <a:rPr lang="en-US" altLang="zh-CN" sz="2800" dirty="0"/>
              <a:t>Sol-4: Hardware Supported CPU Virtualization</a:t>
            </a:r>
            <a:endParaRPr lang="zh-CN" altLang="en-US" sz="2800" dirty="0"/>
          </a:p>
        </p:txBody>
      </p:sp>
      <p:sp>
        <p:nvSpPr>
          <p:cNvPr id="3" name="内容占位符 2"/>
          <p:cNvSpPr>
            <a:spLocks noGrp="1"/>
          </p:cNvSpPr>
          <p:nvPr>
            <p:ph idx="1"/>
          </p:nvPr>
        </p:nvSpPr>
        <p:spPr>
          <a:xfrm>
            <a:off x="4495314" y="1928818"/>
            <a:ext cx="4186808" cy="3771636"/>
          </a:xfrm>
        </p:spPr>
        <p:txBody>
          <a:bodyPr>
            <a:normAutofit/>
          </a:bodyPr>
          <a:lstStyle/>
          <a:p>
            <a:r>
              <a:rPr lang="en-US" altLang="zh-CN" sz="2400" dirty="0"/>
              <a:t>VMX </a:t>
            </a:r>
            <a:r>
              <a:rPr lang="en-US" altLang="zh-CN" sz="2400" b="1" dirty="0">
                <a:solidFill>
                  <a:srgbClr val="0096FF"/>
                </a:solidFill>
              </a:rPr>
              <a:t>non-root</a:t>
            </a:r>
            <a:r>
              <a:rPr lang="en-US" altLang="zh-CN" sz="2400" dirty="0"/>
              <a:t> operation:</a:t>
            </a:r>
          </a:p>
          <a:p>
            <a:pPr lvl="1"/>
            <a:r>
              <a:rPr lang="en-US" altLang="zh-CN" sz="2000" dirty="0"/>
              <a:t>Not fully privileged, intended for guest software</a:t>
            </a:r>
          </a:p>
          <a:p>
            <a:endParaRPr lang="zh-CN" altLang="en-US" sz="2400" dirty="0"/>
          </a:p>
        </p:txBody>
      </p:sp>
      <p:sp>
        <p:nvSpPr>
          <p:cNvPr id="22" name="内容占位符 2"/>
          <p:cNvSpPr txBox="1">
            <a:spLocks/>
          </p:cNvSpPr>
          <p:nvPr/>
        </p:nvSpPr>
        <p:spPr>
          <a:xfrm>
            <a:off x="594813" y="1892385"/>
            <a:ext cx="4186808" cy="379980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charset="0"/>
              <a:buChar char="•"/>
              <a:defRPr sz="2400" b="0" i="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solidFill>
                  <a:schemeClr val="tx1"/>
                </a:solidFill>
                <a:latin typeface="Arial"/>
                <a:ea typeface="+mn-ea"/>
                <a:cs typeface="Arial"/>
              </a:rPr>
              <a:t>VMX </a:t>
            </a:r>
            <a:r>
              <a:rPr lang="en-US" altLang="zh-CN" sz="2400" b="1" dirty="0">
                <a:solidFill>
                  <a:srgbClr val="0096FF"/>
                </a:solidFill>
                <a:latin typeface="Arial"/>
                <a:ea typeface="+mn-ea"/>
                <a:cs typeface="Arial"/>
              </a:rPr>
              <a:t>root</a:t>
            </a:r>
            <a:r>
              <a:rPr lang="en-US" altLang="zh-CN" sz="2400" dirty="0">
                <a:solidFill>
                  <a:schemeClr val="tx1"/>
                </a:solidFill>
                <a:latin typeface="Arial"/>
                <a:ea typeface="+mn-ea"/>
                <a:cs typeface="Arial"/>
              </a:rPr>
              <a:t> operation:</a:t>
            </a:r>
          </a:p>
          <a:p>
            <a:pPr lvl="1"/>
            <a:r>
              <a:rPr lang="en-US" altLang="zh-CN" sz="2000" dirty="0">
                <a:solidFill>
                  <a:schemeClr val="tx1"/>
                </a:solidFill>
                <a:latin typeface="Arial"/>
                <a:ea typeface="+mn-ea"/>
                <a:cs typeface="Arial"/>
              </a:rPr>
              <a:t>Full privileged, intended for Virtual Machine Monitor</a:t>
            </a:r>
          </a:p>
          <a:p>
            <a:endParaRPr lang="zh-CN" altLang="en-US" sz="2400" dirty="0"/>
          </a:p>
        </p:txBody>
      </p:sp>
      <p:sp>
        <p:nvSpPr>
          <p:cNvPr id="26" name="矩形 25"/>
          <p:cNvSpPr/>
          <p:nvPr/>
        </p:nvSpPr>
        <p:spPr>
          <a:xfrm>
            <a:off x="990600" y="3792286"/>
            <a:ext cx="7381763" cy="369332"/>
          </a:xfrm>
          <a:prstGeom prst="rect">
            <a:avLst/>
          </a:prstGeom>
          <a:solidFill>
            <a:schemeClr val="accent2">
              <a:lumMod val="20000"/>
              <a:lumOff val="80000"/>
            </a:schemeClr>
          </a:solidFill>
        </p:spPr>
        <p:txBody>
          <a:bodyPr wrap="square">
            <a:spAutoFit/>
          </a:bodyPr>
          <a:lstStyle/>
          <a:p>
            <a:pPr algn="ctr"/>
            <a:r>
              <a:rPr lang="en-US" altLang="zh-CN" b="1" dirty="0">
                <a:solidFill>
                  <a:schemeClr val="tx1">
                    <a:lumMod val="75000"/>
                    <a:lumOff val="25000"/>
                  </a:schemeClr>
                </a:solidFill>
                <a:latin typeface="等线" panose="02010600030101010101" pitchFamily="2" charset="-122"/>
                <a:ea typeface="等线" panose="02010600030101010101" pitchFamily="2" charset="-122"/>
              </a:rPr>
              <a:t>Both forms of operation support all four privilege levels from 0 to 3</a:t>
            </a:r>
          </a:p>
        </p:txBody>
      </p:sp>
    </p:spTree>
    <p:extLst>
      <p:ext uri="{BB962C8B-B14F-4D97-AF65-F5344CB8AC3E}">
        <p14:creationId xmlns:p14="http://schemas.microsoft.com/office/powerpoint/2010/main" val="170943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980729"/>
            <a:ext cx="3992860" cy="4619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66513D95-0569-4AD4-8706-96E6A7B867B5}" type="slidenum">
              <a:rPr lang="en-US" smtClean="0"/>
              <a:t>18</a:t>
            </a:fld>
            <a:endParaRPr lang="en-US"/>
          </a:p>
        </p:txBody>
      </p:sp>
      <p:sp>
        <p:nvSpPr>
          <p:cNvPr id="6" name="内容占位符 2"/>
          <p:cNvSpPr>
            <a:spLocks noGrp="1"/>
          </p:cNvSpPr>
          <p:nvPr>
            <p:ph idx="1"/>
          </p:nvPr>
        </p:nvSpPr>
        <p:spPr>
          <a:xfrm>
            <a:off x="457200" y="1905001"/>
            <a:ext cx="4474840" cy="4188295"/>
          </a:xfrm>
        </p:spPr>
        <p:txBody>
          <a:bodyPr>
            <a:normAutofit lnSpcReduction="10000"/>
          </a:bodyPr>
          <a:lstStyle/>
          <a:p>
            <a:r>
              <a:rPr kumimoji="1" lang="en-US" altLang="zh-CN" sz="2400" dirty="0"/>
              <a:t>Two new mode:</a:t>
            </a:r>
          </a:p>
          <a:p>
            <a:pPr lvl="1"/>
            <a:r>
              <a:rPr kumimoji="1" lang="en-US" altLang="zh-CN" sz="2000" dirty="0"/>
              <a:t>Root and non-root</a:t>
            </a:r>
          </a:p>
          <a:p>
            <a:r>
              <a:rPr kumimoji="1" lang="en-US" altLang="zh-CN" sz="2400" dirty="0"/>
              <a:t>VMX root operation:</a:t>
            </a:r>
          </a:p>
          <a:p>
            <a:pPr lvl="1"/>
            <a:r>
              <a:rPr kumimoji="1" lang="en-US" altLang="zh-CN" sz="2000" dirty="0"/>
              <a:t>Fully privileged, intended for VM monitor</a:t>
            </a:r>
          </a:p>
          <a:p>
            <a:r>
              <a:rPr kumimoji="1" lang="en-US" altLang="zh-CN" sz="2400" dirty="0"/>
              <a:t>VMX non-root operation:</a:t>
            </a:r>
          </a:p>
          <a:p>
            <a:pPr lvl="1"/>
            <a:r>
              <a:rPr kumimoji="1" lang="en-US" altLang="zh-CN" sz="2000" dirty="0"/>
              <a:t>Not fully privileged, intended for guest software</a:t>
            </a:r>
          </a:p>
          <a:p>
            <a:pPr lvl="1"/>
            <a:r>
              <a:rPr kumimoji="1" lang="en-US" altLang="zh-CN" sz="2000" dirty="0"/>
              <a:t>Reduces Guest SW privilege w/o relying on rings</a:t>
            </a:r>
          </a:p>
          <a:p>
            <a:pPr lvl="1"/>
            <a:r>
              <a:rPr kumimoji="1" lang="en-US" altLang="zh-CN" sz="2000" dirty="0"/>
              <a:t>Solution to Ring Aliasing and Ring Compression </a:t>
            </a:r>
          </a:p>
        </p:txBody>
      </p:sp>
      <p:sp>
        <p:nvSpPr>
          <p:cNvPr id="2" name="Title 1"/>
          <p:cNvSpPr>
            <a:spLocks noGrp="1"/>
          </p:cNvSpPr>
          <p:nvPr>
            <p:ph type="title"/>
          </p:nvPr>
        </p:nvSpPr>
        <p:spPr/>
        <p:txBody>
          <a:bodyPr/>
          <a:lstStyle/>
          <a:p>
            <a:r>
              <a:rPr lang="en-US" dirty="0"/>
              <a:t>CPU Virtualization with VT-x</a:t>
            </a:r>
          </a:p>
        </p:txBody>
      </p:sp>
    </p:spTree>
    <p:extLst>
      <p:ext uri="{BB962C8B-B14F-4D97-AF65-F5344CB8AC3E}">
        <p14:creationId xmlns:p14="http://schemas.microsoft.com/office/powerpoint/2010/main" val="74044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VM Entry and VM Exit</a:t>
            </a:r>
            <a:endParaRPr kumimoji="1" lang="zh-CN" altLang="en-US" dirty="0"/>
          </a:p>
        </p:txBody>
      </p:sp>
      <p:sp>
        <p:nvSpPr>
          <p:cNvPr id="3" name="内容占位符 2"/>
          <p:cNvSpPr>
            <a:spLocks noGrp="1"/>
          </p:cNvSpPr>
          <p:nvPr>
            <p:ph idx="1"/>
          </p:nvPr>
        </p:nvSpPr>
        <p:spPr>
          <a:xfrm>
            <a:off x="457200" y="1905000"/>
            <a:ext cx="8229600" cy="4381500"/>
          </a:xfrm>
        </p:spPr>
        <p:txBody>
          <a:bodyPr>
            <a:normAutofit fontScale="77500" lnSpcReduction="20000"/>
          </a:bodyPr>
          <a:lstStyle/>
          <a:p>
            <a:pPr>
              <a:lnSpc>
                <a:spcPct val="120000"/>
              </a:lnSpc>
            </a:pPr>
            <a:r>
              <a:rPr kumimoji="1" lang="en-US" altLang="zh-CN" dirty="0"/>
              <a:t>VM Entry</a:t>
            </a:r>
          </a:p>
          <a:p>
            <a:pPr lvl="1">
              <a:lnSpc>
                <a:spcPct val="120000"/>
              </a:lnSpc>
            </a:pPr>
            <a:r>
              <a:rPr kumimoji="1" lang="en-US" altLang="zh-CN" dirty="0"/>
              <a:t>Transition from VMM to Guest </a:t>
            </a:r>
          </a:p>
          <a:p>
            <a:pPr lvl="1">
              <a:lnSpc>
                <a:spcPct val="120000"/>
              </a:lnSpc>
            </a:pPr>
            <a:r>
              <a:rPr kumimoji="1" lang="en-US" altLang="zh-CN" dirty="0"/>
              <a:t>Enters VMX non-root operation </a:t>
            </a:r>
          </a:p>
          <a:p>
            <a:pPr lvl="1">
              <a:lnSpc>
                <a:spcPct val="120000"/>
              </a:lnSpc>
            </a:pPr>
            <a:r>
              <a:rPr kumimoji="1" lang="en-US" altLang="zh-CN" dirty="0"/>
              <a:t>Loads Guest state from VMCS</a:t>
            </a:r>
          </a:p>
          <a:p>
            <a:pPr lvl="1">
              <a:lnSpc>
                <a:spcPct val="120000"/>
              </a:lnSpc>
            </a:pPr>
            <a:r>
              <a:rPr kumimoji="1" lang="en-US" altLang="zh-CN" dirty="0">
                <a:solidFill>
                  <a:srgbClr val="FF0000"/>
                </a:solidFill>
              </a:rPr>
              <a:t>VMLAUNCH</a:t>
            </a:r>
            <a:r>
              <a:rPr kumimoji="1" lang="en-US" altLang="zh-CN" dirty="0"/>
              <a:t> used on initial entry</a:t>
            </a:r>
          </a:p>
          <a:p>
            <a:pPr lvl="1">
              <a:lnSpc>
                <a:spcPct val="120000"/>
              </a:lnSpc>
            </a:pPr>
            <a:r>
              <a:rPr kumimoji="1" lang="en-US" altLang="zh-CN" dirty="0">
                <a:solidFill>
                  <a:srgbClr val="FF0000"/>
                </a:solidFill>
              </a:rPr>
              <a:t>VMRESUME</a:t>
            </a:r>
            <a:r>
              <a:rPr kumimoji="1" lang="en-US" altLang="zh-CN" dirty="0"/>
              <a:t> used on subsequent entries</a:t>
            </a:r>
          </a:p>
          <a:p>
            <a:pPr>
              <a:lnSpc>
                <a:spcPct val="120000"/>
              </a:lnSpc>
            </a:pPr>
            <a:r>
              <a:rPr kumimoji="1" lang="en-US" altLang="zh-CN" dirty="0"/>
              <a:t>VM Exit</a:t>
            </a:r>
          </a:p>
          <a:p>
            <a:pPr lvl="1">
              <a:lnSpc>
                <a:spcPct val="120000"/>
              </a:lnSpc>
            </a:pPr>
            <a:r>
              <a:rPr kumimoji="1" lang="en-US" altLang="zh-CN" dirty="0">
                <a:solidFill>
                  <a:srgbClr val="FF0000"/>
                </a:solidFill>
              </a:rPr>
              <a:t>VMEXIT</a:t>
            </a:r>
            <a:r>
              <a:rPr kumimoji="1" lang="en-US" altLang="zh-CN" dirty="0"/>
              <a:t> instruction used on transition </a:t>
            </a:r>
            <a:br>
              <a:rPr kumimoji="1" lang="en-US" altLang="zh-CN" dirty="0"/>
            </a:br>
            <a:r>
              <a:rPr kumimoji="1" lang="en-US" altLang="zh-CN" dirty="0"/>
              <a:t>from Guest to VMM</a:t>
            </a:r>
          </a:p>
          <a:p>
            <a:pPr lvl="1">
              <a:lnSpc>
                <a:spcPct val="120000"/>
              </a:lnSpc>
            </a:pPr>
            <a:r>
              <a:rPr kumimoji="1" lang="en-US" altLang="zh-CN" dirty="0"/>
              <a:t>Enters VMX root operation</a:t>
            </a:r>
          </a:p>
          <a:p>
            <a:pPr lvl="1">
              <a:lnSpc>
                <a:spcPct val="120000"/>
              </a:lnSpc>
            </a:pPr>
            <a:r>
              <a:rPr kumimoji="1" lang="en-US" altLang="zh-CN" dirty="0"/>
              <a:t>Saves Guest state in VMCS</a:t>
            </a:r>
          </a:p>
          <a:p>
            <a:pPr lvl="1">
              <a:lnSpc>
                <a:spcPct val="120000"/>
              </a:lnSpc>
            </a:pPr>
            <a:r>
              <a:rPr kumimoji="1" lang="en-US" altLang="zh-CN" dirty="0"/>
              <a:t>Loads VMM state from VMCS</a:t>
            </a:r>
          </a:p>
          <a:p>
            <a:pPr>
              <a:lnSpc>
                <a:spcPct val="120000"/>
              </a:lnSpc>
            </a:pPr>
            <a:endParaRPr kumimoji="1" lang="zh-CN" altLang="en-US" dirty="0"/>
          </a:p>
        </p:txBody>
      </p:sp>
      <p:sp>
        <p:nvSpPr>
          <p:cNvPr id="4" name="Rectangle 4"/>
          <p:cNvSpPr>
            <a:spLocks noChangeArrowheads="1"/>
          </p:cNvSpPr>
          <p:nvPr/>
        </p:nvSpPr>
        <p:spPr bwMode="auto">
          <a:xfrm>
            <a:off x="5041081" y="2667264"/>
            <a:ext cx="3610866" cy="635000"/>
          </a:xfrm>
          <a:prstGeom prst="rect">
            <a:avLst/>
          </a:prstGeom>
          <a:solidFill>
            <a:srgbClr val="1F497D"/>
          </a:solidFill>
          <a:ln w="3175">
            <a:solidFill>
              <a:srgbClr val="FFFFFF"/>
            </a:solidFill>
            <a:miter lim="800000"/>
            <a:headEnd/>
            <a:tailEnd/>
          </a:ln>
          <a:effectLst/>
        </p:spPr>
        <p:txBody>
          <a:bodyPr wrap="none"/>
          <a:lstStyle/>
          <a:p>
            <a:pPr algn="l"/>
            <a:r>
              <a:rPr lang="en-US" altLang="zh-CN" sz="1400" b="1">
                <a:solidFill>
                  <a:schemeClr val="bg2"/>
                </a:solidFill>
              </a:rPr>
              <a:t>Physical Host Hardware</a:t>
            </a:r>
          </a:p>
        </p:txBody>
      </p:sp>
      <p:sp>
        <p:nvSpPr>
          <p:cNvPr id="5" name="Rectangle 5"/>
          <p:cNvSpPr>
            <a:spLocks noChangeArrowheads="1"/>
          </p:cNvSpPr>
          <p:nvPr/>
        </p:nvSpPr>
        <p:spPr bwMode="auto">
          <a:xfrm>
            <a:off x="7139779" y="1124744"/>
            <a:ext cx="1524000" cy="10768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altLang="zh-CN" sz="1400"/>
              <a:t>VM</a:t>
            </a:r>
            <a:r>
              <a:rPr lang="en-US" altLang="zh-CN" sz="1400" baseline="-25000"/>
              <a:t>1</a:t>
            </a:r>
          </a:p>
        </p:txBody>
      </p:sp>
      <p:sp>
        <p:nvSpPr>
          <p:cNvPr id="6" name="Rectangle 6"/>
          <p:cNvSpPr>
            <a:spLocks noChangeArrowheads="1"/>
          </p:cNvSpPr>
          <p:nvPr/>
        </p:nvSpPr>
        <p:spPr bwMode="auto">
          <a:xfrm>
            <a:off x="5041082" y="2286264"/>
            <a:ext cx="3635375" cy="317500"/>
          </a:xfrm>
          <a:prstGeom prst="rect">
            <a:avLst/>
          </a:prstGeom>
          <a:gradFill rotWithShape="1">
            <a:gsLst>
              <a:gs pos="0">
                <a:schemeClr val="accent1"/>
              </a:gs>
              <a:gs pos="50000">
                <a:schemeClr val="accent1">
                  <a:gamma/>
                  <a:tint val="73725"/>
                  <a:invGamma/>
                </a:schemeClr>
              </a:gs>
              <a:gs pos="100000">
                <a:schemeClr val="accent1"/>
              </a:gs>
            </a:gsLst>
            <a:lin ang="2700000" scaled="1"/>
          </a:gra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r>
              <a:rPr lang="en-US" altLang="zh-CN" sz="1400" b="1">
                <a:solidFill>
                  <a:schemeClr val="bg2"/>
                </a:solidFill>
                <a:cs typeface="Arial" charset="0"/>
              </a:rPr>
              <a:t>VM Monitor</a:t>
            </a:r>
          </a:p>
        </p:txBody>
      </p:sp>
      <p:grpSp>
        <p:nvGrpSpPr>
          <p:cNvPr id="7" name="Group 7"/>
          <p:cNvGrpSpPr>
            <a:grpSpLocks/>
          </p:cNvGrpSpPr>
          <p:nvPr/>
        </p:nvGrpSpPr>
        <p:grpSpPr bwMode="auto">
          <a:xfrm>
            <a:off x="6401567" y="2939786"/>
            <a:ext cx="338138" cy="263261"/>
            <a:chOff x="1920" y="3072"/>
            <a:chExt cx="432" cy="336"/>
          </a:xfrm>
        </p:grpSpPr>
        <p:sp>
          <p:nvSpPr>
            <p:cNvPr id="8" name="AutoShape 8"/>
            <p:cNvSpPr>
              <a:spLocks noChangeArrowheads="1"/>
            </p:cNvSpPr>
            <p:nvPr/>
          </p:nvSpPr>
          <p:spPr bwMode="auto">
            <a:xfrm>
              <a:off x="1968" y="3120"/>
              <a:ext cx="336" cy="240"/>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sz="900">
                <a:latin typeface="Arial Narrow" charset="0"/>
              </a:endParaRPr>
            </a:p>
          </p:txBody>
        </p:sp>
        <p:sp>
          <p:nvSpPr>
            <p:cNvPr id="9" name="Rectangle 9"/>
            <p:cNvSpPr>
              <a:spLocks noChangeArrowheads="1"/>
            </p:cNvSpPr>
            <p:nvPr/>
          </p:nvSpPr>
          <p:spPr bwMode="auto">
            <a:xfrm>
              <a:off x="1920" y="3072"/>
              <a:ext cx="432" cy="336"/>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0" name="Group 10"/>
          <p:cNvGrpSpPr>
            <a:grpSpLocks/>
          </p:cNvGrpSpPr>
          <p:nvPr/>
        </p:nvGrpSpPr>
        <p:grpSpPr bwMode="auto">
          <a:xfrm>
            <a:off x="5879280" y="2975505"/>
            <a:ext cx="374650" cy="223573"/>
            <a:chOff x="1162" y="2241"/>
            <a:chExt cx="410" cy="207"/>
          </a:xfrm>
        </p:grpSpPr>
        <p:sp>
          <p:nvSpPr>
            <p:cNvPr id="11" name="Rectangle 11"/>
            <p:cNvSpPr>
              <a:spLocks noChangeArrowheads="1"/>
            </p:cNvSpPr>
            <p:nvPr/>
          </p:nvSpPr>
          <p:spPr bwMode="auto">
            <a:xfrm>
              <a:off x="1162" y="2241"/>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1244" y="2241"/>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3" name="Rectangle 13"/>
            <p:cNvSpPr>
              <a:spLocks noChangeArrowheads="1"/>
            </p:cNvSpPr>
            <p:nvPr/>
          </p:nvSpPr>
          <p:spPr bwMode="auto">
            <a:xfrm>
              <a:off x="1162" y="2310"/>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 name="Rectangle 14"/>
            <p:cNvSpPr>
              <a:spLocks noChangeArrowheads="1"/>
            </p:cNvSpPr>
            <p:nvPr/>
          </p:nvSpPr>
          <p:spPr bwMode="auto">
            <a:xfrm>
              <a:off x="1244" y="2310"/>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5" name="Rectangle 15"/>
            <p:cNvSpPr>
              <a:spLocks noChangeArrowheads="1"/>
            </p:cNvSpPr>
            <p:nvPr/>
          </p:nvSpPr>
          <p:spPr bwMode="auto">
            <a:xfrm>
              <a:off x="1326" y="2241"/>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6" name="Rectangle 16"/>
            <p:cNvSpPr>
              <a:spLocks noChangeArrowheads="1"/>
            </p:cNvSpPr>
            <p:nvPr/>
          </p:nvSpPr>
          <p:spPr bwMode="auto">
            <a:xfrm>
              <a:off x="1408" y="2241"/>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 name="Rectangle 17"/>
            <p:cNvSpPr>
              <a:spLocks noChangeArrowheads="1"/>
            </p:cNvSpPr>
            <p:nvPr/>
          </p:nvSpPr>
          <p:spPr bwMode="auto">
            <a:xfrm>
              <a:off x="1326" y="2310"/>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8" name="Rectangle 18"/>
            <p:cNvSpPr>
              <a:spLocks noChangeArrowheads="1"/>
            </p:cNvSpPr>
            <p:nvPr/>
          </p:nvSpPr>
          <p:spPr bwMode="auto">
            <a:xfrm>
              <a:off x="1408" y="2310"/>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1490" y="2241"/>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0" name="Rectangle 20"/>
            <p:cNvSpPr>
              <a:spLocks noChangeArrowheads="1"/>
            </p:cNvSpPr>
            <p:nvPr/>
          </p:nvSpPr>
          <p:spPr bwMode="auto">
            <a:xfrm>
              <a:off x="1490" y="2310"/>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1" name="Rectangle 21"/>
            <p:cNvSpPr>
              <a:spLocks noChangeArrowheads="1"/>
            </p:cNvSpPr>
            <p:nvPr/>
          </p:nvSpPr>
          <p:spPr bwMode="auto">
            <a:xfrm>
              <a:off x="1162" y="2379"/>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2" name="Rectangle 22"/>
            <p:cNvSpPr>
              <a:spLocks noChangeArrowheads="1"/>
            </p:cNvSpPr>
            <p:nvPr/>
          </p:nvSpPr>
          <p:spPr bwMode="auto">
            <a:xfrm>
              <a:off x="1244" y="2379"/>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3" name="Rectangle 23"/>
            <p:cNvSpPr>
              <a:spLocks noChangeArrowheads="1"/>
            </p:cNvSpPr>
            <p:nvPr/>
          </p:nvSpPr>
          <p:spPr bwMode="auto">
            <a:xfrm>
              <a:off x="1326" y="2379"/>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1408" y="2379"/>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5" name="Rectangle 25"/>
            <p:cNvSpPr>
              <a:spLocks noChangeArrowheads="1"/>
            </p:cNvSpPr>
            <p:nvPr/>
          </p:nvSpPr>
          <p:spPr bwMode="auto">
            <a:xfrm>
              <a:off x="1490" y="2379"/>
              <a:ext cx="82" cy="6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5345880" y="2959630"/>
            <a:ext cx="430212" cy="279135"/>
            <a:chOff x="528" y="2227"/>
            <a:chExt cx="470" cy="257"/>
          </a:xfrm>
        </p:grpSpPr>
        <p:grpSp>
          <p:nvGrpSpPr>
            <p:cNvPr id="27" name="Group 27"/>
            <p:cNvGrpSpPr>
              <a:grpSpLocks/>
            </p:cNvGrpSpPr>
            <p:nvPr/>
          </p:nvGrpSpPr>
          <p:grpSpPr bwMode="auto">
            <a:xfrm>
              <a:off x="528" y="2227"/>
              <a:ext cx="275" cy="154"/>
              <a:chOff x="432" y="2707"/>
              <a:chExt cx="275" cy="154"/>
            </a:xfrm>
          </p:grpSpPr>
          <p:grpSp>
            <p:nvGrpSpPr>
              <p:cNvPr id="51" name="Group 28"/>
              <p:cNvGrpSpPr>
                <a:grpSpLocks/>
              </p:cNvGrpSpPr>
              <p:nvPr/>
            </p:nvGrpSpPr>
            <p:grpSpPr bwMode="auto">
              <a:xfrm>
                <a:off x="432" y="2707"/>
                <a:ext cx="275" cy="139"/>
                <a:chOff x="1296" y="3168"/>
                <a:chExt cx="288" cy="144"/>
              </a:xfrm>
            </p:grpSpPr>
            <p:sp>
              <p:nvSpPr>
                <p:cNvPr id="69" name="Line 29"/>
                <p:cNvSpPr>
                  <a:spLocks noChangeShapeType="1"/>
                </p:cNvSpPr>
                <p:nvPr/>
              </p:nvSpPr>
              <p:spPr bwMode="auto">
                <a:xfrm>
                  <a:off x="1392" y="3168"/>
                  <a:ext cx="192"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0" name="Line 30"/>
                <p:cNvSpPr>
                  <a:spLocks noChangeShapeType="1"/>
                </p:cNvSpPr>
                <p:nvPr/>
              </p:nvSpPr>
              <p:spPr bwMode="auto">
                <a:xfrm>
                  <a:off x="1296" y="3264"/>
                  <a:ext cx="192"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 name="Line 31"/>
                <p:cNvSpPr>
                  <a:spLocks noChangeShapeType="1"/>
                </p:cNvSpPr>
                <p:nvPr/>
              </p:nvSpPr>
              <p:spPr bwMode="auto">
                <a:xfrm flipH="1">
                  <a:off x="1296" y="3168"/>
                  <a:ext cx="96"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2" name="Line 32"/>
                <p:cNvSpPr>
                  <a:spLocks noChangeShapeType="1"/>
                </p:cNvSpPr>
                <p:nvPr/>
              </p:nvSpPr>
              <p:spPr bwMode="auto">
                <a:xfrm flipH="1">
                  <a:off x="1488" y="3216"/>
                  <a:ext cx="96"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52" name="Line 33"/>
              <p:cNvSpPr>
                <a:spLocks noChangeShapeType="1"/>
              </p:cNvSpPr>
              <p:nvPr/>
            </p:nvSpPr>
            <p:spPr bwMode="auto">
              <a:xfrm flipH="1">
                <a:off x="447" y="2805"/>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3" name="Line 34"/>
              <p:cNvSpPr>
                <a:spLocks noChangeShapeType="1"/>
              </p:cNvSpPr>
              <p:nvPr/>
            </p:nvSpPr>
            <p:spPr bwMode="auto">
              <a:xfrm flipH="1">
                <a:off x="464" y="2809"/>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4" name="Line 35"/>
              <p:cNvSpPr>
                <a:spLocks noChangeShapeType="1"/>
              </p:cNvSpPr>
              <p:nvPr/>
            </p:nvSpPr>
            <p:spPr bwMode="auto">
              <a:xfrm flipH="1">
                <a:off x="482" y="2813"/>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5" name="Line 36"/>
              <p:cNvSpPr>
                <a:spLocks noChangeShapeType="1"/>
              </p:cNvSpPr>
              <p:nvPr/>
            </p:nvSpPr>
            <p:spPr bwMode="auto">
              <a:xfrm flipH="1">
                <a:off x="499" y="2818"/>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6" name="Line 37"/>
              <p:cNvSpPr>
                <a:spLocks noChangeShapeType="1"/>
              </p:cNvSpPr>
              <p:nvPr/>
            </p:nvSpPr>
            <p:spPr bwMode="auto">
              <a:xfrm flipH="1">
                <a:off x="516" y="2822"/>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7" name="Line 38"/>
              <p:cNvSpPr>
                <a:spLocks noChangeShapeType="1"/>
              </p:cNvSpPr>
              <p:nvPr/>
            </p:nvSpPr>
            <p:spPr bwMode="auto">
              <a:xfrm flipH="1">
                <a:off x="533" y="2826"/>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8" name="Line 39"/>
              <p:cNvSpPr>
                <a:spLocks noChangeShapeType="1"/>
              </p:cNvSpPr>
              <p:nvPr/>
            </p:nvSpPr>
            <p:spPr bwMode="auto">
              <a:xfrm flipH="1">
                <a:off x="550" y="2830"/>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9" name="Line 40"/>
              <p:cNvSpPr>
                <a:spLocks noChangeShapeType="1"/>
              </p:cNvSpPr>
              <p:nvPr/>
            </p:nvSpPr>
            <p:spPr bwMode="auto">
              <a:xfrm flipH="1">
                <a:off x="567" y="2835"/>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Line 41"/>
              <p:cNvSpPr>
                <a:spLocks noChangeShapeType="1"/>
              </p:cNvSpPr>
              <p:nvPr/>
            </p:nvSpPr>
            <p:spPr bwMode="auto">
              <a:xfrm flipH="1">
                <a:off x="584" y="2839"/>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Line 42"/>
              <p:cNvSpPr>
                <a:spLocks noChangeShapeType="1"/>
              </p:cNvSpPr>
              <p:nvPr/>
            </p:nvSpPr>
            <p:spPr bwMode="auto">
              <a:xfrm flipH="1">
                <a:off x="601" y="2843"/>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Line 43"/>
              <p:cNvSpPr>
                <a:spLocks noChangeShapeType="1"/>
              </p:cNvSpPr>
              <p:nvPr/>
            </p:nvSpPr>
            <p:spPr bwMode="auto">
              <a:xfrm flipH="1">
                <a:off x="630" y="2833"/>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3" name="Line 44"/>
              <p:cNvSpPr>
                <a:spLocks noChangeShapeType="1"/>
              </p:cNvSpPr>
              <p:nvPr/>
            </p:nvSpPr>
            <p:spPr bwMode="auto">
              <a:xfrm flipH="1">
                <a:off x="642" y="2822"/>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4" name="Line 45"/>
              <p:cNvSpPr>
                <a:spLocks noChangeShapeType="1"/>
              </p:cNvSpPr>
              <p:nvPr/>
            </p:nvSpPr>
            <p:spPr bwMode="auto">
              <a:xfrm flipH="1">
                <a:off x="654" y="2810"/>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5" name="Line 46"/>
              <p:cNvSpPr>
                <a:spLocks noChangeShapeType="1"/>
              </p:cNvSpPr>
              <p:nvPr/>
            </p:nvSpPr>
            <p:spPr bwMode="auto">
              <a:xfrm flipH="1">
                <a:off x="666" y="2799"/>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6" name="Line 47"/>
              <p:cNvSpPr>
                <a:spLocks noChangeShapeType="1"/>
              </p:cNvSpPr>
              <p:nvPr/>
            </p:nvSpPr>
            <p:spPr bwMode="auto">
              <a:xfrm flipH="1">
                <a:off x="678" y="2786"/>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7" name="Line 48"/>
              <p:cNvSpPr>
                <a:spLocks noChangeShapeType="1"/>
              </p:cNvSpPr>
              <p:nvPr/>
            </p:nvSpPr>
            <p:spPr bwMode="auto">
              <a:xfrm flipH="1">
                <a:off x="690" y="2774"/>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8" name="Line 49"/>
              <p:cNvSpPr>
                <a:spLocks noChangeShapeType="1"/>
              </p:cNvSpPr>
              <p:nvPr/>
            </p:nvSpPr>
            <p:spPr bwMode="auto">
              <a:xfrm flipH="1">
                <a:off x="702" y="2763"/>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28" name="Group 50"/>
            <p:cNvGrpSpPr>
              <a:grpSpLocks/>
            </p:cNvGrpSpPr>
            <p:nvPr/>
          </p:nvGrpSpPr>
          <p:grpSpPr bwMode="auto">
            <a:xfrm>
              <a:off x="723" y="2330"/>
              <a:ext cx="275" cy="154"/>
              <a:chOff x="627" y="2810"/>
              <a:chExt cx="275" cy="154"/>
            </a:xfrm>
          </p:grpSpPr>
          <p:grpSp>
            <p:nvGrpSpPr>
              <p:cNvPr id="29" name="Group 51"/>
              <p:cNvGrpSpPr>
                <a:grpSpLocks/>
              </p:cNvGrpSpPr>
              <p:nvPr/>
            </p:nvGrpSpPr>
            <p:grpSpPr bwMode="auto">
              <a:xfrm>
                <a:off x="627" y="2810"/>
                <a:ext cx="275" cy="139"/>
                <a:chOff x="1296" y="3168"/>
                <a:chExt cx="288" cy="144"/>
              </a:xfrm>
            </p:grpSpPr>
            <p:sp>
              <p:nvSpPr>
                <p:cNvPr id="47" name="Line 52"/>
                <p:cNvSpPr>
                  <a:spLocks noChangeShapeType="1"/>
                </p:cNvSpPr>
                <p:nvPr/>
              </p:nvSpPr>
              <p:spPr bwMode="auto">
                <a:xfrm>
                  <a:off x="1392" y="3168"/>
                  <a:ext cx="192"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8" name="Line 53"/>
                <p:cNvSpPr>
                  <a:spLocks noChangeShapeType="1"/>
                </p:cNvSpPr>
                <p:nvPr/>
              </p:nvSpPr>
              <p:spPr bwMode="auto">
                <a:xfrm>
                  <a:off x="1296" y="3264"/>
                  <a:ext cx="192"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9" name="Line 54"/>
                <p:cNvSpPr>
                  <a:spLocks noChangeShapeType="1"/>
                </p:cNvSpPr>
                <p:nvPr/>
              </p:nvSpPr>
              <p:spPr bwMode="auto">
                <a:xfrm flipH="1">
                  <a:off x="1296" y="3168"/>
                  <a:ext cx="96"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 name="Line 55"/>
                <p:cNvSpPr>
                  <a:spLocks noChangeShapeType="1"/>
                </p:cNvSpPr>
                <p:nvPr/>
              </p:nvSpPr>
              <p:spPr bwMode="auto">
                <a:xfrm flipH="1">
                  <a:off x="1488" y="3216"/>
                  <a:ext cx="96" cy="9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0" name="Line 56"/>
              <p:cNvSpPr>
                <a:spLocks noChangeShapeType="1"/>
              </p:cNvSpPr>
              <p:nvPr/>
            </p:nvSpPr>
            <p:spPr bwMode="auto">
              <a:xfrm flipH="1">
                <a:off x="642" y="2908"/>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 name="Line 57"/>
              <p:cNvSpPr>
                <a:spLocks noChangeShapeType="1"/>
              </p:cNvSpPr>
              <p:nvPr/>
            </p:nvSpPr>
            <p:spPr bwMode="auto">
              <a:xfrm flipH="1">
                <a:off x="659" y="2912"/>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2" name="Line 58"/>
              <p:cNvSpPr>
                <a:spLocks noChangeShapeType="1"/>
              </p:cNvSpPr>
              <p:nvPr/>
            </p:nvSpPr>
            <p:spPr bwMode="auto">
              <a:xfrm flipH="1">
                <a:off x="677" y="2916"/>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Line 59"/>
              <p:cNvSpPr>
                <a:spLocks noChangeShapeType="1"/>
              </p:cNvSpPr>
              <p:nvPr/>
            </p:nvSpPr>
            <p:spPr bwMode="auto">
              <a:xfrm flipH="1">
                <a:off x="694" y="2921"/>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Line 60"/>
              <p:cNvSpPr>
                <a:spLocks noChangeShapeType="1"/>
              </p:cNvSpPr>
              <p:nvPr/>
            </p:nvSpPr>
            <p:spPr bwMode="auto">
              <a:xfrm flipH="1">
                <a:off x="711" y="2925"/>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5" name="Line 61"/>
              <p:cNvSpPr>
                <a:spLocks noChangeShapeType="1"/>
              </p:cNvSpPr>
              <p:nvPr/>
            </p:nvSpPr>
            <p:spPr bwMode="auto">
              <a:xfrm flipH="1">
                <a:off x="728" y="2929"/>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 name="Line 62"/>
              <p:cNvSpPr>
                <a:spLocks noChangeShapeType="1"/>
              </p:cNvSpPr>
              <p:nvPr/>
            </p:nvSpPr>
            <p:spPr bwMode="auto">
              <a:xfrm flipH="1">
                <a:off x="745" y="2933"/>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 name="Line 63"/>
              <p:cNvSpPr>
                <a:spLocks noChangeShapeType="1"/>
              </p:cNvSpPr>
              <p:nvPr/>
            </p:nvSpPr>
            <p:spPr bwMode="auto">
              <a:xfrm flipH="1">
                <a:off x="762" y="2938"/>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 name="Line 64"/>
              <p:cNvSpPr>
                <a:spLocks noChangeShapeType="1"/>
              </p:cNvSpPr>
              <p:nvPr/>
            </p:nvSpPr>
            <p:spPr bwMode="auto">
              <a:xfrm flipH="1">
                <a:off x="779" y="2942"/>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 name="Line 65"/>
              <p:cNvSpPr>
                <a:spLocks noChangeShapeType="1"/>
              </p:cNvSpPr>
              <p:nvPr/>
            </p:nvSpPr>
            <p:spPr bwMode="auto">
              <a:xfrm flipH="1">
                <a:off x="796" y="2946"/>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 name="Line 66"/>
              <p:cNvSpPr>
                <a:spLocks noChangeShapeType="1"/>
              </p:cNvSpPr>
              <p:nvPr/>
            </p:nvSpPr>
            <p:spPr bwMode="auto">
              <a:xfrm flipH="1">
                <a:off x="825" y="2936"/>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1" name="Line 67"/>
              <p:cNvSpPr>
                <a:spLocks noChangeShapeType="1"/>
              </p:cNvSpPr>
              <p:nvPr/>
            </p:nvSpPr>
            <p:spPr bwMode="auto">
              <a:xfrm flipH="1">
                <a:off x="837" y="2925"/>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2" name="Line 68"/>
              <p:cNvSpPr>
                <a:spLocks noChangeShapeType="1"/>
              </p:cNvSpPr>
              <p:nvPr/>
            </p:nvSpPr>
            <p:spPr bwMode="auto">
              <a:xfrm flipH="1">
                <a:off x="849" y="2913"/>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3" name="Line 69"/>
              <p:cNvSpPr>
                <a:spLocks noChangeShapeType="1"/>
              </p:cNvSpPr>
              <p:nvPr/>
            </p:nvSpPr>
            <p:spPr bwMode="auto">
              <a:xfrm flipH="1">
                <a:off x="861" y="2902"/>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4" name="Line 70"/>
              <p:cNvSpPr>
                <a:spLocks noChangeShapeType="1"/>
              </p:cNvSpPr>
              <p:nvPr/>
            </p:nvSpPr>
            <p:spPr bwMode="auto">
              <a:xfrm flipH="1">
                <a:off x="873" y="2889"/>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5" name="Line 71"/>
              <p:cNvSpPr>
                <a:spLocks noChangeShapeType="1"/>
              </p:cNvSpPr>
              <p:nvPr/>
            </p:nvSpPr>
            <p:spPr bwMode="auto">
              <a:xfrm flipH="1">
                <a:off x="885" y="2877"/>
                <a:ext cx="0" cy="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6" name="Line 72"/>
              <p:cNvSpPr>
                <a:spLocks noChangeShapeType="1"/>
              </p:cNvSpPr>
              <p:nvPr/>
            </p:nvSpPr>
            <p:spPr bwMode="auto">
              <a:xfrm flipH="1">
                <a:off x="897" y="2866"/>
                <a:ext cx="0" cy="1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73" name="Group 73"/>
          <p:cNvGrpSpPr>
            <a:grpSpLocks/>
          </p:cNvGrpSpPr>
          <p:nvPr/>
        </p:nvGrpSpPr>
        <p:grpSpPr bwMode="auto">
          <a:xfrm>
            <a:off x="6904807" y="2857765"/>
            <a:ext cx="1412875" cy="369094"/>
            <a:chOff x="3005" y="3527"/>
            <a:chExt cx="739" cy="217"/>
          </a:xfrm>
        </p:grpSpPr>
        <p:grpSp>
          <p:nvGrpSpPr>
            <p:cNvPr id="74" name="Group 74"/>
            <p:cNvGrpSpPr>
              <a:grpSpLocks/>
            </p:cNvGrpSpPr>
            <p:nvPr/>
          </p:nvGrpSpPr>
          <p:grpSpPr bwMode="auto">
            <a:xfrm>
              <a:off x="3489" y="3527"/>
              <a:ext cx="255" cy="185"/>
              <a:chOff x="1835" y="2400"/>
              <a:chExt cx="624" cy="404"/>
            </a:xfrm>
          </p:grpSpPr>
          <p:grpSp>
            <p:nvGrpSpPr>
              <p:cNvPr id="89" name="Group 75"/>
              <p:cNvGrpSpPr>
                <a:grpSpLocks/>
              </p:cNvGrpSpPr>
              <p:nvPr/>
            </p:nvGrpSpPr>
            <p:grpSpPr bwMode="auto">
              <a:xfrm>
                <a:off x="1835" y="2400"/>
                <a:ext cx="496" cy="404"/>
                <a:chOff x="2544" y="3072"/>
                <a:chExt cx="496" cy="404"/>
              </a:xfrm>
            </p:grpSpPr>
            <p:sp>
              <p:nvSpPr>
                <p:cNvPr id="95" name="Freeform 76"/>
                <p:cNvSpPr>
                  <a:spLocks/>
                </p:cNvSpPr>
                <p:nvPr/>
              </p:nvSpPr>
              <p:spPr bwMode="auto">
                <a:xfrm>
                  <a:off x="2640" y="3072"/>
                  <a:ext cx="144" cy="192"/>
                </a:xfrm>
                <a:custGeom>
                  <a:avLst/>
                  <a:gdLst>
                    <a:gd name="T0" fmla="*/ 48 w 144"/>
                    <a:gd name="T1" fmla="*/ 0 h 192"/>
                    <a:gd name="T2" fmla="*/ 96 w 144"/>
                    <a:gd name="T3" fmla="*/ 48 h 192"/>
                    <a:gd name="T4" fmla="*/ 0 w 144"/>
                    <a:gd name="T5" fmla="*/ 96 h 192"/>
                    <a:gd name="T6" fmla="*/ 96 w 144"/>
                    <a:gd name="T7" fmla="*/ 144 h 192"/>
                    <a:gd name="T8" fmla="*/ 144 w 144"/>
                    <a:gd name="T9" fmla="*/ 192 h 192"/>
                  </a:gdLst>
                  <a:ahLst/>
                  <a:cxnLst>
                    <a:cxn ang="0">
                      <a:pos x="T0" y="T1"/>
                    </a:cxn>
                    <a:cxn ang="0">
                      <a:pos x="T2" y="T3"/>
                    </a:cxn>
                    <a:cxn ang="0">
                      <a:pos x="T4" y="T5"/>
                    </a:cxn>
                    <a:cxn ang="0">
                      <a:pos x="T6" y="T7"/>
                    </a:cxn>
                    <a:cxn ang="0">
                      <a:pos x="T8" y="T9"/>
                    </a:cxn>
                  </a:cxnLst>
                  <a:rect l="0" t="0" r="r" b="b"/>
                  <a:pathLst>
                    <a:path w="144" h="192">
                      <a:moveTo>
                        <a:pt x="48" y="0"/>
                      </a:moveTo>
                      <a:cubicBezTo>
                        <a:pt x="76" y="16"/>
                        <a:pt x="104" y="32"/>
                        <a:pt x="96" y="48"/>
                      </a:cubicBezTo>
                      <a:cubicBezTo>
                        <a:pt x="88" y="64"/>
                        <a:pt x="0" y="80"/>
                        <a:pt x="0" y="96"/>
                      </a:cubicBezTo>
                      <a:cubicBezTo>
                        <a:pt x="0" y="112"/>
                        <a:pt x="72" y="128"/>
                        <a:pt x="96" y="144"/>
                      </a:cubicBezTo>
                      <a:cubicBezTo>
                        <a:pt x="120" y="160"/>
                        <a:pt x="132" y="176"/>
                        <a:pt x="144" y="192"/>
                      </a:cubicBezTo>
                    </a:path>
                  </a:pathLst>
                </a:custGeom>
                <a:solidFill>
                  <a:schemeClr val="hlink"/>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zh-CN" altLang="en-US"/>
                </a:p>
              </p:txBody>
            </p:sp>
            <p:sp>
              <p:nvSpPr>
                <p:cNvPr id="96" name="AutoShape 77"/>
                <p:cNvSpPr>
                  <a:spLocks noChangeArrowheads="1"/>
                </p:cNvSpPr>
                <p:nvPr/>
              </p:nvSpPr>
              <p:spPr bwMode="auto">
                <a:xfrm>
                  <a:off x="2544" y="3264"/>
                  <a:ext cx="496" cy="212"/>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7" name="AutoShape 78"/>
                <p:cNvSpPr>
                  <a:spLocks noChangeArrowheads="1"/>
                </p:cNvSpPr>
                <p:nvPr/>
              </p:nvSpPr>
              <p:spPr bwMode="auto">
                <a:xfrm>
                  <a:off x="2570"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8" name="AutoShape 79"/>
                <p:cNvSpPr>
                  <a:spLocks noChangeArrowheads="1"/>
                </p:cNvSpPr>
                <p:nvPr/>
              </p:nvSpPr>
              <p:spPr bwMode="auto">
                <a:xfrm>
                  <a:off x="2582"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9" name="AutoShape 80"/>
                <p:cNvSpPr>
                  <a:spLocks noChangeArrowheads="1"/>
                </p:cNvSpPr>
                <p:nvPr/>
              </p:nvSpPr>
              <p:spPr bwMode="auto">
                <a:xfrm>
                  <a:off x="2596"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0" name="AutoShape 81"/>
                <p:cNvSpPr>
                  <a:spLocks noChangeArrowheads="1"/>
                </p:cNvSpPr>
                <p:nvPr/>
              </p:nvSpPr>
              <p:spPr bwMode="auto">
                <a:xfrm>
                  <a:off x="2616" y="3422"/>
                  <a:ext cx="373"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1" name="AutoShape 82"/>
                <p:cNvSpPr>
                  <a:spLocks noChangeArrowheads="1"/>
                </p:cNvSpPr>
                <p:nvPr/>
              </p:nvSpPr>
              <p:spPr bwMode="auto">
                <a:xfrm>
                  <a:off x="2616"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2" name="AutoShape 83"/>
                <p:cNvSpPr>
                  <a:spLocks noChangeArrowheads="1"/>
                </p:cNvSpPr>
                <p:nvPr/>
              </p:nvSpPr>
              <p:spPr bwMode="auto">
                <a:xfrm>
                  <a:off x="2628"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3" name="AutoShape 84"/>
                <p:cNvSpPr>
                  <a:spLocks noChangeArrowheads="1"/>
                </p:cNvSpPr>
                <p:nvPr/>
              </p:nvSpPr>
              <p:spPr bwMode="auto">
                <a:xfrm>
                  <a:off x="2642"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4" name="AutoShape 85"/>
                <p:cNvSpPr>
                  <a:spLocks noChangeArrowheads="1"/>
                </p:cNvSpPr>
                <p:nvPr/>
              </p:nvSpPr>
              <p:spPr bwMode="auto">
                <a:xfrm>
                  <a:off x="2660"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5" name="AutoShape 86"/>
                <p:cNvSpPr>
                  <a:spLocks noChangeArrowheads="1"/>
                </p:cNvSpPr>
                <p:nvPr/>
              </p:nvSpPr>
              <p:spPr bwMode="auto">
                <a:xfrm>
                  <a:off x="2672"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6" name="AutoShape 87"/>
                <p:cNvSpPr>
                  <a:spLocks noChangeArrowheads="1"/>
                </p:cNvSpPr>
                <p:nvPr/>
              </p:nvSpPr>
              <p:spPr bwMode="auto">
                <a:xfrm>
                  <a:off x="2686"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7" name="AutoShape 88"/>
                <p:cNvSpPr>
                  <a:spLocks noChangeArrowheads="1"/>
                </p:cNvSpPr>
                <p:nvPr/>
              </p:nvSpPr>
              <p:spPr bwMode="auto">
                <a:xfrm>
                  <a:off x="2706"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8" name="AutoShape 89"/>
                <p:cNvSpPr>
                  <a:spLocks noChangeArrowheads="1"/>
                </p:cNvSpPr>
                <p:nvPr/>
              </p:nvSpPr>
              <p:spPr bwMode="auto">
                <a:xfrm>
                  <a:off x="2718"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9" name="AutoShape 90"/>
                <p:cNvSpPr>
                  <a:spLocks noChangeArrowheads="1"/>
                </p:cNvSpPr>
                <p:nvPr/>
              </p:nvSpPr>
              <p:spPr bwMode="auto">
                <a:xfrm>
                  <a:off x="2732"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0" name="AutoShape 91"/>
                <p:cNvSpPr>
                  <a:spLocks noChangeArrowheads="1"/>
                </p:cNvSpPr>
                <p:nvPr/>
              </p:nvSpPr>
              <p:spPr bwMode="auto">
                <a:xfrm>
                  <a:off x="2750"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1" name="AutoShape 92"/>
                <p:cNvSpPr>
                  <a:spLocks noChangeArrowheads="1"/>
                </p:cNvSpPr>
                <p:nvPr/>
              </p:nvSpPr>
              <p:spPr bwMode="auto">
                <a:xfrm>
                  <a:off x="2762"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2" name="AutoShape 93"/>
                <p:cNvSpPr>
                  <a:spLocks noChangeArrowheads="1"/>
                </p:cNvSpPr>
                <p:nvPr/>
              </p:nvSpPr>
              <p:spPr bwMode="auto">
                <a:xfrm>
                  <a:off x="2776"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3" name="AutoShape 94"/>
                <p:cNvSpPr>
                  <a:spLocks noChangeArrowheads="1"/>
                </p:cNvSpPr>
                <p:nvPr/>
              </p:nvSpPr>
              <p:spPr bwMode="auto">
                <a:xfrm>
                  <a:off x="2796"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4" name="AutoShape 95"/>
                <p:cNvSpPr>
                  <a:spLocks noChangeArrowheads="1"/>
                </p:cNvSpPr>
                <p:nvPr/>
              </p:nvSpPr>
              <p:spPr bwMode="auto">
                <a:xfrm>
                  <a:off x="2808"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 name="AutoShape 96"/>
                <p:cNvSpPr>
                  <a:spLocks noChangeArrowheads="1"/>
                </p:cNvSpPr>
                <p:nvPr/>
              </p:nvSpPr>
              <p:spPr bwMode="auto">
                <a:xfrm>
                  <a:off x="2822"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6" name="AutoShape 97"/>
                <p:cNvSpPr>
                  <a:spLocks noChangeArrowheads="1"/>
                </p:cNvSpPr>
                <p:nvPr/>
              </p:nvSpPr>
              <p:spPr bwMode="auto">
                <a:xfrm>
                  <a:off x="2840"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7" name="AutoShape 98"/>
                <p:cNvSpPr>
                  <a:spLocks noChangeArrowheads="1"/>
                </p:cNvSpPr>
                <p:nvPr/>
              </p:nvSpPr>
              <p:spPr bwMode="auto">
                <a:xfrm>
                  <a:off x="2852"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8" name="AutoShape 99"/>
                <p:cNvSpPr>
                  <a:spLocks noChangeArrowheads="1"/>
                </p:cNvSpPr>
                <p:nvPr/>
              </p:nvSpPr>
              <p:spPr bwMode="auto">
                <a:xfrm>
                  <a:off x="2866"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9" name="AutoShape 100"/>
                <p:cNvSpPr>
                  <a:spLocks noChangeArrowheads="1"/>
                </p:cNvSpPr>
                <p:nvPr/>
              </p:nvSpPr>
              <p:spPr bwMode="auto">
                <a:xfrm>
                  <a:off x="2886"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0" name="AutoShape 101"/>
                <p:cNvSpPr>
                  <a:spLocks noChangeArrowheads="1"/>
                </p:cNvSpPr>
                <p:nvPr/>
              </p:nvSpPr>
              <p:spPr bwMode="auto">
                <a:xfrm>
                  <a:off x="2898"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1" name="AutoShape 102"/>
                <p:cNvSpPr>
                  <a:spLocks noChangeArrowheads="1"/>
                </p:cNvSpPr>
                <p:nvPr/>
              </p:nvSpPr>
              <p:spPr bwMode="auto">
                <a:xfrm>
                  <a:off x="2912"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2" name="AutoShape 103"/>
                <p:cNvSpPr>
                  <a:spLocks noChangeArrowheads="1"/>
                </p:cNvSpPr>
                <p:nvPr/>
              </p:nvSpPr>
              <p:spPr bwMode="auto">
                <a:xfrm>
                  <a:off x="2930"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3" name="AutoShape 104"/>
                <p:cNvSpPr>
                  <a:spLocks noChangeArrowheads="1"/>
                </p:cNvSpPr>
                <p:nvPr/>
              </p:nvSpPr>
              <p:spPr bwMode="auto">
                <a:xfrm>
                  <a:off x="2942"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4" name="AutoShape 105"/>
                <p:cNvSpPr>
                  <a:spLocks noChangeArrowheads="1"/>
                </p:cNvSpPr>
                <p:nvPr/>
              </p:nvSpPr>
              <p:spPr bwMode="auto">
                <a:xfrm>
                  <a:off x="2956" y="3378"/>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5" name="AutoShape 106"/>
                <p:cNvSpPr>
                  <a:spLocks noChangeArrowheads="1"/>
                </p:cNvSpPr>
                <p:nvPr/>
              </p:nvSpPr>
              <p:spPr bwMode="auto">
                <a:xfrm>
                  <a:off x="2974" y="330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26" name="AutoShape 107"/>
                <p:cNvSpPr>
                  <a:spLocks noChangeArrowheads="1"/>
                </p:cNvSpPr>
                <p:nvPr/>
              </p:nvSpPr>
              <p:spPr bwMode="auto">
                <a:xfrm>
                  <a:off x="2986" y="3340"/>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90" name="Group 108"/>
              <p:cNvGrpSpPr>
                <a:grpSpLocks/>
              </p:cNvGrpSpPr>
              <p:nvPr/>
            </p:nvGrpSpPr>
            <p:grpSpPr bwMode="auto">
              <a:xfrm>
                <a:off x="2267" y="2400"/>
                <a:ext cx="192" cy="336"/>
                <a:chOff x="2976" y="3072"/>
                <a:chExt cx="192" cy="336"/>
              </a:xfrm>
            </p:grpSpPr>
            <p:sp>
              <p:nvSpPr>
                <p:cNvPr id="91" name="AutoShape 109"/>
                <p:cNvSpPr>
                  <a:spLocks noChangeArrowheads="1"/>
                </p:cNvSpPr>
                <p:nvPr/>
              </p:nvSpPr>
              <p:spPr bwMode="auto">
                <a:xfrm flipV="1">
                  <a:off x="3072" y="3264"/>
                  <a:ext cx="96" cy="144"/>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2" name="Freeform 110"/>
                <p:cNvSpPr>
                  <a:spLocks/>
                </p:cNvSpPr>
                <p:nvPr/>
              </p:nvSpPr>
              <p:spPr bwMode="auto">
                <a:xfrm>
                  <a:off x="2976" y="3072"/>
                  <a:ext cx="144" cy="192"/>
                </a:xfrm>
                <a:custGeom>
                  <a:avLst/>
                  <a:gdLst>
                    <a:gd name="T0" fmla="*/ 48 w 144"/>
                    <a:gd name="T1" fmla="*/ 0 h 192"/>
                    <a:gd name="T2" fmla="*/ 96 w 144"/>
                    <a:gd name="T3" fmla="*/ 48 h 192"/>
                    <a:gd name="T4" fmla="*/ 0 w 144"/>
                    <a:gd name="T5" fmla="*/ 96 h 192"/>
                    <a:gd name="T6" fmla="*/ 96 w 144"/>
                    <a:gd name="T7" fmla="*/ 144 h 192"/>
                    <a:gd name="T8" fmla="*/ 144 w 144"/>
                    <a:gd name="T9" fmla="*/ 192 h 192"/>
                  </a:gdLst>
                  <a:ahLst/>
                  <a:cxnLst>
                    <a:cxn ang="0">
                      <a:pos x="T0" y="T1"/>
                    </a:cxn>
                    <a:cxn ang="0">
                      <a:pos x="T2" y="T3"/>
                    </a:cxn>
                    <a:cxn ang="0">
                      <a:pos x="T4" y="T5"/>
                    </a:cxn>
                    <a:cxn ang="0">
                      <a:pos x="T6" y="T7"/>
                    </a:cxn>
                    <a:cxn ang="0">
                      <a:pos x="T8" y="T9"/>
                    </a:cxn>
                  </a:cxnLst>
                  <a:rect l="0" t="0" r="r" b="b"/>
                  <a:pathLst>
                    <a:path w="144" h="192">
                      <a:moveTo>
                        <a:pt x="48" y="0"/>
                      </a:moveTo>
                      <a:cubicBezTo>
                        <a:pt x="76" y="16"/>
                        <a:pt x="104" y="32"/>
                        <a:pt x="96" y="48"/>
                      </a:cubicBezTo>
                      <a:cubicBezTo>
                        <a:pt x="88" y="64"/>
                        <a:pt x="0" y="80"/>
                        <a:pt x="0" y="96"/>
                      </a:cubicBezTo>
                      <a:cubicBezTo>
                        <a:pt x="0" y="112"/>
                        <a:pt x="72" y="128"/>
                        <a:pt x="96" y="144"/>
                      </a:cubicBezTo>
                      <a:cubicBezTo>
                        <a:pt x="120" y="160"/>
                        <a:pt x="132" y="176"/>
                        <a:pt x="144" y="192"/>
                      </a:cubicBezTo>
                    </a:path>
                  </a:pathLst>
                </a:custGeom>
                <a:solidFill>
                  <a:schemeClr val="hlink"/>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zh-CN" altLang="en-US"/>
                </a:p>
              </p:txBody>
            </p:sp>
            <p:sp>
              <p:nvSpPr>
                <p:cNvPr id="93" name="AutoShape 111"/>
                <p:cNvSpPr>
                  <a:spLocks noChangeArrowheads="1"/>
                </p:cNvSpPr>
                <p:nvPr/>
              </p:nvSpPr>
              <p:spPr bwMode="auto">
                <a:xfrm>
                  <a:off x="3088" y="3286"/>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4" name="AutoShape 112"/>
                <p:cNvSpPr>
                  <a:spLocks noChangeArrowheads="1"/>
                </p:cNvSpPr>
                <p:nvPr/>
              </p:nvSpPr>
              <p:spPr bwMode="auto">
                <a:xfrm>
                  <a:off x="3128" y="3286"/>
                  <a:ext cx="27" cy="27"/>
                </a:xfrm>
                <a:prstGeom prst="roundRect">
                  <a:avLst>
                    <a:gd name="adj" fmla="val 16667"/>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75" name="Group 113"/>
            <p:cNvGrpSpPr>
              <a:grpSpLocks/>
            </p:cNvGrpSpPr>
            <p:nvPr/>
          </p:nvGrpSpPr>
          <p:grpSpPr bwMode="auto">
            <a:xfrm>
              <a:off x="3005" y="3546"/>
              <a:ext cx="216" cy="198"/>
              <a:chOff x="768" y="2064"/>
              <a:chExt cx="528" cy="432"/>
            </a:xfrm>
          </p:grpSpPr>
          <p:sp>
            <p:nvSpPr>
              <p:cNvPr id="81" name="Rectangle 114"/>
              <p:cNvSpPr>
                <a:spLocks noChangeArrowheads="1"/>
              </p:cNvSpPr>
              <p:nvPr/>
            </p:nvSpPr>
            <p:spPr bwMode="auto">
              <a:xfrm>
                <a:off x="768" y="2160"/>
                <a:ext cx="384" cy="24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2" name="Rectangle 115"/>
              <p:cNvSpPr>
                <a:spLocks noChangeArrowheads="1"/>
              </p:cNvSpPr>
              <p:nvPr/>
            </p:nvSpPr>
            <p:spPr bwMode="auto">
              <a:xfrm>
                <a:off x="768" y="2400"/>
                <a:ext cx="240" cy="48"/>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3" name="Line 116"/>
              <p:cNvSpPr>
                <a:spLocks noChangeShapeType="1"/>
              </p:cNvSpPr>
              <p:nvPr/>
            </p:nvSpPr>
            <p:spPr bwMode="auto">
              <a:xfrm>
                <a:off x="816" y="2400"/>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4" name="Line 117"/>
              <p:cNvSpPr>
                <a:spLocks noChangeShapeType="1"/>
              </p:cNvSpPr>
              <p:nvPr/>
            </p:nvSpPr>
            <p:spPr bwMode="auto">
              <a:xfrm>
                <a:off x="864" y="2400"/>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5" name="Line 118"/>
              <p:cNvSpPr>
                <a:spLocks noChangeShapeType="1"/>
              </p:cNvSpPr>
              <p:nvPr/>
            </p:nvSpPr>
            <p:spPr bwMode="auto">
              <a:xfrm>
                <a:off x="912" y="2400"/>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6" name="Line 119"/>
              <p:cNvSpPr>
                <a:spLocks noChangeShapeType="1"/>
              </p:cNvSpPr>
              <p:nvPr/>
            </p:nvSpPr>
            <p:spPr bwMode="auto">
              <a:xfrm>
                <a:off x="960" y="2400"/>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7" name="Line 120"/>
              <p:cNvSpPr>
                <a:spLocks noChangeShapeType="1"/>
              </p:cNvSpPr>
              <p:nvPr/>
            </p:nvSpPr>
            <p:spPr bwMode="auto">
              <a:xfrm>
                <a:off x="1152" y="2352"/>
                <a:ext cx="9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8" name="Freeform 121"/>
              <p:cNvSpPr>
                <a:spLocks/>
              </p:cNvSpPr>
              <p:nvPr/>
            </p:nvSpPr>
            <p:spPr bwMode="auto">
              <a:xfrm>
                <a:off x="1200" y="2064"/>
                <a:ext cx="96" cy="432"/>
              </a:xfrm>
              <a:custGeom>
                <a:avLst/>
                <a:gdLst>
                  <a:gd name="T0" fmla="*/ 104 w 104"/>
                  <a:gd name="T1" fmla="*/ 0 h 528"/>
                  <a:gd name="T2" fmla="*/ 8 w 104"/>
                  <a:gd name="T3" fmla="*/ 144 h 528"/>
                  <a:gd name="T4" fmla="*/ 104 w 104"/>
                  <a:gd name="T5" fmla="*/ 240 h 528"/>
                  <a:gd name="T6" fmla="*/ 8 w 104"/>
                  <a:gd name="T7" fmla="*/ 432 h 528"/>
                  <a:gd name="T8" fmla="*/ 56 w 104"/>
                  <a:gd name="T9" fmla="*/ 528 h 528"/>
                </a:gdLst>
                <a:ahLst/>
                <a:cxnLst>
                  <a:cxn ang="0">
                    <a:pos x="T0" y="T1"/>
                  </a:cxn>
                  <a:cxn ang="0">
                    <a:pos x="T2" y="T3"/>
                  </a:cxn>
                  <a:cxn ang="0">
                    <a:pos x="T4" y="T5"/>
                  </a:cxn>
                  <a:cxn ang="0">
                    <a:pos x="T6" y="T7"/>
                  </a:cxn>
                  <a:cxn ang="0">
                    <a:pos x="T8" y="T9"/>
                  </a:cxn>
                </a:cxnLst>
                <a:rect l="0" t="0" r="r" b="b"/>
                <a:pathLst>
                  <a:path w="104" h="528">
                    <a:moveTo>
                      <a:pt x="104" y="0"/>
                    </a:moveTo>
                    <a:cubicBezTo>
                      <a:pt x="56" y="52"/>
                      <a:pt x="8" y="104"/>
                      <a:pt x="8" y="144"/>
                    </a:cubicBezTo>
                    <a:cubicBezTo>
                      <a:pt x="8" y="184"/>
                      <a:pt x="104" y="192"/>
                      <a:pt x="104" y="240"/>
                    </a:cubicBezTo>
                    <a:cubicBezTo>
                      <a:pt x="104" y="288"/>
                      <a:pt x="16" y="384"/>
                      <a:pt x="8" y="432"/>
                    </a:cubicBezTo>
                    <a:cubicBezTo>
                      <a:pt x="0" y="480"/>
                      <a:pt x="28" y="504"/>
                      <a:pt x="56" y="528"/>
                    </a:cubicBezTo>
                  </a:path>
                </a:pathLst>
              </a:custGeom>
              <a:solidFill>
                <a:schemeClr val="hlink"/>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zh-CN" altLang="en-US"/>
              </a:p>
            </p:txBody>
          </p:sp>
        </p:grpSp>
        <p:grpSp>
          <p:nvGrpSpPr>
            <p:cNvPr id="76" name="Group 122"/>
            <p:cNvGrpSpPr>
              <a:grpSpLocks/>
            </p:cNvGrpSpPr>
            <p:nvPr/>
          </p:nvGrpSpPr>
          <p:grpSpPr bwMode="auto">
            <a:xfrm>
              <a:off x="3273" y="3557"/>
              <a:ext cx="138" cy="154"/>
              <a:chOff x="1824" y="3456"/>
              <a:chExt cx="336" cy="432"/>
            </a:xfrm>
          </p:grpSpPr>
          <p:sp>
            <p:nvSpPr>
              <p:cNvPr id="77" name="AutoShape 123"/>
              <p:cNvSpPr>
                <a:spLocks noChangeArrowheads="1"/>
              </p:cNvSpPr>
              <p:nvPr/>
            </p:nvSpPr>
            <p:spPr bwMode="auto">
              <a:xfrm>
                <a:off x="1824" y="3744"/>
                <a:ext cx="336" cy="144"/>
              </a:xfrm>
              <a:prstGeom prst="flowChartMagneticDisk">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8" name="AutoShape 124"/>
              <p:cNvSpPr>
                <a:spLocks noChangeArrowheads="1"/>
              </p:cNvSpPr>
              <p:nvPr/>
            </p:nvSpPr>
            <p:spPr bwMode="auto">
              <a:xfrm>
                <a:off x="1824" y="3648"/>
                <a:ext cx="336" cy="144"/>
              </a:xfrm>
              <a:prstGeom prst="flowChartMagneticDisk">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9" name="AutoShape 125"/>
              <p:cNvSpPr>
                <a:spLocks noChangeArrowheads="1"/>
              </p:cNvSpPr>
              <p:nvPr/>
            </p:nvSpPr>
            <p:spPr bwMode="auto">
              <a:xfrm>
                <a:off x="1824" y="3552"/>
                <a:ext cx="336" cy="144"/>
              </a:xfrm>
              <a:prstGeom prst="flowChartMagneticDisk">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80" name="AutoShape 126"/>
              <p:cNvSpPr>
                <a:spLocks noChangeArrowheads="1"/>
              </p:cNvSpPr>
              <p:nvPr/>
            </p:nvSpPr>
            <p:spPr bwMode="auto">
              <a:xfrm>
                <a:off x="1824" y="3456"/>
                <a:ext cx="336" cy="144"/>
              </a:xfrm>
              <a:prstGeom prst="flowChartMagneticDisk">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127" name="Rectangle 127"/>
          <p:cNvSpPr>
            <a:spLocks noChangeArrowheads="1"/>
          </p:cNvSpPr>
          <p:nvPr/>
        </p:nvSpPr>
        <p:spPr bwMode="auto">
          <a:xfrm>
            <a:off x="5041080" y="1124744"/>
            <a:ext cx="1524000" cy="107685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r>
              <a:rPr lang="en-US" altLang="zh-CN" sz="1400" dirty="0"/>
              <a:t>VM</a:t>
            </a:r>
            <a:r>
              <a:rPr lang="en-US" altLang="zh-CN" sz="1400" baseline="-25000" dirty="0"/>
              <a:t>0</a:t>
            </a:r>
          </a:p>
        </p:txBody>
      </p:sp>
      <p:sp>
        <p:nvSpPr>
          <p:cNvPr id="128" name="Rectangle 128"/>
          <p:cNvSpPr>
            <a:spLocks noChangeArrowheads="1"/>
          </p:cNvSpPr>
          <p:nvPr/>
        </p:nvSpPr>
        <p:spPr bwMode="auto">
          <a:xfrm>
            <a:off x="5193480" y="1836474"/>
            <a:ext cx="1219200" cy="307777"/>
          </a:xfrm>
          <a:prstGeom prst="rect">
            <a:avLst/>
          </a:prstGeom>
          <a:gradFill rotWithShape="1">
            <a:gsLst>
              <a:gs pos="0">
                <a:schemeClr val="folHlink"/>
              </a:gs>
              <a:gs pos="50000">
                <a:schemeClr val="folHlink">
                  <a:gamma/>
                  <a:tint val="73725"/>
                  <a:invGamma/>
                </a:schemeClr>
              </a:gs>
              <a:gs pos="100000">
                <a:schemeClr val="folHlink"/>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400">
                <a:solidFill>
                  <a:srgbClr val="000000"/>
                </a:solidFill>
                <a:cs typeface="Arial" charset="0"/>
              </a:rPr>
              <a:t>Guest OS</a:t>
            </a:r>
            <a:r>
              <a:rPr lang="en-US" altLang="zh-CN" sz="1400" baseline="-25000">
                <a:solidFill>
                  <a:srgbClr val="000000"/>
                </a:solidFill>
                <a:cs typeface="Arial" charset="0"/>
              </a:rPr>
              <a:t>0</a:t>
            </a:r>
          </a:p>
        </p:txBody>
      </p:sp>
      <p:sp>
        <p:nvSpPr>
          <p:cNvPr id="129" name="Rectangle 129"/>
          <p:cNvSpPr>
            <a:spLocks noChangeArrowheads="1"/>
          </p:cNvSpPr>
          <p:nvPr/>
        </p:nvSpPr>
        <p:spPr bwMode="auto">
          <a:xfrm>
            <a:off x="5193481"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0" name="Rectangle 130"/>
          <p:cNvSpPr>
            <a:spLocks noChangeArrowheads="1"/>
          </p:cNvSpPr>
          <p:nvPr/>
        </p:nvSpPr>
        <p:spPr bwMode="auto">
          <a:xfrm>
            <a:off x="6107881"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1" name="Rectangle 131"/>
          <p:cNvSpPr>
            <a:spLocks noChangeArrowheads="1"/>
          </p:cNvSpPr>
          <p:nvPr/>
        </p:nvSpPr>
        <p:spPr bwMode="auto">
          <a:xfrm>
            <a:off x="5574481"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2" name="Text Box 132"/>
          <p:cNvSpPr txBox="1">
            <a:spLocks noChangeArrowheads="1"/>
          </p:cNvSpPr>
          <p:nvPr/>
        </p:nvSpPr>
        <p:spPr bwMode="auto">
          <a:xfrm>
            <a:off x="5839593" y="1422342"/>
            <a:ext cx="307484" cy="30777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a:latin typeface="Arial Narrow" charset="0"/>
              </a:rPr>
              <a:t>...</a:t>
            </a:r>
          </a:p>
        </p:txBody>
      </p:sp>
      <p:sp>
        <p:nvSpPr>
          <p:cNvPr id="133" name="Text Box 133"/>
          <p:cNvSpPr txBox="1">
            <a:spLocks noChangeArrowheads="1"/>
          </p:cNvSpPr>
          <p:nvPr/>
        </p:nvSpPr>
        <p:spPr bwMode="auto">
          <a:xfrm>
            <a:off x="6619057" y="1397265"/>
            <a:ext cx="43030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Arial Narrow" charset="0"/>
              </a:rPr>
              <a:t>...</a:t>
            </a:r>
          </a:p>
        </p:txBody>
      </p:sp>
      <p:sp>
        <p:nvSpPr>
          <p:cNvPr id="134" name="Rectangle 134"/>
          <p:cNvSpPr>
            <a:spLocks noChangeArrowheads="1"/>
          </p:cNvSpPr>
          <p:nvPr/>
        </p:nvSpPr>
        <p:spPr bwMode="auto">
          <a:xfrm>
            <a:off x="7292179" y="1836474"/>
            <a:ext cx="1219200" cy="307777"/>
          </a:xfrm>
          <a:prstGeom prst="rect">
            <a:avLst/>
          </a:prstGeom>
          <a:gradFill rotWithShape="1">
            <a:gsLst>
              <a:gs pos="0">
                <a:schemeClr val="folHlink"/>
              </a:gs>
              <a:gs pos="50000">
                <a:schemeClr val="folHlink">
                  <a:gamma/>
                  <a:tint val="73725"/>
                  <a:invGamma/>
                </a:schemeClr>
              </a:gs>
              <a:gs pos="100000">
                <a:schemeClr val="folHlink"/>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400">
                <a:solidFill>
                  <a:srgbClr val="000000"/>
                </a:solidFill>
                <a:cs typeface="Arial" charset="0"/>
              </a:rPr>
              <a:t>Guest OS</a:t>
            </a:r>
            <a:r>
              <a:rPr lang="en-US" altLang="zh-CN" sz="1400" baseline="-25000">
                <a:solidFill>
                  <a:srgbClr val="000000"/>
                </a:solidFill>
                <a:cs typeface="Arial" charset="0"/>
              </a:rPr>
              <a:t>1</a:t>
            </a:r>
          </a:p>
        </p:txBody>
      </p:sp>
      <p:sp>
        <p:nvSpPr>
          <p:cNvPr id="135" name="Rectangle 135"/>
          <p:cNvSpPr>
            <a:spLocks noChangeArrowheads="1"/>
          </p:cNvSpPr>
          <p:nvPr/>
        </p:nvSpPr>
        <p:spPr bwMode="auto">
          <a:xfrm>
            <a:off x="7292180"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6" name="Rectangle 136"/>
          <p:cNvSpPr>
            <a:spLocks noChangeArrowheads="1"/>
          </p:cNvSpPr>
          <p:nvPr/>
        </p:nvSpPr>
        <p:spPr bwMode="auto">
          <a:xfrm>
            <a:off x="8206580"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7" name="Rectangle 137"/>
          <p:cNvSpPr>
            <a:spLocks noChangeArrowheads="1"/>
          </p:cNvSpPr>
          <p:nvPr/>
        </p:nvSpPr>
        <p:spPr bwMode="auto">
          <a:xfrm>
            <a:off x="7673180" y="1491133"/>
            <a:ext cx="369012" cy="215444"/>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800">
                <a:solidFill>
                  <a:srgbClr val="000000"/>
                </a:solidFill>
                <a:cs typeface="Arial" charset="0"/>
              </a:rPr>
              <a:t>App</a:t>
            </a:r>
          </a:p>
        </p:txBody>
      </p:sp>
      <p:sp>
        <p:nvSpPr>
          <p:cNvPr id="138" name="Text Box 138"/>
          <p:cNvSpPr txBox="1">
            <a:spLocks noChangeArrowheads="1"/>
          </p:cNvSpPr>
          <p:nvPr/>
        </p:nvSpPr>
        <p:spPr bwMode="auto">
          <a:xfrm>
            <a:off x="7938292" y="1422342"/>
            <a:ext cx="307484" cy="30777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a:latin typeface="Arial Narrow" charset="0"/>
              </a:rPr>
              <a:t>...</a:t>
            </a:r>
          </a:p>
        </p:txBody>
      </p:sp>
      <p:sp>
        <p:nvSpPr>
          <p:cNvPr id="139" name="Text Box 139"/>
          <p:cNvSpPr txBox="1">
            <a:spLocks noChangeAspect="1" noChangeArrowheads="1"/>
          </p:cNvSpPr>
          <p:nvPr/>
        </p:nvSpPr>
        <p:spPr bwMode="auto">
          <a:xfrm>
            <a:off x="6449193" y="2471473"/>
            <a:ext cx="65" cy="2339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lnSpc>
                <a:spcPct val="95000"/>
              </a:lnSpc>
            </a:pPr>
            <a:endParaRPr lang="zh-CN" altLang="en-US" sz="1600" b="1"/>
          </a:p>
        </p:txBody>
      </p:sp>
      <p:sp>
        <p:nvSpPr>
          <p:cNvPr id="140" name="Line 140"/>
          <p:cNvSpPr>
            <a:spLocks noChangeShapeType="1"/>
          </p:cNvSpPr>
          <p:nvPr/>
        </p:nvSpPr>
        <p:spPr bwMode="auto">
          <a:xfrm>
            <a:off x="5320480" y="2070630"/>
            <a:ext cx="11112" cy="50667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1" name="Text Box 141"/>
          <p:cNvSpPr txBox="1">
            <a:spLocks noChangeArrowheads="1"/>
          </p:cNvSpPr>
          <p:nvPr/>
        </p:nvSpPr>
        <p:spPr bwMode="auto">
          <a:xfrm>
            <a:off x="5333181" y="2324630"/>
            <a:ext cx="832279" cy="307777"/>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chemeClr val="bg2"/>
                </a:solidFill>
              </a:rPr>
              <a:t>VM Exit</a:t>
            </a:r>
          </a:p>
        </p:txBody>
      </p:sp>
      <p:sp>
        <p:nvSpPr>
          <p:cNvPr id="142" name="Line 142"/>
          <p:cNvSpPr>
            <a:spLocks noChangeShapeType="1"/>
          </p:cNvSpPr>
          <p:nvPr/>
        </p:nvSpPr>
        <p:spPr bwMode="auto">
          <a:xfrm rot="10800000">
            <a:off x="6195192" y="2044172"/>
            <a:ext cx="0" cy="496093"/>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43" name="Text Box 143"/>
          <p:cNvSpPr txBox="1">
            <a:spLocks noChangeArrowheads="1"/>
          </p:cNvSpPr>
          <p:nvPr/>
        </p:nvSpPr>
        <p:spPr bwMode="auto">
          <a:xfrm>
            <a:off x="6166618" y="2324630"/>
            <a:ext cx="962123" cy="307777"/>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chemeClr val="bg2"/>
                </a:solidFill>
              </a:rPr>
              <a:t>VM Entry</a:t>
            </a:r>
          </a:p>
        </p:txBody>
      </p:sp>
      <p:pic>
        <p:nvPicPr>
          <p:cNvPr id="1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1080" y="4257433"/>
            <a:ext cx="3645721" cy="167136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25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1447496" y="4648200"/>
            <a:ext cx="1111771" cy="7657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2" name="标题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Review:</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OS</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Structure</a:t>
            </a:r>
            <a:endParaRPr lang="zh-CN" altLang="en-US" dirty="0">
              <a:latin typeface="等线" panose="02010600030101010101" pitchFamily="2" charset="-122"/>
              <a:ea typeface="等线" panose="02010600030101010101" pitchFamily="2" charset="-122"/>
            </a:endParaRPr>
          </a:p>
        </p:txBody>
      </p:sp>
      <p:sp>
        <p:nvSpPr>
          <p:cNvPr id="4" name="矩形 3"/>
          <p:cNvSpPr/>
          <p:nvPr/>
        </p:nvSpPr>
        <p:spPr>
          <a:xfrm>
            <a:off x="1447496" y="5408305"/>
            <a:ext cx="1111771" cy="716717"/>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cxnSp>
        <p:nvCxnSpPr>
          <p:cNvPr id="6" name="直接连接符 5"/>
          <p:cNvCxnSpPr/>
          <p:nvPr/>
        </p:nvCxnSpPr>
        <p:spPr>
          <a:xfrm>
            <a:off x="947823" y="4476103"/>
            <a:ext cx="70516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6200000">
            <a:off x="531207" y="3411946"/>
            <a:ext cx="1183337" cy="323165"/>
          </a:xfrm>
          <a:prstGeom prst="rect">
            <a:avLst/>
          </a:prstGeom>
        </p:spPr>
        <p:txBody>
          <a:bodyPr wrap="none">
            <a:spAutoFit/>
          </a:bodyPr>
          <a:lstStyle/>
          <a:p>
            <a:r>
              <a:rPr lang="en-US" altLang="zh-CN" sz="1500" b="1" dirty="0">
                <a:solidFill>
                  <a:schemeClr val="accent2"/>
                </a:solidFill>
                <a:latin typeface="等线" panose="02010600030101010101" pitchFamily="2" charset="-122"/>
                <a:ea typeface="等线" panose="02010600030101010101" pitchFamily="2" charset="-122"/>
              </a:rPr>
              <a:t>User-Mode</a:t>
            </a:r>
            <a:endParaRPr lang="zh-CN" altLang="en-US" sz="1500" b="1" dirty="0">
              <a:solidFill>
                <a:schemeClr val="accent2"/>
              </a:solidFill>
              <a:latin typeface="等线" panose="02010600030101010101" pitchFamily="2" charset="-122"/>
              <a:ea typeface="等线" panose="02010600030101010101" pitchFamily="2" charset="-122"/>
            </a:endParaRPr>
          </a:p>
        </p:txBody>
      </p:sp>
      <p:sp>
        <p:nvSpPr>
          <p:cNvPr id="8" name="矩形 7"/>
          <p:cNvSpPr/>
          <p:nvPr/>
        </p:nvSpPr>
        <p:spPr>
          <a:xfrm rot="16200000">
            <a:off x="439222" y="5042991"/>
            <a:ext cx="1346844" cy="323165"/>
          </a:xfrm>
          <a:prstGeom prst="rect">
            <a:avLst/>
          </a:prstGeom>
        </p:spPr>
        <p:txBody>
          <a:bodyPr wrap="none">
            <a:spAutoFit/>
          </a:bodyPr>
          <a:lstStyle/>
          <a:p>
            <a:r>
              <a:rPr lang="en-US" altLang="zh-CN" sz="1500" b="1" dirty="0">
                <a:solidFill>
                  <a:schemeClr val="accent2"/>
                </a:solidFill>
                <a:latin typeface="等线" panose="02010600030101010101" pitchFamily="2" charset="-122"/>
                <a:ea typeface="等线" panose="02010600030101010101" pitchFamily="2" charset="-122"/>
              </a:rPr>
              <a:t>Kernel-Mode</a:t>
            </a:r>
            <a:endParaRPr lang="zh-CN" altLang="en-US" sz="1500" b="1" dirty="0">
              <a:solidFill>
                <a:schemeClr val="accent2"/>
              </a:solidFill>
              <a:latin typeface="等线" panose="02010600030101010101" pitchFamily="2" charset="-122"/>
              <a:ea typeface="等线" panose="02010600030101010101" pitchFamily="2" charset="-122"/>
            </a:endParaRPr>
          </a:p>
        </p:txBody>
      </p:sp>
      <p:sp>
        <p:nvSpPr>
          <p:cNvPr id="10" name="矩形 9"/>
          <p:cNvSpPr/>
          <p:nvPr/>
        </p:nvSpPr>
        <p:spPr>
          <a:xfrm>
            <a:off x="1597397" y="475212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1" name="矩形 10"/>
          <p:cNvSpPr/>
          <p:nvPr/>
        </p:nvSpPr>
        <p:spPr>
          <a:xfrm>
            <a:off x="2097069" y="500561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3" name="矩形 12"/>
          <p:cNvSpPr/>
          <p:nvPr/>
        </p:nvSpPr>
        <p:spPr>
          <a:xfrm>
            <a:off x="3048000" y="4648200"/>
            <a:ext cx="1252305" cy="814757"/>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4" name="矩形 13"/>
          <p:cNvSpPr/>
          <p:nvPr/>
        </p:nvSpPr>
        <p:spPr>
          <a:xfrm>
            <a:off x="3333756" y="480208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5" name="矩形 14"/>
          <p:cNvSpPr/>
          <p:nvPr/>
        </p:nvSpPr>
        <p:spPr>
          <a:xfrm>
            <a:off x="3833428" y="505557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6" name="矩形 15"/>
          <p:cNvSpPr/>
          <p:nvPr/>
        </p:nvSpPr>
        <p:spPr>
          <a:xfrm>
            <a:off x="1934676" y="5490964"/>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7" name="矩形 16"/>
          <p:cNvSpPr/>
          <p:nvPr/>
        </p:nvSpPr>
        <p:spPr>
          <a:xfrm>
            <a:off x="1547430" y="5714619"/>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23" name="矩形 22"/>
          <p:cNvSpPr/>
          <p:nvPr/>
        </p:nvSpPr>
        <p:spPr>
          <a:xfrm>
            <a:off x="4782804" y="2964596"/>
            <a:ext cx="352892" cy="1350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24" name="矩形 23"/>
          <p:cNvSpPr/>
          <p:nvPr/>
        </p:nvSpPr>
        <p:spPr>
          <a:xfrm>
            <a:off x="4782804" y="4648200"/>
            <a:ext cx="1252306" cy="51495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25" name="矩形 24"/>
          <p:cNvSpPr/>
          <p:nvPr/>
        </p:nvSpPr>
        <p:spPr>
          <a:xfrm>
            <a:off x="5007655" y="480208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1" name="矩形 30"/>
          <p:cNvSpPr/>
          <p:nvPr/>
        </p:nvSpPr>
        <p:spPr>
          <a:xfrm>
            <a:off x="5232511" y="2964596"/>
            <a:ext cx="352892" cy="135038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2" name="矩形 31"/>
          <p:cNvSpPr/>
          <p:nvPr/>
        </p:nvSpPr>
        <p:spPr>
          <a:xfrm>
            <a:off x="5682217" y="2964596"/>
            <a:ext cx="352892" cy="135038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3" name="矩形 32"/>
          <p:cNvSpPr/>
          <p:nvPr/>
        </p:nvSpPr>
        <p:spPr>
          <a:xfrm>
            <a:off x="4815594" y="3263260"/>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4" name="矩形 33"/>
          <p:cNvSpPr/>
          <p:nvPr/>
        </p:nvSpPr>
        <p:spPr>
          <a:xfrm>
            <a:off x="5265300" y="3263260"/>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5" name="矩形 34"/>
          <p:cNvSpPr/>
          <p:nvPr/>
        </p:nvSpPr>
        <p:spPr>
          <a:xfrm>
            <a:off x="5715007" y="3276983"/>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6" name="矩形 35"/>
          <p:cNvSpPr/>
          <p:nvPr/>
        </p:nvSpPr>
        <p:spPr>
          <a:xfrm>
            <a:off x="6522232" y="3800913"/>
            <a:ext cx="352892" cy="5140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37" name="矩形 36"/>
          <p:cNvSpPr/>
          <p:nvPr/>
        </p:nvSpPr>
        <p:spPr>
          <a:xfrm>
            <a:off x="6522231" y="4648200"/>
            <a:ext cx="1280296" cy="15388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1" name="矩形 40"/>
          <p:cNvSpPr/>
          <p:nvPr/>
        </p:nvSpPr>
        <p:spPr>
          <a:xfrm>
            <a:off x="6555022" y="3450635"/>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4" name="矩形 43"/>
          <p:cNvSpPr/>
          <p:nvPr/>
        </p:nvSpPr>
        <p:spPr>
          <a:xfrm>
            <a:off x="6522232" y="2964596"/>
            <a:ext cx="352892" cy="8363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5" name="矩形 44"/>
          <p:cNvSpPr/>
          <p:nvPr/>
        </p:nvSpPr>
        <p:spPr>
          <a:xfrm>
            <a:off x="6555022" y="3947873"/>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6" name="矩形 45"/>
          <p:cNvSpPr/>
          <p:nvPr/>
        </p:nvSpPr>
        <p:spPr>
          <a:xfrm>
            <a:off x="4815594" y="393845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7" name="矩形 46"/>
          <p:cNvSpPr/>
          <p:nvPr/>
        </p:nvSpPr>
        <p:spPr>
          <a:xfrm>
            <a:off x="5265300" y="393845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8" name="矩形 47"/>
          <p:cNvSpPr/>
          <p:nvPr/>
        </p:nvSpPr>
        <p:spPr>
          <a:xfrm>
            <a:off x="5715007" y="3952175"/>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49" name="矩形 48"/>
          <p:cNvSpPr/>
          <p:nvPr/>
        </p:nvSpPr>
        <p:spPr>
          <a:xfrm>
            <a:off x="6985933" y="3800913"/>
            <a:ext cx="352892" cy="5140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0" name="矩形 49"/>
          <p:cNvSpPr/>
          <p:nvPr/>
        </p:nvSpPr>
        <p:spPr>
          <a:xfrm>
            <a:off x="7018723" y="3450635"/>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1" name="矩形 50"/>
          <p:cNvSpPr/>
          <p:nvPr/>
        </p:nvSpPr>
        <p:spPr>
          <a:xfrm>
            <a:off x="6985933" y="2964596"/>
            <a:ext cx="352892" cy="8363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2" name="矩形 51"/>
          <p:cNvSpPr/>
          <p:nvPr/>
        </p:nvSpPr>
        <p:spPr>
          <a:xfrm>
            <a:off x="7018723" y="3947873"/>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3" name="矩形 52"/>
          <p:cNvSpPr/>
          <p:nvPr/>
        </p:nvSpPr>
        <p:spPr>
          <a:xfrm>
            <a:off x="7449635" y="3800913"/>
            <a:ext cx="352892" cy="514063"/>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4" name="矩形 53"/>
          <p:cNvSpPr/>
          <p:nvPr/>
        </p:nvSpPr>
        <p:spPr>
          <a:xfrm>
            <a:off x="7482425" y="3450635"/>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5" name="矩形 54"/>
          <p:cNvSpPr/>
          <p:nvPr/>
        </p:nvSpPr>
        <p:spPr>
          <a:xfrm>
            <a:off x="7449635" y="2964596"/>
            <a:ext cx="352892" cy="8363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6" name="矩形 55"/>
          <p:cNvSpPr/>
          <p:nvPr/>
        </p:nvSpPr>
        <p:spPr>
          <a:xfrm>
            <a:off x="7482425" y="3947873"/>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57" name="文本框 56"/>
          <p:cNvSpPr txBox="1"/>
          <p:nvPr/>
        </p:nvSpPr>
        <p:spPr>
          <a:xfrm>
            <a:off x="1547431" y="6255580"/>
            <a:ext cx="786984" cy="400110"/>
          </a:xfrm>
          <a:prstGeom prst="rect">
            <a:avLst/>
          </a:prstGeom>
          <a:noFill/>
        </p:spPr>
        <p:txBody>
          <a:bodyPr wrap="square" rtlCol="0">
            <a:spAutoFit/>
          </a:bodyPr>
          <a:lstStyle/>
          <a:p>
            <a:pPr algn="ctr"/>
            <a:r>
              <a:rPr lang="en-US" altLang="zh-CN" sz="2000" dirty="0">
                <a:latin typeface="等线" panose="02010600030101010101" pitchFamily="2" charset="-122"/>
                <a:ea typeface="等线" panose="02010600030101010101" pitchFamily="2" charset="-122"/>
              </a:rPr>
              <a:t>DOS</a:t>
            </a:r>
            <a:endParaRPr lang="zh-CN" altLang="en-US" sz="2000" dirty="0">
              <a:latin typeface="等线" panose="02010600030101010101" pitchFamily="2" charset="-122"/>
              <a:ea typeface="等线" panose="02010600030101010101" pitchFamily="2" charset="-122"/>
            </a:endParaRPr>
          </a:p>
        </p:txBody>
      </p:sp>
      <p:sp>
        <p:nvSpPr>
          <p:cNvPr id="58" name="文本框 57"/>
          <p:cNvSpPr txBox="1"/>
          <p:nvPr/>
        </p:nvSpPr>
        <p:spPr>
          <a:xfrm>
            <a:off x="3296281" y="6255580"/>
            <a:ext cx="786984" cy="400110"/>
          </a:xfrm>
          <a:prstGeom prst="rect">
            <a:avLst/>
          </a:prstGeom>
          <a:noFill/>
        </p:spPr>
        <p:txBody>
          <a:bodyPr wrap="square" rtlCol="0">
            <a:spAutoFit/>
          </a:bodyPr>
          <a:lstStyle/>
          <a:p>
            <a:pPr algn="ctr"/>
            <a:r>
              <a:rPr lang="en-US" altLang="zh-CN" sz="2000" dirty="0">
                <a:latin typeface="等线" panose="02010600030101010101" pitchFamily="2" charset="-122"/>
                <a:ea typeface="等线" panose="02010600030101010101" pitchFamily="2" charset="-122"/>
              </a:rPr>
              <a:t>UNIX</a:t>
            </a:r>
            <a:endParaRPr lang="zh-CN" altLang="en-US" sz="2000" dirty="0">
              <a:latin typeface="等线" panose="02010600030101010101" pitchFamily="2" charset="-122"/>
              <a:ea typeface="等线" panose="02010600030101010101" pitchFamily="2" charset="-122"/>
            </a:endParaRPr>
          </a:p>
        </p:txBody>
      </p:sp>
      <p:sp>
        <p:nvSpPr>
          <p:cNvPr id="59" name="文本框 58"/>
          <p:cNvSpPr txBox="1"/>
          <p:nvPr/>
        </p:nvSpPr>
        <p:spPr>
          <a:xfrm>
            <a:off x="4646957" y="6255580"/>
            <a:ext cx="1523998" cy="400110"/>
          </a:xfrm>
          <a:prstGeom prst="rect">
            <a:avLst/>
          </a:prstGeom>
          <a:noFill/>
        </p:spPr>
        <p:txBody>
          <a:bodyPr wrap="square" rtlCol="0">
            <a:spAutoFit/>
          </a:bodyPr>
          <a:lstStyle/>
          <a:p>
            <a:pPr algn="ctr"/>
            <a:r>
              <a:rPr lang="en-US" altLang="zh-CN" sz="2000" dirty="0" err="1">
                <a:latin typeface="等线" panose="02010600030101010101" pitchFamily="2" charset="-122"/>
                <a:ea typeface="等线" panose="02010600030101010101" pitchFamily="2" charset="-122"/>
              </a:rPr>
              <a:t>MicroKernel</a:t>
            </a:r>
            <a:endParaRPr lang="zh-CN" altLang="en-US" sz="2000" dirty="0">
              <a:latin typeface="等线" panose="02010600030101010101" pitchFamily="2" charset="-122"/>
              <a:ea typeface="等线" panose="02010600030101010101" pitchFamily="2" charset="-122"/>
            </a:endParaRPr>
          </a:p>
        </p:txBody>
      </p:sp>
      <p:sp>
        <p:nvSpPr>
          <p:cNvPr id="60" name="文本框 59"/>
          <p:cNvSpPr txBox="1"/>
          <p:nvPr/>
        </p:nvSpPr>
        <p:spPr>
          <a:xfrm>
            <a:off x="6400379" y="6255580"/>
            <a:ext cx="1523998" cy="400110"/>
          </a:xfrm>
          <a:prstGeom prst="rect">
            <a:avLst/>
          </a:prstGeom>
          <a:noFill/>
        </p:spPr>
        <p:txBody>
          <a:bodyPr wrap="square" rtlCol="0">
            <a:spAutoFit/>
          </a:bodyPr>
          <a:lstStyle/>
          <a:p>
            <a:pPr algn="ctr"/>
            <a:r>
              <a:rPr lang="en-US" altLang="zh-CN" sz="2000" dirty="0" err="1">
                <a:latin typeface="等线" panose="02010600030101010101" pitchFamily="2" charset="-122"/>
                <a:ea typeface="等线" panose="02010600030101010101" pitchFamily="2" charset="-122"/>
              </a:rPr>
              <a:t>ExoKernel</a:t>
            </a:r>
            <a:endParaRPr lang="zh-CN" altLang="en-US" sz="2000" dirty="0">
              <a:latin typeface="等线" panose="02010600030101010101" pitchFamily="2" charset="-122"/>
              <a:ea typeface="等线" panose="02010600030101010101" pitchFamily="2" charset="-122"/>
            </a:endParaRPr>
          </a:p>
        </p:txBody>
      </p:sp>
      <p:sp>
        <p:nvSpPr>
          <p:cNvPr id="61" name="矩形 60"/>
          <p:cNvSpPr/>
          <p:nvPr/>
        </p:nvSpPr>
        <p:spPr>
          <a:xfrm>
            <a:off x="5512737" y="480208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64" name="矩形 63"/>
          <p:cNvSpPr/>
          <p:nvPr/>
        </p:nvSpPr>
        <p:spPr>
          <a:xfrm>
            <a:off x="3429035" y="5126709"/>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65" name="矩形 64"/>
          <p:cNvSpPr/>
          <p:nvPr/>
        </p:nvSpPr>
        <p:spPr>
          <a:xfrm>
            <a:off x="1656817" y="510484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68" name="矩形 67"/>
          <p:cNvSpPr/>
          <p:nvPr/>
        </p:nvSpPr>
        <p:spPr>
          <a:xfrm>
            <a:off x="2134627" y="579692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cxnSp>
        <p:nvCxnSpPr>
          <p:cNvPr id="69" name="直接箭头连接符 68"/>
          <p:cNvCxnSpPr>
            <a:stCxn id="46" idx="2"/>
            <a:endCxn id="25" idx="0"/>
          </p:cNvCxnSpPr>
          <p:nvPr/>
        </p:nvCxnSpPr>
        <p:spPr>
          <a:xfrm>
            <a:off x="4959251" y="4162106"/>
            <a:ext cx="192061" cy="6399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5" idx="0"/>
            <a:endCxn id="47" idx="2"/>
          </p:cNvCxnSpPr>
          <p:nvPr/>
        </p:nvCxnSpPr>
        <p:spPr>
          <a:xfrm flipV="1">
            <a:off x="5151312" y="4162106"/>
            <a:ext cx="257645" cy="6399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1" idx="2"/>
            <a:endCxn id="16" idx="0"/>
          </p:cNvCxnSpPr>
          <p:nvPr/>
        </p:nvCxnSpPr>
        <p:spPr>
          <a:xfrm flipH="1">
            <a:off x="2078333" y="5229266"/>
            <a:ext cx="162393" cy="2616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41" idx="2"/>
            <a:endCxn id="45" idx="0"/>
          </p:cNvCxnSpPr>
          <p:nvPr/>
        </p:nvCxnSpPr>
        <p:spPr>
          <a:xfrm>
            <a:off x="6698678" y="3674290"/>
            <a:ext cx="0" cy="273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555022" y="308734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86" name="矩形 85"/>
          <p:cNvSpPr/>
          <p:nvPr/>
        </p:nvSpPr>
        <p:spPr>
          <a:xfrm>
            <a:off x="7018723" y="308734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87" name="矩形 86"/>
          <p:cNvSpPr/>
          <p:nvPr/>
        </p:nvSpPr>
        <p:spPr>
          <a:xfrm>
            <a:off x="7482425" y="3087348"/>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88" name="矩形 87"/>
          <p:cNvSpPr/>
          <p:nvPr/>
        </p:nvSpPr>
        <p:spPr>
          <a:xfrm>
            <a:off x="6522232" y="1533356"/>
            <a:ext cx="287171" cy="313815"/>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89" name="文本框 88"/>
          <p:cNvSpPr txBox="1"/>
          <p:nvPr/>
        </p:nvSpPr>
        <p:spPr>
          <a:xfrm>
            <a:off x="6886530" y="1503052"/>
            <a:ext cx="786984" cy="400110"/>
          </a:xfrm>
          <a:prstGeom prst="rect">
            <a:avLst/>
          </a:prstGeom>
          <a:noFill/>
        </p:spPr>
        <p:txBody>
          <a:bodyPr wrap="square" rtlCol="0">
            <a:spAutoFit/>
          </a:bodyPr>
          <a:lstStyle/>
          <a:p>
            <a:r>
              <a:rPr lang="en-US" altLang="zh-CN" sz="2000" dirty="0">
                <a:latin typeface="等线" panose="02010600030101010101" pitchFamily="2" charset="-122"/>
                <a:ea typeface="等线" panose="02010600030101010101" pitchFamily="2" charset="-122"/>
              </a:rPr>
              <a:t>OS</a:t>
            </a:r>
            <a:endParaRPr lang="zh-CN" altLang="en-US" sz="2000" dirty="0">
              <a:latin typeface="等线" panose="02010600030101010101" pitchFamily="2" charset="-122"/>
              <a:ea typeface="等线" panose="02010600030101010101" pitchFamily="2" charset="-122"/>
            </a:endParaRPr>
          </a:p>
        </p:txBody>
      </p:sp>
      <p:sp>
        <p:nvSpPr>
          <p:cNvPr id="90" name="矩形 89"/>
          <p:cNvSpPr/>
          <p:nvPr/>
        </p:nvSpPr>
        <p:spPr>
          <a:xfrm>
            <a:off x="6522232" y="1933651"/>
            <a:ext cx="287171" cy="3138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91" name="文本框 90"/>
          <p:cNvSpPr txBox="1"/>
          <p:nvPr/>
        </p:nvSpPr>
        <p:spPr>
          <a:xfrm>
            <a:off x="6886530" y="1903347"/>
            <a:ext cx="786984" cy="400110"/>
          </a:xfrm>
          <a:prstGeom prst="rect">
            <a:avLst/>
          </a:prstGeom>
          <a:noFill/>
        </p:spPr>
        <p:txBody>
          <a:bodyPr wrap="square" rtlCol="0">
            <a:spAutoFit/>
          </a:bodyPr>
          <a:lstStyle/>
          <a:p>
            <a:r>
              <a:rPr lang="en-US" altLang="zh-CN" sz="2000" dirty="0">
                <a:latin typeface="等线" panose="02010600030101010101" pitchFamily="2" charset="-122"/>
                <a:ea typeface="等线" panose="02010600030101010101" pitchFamily="2" charset="-122"/>
              </a:rPr>
              <a:t>App</a:t>
            </a:r>
            <a:endParaRPr lang="zh-CN" altLang="en-US" sz="2000" dirty="0">
              <a:latin typeface="等线" panose="02010600030101010101" pitchFamily="2" charset="-122"/>
              <a:ea typeface="等线" panose="02010600030101010101" pitchFamily="2" charset="-122"/>
            </a:endParaRPr>
          </a:p>
        </p:txBody>
      </p:sp>
      <p:sp>
        <p:nvSpPr>
          <p:cNvPr id="92" name="矩形 91"/>
          <p:cNvSpPr/>
          <p:nvPr/>
        </p:nvSpPr>
        <p:spPr>
          <a:xfrm>
            <a:off x="6522232" y="2333422"/>
            <a:ext cx="287171" cy="31381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93" name="文本框 92"/>
          <p:cNvSpPr txBox="1"/>
          <p:nvPr/>
        </p:nvSpPr>
        <p:spPr>
          <a:xfrm>
            <a:off x="6886530" y="2303118"/>
            <a:ext cx="786984" cy="400110"/>
          </a:xfrm>
          <a:prstGeom prst="rect">
            <a:avLst/>
          </a:prstGeom>
          <a:noFill/>
        </p:spPr>
        <p:txBody>
          <a:bodyPr wrap="square" rtlCol="0">
            <a:spAutoFit/>
          </a:bodyPr>
          <a:lstStyle/>
          <a:p>
            <a:r>
              <a:rPr lang="en-US" altLang="zh-CN" sz="2000" dirty="0">
                <a:latin typeface="等线" panose="02010600030101010101" pitchFamily="2" charset="-122"/>
                <a:ea typeface="等线" panose="02010600030101010101" pitchFamily="2" charset="-122"/>
              </a:rPr>
              <a:t>Logic</a:t>
            </a:r>
            <a:endParaRPr lang="zh-CN" altLang="en-US" sz="2000" dirty="0">
              <a:latin typeface="等线" panose="02010600030101010101" pitchFamily="2" charset="-122"/>
              <a:ea typeface="等线" panose="02010600030101010101" pitchFamily="2" charset="-122"/>
            </a:endParaRPr>
          </a:p>
        </p:txBody>
      </p:sp>
      <p:sp>
        <p:nvSpPr>
          <p:cNvPr id="96" name="矩形 95"/>
          <p:cNvSpPr/>
          <p:nvPr/>
        </p:nvSpPr>
        <p:spPr>
          <a:xfrm>
            <a:off x="3047999" y="2964596"/>
            <a:ext cx="352892" cy="1350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97" name="矩形 96"/>
          <p:cNvSpPr/>
          <p:nvPr/>
        </p:nvSpPr>
        <p:spPr>
          <a:xfrm>
            <a:off x="3497706" y="2964596"/>
            <a:ext cx="352892" cy="1350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98" name="矩形 97"/>
          <p:cNvSpPr/>
          <p:nvPr/>
        </p:nvSpPr>
        <p:spPr>
          <a:xfrm>
            <a:off x="3947412" y="2964596"/>
            <a:ext cx="352892" cy="1350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99" name="矩形 98"/>
          <p:cNvSpPr/>
          <p:nvPr/>
        </p:nvSpPr>
        <p:spPr>
          <a:xfrm>
            <a:off x="3080789" y="3263260"/>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0" name="矩形 99"/>
          <p:cNvSpPr/>
          <p:nvPr/>
        </p:nvSpPr>
        <p:spPr>
          <a:xfrm>
            <a:off x="3530495" y="3263260"/>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1" name="矩形 100"/>
          <p:cNvSpPr/>
          <p:nvPr/>
        </p:nvSpPr>
        <p:spPr>
          <a:xfrm>
            <a:off x="3980202" y="3276983"/>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2" name="矩形 101"/>
          <p:cNvSpPr/>
          <p:nvPr/>
        </p:nvSpPr>
        <p:spPr>
          <a:xfrm>
            <a:off x="3080789" y="393845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3" name="矩形 102"/>
          <p:cNvSpPr/>
          <p:nvPr/>
        </p:nvSpPr>
        <p:spPr>
          <a:xfrm>
            <a:off x="3530495" y="3938452"/>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4" name="矩形 103"/>
          <p:cNvSpPr/>
          <p:nvPr/>
        </p:nvSpPr>
        <p:spPr>
          <a:xfrm>
            <a:off x="3980202" y="3952175"/>
            <a:ext cx="287312" cy="223655"/>
          </a:xfrm>
          <a:prstGeom prst="rect">
            <a:avLst/>
          </a:prstGeom>
          <a:solidFill>
            <a:srgbClr val="0096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cxnSp>
        <p:nvCxnSpPr>
          <p:cNvPr id="22" name="直接箭头连接符 21"/>
          <p:cNvCxnSpPr>
            <a:endCxn id="15" idx="0"/>
          </p:cNvCxnSpPr>
          <p:nvPr/>
        </p:nvCxnSpPr>
        <p:spPr>
          <a:xfrm flipH="1">
            <a:off x="3977085" y="4175829"/>
            <a:ext cx="156147" cy="8797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994257" y="4402687"/>
            <a:ext cx="163958" cy="163958"/>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7" name="椭圆 106"/>
          <p:cNvSpPr/>
          <p:nvPr/>
        </p:nvSpPr>
        <p:spPr>
          <a:xfrm>
            <a:off x="4979545" y="4402687"/>
            <a:ext cx="163958" cy="163958"/>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
        <p:nvSpPr>
          <p:cNvPr id="108" name="椭圆 107"/>
          <p:cNvSpPr/>
          <p:nvPr/>
        </p:nvSpPr>
        <p:spPr>
          <a:xfrm>
            <a:off x="5192322" y="4402687"/>
            <a:ext cx="163958" cy="163958"/>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482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366392" cy="739511"/>
          </a:xfrm>
        </p:spPr>
        <p:txBody>
          <a:bodyPr>
            <a:noAutofit/>
          </a:bodyPr>
          <a:lstStyle/>
          <a:p>
            <a:pPr eaLnBrk="1" hangingPunct="1"/>
            <a:r>
              <a:rPr lang="en-US" altLang="zh-CN" sz="3200" dirty="0">
                <a:latin typeface="Neo Sans Intel" charset="0"/>
                <a:ea typeface="宋体" charset="0"/>
                <a:cs typeface="宋体" charset="0"/>
              </a:rPr>
              <a:t>Virtual Machine Control Structure (VMCS)</a:t>
            </a:r>
          </a:p>
        </p:txBody>
      </p:sp>
      <p:sp>
        <p:nvSpPr>
          <p:cNvPr id="14339" name="Rectangle 3"/>
          <p:cNvSpPr>
            <a:spLocks noGrp="1" noChangeArrowheads="1"/>
          </p:cNvSpPr>
          <p:nvPr>
            <p:ph type="body" idx="1"/>
          </p:nvPr>
        </p:nvSpPr>
        <p:spPr>
          <a:xfrm>
            <a:off x="609600" y="1524000"/>
            <a:ext cx="8213992" cy="4953000"/>
          </a:xfrm>
        </p:spPr>
        <p:txBody>
          <a:bodyPr>
            <a:normAutofit/>
          </a:bodyPr>
          <a:lstStyle/>
          <a:p>
            <a:pPr marL="0" indent="0">
              <a:buNone/>
            </a:pPr>
            <a:r>
              <a:rPr lang="en-US" altLang="zh-CN" sz="2400" dirty="0">
                <a:latin typeface="Neo Sans Intel" charset="0"/>
                <a:ea typeface="宋体" charset="0"/>
                <a:cs typeface="宋体" charset="0"/>
              </a:rPr>
              <a:t>Data structure that manages VM entries and VM exits.</a:t>
            </a:r>
          </a:p>
          <a:p>
            <a:pPr marL="0" indent="0">
              <a:buNone/>
            </a:pPr>
            <a:endParaRPr lang="en-US" altLang="zh-CN" sz="2400" dirty="0">
              <a:latin typeface="Neo Sans Intel" charset="0"/>
              <a:ea typeface="宋体" charset="0"/>
              <a:cs typeface="宋体" charset="0"/>
            </a:endParaRPr>
          </a:p>
          <a:p>
            <a:pPr marL="0" indent="0">
              <a:buNone/>
            </a:pPr>
            <a:r>
              <a:rPr lang="en-US" altLang="zh-CN" sz="2400" dirty="0">
                <a:latin typeface="Neo Sans Intel" charset="0"/>
                <a:ea typeface="宋体" charset="0"/>
                <a:cs typeface="宋体" charset="0"/>
              </a:rPr>
              <a:t>VM entries load processor state from the guest-state area. </a:t>
            </a:r>
          </a:p>
          <a:p>
            <a:pPr marL="0" indent="0">
              <a:buNone/>
            </a:pPr>
            <a:endParaRPr lang="en-US" altLang="zh-CN" sz="2400" dirty="0">
              <a:latin typeface="Neo Sans Intel" charset="0"/>
              <a:ea typeface="宋体" charset="0"/>
              <a:cs typeface="宋体" charset="0"/>
            </a:endParaRPr>
          </a:p>
          <a:p>
            <a:pPr marL="0" indent="0">
              <a:buNone/>
            </a:pPr>
            <a:r>
              <a:rPr lang="en-US" altLang="zh-CN" sz="2400" dirty="0">
                <a:latin typeface="Neo Sans Intel" charset="0"/>
                <a:ea typeface="宋体" charset="0"/>
                <a:cs typeface="宋体" charset="0"/>
              </a:rPr>
              <a:t>VM exits save processor state to the guest-state area and the exit reason, and then load processor state from the host-state area.</a:t>
            </a:r>
          </a:p>
        </p:txBody>
      </p:sp>
    </p:spTree>
    <p:extLst>
      <p:ext uri="{BB962C8B-B14F-4D97-AF65-F5344CB8AC3E}">
        <p14:creationId xmlns:p14="http://schemas.microsoft.com/office/powerpoint/2010/main" val="236064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VMCS: VM Control Structure</a:t>
            </a:r>
          </a:p>
        </p:txBody>
      </p:sp>
      <p:sp>
        <p:nvSpPr>
          <p:cNvPr id="3" name="Content Placeholder 2"/>
          <p:cNvSpPr>
            <a:spLocks noGrp="1"/>
          </p:cNvSpPr>
          <p:nvPr>
            <p:ph idx="1"/>
          </p:nvPr>
        </p:nvSpPr>
        <p:spPr/>
        <p:txBody>
          <a:bodyPr>
            <a:noAutofit/>
          </a:bodyPr>
          <a:lstStyle/>
          <a:p>
            <a:pPr marL="0" indent="0">
              <a:buNone/>
            </a:pPr>
            <a:r>
              <a:rPr lang="en-US" sz="2000" dirty="0"/>
              <a:t>The VMCS consists of six logical groups:</a:t>
            </a:r>
          </a:p>
          <a:p>
            <a:r>
              <a:rPr lang="en-US" sz="2000" b="1" dirty="0"/>
              <a:t>Guest-state area: </a:t>
            </a:r>
            <a:r>
              <a:rPr lang="en-US" sz="2000" dirty="0"/>
              <a:t>Processor state saved into the guest-state area on VM exits and loaded on VM entries.</a:t>
            </a:r>
          </a:p>
          <a:p>
            <a:r>
              <a:rPr lang="en-US" sz="2000" b="1" dirty="0"/>
              <a:t>Host-state area: </a:t>
            </a:r>
            <a:r>
              <a:rPr lang="en-US" sz="2000" dirty="0"/>
              <a:t>Processor state loaded from the host-state area on VM exits.</a:t>
            </a:r>
          </a:p>
          <a:p>
            <a:r>
              <a:rPr lang="en-US" sz="2000" b="1" dirty="0"/>
              <a:t>VM-execution control fields: </a:t>
            </a:r>
            <a:r>
              <a:rPr lang="en-US" sz="2000" dirty="0"/>
              <a:t>Fields controlling processor operation in VMX non-root operation.</a:t>
            </a:r>
          </a:p>
          <a:p>
            <a:r>
              <a:rPr lang="en-US" sz="2000" b="1" dirty="0"/>
              <a:t>VM-exit control fields: </a:t>
            </a:r>
            <a:r>
              <a:rPr lang="en-US" sz="2000" dirty="0"/>
              <a:t>Fields that control VM exits.</a:t>
            </a:r>
          </a:p>
          <a:p>
            <a:r>
              <a:rPr lang="en-US" sz="2000" b="1" dirty="0"/>
              <a:t>VM-entry control fields: </a:t>
            </a:r>
            <a:r>
              <a:rPr lang="en-US" sz="2000" dirty="0"/>
              <a:t>Fields that control VM entries.</a:t>
            </a:r>
          </a:p>
          <a:p>
            <a:r>
              <a:rPr lang="en-US" sz="2000" b="1" dirty="0"/>
              <a:t>VM-exit information fields: </a:t>
            </a:r>
            <a:r>
              <a:rPr lang="en-US" sz="2000" dirty="0"/>
              <a:t>Read-only fields to receive information on VM exits describing the cause and the nature of the VM exit.</a:t>
            </a:r>
          </a:p>
        </p:txBody>
      </p:sp>
      <p:sp>
        <p:nvSpPr>
          <p:cNvPr id="4" name="Slide Number Placeholder 3"/>
          <p:cNvSpPr>
            <a:spLocks noGrp="1"/>
          </p:cNvSpPr>
          <p:nvPr>
            <p:ph type="sldNum" sz="quarter" idx="12"/>
          </p:nvPr>
        </p:nvSpPr>
        <p:spPr/>
        <p:txBody>
          <a:bodyPr/>
          <a:lstStyle/>
          <a:p>
            <a:fld id="{66513D95-0569-4AD4-8706-96E6A7B867B5}" type="slidenum">
              <a:rPr lang="en-US" smtClean="0"/>
              <a:t>21</a:t>
            </a:fld>
            <a:endParaRPr lang="en-US"/>
          </a:p>
        </p:txBody>
      </p:sp>
    </p:spTree>
    <p:extLst>
      <p:ext uri="{BB962C8B-B14F-4D97-AF65-F5344CB8AC3E}">
        <p14:creationId xmlns:p14="http://schemas.microsoft.com/office/powerpoint/2010/main" val="362479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81002" y="4381501"/>
            <a:ext cx="1477889"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solidFill>
                  <a:schemeClr val="accent1">
                    <a:lumMod val="50000"/>
                  </a:schemeClr>
                </a:solidFill>
                <a:latin typeface="Arial Narrow"/>
                <a:cs typeface="Arial Narrow"/>
              </a:rPr>
              <a:t>IA-32</a:t>
            </a:r>
          </a:p>
          <a:p>
            <a:pPr algn="l"/>
            <a:r>
              <a:rPr lang="en-US" altLang="zh-CN" sz="2800">
                <a:solidFill>
                  <a:schemeClr val="accent1">
                    <a:lumMod val="50000"/>
                  </a:schemeClr>
                </a:solidFill>
                <a:latin typeface="Arial Narrow"/>
                <a:cs typeface="Arial Narrow"/>
              </a:rPr>
              <a:t>Operation</a:t>
            </a:r>
          </a:p>
        </p:txBody>
      </p:sp>
      <p:sp>
        <p:nvSpPr>
          <p:cNvPr id="93187" name="Rectangle 3"/>
          <p:cNvSpPr>
            <a:spLocks noGrp="1" noChangeArrowheads="1"/>
          </p:cNvSpPr>
          <p:nvPr>
            <p:ph type="title"/>
          </p:nvPr>
        </p:nvSpPr>
        <p:spPr/>
        <p:txBody>
          <a:bodyPr/>
          <a:lstStyle/>
          <a:p>
            <a:r>
              <a:rPr lang="en-US" altLang="zh-CN"/>
              <a:t>VT-x Operations </a:t>
            </a:r>
          </a:p>
        </p:txBody>
      </p:sp>
      <p:grpSp>
        <p:nvGrpSpPr>
          <p:cNvPr id="93188" name="Group 4"/>
          <p:cNvGrpSpPr>
            <a:grpSpLocks/>
          </p:cNvGrpSpPr>
          <p:nvPr/>
        </p:nvGrpSpPr>
        <p:grpSpPr bwMode="auto">
          <a:xfrm>
            <a:off x="2286000" y="4318000"/>
            <a:ext cx="5867400" cy="1016000"/>
            <a:chOff x="1440" y="2832"/>
            <a:chExt cx="3696" cy="768"/>
          </a:xfrm>
        </p:grpSpPr>
        <p:sp>
          <p:nvSpPr>
            <p:cNvPr id="93189" name="Rectangle 5"/>
            <p:cNvSpPr>
              <a:spLocks noChangeArrowheads="1"/>
            </p:cNvSpPr>
            <p:nvPr/>
          </p:nvSpPr>
          <p:spPr bwMode="auto">
            <a:xfrm>
              <a:off x="1440" y="3216"/>
              <a:ext cx="3696" cy="3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dirty="0">
                  <a:solidFill>
                    <a:schemeClr val="bg2"/>
                  </a:solidFill>
                  <a:latin typeface="Arial Narrow"/>
                  <a:cs typeface="Arial Narrow"/>
                </a:rPr>
                <a:t>Ring 0</a:t>
              </a:r>
            </a:p>
          </p:txBody>
        </p:sp>
        <p:sp>
          <p:nvSpPr>
            <p:cNvPr id="93190" name="Rectangle 6"/>
            <p:cNvSpPr>
              <a:spLocks noChangeArrowheads="1"/>
            </p:cNvSpPr>
            <p:nvPr/>
          </p:nvSpPr>
          <p:spPr bwMode="auto">
            <a:xfrm>
              <a:off x="1440" y="2832"/>
              <a:ext cx="3696" cy="384"/>
            </a:xfrm>
            <a:prstGeom prst="rect">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dirty="0">
                  <a:solidFill>
                    <a:schemeClr val="bg2"/>
                  </a:solidFill>
                  <a:latin typeface="Arial Narrow"/>
                  <a:cs typeface="Arial Narrow"/>
                </a:rPr>
                <a:t>Ring 3</a:t>
              </a:r>
            </a:p>
          </p:txBody>
        </p:sp>
      </p:grpSp>
      <p:sp>
        <p:nvSpPr>
          <p:cNvPr id="93191" name="Text Box 7"/>
          <p:cNvSpPr txBox="1">
            <a:spLocks noChangeArrowheads="1"/>
          </p:cNvSpPr>
          <p:nvPr/>
        </p:nvSpPr>
        <p:spPr bwMode="auto">
          <a:xfrm>
            <a:off x="381000" y="4381501"/>
            <a:ext cx="152645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dirty="0">
                <a:solidFill>
                  <a:schemeClr val="accent1">
                    <a:lumMod val="50000"/>
                  </a:schemeClr>
                </a:solidFill>
                <a:latin typeface="Arial Narrow"/>
                <a:cs typeface="Arial Narrow"/>
              </a:rPr>
              <a:t>VMX Root</a:t>
            </a:r>
          </a:p>
          <a:p>
            <a:pPr algn="l"/>
            <a:r>
              <a:rPr lang="en-US" altLang="zh-CN" sz="2800" dirty="0">
                <a:solidFill>
                  <a:schemeClr val="accent1">
                    <a:lumMod val="50000"/>
                  </a:schemeClr>
                </a:solidFill>
                <a:latin typeface="Arial Narrow"/>
                <a:cs typeface="Arial Narrow"/>
              </a:rPr>
              <a:t>Operation</a:t>
            </a:r>
          </a:p>
        </p:txBody>
      </p:sp>
      <p:sp>
        <p:nvSpPr>
          <p:cNvPr id="93192" name="Text Box 8"/>
          <p:cNvSpPr txBox="1">
            <a:spLocks noChangeArrowheads="1"/>
          </p:cNvSpPr>
          <p:nvPr/>
        </p:nvSpPr>
        <p:spPr bwMode="auto">
          <a:xfrm>
            <a:off x="381002" y="2032001"/>
            <a:ext cx="1477889"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dirty="0">
                <a:solidFill>
                  <a:schemeClr val="accent1">
                    <a:lumMod val="50000"/>
                  </a:schemeClr>
                </a:solidFill>
                <a:latin typeface="Arial Narrow"/>
                <a:cs typeface="Arial Narrow"/>
              </a:rPr>
              <a:t>VMX </a:t>
            </a:r>
          </a:p>
          <a:p>
            <a:pPr algn="l"/>
            <a:r>
              <a:rPr lang="en-US" altLang="zh-CN" sz="2800" dirty="0">
                <a:solidFill>
                  <a:schemeClr val="accent1">
                    <a:lumMod val="50000"/>
                  </a:schemeClr>
                </a:solidFill>
                <a:latin typeface="Arial Narrow"/>
                <a:cs typeface="Arial Narrow"/>
              </a:rPr>
              <a:t>Non-root</a:t>
            </a:r>
          </a:p>
          <a:p>
            <a:pPr algn="l"/>
            <a:r>
              <a:rPr lang="en-US" altLang="zh-CN" sz="2800" dirty="0">
                <a:solidFill>
                  <a:schemeClr val="accent1">
                    <a:lumMod val="50000"/>
                  </a:schemeClr>
                </a:solidFill>
                <a:latin typeface="Arial Narrow"/>
                <a:cs typeface="Arial Narrow"/>
              </a:rPr>
              <a:t>Operation</a:t>
            </a:r>
          </a:p>
        </p:txBody>
      </p:sp>
      <p:sp>
        <p:nvSpPr>
          <p:cNvPr id="93193" name="Line 9"/>
          <p:cNvSpPr>
            <a:spLocks noChangeShapeType="1"/>
          </p:cNvSpPr>
          <p:nvPr/>
        </p:nvSpPr>
        <p:spPr bwMode="auto">
          <a:xfrm>
            <a:off x="381000" y="3365500"/>
            <a:ext cx="83820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latin typeface="Arial Narrow"/>
              <a:cs typeface="Arial Narrow"/>
            </a:endParaRPr>
          </a:p>
        </p:txBody>
      </p:sp>
      <p:sp>
        <p:nvSpPr>
          <p:cNvPr id="93194" name="Text Box 10"/>
          <p:cNvSpPr txBox="1">
            <a:spLocks noChangeArrowheads="1"/>
          </p:cNvSpPr>
          <p:nvPr/>
        </p:nvSpPr>
        <p:spPr bwMode="auto">
          <a:xfrm>
            <a:off x="5715001" y="2309813"/>
            <a:ext cx="59405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a:latin typeface="Arial Narrow"/>
                <a:cs typeface="Arial Narrow"/>
              </a:rPr>
              <a:t>. . .</a:t>
            </a:r>
          </a:p>
        </p:txBody>
      </p:sp>
      <p:grpSp>
        <p:nvGrpSpPr>
          <p:cNvPr id="93195" name="Group 11"/>
          <p:cNvGrpSpPr>
            <a:grpSpLocks/>
          </p:cNvGrpSpPr>
          <p:nvPr/>
        </p:nvGrpSpPr>
        <p:grpSpPr bwMode="auto">
          <a:xfrm>
            <a:off x="2286000" y="1714500"/>
            <a:ext cx="1371600" cy="1397000"/>
            <a:chOff x="1440" y="672"/>
            <a:chExt cx="864" cy="1056"/>
          </a:xfrm>
        </p:grpSpPr>
        <p:sp>
          <p:nvSpPr>
            <p:cNvPr id="93196" name="Rectangle 12"/>
            <p:cNvSpPr>
              <a:spLocks noChangeArrowheads="1"/>
            </p:cNvSpPr>
            <p:nvPr/>
          </p:nvSpPr>
          <p:spPr bwMode="auto">
            <a:xfrm>
              <a:off x="1440" y="1344"/>
              <a:ext cx="864" cy="3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dirty="0">
                  <a:solidFill>
                    <a:schemeClr val="bg2"/>
                  </a:solidFill>
                  <a:latin typeface="Arial Narrow"/>
                  <a:cs typeface="Arial Narrow"/>
                </a:rPr>
                <a:t>Ring 0</a:t>
              </a:r>
            </a:p>
          </p:txBody>
        </p:sp>
        <p:sp>
          <p:nvSpPr>
            <p:cNvPr id="93197" name="Rectangle 13"/>
            <p:cNvSpPr>
              <a:spLocks noChangeArrowheads="1"/>
            </p:cNvSpPr>
            <p:nvPr/>
          </p:nvSpPr>
          <p:spPr bwMode="auto">
            <a:xfrm>
              <a:off x="1440" y="960"/>
              <a:ext cx="864" cy="384"/>
            </a:xfrm>
            <a:prstGeom prst="rect">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dirty="0">
                  <a:solidFill>
                    <a:schemeClr val="bg2"/>
                  </a:solidFill>
                  <a:latin typeface="Arial Narrow"/>
                  <a:cs typeface="Arial Narrow"/>
                </a:rPr>
                <a:t>Ring 3</a:t>
              </a:r>
            </a:p>
          </p:txBody>
        </p:sp>
        <p:sp>
          <p:nvSpPr>
            <p:cNvPr id="93198" name="Text Box 14"/>
            <p:cNvSpPr txBox="1">
              <a:spLocks noChangeArrowheads="1"/>
            </p:cNvSpPr>
            <p:nvPr/>
          </p:nvSpPr>
          <p:spPr bwMode="auto">
            <a:xfrm>
              <a:off x="1701" y="672"/>
              <a:ext cx="395" cy="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a:latin typeface="Arial Narrow"/>
                  <a:cs typeface="Arial Narrow"/>
                </a:rPr>
                <a:t>VM 1</a:t>
              </a:r>
            </a:p>
          </p:txBody>
        </p:sp>
      </p:grpSp>
      <p:grpSp>
        <p:nvGrpSpPr>
          <p:cNvPr id="93199" name="Group 15"/>
          <p:cNvGrpSpPr>
            <a:grpSpLocks/>
          </p:cNvGrpSpPr>
          <p:nvPr/>
        </p:nvGrpSpPr>
        <p:grpSpPr bwMode="auto">
          <a:xfrm>
            <a:off x="4038600" y="1714500"/>
            <a:ext cx="1371600" cy="1397000"/>
            <a:chOff x="2544" y="672"/>
            <a:chExt cx="864" cy="1056"/>
          </a:xfrm>
        </p:grpSpPr>
        <p:sp>
          <p:nvSpPr>
            <p:cNvPr id="93200" name="Rectangle 16"/>
            <p:cNvSpPr>
              <a:spLocks noChangeArrowheads="1"/>
            </p:cNvSpPr>
            <p:nvPr/>
          </p:nvSpPr>
          <p:spPr bwMode="auto">
            <a:xfrm>
              <a:off x="2544" y="1344"/>
              <a:ext cx="864" cy="3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solidFill>
                    <a:schemeClr val="bg2"/>
                  </a:solidFill>
                  <a:latin typeface="Arial Narrow"/>
                  <a:cs typeface="Arial Narrow"/>
                </a:rPr>
                <a:t>Ring 0</a:t>
              </a:r>
            </a:p>
          </p:txBody>
        </p:sp>
        <p:sp>
          <p:nvSpPr>
            <p:cNvPr id="93201" name="Rectangle 17"/>
            <p:cNvSpPr>
              <a:spLocks noChangeArrowheads="1"/>
            </p:cNvSpPr>
            <p:nvPr/>
          </p:nvSpPr>
          <p:spPr bwMode="auto">
            <a:xfrm>
              <a:off x="2544" y="960"/>
              <a:ext cx="864" cy="384"/>
            </a:xfrm>
            <a:prstGeom prst="rect">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solidFill>
                    <a:schemeClr val="bg2"/>
                  </a:solidFill>
                  <a:latin typeface="Arial Narrow"/>
                  <a:cs typeface="Arial Narrow"/>
                </a:rPr>
                <a:t>Ring 3</a:t>
              </a:r>
            </a:p>
          </p:txBody>
        </p:sp>
        <p:sp>
          <p:nvSpPr>
            <p:cNvPr id="93202" name="Text Box 18"/>
            <p:cNvSpPr txBox="1">
              <a:spLocks noChangeArrowheads="1"/>
            </p:cNvSpPr>
            <p:nvPr/>
          </p:nvSpPr>
          <p:spPr bwMode="auto">
            <a:xfrm>
              <a:off x="2709" y="672"/>
              <a:ext cx="395" cy="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a:latin typeface="Arial Narrow"/>
                  <a:cs typeface="Arial Narrow"/>
                </a:rPr>
                <a:t>VM 2</a:t>
              </a:r>
            </a:p>
          </p:txBody>
        </p:sp>
      </p:grpSp>
      <p:grpSp>
        <p:nvGrpSpPr>
          <p:cNvPr id="93203" name="Group 19"/>
          <p:cNvGrpSpPr>
            <a:grpSpLocks/>
          </p:cNvGrpSpPr>
          <p:nvPr/>
        </p:nvGrpSpPr>
        <p:grpSpPr bwMode="auto">
          <a:xfrm>
            <a:off x="6705600" y="1714500"/>
            <a:ext cx="1371600" cy="1397000"/>
            <a:chOff x="4224" y="672"/>
            <a:chExt cx="864" cy="1056"/>
          </a:xfrm>
        </p:grpSpPr>
        <p:sp>
          <p:nvSpPr>
            <p:cNvPr id="93204" name="Rectangle 20"/>
            <p:cNvSpPr>
              <a:spLocks noChangeArrowheads="1"/>
            </p:cNvSpPr>
            <p:nvPr/>
          </p:nvSpPr>
          <p:spPr bwMode="auto">
            <a:xfrm>
              <a:off x="4224" y="1344"/>
              <a:ext cx="864" cy="3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solidFill>
                    <a:schemeClr val="bg2"/>
                  </a:solidFill>
                  <a:latin typeface="Arial Narrow"/>
                  <a:cs typeface="Arial Narrow"/>
                </a:rPr>
                <a:t>Ring 0</a:t>
              </a:r>
            </a:p>
          </p:txBody>
        </p:sp>
        <p:sp>
          <p:nvSpPr>
            <p:cNvPr id="93205" name="Rectangle 21"/>
            <p:cNvSpPr>
              <a:spLocks noChangeArrowheads="1"/>
            </p:cNvSpPr>
            <p:nvPr/>
          </p:nvSpPr>
          <p:spPr bwMode="auto">
            <a:xfrm>
              <a:off x="4224" y="960"/>
              <a:ext cx="864" cy="384"/>
            </a:xfrm>
            <a:prstGeom prst="rect">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solidFill>
                    <a:schemeClr val="bg2"/>
                  </a:solidFill>
                  <a:latin typeface="Arial Narrow"/>
                  <a:cs typeface="Arial Narrow"/>
                </a:rPr>
                <a:t>Ring 3</a:t>
              </a:r>
            </a:p>
          </p:txBody>
        </p:sp>
        <p:sp>
          <p:nvSpPr>
            <p:cNvPr id="93206" name="Text Box 22"/>
            <p:cNvSpPr txBox="1">
              <a:spLocks noChangeArrowheads="1"/>
            </p:cNvSpPr>
            <p:nvPr/>
          </p:nvSpPr>
          <p:spPr bwMode="auto">
            <a:xfrm>
              <a:off x="4435" y="672"/>
              <a:ext cx="401" cy="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a:latin typeface="Arial Narrow"/>
                  <a:cs typeface="Arial Narrow"/>
                </a:rPr>
                <a:t>VM n</a:t>
              </a:r>
            </a:p>
          </p:txBody>
        </p:sp>
      </p:grpSp>
      <p:sp>
        <p:nvSpPr>
          <p:cNvPr id="93207" name="Line 23"/>
          <p:cNvSpPr>
            <a:spLocks noChangeShapeType="1"/>
          </p:cNvSpPr>
          <p:nvPr/>
        </p:nvSpPr>
        <p:spPr bwMode="auto">
          <a:xfrm flipV="1">
            <a:off x="30480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latin typeface="Arial Narrow"/>
              <a:cs typeface="Arial Narrow"/>
            </a:endParaRPr>
          </a:p>
        </p:txBody>
      </p:sp>
      <p:sp>
        <p:nvSpPr>
          <p:cNvPr id="93208" name="Line 24"/>
          <p:cNvSpPr>
            <a:spLocks noChangeShapeType="1"/>
          </p:cNvSpPr>
          <p:nvPr/>
        </p:nvSpPr>
        <p:spPr bwMode="auto">
          <a:xfrm flipV="1">
            <a:off x="48006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latin typeface="Arial Narrow"/>
              <a:cs typeface="Arial Narrow"/>
            </a:endParaRPr>
          </a:p>
        </p:txBody>
      </p:sp>
      <p:sp>
        <p:nvSpPr>
          <p:cNvPr id="93209" name="Line 25"/>
          <p:cNvSpPr>
            <a:spLocks noChangeShapeType="1"/>
          </p:cNvSpPr>
          <p:nvPr/>
        </p:nvSpPr>
        <p:spPr bwMode="auto">
          <a:xfrm flipV="1">
            <a:off x="74676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latin typeface="Arial Narrow"/>
              <a:cs typeface="Arial Narrow"/>
            </a:endParaRPr>
          </a:p>
        </p:txBody>
      </p:sp>
      <p:sp>
        <p:nvSpPr>
          <p:cNvPr id="93210" name="Text Box 26"/>
          <p:cNvSpPr txBox="1">
            <a:spLocks noChangeArrowheads="1"/>
          </p:cNvSpPr>
          <p:nvPr/>
        </p:nvSpPr>
        <p:spPr bwMode="auto">
          <a:xfrm>
            <a:off x="2514600" y="4892147"/>
            <a:ext cx="11101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400">
                <a:latin typeface="Arial Narrow"/>
                <a:cs typeface="Arial Narrow"/>
              </a:rPr>
              <a:t>VMXON</a:t>
            </a:r>
          </a:p>
        </p:txBody>
      </p:sp>
      <p:sp>
        <p:nvSpPr>
          <p:cNvPr id="93211" name="Text Box 27"/>
          <p:cNvSpPr txBox="1">
            <a:spLocks noChangeArrowheads="1"/>
          </p:cNvSpPr>
          <p:nvPr/>
        </p:nvSpPr>
        <p:spPr bwMode="auto">
          <a:xfrm>
            <a:off x="2514600" y="4889501"/>
            <a:ext cx="16281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400">
                <a:latin typeface="Arial Narrow"/>
                <a:cs typeface="Arial Narrow"/>
              </a:rPr>
              <a:t>VMLAUNCH</a:t>
            </a:r>
          </a:p>
        </p:txBody>
      </p:sp>
      <p:sp>
        <p:nvSpPr>
          <p:cNvPr id="93212" name="Text Box 28"/>
          <p:cNvSpPr txBox="1">
            <a:spLocks noChangeArrowheads="1"/>
          </p:cNvSpPr>
          <p:nvPr/>
        </p:nvSpPr>
        <p:spPr bwMode="auto">
          <a:xfrm>
            <a:off x="2514601" y="4889501"/>
            <a:ext cx="16426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400">
                <a:latin typeface="Arial Narrow"/>
                <a:cs typeface="Arial Narrow"/>
              </a:rPr>
              <a:t>VMRESUME</a:t>
            </a:r>
          </a:p>
        </p:txBody>
      </p:sp>
      <p:sp>
        <p:nvSpPr>
          <p:cNvPr id="93213" name="Text Box 29"/>
          <p:cNvSpPr txBox="1">
            <a:spLocks noChangeArrowheads="1"/>
          </p:cNvSpPr>
          <p:nvPr/>
        </p:nvSpPr>
        <p:spPr bwMode="auto">
          <a:xfrm>
            <a:off x="1143000" y="3619501"/>
            <a:ext cx="109627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400" b="1">
                <a:latin typeface="Arial Narrow"/>
                <a:cs typeface="Arial Narrow"/>
              </a:rPr>
              <a:t>VM Exit</a:t>
            </a:r>
          </a:p>
        </p:txBody>
      </p:sp>
      <p:sp>
        <p:nvSpPr>
          <p:cNvPr id="93214" name="Line 30"/>
          <p:cNvSpPr>
            <a:spLocks noChangeShapeType="1"/>
          </p:cNvSpPr>
          <p:nvPr/>
        </p:nvSpPr>
        <p:spPr bwMode="auto">
          <a:xfrm>
            <a:off x="3048000" y="3111500"/>
            <a:ext cx="0" cy="17145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latin typeface="Arial Narrow"/>
              <a:cs typeface="Arial Narrow"/>
            </a:endParaRPr>
          </a:p>
        </p:txBody>
      </p:sp>
      <p:grpSp>
        <p:nvGrpSpPr>
          <p:cNvPr id="93215" name="Group 31"/>
          <p:cNvGrpSpPr>
            <a:grpSpLocks/>
          </p:cNvGrpSpPr>
          <p:nvPr/>
        </p:nvGrpSpPr>
        <p:grpSpPr bwMode="auto">
          <a:xfrm>
            <a:off x="4343400" y="3111500"/>
            <a:ext cx="838200" cy="1079500"/>
            <a:chOff x="1968" y="1920"/>
            <a:chExt cx="528" cy="816"/>
          </a:xfrm>
          <a:solidFill>
            <a:schemeClr val="accent4">
              <a:lumMod val="50000"/>
            </a:schemeClr>
          </a:solidFill>
        </p:grpSpPr>
        <p:sp>
          <p:nvSpPr>
            <p:cNvPr id="93216" name="Rectangle 32"/>
            <p:cNvSpPr>
              <a:spLocks noChangeArrowheads="1"/>
            </p:cNvSpPr>
            <p:nvPr/>
          </p:nvSpPr>
          <p:spPr bwMode="auto">
            <a:xfrm>
              <a:off x="1968" y="2307"/>
              <a:ext cx="528" cy="429"/>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dirty="0">
                  <a:solidFill>
                    <a:schemeClr val="bg2"/>
                  </a:solidFill>
                  <a:latin typeface="Arial Narrow"/>
                  <a:cs typeface="Arial Narrow"/>
                </a:rPr>
                <a:t>VMCS</a:t>
              </a:r>
            </a:p>
            <a:p>
              <a:pPr algn="ctr"/>
              <a:r>
                <a:rPr lang="en-US" altLang="zh-CN" sz="1600" dirty="0">
                  <a:solidFill>
                    <a:schemeClr val="bg2"/>
                  </a:solidFill>
                  <a:latin typeface="Arial Narrow"/>
                  <a:cs typeface="Arial Narrow"/>
                </a:rPr>
                <a:t>2</a:t>
              </a:r>
            </a:p>
          </p:txBody>
        </p:sp>
        <p:sp>
          <p:nvSpPr>
            <p:cNvPr id="93217" name="Line 33"/>
            <p:cNvSpPr>
              <a:spLocks noChangeShapeType="1"/>
            </p:cNvSpPr>
            <p:nvPr/>
          </p:nvSpPr>
          <p:spPr bwMode="auto">
            <a:xfrm flipH="1" flipV="1">
              <a:off x="2256" y="1920"/>
              <a:ext cx="0" cy="387"/>
            </a:xfrm>
            <a:prstGeom prst="line">
              <a:avLst/>
            </a:prstGeom>
            <a:grpFill/>
            <a:ln w="38100">
              <a:solidFill>
                <a:schemeClr val="tx1"/>
              </a:solidFill>
              <a:round/>
              <a:headEnd/>
              <a:tailEnd type="triangl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zh-CN" altLang="en-US">
                <a:latin typeface="Arial Narrow"/>
                <a:cs typeface="Arial Narrow"/>
              </a:endParaRPr>
            </a:p>
          </p:txBody>
        </p:sp>
      </p:grpSp>
      <p:grpSp>
        <p:nvGrpSpPr>
          <p:cNvPr id="93218" name="Group 34"/>
          <p:cNvGrpSpPr>
            <a:grpSpLocks/>
          </p:cNvGrpSpPr>
          <p:nvPr/>
        </p:nvGrpSpPr>
        <p:grpSpPr bwMode="auto">
          <a:xfrm>
            <a:off x="7010400" y="3111500"/>
            <a:ext cx="838200" cy="1079500"/>
            <a:chOff x="1968" y="1920"/>
            <a:chExt cx="528" cy="816"/>
          </a:xfrm>
          <a:solidFill>
            <a:schemeClr val="accent4">
              <a:lumMod val="50000"/>
            </a:schemeClr>
          </a:solidFill>
        </p:grpSpPr>
        <p:sp>
          <p:nvSpPr>
            <p:cNvPr id="93219" name="Rectangle 35"/>
            <p:cNvSpPr>
              <a:spLocks noChangeArrowheads="1"/>
            </p:cNvSpPr>
            <p:nvPr/>
          </p:nvSpPr>
          <p:spPr bwMode="auto">
            <a:xfrm>
              <a:off x="1968" y="2307"/>
              <a:ext cx="528" cy="429"/>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dirty="0">
                  <a:solidFill>
                    <a:schemeClr val="bg2"/>
                  </a:solidFill>
                  <a:latin typeface="Arial Narrow"/>
                  <a:cs typeface="Arial Narrow"/>
                </a:rPr>
                <a:t>VMCS</a:t>
              </a:r>
            </a:p>
            <a:p>
              <a:pPr algn="ctr"/>
              <a:r>
                <a:rPr lang="en-US" altLang="zh-CN" sz="1600" dirty="0">
                  <a:solidFill>
                    <a:schemeClr val="bg2"/>
                  </a:solidFill>
                  <a:latin typeface="Arial Narrow"/>
                  <a:cs typeface="Arial Narrow"/>
                </a:rPr>
                <a:t>n</a:t>
              </a:r>
            </a:p>
          </p:txBody>
        </p:sp>
        <p:sp>
          <p:nvSpPr>
            <p:cNvPr id="93220" name="Line 36"/>
            <p:cNvSpPr>
              <a:spLocks noChangeShapeType="1"/>
            </p:cNvSpPr>
            <p:nvPr/>
          </p:nvSpPr>
          <p:spPr bwMode="auto">
            <a:xfrm flipH="1" flipV="1">
              <a:off x="2256" y="1920"/>
              <a:ext cx="0" cy="387"/>
            </a:xfrm>
            <a:prstGeom prst="line">
              <a:avLst/>
            </a:prstGeom>
            <a:grpFill/>
            <a:ln w="38100">
              <a:solidFill>
                <a:schemeClr val="tx1"/>
              </a:solidFill>
              <a:round/>
              <a:headEnd/>
              <a:tailEnd type="triangl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zh-CN" altLang="en-US">
                <a:latin typeface="Arial Narrow"/>
                <a:cs typeface="Arial Narrow"/>
              </a:endParaRPr>
            </a:p>
          </p:txBody>
        </p:sp>
      </p:grpSp>
      <p:grpSp>
        <p:nvGrpSpPr>
          <p:cNvPr id="93221" name="Group 37"/>
          <p:cNvGrpSpPr>
            <a:grpSpLocks/>
          </p:cNvGrpSpPr>
          <p:nvPr/>
        </p:nvGrpSpPr>
        <p:grpSpPr bwMode="auto">
          <a:xfrm>
            <a:off x="2590800" y="3111500"/>
            <a:ext cx="838200" cy="1079500"/>
            <a:chOff x="1968" y="1920"/>
            <a:chExt cx="528" cy="816"/>
          </a:xfrm>
          <a:solidFill>
            <a:schemeClr val="accent4">
              <a:lumMod val="50000"/>
            </a:schemeClr>
          </a:solidFill>
        </p:grpSpPr>
        <p:sp>
          <p:nvSpPr>
            <p:cNvPr id="93222" name="Rectangle 38"/>
            <p:cNvSpPr>
              <a:spLocks noChangeArrowheads="1"/>
            </p:cNvSpPr>
            <p:nvPr/>
          </p:nvSpPr>
          <p:spPr bwMode="auto">
            <a:xfrm>
              <a:off x="1968" y="2307"/>
              <a:ext cx="528" cy="429"/>
            </a:xfrm>
            <a:prstGeom prst="rect">
              <a:avLst/>
            </a:prstGeom>
            <a:grp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dirty="0">
                  <a:solidFill>
                    <a:schemeClr val="bg2"/>
                  </a:solidFill>
                  <a:latin typeface="Arial Narrow"/>
                  <a:cs typeface="Arial Narrow"/>
                </a:rPr>
                <a:t>VMCS</a:t>
              </a:r>
            </a:p>
            <a:p>
              <a:pPr algn="ctr"/>
              <a:r>
                <a:rPr lang="en-US" altLang="zh-CN" sz="1600" dirty="0">
                  <a:solidFill>
                    <a:schemeClr val="bg2"/>
                  </a:solidFill>
                  <a:latin typeface="Arial Narrow"/>
                  <a:cs typeface="Arial Narrow"/>
                </a:rPr>
                <a:t>1</a:t>
              </a:r>
            </a:p>
          </p:txBody>
        </p:sp>
        <p:sp>
          <p:nvSpPr>
            <p:cNvPr id="93223" name="Line 39"/>
            <p:cNvSpPr>
              <a:spLocks noChangeShapeType="1"/>
            </p:cNvSpPr>
            <p:nvPr/>
          </p:nvSpPr>
          <p:spPr bwMode="auto">
            <a:xfrm flipH="1" flipV="1">
              <a:off x="2256" y="1920"/>
              <a:ext cx="0" cy="387"/>
            </a:xfrm>
            <a:prstGeom prst="line">
              <a:avLst/>
            </a:prstGeom>
            <a:grpFill/>
            <a:ln w="38100">
              <a:solidFill>
                <a:schemeClr val="tx1"/>
              </a:solidFill>
              <a:round/>
              <a:headEnd/>
              <a:tailEnd type="triangl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zh-CN" altLang="en-US">
                <a:latin typeface="Arial Narrow"/>
                <a:cs typeface="Arial Narrow"/>
              </a:endParaRPr>
            </a:p>
          </p:txBody>
        </p:sp>
      </p:grpSp>
    </p:spTree>
    <p:extLst>
      <p:ext uri="{BB962C8B-B14F-4D97-AF65-F5344CB8AC3E}">
        <p14:creationId xmlns:p14="http://schemas.microsoft.com/office/powerpoint/2010/main" val="357694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10"/>
                                        </p:tgtEl>
                                        <p:attrNameLst>
                                          <p:attrName>style.visibility</p:attrName>
                                        </p:attrNameLst>
                                      </p:cBhvr>
                                      <p:to>
                                        <p:strVal val="visible"/>
                                      </p:to>
                                    </p:set>
                                  </p:childTnLst>
                                </p:cTn>
                              </p:par>
                            </p:childTnLst>
                          </p:cTn>
                        </p:par>
                        <p:par>
                          <p:cTn id="7" fill="hold" nodeType="afterGroup">
                            <p:stCondLst>
                              <p:cond delay="0"/>
                            </p:stCondLst>
                            <p:childTnLst>
                              <p:par>
                                <p:cTn id="8" presetID="2" presetClass="exit" presetSubtype="8" fill="hold" grpId="0" nodeType="afterEffect">
                                  <p:stCondLst>
                                    <p:cond delay="0"/>
                                  </p:stCondLst>
                                  <p:childTnLst>
                                    <p:anim calcmode="lin" valueType="num">
                                      <p:cBhvr additive="base">
                                        <p:cTn id="9" dur="500"/>
                                        <p:tgtEl>
                                          <p:spTgt spid="93186"/>
                                        </p:tgtEl>
                                        <p:attrNameLst>
                                          <p:attrName>ppt_x</p:attrName>
                                        </p:attrNameLst>
                                      </p:cBhvr>
                                      <p:tavLst>
                                        <p:tav tm="0">
                                          <p:val>
                                            <p:strVal val="ppt_x"/>
                                          </p:val>
                                        </p:tav>
                                        <p:tav tm="100000">
                                          <p:val>
                                            <p:strVal val="0-ppt_w/2"/>
                                          </p:val>
                                        </p:tav>
                                      </p:tavLst>
                                    </p:anim>
                                    <p:anim calcmode="lin" valueType="num">
                                      <p:cBhvr additive="base">
                                        <p:cTn id="10" dur="500"/>
                                        <p:tgtEl>
                                          <p:spTgt spid="93186"/>
                                        </p:tgtEl>
                                        <p:attrNameLst>
                                          <p:attrName>ppt_y</p:attrName>
                                        </p:attrNameLst>
                                      </p:cBhvr>
                                      <p:tavLst>
                                        <p:tav tm="0">
                                          <p:val>
                                            <p:strVal val="ppt_y"/>
                                          </p:val>
                                        </p:tav>
                                        <p:tav tm="100000">
                                          <p:val>
                                            <p:strVal val="ppt_y"/>
                                          </p:val>
                                        </p:tav>
                                      </p:tavLst>
                                    </p:anim>
                                    <p:set>
                                      <p:cBhvr>
                                        <p:cTn id="11" dur="1" fill="hold">
                                          <p:stCondLst>
                                            <p:cond delay="499"/>
                                          </p:stCondLst>
                                        </p:cTn>
                                        <p:tgtEl>
                                          <p:spTgt spid="93186"/>
                                        </p:tgtEl>
                                        <p:attrNameLst>
                                          <p:attrName>style.visibility</p:attrName>
                                        </p:attrNameLst>
                                      </p:cBhvr>
                                      <p:to>
                                        <p:strVal val="hidden"/>
                                      </p:to>
                                    </p:set>
                                  </p:childTnLst>
                                </p:cTn>
                              </p:par>
                              <p:par>
                                <p:cTn id="12" presetID="12" presetClass="entr" presetSubtype="2" fill="hold" grpId="0" nodeType="withEffect">
                                  <p:stCondLst>
                                    <p:cond delay="0"/>
                                  </p:stCondLst>
                                  <p:childTnLst>
                                    <p:set>
                                      <p:cBhvr>
                                        <p:cTn id="13" dur="1" fill="hold">
                                          <p:stCondLst>
                                            <p:cond delay="0"/>
                                          </p:stCondLst>
                                        </p:cTn>
                                        <p:tgtEl>
                                          <p:spTgt spid="93191"/>
                                        </p:tgtEl>
                                        <p:attrNameLst>
                                          <p:attrName>style.visibility</p:attrName>
                                        </p:attrNameLst>
                                      </p:cBhvr>
                                      <p:to>
                                        <p:strVal val="visible"/>
                                      </p:to>
                                    </p:set>
                                    <p:animEffect transition="in" filter="slide(fromRight)">
                                      <p:cBhvr>
                                        <p:cTn id="14" dur="500"/>
                                        <p:tgtEl>
                                          <p:spTgt spid="9319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3210"/>
                                        </p:tgtEl>
                                        <p:attrNameLst>
                                          <p:attrName>style.visibility</p:attrName>
                                        </p:attrNameLst>
                                      </p:cBhvr>
                                      <p:to>
                                        <p:strVal val="hidden"/>
                                      </p:to>
                                    </p:set>
                                  </p:childTnLst>
                                </p:cTn>
                              </p:par>
                            </p:childTnLst>
                          </p:cTn>
                        </p:par>
                        <p:par>
                          <p:cTn id="19" fill="hold" nodeType="afterGroup">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93211"/>
                                        </p:tgtEl>
                                        <p:attrNameLst>
                                          <p:attrName>style.visibility</p:attrName>
                                        </p:attrNameLst>
                                      </p:cBhvr>
                                      <p:to>
                                        <p:strVal val="visible"/>
                                      </p:to>
                                    </p:set>
                                  </p:childTnLst>
                                </p:cTn>
                              </p:par>
                            </p:childTnLst>
                          </p:cTn>
                        </p:par>
                        <p:par>
                          <p:cTn id="22" fill="hold" nodeType="afterGroup">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93193"/>
                                        </p:tgtEl>
                                        <p:attrNameLst>
                                          <p:attrName>style.visibility</p:attrName>
                                        </p:attrNameLst>
                                      </p:cBhvr>
                                      <p:to>
                                        <p:strVal val="visible"/>
                                      </p:to>
                                    </p:set>
                                    <p:anim calcmode="lin" valueType="num">
                                      <p:cBhvr additive="base">
                                        <p:cTn id="25" dur="500" fill="hold"/>
                                        <p:tgtEl>
                                          <p:spTgt spid="93193"/>
                                        </p:tgtEl>
                                        <p:attrNameLst>
                                          <p:attrName>ppt_x</p:attrName>
                                        </p:attrNameLst>
                                      </p:cBhvr>
                                      <p:tavLst>
                                        <p:tav tm="0">
                                          <p:val>
                                            <p:strVal val="#ppt_x"/>
                                          </p:val>
                                        </p:tav>
                                        <p:tav tm="100000">
                                          <p:val>
                                            <p:strVal val="#ppt_x"/>
                                          </p:val>
                                        </p:tav>
                                      </p:tavLst>
                                    </p:anim>
                                    <p:anim calcmode="lin" valueType="num">
                                      <p:cBhvr additive="base">
                                        <p:cTn id="26" dur="500" fill="hold"/>
                                        <p:tgtEl>
                                          <p:spTgt spid="9319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3192"/>
                                        </p:tgtEl>
                                        <p:attrNameLst>
                                          <p:attrName>style.visibility</p:attrName>
                                        </p:attrNameLst>
                                      </p:cBhvr>
                                      <p:to>
                                        <p:strVal val="visible"/>
                                      </p:to>
                                    </p:set>
                                    <p:anim calcmode="lin" valueType="num">
                                      <p:cBhvr additive="base">
                                        <p:cTn id="29" dur="500" fill="hold"/>
                                        <p:tgtEl>
                                          <p:spTgt spid="93192"/>
                                        </p:tgtEl>
                                        <p:attrNameLst>
                                          <p:attrName>ppt_x</p:attrName>
                                        </p:attrNameLst>
                                      </p:cBhvr>
                                      <p:tavLst>
                                        <p:tav tm="0">
                                          <p:val>
                                            <p:strVal val="#ppt_x"/>
                                          </p:val>
                                        </p:tav>
                                        <p:tav tm="100000">
                                          <p:val>
                                            <p:strVal val="#ppt_x"/>
                                          </p:val>
                                        </p:tav>
                                      </p:tavLst>
                                    </p:anim>
                                    <p:anim calcmode="lin" valueType="num">
                                      <p:cBhvr additive="base">
                                        <p:cTn id="30" dur="500" fill="hold"/>
                                        <p:tgtEl>
                                          <p:spTgt spid="93192"/>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12" presetClass="entr" presetSubtype="4" fill="hold" grpId="0" nodeType="afterEffect">
                                  <p:stCondLst>
                                    <p:cond delay="0"/>
                                  </p:stCondLst>
                                  <p:childTnLst>
                                    <p:set>
                                      <p:cBhvr>
                                        <p:cTn id="33" dur="1" fill="hold">
                                          <p:stCondLst>
                                            <p:cond delay="0"/>
                                          </p:stCondLst>
                                        </p:cTn>
                                        <p:tgtEl>
                                          <p:spTgt spid="93207"/>
                                        </p:tgtEl>
                                        <p:attrNameLst>
                                          <p:attrName>style.visibility</p:attrName>
                                        </p:attrNameLst>
                                      </p:cBhvr>
                                      <p:to>
                                        <p:strVal val="visible"/>
                                      </p:to>
                                    </p:set>
                                    <p:animEffect transition="in" filter="slide(fromBottom)">
                                      <p:cBhvr>
                                        <p:cTn id="34" dur="500"/>
                                        <p:tgtEl>
                                          <p:spTgt spid="93207"/>
                                        </p:tgtEl>
                                      </p:cBhvr>
                                    </p:animEffect>
                                  </p:childTnLst>
                                </p:cTn>
                              </p:par>
                            </p:childTnLst>
                          </p:cTn>
                        </p:par>
                        <p:par>
                          <p:cTn id="35" fill="hold" nodeType="afterGroup">
                            <p:stCondLst>
                              <p:cond delay="1500"/>
                            </p:stCondLst>
                            <p:childTnLst>
                              <p:par>
                                <p:cTn id="36" presetID="1" presetClass="entr" presetSubtype="0" fill="hold" nodeType="afterEffect">
                                  <p:stCondLst>
                                    <p:cond delay="0"/>
                                  </p:stCondLst>
                                  <p:childTnLst>
                                    <p:set>
                                      <p:cBhvr>
                                        <p:cTn id="37" dur="1" fill="hold">
                                          <p:stCondLst>
                                            <p:cond delay="0"/>
                                          </p:stCondLst>
                                        </p:cTn>
                                        <p:tgtEl>
                                          <p:spTgt spid="9319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93211"/>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93207"/>
                                        </p:tgtEl>
                                        <p:attrNameLst>
                                          <p:attrName>style.visibility</p:attrName>
                                        </p:attrNameLst>
                                      </p:cBhvr>
                                      <p:to>
                                        <p:strVal val="hidden"/>
                                      </p:to>
                                    </p:set>
                                  </p:childTnLst>
                                </p:cTn>
                              </p:par>
                            </p:childTnLst>
                          </p:cTn>
                        </p:par>
                        <p:par>
                          <p:cTn id="45" fill="hold" nodeType="afterGroup">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93213"/>
                                        </p:tgtEl>
                                        <p:attrNameLst>
                                          <p:attrName>style.visibility</p:attrName>
                                        </p:attrNameLst>
                                      </p:cBhvr>
                                      <p:to>
                                        <p:strVal val="visible"/>
                                      </p:to>
                                    </p:set>
                                  </p:childTnLst>
                                </p:cTn>
                              </p:par>
                            </p:childTnLst>
                          </p:cTn>
                        </p:par>
                        <p:par>
                          <p:cTn id="48" fill="hold" nodeType="afterGroup">
                            <p:stCondLst>
                              <p:cond delay="0"/>
                            </p:stCondLst>
                            <p:childTnLst>
                              <p:par>
                                <p:cTn id="49" presetID="12" presetClass="entr" presetSubtype="1" fill="hold" grpId="0" nodeType="afterEffect">
                                  <p:stCondLst>
                                    <p:cond delay="0"/>
                                  </p:stCondLst>
                                  <p:childTnLst>
                                    <p:set>
                                      <p:cBhvr>
                                        <p:cTn id="50" dur="1" fill="hold">
                                          <p:stCondLst>
                                            <p:cond delay="0"/>
                                          </p:stCondLst>
                                        </p:cTn>
                                        <p:tgtEl>
                                          <p:spTgt spid="93214"/>
                                        </p:tgtEl>
                                        <p:attrNameLst>
                                          <p:attrName>style.visibility</p:attrName>
                                        </p:attrNameLst>
                                      </p:cBhvr>
                                      <p:to>
                                        <p:strVal val="visible"/>
                                      </p:to>
                                    </p:set>
                                    <p:animEffect transition="in" filter="slide(fromTop)">
                                      <p:cBhvr>
                                        <p:cTn id="51" dur="500"/>
                                        <p:tgtEl>
                                          <p:spTgt spid="932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93213"/>
                                        </p:tgtEl>
                                        <p:attrNameLst>
                                          <p:attrName>style.visibility</p:attrName>
                                        </p:attrNameLst>
                                      </p:cBhvr>
                                      <p:to>
                                        <p:strVal val="hidden"/>
                                      </p:to>
                                    </p:set>
                                  </p:childTnLst>
                                </p:cTn>
                              </p:par>
                            </p:childTnLst>
                          </p:cTn>
                        </p:par>
                        <p:par>
                          <p:cTn id="56" fill="hold" nodeType="afterGroup">
                            <p:stCondLst>
                              <p:cond delay="0"/>
                            </p:stCondLst>
                            <p:childTnLst>
                              <p:par>
                                <p:cTn id="57" presetID="1" presetClass="exit" presetSubtype="0" fill="hold" grpId="1" nodeType="afterEffect">
                                  <p:stCondLst>
                                    <p:cond delay="0"/>
                                  </p:stCondLst>
                                  <p:childTnLst>
                                    <p:set>
                                      <p:cBhvr>
                                        <p:cTn id="58" dur="1" fill="hold">
                                          <p:stCondLst>
                                            <p:cond delay="0"/>
                                          </p:stCondLst>
                                        </p:cTn>
                                        <p:tgtEl>
                                          <p:spTgt spid="93214"/>
                                        </p:tgtEl>
                                        <p:attrNameLst>
                                          <p:attrName>style.visibility</p:attrName>
                                        </p:attrNameLst>
                                      </p:cBhvr>
                                      <p:to>
                                        <p:strVal val="hidden"/>
                                      </p:to>
                                    </p:set>
                                  </p:childTnLst>
                                </p:cTn>
                              </p:par>
                            </p:childTnLst>
                          </p:cTn>
                        </p:par>
                        <p:par>
                          <p:cTn id="59" fill="hold" nodeType="afterGroup">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93212"/>
                                        </p:tgtEl>
                                        <p:attrNameLst>
                                          <p:attrName>style.visibility</p:attrName>
                                        </p:attrNameLst>
                                      </p:cBhvr>
                                      <p:to>
                                        <p:strVal val="visible"/>
                                      </p:to>
                                    </p:set>
                                  </p:childTnLst>
                                </p:cTn>
                              </p:par>
                            </p:childTnLst>
                          </p:cTn>
                        </p:par>
                        <p:par>
                          <p:cTn id="62" fill="hold" nodeType="afterGroup">
                            <p:stCondLst>
                              <p:cond delay="0"/>
                            </p:stCondLst>
                            <p:childTnLst>
                              <p:par>
                                <p:cTn id="63" presetID="12" presetClass="entr" presetSubtype="4" fill="hold" grpId="2" nodeType="afterEffect">
                                  <p:stCondLst>
                                    <p:cond delay="0"/>
                                  </p:stCondLst>
                                  <p:childTnLst>
                                    <p:set>
                                      <p:cBhvr>
                                        <p:cTn id="64" dur="1" fill="hold">
                                          <p:stCondLst>
                                            <p:cond delay="0"/>
                                          </p:stCondLst>
                                        </p:cTn>
                                        <p:tgtEl>
                                          <p:spTgt spid="93207"/>
                                        </p:tgtEl>
                                        <p:attrNameLst>
                                          <p:attrName>style.visibility</p:attrName>
                                        </p:attrNameLst>
                                      </p:cBhvr>
                                      <p:to>
                                        <p:strVal val="visible"/>
                                      </p:to>
                                    </p:set>
                                    <p:animEffect transition="in" filter="slide(fromBottom)">
                                      <p:cBhvr>
                                        <p:cTn id="65" dur="500"/>
                                        <p:tgtEl>
                                          <p:spTgt spid="9320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93212"/>
                                        </p:tgtEl>
                                        <p:attrNameLst>
                                          <p:attrName>style.visibility</p:attrName>
                                        </p:attrNameLst>
                                      </p:cBhvr>
                                      <p:to>
                                        <p:strVal val="hidden"/>
                                      </p:to>
                                    </p:set>
                                  </p:childTnLst>
                                </p:cTn>
                              </p:par>
                            </p:childTnLst>
                          </p:cTn>
                        </p:par>
                        <p:par>
                          <p:cTn id="70" fill="hold" nodeType="afterGroup">
                            <p:stCondLst>
                              <p:cond delay="0"/>
                            </p:stCondLst>
                            <p:childTnLst>
                              <p:par>
                                <p:cTn id="71" presetID="1" presetClass="exit" presetSubtype="0" fill="hold" grpId="3" nodeType="afterEffect">
                                  <p:stCondLst>
                                    <p:cond delay="0"/>
                                  </p:stCondLst>
                                  <p:childTnLst>
                                    <p:set>
                                      <p:cBhvr>
                                        <p:cTn id="72" dur="1" fill="hold">
                                          <p:stCondLst>
                                            <p:cond delay="0"/>
                                          </p:stCondLst>
                                        </p:cTn>
                                        <p:tgtEl>
                                          <p:spTgt spid="93207"/>
                                        </p:tgtEl>
                                        <p:attrNameLst>
                                          <p:attrName>style.visibility</p:attrName>
                                        </p:attrNameLst>
                                      </p:cBhvr>
                                      <p:to>
                                        <p:strVal val="hidden"/>
                                      </p:to>
                                    </p:set>
                                  </p:childTnLst>
                                </p:cTn>
                              </p:par>
                            </p:childTnLst>
                          </p:cTn>
                        </p:par>
                        <p:par>
                          <p:cTn id="73" fill="hold" nodeType="afterGroup">
                            <p:stCondLst>
                              <p:cond delay="0"/>
                            </p:stCondLst>
                            <p:childTnLst>
                              <p:par>
                                <p:cTn id="74" presetID="1" presetClass="entr" presetSubtype="0" fill="hold" grpId="2" nodeType="afterEffect">
                                  <p:stCondLst>
                                    <p:cond delay="0"/>
                                  </p:stCondLst>
                                  <p:childTnLst>
                                    <p:set>
                                      <p:cBhvr>
                                        <p:cTn id="75" dur="1" fill="hold">
                                          <p:stCondLst>
                                            <p:cond delay="0"/>
                                          </p:stCondLst>
                                        </p:cTn>
                                        <p:tgtEl>
                                          <p:spTgt spid="93211"/>
                                        </p:tgtEl>
                                        <p:attrNameLst>
                                          <p:attrName>style.visibility</p:attrName>
                                        </p:attrNameLst>
                                      </p:cBhvr>
                                      <p:to>
                                        <p:strVal val="visible"/>
                                      </p:to>
                                    </p:set>
                                  </p:childTnLst>
                                </p:cTn>
                              </p:par>
                            </p:childTnLst>
                          </p:cTn>
                        </p:par>
                        <p:par>
                          <p:cTn id="76" fill="hold" nodeType="afterGroup">
                            <p:stCondLst>
                              <p:cond delay="0"/>
                            </p:stCondLst>
                            <p:childTnLst>
                              <p:par>
                                <p:cTn id="77" presetID="12" presetClass="entr" presetSubtype="4" fill="hold" grpId="0" nodeType="afterEffect">
                                  <p:stCondLst>
                                    <p:cond delay="0"/>
                                  </p:stCondLst>
                                  <p:childTnLst>
                                    <p:set>
                                      <p:cBhvr>
                                        <p:cTn id="78" dur="1" fill="hold">
                                          <p:stCondLst>
                                            <p:cond delay="0"/>
                                          </p:stCondLst>
                                        </p:cTn>
                                        <p:tgtEl>
                                          <p:spTgt spid="93208"/>
                                        </p:tgtEl>
                                        <p:attrNameLst>
                                          <p:attrName>style.visibility</p:attrName>
                                        </p:attrNameLst>
                                      </p:cBhvr>
                                      <p:to>
                                        <p:strVal val="visible"/>
                                      </p:to>
                                    </p:set>
                                    <p:animEffect transition="in" filter="slide(fromBottom)">
                                      <p:cBhvr>
                                        <p:cTn id="79" dur="500"/>
                                        <p:tgtEl>
                                          <p:spTgt spid="93208"/>
                                        </p:tgtEl>
                                      </p:cBhvr>
                                    </p:animEffect>
                                  </p:childTnLst>
                                </p:cTn>
                              </p:par>
                            </p:childTnLst>
                          </p:cTn>
                        </p:par>
                        <p:par>
                          <p:cTn id="80" fill="hold" nodeType="afterGroup">
                            <p:stCondLst>
                              <p:cond delay="500"/>
                            </p:stCondLst>
                            <p:childTnLst>
                              <p:par>
                                <p:cTn id="81" presetID="1" presetClass="entr" presetSubtype="0" fill="hold" nodeType="afterEffect">
                                  <p:stCondLst>
                                    <p:cond delay="0"/>
                                  </p:stCondLst>
                                  <p:childTnLst>
                                    <p:set>
                                      <p:cBhvr>
                                        <p:cTn id="82" dur="1" fill="hold">
                                          <p:stCondLst>
                                            <p:cond delay="0"/>
                                          </p:stCondLst>
                                        </p:cTn>
                                        <p:tgtEl>
                                          <p:spTgt spid="93199"/>
                                        </p:tgtEl>
                                        <p:attrNameLst>
                                          <p:attrName>style.visibility</p:attrName>
                                        </p:attrNameLst>
                                      </p:cBhvr>
                                      <p:to>
                                        <p:strVal val="visible"/>
                                      </p:to>
                                    </p:set>
                                  </p:childTnLst>
                                </p:cTn>
                              </p:par>
                            </p:childTnLst>
                          </p:cTn>
                        </p:par>
                        <p:par>
                          <p:cTn id="83" fill="hold" nodeType="afterGroup">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93209"/>
                                        </p:tgtEl>
                                        <p:attrNameLst>
                                          <p:attrName>style.visibility</p:attrName>
                                        </p:attrNameLst>
                                      </p:cBhvr>
                                      <p:to>
                                        <p:strVal val="visible"/>
                                      </p:to>
                                    </p:set>
                                    <p:animEffect transition="in" filter="slide(fromBottom)">
                                      <p:cBhvr>
                                        <p:cTn id="86" dur="500"/>
                                        <p:tgtEl>
                                          <p:spTgt spid="93209"/>
                                        </p:tgtEl>
                                      </p:cBhvr>
                                    </p:animEffect>
                                  </p:childTnLst>
                                </p:cTn>
                              </p:par>
                            </p:childTnLst>
                          </p:cTn>
                        </p:par>
                        <p:par>
                          <p:cTn id="87" fill="hold" nodeType="afterGroup">
                            <p:stCondLst>
                              <p:cond delay="1000"/>
                            </p:stCondLst>
                            <p:childTnLst>
                              <p:par>
                                <p:cTn id="88" presetID="1" presetClass="entr" presetSubtype="0" fill="hold" nodeType="afterEffect">
                                  <p:stCondLst>
                                    <p:cond delay="0"/>
                                  </p:stCondLst>
                                  <p:childTnLst>
                                    <p:set>
                                      <p:cBhvr>
                                        <p:cTn id="89" dur="1" fill="hold">
                                          <p:stCondLst>
                                            <p:cond delay="0"/>
                                          </p:stCondLst>
                                        </p:cTn>
                                        <p:tgtEl>
                                          <p:spTgt spid="9320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3194"/>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93211"/>
                                        </p:tgtEl>
                                        <p:attrNameLst>
                                          <p:attrName>style.visibility</p:attrName>
                                        </p:attrNameLst>
                                      </p:cBhvr>
                                      <p:to>
                                        <p:strVal val="hidden"/>
                                      </p:to>
                                    </p:set>
                                  </p:childTnLst>
                                </p:cTn>
                              </p:par>
                            </p:childTnLst>
                          </p:cTn>
                        </p:par>
                        <p:par>
                          <p:cTn id="96" fill="hold" nodeType="afterGroup">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93209"/>
                                        </p:tgtEl>
                                        <p:attrNameLst>
                                          <p:attrName>style.visibility</p:attrName>
                                        </p:attrNameLst>
                                      </p:cBhvr>
                                      <p:to>
                                        <p:strVal val="hidden"/>
                                      </p:to>
                                    </p:set>
                                  </p:childTnLst>
                                </p:cTn>
                              </p:par>
                            </p:childTnLst>
                          </p:cTn>
                        </p:par>
                        <p:par>
                          <p:cTn id="99" fill="hold" nodeType="afterGroup">
                            <p:stCondLst>
                              <p:cond delay="0"/>
                            </p:stCondLst>
                            <p:childTnLst>
                              <p:par>
                                <p:cTn id="100" presetID="1" presetClass="exit" presetSubtype="0" fill="hold" grpId="1" nodeType="afterEffect">
                                  <p:stCondLst>
                                    <p:cond delay="0"/>
                                  </p:stCondLst>
                                  <p:childTnLst>
                                    <p:set>
                                      <p:cBhvr>
                                        <p:cTn id="101" dur="1" fill="hold">
                                          <p:stCondLst>
                                            <p:cond delay="0"/>
                                          </p:stCondLst>
                                        </p:cTn>
                                        <p:tgtEl>
                                          <p:spTgt spid="93208"/>
                                        </p:tgtEl>
                                        <p:attrNameLst>
                                          <p:attrName>style.visibility</p:attrName>
                                        </p:attrNameLst>
                                      </p:cBhvr>
                                      <p:to>
                                        <p:strVal val="hidden"/>
                                      </p:to>
                                    </p:set>
                                  </p:childTnLst>
                                </p:cTn>
                              </p:par>
                            </p:childTnLst>
                          </p:cTn>
                        </p:par>
                        <p:par>
                          <p:cTn id="102" fill="hold" nodeType="afterGroup">
                            <p:stCondLst>
                              <p:cond delay="0"/>
                            </p:stCondLst>
                            <p:childTnLst>
                              <p:par>
                                <p:cTn id="103" presetID="2" presetClass="entr" presetSubtype="2" fill="hold" nodeType="afterEffect">
                                  <p:stCondLst>
                                    <p:cond delay="0"/>
                                  </p:stCondLst>
                                  <p:childTnLst>
                                    <p:set>
                                      <p:cBhvr>
                                        <p:cTn id="104" dur="1" fill="hold">
                                          <p:stCondLst>
                                            <p:cond delay="0"/>
                                          </p:stCondLst>
                                        </p:cTn>
                                        <p:tgtEl>
                                          <p:spTgt spid="93221"/>
                                        </p:tgtEl>
                                        <p:attrNameLst>
                                          <p:attrName>style.visibility</p:attrName>
                                        </p:attrNameLst>
                                      </p:cBhvr>
                                      <p:to>
                                        <p:strVal val="visible"/>
                                      </p:to>
                                    </p:set>
                                    <p:anim calcmode="lin" valueType="num">
                                      <p:cBhvr additive="base">
                                        <p:cTn id="105" dur="500" fill="hold"/>
                                        <p:tgtEl>
                                          <p:spTgt spid="93221"/>
                                        </p:tgtEl>
                                        <p:attrNameLst>
                                          <p:attrName>ppt_x</p:attrName>
                                        </p:attrNameLst>
                                      </p:cBhvr>
                                      <p:tavLst>
                                        <p:tav tm="0">
                                          <p:val>
                                            <p:strVal val="1+#ppt_w/2"/>
                                          </p:val>
                                        </p:tav>
                                        <p:tav tm="100000">
                                          <p:val>
                                            <p:strVal val="#ppt_x"/>
                                          </p:val>
                                        </p:tav>
                                      </p:tavLst>
                                    </p:anim>
                                    <p:anim calcmode="lin" valueType="num">
                                      <p:cBhvr additive="base">
                                        <p:cTn id="106" dur="500" fill="hold"/>
                                        <p:tgtEl>
                                          <p:spTgt spid="93221"/>
                                        </p:tgtEl>
                                        <p:attrNameLst>
                                          <p:attrName>ppt_y</p:attrName>
                                        </p:attrNameLst>
                                      </p:cBhvr>
                                      <p:tavLst>
                                        <p:tav tm="0">
                                          <p:val>
                                            <p:strVal val="#ppt_y"/>
                                          </p:val>
                                        </p:tav>
                                        <p:tav tm="100000">
                                          <p:val>
                                            <p:strVal val="#ppt_y"/>
                                          </p:val>
                                        </p:tav>
                                      </p:tavLst>
                                    </p:anim>
                                  </p:childTnLst>
                                </p:cTn>
                              </p:par>
                              <p:par>
                                <p:cTn id="107" presetID="2" presetClass="entr" presetSubtype="2" fill="hold" nodeType="withEffect">
                                  <p:stCondLst>
                                    <p:cond delay="0"/>
                                  </p:stCondLst>
                                  <p:childTnLst>
                                    <p:set>
                                      <p:cBhvr>
                                        <p:cTn id="108" dur="1" fill="hold">
                                          <p:stCondLst>
                                            <p:cond delay="0"/>
                                          </p:stCondLst>
                                        </p:cTn>
                                        <p:tgtEl>
                                          <p:spTgt spid="93215"/>
                                        </p:tgtEl>
                                        <p:attrNameLst>
                                          <p:attrName>style.visibility</p:attrName>
                                        </p:attrNameLst>
                                      </p:cBhvr>
                                      <p:to>
                                        <p:strVal val="visible"/>
                                      </p:to>
                                    </p:set>
                                    <p:anim calcmode="lin" valueType="num">
                                      <p:cBhvr additive="base">
                                        <p:cTn id="109" dur="500" fill="hold"/>
                                        <p:tgtEl>
                                          <p:spTgt spid="93215"/>
                                        </p:tgtEl>
                                        <p:attrNameLst>
                                          <p:attrName>ppt_x</p:attrName>
                                        </p:attrNameLst>
                                      </p:cBhvr>
                                      <p:tavLst>
                                        <p:tav tm="0">
                                          <p:val>
                                            <p:strVal val="1+#ppt_w/2"/>
                                          </p:val>
                                        </p:tav>
                                        <p:tav tm="100000">
                                          <p:val>
                                            <p:strVal val="#ppt_x"/>
                                          </p:val>
                                        </p:tav>
                                      </p:tavLst>
                                    </p:anim>
                                    <p:anim calcmode="lin" valueType="num">
                                      <p:cBhvr additive="base">
                                        <p:cTn id="110" dur="500" fill="hold"/>
                                        <p:tgtEl>
                                          <p:spTgt spid="93215"/>
                                        </p:tgtEl>
                                        <p:attrNameLst>
                                          <p:attrName>ppt_y</p:attrName>
                                        </p:attrNameLst>
                                      </p:cBhvr>
                                      <p:tavLst>
                                        <p:tav tm="0">
                                          <p:val>
                                            <p:strVal val="#ppt_y"/>
                                          </p:val>
                                        </p:tav>
                                        <p:tav tm="100000">
                                          <p:val>
                                            <p:strVal val="#ppt_y"/>
                                          </p:val>
                                        </p:tav>
                                      </p:tavLst>
                                    </p:anim>
                                  </p:childTnLst>
                                </p:cTn>
                              </p:par>
                              <p:par>
                                <p:cTn id="111" presetID="2" presetClass="entr" presetSubtype="2" fill="hold" nodeType="withEffect">
                                  <p:stCondLst>
                                    <p:cond delay="0"/>
                                  </p:stCondLst>
                                  <p:childTnLst>
                                    <p:set>
                                      <p:cBhvr>
                                        <p:cTn id="112" dur="1" fill="hold">
                                          <p:stCondLst>
                                            <p:cond delay="0"/>
                                          </p:stCondLst>
                                        </p:cTn>
                                        <p:tgtEl>
                                          <p:spTgt spid="93218"/>
                                        </p:tgtEl>
                                        <p:attrNameLst>
                                          <p:attrName>style.visibility</p:attrName>
                                        </p:attrNameLst>
                                      </p:cBhvr>
                                      <p:to>
                                        <p:strVal val="visible"/>
                                      </p:to>
                                    </p:set>
                                    <p:anim calcmode="lin" valueType="num">
                                      <p:cBhvr additive="base">
                                        <p:cTn id="113" dur="500" fill="hold"/>
                                        <p:tgtEl>
                                          <p:spTgt spid="93218"/>
                                        </p:tgtEl>
                                        <p:attrNameLst>
                                          <p:attrName>ppt_x</p:attrName>
                                        </p:attrNameLst>
                                      </p:cBhvr>
                                      <p:tavLst>
                                        <p:tav tm="0">
                                          <p:val>
                                            <p:strVal val="1+#ppt_w/2"/>
                                          </p:val>
                                        </p:tav>
                                        <p:tav tm="100000">
                                          <p:val>
                                            <p:strVal val="#ppt_x"/>
                                          </p:val>
                                        </p:tav>
                                      </p:tavLst>
                                    </p:anim>
                                    <p:anim calcmode="lin" valueType="num">
                                      <p:cBhvr additive="base">
                                        <p:cTn id="114" dur="500" fill="hold"/>
                                        <p:tgtEl>
                                          <p:spTgt spid="93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91" grpId="0"/>
      <p:bldP spid="93192" grpId="0"/>
      <p:bldP spid="93193" grpId="0" animBg="1"/>
      <p:bldP spid="93194" grpId="0"/>
      <p:bldP spid="93207" grpId="0" animBg="1"/>
      <p:bldP spid="93207" grpId="1" animBg="1"/>
      <p:bldP spid="93207" grpId="2" animBg="1"/>
      <p:bldP spid="93207" grpId="3" animBg="1"/>
      <p:bldP spid="93208" grpId="0" animBg="1"/>
      <p:bldP spid="93208" grpId="1" animBg="1"/>
      <p:bldP spid="93209" grpId="0" animBg="1"/>
      <p:bldP spid="93209" grpId="1" animBg="1"/>
      <p:bldP spid="93210" grpId="0"/>
      <p:bldP spid="93210" grpId="1"/>
      <p:bldP spid="93211" grpId="0"/>
      <p:bldP spid="93211" grpId="1"/>
      <p:bldP spid="93211" grpId="2"/>
      <p:bldP spid="93211" grpId="3"/>
      <p:bldP spid="93212" grpId="0"/>
      <p:bldP spid="93212" grpId="1"/>
      <p:bldP spid="93213" grpId="0"/>
      <p:bldP spid="93213" grpId="1"/>
      <p:bldP spid="93214" grpId="0" animBg="1"/>
      <p:bldP spid="9321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4324" y="381000"/>
            <a:ext cx="6858000" cy="952500"/>
          </a:xfrm>
        </p:spPr>
        <p:txBody>
          <a:bodyPr>
            <a:normAutofit/>
          </a:bodyPr>
          <a:lstStyle/>
          <a:p>
            <a:pPr eaLnBrk="1" hangingPunct="1"/>
            <a:r>
              <a:rPr lang="en-US" altLang="zh-CN" sz="4400" b="0" dirty="0">
                <a:latin typeface="Neo Sans Intel" charset="0"/>
                <a:ea typeface="宋体" charset="0"/>
                <a:cs typeface="宋体" charset="0"/>
              </a:rPr>
              <a:t>VT-x New instructions</a:t>
            </a:r>
          </a:p>
        </p:txBody>
      </p:sp>
      <p:sp>
        <p:nvSpPr>
          <p:cNvPr id="20483" name="Rectangle 3"/>
          <p:cNvSpPr>
            <a:spLocks noGrp="1" noChangeArrowheads="1"/>
          </p:cNvSpPr>
          <p:nvPr>
            <p:ph type="body" idx="1"/>
          </p:nvPr>
        </p:nvSpPr>
        <p:spPr>
          <a:xfrm>
            <a:off x="457200" y="1447800"/>
            <a:ext cx="8305800" cy="5181600"/>
          </a:xfrm>
        </p:spPr>
        <p:txBody>
          <a:bodyPr>
            <a:normAutofit fontScale="77500" lnSpcReduction="20000"/>
          </a:bodyPr>
          <a:lstStyle/>
          <a:p>
            <a:pPr marL="0" indent="0">
              <a:buNone/>
            </a:pPr>
            <a:r>
              <a:rPr lang="en-US" altLang="zh-CN" dirty="0">
                <a:solidFill>
                  <a:srgbClr val="FF0000"/>
                </a:solidFill>
                <a:latin typeface="Neo Sans Intel" charset="0"/>
                <a:ea typeface="宋体" charset="0"/>
                <a:cs typeface="宋体" charset="0"/>
              </a:rPr>
              <a:t>VMXON</a:t>
            </a:r>
            <a:r>
              <a:rPr lang="en-US" altLang="zh-CN" dirty="0">
                <a:latin typeface="Neo Sans Intel" charset="0"/>
                <a:ea typeface="宋体" charset="0"/>
                <a:cs typeface="宋体" charset="0"/>
              </a:rPr>
              <a:t> and </a:t>
            </a:r>
            <a:r>
              <a:rPr lang="en-US" altLang="zh-CN" dirty="0">
                <a:solidFill>
                  <a:srgbClr val="FF0000"/>
                </a:solidFill>
                <a:latin typeface="Neo Sans Intel" charset="0"/>
                <a:ea typeface="宋体" charset="0"/>
                <a:cs typeface="宋体" charset="0"/>
              </a:rPr>
              <a:t>VMXOFF</a:t>
            </a:r>
          </a:p>
          <a:p>
            <a:pPr marL="380985" lvl="1" indent="0">
              <a:buNone/>
            </a:pPr>
            <a:r>
              <a:rPr lang="en-US" altLang="zh-CN" dirty="0">
                <a:latin typeface="Neo Sans Intel" charset="0"/>
                <a:ea typeface="宋体" charset="0"/>
                <a:cs typeface="宋体" charset="0"/>
              </a:rPr>
              <a:t>To enter and exit VMX-root mode.</a:t>
            </a:r>
          </a:p>
          <a:p>
            <a:pPr marL="0" indent="0">
              <a:buNone/>
            </a:pPr>
            <a:r>
              <a:rPr lang="en-US" altLang="zh-CN" dirty="0">
                <a:solidFill>
                  <a:srgbClr val="FF0000"/>
                </a:solidFill>
                <a:latin typeface="Neo Sans Intel" charset="0"/>
                <a:ea typeface="宋体" charset="0"/>
                <a:cs typeface="宋体" charset="0"/>
              </a:rPr>
              <a:t>VMLAUNCH</a:t>
            </a:r>
            <a:r>
              <a:rPr lang="en-US" altLang="zh-CN" dirty="0">
                <a:latin typeface="Neo Sans Intel" charset="0"/>
                <a:ea typeface="宋体" charset="0"/>
                <a:cs typeface="宋体" charset="0"/>
              </a:rPr>
              <a:t>: Used on initial transition from VMM to Guest</a:t>
            </a:r>
          </a:p>
          <a:p>
            <a:pPr marL="380985" lvl="1" indent="0">
              <a:buNone/>
            </a:pPr>
            <a:r>
              <a:rPr lang="en-US" altLang="zh-CN" dirty="0">
                <a:latin typeface="Neo Sans Intel" charset="0"/>
                <a:ea typeface="宋体" charset="0"/>
                <a:cs typeface="宋体" charset="0"/>
              </a:rPr>
              <a:t>Enters VMX non-root operation mode</a:t>
            </a:r>
          </a:p>
          <a:p>
            <a:pPr marL="0" indent="0">
              <a:buNone/>
            </a:pPr>
            <a:r>
              <a:rPr lang="en-US" altLang="zh-CN" dirty="0">
                <a:solidFill>
                  <a:srgbClr val="FF0000"/>
                </a:solidFill>
                <a:latin typeface="Neo Sans Intel" charset="0"/>
                <a:ea typeface="宋体" charset="0"/>
                <a:cs typeface="宋体" charset="0"/>
              </a:rPr>
              <a:t>VMRESUME</a:t>
            </a:r>
            <a:r>
              <a:rPr lang="en-US" altLang="zh-CN" dirty="0">
                <a:latin typeface="Neo Sans Intel" charset="0"/>
                <a:ea typeface="宋体" charset="0"/>
                <a:cs typeface="宋体" charset="0"/>
              </a:rPr>
              <a:t>: Used on subsequent entries</a:t>
            </a:r>
          </a:p>
          <a:p>
            <a:pPr marL="380985" lvl="1" indent="0">
              <a:buNone/>
            </a:pPr>
            <a:r>
              <a:rPr lang="en-US" altLang="zh-CN" dirty="0">
                <a:latin typeface="Neo Sans Intel" charset="0"/>
                <a:ea typeface="宋体" charset="0"/>
                <a:cs typeface="宋体" charset="0"/>
              </a:rPr>
              <a:t>Enters VMX non-root operation mode</a:t>
            </a:r>
          </a:p>
          <a:p>
            <a:pPr marL="380985" lvl="1" indent="0">
              <a:buNone/>
            </a:pPr>
            <a:r>
              <a:rPr lang="en-US" altLang="zh-CN" dirty="0">
                <a:latin typeface="Neo Sans Intel" charset="0"/>
                <a:ea typeface="宋体" charset="0"/>
                <a:cs typeface="宋体" charset="0"/>
              </a:rPr>
              <a:t>Loads Guest state and Exit criteria from VMCS</a:t>
            </a:r>
          </a:p>
          <a:p>
            <a:pPr marL="0" indent="0">
              <a:buNone/>
            </a:pPr>
            <a:r>
              <a:rPr lang="en-US" altLang="zh-CN" dirty="0">
                <a:solidFill>
                  <a:srgbClr val="FF0000"/>
                </a:solidFill>
                <a:latin typeface="Neo Sans Intel" charset="0"/>
                <a:ea typeface="宋体" charset="0"/>
                <a:cs typeface="宋体" charset="0"/>
              </a:rPr>
              <a:t>VMEXIT</a:t>
            </a:r>
          </a:p>
          <a:p>
            <a:pPr marL="380985" lvl="1" indent="0">
              <a:buNone/>
            </a:pPr>
            <a:r>
              <a:rPr lang="en-US" altLang="zh-CN" dirty="0">
                <a:latin typeface="Neo Sans Intel" charset="0"/>
                <a:ea typeface="宋体" charset="0"/>
                <a:cs typeface="宋体" charset="0"/>
              </a:rPr>
              <a:t>Used on transition from Guest to VMM</a:t>
            </a:r>
          </a:p>
          <a:p>
            <a:pPr marL="380985" lvl="1" indent="0">
              <a:buNone/>
            </a:pPr>
            <a:r>
              <a:rPr lang="en-US" altLang="zh-CN" dirty="0">
                <a:latin typeface="Neo Sans Intel" charset="0"/>
                <a:ea typeface="宋体" charset="0"/>
                <a:cs typeface="宋体" charset="0"/>
              </a:rPr>
              <a:t>Enters VMX root operation mode</a:t>
            </a:r>
          </a:p>
          <a:p>
            <a:pPr marL="380985" lvl="1" indent="0">
              <a:buNone/>
            </a:pPr>
            <a:r>
              <a:rPr lang="en-US" altLang="zh-CN" dirty="0">
                <a:latin typeface="Neo Sans Intel" charset="0"/>
                <a:ea typeface="宋体" charset="0"/>
                <a:cs typeface="宋体" charset="0"/>
              </a:rPr>
              <a:t>Saves Guest state in VMCS</a:t>
            </a:r>
          </a:p>
          <a:p>
            <a:pPr marL="380985" lvl="1" indent="0">
              <a:buNone/>
            </a:pPr>
            <a:r>
              <a:rPr lang="en-US" altLang="zh-CN" dirty="0">
                <a:latin typeface="Neo Sans Intel" charset="0"/>
                <a:ea typeface="宋体" charset="0"/>
                <a:cs typeface="宋体" charset="0"/>
              </a:rPr>
              <a:t>Loads VMM state from VMCS</a:t>
            </a:r>
          </a:p>
          <a:p>
            <a:pPr marL="0" indent="0">
              <a:buNone/>
            </a:pPr>
            <a:r>
              <a:rPr lang="en-US" altLang="zh-CN" dirty="0">
                <a:solidFill>
                  <a:srgbClr val="FF0000"/>
                </a:solidFill>
                <a:latin typeface="Neo Sans Intel" charset="0"/>
                <a:ea typeface="宋体" charset="0"/>
                <a:cs typeface="宋体" charset="0"/>
              </a:rPr>
              <a:t>VMPTRST</a:t>
            </a:r>
            <a:r>
              <a:rPr lang="en-US" altLang="zh-CN" dirty="0">
                <a:latin typeface="Neo Sans Intel" charset="0"/>
                <a:ea typeface="宋体" charset="0"/>
                <a:cs typeface="宋体" charset="0"/>
              </a:rPr>
              <a:t> and </a:t>
            </a:r>
            <a:r>
              <a:rPr lang="en-US" altLang="zh-CN" dirty="0">
                <a:solidFill>
                  <a:srgbClr val="FF0000"/>
                </a:solidFill>
                <a:latin typeface="Neo Sans Intel" charset="0"/>
                <a:ea typeface="宋体" charset="0"/>
                <a:cs typeface="宋体" charset="0"/>
              </a:rPr>
              <a:t>VMPTRLD</a:t>
            </a:r>
          </a:p>
          <a:p>
            <a:pPr marL="380985" lvl="1" indent="0">
              <a:buNone/>
            </a:pPr>
            <a:r>
              <a:rPr lang="en-US" altLang="zh-CN" dirty="0">
                <a:latin typeface="Neo Sans Intel" charset="0"/>
                <a:ea typeface="宋体" charset="0"/>
                <a:cs typeface="宋体" charset="0"/>
              </a:rPr>
              <a:t>To Read and Write the VMCS pointer.</a:t>
            </a:r>
          </a:p>
          <a:p>
            <a:pPr marL="0" indent="0">
              <a:buNone/>
            </a:pPr>
            <a:r>
              <a:rPr lang="en-US" altLang="zh-CN" dirty="0">
                <a:solidFill>
                  <a:srgbClr val="FF0000"/>
                </a:solidFill>
                <a:latin typeface="Neo Sans Intel" charset="0"/>
                <a:ea typeface="宋体" charset="0"/>
                <a:cs typeface="宋体" charset="0"/>
              </a:rPr>
              <a:t>VMREAD</a:t>
            </a:r>
            <a:r>
              <a:rPr lang="en-US" altLang="zh-CN" dirty="0">
                <a:latin typeface="Neo Sans Intel" charset="0"/>
                <a:ea typeface="宋体" charset="0"/>
                <a:cs typeface="宋体" charset="0"/>
              </a:rPr>
              <a:t>, </a:t>
            </a:r>
            <a:r>
              <a:rPr lang="en-US" altLang="zh-CN" dirty="0">
                <a:solidFill>
                  <a:srgbClr val="FF0000"/>
                </a:solidFill>
                <a:latin typeface="Neo Sans Intel" charset="0"/>
                <a:ea typeface="宋体" charset="0"/>
                <a:cs typeface="宋体" charset="0"/>
              </a:rPr>
              <a:t>VMWRITE</a:t>
            </a:r>
            <a:r>
              <a:rPr lang="en-US" altLang="zh-CN" dirty="0">
                <a:latin typeface="Neo Sans Intel" charset="0"/>
                <a:ea typeface="宋体" charset="0"/>
                <a:cs typeface="宋体" charset="0"/>
              </a:rPr>
              <a:t>, </a:t>
            </a:r>
            <a:r>
              <a:rPr lang="en-US" altLang="zh-CN" dirty="0">
                <a:solidFill>
                  <a:srgbClr val="FF0000"/>
                </a:solidFill>
                <a:latin typeface="Neo Sans Intel" charset="0"/>
                <a:ea typeface="宋体" charset="0"/>
                <a:cs typeface="宋体" charset="0"/>
              </a:rPr>
              <a:t>VMCLEAR</a:t>
            </a:r>
          </a:p>
          <a:p>
            <a:pPr marL="380985" lvl="1" indent="0">
              <a:buNone/>
            </a:pPr>
            <a:r>
              <a:rPr lang="en-US" altLang="zh-CN" dirty="0">
                <a:latin typeface="Neo Sans Intel" charset="0"/>
                <a:ea typeface="宋体" charset="0"/>
                <a:cs typeface="宋体" charset="0"/>
              </a:rPr>
              <a:t>Read from, Write to and clear a VMCS.</a:t>
            </a:r>
          </a:p>
        </p:txBody>
      </p:sp>
    </p:spTree>
    <p:extLst>
      <p:ext uri="{BB962C8B-B14F-4D97-AF65-F5344CB8AC3E}">
        <p14:creationId xmlns:p14="http://schemas.microsoft.com/office/powerpoint/2010/main" val="384688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Memory Virtualization</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21737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Virtualizing Memory</a:t>
            </a:r>
            <a:endParaRPr lang="zh-CN" altLang="en-US" dirty="0"/>
          </a:p>
        </p:txBody>
      </p:sp>
      <p:sp>
        <p:nvSpPr>
          <p:cNvPr id="3" name="内容占位符 2"/>
          <p:cNvSpPr>
            <a:spLocks noGrp="1"/>
          </p:cNvSpPr>
          <p:nvPr>
            <p:ph idx="1"/>
          </p:nvPr>
        </p:nvSpPr>
        <p:spPr/>
        <p:txBody>
          <a:bodyPr>
            <a:normAutofit/>
          </a:bodyPr>
          <a:lstStyle/>
          <a:p>
            <a:r>
              <a:rPr lang="en-US" altLang="zh-CN" dirty="0"/>
              <a:t>VMM constructs a page table that maps guest address to host physical address</a:t>
            </a:r>
          </a:p>
          <a:p>
            <a:pPr lvl="1"/>
            <a:r>
              <a:rPr lang="en-US" altLang="zh-CN" dirty="0"/>
              <a:t>E.g., if guest VM has 1GB of memory, it can access memory address 0~1GB</a:t>
            </a:r>
          </a:p>
          <a:p>
            <a:pPr lvl="1"/>
            <a:r>
              <a:rPr lang="en-US" altLang="zh-CN" dirty="0"/>
              <a:t>Each guest VM has its own mapping for memory address 0, etc. </a:t>
            </a:r>
          </a:p>
          <a:p>
            <a:pPr lvl="1"/>
            <a:r>
              <a:rPr lang="en-US" altLang="zh-CN" dirty="0"/>
              <a:t>Different host physical address used to store data for those memory locations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25</a:t>
            </a:fld>
            <a:endParaRPr lang="zh-CN" altLang="en-US"/>
          </a:p>
        </p:txBody>
      </p:sp>
    </p:spTree>
    <p:extLst>
      <p:ext uri="{BB962C8B-B14F-4D97-AF65-F5344CB8AC3E}">
        <p14:creationId xmlns:p14="http://schemas.microsoft.com/office/powerpoint/2010/main" val="3632632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Virtualizing the</a:t>
            </a:r>
            <a:r>
              <a:rPr lang="zh-CN" altLang="en-US" dirty="0"/>
              <a:t> </a:t>
            </a:r>
            <a:r>
              <a:rPr lang="en-US" altLang="zh-CN" dirty="0"/>
              <a:t>Page Tables</a:t>
            </a:r>
            <a:endParaRPr lang="zh-CN" altLang="en-US" dirty="0"/>
          </a:p>
        </p:txBody>
      </p:sp>
      <p:sp>
        <p:nvSpPr>
          <p:cNvPr id="3" name="内容占位符 2"/>
          <p:cNvSpPr>
            <a:spLocks noGrp="1"/>
          </p:cNvSpPr>
          <p:nvPr>
            <p:ph idx="1"/>
          </p:nvPr>
        </p:nvSpPr>
        <p:spPr>
          <a:xfrm>
            <a:off x="457200" y="1905001"/>
            <a:ext cx="8229600" cy="4116287"/>
          </a:xfrm>
        </p:spPr>
        <p:txBody>
          <a:bodyPr>
            <a:noAutofit/>
          </a:bodyPr>
          <a:lstStyle/>
          <a:p>
            <a:r>
              <a:rPr lang="en-US" altLang="zh-CN" sz="2400" dirty="0"/>
              <a:t>Terminology: 3 types of address now</a:t>
            </a:r>
          </a:p>
          <a:p>
            <a:pPr lvl="1"/>
            <a:r>
              <a:rPr lang="en-US" altLang="zh-CN" sz="2000" b="1" dirty="0">
                <a:solidFill>
                  <a:srgbClr val="0096FF"/>
                </a:solidFill>
              </a:rPr>
              <a:t>GVA</a:t>
            </a:r>
            <a:r>
              <a:rPr lang="en-US" altLang="zh-CN" sz="2000" dirty="0">
                <a:solidFill>
                  <a:srgbClr val="0096FF"/>
                </a:solidFill>
              </a:rPr>
              <a:t>-&gt;</a:t>
            </a:r>
            <a:r>
              <a:rPr lang="en-US" altLang="zh-CN" sz="2000" b="1" dirty="0">
                <a:solidFill>
                  <a:srgbClr val="0096FF"/>
                </a:solidFill>
              </a:rPr>
              <a:t>GPA</a:t>
            </a:r>
            <a:r>
              <a:rPr lang="en-US" altLang="zh-CN" sz="2000" dirty="0">
                <a:solidFill>
                  <a:srgbClr val="0096FF"/>
                </a:solidFill>
              </a:rPr>
              <a:t>-&gt;</a:t>
            </a:r>
            <a:r>
              <a:rPr lang="en-US" altLang="zh-CN" sz="2000" b="1" dirty="0">
                <a:solidFill>
                  <a:srgbClr val="0096FF"/>
                </a:solidFill>
              </a:rPr>
              <a:t>HPA</a:t>
            </a:r>
            <a:r>
              <a:rPr lang="en-US" altLang="zh-CN" sz="2000" dirty="0">
                <a:solidFill>
                  <a:schemeClr val="accent2"/>
                </a:solidFill>
              </a:rPr>
              <a:t> </a:t>
            </a:r>
            <a:r>
              <a:rPr lang="en-US" altLang="zh-CN" sz="2000" dirty="0"/>
              <a:t>(Guest virtual. Guest physical. Host physical)</a:t>
            </a:r>
          </a:p>
          <a:p>
            <a:pPr lvl="1"/>
            <a:r>
              <a:rPr lang="en-US" altLang="zh-CN" sz="2000" dirty="0"/>
              <a:t>Guest VM's page table contains GPA</a:t>
            </a:r>
          </a:p>
          <a:p>
            <a:r>
              <a:rPr lang="en-US" altLang="zh-CN" sz="2400" dirty="0"/>
              <a:t>Setting CR3 to point to guest page table would not work</a:t>
            </a:r>
          </a:p>
          <a:p>
            <a:pPr lvl="1"/>
            <a:r>
              <a:rPr lang="en-US" altLang="zh-CN" sz="2000" dirty="0"/>
              <a:t>E.g.,</a:t>
            </a:r>
            <a:r>
              <a:rPr lang="zh-CN" altLang="en-US" sz="2000" dirty="0"/>
              <a:t> </a:t>
            </a:r>
            <a:r>
              <a:rPr lang="en-US" altLang="zh-CN" sz="2000" dirty="0"/>
              <a:t>a</a:t>
            </a:r>
            <a:r>
              <a:rPr lang="zh-CN" altLang="en-US" sz="2000" dirty="0"/>
              <a:t> </a:t>
            </a:r>
            <a:r>
              <a:rPr lang="en-US" altLang="zh-CN" sz="2000" dirty="0"/>
              <a:t>processes in VM might access host physical address 0~1GB,</a:t>
            </a:r>
            <a:r>
              <a:rPr lang="zh-CN" altLang="en-US" sz="2000" dirty="0"/>
              <a:t> </a:t>
            </a:r>
            <a:r>
              <a:rPr lang="en-US" altLang="zh-CN" sz="2000" dirty="0"/>
              <a:t>which might not belong to that guest VM</a:t>
            </a:r>
            <a:endParaRPr lang="zh-CN" altLang="en-US" sz="2000" dirty="0"/>
          </a:p>
          <a:p>
            <a:pPr lvl="1"/>
            <a:r>
              <a:rPr lang="en-US" altLang="zh-CN" sz="2000" dirty="0"/>
              <a:t>Solution-1:</a:t>
            </a:r>
            <a:r>
              <a:rPr lang="zh-CN" altLang="en-US" sz="2000" dirty="0"/>
              <a:t> </a:t>
            </a:r>
            <a:r>
              <a:rPr lang="en-US" altLang="zh-CN" sz="2000" b="1" dirty="0">
                <a:solidFill>
                  <a:srgbClr val="0096FF"/>
                </a:solidFill>
              </a:rPr>
              <a:t>shadow</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Solution-2:</a:t>
            </a:r>
            <a:r>
              <a:rPr lang="zh-CN" altLang="en-US" sz="2000" dirty="0"/>
              <a:t> </a:t>
            </a:r>
            <a:r>
              <a:rPr lang="en-US" altLang="zh-CN" sz="2000" b="1" dirty="0">
                <a:solidFill>
                  <a:srgbClr val="0096FF"/>
                </a:solidFill>
              </a:rPr>
              <a:t>direct</a:t>
            </a:r>
            <a:r>
              <a:rPr lang="zh-CN" altLang="en-US" sz="2000" b="1" dirty="0">
                <a:solidFill>
                  <a:srgbClr val="0096FF"/>
                </a:solidFill>
              </a:rPr>
              <a:t> </a:t>
            </a:r>
            <a:r>
              <a:rPr lang="en-US" altLang="zh-CN" sz="2000" b="1" dirty="0">
                <a:solidFill>
                  <a:srgbClr val="0096FF"/>
                </a:solidFill>
              </a:rPr>
              <a:t>paging</a:t>
            </a:r>
            <a:endParaRPr lang="zh-CN" altLang="en-US" sz="2000" b="1" dirty="0">
              <a:solidFill>
                <a:srgbClr val="0096FF"/>
              </a:solidFill>
            </a:endParaRPr>
          </a:p>
          <a:p>
            <a:pPr lvl="1"/>
            <a:r>
              <a:rPr lang="en-US" altLang="zh-CN" sz="2000" dirty="0"/>
              <a:t>Solution-3:</a:t>
            </a:r>
            <a:r>
              <a:rPr lang="zh-CN" altLang="en-US" sz="2000" dirty="0"/>
              <a:t> </a:t>
            </a:r>
            <a:r>
              <a:rPr lang="en-US" altLang="zh-CN" sz="2000" b="1" dirty="0">
                <a:solidFill>
                  <a:srgbClr val="0096FF"/>
                </a:solidFill>
              </a:rPr>
              <a:t>new</a:t>
            </a:r>
            <a:r>
              <a:rPr lang="zh-CN" altLang="en-US" sz="2000" b="1" dirty="0">
                <a:solidFill>
                  <a:srgbClr val="0096FF"/>
                </a:solidFill>
              </a:rPr>
              <a:t> </a:t>
            </a:r>
            <a:r>
              <a:rPr lang="en-US" altLang="zh-CN" sz="2000" b="1" dirty="0">
                <a:solidFill>
                  <a:srgbClr val="0096FF"/>
                </a:solidFill>
              </a:rPr>
              <a:t>hardware</a:t>
            </a:r>
            <a:endParaRPr lang="zh-CN" altLang="en-US" sz="2000" b="1" dirty="0">
              <a:solidFill>
                <a:srgbClr val="0096FF"/>
              </a:solidFill>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243388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Solution-1: Shadow Pages</a:t>
            </a:r>
            <a:endParaRPr kumimoji="1" lang="zh-CN" altLang="en-US" dirty="0"/>
          </a:p>
        </p:txBody>
      </p:sp>
      <p:cxnSp>
        <p:nvCxnSpPr>
          <p:cNvPr id="4" name="直接连接符 55"/>
          <p:cNvCxnSpPr/>
          <p:nvPr/>
        </p:nvCxnSpPr>
        <p:spPr>
          <a:xfrm>
            <a:off x="887588" y="4109321"/>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2"/>
          <p:cNvCxnSpPr/>
          <p:nvPr/>
        </p:nvCxnSpPr>
        <p:spPr>
          <a:xfrm>
            <a:off x="894015" y="3083208"/>
            <a:ext cx="762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Elbow Connector 116"/>
          <p:cNvCxnSpPr/>
          <p:nvPr/>
        </p:nvCxnSpPr>
        <p:spPr>
          <a:xfrm>
            <a:off x="2423762" y="2640952"/>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Elbow Connector 116"/>
          <p:cNvCxnSpPr/>
          <p:nvPr/>
        </p:nvCxnSpPr>
        <p:spPr>
          <a:xfrm rot="10800000" flipV="1">
            <a:off x="1643675" y="2640951"/>
            <a:ext cx="12700" cy="208047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146"/>
          <p:cNvCxnSpPr/>
          <p:nvPr/>
        </p:nvCxnSpPr>
        <p:spPr>
          <a:xfrm>
            <a:off x="6024164" y="3771282"/>
            <a:ext cx="133038" cy="72639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9" name="Picture 83"/>
          <p:cNvPicPr>
            <a:picLocks noChangeAspect="1"/>
          </p:cNvPicPr>
          <p:nvPr/>
        </p:nvPicPr>
        <p:blipFill rotWithShape="1">
          <a:blip r:embed="rId2"/>
          <a:srcRect t="40008" b="43755"/>
          <a:stretch/>
        </p:blipFill>
        <p:spPr>
          <a:xfrm>
            <a:off x="3743909" y="4521368"/>
            <a:ext cx="4320480" cy="598401"/>
          </a:xfrm>
          <a:prstGeom prst="rect">
            <a:avLst/>
          </a:prstGeom>
        </p:spPr>
      </p:pic>
      <p:sp>
        <p:nvSpPr>
          <p:cNvPr id="10" name="Rectangle 5"/>
          <p:cNvSpPr>
            <a:spLocks noChangeAspect="1" noChangeArrowheads="1"/>
          </p:cNvSpPr>
          <p:nvPr/>
        </p:nvSpPr>
        <p:spPr bwMode="auto">
          <a:xfrm>
            <a:off x="3433949" y="449767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1" name="Rectangle 5"/>
          <p:cNvSpPr>
            <a:spLocks noChangeAspect="1" noChangeArrowheads="1"/>
          </p:cNvSpPr>
          <p:nvPr/>
        </p:nvSpPr>
        <p:spPr bwMode="auto">
          <a:xfrm>
            <a:off x="438460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2" name="Rectangle 5"/>
          <p:cNvSpPr>
            <a:spLocks noChangeAspect="1" noChangeArrowheads="1"/>
          </p:cNvSpPr>
          <p:nvPr/>
        </p:nvSpPr>
        <p:spPr bwMode="auto">
          <a:xfrm>
            <a:off x="493114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3" name="Rectangle 5"/>
          <p:cNvSpPr>
            <a:spLocks noChangeAspect="1" noChangeArrowheads="1"/>
          </p:cNvSpPr>
          <p:nvPr/>
        </p:nvSpPr>
        <p:spPr bwMode="auto">
          <a:xfrm>
            <a:off x="5477686" y="24746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4" name="Rectangle 5"/>
          <p:cNvSpPr>
            <a:spLocks noChangeAspect="1" noChangeArrowheads="1"/>
          </p:cNvSpPr>
          <p:nvPr/>
        </p:nvSpPr>
        <p:spPr bwMode="auto">
          <a:xfrm>
            <a:off x="4384606" y="3471872"/>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5" name="Rectangle 5"/>
          <p:cNvSpPr>
            <a:spLocks noChangeAspect="1" noChangeArrowheads="1"/>
          </p:cNvSpPr>
          <p:nvPr/>
        </p:nvSpPr>
        <p:spPr bwMode="auto">
          <a:xfrm>
            <a:off x="438460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6" name="Rectangle 11"/>
          <p:cNvSpPr>
            <a:spLocks noChangeAspect="1" noChangeArrowheads="1"/>
          </p:cNvSpPr>
          <p:nvPr/>
        </p:nvSpPr>
        <p:spPr bwMode="auto">
          <a:xfrm>
            <a:off x="4931146" y="3478273"/>
            <a:ext cx="546540" cy="294029"/>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17" name="Rectangle 5"/>
          <p:cNvSpPr>
            <a:spLocks noChangeAspect="1" noChangeArrowheads="1"/>
          </p:cNvSpPr>
          <p:nvPr/>
        </p:nvSpPr>
        <p:spPr bwMode="auto">
          <a:xfrm>
            <a:off x="5477686" y="3478273"/>
            <a:ext cx="546540" cy="294029"/>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18" name="Rectangle 5"/>
          <p:cNvSpPr>
            <a:spLocks noChangeAspect="1" noChangeArrowheads="1"/>
          </p:cNvSpPr>
          <p:nvPr/>
        </p:nvSpPr>
        <p:spPr bwMode="auto">
          <a:xfrm>
            <a:off x="6024226" y="3478273"/>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19" name="Straight Connector 15"/>
          <p:cNvCxnSpPr/>
          <p:nvPr/>
        </p:nvCxnSpPr>
        <p:spPr>
          <a:xfrm>
            <a:off x="438460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6"/>
          <p:cNvCxnSpPr/>
          <p:nvPr/>
        </p:nvCxnSpPr>
        <p:spPr>
          <a:xfrm>
            <a:off x="4931146" y="2768699"/>
            <a:ext cx="54654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17"/>
          <p:cNvCxnSpPr/>
          <p:nvPr/>
        </p:nvCxnSpPr>
        <p:spPr>
          <a:xfrm flipH="1">
            <a:off x="602422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0"/>
          <p:cNvCxnSpPr/>
          <p:nvPr/>
        </p:nvCxnSpPr>
        <p:spPr>
          <a:xfrm flipH="1">
            <a:off x="6570766" y="2768699"/>
            <a:ext cx="546540" cy="709572"/>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3" name="Rectangle 5"/>
          <p:cNvSpPr>
            <a:spLocks noChangeAspect="1" noChangeArrowheads="1"/>
          </p:cNvSpPr>
          <p:nvPr/>
        </p:nvSpPr>
        <p:spPr bwMode="auto">
          <a:xfrm>
            <a:off x="657076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4" name="Rectangle 5"/>
          <p:cNvSpPr>
            <a:spLocks noChangeAspect="1" noChangeArrowheads="1"/>
          </p:cNvSpPr>
          <p:nvPr/>
        </p:nvSpPr>
        <p:spPr bwMode="auto">
          <a:xfrm>
            <a:off x="6570766" y="3478273"/>
            <a:ext cx="546540" cy="294029"/>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25" name="Straight Connector 25"/>
          <p:cNvCxnSpPr/>
          <p:nvPr/>
        </p:nvCxnSpPr>
        <p:spPr>
          <a:xfrm flipH="1">
            <a:off x="4394056" y="2768699"/>
            <a:ext cx="1083630" cy="709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7"/>
          <p:cNvCxnSpPr/>
          <p:nvPr/>
        </p:nvCxnSpPr>
        <p:spPr>
          <a:xfrm flipH="1">
            <a:off x="4931146" y="2768699"/>
            <a:ext cx="1093080" cy="709572"/>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5"/>
          <p:cNvSpPr>
            <a:spLocks noChangeAspect="1" noChangeArrowheads="1"/>
          </p:cNvSpPr>
          <p:nvPr/>
        </p:nvSpPr>
        <p:spPr bwMode="auto">
          <a:xfrm>
            <a:off x="5073569" y="4503225"/>
            <a:ext cx="54654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8" name="Rectangle 5"/>
          <p:cNvSpPr>
            <a:spLocks noChangeAspect="1" noChangeArrowheads="1"/>
          </p:cNvSpPr>
          <p:nvPr/>
        </p:nvSpPr>
        <p:spPr bwMode="auto">
          <a:xfrm>
            <a:off x="561065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29" name="Rectangle 31"/>
          <p:cNvSpPr>
            <a:spLocks noChangeAspect="1" noChangeArrowheads="1"/>
          </p:cNvSpPr>
          <p:nvPr/>
        </p:nvSpPr>
        <p:spPr bwMode="auto">
          <a:xfrm>
            <a:off x="6157199" y="4503225"/>
            <a:ext cx="546540" cy="29402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0" name="Rectangle 5"/>
          <p:cNvSpPr>
            <a:spLocks noChangeAspect="1" noChangeArrowheads="1"/>
          </p:cNvSpPr>
          <p:nvPr/>
        </p:nvSpPr>
        <p:spPr bwMode="auto">
          <a:xfrm>
            <a:off x="6703739" y="4503225"/>
            <a:ext cx="546540" cy="294029"/>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1" name="Rectangle 5"/>
          <p:cNvSpPr>
            <a:spLocks noChangeAspect="1" noChangeArrowheads="1"/>
          </p:cNvSpPr>
          <p:nvPr/>
        </p:nvSpPr>
        <p:spPr bwMode="auto">
          <a:xfrm>
            <a:off x="7117306" y="2474672"/>
            <a:ext cx="546540" cy="294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2" name="Rectangle 5"/>
          <p:cNvSpPr>
            <a:spLocks noChangeAspect="1" noChangeArrowheads="1"/>
          </p:cNvSpPr>
          <p:nvPr/>
        </p:nvSpPr>
        <p:spPr bwMode="auto">
          <a:xfrm>
            <a:off x="4384606" y="3474662"/>
            <a:ext cx="2732700" cy="294029"/>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3" name="Rectangle 5"/>
          <p:cNvSpPr>
            <a:spLocks noChangeAspect="1" noChangeArrowheads="1"/>
          </p:cNvSpPr>
          <p:nvPr/>
        </p:nvSpPr>
        <p:spPr bwMode="auto">
          <a:xfrm>
            <a:off x="451757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4" name="Rectangle 5"/>
          <p:cNvSpPr>
            <a:spLocks noChangeAspect="1" noChangeArrowheads="1"/>
          </p:cNvSpPr>
          <p:nvPr/>
        </p:nvSpPr>
        <p:spPr bwMode="auto">
          <a:xfrm>
            <a:off x="397103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cxnSp>
        <p:nvCxnSpPr>
          <p:cNvPr id="35" name="Straight Connector 50"/>
          <p:cNvCxnSpPr/>
          <p:nvPr/>
        </p:nvCxnSpPr>
        <p:spPr>
          <a:xfrm flipH="1">
            <a:off x="4517580" y="3771282"/>
            <a:ext cx="966522"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53"/>
          <p:cNvCxnSpPr/>
          <p:nvPr/>
        </p:nvCxnSpPr>
        <p:spPr>
          <a:xfrm flipH="1">
            <a:off x="3971040" y="3771284"/>
            <a:ext cx="973002" cy="723755"/>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37" name="Rectangle 5"/>
          <p:cNvSpPr>
            <a:spLocks noChangeAspect="1" noChangeArrowheads="1"/>
          </p:cNvSpPr>
          <p:nvPr/>
        </p:nvSpPr>
        <p:spPr bwMode="auto">
          <a:xfrm>
            <a:off x="6157199" y="4503225"/>
            <a:ext cx="546540" cy="294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38" name="TextBox 71"/>
          <p:cNvSpPr txBox="1"/>
          <p:nvPr/>
        </p:nvSpPr>
        <p:spPr>
          <a:xfrm>
            <a:off x="1643676" y="4521367"/>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39" name="Rectangle 10"/>
          <p:cNvSpPr>
            <a:spLocks noChangeAspect="1" noChangeArrowheads="1"/>
          </p:cNvSpPr>
          <p:nvPr/>
        </p:nvSpPr>
        <p:spPr bwMode="auto">
          <a:xfrm>
            <a:off x="4223962" y="2221110"/>
            <a:ext cx="3620552" cy="1887380"/>
          </a:xfrm>
          <a:prstGeom prst="rect">
            <a:avLst/>
          </a:prstGeom>
          <a:noFill/>
          <a:ln w="3175" cmpd="sng">
            <a:prstDash val="solid"/>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333" dirty="0">
              <a:solidFill>
                <a:srgbClr val="000000"/>
              </a:solidFill>
              <a:latin typeface="DengXian" charset="0"/>
              <a:ea typeface="DengXian" charset="0"/>
              <a:cs typeface="DengXian" charset="0"/>
            </a:endParaRPr>
          </a:p>
        </p:txBody>
      </p:sp>
      <p:sp>
        <p:nvSpPr>
          <p:cNvPr id="40" name="TextBox 74"/>
          <p:cNvSpPr txBox="1"/>
          <p:nvPr/>
        </p:nvSpPr>
        <p:spPr>
          <a:xfrm>
            <a:off x="4067944" y="1772816"/>
            <a:ext cx="1436354" cy="400110"/>
          </a:xfrm>
          <a:prstGeom prst="rect">
            <a:avLst/>
          </a:prstGeom>
          <a:noFill/>
        </p:spPr>
        <p:txBody>
          <a:bodyPr wrap="square" rtlCol="0">
            <a:spAutoFit/>
          </a:bodyPr>
          <a:lstStyle/>
          <a:p>
            <a:pPr algn="ctr"/>
            <a:r>
              <a:rPr lang="en-US" altLang="zh-CN" sz="2000" dirty="0">
                <a:solidFill>
                  <a:srgbClr val="000000"/>
                </a:solidFill>
                <a:latin typeface="DengXian" charset="0"/>
                <a:ea typeface="DengXian" charset="0"/>
                <a:cs typeface="DengXian" charset="0"/>
              </a:rPr>
              <a:t>Guest VM</a:t>
            </a:r>
            <a:endParaRPr lang="en-US" sz="2000" dirty="0">
              <a:solidFill>
                <a:srgbClr val="000000"/>
              </a:solidFill>
              <a:latin typeface="DengXian" charset="0"/>
              <a:ea typeface="DengXian" charset="0"/>
              <a:cs typeface="DengXian" charset="0"/>
            </a:endParaRPr>
          </a:p>
        </p:txBody>
      </p:sp>
      <p:sp>
        <p:nvSpPr>
          <p:cNvPr id="41" name="Rectangle 106"/>
          <p:cNvSpPr/>
          <p:nvPr/>
        </p:nvSpPr>
        <p:spPr>
          <a:xfrm>
            <a:off x="1043610" y="2947963"/>
            <a:ext cx="610468" cy="248663"/>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GPT</a:t>
            </a:r>
          </a:p>
        </p:txBody>
      </p:sp>
      <p:pic>
        <p:nvPicPr>
          <p:cNvPr id="42" name="Picture 113"/>
          <p:cNvPicPr>
            <a:picLocks noChangeAspect="1"/>
          </p:cNvPicPr>
          <p:nvPr/>
        </p:nvPicPr>
        <p:blipFill>
          <a:blip r:embed="rId3"/>
          <a:stretch>
            <a:fillRect/>
          </a:stretch>
        </p:blipFill>
        <p:spPr>
          <a:xfrm>
            <a:off x="5420193" y="5383075"/>
            <a:ext cx="839219" cy="681778"/>
          </a:xfrm>
          <a:prstGeom prst="rect">
            <a:avLst/>
          </a:prstGeom>
        </p:spPr>
      </p:pic>
      <p:cxnSp>
        <p:nvCxnSpPr>
          <p:cNvPr id="43" name="Elbow Connector 116"/>
          <p:cNvCxnSpPr/>
          <p:nvPr/>
        </p:nvCxnSpPr>
        <p:spPr>
          <a:xfrm rot="10800000">
            <a:off x="2843808" y="4081578"/>
            <a:ext cx="2576382" cy="1642387"/>
          </a:xfrm>
          <a:prstGeom prst="bentConnector3">
            <a:avLst>
              <a:gd name="adj1" fmla="val 87390"/>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143"/>
          <p:cNvCxnSpPr/>
          <p:nvPr/>
        </p:nvCxnSpPr>
        <p:spPr>
          <a:xfrm>
            <a:off x="6564224" y="3771282"/>
            <a:ext cx="139518" cy="70816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5" name="TextBox 69"/>
          <p:cNvSpPr txBox="1"/>
          <p:nvPr/>
        </p:nvSpPr>
        <p:spPr>
          <a:xfrm>
            <a:off x="1643676" y="2440896"/>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46" name="Rectangle 107"/>
          <p:cNvSpPr/>
          <p:nvPr/>
        </p:nvSpPr>
        <p:spPr>
          <a:xfrm>
            <a:off x="2233342" y="3957246"/>
            <a:ext cx="610468" cy="24866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SPT</a:t>
            </a:r>
          </a:p>
        </p:txBody>
      </p:sp>
      <p:sp>
        <p:nvSpPr>
          <p:cNvPr id="47" name="Rectangle 107"/>
          <p:cNvSpPr/>
          <p:nvPr/>
        </p:nvSpPr>
        <p:spPr>
          <a:xfrm>
            <a:off x="1043610" y="3960001"/>
            <a:ext cx="610468" cy="248663"/>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latin typeface="DengXian" charset="0"/>
                <a:ea typeface="DengXian" charset="0"/>
                <a:cs typeface="DengXian" charset="0"/>
              </a:rPr>
              <a:t>HPT</a:t>
            </a:r>
          </a:p>
        </p:txBody>
      </p:sp>
      <p:sp>
        <p:nvSpPr>
          <p:cNvPr id="48" name="TextBox 70"/>
          <p:cNvSpPr txBox="1"/>
          <p:nvPr/>
        </p:nvSpPr>
        <p:spPr>
          <a:xfrm>
            <a:off x="983603" y="3471250"/>
            <a:ext cx="758053" cy="400110"/>
          </a:xfrm>
          <a:prstGeom prst="rect">
            <a:avLst/>
          </a:prstGeom>
          <a:solidFill>
            <a:srgbClr val="FFFFFF"/>
          </a:solid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49" name="Rectangle 5"/>
          <p:cNvSpPr>
            <a:spLocks noChangeAspect="1" noChangeArrowheads="1"/>
          </p:cNvSpPr>
          <p:nvPr/>
        </p:nvSpPr>
        <p:spPr bwMode="auto">
          <a:xfrm>
            <a:off x="7224295" y="4493973"/>
            <a:ext cx="1080120" cy="29402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0" name="Rectangle 5"/>
          <p:cNvSpPr>
            <a:spLocks noChangeAspect="1" noChangeArrowheads="1"/>
          </p:cNvSpPr>
          <p:nvPr/>
        </p:nvSpPr>
        <p:spPr bwMode="auto">
          <a:xfrm>
            <a:off x="3433949" y="4495039"/>
            <a:ext cx="4909410" cy="294029"/>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667" dirty="0">
              <a:latin typeface="DengXian" charset="0"/>
              <a:ea typeface="DengXian" charset="0"/>
              <a:cs typeface="DengXian" charset="0"/>
            </a:endParaRPr>
          </a:p>
        </p:txBody>
      </p:sp>
      <p:sp>
        <p:nvSpPr>
          <p:cNvPr id="51" name="TextBox 69"/>
          <p:cNvSpPr txBox="1"/>
          <p:nvPr/>
        </p:nvSpPr>
        <p:spPr>
          <a:xfrm>
            <a:off x="7806288" y="2429324"/>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GVA</a:t>
            </a:r>
          </a:p>
        </p:txBody>
      </p:sp>
      <p:sp>
        <p:nvSpPr>
          <p:cNvPr id="52" name="TextBox 70"/>
          <p:cNvSpPr txBox="1"/>
          <p:nvPr/>
        </p:nvSpPr>
        <p:spPr>
          <a:xfrm>
            <a:off x="7179064" y="3432924"/>
            <a:ext cx="758053"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GPA</a:t>
            </a:r>
          </a:p>
        </p:txBody>
      </p:sp>
      <p:sp>
        <p:nvSpPr>
          <p:cNvPr id="53" name="TextBox 71"/>
          <p:cNvSpPr txBox="1"/>
          <p:nvPr/>
        </p:nvSpPr>
        <p:spPr>
          <a:xfrm>
            <a:off x="7612151" y="4445845"/>
            <a:ext cx="780087" cy="400110"/>
          </a:xfrm>
          <a:prstGeom prst="rect">
            <a:avLst/>
          </a:prstGeom>
          <a:noFill/>
        </p:spPr>
        <p:txBody>
          <a:bodyPr wrap="square" rtlCol="0">
            <a:spAutoFit/>
          </a:bodyPr>
          <a:lstStyle/>
          <a:p>
            <a:pPr algn="ctr"/>
            <a:r>
              <a:rPr lang="en-US" sz="2000" dirty="0">
                <a:solidFill>
                  <a:srgbClr val="000000"/>
                </a:solidFill>
                <a:latin typeface="DengXian" charset="0"/>
                <a:ea typeface="DengXian" charset="0"/>
                <a:cs typeface="DengXian" charset="0"/>
              </a:rPr>
              <a:t>HPA</a:t>
            </a:r>
          </a:p>
        </p:txBody>
      </p:sp>
      <p:sp>
        <p:nvSpPr>
          <p:cNvPr id="54" name="文本框 53"/>
          <p:cNvSpPr txBox="1"/>
          <p:nvPr/>
        </p:nvSpPr>
        <p:spPr>
          <a:xfrm>
            <a:off x="4734772" y="5723964"/>
            <a:ext cx="685419" cy="369332"/>
          </a:xfrm>
          <a:prstGeom prst="rect">
            <a:avLst/>
          </a:prstGeom>
          <a:noFill/>
        </p:spPr>
        <p:txBody>
          <a:bodyPr wrap="square" rtlCol="0">
            <a:spAutoFit/>
          </a:bodyPr>
          <a:lstStyle/>
          <a:p>
            <a:r>
              <a:rPr kumimoji="1" lang="en-US" altLang="zh-CN" dirty="0">
                <a:latin typeface="DengXian" charset="0"/>
                <a:ea typeface="DengXian" charset="0"/>
                <a:cs typeface="DengXian" charset="0"/>
              </a:rPr>
              <a:t>CR3</a:t>
            </a:r>
            <a:endParaRPr kumimoji="1" lang="zh-CN" altLang="en-US" dirty="0">
              <a:latin typeface="DengXian" charset="0"/>
              <a:ea typeface="DengXian" charset="0"/>
              <a:cs typeface="DengXian" charset="0"/>
            </a:endParaRPr>
          </a:p>
        </p:txBody>
      </p:sp>
    </p:spTree>
    <p:extLst>
      <p:ext uri="{BB962C8B-B14F-4D97-AF65-F5344CB8AC3E}">
        <p14:creationId xmlns:p14="http://schemas.microsoft.com/office/powerpoint/2010/main" val="105787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Two</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Become</a:t>
            </a:r>
            <a:r>
              <a:rPr kumimoji="1" lang="zh-CN" altLang="en-US" dirty="0"/>
              <a:t> </a:t>
            </a:r>
            <a:r>
              <a:rPr kumimoji="1" lang="en-US" altLang="zh-CN" dirty="0"/>
              <a:t>One</a:t>
            </a:r>
            <a:endParaRPr lang="zh-CN" altLang="en-US" dirty="0"/>
          </a:p>
        </p:txBody>
      </p:sp>
      <p:sp>
        <p:nvSpPr>
          <p:cNvPr id="3" name="内容占位符 2"/>
          <p:cNvSpPr>
            <a:spLocks noGrp="1"/>
          </p:cNvSpPr>
          <p:nvPr>
            <p:ph idx="1"/>
          </p:nvPr>
        </p:nvSpPr>
        <p:spPr/>
        <p:txBody>
          <a:bodyPr>
            <a:noAutofit/>
          </a:bodyPr>
          <a:lstStyle/>
          <a:p>
            <a:pPr marL="428608" indent="-428608">
              <a:buFont typeface="+mj-lt"/>
              <a:buAutoNum type="arabicPeriod"/>
            </a:pPr>
            <a:r>
              <a:rPr lang="en-US" altLang="zh-CN" sz="2000" dirty="0"/>
              <a:t>VMM intercepts guest OS setting the virtual CR3</a:t>
            </a:r>
          </a:p>
          <a:p>
            <a:pPr marL="428608" indent="-428608">
              <a:buFont typeface="+mj-lt"/>
              <a:buAutoNum type="arabicPeriod"/>
            </a:pPr>
            <a:r>
              <a:rPr lang="en-US" altLang="zh-CN" sz="2000" dirty="0"/>
              <a:t>VMM iterates over the guest page table, constructs a corresponding shadow page</a:t>
            </a:r>
            <a:r>
              <a:rPr lang="zh-CN" altLang="en-US" sz="2000" dirty="0"/>
              <a:t> </a:t>
            </a:r>
            <a:r>
              <a:rPr lang="en-US" altLang="zh-CN" sz="2000" dirty="0"/>
              <a:t>table</a:t>
            </a:r>
          </a:p>
          <a:p>
            <a:pPr marL="428608" indent="-428608">
              <a:buFont typeface="+mj-lt"/>
              <a:buAutoNum type="arabicPeriod"/>
            </a:pPr>
            <a:r>
              <a:rPr lang="en-US" altLang="zh-CN" sz="2000" dirty="0"/>
              <a:t>In shadow PT, every guest physical address is translated into host physical address</a:t>
            </a:r>
          </a:p>
          <a:p>
            <a:pPr marL="428608" indent="-428608">
              <a:buFont typeface="+mj-lt"/>
              <a:buAutoNum type="arabicPeriod"/>
            </a:pPr>
            <a:r>
              <a:rPr lang="en-US" altLang="zh-CN" sz="2000" dirty="0"/>
              <a:t>Finally, VMM loads the host physical address of the shadow page</a:t>
            </a:r>
            <a:r>
              <a:rPr lang="zh-CN" altLang="en-US" sz="2000" dirty="0"/>
              <a:t> </a:t>
            </a:r>
            <a:r>
              <a:rPr lang="en-US" altLang="zh-CN" sz="2000" dirty="0"/>
              <a:t>table</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28</a:t>
            </a:fld>
            <a:endParaRPr lang="zh-CN" altLang="en-US"/>
          </a:p>
        </p:txBody>
      </p:sp>
    </p:spTree>
    <p:extLst>
      <p:ext uri="{BB962C8B-B14F-4D97-AF65-F5344CB8AC3E}">
        <p14:creationId xmlns:p14="http://schemas.microsoft.com/office/powerpoint/2010/main" val="96154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a:t>
            </a:r>
            <a:r>
              <a:rPr kumimoji="1" lang="zh-CN" altLang="en-US" dirty="0"/>
              <a:t> </a:t>
            </a:r>
            <a:r>
              <a:rPr kumimoji="1" lang="en-US" altLang="zh-CN" dirty="0"/>
              <a:t>Shadow</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p:txBody>
      </p:sp>
      <p:sp>
        <p:nvSpPr>
          <p:cNvPr id="4" name="文本框 3"/>
          <p:cNvSpPr txBox="1"/>
          <p:nvPr/>
        </p:nvSpPr>
        <p:spPr>
          <a:xfrm>
            <a:off x="935596" y="1916832"/>
            <a:ext cx="7751204" cy="3831818"/>
          </a:xfrm>
          <a:prstGeom prst="rect">
            <a:avLst/>
          </a:prstGeom>
          <a:noFill/>
          <a:ln>
            <a:solidFill>
              <a:schemeClr val="accent1"/>
            </a:solidFill>
          </a:ln>
        </p:spPr>
        <p:txBody>
          <a:bodyPr wrap="square" rtlCol="0">
            <a:spAutoFit/>
          </a:bodyPr>
          <a:lstStyle/>
          <a:p>
            <a:pPr>
              <a:lnSpc>
                <a:spcPct val="150000"/>
              </a:lnSpc>
            </a:pPr>
            <a:r>
              <a:rPr kumimoji="1" lang="en-US" altLang="zh-CN" b="1" dirty="0">
                <a:solidFill>
                  <a:srgbClr val="0096FF"/>
                </a:solidFill>
                <a:latin typeface="Courier" charset="0"/>
                <a:ea typeface="Courier" charset="0"/>
                <a:cs typeface="Courier" charset="0"/>
              </a:rPr>
              <a:t>set_cr3 (</a:t>
            </a:r>
            <a:r>
              <a:rPr kumimoji="1" lang="en-US" altLang="zh-CN" b="1" dirty="0" err="1">
                <a:solidFill>
                  <a:srgbClr val="0096FF"/>
                </a:solidFill>
                <a:latin typeface="Courier" charset="0"/>
                <a:ea typeface="Courier" charset="0"/>
                <a:cs typeface="Courier" charset="0"/>
              </a:rPr>
              <a:t>guest_page_table</a:t>
            </a:r>
            <a:r>
              <a:rPr kumimoji="1" lang="en-US" altLang="zh-CN" b="1" dirty="0">
                <a:solidFill>
                  <a:srgbClr val="0096FF"/>
                </a:solidFill>
                <a:latin typeface="Courier" charset="0"/>
                <a:ea typeface="Courier" charset="0"/>
                <a:cs typeface="Courier" charset="0"/>
              </a:rPr>
              <a:t>):</a:t>
            </a:r>
            <a:endParaRPr kumimoji="1" lang="zh-CN" altLang="en-US" b="1" dirty="0">
              <a:solidFill>
                <a:srgbClr val="0096FF"/>
              </a:solidFill>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for</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in</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to</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2</a:t>
            </a:r>
            <a:r>
              <a:rPr kumimoji="1" lang="en-US" altLang="zh-CN" baseline="30000" dirty="0">
                <a:latin typeface="Courier" charset="0"/>
                <a:ea typeface="Courier" charset="0"/>
                <a:cs typeface="Courier" charset="0"/>
              </a:rPr>
              <a:t>20</a:t>
            </a:r>
            <a:endParaRPr kumimoji="1" lang="zh-CN" altLang="en-US" baseline="30000"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if</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&amp;</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guest_page_table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host_page_table</a:t>
            </a:r>
            <a:r>
              <a:rPr kumimoji="1" lang="en-US" altLang="zh-CN" dirty="0">
                <a:latin typeface="Courier" charset="0"/>
                <a:ea typeface="Courier" charset="0"/>
                <a:cs typeface="Courier" charset="0"/>
              </a:rPr>
              <a:t>[GPA]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&gt;&gt;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12</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(HPA&lt;&lt;12)|PTE_P</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else</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[GVA]</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0</a:t>
            </a:r>
            <a:endParaRPr kumimoji="1" lang="zh-CN" altLang="en-US" dirty="0">
              <a:latin typeface="Courier" charset="0"/>
              <a:ea typeface="Courier" charset="0"/>
              <a:cs typeface="Courier" charset="0"/>
            </a:endParaRPr>
          </a:p>
          <a:p>
            <a:pPr>
              <a:lnSpc>
                <a:spcPct val="150000"/>
              </a:lnSpc>
            </a:pP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CR3</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a:t>
            </a:r>
            <a:r>
              <a:rPr kumimoji="1" lang="zh-CN" altLang="en-US" dirty="0">
                <a:latin typeface="Courier" charset="0"/>
                <a:ea typeface="Courier" charset="0"/>
                <a:cs typeface="Courier" charset="0"/>
              </a:rPr>
              <a:t> </a:t>
            </a:r>
            <a:r>
              <a:rPr kumimoji="1" lang="en-US" altLang="zh-CN" dirty="0">
                <a:latin typeface="Courier" charset="0"/>
                <a:ea typeface="Courier" charset="0"/>
                <a:cs typeface="Courier" charset="0"/>
              </a:rPr>
              <a:t>PHYSICAL_ADDR(</a:t>
            </a:r>
            <a:r>
              <a:rPr kumimoji="1" lang="en-US" altLang="zh-CN" dirty="0" err="1">
                <a:latin typeface="Courier" charset="0"/>
                <a:ea typeface="Courier" charset="0"/>
                <a:cs typeface="Courier" charset="0"/>
              </a:rPr>
              <a:t>shadow_page_table</a:t>
            </a:r>
            <a:r>
              <a:rPr kumimoji="1" lang="en-US" altLang="zh-CN" dirty="0">
                <a:latin typeface="Courier" charset="0"/>
                <a:ea typeface="Courier" charset="0"/>
                <a:cs typeface="Courier" charset="0"/>
              </a:rPr>
              <a:t>)</a:t>
            </a:r>
            <a:endParaRPr kumimoji="1" lang="zh-CN" altLang="en-US" dirty="0">
              <a:latin typeface="Courier" charset="0"/>
              <a:ea typeface="Courier" charset="0"/>
              <a:cs typeface="Courier" charset="0"/>
            </a:endParaRPr>
          </a:p>
        </p:txBody>
      </p:sp>
    </p:spTree>
    <p:extLst>
      <p:ext uri="{BB962C8B-B14F-4D97-AF65-F5344CB8AC3E}">
        <p14:creationId xmlns:p14="http://schemas.microsoft.com/office/powerpoint/2010/main" val="64039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dirty="0">
                <a:ea typeface="宋体" panose="02010600030101010101" pitchFamily="2" charset="-122"/>
              </a:rPr>
              <a:t>Virtualization Layers</a:t>
            </a:r>
          </a:p>
        </p:txBody>
      </p:sp>
      <p:grpSp>
        <p:nvGrpSpPr>
          <p:cNvPr id="205852" name="Group 28"/>
          <p:cNvGrpSpPr>
            <a:grpSpLocks/>
          </p:cNvGrpSpPr>
          <p:nvPr/>
        </p:nvGrpSpPr>
        <p:grpSpPr bwMode="auto">
          <a:xfrm>
            <a:off x="5292080" y="1844824"/>
            <a:ext cx="3028156" cy="2603500"/>
            <a:chOff x="864" y="1056"/>
            <a:chExt cx="2289" cy="1968"/>
          </a:xfrm>
        </p:grpSpPr>
        <p:sp>
          <p:nvSpPr>
            <p:cNvPr id="205828" name="Rectangle 4"/>
            <p:cNvSpPr>
              <a:spLocks noChangeArrowheads="1"/>
            </p:cNvSpPr>
            <p:nvPr/>
          </p:nvSpPr>
          <p:spPr bwMode="auto">
            <a:xfrm>
              <a:off x="864" y="2160"/>
              <a:ext cx="2256" cy="8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29" name="Text Box 5"/>
            <p:cNvSpPr txBox="1">
              <a:spLocks noChangeArrowheads="1"/>
            </p:cNvSpPr>
            <p:nvPr/>
          </p:nvSpPr>
          <p:spPr bwMode="auto">
            <a:xfrm>
              <a:off x="1536" y="2496"/>
              <a:ext cx="833" cy="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333" i="1">
                  <a:latin typeface="Arial Black" panose="020B0A04020102020204" pitchFamily="34" charset="0"/>
                </a:rPr>
                <a:t>Hardware</a:t>
              </a:r>
            </a:p>
          </p:txBody>
        </p:sp>
        <p:sp>
          <p:nvSpPr>
            <p:cNvPr id="205830" name="Text Box 6"/>
            <p:cNvSpPr txBox="1">
              <a:spLocks noChangeArrowheads="1"/>
            </p:cNvSpPr>
            <p:nvPr/>
          </p:nvSpPr>
          <p:spPr bwMode="auto">
            <a:xfrm>
              <a:off x="1249" y="2160"/>
              <a:ext cx="74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System ISA</a:t>
              </a:r>
            </a:p>
          </p:txBody>
        </p:sp>
        <p:sp>
          <p:nvSpPr>
            <p:cNvPr id="205831" name="Text Box 7"/>
            <p:cNvSpPr txBox="1">
              <a:spLocks noChangeArrowheads="1"/>
            </p:cNvSpPr>
            <p:nvPr/>
          </p:nvSpPr>
          <p:spPr bwMode="auto">
            <a:xfrm>
              <a:off x="2496" y="2160"/>
              <a:ext cx="604"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User ISA</a:t>
              </a:r>
            </a:p>
          </p:txBody>
        </p:sp>
        <p:sp>
          <p:nvSpPr>
            <p:cNvPr id="205832" name="Rectangle 8"/>
            <p:cNvSpPr>
              <a:spLocks noChangeArrowheads="1"/>
            </p:cNvSpPr>
            <p:nvPr/>
          </p:nvSpPr>
          <p:spPr bwMode="auto">
            <a:xfrm>
              <a:off x="864" y="1680"/>
              <a:ext cx="1488"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33" name="Text Box 9"/>
            <p:cNvSpPr txBox="1">
              <a:spLocks noChangeArrowheads="1"/>
            </p:cNvSpPr>
            <p:nvPr/>
          </p:nvSpPr>
          <p:spPr bwMode="auto">
            <a:xfrm>
              <a:off x="912" y="1680"/>
              <a:ext cx="695" cy="3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Operating </a:t>
              </a:r>
            </a:p>
            <a:p>
              <a:r>
                <a:rPr lang="en-US" altLang="zh-CN" sz="1000" i="1">
                  <a:latin typeface="Arial Black" panose="020B0A04020102020204" pitchFamily="34" charset="0"/>
                </a:rPr>
                <a:t>System</a:t>
              </a:r>
            </a:p>
          </p:txBody>
        </p:sp>
        <p:grpSp>
          <p:nvGrpSpPr>
            <p:cNvPr id="205839" name="Group 15"/>
            <p:cNvGrpSpPr>
              <a:grpSpLocks/>
            </p:cNvGrpSpPr>
            <p:nvPr/>
          </p:nvGrpSpPr>
          <p:grpSpPr bwMode="auto">
            <a:xfrm>
              <a:off x="1533" y="1413"/>
              <a:ext cx="758" cy="363"/>
              <a:chOff x="1190" y="1173"/>
              <a:chExt cx="758" cy="363"/>
            </a:xfrm>
          </p:grpSpPr>
          <p:sp>
            <p:nvSpPr>
              <p:cNvPr id="205834" name="Text Box 10"/>
              <p:cNvSpPr txBox="1">
                <a:spLocks noChangeArrowheads="1"/>
              </p:cNvSpPr>
              <p:nvPr/>
            </p:nvSpPr>
            <p:spPr bwMode="auto">
              <a:xfrm>
                <a:off x="1190" y="1173"/>
                <a:ext cx="758"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t>System   Calls</a:t>
                </a:r>
              </a:p>
            </p:txBody>
          </p:sp>
          <p:sp>
            <p:nvSpPr>
              <p:cNvPr id="205835" name="Line 11"/>
              <p:cNvSpPr>
                <a:spLocks noChangeShapeType="1"/>
              </p:cNvSpPr>
              <p:nvPr/>
            </p:nvSpPr>
            <p:spPr bwMode="auto">
              <a:xfrm>
                <a:off x="1296"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36" name="Line 12"/>
              <p:cNvSpPr>
                <a:spLocks noChangeShapeType="1"/>
              </p:cNvSpPr>
              <p:nvPr/>
            </p:nvSpPr>
            <p:spPr bwMode="auto">
              <a:xfrm>
                <a:off x="148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37" name="Line 13"/>
              <p:cNvSpPr>
                <a:spLocks noChangeShapeType="1"/>
              </p:cNvSpPr>
              <p:nvPr/>
            </p:nvSpPr>
            <p:spPr bwMode="auto">
              <a:xfrm>
                <a:off x="172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205838" name="Rectangle 14"/>
            <p:cNvSpPr>
              <a:spLocks noChangeArrowheads="1"/>
            </p:cNvSpPr>
            <p:nvPr/>
          </p:nvSpPr>
          <p:spPr bwMode="auto">
            <a:xfrm>
              <a:off x="864" y="1296"/>
              <a:ext cx="1056" cy="38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40" name="Text Box 16"/>
            <p:cNvSpPr txBox="1">
              <a:spLocks noChangeArrowheads="1"/>
            </p:cNvSpPr>
            <p:nvPr/>
          </p:nvSpPr>
          <p:spPr bwMode="auto">
            <a:xfrm>
              <a:off x="912" y="1344"/>
              <a:ext cx="60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Libraries</a:t>
              </a:r>
            </a:p>
          </p:txBody>
        </p:sp>
        <p:sp>
          <p:nvSpPr>
            <p:cNvPr id="205841" name="Line 17"/>
            <p:cNvSpPr>
              <a:spLocks noChangeShapeType="1"/>
            </p:cNvSpPr>
            <p:nvPr/>
          </p:nvSpPr>
          <p:spPr bwMode="auto">
            <a:xfrm flipV="1">
              <a:off x="864" y="1056"/>
              <a:ext cx="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2" name="Line 18"/>
            <p:cNvSpPr>
              <a:spLocks noChangeShapeType="1"/>
            </p:cNvSpPr>
            <p:nvPr/>
          </p:nvSpPr>
          <p:spPr bwMode="auto">
            <a:xfrm>
              <a:off x="864" y="1056"/>
              <a:ext cx="22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3" name="Line 19"/>
            <p:cNvSpPr>
              <a:spLocks noChangeShapeType="1"/>
            </p:cNvSpPr>
            <p:nvPr/>
          </p:nvSpPr>
          <p:spPr bwMode="auto">
            <a:xfrm flipV="1">
              <a:off x="3120" y="1056"/>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5" name="Text Box 21"/>
            <p:cNvSpPr txBox="1">
              <a:spLocks noChangeArrowheads="1"/>
            </p:cNvSpPr>
            <p:nvPr/>
          </p:nvSpPr>
          <p:spPr bwMode="auto">
            <a:xfrm>
              <a:off x="2352" y="1104"/>
              <a:ext cx="801"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dirty="0">
                  <a:latin typeface="Arial Black" panose="020B0A04020102020204" pitchFamily="34" charset="0"/>
                </a:rPr>
                <a:t>Applications</a:t>
              </a:r>
            </a:p>
          </p:txBody>
        </p:sp>
      </p:grpSp>
      <p:grpSp>
        <p:nvGrpSpPr>
          <p:cNvPr id="205878" name="Group 54"/>
          <p:cNvGrpSpPr>
            <a:grpSpLocks/>
          </p:cNvGrpSpPr>
          <p:nvPr/>
        </p:nvGrpSpPr>
        <p:grpSpPr bwMode="auto">
          <a:xfrm>
            <a:off x="4525393" y="3128228"/>
            <a:ext cx="4016375" cy="554303"/>
            <a:chOff x="1356" y="2112"/>
            <a:chExt cx="3036" cy="419"/>
          </a:xfrm>
        </p:grpSpPr>
        <p:sp>
          <p:nvSpPr>
            <p:cNvPr id="205847" name="Line 23"/>
            <p:cNvSpPr>
              <a:spLocks noChangeShapeType="1"/>
            </p:cNvSpPr>
            <p:nvPr/>
          </p:nvSpPr>
          <p:spPr bwMode="auto">
            <a:xfrm>
              <a:off x="1688" y="2256"/>
              <a:ext cx="2704" cy="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8" name="Text Box 24"/>
            <p:cNvSpPr txBox="1">
              <a:spLocks noChangeArrowheads="1"/>
            </p:cNvSpPr>
            <p:nvPr/>
          </p:nvSpPr>
          <p:spPr bwMode="auto">
            <a:xfrm>
              <a:off x="1356" y="2112"/>
              <a:ext cx="348" cy="4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sz="1500" b="1" dirty="0">
                  <a:solidFill>
                    <a:schemeClr val="accent2"/>
                  </a:solidFill>
                </a:rPr>
                <a:t>ISA</a:t>
              </a:r>
            </a:p>
          </p:txBody>
        </p:sp>
      </p:grpSp>
      <p:grpSp>
        <p:nvGrpSpPr>
          <p:cNvPr id="205877" name="Group 53"/>
          <p:cNvGrpSpPr>
            <a:grpSpLocks/>
          </p:cNvGrpSpPr>
          <p:nvPr/>
        </p:nvGrpSpPr>
        <p:grpSpPr bwMode="auto">
          <a:xfrm>
            <a:off x="4525392" y="2505134"/>
            <a:ext cx="4000500" cy="750093"/>
            <a:chOff x="1356" y="1641"/>
            <a:chExt cx="3024" cy="567"/>
          </a:xfrm>
        </p:grpSpPr>
        <p:grpSp>
          <p:nvGrpSpPr>
            <p:cNvPr id="205869" name="Group 45"/>
            <p:cNvGrpSpPr>
              <a:grpSpLocks/>
            </p:cNvGrpSpPr>
            <p:nvPr/>
          </p:nvGrpSpPr>
          <p:grpSpPr bwMode="auto">
            <a:xfrm>
              <a:off x="1692" y="1776"/>
              <a:ext cx="2688" cy="432"/>
              <a:chOff x="672" y="1632"/>
              <a:chExt cx="2688" cy="432"/>
            </a:xfrm>
          </p:grpSpPr>
          <p:sp>
            <p:nvSpPr>
              <p:cNvPr id="205849" name="Line 25"/>
              <p:cNvSpPr>
                <a:spLocks noChangeShapeType="1"/>
              </p:cNvSpPr>
              <p:nvPr/>
            </p:nvSpPr>
            <p:spPr bwMode="auto">
              <a:xfrm>
                <a:off x="672" y="1632"/>
                <a:ext cx="182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50" name="Line 26"/>
              <p:cNvSpPr>
                <a:spLocks noChangeShapeType="1"/>
              </p:cNvSpPr>
              <p:nvPr/>
            </p:nvSpPr>
            <p:spPr bwMode="auto">
              <a:xfrm>
                <a:off x="2496" y="1632"/>
                <a:ext cx="0" cy="432"/>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56" name="Line 32"/>
              <p:cNvSpPr>
                <a:spLocks noChangeShapeType="1"/>
              </p:cNvSpPr>
              <p:nvPr/>
            </p:nvSpPr>
            <p:spPr bwMode="auto">
              <a:xfrm>
                <a:off x="2496" y="2064"/>
                <a:ext cx="86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205858" name="Text Box 34"/>
            <p:cNvSpPr txBox="1">
              <a:spLocks noChangeArrowheads="1"/>
            </p:cNvSpPr>
            <p:nvPr/>
          </p:nvSpPr>
          <p:spPr bwMode="auto">
            <a:xfrm>
              <a:off x="1356" y="1641"/>
              <a:ext cx="390"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dirty="0">
                  <a:solidFill>
                    <a:srgbClr val="3399FF"/>
                  </a:solidFill>
                </a:rPr>
                <a:t>ABI</a:t>
              </a:r>
            </a:p>
          </p:txBody>
        </p:sp>
      </p:grpSp>
      <p:grpSp>
        <p:nvGrpSpPr>
          <p:cNvPr id="205876" name="Group 52"/>
          <p:cNvGrpSpPr>
            <a:grpSpLocks/>
          </p:cNvGrpSpPr>
          <p:nvPr/>
        </p:nvGrpSpPr>
        <p:grpSpPr bwMode="auto">
          <a:xfrm>
            <a:off x="4509518" y="1997134"/>
            <a:ext cx="4016375" cy="1194593"/>
            <a:chOff x="1344" y="1257"/>
            <a:chExt cx="3036" cy="903"/>
          </a:xfrm>
        </p:grpSpPr>
        <p:sp>
          <p:nvSpPr>
            <p:cNvPr id="205864" name="Text Box 40"/>
            <p:cNvSpPr txBox="1">
              <a:spLocks noChangeArrowheads="1"/>
            </p:cNvSpPr>
            <p:nvPr/>
          </p:nvSpPr>
          <p:spPr bwMode="auto">
            <a:xfrm>
              <a:off x="1344" y="1257"/>
              <a:ext cx="382"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dirty="0">
                  <a:solidFill>
                    <a:schemeClr val="accent4"/>
                  </a:solidFill>
                </a:rPr>
                <a:t>API</a:t>
              </a:r>
            </a:p>
          </p:txBody>
        </p:sp>
        <p:grpSp>
          <p:nvGrpSpPr>
            <p:cNvPr id="205868" name="Group 44"/>
            <p:cNvGrpSpPr>
              <a:grpSpLocks/>
            </p:cNvGrpSpPr>
            <p:nvPr/>
          </p:nvGrpSpPr>
          <p:grpSpPr bwMode="auto">
            <a:xfrm>
              <a:off x="1692" y="1392"/>
              <a:ext cx="2688" cy="768"/>
              <a:chOff x="672" y="1248"/>
              <a:chExt cx="2688" cy="768"/>
            </a:xfrm>
          </p:grpSpPr>
          <p:sp>
            <p:nvSpPr>
              <p:cNvPr id="205861" name="Line 37"/>
              <p:cNvSpPr>
                <a:spLocks noChangeShapeType="1"/>
              </p:cNvSpPr>
              <p:nvPr/>
            </p:nvSpPr>
            <p:spPr bwMode="auto">
              <a:xfrm>
                <a:off x="1968" y="1248"/>
                <a:ext cx="0" cy="336"/>
              </a:xfrm>
              <a:prstGeom prst="line">
                <a:avLst/>
              </a:prstGeom>
              <a:noFill/>
              <a:ln w="38100">
                <a:solidFill>
                  <a:schemeClr val="accent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0" name="Line 36"/>
              <p:cNvSpPr>
                <a:spLocks noChangeShapeType="1"/>
              </p:cNvSpPr>
              <p:nvPr/>
            </p:nvSpPr>
            <p:spPr bwMode="auto">
              <a:xfrm>
                <a:off x="672" y="1248"/>
                <a:ext cx="1296" cy="0"/>
              </a:xfrm>
              <a:prstGeom prst="line">
                <a:avLst/>
              </a:prstGeom>
              <a:noFill/>
              <a:ln w="38100">
                <a:solidFill>
                  <a:schemeClr val="accent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solidFill>
                    <a:schemeClr val="accent3">
                      <a:lumMod val="50000"/>
                    </a:schemeClr>
                  </a:solidFill>
                </a:endParaRPr>
              </a:p>
            </p:txBody>
          </p:sp>
          <p:sp>
            <p:nvSpPr>
              <p:cNvPr id="205862" name="Line 38"/>
              <p:cNvSpPr>
                <a:spLocks noChangeShapeType="1"/>
              </p:cNvSpPr>
              <p:nvPr/>
            </p:nvSpPr>
            <p:spPr bwMode="auto">
              <a:xfrm>
                <a:off x="1968" y="1584"/>
                <a:ext cx="624" cy="0"/>
              </a:xfrm>
              <a:prstGeom prst="line">
                <a:avLst/>
              </a:prstGeom>
              <a:noFill/>
              <a:ln w="38100">
                <a:solidFill>
                  <a:schemeClr val="accent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5" name="Line 41"/>
              <p:cNvSpPr>
                <a:spLocks noChangeShapeType="1"/>
              </p:cNvSpPr>
              <p:nvPr/>
            </p:nvSpPr>
            <p:spPr bwMode="auto">
              <a:xfrm>
                <a:off x="2592" y="1584"/>
                <a:ext cx="0" cy="432"/>
              </a:xfrm>
              <a:prstGeom prst="line">
                <a:avLst/>
              </a:prstGeom>
              <a:noFill/>
              <a:ln w="38100">
                <a:solidFill>
                  <a:schemeClr val="accent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6" name="Line 42"/>
              <p:cNvSpPr>
                <a:spLocks noChangeShapeType="1"/>
              </p:cNvSpPr>
              <p:nvPr/>
            </p:nvSpPr>
            <p:spPr bwMode="auto">
              <a:xfrm>
                <a:off x="2592" y="2016"/>
                <a:ext cx="768" cy="0"/>
              </a:xfrm>
              <a:prstGeom prst="line">
                <a:avLst/>
              </a:prstGeom>
              <a:noFill/>
              <a:ln w="38100">
                <a:solidFill>
                  <a:schemeClr val="accent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grpSp>
      <p:sp>
        <p:nvSpPr>
          <p:cNvPr id="205871" name="Rectangle 47"/>
          <p:cNvSpPr>
            <a:spLocks noChangeArrowheads="1"/>
          </p:cNvSpPr>
          <p:nvPr/>
        </p:nvSpPr>
        <p:spPr bwMode="auto">
          <a:xfrm>
            <a:off x="5175448" y="4645248"/>
            <a:ext cx="3645024" cy="40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marL="0" indent="0">
              <a:lnSpc>
                <a:spcPct val="90000"/>
              </a:lnSpc>
              <a:buNone/>
            </a:pPr>
            <a:r>
              <a:rPr lang="en-US" altLang="zh-CN" sz="1600" b="1" dirty="0">
                <a:solidFill>
                  <a:schemeClr val="accent4"/>
                </a:solidFill>
                <a:latin typeface="Myriad Pro Light" panose="020B0403030403020204" pitchFamily="34" charset="0"/>
                <a:ea typeface="宋体" panose="02010600030101010101" pitchFamily="2" charset="-122"/>
              </a:rPr>
              <a:t>API</a:t>
            </a:r>
            <a:r>
              <a:rPr lang="en-US" altLang="zh-CN" sz="1600" dirty="0">
                <a:solidFill>
                  <a:schemeClr val="accent4"/>
                </a:solidFill>
                <a:latin typeface="Myriad Pro Light" panose="020B0403030403020204" pitchFamily="34" charset="0"/>
                <a:ea typeface="宋体" panose="02010600030101010101" pitchFamily="2" charset="-122"/>
              </a:rPr>
              <a:t> – application programming interface</a:t>
            </a:r>
          </a:p>
        </p:txBody>
      </p:sp>
      <p:sp>
        <p:nvSpPr>
          <p:cNvPr id="205874" name="Rectangle 50"/>
          <p:cNvSpPr>
            <a:spLocks noChangeArrowheads="1"/>
          </p:cNvSpPr>
          <p:nvPr/>
        </p:nvSpPr>
        <p:spPr bwMode="auto">
          <a:xfrm>
            <a:off x="5175448" y="4962748"/>
            <a:ext cx="37465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marL="0" indent="0">
              <a:lnSpc>
                <a:spcPct val="90000"/>
              </a:lnSpc>
              <a:buNone/>
            </a:pPr>
            <a:r>
              <a:rPr lang="en-US" altLang="zh-CN" sz="1600" b="1" dirty="0">
                <a:solidFill>
                  <a:srgbClr val="0096FF"/>
                </a:solidFill>
                <a:latin typeface="Myriad Pro Light" panose="020B0403030403020204" pitchFamily="34" charset="0"/>
                <a:ea typeface="宋体" panose="02010600030101010101" pitchFamily="2" charset="-122"/>
              </a:rPr>
              <a:t>ABI</a:t>
            </a:r>
            <a:r>
              <a:rPr lang="en-US" altLang="zh-CN" sz="1600" dirty="0">
                <a:solidFill>
                  <a:srgbClr val="0096FF"/>
                </a:solidFill>
                <a:latin typeface="Myriad Pro Light" panose="020B0403030403020204" pitchFamily="34" charset="0"/>
                <a:ea typeface="宋体" panose="02010600030101010101" pitchFamily="2" charset="-122"/>
              </a:rPr>
              <a:t> – application binary interface</a:t>
            </a:r>
          </a:p>
          <a:p>
            <a:pPr marL="0" indent="0">
              <a:lnSpc>
                <a:spcPct val="90000"/>
              </a:lnSpc>
              <a:buNone/>
            </a:pPr>
            <a:endParaRPr lang="en-US" altLang="zh-CN" sz="1600" dirty="0">
              <a:latin typeface="Myriad Pro Light" panose="020B0403030403020204" pitchFamily="34" charset="0"/>
              <a:ea typeface="宋体" panose="02010600030101010101" pitchFamily="2" charset="-122"/>
            </a:endParaRPr>
          </a:p>
        </p:txBody>
      </p:sp>
      <p:sp>
        <p:nvSpPr>
          <p:cNvPr id="205875" name="Rectangle 51"/>
          <p:cNvSpPr>
            <a:spLocks noChangeArrowheads="1"/>
          </p:cNvSpPr>
          <p:nvPr/>
        </p:nvSpPr>
        <p:spPr bwMode="auto">
          <a:xfrm>
            <a:off x="5175448" y="5280248"/>
            <a:ext cx="37465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marL="0" indent="0">
              <a:lnSpc>
                <a:spcPct val="90000"/>
              </a:lnSpc>
              <a:buNone/>
            </a:pPr>
            <a:r>
              <a:rPr lang="en-US" altLang="zh-CN" sz="1600" b="1" dirty="0">
                <a:solidFill>
                  <a:schemeClr val="accent2"/>
                </a:solidFill>
                <a:latin typeface="Myriad Pro Light" panose="020B0403030403020204" pitchFamily="34" charset="0"/>
                <a:ea typeface="宋体" panose="02010600030101010101" pitchFamily="2" charset="-122"/>
              </a:rPr>
              <a:t>ISA</a:t>
            </a:r>
            <a:r>
              <a:rPr lang="en-US" altLang="zh-CN" sz="1600" dirty="0">
                <a:solidFill>
                  <a:schemeClr val="accent2"/>
                </a:solidFill>
                <a:latin typeface="Myriad Pro Light" panose="020B0403030403020204" pitchFamily="34" charset="0"/>
                <a:ea typeface="宋体" panose="02010600030101010101" pitchFamily="2" charset="-122"/>
              </a:rPr>
              <a:t> – instruction set architecture</a:t>
            </a:r>
          </a:p>
        </p:txBody>
      </p:sp>
      <p:sp>
        <p:nvSpPr>
          <p:cNvPr id="41" name="内容占位符 2"/>
          <p:cNvSpPr>
            <a:spLocks noGrp="1"/>
          </p:cNvSpPr>
          <p:nvPr>
            <p:ph idx="1"/>
          </p:nvPr>
        </p:nvSpPr>
        <p:spPr>
          <a:xfrm>
            <a:off x="442859" y="1772816"/>
            <a:ext cx="3629165" cy="4063400"/>
          </a:xfrm>
        </p:spPr>
        <p:txBody>
          <a:bodyPr>
            <a:noAutofit/>
          </a:bodyPr>
          <a:lstStyle/>
          <a:p>
            <a:r>
              <a:rPr kumimoji="1" lang="en-US" altLang="zh-CN" sz="2400" dirty="0"/>
              <a:t>At which layer?</a:t>
            </a:r>
          </a:p>
          <a:p>
            <a:pPr lvl="1"/>
            <a:r>
              <a:rPr kumimoji="1" lang="en-US" altLang="zh-CN" sz="2000" dirty="0"/>
              <a:t>Hello</a:t>
            </a:r>
            <a:r>
              <a:rPr kumimoji="1" lang="zh-CN" altLang="en-US" sz="2000" dirty="0"/>
              <a:t> </a:t>
            </a:r>
            <a:r>
              <a:rPr kumimoji="1" lang="en-US" altLang="zh-CN" sz="2000" dirty="0"/>
              <a:t>world</a:t>
            </a:r>
          </a:p>
          <a:p>
            <a:pPr lvl="1"/>
            <a:r>
              <a:rPr kumimoji="1" lang="en-US" altLang="zh-CN" sz="2000" dirty="0"/>
              <a:t>Web</a:t>
            </a:r>
            <a:r>
              <a:rPr kumimoji="1" lang="zh-CN" altLang="en-US" sz="2000" dirty="0"/>
              <a:t> </a:t>
            </a:r>
            <a:r>
              <a:rPr kumimoji="1" lang="en-US" altLang="zh-CN" sz="2000" dirty="0"/>
              <a:t>game</a:t>
            </a:r>
          </a:p>
          <a:p>
            <a:pPr lvl="1"/>
            <a:r>
              <a:rPr kumimoji="1" lang="en-US" altLang="zh-CN" sz="2000" dirty="0" err="1"/>
              <a:t>Dota</a:t>
            </a:r>
            <a:endParaRPr kumimoji="1" lang="en-US" altLang="zh-CN" sz="2000" dirty="0"/>
          </a:p>
          <a:p>
            <a:pPr lvl="1"/>
            <a:r>
              <a:rPr kumimoji="1" lang="en-US" altLang="zh-CN" sz="2000" dirty="0"/>
              <a:t>Office</a:t>
            </a:r>
            <a:r>
              <a:rPr kumimoji="1" lang="zh-CN" altLang="en-US" sz="2000" dirty="0"/>
              <a:t> </a:t>
            </a:r>
            <a:r>
              <a:rPr kumimoji="1" lang="en-US" altLang="zh-CN" sz="2000" dirty="0"/>
              <a:t>2013</a:t>
            </a:r>
          </a:p>
          <a:p>
            <a:pPr lvl="1"/>
            <a:r>
              <a:rPr kumimoji="1" lang="en-US" altLang="zh-CN" sz="2000" dirty="0"/>
              <a:t>Windows</a:t>
            </a:r>
            <a:r>
              <a:rPr kumimoji="1" lang="zh-CN" altLang="en-US" sz="2000" dirty="0"/>
              <a:t> </a:t>
            </a:r>
            <a:r>
              <a:rPr kumimoji="1" lang="en-US" altLang="zh-CN" sz="2000" dirty="0"/>
              <a:t>8</a:t>
            </a:r>
          </a:p>
          <a:p>
            <a:pPr lvl="1"/>
            <a:r>
              <a:rPr kumimoji="1" lang="en-US" altLang="zh-CN" sz="2000" dirty="0"/>
              <a:t>Java</a:t>
            </a:r>
            <a:r>
              <a:rPr kumimoji="1" lang="zh-CN" altLang="en-US" sz="2000" dirty="0"/>
              <a:t> </a:t>
            </a:r>
            <a:r>
              <a:rPr kumimoji="1" lang="en-US" altLang="zh-CN" sz="2000" dirty="0"/>
              <a:t>applications</a:t>
            </a:r>
          </a:p>
          <a:p>
            <a:pPr lvl="1"/>
            <a:r>
              <a:rPr kumimoji="1" lang="en-US" altLang="zh-CN" sz="2000" dirty="0"/>
              <a:t>Python</a:t>
            </a:r>
            <a:r>
              <a:rPr kumimoji="1" lang="zh-CN" altLang="en-US" sz="2000" dirty="0"/>
              <a:t> </a:t>
            </a:r>
            <a:r>
              <a:rPr kumimoji="1" lang="en-US" altLang="zh-CN" sz="2000" dirty="0"/>
              <a:t>scripts</a:t>
            </a:r>
          </a:p>
          <a:p>
            <a:pPr lvl="1"/>
            <a:r>
              <a:rPr kumimoji="1" lang="en-US" altLang="zh-CN" sz="2000" dirty="0"/>
              <a:t>High Sierra</a:t>
            </a:r>
          </a:p>
          <a:p>
            <a:endParaRPr kumimoji="1" lang="zh-CN" altLang="en-US" sz="2400" dirty="0"/>
          </a:p>
        </p:txBody>
      </p:sp>
    </p:spTree>
    <p:extLst>
      <p:ext uri="{BB962C8B-B14F-4D97-AF65-F5344CB8AC3E}">
        <p14:creationId xmlns:p14="http://schemas.microsoft.com/office/powerpoint/2010/main" val="4135106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7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58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8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8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
                                            <p:txEl>
                                              <p:pRg st="2" end="2"/>
                                            </p:txEl>
                                          </p:spTgt>
                                        </p:tgtEl>
                                        <p:attrNameLst>
                                          <p:attrName>style.visibility</p:attrName>
                                        </p:attrNameLst>
                                      </p:cBhvr>
                                      <p:to>
                                        <p:strVal val="visible"/>
                                      </p:to>
                                    </p:set>
                                    <p:animEffect transition="in" filter="fade">
                                      <p:cBhvr>
                                        <p:cTn id="25" dur="500"/>
                                        <p:tgtEl>
                                          <p:spTgt spid="4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
                                            <p:txEl>
                                              <p:pRg st="3" end="3"/>
                                            </p:txEl>
                                          </p:spTgt>
                                        </p:tgtEl>
                                        <p:attrNameLst>
                                          <p:attrName>style.visibility</p:attrName>
                                        </p:attrNameLst>
                                      </p:cBhvr>
                                      <p:to>
                                        <p:strVal val="visible"/>
                                      </p:to>
                                    </p:set>
                                    <p:animEffect transition="in" filter="fade">
                                      <p:cBhvr>
                                        <p:cTn id="30" dur="500"/>
                                        <p:tgtEl>
                                          <p:spTgt spid="4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
                                            <p:txEl>
                                              <p:pRg st="4" end="4"/>
                                            </p:txEl>
                                          </p:spTgt>
                                        </p:tgtEl>
                                        <p:attrNameLst>
                                          <p:attrName>style.visibility</p:attrName>
                                        </p:attrNameLst>
                                      </p:cBhvr>
                                      <p:to>
                                        <p:strVal val="visible"/>
                                      </p:to>
                                    </p:set>
                                    <p:animEffect transition="in" filter="fade">
                                      <p:cBhvr>
                                        <p:cTn id="35" dur="500"/>
                                        <p:tgtEl>
                                          <p:spTgt spid="4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
                                            <p:txEl>
                                              <p:pRg st="5" end="5"/>
                                            </p:txEl>
                                          </p:spTgt>
                                        </p:tgtEl>
                                        <p:attrNameLst>
                                          <p:attrName>style.visibility</p:attrName>
                                        </p:attrNameLst>
                                      </p:cBhvr>
                                      <p:to>
                                        <p:strVal val="visible"/>
                                      </p:to>
                                    </p:set>
                                    <p:animEffect transition="in" filter="fade">
                                      <p:cBhvr>
                                        <p:cTn id="40" dur="500"/>
                                        <p:tgtEl>
                                          <p:spTgt spid="4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1">
                                            <p:txEl>
                                              <p:pRg st="6" end="6"/>
                                            </p:txEl>
                                          </p:spTgt>
                                        </p:tgtEl>
                                        <p:attrNameLst>
                                          <p:attrName>style.visibility</p:attrName>
                                        </p:attrNameLst>
                                      </p:cBhvr>
                                      <p:to>
                                        <p:strVal val="visible"/>
                                      </p:to>
                                    </p:set>
                                    <p:animEffect transition="in" filter="fade">
                                      <p:cBhvr>
                                        <p:cTn id="45" dur="500"/>
                                        <p:tgtEl>
                                          <p:spTgt spid="4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xEl>
                                              <p:pRg st="7" end="7"/>
                                            </p:txEl>
                                          </p:spTgt>
                                        </p:tgtEl>
                                        <p:attrNameLst>
                                          <p:attrName>style.visibility</p:attrName>
                                        </p:attrNameLst>
                                      </p:cBhvr>
                                      <p:to>
                                        <p:strVal val="visible"/>
                                      </p:to>
                                    </p:set>
                                    <p:animEffect transition="in" filter="fade">
                                      <p:cBhvr>
                                        <p:cTn id="50" dur="500"/>
                                        <p:tgtEl>
                                          <p:spTgt spid="41">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
                                            <p:txEl>
                                              <p:pRg st="8" end="8"/>
                                            </p:txEl>
                                          </p:spTgt>
                                        </p:tgtEl>
                                        <p:attrNameLst>
                                          <p:attrName>style.visibility</p:attrName>
                                        </p:attrNameLst>
                                      </p:cBhvr>
                                      <p:to>
                                        <p:strVal val="visible"/>
                                      </p:to>
                                    </p:set>
                                    <p:animEffect transition="in" filter="fade">
                                      <p:cBhvr>
                                        <p:cTn id="55" dur="500"/>
                                        <p:tgtEl>
                                          <p:spTgt spid="41">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1">
                                            <p:txEl>
                                              <p:pRg st="7" end="7"/>
                                            </p:txEl>
                                          </p:spTgt>
                                        </p:tgtEl>
                                        <p:attrNameLst>
                                          <p:attrName>style.visibility</p:attrName>
                                        </p:attrNameLst>
                                      </p:cBhvr>
                                      <p:to>
                                        <p:strVal val="visible"/>
                                      </p:to>
                                    </p:set>
                                    <p:animEffect transition="in" filter="fade">
                                      <p:cBhvr>
                                        <p:cTn id="60" dur="500"/>
                                        <p:tgtEl>
                                          <p:spTgt spid="41">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1">
                                            <p:txEl>
                                              <p:pRg st="8" end="8"/>
                                            </p:txEl>
                                          </p:spTgt>
                                        </p:tgtEl>
                                        <p:attrNameLst>
                                          <p:attrName>style.visibility</p:attrName>
                                        </p:attrNameLst>
                                      </p:cBhvr>
                                      <p:to>
                                        <p:strVal val="visible"/>
                                      </p:to>
                                    </p:set>
                                    <p:animEffect transition="in" filter="fade">
                                      <p:cBhvr>
                                        <p:cTn id="65" dur="500"/>
                                        <p:tgtEl>
                                          <p:spTgt spid="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71" grpId="0"/>
      <p:bldP spid="205874" grpId="0"/>
      <p:bldP spid="2058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if Guest OS Modifies Its Page Table?</a:t>
            </a:r>
            <a:endParaRPr lang="zh-CN" altLang="en-US" dirty="0"/>
          </a:p>
        </p:txBody>
      </p:sp>
      <p:sp>
        <p:nvSpPr>
          <p:cNvPr id="3" name="内容占位符 2"/>
          <p:cNvSpPr>
            <a:spLocks noGrp="1"/>
          </p:cNvSpPr>
          <p:nvPr>
            <p:ph idx="1"/>
          </p:nvPr>
        </p:nvSpPr>
        <p:spPr>
          <a:xfrm>
            <a:off x="457200" y="1988840"/>
            <a:ext cx="8229600" cy="3960440"/>
          </a:xfrm>
        </p:spPr>
        <p:txBody>
          <a:bodyPr>
            <a:normAutofit lnSpcReduction="10000"/>
          </a:bodyPr>
          <a:lstStyle/>
          <a:p>
            <a:r>
              <a:rPr lang="en-US" altLang="zh-CN" sz="2400" dirty="0"/>
              <a:t>Real hardware would start using the new page table's mappings</a:t>
            </a:r>
          </a:p>
          <a:p>
            <a:pPr lvl="1"/>
            <a:r>
              <a:rPr lang="en-US" altLang="zh-CN" sz="2000" dirty="0"/>
              <a:t>Virtual machine monitor has a separate shadow page table</a:t>
            </a:r>
          </a:p>
          <a:p>
            <a:r>
              <a:rPr lang="en-US" altLang="zh-CN" sz="2400" dirty="0"/>
              <a:t>Goal: </a:t>
            </a:r>
          </a:p>
          <a:p>
            <a:pPr lvl="1"/>
            <a:r>
              <a:rPr lang="en-US" altLang="zh-CN" sz="2000" dirty="0"/>
              <a:t>VMM needs to intercept when guest OS modifies page table, update shadow page table accordingly</a:t>
            </a:r>
          </a:p>
          <a:p>
            <a:r>
              <a:rPr lang="en-US" altLang="zh-CN" sz="2400" dirty="0"/>
              <a:t>Technique: </a:t>
            </a:r>
          </a:p>
          <a:p>
            <a:pPr lvl="1"/>
            <a:r>
              <a:rPr lang="en-US" altLang="zh-CN" sz="2000" dirty="0"/>
              <a:t>Use the read/write bit in the PTE to mark those pages read-only</a:t>
            </a:r>
          </a:p>
          <a:p>
            <a:pPr lvl="1"/>
            <a:r>
              <a:rPr lang="en-US" altLang="zh-CN" sz="2000" dirty="0"/>
              <a:t>If guest OS tries to modify them, hardware triggers page fault</a:t>
            </a:r>
          </a:p>
          <a:p>
            <a:pPr lvl="1"/>
            <a:r>
              <a:rPr lang="en-US" altLang="zh-CN" sz="2000" dirty="0"/>
              <a:t>Page fault handled by VMM: update shadow page table &amp; restart guest</a:t>
            </a:r>
            <a:endParaRPr lang="zh-CN" altLang="en-US" sz="2000"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30</a:t>
            </a:fld>
            <a:endParaRPr lang="zh-CN" altLang="en-US"/>
          </a:p>
        </p:txBody>
      </p:sp>
    </p:spTree>
    <p:extLst>
      <p:ext uri="{BB962C8B-B14F-4D97-AF65-F5344CB8AC3E}">
        <p14:creationId xmlns:p14="http://schemas.microsoft.com/office/powerpoint/2010/main" val="382833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 Kernel-only Pages</a:t>
            </a:r>
            <a:endParaRPr lang="zh-CN" altLang="en-US" dirty="0"/>
          </a:p>
        </p:txBody>
      </p:sp>
      <p:sp>
        <p:nvSpPr>
          <p:cNvPr id="3" name="内容占位符 2"/>
          <p:cNvSpPr>
            <a:spLocks noGrp="1"/>
          </p:cNvSpPr>
          <p:nvPr>
            <p:ph idx="1"/>
          </p:nvPr>
        </p:nvSpPr>
        <p:spPr>
          <a:xfrm>
            <a:off x="457200" y="1600200"/>
            <a:ext cx="8534400" cy="4525963"/>
          </a:xfrm>
        </p:spPr>
        <p:txBody>
          <a:bodyPr/>
          <a:lstStyle/>
          <a:p>
            <a:r>
              <a:rPr lang="en-US" altLang="zh-CN" dirty="0"/>
              <a:t>How do we selectively allow / deny access to kernel-only pages in guest PT? </a:t>
            </a:r>
          </a:p>
          <a:p>
            <a:pPr lvl="1"/>
            <a:r>
              <a:rPr lang="en-US" altLang="zh-CN" dirty="0"/>
              <a:t>Hardware doesn't know about our virtual U/K bit </a:t>
            </a:r>
          </a:p>
          <a:p>
            <a:r>
              <a:rPr lang="en-US" altLang="zh-CN" dirty="0"/>
              <a:t>Idea: </a:t>
            </a:r>
          </a:p>
          <a:p>
            <a:pPr lvl="1"/>
            <a:r>
              <a:rPr lang="en-US" altLang="zh-CN" dirty="0"/>
              <a:t>Generate </a:t>
            </a:r>
            <a:r>
              <a:rPr lang="en-US" altLang="zh-CN" dirty="0">
                <a:solidFill>
                  <a:srgbClr val="00B0F0"/>
                </a:solidFill>
              </a:rPr>
              <a:t>two</a:t>
            </a:r>
            <a:r>
              <a:rPr lang="en-US" altLang="zh-CN" dirty="0"/>
              <a:t> shadow page tables, one for U, one for K</a:t>
            </a:r>
          </a:p>
          <a:p>
            <a:pPr lvl="1"/>
            <a:r>
              <a:rPr lang="en-US" altLang="zh-CN" dirty="0"/>
              <a:t>When guest OS switches to U mode, VMM must invoke </a:t>
            </a:r>
            <a:r>
              <a:rPr lang="en-US" altLang="zh-CN" dirty="0" err="1"/>
              <a:t>set_ptp</a:t>
            </a:r>
            <a:r>
              <a:rPr lang="en-US" altLang="zh-CN" dirty="0"/>
              <a:t>(current, 0)</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31</a:t>
            </a:fld>
            <a:endParaRPr lang="zh-CN" altLang="en-US"/>
          </a:p>
        </p:txBody>
      </p:sp>
    </p:spTree>
    <p:extLst>
      <p:ext uri="{BB962C8B-B14F-4D97-AF65-F5344CB8AC3E}">
        <p14:creationId xmlns:p14="http://schemas.microsoft.com/office/powerpoint/2010/main" val="2955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 Kernel-only Pages</a:t>
            </a:r>
            <a:endParaRPr lang="zh-CN" altLang="en-US" dirty="0"/>
          </a:p>
        </p:txBody>
      </p:sp>
      <p:sp>
        <p:nvSpPr>
          <p:cNvPr id="4" name="灯片编号占位符 3"/>
          <p:cNvSpPr>
            <a:spLocks noGrp="1"/>
          </p:cNvSpPr>
          <p:nvPr>
            <p:ph type="sldNum" sz="quarter" idx="12"/>
          </p:nvPr>
        </p:nvSpPr>
        <p:spPr/>
        <p:txBody>
          <a:bodyPr/>
          <a:lstStyle/>
          <a:p>
            <a:fld id="{8107FB38-4DA8-4D40-A1B7-468F17DAFC82}" type="slidenum">
              <a:rPr lang="zh-CN" altLang="en-US" smtClean="0"/>
              <a:t>32</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48814"/>
            <a:ext cx="6408712" cy="4071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46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Two</a:t>
            </a:r>
            <a:r>
              <a:rPr kumimoji="1" lang="zh-CN" altLang="en-US" dirty="0"/>
              <a:t> </a:t>
            </a:r>
            <a:r>
              <a:rPr kumimoji="1" lang="en-US" altLang="zh-CN" dirty="0"/>
              <a:t>Memory</a:t>
            </a:r>
            <a:r>
              <a:rPr kumimoji="1" lang="zh-CN" altLang="en-US" dirty="0"/>
              <a:t> </a:t>
            </a:r>
            <a:r>
              <a:rPr kumimoji="1" lang="en-US" altLang="zh-CN" dirty="0"/>
              <a:t>Views</a:t>
            </a:r>
            <a:r>
              <a:rPr kumimoji="1" lang="zh-CN" altLang="en-US" dirty="0"/>
              <a:t> </a:t>
            </a:r>
            <a:r>
              <a:rPr kumimoji="1" lang="en-US" altLang="zh-CN" dirty="0"/>
              <a:t>of</a:t>
            </a:r>
            <a:r>
              <a:rPr kumimoji="1" lang="zh-CN" altLang="en-US" dirty="0"/>
              <a:t> </a:t>
            </a:r>
            <a:r>
              <a:rPr kumimoji="1" lang="en-US" altLang="zh-CN" dirty="0"/>
              <a:t>Guest</a:t>
            </a:r>
            <a:r>
              <a:rPr kumimoji="1" lang="zh-CN" altLang="en-US" dirty="0"/>
              <a:t> </a:t>
            </a:r>
            <a:r>
              <a:rPr kumimoji="1" lang="en-US" altLang="zh-CN" dirty="0"/>
              <a:t>VM</a:t>
            </a:r>
            <a:endParaRPr kumimoji="1" lang="zh-CN" altLang="en-US" dirty="0"/>
          </a:p>
        </p:txBody>
      </p:sp>
      <p:sp>
        <p:nvSpPr>
          <p:cNvPr id="4" name="矩形 3"/>
          <p:cNvSpPr/>
          <p:nvPr/>
        </p:nvSpPr>
        <p:spPr>
          <a:xfrm>
            <a:off x="2555776" y="2987660"/>
            <a:ext cx="1584176" cy="5040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555776"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39552" y="3050376"/>
            <a:ext cx="1629062" cy="369332"/>
          </a:xfrm>
          <a:prstGeom prst="rect">
            <a:avLst/>
          </a:prstGeom>
          <a:noFill/>
        </p:spPr>
        <p:txBody>
          <a:bodyPr wrap="squar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Kernel</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7" name="文本框 6"/>
          <p:cNvSpPr txBox="1"/>
          <p:nvPr/>
        </p:nvSpPr>
        <p:spPr>
          <a:xfrm>
            <a:off x="858640" y="3986480"/>
            <a:ext cx="1309975" cy="369332"/>
          </a:xfrm>
          <a:prstGeom prst="rect">
            <a:avLst/>
          </a:prstGeom>
          <a:noFill/>
        </p:spPr>
        <p:txBody>
          <a:bodyPr wrap="none" rtlCol="0">
            <a:spAutoFit/>
          </a:bodyPr>
          <a:lstStyle/>
          <a:p>
            <a:pPr algn="r"/>
            <a:r>
              <a:rPr kumimoji="1" lang="en-US" altLang="zh-CN" b="1" dirty="0">
                <a:solidFill>
                  <a:schemeClr val="tx1">
                    <a:lumMod val="75000"/>
                    <a:lumOff val="25000"/>
                  </a:schemeClr>
                </a:solidFill>
                <a:latin typeface="DengXian" charset="0"/>
                <a:ea typeface="DengXian" charset="0"/>
                <a:cs typeface="DengXian" charset="0"/>
              </a:rPr>
              <a:t>User</a:t>
            </a:r>
            <a:r>
              <a:rPr kumimoji="1" lang="zh-CN" altLang="en-US" b="1" dirty="0">
                <a:solidFill>
                  <a:schemeClr val="tx1">
                    <a:lumMod val="75000"/>
                    <a:lumOff val="25000"/>
                  </a:schemeClr>
                </a:solidFill>
                <a:latin typeface="DengXian" charset="0"/>
                <a:ea typeface="DengXian" charset="0"/>
                <a:cs typeface="DengXian" charset="0"/>
              </a:rPr>
              <a:t> </a:t>
            </a:r>
            <a:r>
              <a:rPr kumimoji="1" lang="en-US" altLang="zh-CN" b="1" dirty="0">
                <a:solidFill>
                  <a:schemeClr val="tx1">
                    <a:lumMod val="75000"/>
                    <a:lumOff val="25000"/>
                  </a:schemeClr>
                </a:solidFill>
                <a:latin typeface="DengXian" charset="0"/>
                <a:ea typeface="DengXian" charset="0"/>
                <a:cs typeface="DengXian" charset="0"/>
              </a:rPr>
              <a:t>space</a:t>
            </a:r>
            <a:endParaRPr kumimoji="1" lang="zh-CN" altLang="en-US" b="1" dirty="0">
              <a:solidFill>
                <a:schemeClr val="tx1">
                  <a:lumMod val="75000"/>
                  <a:lumOff val="25000"/>
                </a:schemeClr>
              </a:solidFill>
              <a:latin typeface="DengXian" charset="0"/>
              <a:ea typeface="DengXian" charset="0"/>
              <a:cs typeface="DengXian" charset="0"/>
            </a:endParaRPr>
          </a:p>
        </p:txBody>
      </p:sp>
      <p:sp>
        <p:nvSpPr>
          <p:cNvPr id="8" name="矩形 7"/>
          <p:cNvSpPr/>
          <p:nvPr/>
        </p:nvSpPr>
        <p:spPr>
          <a:xfrm>
            <a:off x="5292080" y="2987660"/>
            <a:ext cx="1584176" cy="50405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292080" y="3563724"/>
            <a:ext cx="1584176" cy="12961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184544" y="2197314"/>
            <a:ext cx="2387456"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guest</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OS</a:t>
            </a:r>
            <a:endParaRPr kumimoji="1" lang="zh-CN" altLang="en-US" dirty="0">
              <a:solidFill>
                <a:srgbClr val="0096FF"/>
              </a:solidFill>
              <a:latin typeface="DengXian" charset="0"/>
              <a:ea typeface="DengXian" charset="0"/>
              <a:cs typeface="DengXian" charset="0"/>
            </a:endParaRP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1" name="文本框 10"/>
          <p:cNvSpPr txBox="1"/>
          <p:nvPr/>
        </p:nvSpPr>
        <p:spPr>
          <a:xfrm>
            <a:off x="5076056" y="2197314"/>
            <a:ext cx="2016224"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When</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application</a:t>
            </a:r>
            <a:r>
              <a:rPr kumimoji="1" lang="zh-CN" altLang="en-US" dirty="0">
                <a:solidFill>
                  <a:srgbClr val="0096FF"/>
                </a:solidFill>
                <a:latin typeface="DengXian" charset="0"/>
                <a:ea typeface="DengXian" charset="0"/>
                <a:cs typeface="DengXian" charset="0"/>
              </a:rPr>
              <a:t> </a:t>
            </a:r>
          </a:p>
          <a:p>
            <a:pPr algn="ctr"/>
            <a:r>
              <a:rPr kumimoji="1" lang="en-US" altLang="zh-CN" dirty="0">
                <a:solidFill>
                  <a:srgbClr val="0096FF"/>
                </a:solidFill>
                <a:latin typeface="DengXian" charset="0"/>
                <a:ea typeface="DengXian" charset="0"/>
                <a:cs typeface="DengXian" charset="0"/>
              </a:rPr>
              <a:t>is</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running</a:t>
            </a:r>
            <a:endParaRPr kumimoji="1" lang="zh-CN" altLang="en-US" dirty="0">
              <a:solidFill>
                <a:srgbClr val="0096FF"/>
              </a:solidFill>
              <a:latin typeface="DengXian" charset="0"/>
              <a:ea typeface="DengXian" charset="0"/>
              <a:cs typeface="DengXian" charset="0"/>
            </a:endParaRPr>
          </a:p>
        </p:txBody>
      </p:sp>
      <p:sp>
        <p:nvSpPr>
          <p:cNvPr id="12" name="文本框 11"/>
          <p:cNvSpPr txBox="1"/>
          <p:nvPr/>
        </p:nvSpPr>
        <p:spPr>
          <a:xfrm>
            <a:off x="7452320" y="3366635"/>
            <a:ext cx="1008112" cy="646331"/>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No</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sp>
        <p:nvSpPr>
          <p:cNvPr id="13" name="文本框 12"/>
          <p:cNvSpPr txBox="1"/>
          <p:nvPr/>
        </p:nvSpPr>
        <p:spPr>
          <a:xfrm>
            <a:off x="3707904" y="5363924"/>
            <a:ext cx="2016224" cy="369332"/>
          </a:xfrm>
          <a:prstGeom prst="rect">
            <a:avLst/>
          </a:prstGeom>
          <a:noFill/>
        </p:spPr>
        <p:txBody>
          <a:bodyPr wrap="square" rtlCol="0">
            <a:spAutoFit/>
          </a:bodyPr>
          <a:lstStyle/>
          <a:p>
            <a:pPr algn="ctr"/>
            <a:r>
              <a:rPr kumimoji="1" lang="en-US" altLang="zh-CN" dirty="0">
                <a:solidFill>
                  <a:srgbClr val="0096FF"/>
                </a:solidFill>
                <a:latin typeface="DengXian" charset="0"/>
                <a:ea typeface="DengXian" charset="0"/>
                <a:cs typeface="DengXian" charset="0"/>
              </a:rPr>
              <a:t>User</a:t>
            </a:r>
            <a:r>
              <a:rPr kumimoji="1" lang="zh-CN" altLang="en-US" dirty="0">
                <a:solidFill>
                  <a:srgbClr val="0096FF"/>
                </a:solidFill>
                <a:latin typeface="DengXian" charset="0"/>
                <a:ea typeface="DengXian" charset="0"/>
                <a:cs typeface="DengXian" charset="0"/>
              </a:rPr>
              <a:t> </a:t>
            </a:r>
            <a:r>
              <a:rPr kumimoji="1" lang="en-US" altLang="zh-CN" dirty="0">
                <a:solidFill>
                  <a:srgbClr val="0096FF"/>
                </a:solidFill>
                <a:latin typeface="DengXian" charset="0"/>
                <a:ea typeface="DengXian" charset="0"/>
                <a:cs typeface="DengXian" charset="0"/>
              </a:rPr>
              <a:t>access</a:t>
            </a:r>
            <a:endParaRPr kumimoji="1" lang="zh-CN" altLang="en-US" dirty="0">
              <a:solidFill>
                <a:srgbClr val="0096FF"/>
              </a:solidFill>
              <a:latin typeface="DengXian" charset="0"/>
              <a:ea typeface="DengXian" charset="0"/>
              <a:cs typeface="DengXian" charset="0"/>
            </a:endParaRPr>
          </a:p>
        </p:txBody>
      </p:sp>
      <p:cxnSp>
        <p:nvCxnSpPr>
          <p:cNvPr id="15" name="直线连接符 14"/>
          <p:cNvCxnSpPr>
            <a:stCxn id="4" idx="3"/>
            <a:endCxn id="13" idx="0"/>
          </p:cNvCxnSpPr>
          <p:nvPr/>
        </p:nvCxnSpPr>
        <p:spPr>
          <a:xfrm>
            <a:off x="4139952" y="3239688"/>
            <a:ext cx="576064" cy="21242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a:stCxn id="5" idx="3"/>
            <a:endCxn id="13" idx="0"/>
          </p:cNvCxnSpPr>
          <p:nvPr/>
        </p:nvCxnSpPr>
        <p:spPr>
          <a:xfrm>
            <a:off x="4139952"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9" idx="1"/>
            <a:endCxn id="13" idx="0"/>
          </p:cNvCxnSpPr>
          <p:nvPr/>
        </p:nvCxnSpPr>
        <p:spPr>
          <a:xfrm flipH="1">
            <a:off x="4716016" y="4211796"/>
            <a:ext cx="576064" cy="115212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8" idx="3"/>
            <a:endCxn id="12" idx="1"/>
          </p:cNvCxnSpPr>
          <p:nvPr/>
        </p:nvCxnSpPr>
        <p:spPr>
          <a:xfrm>
            <a:off x="6876256" y="3239688"/>
            <a:ext cx="576064" cy="4501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Modify</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No</a:t>
            </a:r>
            <a:r>
              <a:rPr kumimoji="1" lang="zh-CN" altLang="en-US" dirty="0"/>
              <a:t> </a:t>
            </a:r>
            <a:r>
              <a:rPr kumimoji="1" lang="en-US" altLang="zh-CN" dirty="0"/>
              <a:t>GPA</a:t>
            </a:r>
            <a:r>
              <a:rPr kumimoji="1" lang="zh-CN" altLang="en-US" dirty="0"/>
              <a:t> </a:t>
            </a:r>
            <a:r>
              <a:rPr kumimoji="1" lang="en-US" altLang="zh-CN" dirty="0"/>
              <a:t>is</a:t>
            </a:r>
            <a:r>
              <a:rPr kumimoji="1" lang="zh-CN" altLang="en-US" dirty="0"/>
              <a:t> </a:t>
            </a:r>
            <a:r>
              <a:rPr kumimoji="1" lang="en-US" altLang="zh-CN" dirty="0"/>
              <a:t>needed,</a:t>
            </a:r>
            <a:r>
              <a:rPr kumimoji="1" lang="zh-CN" altLang="en-US" dirty="0"/>
              <a:t> </a:t>
            </a:r>
            <a:r>
              <a:rPr kumimoji="1" lang="en-US" altLang="zh-CN" dirty="0"/>
              <a:t>just</a:t>
            </a:r>
            <a:r>
              <a:rPr kumimoji="1" lang="zh-CN" altLang="en-US" dirty="0"/>
              <a:t> </a:t>
            </a:r>
            <a:r>
              <a:rPr kumimoji="1" lang="en-US" altLang="zh-CN" dirty="0"/>
              <a:t>GVA</a:t>
            </a:r>
            <a:r>
              <a:rPr kumimoji="1" lang="zh-CN" altLang="en-US" dirty="0"/>
              <a:t> </a:t>
            </a:r>
            <a:r>
              <a:rPr kumimoji="1" lang="en-US" altLang="zh-CN" dirty="0"/>
              <a:t>and</a:t>
            </a:r>
            <a:r>
              <a:rPr kumimoji="1" lang="zh-CN" altLang="en-US" dirty="0"/>
              <a:t> </a:t>
            </a:r>
            <a:r>
              <a:rPr kumimoji="1" lang="en-US" altLang="zh-CN" dirty="0"/>
              <a:t>HPA</a:t>
            </a:r>
            <a:endParaRPr kumimoji="1" lang="zh-CN" altLang="en-US" dirty="0"/>
          </a:p>
          <a:p>
            <a:pPr lvl="1"/>
            <a:r>
              <a:rPr kumimoji="1" lang="en-US" altLang="zh-CN" dirty="0"/>
              <a:t>Guest</a:t>
            </a:r>
            <a:r>
              <a:rPr kumimoji="1" lang="zh-CN" altLang="en-US" dirty="0"/>
              <a:t> </a:t>
            </a:r>
            <a:r>
              <a:rPr kumimoji="1" lang="en-US" altLang="zh-CN" dirty="0"/>
              <a:t>OS</a:t>
            </a:r>
            <a:r>
              <a:rPr kumimoji="1" lang="zh-CN" altLang="en-US" dirty="0"/>
              <a:t> </a:t>
            </a:r>
            <a:r>
              <a:rPr kumimoji="1" lang="en-US" altLang="zh-CN" dirty="0"/>
              <a:t>directly</a:t>
            </a:r>
            <a:r>
              <a:rPr kumimoji="1" lang="zh-CN" altLang="en-US" dirty="0"/>
              <a:t> </a:t>
            </a:r>
            <a:r>
              <a:rPr kumimoji="1" lang="en-US" altLang="zh-CN" dirty="0"/>
              <a:t>manages</a:t>
            </a:r>
            <a:r>
              <a:rPr kumimoji="1" lang="zh-CN" altLang="en-US" dirty="0"/>
              <a:t> </a:t>
            </a:r>
            <a:r>
              <a:rPr kumimoji="1" lang="en-US" altLang="zh-CN" dirty="0"/>
              <a:t>its</a:t>
            </a:r>
            <a:r>
              <a:rPr kumimoji="1" lang="zh-CN" altLang="en-US" dirty="0"/>
              <a:t> </a:t>
            </a:r>
            <a:r>
              <a:rPr kumimoji="1" lang="en-US" altLang="zh-CN" dirty="0"/>
              <a:t>HPA</a:t>
            </a:r>
            <a:r>
              <a:rPr kumimoji="1" lang="zh-CN" altLang="en-US" dirty="0"/>
              <a:t> </a:t>
            </a:r>
            <a:r>
              <a:rPr kumimoji="1" lang="en-US" altLang="zh-CN" dirty="0"/>
              <a:t>space</a:t>
            </a:r>
            <a:endParaRPr kumimoji="1" lang="zh-CN" altLang="en-US" dirty="0"/>
          </a:p>
          <a:p>
            <a:pPr lvl="1"/>
            <a:r>
              <a:rPr kumimoji="1" lang="en-US" altLang="zh-CN" dirty="0"/>
              <a:t>Use</a:t>
            </a:r>
            <a:r>
              <a:rPr kumimoji="1" lang="zh-CN" altLang="en-US" dirty="0"/>
              <a:t> </a:t>
            </a:r>
            <a:r>
              <a:rPr kumimoji="1" lang="en-US" altLang="zh-CN" dirty="0" err="1"/>
              <a:t>hypercall</a:t>
            </a:r>
            <a:r>
              <a:rPr kumimoji="1" lang="zh-CN" altLang="en-US" dirty="0"/>
              <a:t> </a:t>
            </a:r>
            <a:r>
              <a:rPr kumimoji="1" lang="en-US" altLang="zh-CN" dirty="0"/>
              <a:t>to</a:t>
            </a:r>
            <a:r>
              <a:rPr kumimoji="1" lang="zh-CN" altLang="en-US" dirty="0"/>
              <a:t> </a:t>
            </a:r>
            <a:r>
              <a:rPr kumimoji="1" lang="en-US" altLang="zh-CN" dirty="0"/>
              <a:t>let</a:t>
            </a:r>
            <a:r>
              <a:rPr kumimoji="1" lang="zh-CN" altLang="en-US" dirty="0"/>
              <a:t> </a:t>
            </a:r>
            <a:r>
              <a:rPr kumimoji="1" lang="en-US" altLang="zh-CN" dirty="0"/>
              <a:t>the</a:t>
            </a:r>
            <a:r>
              <a:rPr kumimoji="1" lang="zh-CN" altLang="en-US" dirty="0"/>
              <a:t> </a:t>
            </a:r>
            <a:r>
              <a:rPr kumimoji="1" lang="en-US" altLang="zh-CN" dirty="0"/>
              <a:t>VMM</a:t>
            </a:r>
            <a:r>
              <a:rPr kumimoji="1" lang="zh-CN" altLang="en-US" dirty="0"/>
              <a:t> </a:t>
            </a:r>
            <a:r>
              <a:rPr kumimoji="1" lang="en-US" altLang="zh-CN" dirty="0"/>
              <a:t>update</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pPr lvl="1"/>
            <a:r>
              <a:rPr kumimoji="1" lang="en-US" altLang="zh-CN" dirty="0"/>
              <a:t>The</a:t>
            </a:r>
            <a:r>
              <a:rPr kumimoji="1" lang="zh-CN" altLang="en-US" dirty="0"/>
              <a:t> </a:t>
            </a:r>
            <a:r>
              <a:rPr kumimoji="1" lang="en-US" altLang="zh-CN" dirty="0"/>
              <a:t>hardware</a:t>
            </a:r>
            <a:r>
              <a:rPr kumimoji="1" lang="zh-CN" altLang="en-US" dirty="0"/>
              <a:t> </a:t>
            </a:r>
            <a:r>
              <a:rPr kumimoji="1" lang="en-US" altLang="zh-CN" dirty="0"/>
              <a:t>CR3</a:t>
            </a:r>
            <a:r>
              <a:rPr kumimoji="1" lang="zh-CN" altLang="en-US" dirty="0"/>
              <a:t> </a:t>
            </a:r>
            <a:r>
              <a:rPr kumimoji="1" lang="en-US" altLang="zh-CN" dirty="0"/>
              <a:t>will</a:t>
            </a:r>
            <a:r>
              <a:rPr kumimoji="1" lang="zh-CN" altLang="en-US" dirty="0"/>
              <a:t> </a:t>
            </a:r>
            <a:r>
              <a:rPr kumimoji="1" lang="en-US" altLang="zh-CN" dirty="0"/>
              <a:t>point</a:t>
            </a:r>
            <a:r>
              <a:rPr kumimoji="1" lang="zh-CN" altLang="en-US" dirty="0"/>
              <a:t> </a:t>
            </a:r>
            <a:r>
              <a:rPr kumimoji="1" lang="en-US" altLang="zh-CN" dirty="0"/>
              <a:t>to</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a:t>
            </a:r>
            <a:endParaRPr kumimoji="1" lang="zh-CN" altLang="en-US" dirty="0"/>
          </a:p>
          <a:p>
            <a:r>
              <a:rPr kumimoji="1" lang="en-US" altLang="zh-CN" dirty="0"/>
              <a:t>VMM</a:t>
            </a:r>
            <a:r>
              <a:rPr kumimoji="1" lang="zh-CN" altLang="en-US" dirty="0"/>
              <a:t> </a:t>
            </a:r>
            <a:r>
              <a:rPr kumimoji="1" lang="en-US" altLang="zh-CN" dirty="0"/>
              <a:t>will</a:t>
            </a:r>
            <a:r>
              <a:rPr kumimoji="1" lang="zh-CN" altLang="en-US" dirty="0"/>
              <a:t> </a:t>
            </a:r>
            <a:r>
              <a:rPr kumimoji="1" lang="en-US" altLang="zh-CN" dirty="0"/>
              <a:t>check</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page</a:t>
            </a:r>
            <a:r>
              <a:rPr kumimoji="1" lang="zh-CN" altLang="en-US" dirty="0"/>
              <a:t> </a:t>
            </a:r>
            <a:r>
              <a:rPr kumimoji="1" lang="en-US" altLang="zh-CN" dirty="0"/>
              <a:t>table</a:t>
            </a:r>
            <a:r>
              <a:rPr kumimoji="1" lang="zh-CN" altLang="en-US" dirty="0"/>
              <a:t> </a:t>
            </a:r>
            <a:r>
              <a:rPr kumimoji="1" lang="en-US" altLang="zh-CN" dirty="0"/>
              <a:t>operations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page</a:t>
            </a:r>
            <a:r>
              <a:rPr kumimoji="1" lang="zh-CN" altLang="en-US" dirty="0"/>
              <a:t> </a:t>
            </a:r>
            <a:r>
              <a:rPr kumimoji="1" lang="en-US" altLang="zh-CN" dirty="0"/>
              <a:t>tables</a:t>
            </a:r>
            <a:r>
              <a:rPr kumimoji="1" lang="zh-CN" altLang="en-US" dirty="0"/>
              <a:t> </a:t>
            </a:r>
            <a:r>
              <a:rPr kumimoji="1" lang="en-US" altLang="zh-CN" dirty="0"/>
              <a:t>are</a:t>
            </a:r>
            <a:r>
              <a:rPr kumimoji="1" lang="zh-CN" altLang="en-US" dirty="0"/>
              <a:t> </a:t>
            </a:r>
            <a:r>
              <a:rPr kumimoji="1" lang="en-US" altLang="zh-CN" dirty="0"/>
              <a:t>read-only</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endParaRPr kumimoji="1" lang="zh-CN" altLang="en-US" dirty="0"/>
          </a:p>
        </p:txBody>
      </p:sp>
    </p:spTree>
    <p:extLst>
      <p:ext uri="{BB962C8B-B14F-4D97-AF65-F5344CB8AC3E}">
        <p14:creationId xmlns:p14="http://schemas.microsoft.com/office/powerpoint/2010/main" val="1698200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Sol-2:</a:t>
            </a:r>
            <a:r>
              <a:rPr kumimoji="1" lang="zh-CN" altLang="en-US" dirty="0"/>
              <a:t> </a:t>
            </a:r>
            <a:r>
              <a:rPr kumimoji="1" lang="en-US" altLang="zh-CN" dirty="0"/>
              <a:t>Direct</a:t>
            </a:r>
            <a:r>
              <a:rPr kumimoji="1" lang="zh-CN" altLang="en-US" dirty="0"/>
              <a:t> </a:t>
            </a:r>
            <a:r>
              <a:rPr kumimoji="1" lang="en-US" altLang="zh-CN" dirty="0"/>
              <a:t>Paging</a:t>
            </a:r>
            <a:r>
              <a:rPr kumimoji="1" lang="zh-CN" altLang="en-US" dirty="0"/>
              <a:t> </a:t>
            </a:r>
            <a:r>
              <a:rPr kumimoji="1" lang="en-US" altLang="zh-CN" dirty="0"/>
              <a:t>(Para-virtualization)</a:t>
            </a:r>
            <a:endParaRPr kumimoji="1" lang="zh-CN" altLang="en-US" dirty="0"/>
          </a:p>
        </p:txBody>
      </p:sp>
      <p:sp>
        <p:nvSpPr>
          <p:cNvPr id="3" name="内容占位符 2"/>
          <p:cNvSpPr>
            <a:spLocks noGrp="1"/>
          </p:cNvSpPr>
          <p:nvPr>
            <p:ph idx="1"/>
          </p:nvPr>
        </p:nvSpPr>
        <p:spPr/>
        <p:txBody>
          <a:bodyPr/>
          <a:lstStyle/>
          <a:p>
            <a:r>
              <a:rPr kumimoji="1" lang="en-US" altLang="zh-CN" dirty="0"/>
              <a:t>Positive</a:t>
            </a:r>
            <a:endParaRPr kumimoji="1" lang="zh-CN" altLang="en-US" dirty="0"/>
          </a:p>
          <a:p>
            <a:pPr lvl="1"/>
            <a:r>
              <a:rPr kumimoji="1" lang="en-US" altLang="zh-CN" dirty="0"/>
              <a:t>Easy</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and</a:t>
            </a:r>
            <a:r>
              <a:rPr kumimoji="1" lang="zh-CN" altLang="en-US" dirty="0"/>
              <a:t> </a:t>
            </a:r>
            <a:r>
              <a:rPr kumimoji="1" lang="en-US" altLang="zh-CN" dirty="0"/>
              <a:t>more</a:t>
            </a:r>
            <a:r>
              <a:rPr kumimoji="1" lang="zh-CN" altLang="en-US" dirty="0"/>
              <a:t> </a:t>
            </a:r>
            <a:r>
              <a:rPr kumimoji="1" lang="en-US" altLang="zh-CN" dirty="0"/>
              <a:t>clear</a:t>
            </a:r>
            <a:r>
              <a:rPr kumimoji="1" lang="zh-CN" altLang="en-US" dirty="0"/>
              <a:t> </a:t>
            </a:r>
            <a:r>
              <a:rPr kumimoji="1" lang="en-US" altLang="zh-CN" dirty="0"/>
              <a:t>architecture</a:t>
            </a:r>
            <a:endParaRPr kumimoji="1" lang="zh-CN" altLang="en-US" dirty="0"/>
          </a:p>
          <a:p>
            <a:pPr lvl="1"/>
            <a:r>
              <a:rPr kumimoji="1" lang="en-US" altLang="zh-CN" dirty="0"/>
              <a:t>Better</a:t>
            </a:r>
            <a:r>
              <a:rPr kumimoji="1" lang="zh-CN" altLang="en-US" dirty="0"/>
              <a:t> </a:t>
            </a:r>
            <a:r>
              <a:rPr kumimoji="1" lang="en-US" altLang="zh-CN" dirty="0"/>
              <a:t>performance:</a:t>
            </a:r>
            <a:r>
              <a:rPr kumimoji="1" lang="zh-CN" altLang="en-US" dirty="0"/>
              <a:t> </a:t>
            </a:r>
            <a:r>
              <a:rPr kumimoji="1" lang="en-US" altLang="zh-CN" dirty="0"/>
              <a:t>guest</a:t>
            </a:r>
            <a:r>
              <a:rPr kumimoji="1" lang="zh-CN" altLang="en-US" dirty="0"/>
              <a:t> </a:t>
            </a:r>
            <a:r>
              <a:rPr kumimoji="1" lang="en-US" altLang="zh-CN" dirty="0"/>
              <a:t>can</a:t>
            </a:r>
            <a:r>
              <a:rPr kumimoji="1" lang="zh-CN" altLang="en-US" dirty="0"/>
              <a:t> </a:t>
            </a:r>
            <a:r>
              <a:rPr kumimoji="1" lang="en-US" altLang="zh-CN" dirty="0"/>
              <a:t>batch</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trap</a:t>
            </a:r>
            <a:endParaRPr kumimoji="1" lang="zh-CN" altLang="en-US" dirty="0"/>
          </a:p>
          <a:p>
            <a:r>
              <a:rPr kumimoji="1" lang="en-US" altLang="zh-CN" dirty="0"/>
              <a:t>Negatives</a:t>
            </a:r>
            <a:endParaRPr kumimoji="1" lang="zh-CN" altLang="en-US" dirty="0"/>
          </a:p>
          <a:p>
            <a:pPr lvl="1"/>
            <a:r>
              <a:rPr kumimoji="1" lang="en-US" altLang="zh-CN" dirty="0"/>
              <a:t>Not</a:t>
            </a:r>
            <a:r>
              <a:rPr kumimoji="1" lang="zh-CN" altLang="en-US" dirty="0"/>
              <a:t> </a:t>
            </a:r>
            <a:r>
              <a:rPr kumimoji="1" lang="en-US" altLang="zh-CN" dirty="0"/>
              <a:t>transparent</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guest</a:t>
            </a:r>
            <a:r>
              <a:rPr kumimoji="1" lang="zh-CN" altLang="en-US" dirty="0"/>
              <a:t> </a:t>
            </a:r>
            <a:r>
              <a:rPr kumimoji="1" lang="en-US" altLang="zh-CN" dirty="0"/>
              <a:t>OS</a:t>
            </a:r>
            <a:endParaRPr kumimoji="1" lang="zh-CN" altLang="en-US" dirty="0"/>
          </a:p>
          <a:p>
            <a:pPr lvl="1"/>
            <a:r>
              <a:rPr kumimoji="1" lang="en-US" altLang="zh-CN" dirty="0"/>
              <a:t>The</a:t>
            </a:r>
            <a:r>
              <a:rPr kumimoji="1" lang="zh-CN" altLang="en-US" dirty="0"/>
              <a:t> </a:t>
            </a:r>
            <a:r>
              <a:rPr kumimoji="1" lang="en-US" altLang="zh-CN" dirty="0"/>
              <a:t>guest</a:t>
            </a:r>
            <a:r>
              <a:rPr kumimoji="1" lang="zh-CN" altLang="en-US" dirty="0"/>
              <a:t> </a:t>
            </a:r>
            <a:r>
              <a:rPr kumimoji="1" lang="en-US" altLang="zh-CN" dirty="0"/>
              <a:t>now</a:t>
            </a:r>
            <a:r>
              <a:rPr kumimoji="1" lang="zh-CN" altLang="en-US" dirty="0"/>
              <a:t> </a:t>
            </a:r>
            <a:r>
              <a:rPr kumimoji="1" lang="en-US" altLang="zh-CN" dirty="0"/>
              <a:t>knows</a:t>
            </a:r>
            <a:r>
              <a:rPr kumimoji="1" lang="zh-CN" altLang="en-US" dirty="0"/>
              <a:t> </a:t>
            </a:r>
            <a:r>
              <a:rPr kumimoji="1" lang="en-US" altLang="zh-CN" dirty="0"/>
              <a:t>much</a:t>
            </a:r>
            <a:r>
              <a:rPr kumimoji="1" lang="zh-CN" altLang="en-US" dirty="0"/>
              <a:t> </a:t>
            </a:r>
            <a:r>
              <a:rPr kumimoji="1" lang="en-US" altLang="zh-CN" dirty="0"/>
              <a:t>info,</a:t>
            </a:r>
            <a:r>
              <a:rPr kumimoji="1" lang="zh-CN" altLang="en-US" dirty="0"/>
              <a:t> </a:t>
            </a:r>
            <a:r>
              <a:rPr kumimoji="1" lang="en-US" altLang="zh-CN" dirty="0"/>
              <a:t>e.g.,</a:t>
            </a:r>
            <a:r>
              <a:rPr kumimoji="1" lang="zh-CN" altLang="en-US" dirty="0"/>
              <a:t> </a:t>
            </a:r>
            <a:r>
              <a:rPr kumimoji="1" lang="en-US" altLang="zh-CN" dirty="0"/>
              <a:t>HPA</a:t>
            </a:r>
            <a:endParaRPr kumimoji="1" lang="zh-CN" altLang="en-US" dirty="0"/>
          </a:p>
          <a:p>
            <a:pPr lvl="2"/>
            <a:r>
              <a:rPr kumimoji="1" lang="en-US" altLang="zh-CN" dirty="0"/>
              <a:t>May</a:t>
            </a:r>
            <a:r>
              <a:rPr kumimoji="1" lang="zh-CN" altLang="en-US" dirty="0"/>
              <a:t> </a:t>
            </a:r>
            <a:r>
              <a:rPr kumimoji="1" lang="en-US" altLang="zh-CN" dirty="0"/>
              <a:t>use</a:t>
            </a:r>
            <a:r>
              <a:rPr kumimoji="1" lang="zh-CN" altLang="en-US" dirty="0"/>
              <a:t> </a:t>
            </a:r>
            <a:r>
              <a:rPr kumimoji="1" lang="en-US" altLang="zh-CN" dirty="0"/>
              <a:t>such</a:t>
            </a:r>
            <a:r>
              <a:rPr kumimoji="1" lang="zh-CN" altLang="en-US" dirty="0"/>
              <a:t> </a:t>
            </a:r>
            <a:r>
              <a:rPr kumimoji="1" lang="en-US" altLang="zh-CN" dirty="0"/>
              <a:t>info</a:t>
            </a:r>
            <a:r>
              <a:rPr kumimoji="1" lang="zh-CN" altLang="en-US" dirty="0"/>
              <a:t> </a:t>
            </a:r>
            <a:r>
              <a:rPr kumimoji="1" lang="en-US" altLang="zh-CN" dirty="0"/>
              <a:t>to</a:t>
            </a:r>
            <a:r>
              <a:rPr kumimoji="1" lang="zh-CN" altLang="en-US" dirty="0"/>
              <a:t> </a:t>
            </a:r>
            <a:r>
              <a:rPr kumimoji="1" lang="en-US" altLang="zh-CN" dirty="0"/>
              <a:t>trigger</a:t>
            </a:r>
            <a:r>
              <a:rPr kumimoji="1" lang="zh-CN" altLang="en-US" dirty="0"/>
              <a:t> </a:t>
            </a:r>
            <a:r>
              <a:rPr kumimoji="1" lang="en-US" altLang="zh-CN" i="1" dirty="0" err="1">
                <a:solidFill>
                  <a:srgbClr val="FF0000"/>
                </a:solidFill>
              </a:rPr>
              <a:t>rowhammer</a:t>
            </a:r>
            <a:r>
              <a:rPr kumimoji="1" lang="zh-CN" altLang="en-US" dirty="0"/>
              <a:t> </a:t>
            </a:r>
            <a:r>
              <a:rPr kumimoji="1" lang="en-US" altLang="zh-CN" dirty="0"/>
              <a:t>attacks</a:t>
            </a:r>
            <a:endParaRPr kumimoji="1" lang="zh-CN" altLang="en-US" dirty="0"/>
          </a:p>
        </p:txBody>
      </p:sp>
    </p:spTree>
    <p:extLst>
      <p:ext uri="{BB962C8B-B14F-4D97-AF65-F5344CB8AC3E}">
        <p14:creationId xmlns:p14="http://schemas.microsoft.com/office/powerpoint/2010/main" val="2145794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Sol-3: Hardware Supported Memory Virtualization</a:t>
            </a:r>
            <a:endParaRPr kumimoji="1" lang="zh-CN" altLang="en-US" sz="2800" dirty="0"/>
          </a:p>
        </p:txBody>
      </p:sp>
      <p:sp>
        <p:nvSpPr>
          <p:cNvPr id="3" name="内容占位符 2"/>
          <p:cNvSpPr>
            <a:spLocks noGrp="1"/>
          </p:cNvSpPr>
          <p:nvPr>
            <p:ph idx="1"/>
          </p:nvPr>
        </p:nvSpPr>
        <p:spPr/>
        <p:txBody>
          <a:bodyPr>
            <a:normAutofit/>
          </a:bodyPr>
          <a:lstStyle/>
          <a:p>
            <a:r>
              <a:rPr kumimoji="1" lang="en-US" altLang="zh-CN" sz="3200" dirty="0"/>
              <a:t>Hardware implementation</a:t>
            </a:r>
          </a:p>
          <a:p>
            <a:pPr lvl="1"/>
            <a:r>
              <a:rPr kumimoji="1" lang="en-US" altLang="zh-CN" sz="2800" dirty="0"/>
              <a:t>Intel’s EPT (Extended Page Table)</a:t>
            </a:r>
          </a:p>
          <a:p>
            <a:pPr lvl="1"/>
            <a:r>
              <a:rPr kumimoji="1" lang="en-US" altLang="zh-CN" sz="2800" dirty="0"/>
              <a:t>AMD’s NPT (Nested Page Table)</a:t>
            </a:r>
          </a:p>
          <a:p>
            <a:r>
              <a:rPr kumimoji="1" lang="en-US" altLang="zh-CN" sz="3200" dirty="0"/>
              <a:t>Another table</a:t>
            </a:r>
          </a:p>
          <a:p>
            <a:pPr lvl="1"/>
            <a:r>
              <a:rPr kumimoji="1" lang="en-US" altLang="zh-CN" sz="2800" dirty="0"/>
              <a:t>EPT for translation from </a:t>
            </a:r>
            <a:r>
              <a:rPr kumimoji="1" lang="en-US" altLang="zh-CN" sz="2800" b="1" dirty="0">
                <a:solidFill>
                  <a:srgbClr val="0096FF"/>
                </a:solidFill>
              </a:rPr>
              <a:t>GPA to HPA</a:t>
            </a:r>
          </a:p>
          <a:p>
            <a:pPr lvl="1"/>
            <a:r>
              <a:rPr kumimoji="1" lang="en-US" altLang="zh-CN" sz="2800" dirty="0"/>
              <a:t>EPT is controlled by the hypervisor</a:t>
            </a:r>
          </a:p>
          <a:p>
            <a:pPr lvl="1"/>
            <a:r>
              <a:rPr kumimoji="1" lang="en-US" altLang="zh-CN" sz="2800" dirty="0"/>
              <a:t>EPT is per-VM</a:t>
            </a:r>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36</a:t>
            </a:fld>
            <a:endParaRPr lang="zh-CN" altLang="en-US"/>
          </a:p>
        </p:txBody>
      </p:sp>
    </p:spTree>
    <p:extLst>
      <p:ext uri="{BB962C8B-B14F-4D97-AF65-F5344CB8AC3E}">
        <p14:creationId xmlns:p14="http://schemas.microsoft.com/office/powerpoint/2010/main" val="217077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7" name="Straight Connector 146"/>
          <p:cNvCxnSpPr/>
          <p:nvPr/>
        </p:nvCxnSpPr>
        <p:spPr>
          <a:xfrm>
            <a:off x="3611791" y="2945507"/>
            <a:ext cx="1311696" cy="92408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rotWithShape="1">
          <a:blip r:embed="rId2"/>
          <a:srcRect t="40008" b="43755"/>
          <a:stretch/>
        </p:blipFill>
        <p:spPr>
          <a:xfrm>
            <a:off x="1451476" y="3898021"/>
            <a:ext cx="6318029" cy="718081"/>
          </a:xfrm>
          <a:prstGeom prst="rect">
            <a:avLst/>
          </a:prstGeom>
        </p:spPr>
      </p:pic>
      <p:sp>
        <p:nvSpPr>
          <p:cNvPr id="142" name="Rectangle 5"/>
          <p:cNvSpPr>
            <a:spLocks noChangeAspect="1" noChangeArrowheads="1"/>
          </p:cNvSpPr>
          <p:nvPr/>
        </p:nvSpPr>
        <p:spPr bwMode="auto">
          <a:xfrm>
            <a:off x="6889178"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1" name="Rectangle 5"/>
          <p:cNvSpPr>
            <a:spLocks noChangeAspect="1" noChangeArrowheads="1"/>
          </p:cNvSpPr>
          <p:nvPr/>
        </p:nvSpPr>
        <p:spPr bwMode="auto">
          <a:xfrm>
            <a:off x="1655587" y="386958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5" name="Rectangle 5"/>
          <p:cNvSpPr>
            <a:spLocks noChangeAspect="1" noChangeArrowheads="1"/>
          </p:cNvSpPr>
          <p:nvPr/>
        </p:nvSpPr>
        <p:spPr bwMode="auto">
          <a:xfrm>
            <a:off x="1644247"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6" name="Rectangle 5"/>
          <p:cNvSpPr>
            <a:spLocks noChangeAspect="1" noChangeArrowheads="1"/>
          </p:cNvSpPr>
          <p:nvPr/>
        </p:nvSpPr>
        <p:spPr bwMode="auto">
          <a:xfrm>
            <a:off x="2300095"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 name="Rectangle 5"/>
          <p:cNvSpPr>
            <a:spLocks noChangeAspect="1" noChangeArrowheads="1"/>
          </p:cNvSpPr>
          <p:nvPr/>
        </p:nvSpPr>
        <p:spPr bwMode="auto">
          <a:xfrm>
            <a:off x="2955943" y="1420356"/>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0" name="Rectangle 5"/>
          <p:cNvSpPr>
            <a:spLocks noChangeAspect="1" noChangeArrowheads="1"/>
          </p:cNvSpPr>
          <p:nvPr/>
        </p:nvSpPr>
        <p:spPr bwMode="auto">
          <a:xfrm>
            <a:off x="1644247" y="2616995"/>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1" name="Rectangle 5"/>
          <p:cNvSpPr>
            <a:spLocks noChangeAspect="1" noChangeArrowheads="1"/>
          </p:cNvSpPr>
          <p:nvPr/>
        </p:nvSpPr>
        <p:spPr bwMode="auto">
          <a:xfrm>
            <a:off x="1644247"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2" name="Rectangle 11"/>
          <p:cNvSpPr>
            <a:spLocks noChangeAspect="1" noChangeArrowheads="1"/>
          </p:cNvSpPr>
          <p:nvPr/>
        </p:nvSpPr>
        <p:spPr bwMode="auto">
          <a:xfrm>
            <a:off x="2300095" y="2624677"/>
            <a:ext cx="655848" cy="352835"/>
          </a:xfrm>
          <a:prstGeom prst="rect">
            <a:avLst/>
          </a:prstGeom>
          <a:solidFill>
            <a:srgbClr val="558ED5"/>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13" name="Rectangle 5"/>
          <p:cNvSpPr>
            <a:spLocks noChangeAspect="1" noChangeArrowheads="1"/>
          </p:cNvSpPr>
          <p:nvPr/>
        </p:nvSpPr>
        <p:spPr bwMode="auto">
          <a:xfrm>
            <a:off x="2955943" y="2624677"/>
            <a:ext cx="655848" cy="352835"/>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14" name="Rectangle 5"/>
          <p:cNvSpPr>
            <a:spLocks noChangeAspect="1" noChangeArrowheads="1"/>
          </p:cNvSpPr>
          <p:nvPr/>
        </p:nvSpPr>
        <p:spPr bwMode="auto">
          <a:xfrm>
            <a:off x="3611791" y="2624677"/>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 name="Straight Connector 15"/>
          <p:cNvCxnSpPr/>
          <p:nvPr/>
        </p:nvCxnSpPr>
        <p:spPr>
          <a:xfrm>
            <a:off x="1644247"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300095" y="1773190"/>
            <a:ext cx="655848"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611791"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267639" y="1773190"/>
            <a:ext cx="655848" cy="851486"/>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22" name="Rectangle 5"/>
          <p:cNvSpPr>
            <a:spLocks noChangeAspect="1" noChangeArrowheads="1"/>
          </p:cNvSpPr>
          <p:nvPr/>
        </p:nvSpPr>
        <p:spPr bwMode="auto">
          <a:xfrm>
            <a:off x="4267639"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23" name="Rectangle 5"/>
          <p:cNvSpPr>
            <a:spLocks noChangeAspect="1" noChangeArrowheads="1"/>
          </p:cNvSpPr>
          <p:nvPr/>
        </p:nvSpPr>
        <p:spPr bwMode="auto">
          <a:xfrm>
            <a:off x="4267639" y="2624677"/>
            <a:ext cx="655848" cy="352835"/>
          </a:xfrm>
          <a:prstGeom prst="rect">
            <a:avLst/>
          </a:prstGeom>
          <a:solidFill>
            <a:srgbClr val="FFFF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26" name="Straight Connector 25"/>
          <p:cNvCxnSpPr/>
          <p:nvPr/>
        </p:nvCxnSpPr>
        <p:spPr>
          <a:xfrm flipH="1">
            <a:off x="1655587" y="1773190"/>
            <a:ext cx="1300356" cy="8514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300095" y="1773190"/>
            <a:ext cx="1311696" cy="851486"/>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5"/>
          <p:cNvSpPr>
            <a:spLocks noChangeAspect="1" noChangeArrowheads="1"/>
          </p:cNvSpPr>
          <p:nvPr/>
        </p:nvSpPr>
        <p:spPr bwMode="auto">
          <a:xfrm>
            <a:off x="3623131" y="3876249"/>
            <a:ext cx="655848" cy="352835"/>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1" name="Rectangle 5"/>
          <p:cNvSpPr>
            <a:spLocks noChangeAspect="1" noChangeArrowheads="1"/>
          </p:cNvSpPr>
          <p:nvPr/>
        </p:nvSpPr>
        <p:spPr bwMode="auto">
          <a:xfrm>
            <a:off x="4267639"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2" name="Rectangle 31"/>
          <p:cNvSpPr>
            <a:spLocks noChangeAspect="1" noChangeArrowheads="1"/>
          </p:cNvSpPr>
          <p:nvPr/>
        </p:nvSpPr>
        <p:spPr bwMode="auto">
          <a:xfrm>
            <a:off x="4923487"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3" name="Rectangle 5"/>
          <p:cNvSpPr>
            <a:spLocks noChangeAspect="1" noChangeArrowheads="1"/>
          </p:cNvSpPr>
          <p:nvPr/>
        </p:nvSpPr>
        <p:spPr bwMode="auto">
          <a:xfrm>
            <a:off x="5579335" y="3876249"/>
            <a:ext cx="655848" cy="352835"/>
          </a:xfrm>
          <a:prstGeom prst="rect">
            <a:avLst/>
          </a:prstGeom>
          <a:solidFill>
            <a:srgbClr val="FFFF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4" name="Rectangle 5"/>
          <p:cNvSpPr>
            <a:spLocks noChangeAspect="1" noChangeArrowheads="1"/>
          </p:cNvSpPr>
          <p:nvPr/>
        </p:nvSpPr>
        <p:spPr bwMode="auto">
          <a:xfrm>
            <a:off x="6235183" y="3876249"/>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5" name="Rectangle 5"/>
          <p:cNvSpPr>
            <a:spLocks noChangeAspect="1" noChangeArrowheads="1"/>
          </p:cNvSpPr>
          <p:nvPr/>
        </p:nvSpPr>
        <p:spPr bwMode="auto">
          <a:xfrm>
            <a:off x="6235183" y="3876249"/>
            <a:ext cx="655848" cy="35283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6" name="Rectangle 5"/>
          <p:cNvSpPr>
            <a:spLocks noChangeAspect="1" noChangeArrowheads="1"/>
          </p:cNvSpPr>
          <p:nvPr/>
        </p:nvSpPr>
        <p:spPr bwMode="auto">
          <a:xfrm>
            <a:off x="4923487" y="1420356"/>
            <a:ext cx="655848" cy="3528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8" name="Rectangle 5"/>
          <p:cNvSpPr>
            <a:spLocks noChangeAspect="1" noChangeArrowheads="1"/>
          </p:cNvSpPr>
          <p:nvPr/>
        </p:nvSpPr>
        <p:spPr bwMode="auto">
          <a:xfrm>
            <a:off x="6235183" y="2624677"/>
            <a:ext cx="655848" cy="352835"/>
          </a:xfrm>
          <a:prstGeom prst="rect">
            <a:avLst/>
          </a:prstGeom>
          <a:no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39" name="Rectangle 5"/>
          <p:cNvSpPr>
            <a:spLocks noChangeAspect="1" noChangeArrowheads="1"/>
          </p:cNvSpPr>
          <p:nvPr/>
        </p:nvSpPr>
        <p:spPr bwMode="auto">
          <a:xfrm>
            <a:off x="6891031" y="2624677"/>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1" name="Rectangle 5"/>
          <p:cNvSpPr>
            <a:spLocks noChangeAspect="1" noChangeArrowheads="1"/>
          </p:cNvSpPr>
          <p:nvPr/>
        </p:nvSpPr>
        <p:spPr bwMode="auto">
          <a:xfrm>
            <a:off x="1644247" y="2620344"/>
            <a:ext cx="3279240" cy="352835"/>
          </a:xfrm>
          <a:prstGeom prst="rect">
            <a:avLst/>
          </a:prstGeom>
          <a:noFill/>
          <a:ln w="38100" cmpd="sng">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5" name="Rectangle 5"/>
          <p:cNvSpPr>
            <a:spLocks noChangeAspect="1" noChangeArrowheads="1"/>
          </p:cNvSpPr>
          <p:nvPr/>
        </p:nvSpPr>
        <p:spPr bwMode="auto">
          <a:xfrm>
            <a:off x="2955943"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46" name="Rectangle 5"/>
          <p:cNvSpPr>
            <a:spLocks noChangeAspect="1" noChangeArrowheads="1"/>
          </p:cNvSpPr>
          <p:nvPr/>
        </p:nvSpPr>
        <p:spPr bwMode="auto">
          <a:xfrm>
            <a:off x="2300095"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51" name="Straight Connector 50"/>
          <p:cNvCxnSpPr/>
          <p:nvPr/>
        </p:nvCxnSpPr>
        <p:spPr>
          <a:xfrm>
            <a:off x="2300095" y="2983306"/>
            <a:ext cx="655848" cy="864406"/>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4247" y="2969830"/>
            <a:ext cx="655848" cy="896597"/>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35183" y="2977512"/>
            <a:ext cx="655848" cy="888915"/>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6891031" y="2977512"/>
            <a:ext cx="655848" cy="87020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7" name="Rectangle 5"/>
          <p:cNvSpPr>
            <a:spLocks noChangeAspect="1" noChangeArrowheads="1"/>
          </p:cNvSpPr>
          <p:nvPr/>
        </p:nvSpPr>
        <p:spPr bwMode="auto">
          <a:xfrm>
            <a:off x="4923487" y="3876249"/>
            <a:ext cx="655848" cy="3528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66" name="Rectangle 5"/>
          <p:cNvSpPr>
            <a:spLocks noChangeAspect="1" noChangeArrowheads="1"/>
          </p:cNvSpPr>
          <p:nvPr/>
        </p:nvSpPr>
        <p:spPr bwMode="auto">
          <a:xfrm>
            <a:off x="1655587" y="3866427"/>
            <a:ext cx="5891292" cy="352835"/>
          </a:xfrm>
          <a:prstGeom prst="rect">
            <a:avLst/>
          </a:prstGeom>
          <a:noFill/>
          <a:ln w="57150" cmpd="sng">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sp>
        <p:nvSpPr>
          <p:cNvPr id="70" name="TextBox 69"/>
          <p:cNvSpPr txBox="1"/>
          <p:nvPr/>
        </p:nvSpPr>
        <p:spPr>
          <a:xfrm>
            <a:off x="429824" y="1401455"/>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GVA</a:t>
            </a:r>
          </a:p>
        </p:txBody>
      </p:sp>
      <p:sp>
        <p:nvSpPr>
          <p:cNvPr id="71" name="TextBox 70"/>
          <p:cNvSpPr txBox="1"/>
          <p:nvPr/>
        </p:nvSpPr>
        <p:spPr>
          <a:xfrm>
            <a:off x="429824" y="26134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GPA</a:t>
            </a:r>
          </a:p>
        </p:txBody>
      </p:sp>
      <p:sp>
        <p:nvSpPr>
          <p:cNvPr id="72" name="TextBox 71"/>
          <p:cNvSpPr txBox="1"/>
          <p:nvPr/>
        </p:nvSpPr>
        <p:spPr>
          <a:xfrm>
            <a:off x="429824" y="3847712"/>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HPA</a:t>
            </a:r>
          </a:p>
        </p:txBody>
      </p:sp>
      <p:sp>
        <p:nvSpPr>
          <p:cNvPr id="73" name="Rectangle 10"/>
          <p:cNvSpPr>
            <a:spLocks noChangeAspect="1" noChangeArrowheads="1"/>
          </p:cNvSpPr>
          <p:nvPr/>
        </p:nvSpPr>
        <p:spPr bwMode="auto">
          <a:xfrm>
            <a:off x="1451476" y="1143217"/>
            <a:ext cx="4309061" cy="2264856"/>
          </a:xfrm>
          <a:prstGeom prst="rect">
            <a:avLst/>
          </a:prstGeom>
          <a:noFill/>
          <a:ln w="3175" cmpd="sng">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4" name="Rectangle 10"/>
          <p:cNvSpPr>
            <a:spLocks noChangeAspect="1" noChangeArrowheads="1"/>
          </p:cNvSpPr>
          <p:nvPr/>
        </p:nvSpPr>
        <p:spPr bwMode="auto">
          <a:xfrm>
            <a:off x="6032688" y="1143217"/>
            <a:ext cx="1723625" cy="2264856"/>
          </a:xfrm>
          <a:prstGeom prst="rect">
            <a:avLst/>
          </a:prstGeom>
          <a:noFill/>
          <a:ln w="3175" cmpd="sng">
            <a:solidFill>
              <a:srgbClr val="8064A2"/>
            </a:solidFill>
            <a:prstDash val="dash"/>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endParaRPr lang="en-US" altLang="zh-TW" sz="2400" dirty="0">
              <a:solidFill>
                <a:srgbClr val="000000"/>
              </a:solidFill>
              <a:latin typeface="等线" panose="02010600030101010101" pitchFamily="2" charset="-122"/>
              <a:ea typeface="等线" panose="02010600030101010101" pitchFamily="2" charset="-122"/>
            </a:endParaRPr>
          </a:p>
        </p:txBody>
      </p:sp>
      <p:sp>
        <p:nvSpPr>
          <p:cNvPr id="75" name="TextBox 74"/>
          <p:cNvSpPr txBox="1"/>
          <p:nvPr/>
        </p:nvSpPr>
        <p:spPr>
          <a:xfrm>
            <a:off x="1451476" y="764757"/>
            <a:ext cx="1723625" cy="400110"/>
          </a:xfrm>
          <a:prstGeom prst="rect">
            <a:avLst/>
          </a:prstGeom>
          <a:noFill/>
        </p:spPr>
        <p:txBody>
          <a:bodyPr wrap="square" rtlCol="0">
            <a:spAutoFit/>
          </a:bodyPr>
          <a:lstStyle/>
          <a:p>
            <a:pPr algn="ctr"/>
            <a:r>
              <a:rPr lang="en-US" altLang="zh-CN" sz="2000" dirty="0">
                <a:solidFill>
                  <a:srgbClr val="000000"/>
                </a:solidFill>
                <a:latin typeface="等线" panose="02010600030101010101" pitchFamily="2" charset="-122"/>
                <a:ea typeface="等线" panose="02010600030101010101" pitchFamily="2" charset="-122"/>
              </a:rPr>
              <a:t>Guest VM</a:t>
            </a:r>
            <a:endParaRPr lang="en-US" sz="2000" dirty="0">
              <a:solidFill>
                <a:srgbClr val="000000"/>
              </a:solidFill>
              <a:latin typeface="等线" panose="02010600030101010101" pitchFamily="2" charset="-122"/>
              <a:ea typeface="等线" panose="02010600030101010101" pitchFamily="2" charset="-122"/>
            </a:endParaRPr>
          </a:p>
        </p:txBody>
      </p:sp>
      <p:sp>
        <p:nvSpPr>
          <p:cNvPr id="76" name="TextBox 75"/>
          <p:cNvSpPr txBox="1"/>
          <p:nvPr/>
        </p:nvSpPr>
        <p:spPr>
          <a:xfrm>
            <a:off x="6045880" y="758496"/>
            <a:ext cx="1723625" cy="400110"/>
          </a:xfrm>
          <a:prstGeom prst="rect">
            <a:avLst/>
          </a:prstGeom>
          <a:noFill/>
        </p:spPr>
        <p:txBody>
          <a:bodyPr wrap="square" rtlCol="0">
            <a:spAutoFit/>
          </a:bodyPr>
          <a:lstStyle/>
          <a:p>
            <a:r>
              <a:rPr lang="en-US" altLang="zh-CN" sz="2000" dirty="0">
                <a:solidFill>
                  <a:srgbClr val="000000"/>
                </a:solidFill>
                <a:latin typeface="等线" panose="02010600030101010101" pitchFamily="2" charset="-122"/>
                <a:ea typeface="等线" panose="02010600030101010101" pitchFamily="2" charset="-122"/>
              </a:rPr>
              <a:t>VMM</a:t>
            </a:r>
            <a:endParaRPr lang="en-US" sz="2000" dirty="0">
              <a:solidFill>
                <a:srgbClr val="000000"/>
              </a:solidFill>
              <a:latin typeface="等线" panose="02010600030101010101" pitchFamily="2" charset="-122"/>
              <a:ea typeface="等线" panose="02010600030101010101" pitchFamily="2" charset="-122"/>
            </a:endParaRPr>
          </a:p>
        </p:txBody>
      </p:sp>
      <p:sp>
        <p:nvSpPr>
          <p:cNvPr id="77" name="TextBox 76"/>
          <p:cNvSpPr txBox="1"/>
          <p:nvPr/>
        </p:nvSpPr>
        <p:spPr>
          <a:xfrm>
            <a:off x="7756311" y="2587659"/>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VA</a:t>
            </a:r>
          </a:p>
        </p:txBody>
      </p:sp>
      <p:sp>
        <p:nvSpPr>
          <p:cNvPr id="78" name="TextBox 77"/>
          <p:cNvSpPr txBox="1"/>
          <p:nvPr/>
        </p:nvSpPr>
        <p:spPr>
          <a:xfrm>
            <a:off x="7756311" y="3818803"/>
            <a:ext cx="909664"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PA</a:t>
            </a:r>
          </a:p>
        </p:txBody>
      </p:sp>
      <p:cxnSp>
        <p:nvCxnSpPr>
          <p:cNvPr id="80" name="Straight Arrow Connector 79"/>
          <p:cNvCxnSpPr>
            <a:stCxn id="70" idx="2"/>
            <a:endCxn id="71" idx="0"/>
          </p:cNvCxnSpPr>
          <p:nvPr/>
        </p:nvCxnSpPr>
        <p:spPr>
          <a:xfrm>
            <a:off x="884656" y="1863121"/>
            <a:ext cx="0" cy="750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1" idx="2"/>
            <a:endCxn id="72" idx="0"/>
          </p:cNvCxnSpPr>
          <p:nvPr/>
        </p:nvCxnSpPr>
        <p:spPr>
          <a:xfrm>
            <a:off x="884656" y="3075124"/>
            <a:ext cx="0" cy="772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213635" y="2983307"/>
            <a:ext cx="0" cy="849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7" name="Rectangle 106"/>
          <p:cNvSpPr/>
          <p:nvPr/>
        </p:nvSpPr>
        <p:spPr>
          <a:xfrm>
            <a:off x="518377" y="2009935"/>
            <a:ext cx="732561" cy="298396"/>
          </a:xfrm>
          <a:prstGeom prst="rect">
            <a:avLst/>
          </a:prstGeom>
          <a:solidFill>
            <a:schemeClr val="accent1"/>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sp>
        <p:nvSpPr>
          <p:cNvPr id="108" name="Rectangle 107"/>
          <p:cNvSpPr/>
          <p:nvPr/>
        </p:nvSpPr>
        <p:spPr>
          <a:xfrm>
            <a:off x="518377" y="3221075"/>
            <a:ext cx="732561" cy="298396"/>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EPT</a:t>
            </a:r>
          </a:p>
        </p:txBody>
      </p:sp>
      <p:sp>
        <p:nvSpPr>
          <p:cNvPr id="109" name="Rectangle 108"/>
          <p:cNvSpPr/>
          <p:nvPr/>
        </p:nvSpPr>
        <p:spPr>
          <a:xfrm>
            <a:off x="7847356" y="3221075"/>
            <a:ext cx="732561" cy="298396"/>
          </a:xfrm>
          <a:prstGeom prst="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a:latin typeface="等线" panose="02010600030101010101" pitchFamily="2" charset="-122"/>
                <a:ea typeface="等线" panose="02010600030101010101" pitchFamily="2" charset="-122"/>
              </a:rPr>
              <a:t>PT</a:t>
            </a:r>
          </a:p>
        </p:txBody>
      </p:sp>
      <p:pic>
        <p:nvPicPr>
          <p:cNvPr id="114" name="Picture 113"/>
          <p:cNvPicPr>
            <a:picLocks noChangeAspect="1"/>
          </p:cNvPicPr>
          <p:nvPr/>
        </p:nvPicPr>
        <p:blipFill>
          <a:blip r:embed="rId3"/>
          <a:stretch>
            <a:fillRect/>
          </a:stretch>
        </p:blipFill>
        <p:spPr>
          <a:xfrm>
            <a:off x="4039078" y="4932071"/>
            <a:ext cx="1007063" cy="818133"/>
          </a:xfrm>
          <a:prstGeom prst="rect">
            <a:avLst/>
          </a:prstGeom>
        </p:spPr>
      </p:pic>
      <p:cxnSp>
        <p:nvCxnSpPr>
          <p:cNvPr id="116" name="Elbow Connector 115"/>
          <p:cNvCxnSpPr>
            <a:stCxn id="114" idx="1"/>
            <a:endCxn id="107" idx="1"/>
          </p:cNvCxnSpPr>
          <p:nvPr/>
        </p:nvCxnSpPr>
        <p:spPr>
          <a:xfrm rot="10800000">
            <a:off x="518378" y="2159135"/>
            <a:ext cx="3520701" cy="3182003"/>
          </a:xfrm>
          <a:prstGeom prst="bentConnector3">
            <a:avLst>
              <a:gd name="adj1" fmla="val 10520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Elbow Connector 116"/>
          <p:cNvCxnSpPr>
            <a:endCxn id="108" idx="1"/>
          </p:cNvCxnSpPr>
          <p:nvPr/>
        </p:nvCxnSpPr>
        <p:spPr>
          <a:xfrm rot="10800000">
            <a:off x="518375" y="3370273"/>
            <a:ext cx="3520702" cy="2153125"/>
          </a:xfrm>
          <a:prstGeom prst="bentConnector3">
            <a:avLst>
              <a:gd name="adj1" fmla="val 110036"/>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114" idx="3"/>
            <a:endCxn id="109" idx="3"/>
          </p:cNvCxnSpPr>
          <p:nvPr/>
        </p:nvCxnSpPr>
        <p:spPr>
          <a:xfrm flipV="1">
            <a:off x="5046139" y="3370273"/>
            <a:ext cx="3533776" cy="1970864"/>
          </a:xfrm>
          <a:prstGeom prst="bentConnector3">
            <a:avLst>
              <a:gd name="adj1" fmla="val 106469"/>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78979" y="2972380"/>
            <a:ext cx="1300356" cy="875333"/>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5499726" y="4963066"/>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Root mode</a:t>
            </a:r>
          </a:p>
        </p:txBody>
      </p:sp>
      <p:sp>
        <p:nvSpPr>
          <p:cNvPr id="162" name="TextBox 161"/>
          <p:cNvSpPr txBox="1"/>
          <p:nvPr/>
        </p:nvSpPr>
        <p:spPr>
          <a:xfrm>
            <a:off x="884658" y="4983344"/>
            <a:ext cx="2925625" cy="400110"/>
          </a:xfrm>
          <a:prstGeom prst="rect">
            <a:avLst/>
          </a:prstGeom>
          <a:noFill/>
        </p:spPr>
        <p:txBody>
          <a:bodyPr wrap="square" rtlCol="0">
            <a:spAutoFit/>
          </a:bodyPr>
          <a:lstStyle/>
          <a:p>
            <a:pPr algn="ctr"/>
            <a:r>
              <a:rPr lang="en-US" sz="2000" dirty="0">
                <a:solidFill>
                  <a:srgbClr val="000000"/>
                </a:solidFill>
                <a:latin typeface="等线" panose="02010600030101010101" pitchFamily="2" charset="-122"/>
                <a:ea typeface="等线" panose="02010600030101010101" pitchFamily="2" charset="-122"/>
              </a:rPr>
              <a:t>Non-root mode</a:t>
            </a:r>
          </a:p>
        </p:txBody>
      </p:sp>
      <p:sp>
        <p:nvSpPr>
          <p:cNvPr id="163" name="Rectangle 5"/>
          <p:cNvSpPr>
            <a:spLocks noChangeAspect="1" noChangeArrowheads="1"/>
          </p:cNvSpPr>
          <p:nvPr/>
        </p:nvSpPr>
        <p:spPr bwMode="auto">
          <a:xfrm>
            <a:off x="6235183" y="2630472"/>
            <a:ext cx="655848" cy="352835"/>
          </a:xfrm>
          <a:prstGeom prst="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TW" sz="2800" dirty="0">
              <a:latin typeface="等线" panose="02010600030101010101" pitchFamily="2" charset="-122"/>
              <a:ea typeface="等线" panose="02010600030101010101" pitchFamily="2" charset="-122"/>
            </a:endParaRPr>
          </a:p>
        </p:txBody>
      </p:sp>
      <p:cxnSp>
        <p:nvCxnSpPr>
          <p:cNvPr id="164" name="Straight Connector 163"/>
          <p:cNvCxnSpPr/>
          <p:nvPr/>
        </p:nvCxnSpPr>
        <p:spPr>
          <a:xfrm flipH="1">
            <a:off x="4923487" y="2989718"/>
            <a:ext cx="1311696" cy="876709"/>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5577482" y="2983307"/>
            <a:ext cx="1311696" cy="886283"/>
          </a:xfrm>
          <a:prstGeom prst="line">
            <a:avLst/>
          </a:prstGeom>
          <a:ln>
            <a:solidFill>
              <a:srgbClr val="8064A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115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EPT</a:t>
            </a:r>
            <a:r>
              <a:rPr kumimoji="1" lang="zh-CN" altLang="en-US" dirty="0"/>
              <a:t> </a:t>
            </a:r>
            <a:r>
              <a:rPr kumimoji="1" lang="en-US" altLang="zh-CN" dirty="0"/>
              <a:t>Increases</a:t>
            </a:r>
            <a:r>
              <a:rPr kumimoji="1" lang="zh-CN" altLang="en-US" dirty="0"/>
              <a:t> </a:t>
            </a:r>
            <a:r>
              <a:rPr kumimoji="1" lang="en-US" altLang="zh-CN" dirty="0"/>
              <a:t>Memory</a:t>
            </a:r>
            <a:r>
              <a:rPr kumimoji="1" lang="zh-CN" altLang="en-US" dirty="0"/>
              <a:t> </a:t>
            </a:r>
            <a:r>
              <a:rPr kumimoji="1" lang="en-US" altLang="zh-CN" dirty="0"/>
              <a:t>Access</a:t>
            </a:r>
            <a:endParaRPr kumimoji="1" lang="zh-CN" altLang="en-US" dirty="0"/>
          </a:p>
        </p:txBody>
      </p:sp>
      <p:pic>
        <p:nvPicPr>
          <p:cNvPr id="4" name="图片 3"/>
          <p:cNvPicPr>
            <a:picLocks noChangeAspect="1"/>
          </p:cNvPicPr>
          <p:nvPr/>
        </p:nvPicPr>
        <p:blipFill>
          <a:blip r:embed="rId2"/>
          <a:stretch>
            <a:fillRect/>
          </a:stretch>
        </p:blipFill>
        <p:spPr>
          <a:xfrm>
            <a:off x="2667001" y="1905001"/>
            <a:ext cx="3735575" cy="3556325"/>
          </a:xfrm>
          <a:prstGeom prst="rect">
            <a:avLst/>
          </a:prstGeom>
        </p:spPr>
      </p:pic>
      <p:sp>
        <p:nvSpPr>
          <p:cNvPr id="5" name="文本框 4"/>
          <p:cNvSpPr txBox="1"/>
          <p:nvPr/>
        </p:nvSpPr>
        <p:spPr>
          <a:xfrm>
            <a:off x="6604000" y="4572000"/>
            <a:ext cx="1587500" cy="784830"/>
          </a:xfrm>
          <a:prstGeom prst="rect">
            <a:avLst/>
          </a:prstGeom>
          <a:noFill/>
        </p:spPr>
        <p:txBody>
          <a:bodyPr wrap="square" rtlCol="0">
            <a:spAutoFit/>
          </a:bodyPr>
          <a:lstStyle/>
          <a:p>
            <a:r>
              <a:rPr lang="en-US" altLang="zh-CN" sz="1500" i="1"/>
              <a:t>sPA</a:t>
            </a:r>
            <a:r>
              <a:rPr lang="zh-CN" altLang="en-US" sz="1500" i="1" dirty="0"/>
              <a:t> </a:t>
            </a:r>
            <a:r>
              <a:rPr lang="en-US" altLang="zh-CN" sz="1500" i="1" dirty="0"/>
              <a:t>==</a:t>
            </a:r>
            <a:r>
              <a:rPr lang="zh-CN" altLang="en-US" sz="1500" i="1" dirty="0"/>
              <a:t> </a:t>
            </a:r>
            <a:r>
              <a:rPr lang="en-US" altLang="zh-CN" sz="1500" i="1" dirty="0"/>
              <a:t>HPA</a:t>
            </a:r>
            <a:endParaRPr lang="zh-CN" altLang="en-US" sz="1500" i="1" dirty="0"/>
          </a:p>
          <a:p>
            <a:r>
              <a:rPr lang="en-US" altLang="zh-CN" sz="1500" i="1" dirty="0"/>
              <a:t>nCR3</a:t>
            </a:r>
            <a:r>
              <a:rPr lang="zh-CN" altLang="en-US" sz="1500" i="1" dirty="0"/>
              <a:t> </a:t>
            </a:r>
            <a:r>
              <a:rPr lang="en-US" altLang="zh-CN" sz="1500" i="1" dirty="0"/>
              <a:t>==</a:t>
            </a:r>
            <a:r>
              <a:rPr lang="zh-CN" altLang="en-US" sz="1500" i="1" dirty="0"/>
              <a:t> </a:t>
            </a:r>
            <a:r>
              <a:rPr lang="en-US" altLang="zh-CN" sz="1500" i="1" dirty="0"/>
              <a:t>hCR3</a:t>
            </a:r>
            <a:endParaRPr lang="zh-CN" altLang="en-US" sz="1500" i="1" dirty="0"/>
          </a:p>
          <a:p>
            <a:r>
              <a:rPr lang="en-US" altLang="zh-CN" sz="1500" i="1" dirty="0"/>
              <a:t>nL</a:t>
            </a:r>
            <a:r>
              <a:rPr lang="en-US" altLang="zh-CN" sz="1500" i="1" baseline="-25000" dirty="0"/>
              <a:t>1</a:t>
            </a:r>
            <a:r>
              <a:rPr lang="zh-CN" altLang="en-US" sz="1500" i="1" dirty="0"/>
              <a:t> </a:t>
            </a:r>
            <a:r>
              <a:rPr lang="en-US" altLang="zh-CN" sz="1500" i="1" dirty="0"/>
              <a:t>==</a:t>
            </a:r>
            <a:r>
              <a:rPr lang="zh-CN" altLang="en-US" sz="1500" i="1" dirty="0"/>
              <a:t> </a:t>
            </a:r>
            <a:r>
              <a:rPr lang="en-US" altLang="zh-CN" sz="1500" i="1" dirty="0"/>
              <a:t>hL</a:t>
            </a:r>
            <a:r>
              <a:rPr lang="en-US" altLang="zh-CN" sz="1500" i="1" baseline="-25000" dirty="0"/>
              <a:t>1</a:t>
            </a:r>
            <a:endParaRPr lang="zh-CN" altLang="en-US" sz="1500" i="1" baseline="-25000" dirty="0"/>
          </a:p>
        </p:txBody>
      </p:sp>
      <p:sp>
        <p:nvSpPr>
          <p:cNvPr id="6" name="文本框 5"/>
          <p:cNvSpPr txBox="1"/>
          <p:nvPr/>
        </p:nvSpPr>
        <p:spPr>
          <a:xfrm>
            <a:off x="952500" y="5613462"/>
            <a:ext cx="7239000" cy="323165"/>
          </a:xfrm>
          <a:prstGeom prst="rect">
            <a:avLst/>
          </a:prstGeom>
          <a:noFill/>
        </p:spPr>
        <p:txBody>
          <a:bodyPr wrap="square" rtlCol="0">
            <a:spAutoFit/>
          </a:bodyPr>
          <a:lstStyle/>
          <a:p>
            <a:pPr algn="ctr"/>
            <a:r>
              <a:rPr lang="en-US" altLang="zh-CN" sz="1500" dirty="0"/>
              <a:t>One</a:t>
            </a:r>
            <a:r>
              <a:rPr lang="zh-CN" altLang="en-US" sz="1500" dirty="0"/>
              <a:t> </a:t>
            </a:r>
            <a:r>
              <a:rPr lang="en-US" altLang="zh-CN" sz="1500" dirty="0"/>
              <a:t>memory</a:t>
            </a:r>
            <a:r>
              <a:rPr lang="zh-CN" altLang="en-US" sz="1500" dirty="0"/>
              <a:t> </a:t>
            </a:r>
            <a:r>
              <a:rPr lang="en-US" altLang="zh-CN" sz="1500" dirty="0"/>
              <a:t>access</a:t>
            </a:r>
            <a:r>
              <a:rPr lang="zh-CN" altLang="en-US" sz="1500" dirty="0"/>
              <a:t> </a:t>
            </a:r>
            <a:r>
              <a:rPr lang="en-US" altLang="zh-CN" sz="1500" dirty="0"/>
              <a:t>from</a:t>
            </a:r>
            <a:r>
              <a:rPr lang="zh-CN" altLang="en-US" sz="1500" dirty="0"/>
              <a:t> </a:t>
            </a:r>
            <a:r>
              <a:rPr lang="en-US" altLang="zh-CN" sz="1500" dirty="0"/>
              <a:t>the</a:t>
            </a:r>
            <a:r>
              <a:rPr lang="zh-CN" altLang="en-US" sz="1500" dirty="0"/>
              <a:t> </a:t>
            </a:r>
            <a:r>
              <a:rPr lang="en-US" altLang="zh-CN" sz="1500" dirty="0"/>
              <a:t>guest</a:t>
            </a:r>
            <a:r>
              <a:rPr lang="zh-CN" altLang="en-US" sz="1500" dirty="0"/>
              <a:t> </a:t>
            </a:r>
            <a:r>
              <a:rPr lang="en-US" altLang="zh-CN" sz="1500" dirty="0"/>
              <a:t>VM</a:t>
            </a:r>
            <a:r>
              <a:rPr lang="zh-CN" altLang="en-US" sz="1500" dirty="0"/>
              <a:t> </a:t>
            </a:r>
            <a:r>
              <a:rPr lang="en-US" altLang="zh-CN" sz="1500" dirty="0"/>
              <a:t>may</a:t>
            </a:r>
            <a:r>
              <a:rPr lang="zh-CN" altLang="en-US" sz="1500" dirty="0"/>
              <a:t> </a:t>
            </a:r>
            <a:r>
              <a:rPr lang="en-US" altLang="zh-CN" sz="1500" dirty="0"/>
              <a:t>lead</a:t>
            </a:r>
            <a:r>
              <a:rPr lang="zh-CN" altLang="en-US" sz="1500" dirty="0"/>
              <a:t> </a:t>
            </a:r>
            <a:r>
              <a:rPr lang="en-US" altLang="zh-CN" sz="1500" dirty="0"/>
              <a:t>up</a:t>
            </a:r>
            <a:r>
              <a:rPr lang="zh-CN" altLang="en-US" sz="1500" dirty="0"/>
              <a:t> </a:t>
            </a:r>
            <a:r>
              <a:rPr lang="en-US" altLang="zh-CN" sz="1500" dirty="0"/>
              <a:t>to</a:t>
            </a:r>
            <a:r>
              <a:rPr lang="zh-CN" altLang="en-US" sz="1500" dirty="0"/>
              <a:t> </a:t>
            </a:r>
            <a:r>
              <a:rPr lang="en-US" altLang="zh-CN" sz="1500" b="1" i="1" dirty="0">
                <a:solidFill>
                  <a:schemeClr val="accent2"/>
                </a:solidFill>
              </a:rPr>
              <a:t>20</a:t>
            </a:r>
            <a:r>
              <a:rPr lang="zh-CN" altLang="en-US" sz="1500" b="1" i="1" dirty="0">
                <a:solidFill>
                  <a:schemeClr val="accent2"/>
                </a:solidFill>
              </a:rPr>
              <a:t> </a:t>
            </a:r>
            <a:r>
              <a:rPr lang="en-US" altLang="zh-CN" sz="1500" b="1" i="1" dirty="0">
                <a:solidFill>
                  <a:schemeClr val="accent2"/>
                </a:solidFill>
              </a:rPr>
              <a:t>memory</a:t>
            </a:r>
            <a:r>
              <a:rPr lang="zh-CN" altLang="en-US" sz="1500" b="1" i="1" dirty="0">
                <a:solidFill>
                  <a:schemeClr val="accent2"/>
                </a:solidFill>
              </a:rPr>
              <a:t> </a:t>
            </a:r>
            <a:r>
              <a:rPr lang="en-US" altLang="zh-CN" sz="1500" b="1" i="1" dirty="0">
                <a:solidFill>
                  <a:schemeClr val="accent2"/>
                </a:solidFill>
              </a:rPr>
              <a:t>accesses</a:t>
            </a:r>
            <a:r>
              <a:rPr lang="en-US" altLang="zh-CN" sz="1500" dirty="0"/>
              <a:t>!</a:t>
            </a:r>
            <a:endParaRPr lang="zh-CN" altLang="en-US" sz="1500" dirty="0"/>
          </a:p>
        </p:txBody>
      </p:sp>
    </p:spTree>
    <p:extLst>
      <p:ext uri="{BB962C8B-B14F-4D97-AF65-F5344CB8AC3E}">
        <p14:creationId xmlns:p14="http://schemas.microsoft.com/office/powerpoint/2010/main" val="3092830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Case Study: VMware</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55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r>
              <a:rPr lang="en-US" altLang="ko-KR" dirty="0"/>
              <a:t>What is a VM and Where is the VM?</a:t>
            </a:r>
          </a:p>
        </p:txBody>
      </p:sp>
      <p:sp>
        <p:nvSpPr>
          <p:cNvPr id="109571" name="Rectangle 3"/>
          <p:cNvSpPr>
            <a:spLocks noGrp="1" noChangeArrowheads="1"/>
          </p:cNvSpPr>
          <p:nvPr>
            <p:ph type="body" idx="1"/>
          </p:nvPr>
        </p:nvSpPr>
        <p:spPr/>
        <p:txBody>
          <a:bodyPr>
            <a:normAutofit/>
          </a:bodyPr>
          <a:lstStyle/>
          <a:p>
            <a:r>
              <a:rPr lang="en-US" altLang="ko-KR" dirty="0">
                <a:latin typeface="Myriad Pro Light" panose="020B0403030403020204" pitchFamily="34" charset="0"/>
              </a:rPr>
              <a:t>Machine from the perspective of a system</a:t>
            </a:r>
          </a:p>
          <a:p>
            <a:pPr lvl="1"/>
            <a:r>
              <a:rPr lang="en-US" altLang="ko-KR" dirty="0">
                <a:latin typeface="Myriad Pro Light" panose="020B0403030403020204" pitchFamily="34" charset="0"/>
              </a:rPr>
              <a:t>ISA provides interface between system and machine</a:t>
            </a:r>
          </a:p>
        </p:txBody>
      </p:sp>
      <p:grpSp>
        <p:nvGrpSpPr>
          <p:cNvPr id="109590" name="Group 22"/>
          <p:cNvGrpSpPr>
            <a:grpSpLocks/>
          </p:cNvGrpSpPr>
          <p:nvPr/>
        </p:nvGrpSpPr>
        <p:grpSpPr bwMode="auto">
          <a:xfrm>
            <a:off x="5076056" y="3381826"/>
            <a:ext cx="2760928" cy="2579688"/>
            <a:chOff x="1156" y="1888"/>
            <a:chExt cx="2087" cy="1950"/>
          </a:xfrm>
        </p:grpSpPr>
        <p:sp>
          <p:nvSpPr>
            <p:cNvPr id="109591" name="Rectangle 23"/>
            <p:cNvSpPr>
              <a:spLocks noChangeArrowheads="1"/>
            </p:cNvSpPr>
            <p:nvPr/>
          </p:nvSpPr>
          <p:spPr bwMode="auto">
            <a:xfrm>
              <a:off x="1156" y="1888"/>
              <a:ext cx="2087" cy="817"/>
            </a:xfrm>
            <a:prstGeom prst="rect">
              <a:avLst/>
            </a:prstGeom>
            <a:solidFill>
              <a:srgbClr val="FFFF99">
                <a:alpha val="89999"/>
              </a:srgbClr>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Application                                                 </a:t>
              </a:r>
            </a:p>
            <a:p>
              <a:r>
                <a:rPr lang="en-US" altLang="ko-KR" sz="1100">
                  <a:latin typeface="Arial Narrow" panose="020B0606020202030204" pitchFamily="34" charset="0"/>
                </a:rPr>
                <a:t>Programs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2" name="Rectangle 24"/>
            <p:cNvSpPr>
              <a:spLocks noChangeArrowheads="1"/>
            </p:cNvSpPr>
            <p:nvPr/>
          </p:nvSpPr>
          <p:spPr bwMode="auto">
            <a:xfrm>
              <a:off x="2064" y="2024"/>
              <a:ext cx="952" cy="681"/>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Libraries</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3" name="Rectangle 25"/>
            <p:cNvSpPr>
              <a:spLocks noChangeArrowheads="1"/>
            </p:cNvSpPr>
            <p:nvPr/>
          </p:nvSpPr>
          <p:spPr bwMode="auto">
            <a:xfrm>
              <a:off x="1156" y="2251"/>
              <a:ext cx="1588" cy="454"/>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Operating System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4" name="Rectangle 26"/>
            <p:cNvSpPr>
              <a:spLocks noChangeArrowheads="1"/>
            </p:cNvSpPr>
            <p:nvPr/>
          </p:nvSpPr>
          <p:spPr bwMode="auto">
            <a:xfrm>
              <a:off x="1156" y="2704"/>
              <a:ext cx="2087" cy="3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tLang="ko-KR" sz="1100">
                <a:latin typeface="Arial Narrow" panose="020B0606020202030204" pitchFamily="34" charset="0"/>
              </a:endParaRPr>
            </a:p>
            <a:p>
              <a:r>
                <a:rPr lang="en-US" altLang="ko-KR" sz="1100">
                  <a:latin typeface="Arial Narrow" panose="020B0606020202030204" pitchFamily="34" charset="0"/>
                </a:rPr>
                <a:t>Execution Hardware                            </a:t>
              </a:r>
            </a:p>
            <a:p>
              <a:endParaRPr lang="en-US" altLang="ko-KR" sz="1100">
                <a:latin typeface="Arial Narrow" panose="020B0606020202030204" pitchFamily="34" charset="0"/>
              </a:endParaRPr>
            </a:p>
          </p:txBody>
        </p:sp>
        <p:sp>
          <p:nvSpPr>
            <p:cNvPr id="109595" name="Rectangle 27"/>
            <p:cNvSpPr>
              <a:spLocks noChangeArrowheads="1"/>
            </p:cNvSpPr>
            <p:nvPr/>
          </p:nvSpPr>
          <p:spPr bwMode="auto">
            <a:xfrm>
              <a:off x="2336" y="2795"/>
              <a:ext cx="907"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Translation</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6" name="Rectangle 28"/>
            <p:cNvSpPr>
              <a:spLocks noChangeArrowheads="1"/>
            </p:cNvSpPr>
            <p:nvPr/>
          </p:nvSpPr>
          <p:spPr bwMode="auto">
            <a:xfrm>
              <a:off x="1156"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IO Devices,</a:t>
              </a:r>
            </a:p>
            <a:p>
              <a:r>
                <a:rPr lang="en-US" altLang="ko-KR" sz="1100">
                  <a:latin typeface="Arial Narrow" panose="020B0606020202030204" pitchFamily="34" charset="0"/>
                </a:rPr>
                <a:t>Networking</a:t>
              </a:r>
            </a:p>
          </p:txBody>
        </p:sp>
        <p:sp>
          <p:nvSpPr>
            <p:cNvPr id="109597" name="Rectangle 29"/>
            <p:cNvSpPr>
              <a:spLocks noChangeArrowheads="1"/>
            </p:cNvSpPr>
            <p:nvPr/>
          </p:nvSpPr>
          <p:spPr bwMode="auto">
            <a:xfrm>
              <a:off x="1156"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9598" name="Rectangle 30"/>
            <p:cNvSpPr>
              <a:spLocks noChangeArrowheads="1"/>
            </p:cNvSpPr>
            <p:nvPr/>
          </p:nvSpPr>
          <p:spPr bwMode="auto">
            <a:xfrm>
              <a:off x="1156" y="3067"/>
              <a:ext cx="1679"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System Interconnect (Bus)</a:t>
              </a:r>
            </a:p>
          </p:txBody>
        </p:sp>
        <p:sp>
          <p:nvSpPr>
            <p:cNvPr id="109599" name="Rectangle 31"/>
            <p:cNvSpPr>
              <a:spLocks noChangeArrowheads="1"/>
            </p:cNvSpPr>
            <p:nvPr/>
          </p:nvSpPr>
          <p:spPr bwMode="auto">
            <a:xfrm>
              <a:off x="2517"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9600" name="Rectangle 32"/>
            <p:cNvSpPr>
              <a:spLocks noChangeArrowheads="1"/>
            </p:cNvSpPr>
            <p:nvPr/>
          </p:nvSpPr>
          <p:spPr bwMode="auto">
            <a:xfrm>
              <a:off x="2517"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Main Memory</a:t>
              </a:r>
            </a:p>
          </p:txBody>
        </p:sp>
        <p:sp>
          <p:nvSpPr>
            <p:cNvPr id="109601" name="Rectangle 33"/>
            <p:cNvSpPr>
              <a:spLocks noChangeArrowheads="1"/>
            </p:cNvSpPr>
            <p:nvPr/>
          </p:nvSpPr>
          <p:spPr bwMode="auto">
            <a:xfrm>
              <a:off x="1156"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Drivers</a:t>
              </a:r>
            </a:p>
          </p:txBody>
        </p:sp>
        <p:sp>
          <p:nvSpPr>
            <p:cNvPr id="109602" name="Rectangle 34"/>
            <p:cNvSpPr>
              <a:spLocks noChangeArrowheads="1"/>
            </p:cNvSpPr>
            <p:nvPr/>
          </p:nvSpPr>
          <p:spPr bwMode="auto">
            <a:xfrm>
              <a:off x="1610"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Manager</a:t>
              </a:r>
            </a:p>
          </p:txBody>
        </p:sp>
        <p:sp>
          <p:nvSpPr>
            <p:cNvPr id="109603" name="Rectangle 35"/>
            <p:cNvSpPr>
              <a:spLocks noChangeArrowheads="1"/>
            </p:cNvSpPr>
            <p:nvPr/>
          </p:nvSpPr>
          <p:spPr bwMode="auto">
            <a:xfrm>
              <a:off x="2064"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Scheduler</a:t>
              </a:r>
            </a:p>
          </p:txBody>
        </p:sp>
      </p:grpSp>
      <p:grpSp>
        <p:nvGrpSpPr>
          <p:cNvPr id="109606" name="Group 38"/>
          <p:cNvGrpSpPr>
            <a:grpSpLocks/>
          </p:cNvGrpSpPr>
          <p:nvPr/>
        </p:nvGrpSpPr>
        <p:grpSpPr bwMode="auto">
          <a:xfrm>
            <a:off x="1178133" y="3862045"/>
            <a:ext cx="2701396" cy="2039938"/>
            <a:chOff x="793" y="1933"/>
            <a:chExt cx="2042" cy="1542"/>
          </a:xfrm>
        </p:grpSpPr>
        <p:sp>
          <p:nvSpPr>
            <p:cNvPr id="109573" name="Rectangle 5"/>
            <p:cNvSpPr>
              <a:spLocks noChangeArrowheads="1"/>
            </p:cNvSpPr>
            <p:nvPr/>
          </p:nvSpPr>
          <p:spPr bwMode="auto">
            <a:xfrm>
              <a:off x="930" y="1933"/>
              <a:ext cx="1451" cy="1542"/>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4" name="Rectangle 6"/>
            <p:cNvSpPr>
              <a:spLocks noChangeArrowheads="1"/>
            </p:cNvSpPr>
            <p:nvPr/>
          </p:nvSpPr>
          <p:spPr bwMode="auto">
            <a:xfrm>
              <a:off x="930" y="2886"/>
              <a:ext cx="907" cy="589"/>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sz="1100">
                <a:latin typeface="Arial Narrow" panose="020B0606020202030204" pitchFamily="34" charset="0"/>
              </a:endParaRPr>
            </a:p>
          </p:txBody>
        </p:sp>
        <p:sp>
          <p:nvSpPr>
            <p:cNvPr id="109575" name="Rectangle 7"/>
            <p:cNvSpPr>
              <a:spLocks noChangeArrowheads="1"/>
            </p:cNvSpPr>
            <p:nvPr/>
          </p:nvSpPr>
          <p:spPr bwMode="auto">
            <a:xfrm>
              <a:off x="1973" y="2885"/>
              <a:ext cx="408" cy="59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6" name="Rectangle 8"/>
            <p:cNvSpPr>
              <a:spLocks noChangeArrowheads="1"/>
            </p:cNvSpPr>
            <p:nvPr/>
          </p:nvSpPr>
          <p:spPr bwMode="auto">
            <a:xfrm>
              <a:off x="1791" y="2885"/>
              <a:ext cx="409" cy="590"/>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7" name="Line 9"/>
            <p:cNvSpPr>
              <a:spLocks noChangeShapeType="1"/>
            </p:cNvSpPr>
            <p:nvPr/>
          </p:nvSpPr>
          <p:spPr bwMode="auto">
            <a:xfrm>
              <a:off x="1746" y="3475"/>
              <a:ext cx="45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8" name="Rectangle 10"/>
            <p:cNvSpPr>
              <a:spLocks noChangeArrowheads="1"/>
            </p:cNvSpPr>
            <p:nvPr/>
          </p:nvSpPr>
          <p:spPr bwMode="auto">
            <a:xfrm>
              <a:off x="1247" y="3067"/>
              <a:ext cx="816" cy="227"/>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Machine</a:t>
              </a:r>
            </a:p>
          </p:txBody>
        </p:sp>
        <p:sp>
          <p:nvSpPr>
            <p:cNvPr id="109580" name="Rectangle 12"/>
            <p:cNvSpPr>
              <a:spLocks noChangeArrowheads="1"/>
            </p:cNvSpPr>
            <p:nvPr/>
          </p:nvSpPr>
          <p:spPr bwMode="auto">
            <a:xfrm>
              <a:off x="1837" y="2704"/>
              <a:ext cx="544"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User ISA</a:t>
              </a:r>
            </a:p>
          </p:txBody>
        </p:sp>
        <p:sp>
          <p:nvSpPr>
            <p:cNvPr id="109581" name="Line 13"/>
            <p:cNvSpPr>
              <a:spLocks noChangeShapeType="1"/>
            </p:cNvSpPr>
            <p:nvPr/>
          </p:nvSpPr>
          <p:spPr bwMode="auto">
            <a:xfrm flipV="1">
              <a:off x="1429" y="2885"/>
              <a:ext cx="771" cy="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2" name="Line 14"/>
            <p:cNvSpPr>
              <a:spLocks noChangeShapeType="1"/>
            </p:cNvSpPr>
            <p:nvPr/>
          </p:nvSpPr>
          <p:spPr bwMode="auto">
            <a:xfrm>
              <a:off x="793" y="2886"/>
              <a:ext cx="81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4" name="Line 16"/>
            <p:cNvSpPr>
              <a:spLocks noChangeShapeType="1"/>
            </p:cNvSpPr>
            <p:nvPr/>
          </p:nvSpPr>
          <p:spPr bwMode="auto">
            <a:xfrm flipV="1">
              <a:off x="1791" y="2885"/>
              <a:ext cx="726" cy="1"/>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5" name="Rectangle 17"/>
            <p:cNvSpPr>
              <a:spLocks noChangeArrowheads="1"/>
            </p:cNvSpPr>
            <p:nvPr/>
          </p:nvSpPr>
          <p:spPr bwMode="auto">
            <a:xfrm>
              <a:off x="2517" y="2795"/>
              <a:ext cx="31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ISA</a:t>
              </a:r>
            </a:p>
          </p:txBody>
        </p:sp>
        <p:sp>
          <p:nvSpPr>
            <p:cNvPr id="109586" name="Rectangle 18"/>
            <p:cNvSpPr>
              <a:spLocks noChangeArrowheads="1"/>
            </p:cNvSpPr>
            <p:nvPr/>
          </p:nvSpPr>
          <p:spPr bwMode="auto">
            <a:xfrm>
              <a:off x="1066" y="1933"/>
              <a:ext cx="1043" cy="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dirty="0">
                  <a:latin typeface="Arial Narrow" panose="020B0606020202030204" pitchFamily="34" charset="0"/>
                </a:rPr>
                <a:t>Application Software</a:t>
              </a:r>
            </a:p>
          </p:txBody>
        </p:sp>
        <p:sp>
          <p:nvSpPr>
            <p:cNvPr id="109604" name="Rectangle 36"/>
            <p:cNvSpPr>
              <a:spLocks noChangeArrowheads="1"/>
            </p:cNvSpPr>
            <p:nvPr/>
          </p:nvSpPr>
          <p:spPr bwMode="auto">
            <a:xfrm>
              <a:off x="975" y="2704"/>
              <a:ext cx="544"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System ISA</a:t>
              </a:r>
            </a:p>
          </p:txBody>
        </p:sp>
        <p:sp>
          <p:nvSpPr>
            <p:cNvPr id="109605" name="Rectangle 37"/>
            <p:cNvSpPr>
              <a:spLocks noChangeArrowheads="1"/>
            </p:cNvSpPr>
            <p:nvPr/>
          </p:nvSpPr>
          <p:spPr bwMode="auto">
            <a:xfrm>
              <a:off x="930" y="2341"/>
              <a:ext cx="1179" cy="545"/>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Operating System</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grpSp>
    </p:spTree>
    <p:extLst>
      <p:ext uri="{BB962C8B-B14F-4D97-AF65-F5344CB8AC3E}">
        <p14:creationId xmlns:p14="http://schemas.microsoft.com/office/powerpoint/2010/main" val="1335158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Managing Memory in VMM</a:t>
            </a:r>
          </a:p>
        </p:txBody>
      </p:sp>
      <p:sp>
        <p:nvSpPr>
          <p:cNvPr id="50179" name="Rectangle 3"/>
          <p:cNvSpPr>
            <a:spLocks noGrp="1" noChangeArrowheads="1"/>
          </p:cNvSpPr>
          <p:nvPr>
            <p:ph type="body" idx="1"/>
          </p:nvPr>
        </p:nvSpPr>
        <p:spPr/>
        <p:txBody>
          <a:bodyPr/>
          <a:lstStyle/>
          <a:p>
            <a:r>
              <a:rPr lang="en-US" altLang="zh-CN" dirty="0"/>
              <a:t>Configure VMs to use more memory than actually available</a:t>
            </a:r>
          </a:p>
          <a:p>
            <a:r>
              <a:rPr lang="en-US" altLang="zh-CN" dirty="0"/>
              <a:t>What happens when running out of memory?</a:t>
            </a:r>
          </a:p>
          <a:p>
            <a:r>
              <a:rPr lang="en-US" altLang="zh-CN" dirty="0" err="1"/>
              <a:t>Strawman</a:t>
            </a:r>
            <a:r>
              <a:rPr lang="en-US" altLang="zh-CN" dirty="0"/>
              <a:t>: use LRU paging at VMM</a:t>
            </a:r>
          </a:p>
          <a:p>
            <a:pPr lvl="1"/>
            <a:r>
              <a:rPr lang="en-US" altLang="zh-CN" dirty="0"/>
              <a:t>OS already uses LRU </a:t>
            </a:r>
            <a:r>
              <a:rPr lang="en-US" altLang="zh-CN" dirty="0">
                <a:sym typeface="Symbol" charset="0"/>
              </a:rPr>
              <a:t> doubling paging</a:t>
            </a:r>
          </a:p>
          <a:p>
            <a:pPr lvl="1"/>
            <a:r>
              <a:rPr lang="en-US" altLang="zh-CN" dirty="0">
                <a:sym typeface="Symbol" charset="0"/>
              </a:rPr>
              <a:t>OS will recycle whatever page VMM just paged out</a:t>
            </a:r>
          </a:p>
          <a:p>
            <a:pPr lvl="1"/>
            <a:r>
              <a:rPr lang="en-US" altLang="zh-CN" dirty="0"/>
              <a:t>Better to do random eviction</a:t>
            </a:r>
          </a:p>
        </p:txBody>
      </p:sp>
    </p:spTree>
    <p:extLst>
      <p:ext uri="{BB962C8B-B14F-4D97-AF65-F5344CB8AC3E}">
        <p14:creationId xmlns:p14="http://schemas.microsoft.com/office/powerpoint/2010/main" val="1007706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CN" dirty="0" err="1"/>
              <a:t>Vmware</a:t>
            </a:r>
            <a:r>
              <a:rPr lang="en-US" altLang="zh-CN" dirty="0"/>
              <a:t> ESX: Reclaiming Pages</a:t>
            </a:r>
          </a:p>
        </p:txBody>
      </p:sp>
      <p:sp>
        <p:nvSpPr>
          <p:cNvPr id="52227" name="Rectangle 3"/>
          <p:cNvSpPr>
            <a:spLocks noGrp="1" noChangeArrowheads="1"/>
          </p:cNvSpPr>
          <p:nvPr>
            <p:ph type="body" idx="1"/>
          </p:nvPr>
        </p:nvSpPr>
        <p:spPr/>
        <p:txBody>
          <a:bodyPr/>
          <a:lstStyle/>
          <a:p>
            <a:r>
              <a:rPr lang="en-US" altLang="zh-CN" dirty="0"/>
              <a:t>Idea: trick OS to return memory to VMM</a:t>
            </a:r>
          </a:p>
          <a:p>
            <a:r>
              <a:rPr lang="en-US" altLang="zh-CN" dirty="0"/>
              <a:t>OS is better at deciding what to swap</a:t>
            </a:r>
          </a:p>
          <a:p>
            <a:pPr lvl="1"/>
            <a:r>
              <a:rPr lang="en-US" altLang="zh-CN" dirty="0"/>
              <a:t>Normally OS uses all available memory</a:t>
            </a:r>
          </a:p>
          <a:p>
            <a:pPr lvl="1"/>
            <a:r>
              <a:rPr lang="en-US" altLang="zh-CN" dirty="0"/>
              <a:t>E.g. buffer cache contains old pages, OS won‘t discard if it does not need memory</a:t>
            </a:r>
          </a:p>
          <a:p>
            <a:r>
              <a:rPr lang="en-US" altLang="zh-CN" dirty="0"/>
              <a:t>ESX trick: </a:t>
            </a:r>
            <a:r>
              <a:rPr lang="en-US" altLang="zh-CN" dirty="0">
                <a:solidFill>
                  <a:srgbClr val="FF0000"/>
                </a:solidFill>
              </a:rPr>
              <a:t>balloon</a:t>
            </a:r>
            <a:r>
              <a:rPr lang="en-US" altLang="zh-CN" dirty="0"/>
              <a:t> driver</a:t>
            </a:r>
          </a:p>
          <a:p>
            <a:pPr lvl="1">
              <a:buFontTx/>
              <a:buNone/>
            </a:pPr>
            <a:endParaRPr lang="zh-CN" altLang="en-US" dirty="0"/>
          </a:p>
        </p:txBody>
      </p:sp>
    </p:spTree>
    <p:extLst>
      <p:ext uri="{BB962C8B-B14F-4D97-AF65-F5344CB8AC3E}">
        <p14:creationId xmlns:p14="http://schemas.microsoft.com/office/powerpoint/2010/main" val="3459356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762000"/>
            <a:ext cx="7772400" cy="952500"/>
          </a:xfrm>
        </p:spPr>
        <p:txBody>
          <a:bodyPr/>
          <a:lstStyle/>
          <a:p>
            <a:r>
              <a:rPr lang="en-US" altLang="zh-CN" dirty="0"/>
              <a:t>Memory </a:t>
            </a:r>
            <a:r>
              <a:rPr lang="en-US" altLang="zh-CN" dirty="0" err="1"/>
              <a:t>Balooning</a:t>
            </a:r>
            <a:endParaRPr lang="en-US" altLang="zh-CN" dirty="0"/>
          </a:p>
        </p:txBody>
      </p:sp>
      <p:sp>
        <p:nvSpPr>
          <p:cNvPr id="53252" name="Rectangle 4"/>
          <p:cNvSpPr>
            <a:spLocks noChangeArrowheads="1"/>
          </p:cNvSpPr>
          <p:nvPr/>
        </p:nvSpPr>
        <p:spPr bwMode="auto">
          <a:xfrm>
            <a:off x="282575" y="4254500"/>
            <a:ext cx="5334000" cy="444500"/>
          </a:xfrm>
          <a:prstGeom prst="rect">
            <a:avLst/>
          </a:prstGeom>
          <a:solidFill>
            <a:srgbClr val="FF9900"/>
          </a:solidFill>
          <a:ln w="9525">
            <a:solidFill>
              <a:schemeClr val="tx1"/>
            </a:solidFill>
            <a:miter lim="800000"/>
            <a:headEnd/>
            <a:tailEnd/>
          </a:ln>
        </p:spPr>
        <p:txBody>
          <a:bodyPr wrap="none" anchor="ctr"/>
          <a:lstStyle/>
          <a:p>
            <a:pPr algn="ctr"/>
            <a:r>
              <a:rPr lang="en-US" altLang="zh-CN"/>
              <a:t>VMM</a:t>
            </a:r>
          </a:p>
        </p:txBody>
      </p:sp>
      <p:sp>
        <p:nvSpPr>
          <p:cNvPr id="53254" name="Rectangle 6"/>
          <p:cNvSpPr>
            <a:spLocks noChangeArrowheads="1"/>
          </p:cNvSpPr>
          <p:nvPr/>
        </p:nvSpPr>
        <p:spPr bwMode="auto">
          <a:xfrm>
            <a:off x="282575" y="2413000"/>
            <a:ext cx="2362200" cy="1587500"/>
          </a:xfrm>
          <a:prstGeom prst="rect">
            <a:avLst/>
          </a:prstGeom>
          <a:solidFill>
            <a:srgbClr val="CC99FF"/>
          </a:solidFill>
          <a:ln w="9525">
            <a:solidFill>
              <a:schemeClr val="tx1"/>
            </a:solidFill>
            <a:miter lim="800000"/>
            <a:headEnd/>
            <a:tailEnd/>
          </a:ln>
        </p:spPr>
        <p:txBody>
          <a:bodyPr wrap="none" anchor="ctr"/>
          <a:lstStyle/>
          <a:p>
            <a:pPr algn="ctr"/>
            <a:endParaRPr lang="zh-CN" altLang="en-US"/>
          </a:p>
        </p:txBody>
      </p:sp>
      <p:sp>
        <p:nvSpPr>
          <p:cNvPr id="53255" name="Rectangle 7"/>
          <p:cNvSpPr>
            <a:spLocks noChangeArrowheads="1"/>
          </p:cNvSpPr>
          <p:nvPr/>
        </p:nvSpPr>
        <p:spPr bwMode="auto">
          <a:xfrm>
            <a:off x="3124202" y="2413000"/>
            <a:ext cx="2339975" cy="1587500"/>
          </a:xfrm>
          <a:prstGeom prst="rect">
            <a:avLst/>
          </a:prstGeom>
          <a:solidFill>
            <a:srgbClr val="FF99CC"/>
          </a:solidFill>
          <a:ln w="9525">
            <a:solidFill>
              <a:schemeClr val="tx1"/>
            </a:solidFill>
            <a:miter lim="800000"/>
            <a:headEnd/>
            <a:tailEnd/>
          </a:ln>
        </p:spPr>
        <p:txBody>
          <a:bodyPr wrap="none" anchor="ctr"/>
          <a:lstStyle/>
          <a:p>
            <a:pPr algn="ctr"/>
            <a:endParaRPr lang="zh-CN" altLang="en-US"/>
          </a:p>
        </p:txBody>
      </p:sp>
      <p:sp>
        <p:nvSpPr>
          <p:cNvPr id="53256" name="Text Box 8"/>
          <p:cNvSpPr txBox="1">
            <a:spLocks noChangeArrowheads="1"/>
          </p:cNvSpPr>
          <p:nvPr/>
        </p:nvSpPr>
        <p:spPr bwMode="auto">
          <a:xfrm>
            <a:off x="282576" y="3683001"/>
            <a:ext cx="646331"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ltLang="zh-CN"/>
              <a:t>OS1</a:t>
            </a:r>
          </a:p>
        </p:txBody>
      </p:sp>
      <p:sp>
        <p:nvSpPr>
          <p:cNvPr id="53257" name="Text Box 9"/>
          <p:cNvSpPr txBox="1">
            <a:spLocks noChangeArrowheads="1"/>
          </p:cNvSpPr>
          <p:nvPr/>
        </p:nvSpPr>
        <p:spPr bwMode="auto">
          <a:xfrm>
            <a:off x="3178176" y="3683001"/>
            <a:ext cx="646331" cy="3693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ltLang="zh-CN"/>
              <a:t>OS2</a:t>
            </a:r>
          </a:p>
        </p:txBody>
      </p:sp>
      <p:sp>
        <p:nvSpPr>
          <p:cNvPr id="53258" name="AutoShape 10"/>
          <p:cNvSpPr>
            <a:spLocks noChangeArrowheads="1"/>
          </p:cNvSpPr>
          <p:nvPr/>
        </p:nvSpPr>
        <p:spPr bwMode="auto">
          <a:xfrm>
            <a:off x="14255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59" name="AutoShape 11"/>
          <p:cNvSpPr>
            <a:spLocks noChangeArrowheads="1"/>
          </p:cNvSpPr>
          <p:nvPr/>
        </p:nvSpPr>
        <p:spPr bwMode="auto">
          <a:xfrm>
            <a:off x="4244975" y="3302000"/>
            <a:ext cx="1066800" cy="635000"/>
          </a:xfrm>
          <a:prstGeom prst="cloudCallout">
            <a:avLst>
              <a:gd name="adj1" fmla="val -25000"/>
              <a:gd name="adj2" fmla="val 36042"/>
            </a:avLst>
          </a:prstGeom>
          <a:solidFill>
            <a:schemeClr val="bg1"/>
          </a:solidFill>
          <a:ln w="9525">
            <a:solidFill>
              <a:schemeClr val="tx1"/>
            </a:solidFill>
            <a:round/>
            <a:headEnd/>
            <a:tailEnd/>
          </a:ln>
        </p:spPr>
        <p:txBody>
          <a:bodyPr wrap="none" anchor="ctr"/>
          <a:lstStyle/>
          <a:p>
            <a:pPr algn="ctr"/>
            <a:endParaRPr lang="zh-CN" altLang="en-US"/>
          </a:p>
        </p:txBody>
      </p:sp>
      <p:sp>
        <p:nvSpPr>
          <p:cNvPr id="53262" name="AutoShape 14"/>
          <p:cNvSpPr>
            <a:spLocks noChangeArrowheads="1"/>
          </p:cNvSpPr>
          <p:nvPr/>
        </p:nvSpPr>
        <p:spPr bwMode="auto">
          <a:xfrm>
            <a:off x="5638800" y="2730500"/>
            <a:ext cx="2895600" cy="508000"/>
          </a:xfrm>
          <a:prstGeom prst="wedgeRoundRectCallout">
            <a:avLst>
              <a:gd name="adj1" fmla="val -66500"/>
              <a:gd name="adj2" fmla="val 108333"/>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Baloon is a special </a:t>
            </a:r>
          </a:p>
          <a:p>
            <a:pPr algn="ctr"/>
            <a:r>
              <a:rPr lang="en-US" altLang="zh-CN" sz="1600"/>
              <a:t>pseudo-device loaded into OS</a:t>
            </a:r>
            <a:endParaRPr lang="en-US" altLang="zh-CN" sz="2000"/>
          </a:p>
        </p:txBody>
      </p:sp>
      <p:sp>
        <p:nvSpPr>
          <p:cNvPr id="53264" name="Line 16"/>
          <p:cNvSpPr>
            <a:spLocks noChangeShapeType="1"/>
          </p:cNvSpPr>
          <p:nvPr/>
        </p:nvSpPr>
        <p:spPr bwMode="auto">
          <a:xfrm flipV="1">
            <a:off x="1958975" y="3873500"/>
            <a:ext cx="0" cy="3810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65" name="AutoShape 17"/>
          <p:cNvSpPr>
            <a:spLocks noChangeArrowheads="1"/>
          </p:cNvSpPr>
          <p:nvPr/>
        </p:nvSpPr>
        <p:spPr bwMode="auto">
          <a:xfrm>
            <a:off x="5715000" y="3556000"/>
            <a:ext cx="2590800" cy="825500"/>
          </a:xfrm>
          <a:prstGeom prst="wedgeRoundRectCallout">
            <a:avLst>
              <a:gd name="adj1" fmla="val -77514"/>
              <a:gd name="adj2" fmla="val 15065"/>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VMM instructs baloon to </a:t>
            </a:r>
          </a:p>
          <a:p>
            <a:pPr algn="ctr"/>
            <a:r>
              <a:rPr lang="en-US" altLang="zh-CN" sz="1600"/>
              <a:t>inflate or deflate depending </a:t>
            </a:r>
          </a:p>
          <a:p>
            <a:pPr algn="ctr"/>
            <a:r>
              <a:rPr lang="en-US" altLang="zh-CN" sz="1600"/>
              <a:t>on memory pressure</a:t>
            </a:r>
            <a:endParaRPr lang="en-US" altLang="zh-CN"/>
          </a:p>
        </p:txBody>
      </p:sp>
      <p:sp>
        <p:nvSpPr>
          <p:cNvPr id="53266" name="AutoShape 18"/>
          <p:cNvSpPr>
            <a:spLocks noChangeArrowheads="1"/>
          </p:cNvSpPr>
          <p:nvPr/>
        </p:nvSpPr>
        <p:spPr bwMode="auto">
          <a:xfrm>
            <a:off x="3787775" y="2730500"/>
            <a:ext cx="1676400" cy="1270000"/>
          </a:xfrm>
          <a:prstGeom prst="cloudCallout">
            <a:avLst>
              <a:gd name="adj1" fmla="val -27653"/>
              <a:gd name="adj2" fmla="val 37083"/>
            </a:avLst>
          </a:prstGeom>
          <a:solidFill>
            <a:schemeClr val="bg1"/>
          </a:solidFill>
          <a:ln w="9525">
            <a:solidFill>
              <a:schemeClr val="tx1"/>
            </a:solidFill>
            <a:round/>
            <a:headEnd/>
            <a:tailEnd/>
          </a:ln>
        </p:spPr>
        <p:txBody>
          <a:bodyPr wrap="none" anchor="ctr"/>
          <a:lstStyle/>
          <a:p>
            <a:pPr algn="ctr"/>
            <a:endParaRPr lang="zh-CN" altLang="en-US"/>
          </a:p>
        </p:txBody>
      </p:sp>
      <p:sp>
        <p:nvSpPr>
          <p:cNvPr id="53267" name="AutoShape 19"/>
          <p:cNvSpPr>
            <a:spLocks noChangeArrowheads="1"/>
          </p:cNvSpPr>
          <p:nvPr/>
        </p:nvSpPr>
        <p:spPr bwMode="auto">
          <a:xfrm>
            <a:off x="5105400" y="1587500"/>
            <a:ext cx="3352800" cy="698500"/>
          </a:xfrm>
          <a:prstGeom prst="wedgeRoundRectCallout">
            <a:avLst>
              <a:gd name="adj1" fmla="val -50949"/>
              <a:gd name="adj2" fmla="val 131250"/>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a:t>Baloon inflates by requesting </a:t>
            </a:r>
          </a:p>
          <a:p>
            <a:pPr algn="ctr"/>
            <a:r>
              <a:rPr lang="en-US" altLang="zh-CN"/>
              <a:t>lots of </a:t>
            </a:r>
            <a:r>
              <a:rPr lang="zh-CN" altLang="en-US"/>
              <a:t>“</a:t>
            </a:r>
            <a:r>
              <a:rPr lang="en-US" altLang="zh-CN"/>
              <a:t>pinned</a:t>
            </a:r>
            <a:r>
              <a:rPr lang="zh-CN" altLang="en-US"/>
              <a:t>”</a:t>
            </a:r>
            <a:r>
              <a:rPr lang="en-US" altLang="zh-CN"/>
              <a:t> memory pages</a:t>
            </a:r>
          </a:p>
        </p:txBody>
      </p:sp>
      <p:sp>
        <p:nvSpPr>
          <p:cNvPr id="53268" name="AutoShape 20"/>
          <p:cNvSpPr>
            <a:spLocks noChangeArrowheads="1"/>
          </p:cNvSpPr>
          <p:nvPr/>
        </p:nvSpPr>
        <p:spPr bwMode="auto">
          <a:xfrm>
            <a:off x="5943600" y="4508500"/>
            <a:ext cx="1371600" cy="1016000"/>
          </a:xfrm>
          <a:prstGeom prst="can">
            <a:avLst>
              <a:gd name="adj" fmla="val 25000"/>
            </a:avLst>
          </a:prstGeom>
          <a:solidFill>
            <a:schemeClr val="accent1"/>
          </a:solidFill>
          <a:ln w="9525">
            <a:solidFill>
              <a:schemeClr val="tx1"/>
            </a:solidFill>
            <a:round/>
            <a:headEnd/>
            <a:tailEnd/>
          </a:ln>
        </p:spPr>
        <p:txBody>
          <a:bodyPr wrap="none" anchor="ctr"/>
          <a:lstStyle/>
          <a:p>
            <a:endParaRPr lang="zh-CN" altLang="en-US"/>
          </a:p>
        </p:txBody>
      </p:sp>
      <p:sp>
        <p:nvSpPr>
          <p:cNvPr id="53269" name="Freeform 21"/>
          <p:cNvSpPr>
            <a:spLocks/>
          </p:cNvSpPr>
          <p:nvPr/>
        </p:nvSpPr>
        <p:spPr bwMode="auto">
          <a:xfrm>
            <a:off x="5156200" y="3937000"/>
            <a:ext cx="711200" cy="889000"/>
          </a:xfrm>
          <a:custGeom>
            <a:avLst/>
            <a:gdLst>
              <a:gd name="T0" fmla="*/ 64 w 448"/>
              <a:gd name="T1" fmla="*/ 0 h 672"/>
              <a:gd name="T2" fmla="*/ 64 w 448"/>
              <a:gd name="T3" fmla="*/ 288 h 672"/>
              <a:gd name="T4" fmla="*/ 448 w 448"/>
              <a:gd name="T5" fmla="*/ 672 h 672"/>
            </a:gdLst>
            <a:ahLst/>
            <a:cxnLst>
              <a:cxn ang="0">
                <a:pos x="T0" y="T1"/>
              </a:cxn>
              <a:cxn ang="0">
                <a:pos x="T2" y="T3"/>
              </a:cxn>
              <a:cxn ang="0">
                <a:pos x="T4" y="T5"/>
              </a:cxn>
            </a:cxnLst>
            <a:rect l="0" t="0" r="r" b="b"/>
            <a:pathLst>
              <a:path w="448" h="672">
                <a:moveTo>
                  <a:pt x="64" y="0"/>
                </a:moveTo>
                <a:cubicBezTo>
                  <a:pt x="32" y="88"/>
                  <a:pt x="0" y="176"/>
                  <a:pt x="64" y="288"/>
                </a:cubicBezTo>
                <a:cubicBezTo>
                  <a:pt x="128" y="400"/>
                  <a:pt x="288" y="536"/>
                  <a:pt x="448" y="672"/>
                </a:cubicBezTo>
              </a:path>
            </a:pathLst>
          </a:custGeom>
          <a:noFill/>
          <a:ln w="76200" cmpd="sng">
            <a:solidFill>
              <a:srgbClr val="FF99CC"/>
            </a:solidFill>
            <a:round/>
            <a:headEnd/>
            <a:tailEnd type="triangle" w="med" len="med"/>
          </a:ln>
          <a:extLst>
            <a:ext uri="{909E8E84-426E-40dd-AFC4-6F175D3DCCD1}">
              <a14:hiddenFill xmlns="" xmlns:a14="http://schemas.microsoft.com/office/drawing/2010/main">
                <a:solidFill>
                  <a:schemeClr val="accent1"/>
                </a:solidFill>
              </a14:hiddenFill>
            </a:ext>
          </a:extLst>
        </p:spPr>
        <p:txBody>
          <a:bodyPr wrap="none" anchor="ctr"/>
          <a:lstStyle/>
          <a:p>
            <a:endParaRPr lang="zh-CN" altLang="en-US"/>
          </a:p>
        </p:txBody>
      </p:sp>
      <p:sp>
        <p:nvSpPr>
          <p:cNvPr id="53270" name="Rectangle 22"/>
          <p:cNvSpPr>
            <a:spLocks noChangeArrowheads="1"/>
          </p:cNvSpPr>
          <p:nvPr/>
        </p:nvSpPr>
        <p:spPr bwMode="auto">
          <a:xfrm>
            <a:off x="6096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1" name="Rectangle 23"/>
          <p:cNvSpPr>
            <a:spLocks noChangeArrowheads="1"/>
          </p:cNvSpPr>
          <p:nvPr/>
        </p:nvSpPr>
        <p:spPr bwMode="auto">
          <a:xfrm>
            <a:off x="6477000" y="5143500"/>
            <a:ext cx="304800" cy="254000"/>
          </a:xfrm>
          <a:prstGeom prst="rect">
            <a:avLst/>
          </a:prstGeom>
          <a:solidFill>
            <a:srgbClr val="FF99CC"/>
          </a:solidFill>
          <a:ln w="9525">
            <a:solidFill>
              <a:schemeClr val="tx1"/>
            </a:solidFill>
            <a:miter lim="800000"/>
            <a:headEnd/>
            <a:tailEnd/>
          </a:ln>
        </p:spPr>
        <p:txBody>
          <a:bodyPr wrap="none" anchor="ctr"/>
          <a:lstStyle/>
          <a:p>
            <a:endParaRPr lang="zh-CN" altLang="en-US"/>
          </a:p>
        </p:txBody>
      </p:sp>
      <p:sp>
        <p:nvSpPr>
          <p:cNvPr id="53272" name="AutoShape 24"/>
          <p:cNvSpPr>
            <a:spLocks noChangeArrowheads="1"/>
          </p:cNvSpPr>
          <p:nvPr/>
        </p:nvSpPr>
        <p:spPr bwMode="auto">
          <a:xfrm>
            <a:off x="1371600" y="5016500"/>
            <a:ext cx="3352800" cy="952500"/>
          </a:xfrm>
          <a:prstGeom prst="wedgeRoundRectCallout">
            <a:avLst>
              <a:gd name="adj1" fmla="val 76514"/>
              <a:gd name="adj2" fmla="val -76667"/>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To accommodate inflated baloon,</a:t>
            </a:r>
          </a:p>
          <a:p>
            <a:pPr algn="ctr"/>
            <a:r>
              <a:rPr lang="en-US" altLang="zh-CN" sz="1600"/>
              <a:t>OS releases/swaps out </a:t>
            </a:r>
          </a:p>
          <a:p>
            <a:pPr algn="ctr"/>
            <a:r>
              <a:rPr lang="en-US" altLang="zh-CN" sz="1600"/>
              <a:t>some of its memory pages</a:t>
            </a:r>
            <a:endParaRPr lang="en-US" altLang="zh-CN" sz="2000"/>
          </a:p>
        </p:txBody>
      </p:sp>
      <p:sp>
        <p:nvSpPr>
          <p:cNvPr id="53273" name="Line 25"/>
          <p:cNvSpPr>
            <a:spLocks noChangeShapeType="1"/>
          </p:cNvSpPr>
          <p:nvPr/>
        </p:nvSpPr>
        <p:spPr bwMode="auto">
          <a:xfrm flipV="1">
            <a:off x="5029200" y="3810000"/>
            <a:ext cx="0" cy="444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74" name="Line 26"/>
          <p:cNvSpPr>
            <a:spLocks noChangeShapeType="1"/>
          </p:cNvSpPr>
          <p:nvPr/>
        </p:nvSpPr>
        <p:spPr bwMode="auto">
          <a:xfrm>
            <a:off x="4648200" y="4000500"/>
            <a:ext cx="0" cy="25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75" name="AutoShape 27"/>
          <p:cNvSpPr>
            <a:spLocks noChangeArrowheads="1"/>
          </p:cNvSpPr>
          <p:nvPr/>
        </p:nvSpPr>
        <p:spPr bwMode="auto">
          <a:xfrm>
            <a:off x="5715000" y="3556000"/>
            <a:ext cx="2590800" cy="825500"/>
          </a:xfrm>
          <a:prstGeom prst="wedgeRoundRectCallout">
            <a:avLst>
              <a:gd name="adj1" fmla="val -88602"/>
              <a:gd name="adj2" fmla="val 12338"/>
              <a:gd name="adj3" fmla="val 16667"/>
            </a:avLst>
          </a:prstGeom>
          <a:solidFill>
            <a:srgbClr val="FFFF99"/>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pPr algn="ctr"/>
            <a:r>
              <a:rPr lang="en-US" altLang="zh-CN" sz="1600"/>
              <a:t>Baloon tells VMM to recycle</a:t>
            </a:r>
          </a:p>
          <a:p>
            <a:pPr algn="ctr"/>
            <a:r>
              <a:rPr lang="en-US" altLang="zh-CN" sz="1600"/>
              <a:t> its </a:t>
            </a:r>
            <a:r>
              <a:rPr lang="zh-CN" altLang="en-US" sz="1600"/>
              <a:t>“</a:t>
            </a:r>
            <a:r>
              <a:rPr lang="en-US" altLang="zh-CN" sz="1600"/>
              <a:t>private</a:t>
            </a:r>
            <a:r>
              <a:rPr lang="zh-CN" altLang="en-US" sz="1600"/>
              <a:t>”</a:t>
            </a:r>
            <a:r>
              <a:rPr lang="en-US" altLang="zh-CN" sz="1600"/>
              <a:t> pinned pages</a:t>
            </a:r>
            <a:endParaRPr lang="en-US" altLang="zh-CN"/>
          </a:p>
        </p:txBody>
      </p:sp>
    </p:spTree>
    <p:extLst>
      <p:ext uri="{BB962C8B-B14F-4D97-AF65-F5344CB8AC3E}">
        <p14:creationId xmlns:p14="http://schemas.microsoft.com/office/powerpoint/2010/main" val="2507039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a:t>
            </a:r>
            <a:r>
              <a:rPr kumimoji="1" lang="zh-CN" altLang="en-US" dirty="0"/>
              <a:t> </a:t>
            </a:r>
            <a:r>
              <a:rPr kumimoji="1" lang="en-US" altLang="zh-CN" dirty="0"/>
              <a:t>simple</a:t>
            </a:r>
            <a:r>
              <a:rPr kumimoji="1" lang="zh-CN" altLang="en-US" dirty="0"/>
              <a:t> </a:t>
            </a:r>
            <a:r>
              <a:rPr kumimoji="1" lang="en-US" altLang="zh-CN" dirty="0"/>
              <a:t>pattern</a:t>
            </a:r>
            <a:r>
              <a:rPr kumimoji="1" lang="zh-CN" altLang="en-US" dirty="0"/>
              <a:t> </a:t>
            </a:r>
            <a:r>
              <a:rPr kumimoji="1" lang="en-US" altLang="zh-CN" dirty="0"/>
              <a:t>evaluation</a:t>
            </a:r>
            <a:endParaRPr kumimoji="1" lang="zh-CN" altLang="en-US" dirty="0"/>
          </a:p>
        </p:txBody>
      </p:sp>
      <p:sp>
        <p:nvSpPr>
          <p:cNvPr id="10" name="内容占位符 9"/>
          <p:cNvSpPr>
            <a:spLocks noGrp="1"/>
          </p:cNvSpPr>
          <p:nvPr>
            <p:ph idx="1"/>
          </p:nvPr>
        </p:nvSpPr>
        <p:spPr>
          <a:xfrm>
            <a:off x="802387" y="2448306"/>
            <a:ext cx="2906348" cy="3038094"/>
          </a:xfrm>
        </p:spPr>
        <p:txBody>
          <a:bodyPr>
            <a:normAutofit/>
          </a:bodyPr>
          <a:lstStyle/>
          <a:p>
            <a:r>
              <a:rPr kumimoji="1" lang="en-US" altLang="zh-CN" sz="1800" dirty="0"/>
              <a:t>10 small VMs configured with initial memory 90MB, </a:t>
            </a:r>
            <a:r>
              <a:rPr kumimoji="1" lang="en-US" altLang="zh-CN" sz="1800" dirty="0" err="1"/>
              <a:t>maxmem</a:t>
            </a:r>
            <a:r>
              <a:rPr kumimoji="1" lang="en-US" altLang="zh-CN" sz="1800" dirty="0"/>
              <a:t> 256MB.</a:t>
            </a:r>
          </a:p>
          <a:p>
            <a:r>
              <a:rPr kumimoji="1" lang="en-US" altLang="zh-CN" sz="1800" dirty="0"/>
              <a:t> Three tests with three pattern change intervals.</a:t>
            </a:r>
          </a:p>
          <a:p>
            <a:endParaRPr kumimoji="1" lang="en-US" altLang="zh-CN" sz="1800"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186" y="2252853"/>
            <a:ext cx="4572000" cy="34290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8186" y="2060972"/>
            <a:ext cx="4572000" cy="3429000"/>
          </a:xfrm>
          <a:prstGeom prst="rect">
            <a:avLst/>
          </a:prstGeom>
        </p:spPr>
      </p:pic>
    </p:spTree>
    <p:extLst>
      <p:ext uri="{BB962C8B-B14F-4D97-AF65-F5344CB8AC3E}">
        <p14:creationId xmlns:p14="http://schemas.microsoft.com/office/powerpoint/2010/main" val="24288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Ballooning policy analysis</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38335031"/>
              </p:ext>
            </p:extLst>
          </p:nvPr>
        </p:nvGraphicFramePr>
        <p:xfrm>
          <a:off x="802386" y="2120566"/>
          <a:ext cx="7543800" cy="3880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751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t>ESX: Sharing Pages across VMs</a:t>
            </a:r>
          </a:p>
        </p:txBody>
      </p:sp>
      <p:sp>
        <p:nvSpPr>
          <p:cNvPr id="54275" name="Rectangle 3"/>
          <p:cNvSpPr>
            <a:spLocks noGrp="1" noChangeArrowheads="1"/>
          </p:cNvSpPr>
          <p:nvPr>
            <p:ph type="body" idx="1"/>
          </p:nvPr>
        </p:nvSpPr>
        <p:spPr>
          <a:xfrm>
            <a:off x="467544" y="1916832"/>
            <a:ext cx="8305800" cy="3429000"/>
          </a:xfrm>
        </p:spPr>
        <p:txBody>
          <a:bodyPr/>
          <a:lstStyle/>
          <a:p>
            <a:r>
              <a:rPr lang="en-US" altLang="zh-CN" sz="2400" dirty="0"/>
              <a:t>Many VMs run same OS and programs</a:t>
            </a:r>
          </a:p>
          <a:p>
            <a:pPr lvl="1"/>
            <a:r>
              <a:rPr lang="en-US" altLang="zh-CN" sz="2000" dirty="0"/>
              <a:t>Many Linux boxes with Apache server</a:t>
            </a:r>
          </a:p>
          <a:p>
            <a:r>
              <a:rPr lang="en-US" altLang="zh-CN" sz="2400" dirty="0"/>
              <a:t>Idea: use 1 machine page for identical physical pages</a:t>
            </a:r>
          </a:p>
          <a:p>
            <a:r>
              <a:rPr lang="en-US" altLang="zh-CN" sz="2400" dirty="0"/>
              <a:t>Periodically scan to find identical machine pages</a:t>
            </a:r>
          </a:p>
          <a:p>
            <a:pPr lvl="1"/>
            <a:r>
              <a:rPr lang="en-US" altLang="zh-CN" sz="2000" dirty="0"/>
              <a:t>Do copy-on-write to eliminate redundancy</a:t>
            </a:r>
          </a:p>
          <a:p>
            <a:r>
              <a:rPr lang="en-US" altLang="zh-CN" sz="2400" dirty="0"/>
              <a:t>Optimization: use a hash table keyed by hash(content) </a:t>
            </a:r>
          </a:p>
          <a:p>
            <a:pPr lvl="1"/>
            <a:r>
              <a:rPr lang="en-US" altLang="zh-CN" sz="2000" dirty="0"/>
              <a:t>Allows quick lookup based on page content</a:t>
            </a:r>
          </a:p>
          <a:p>
            <a:endParaRPr lang="en-US" altLang="zh-CN" sz="2400" dirty="0"/>
          </a:p>
        </p:txBody>
      </p:sp>
    </p:spTree>
    <p:extLst>
      <p:ext uri="{BB962C8B-B14F-4D97-AF65-F5344CB8AC3E}">
        <p14:creationId xmlns:p14="http://schemas.microsoft.com/office/powerpoint/2010/main" val="199321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Page Table Isolation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068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574" y="671817"/>
            <a:ext cx="3922643" cy="507831"/>
          </a:xfrm>
        </p:spPr>
        <p:txBody>
          <a:bodyPr/>
          <a:lstStyle/>
          <a:p>
            <a:r>
              <a:rPr lang="en-US" altLang="zh-CN" dirty="0"/>
              <a:t>Meltdown</a:t>
            </a:r>
            <a:endParaRPr lang="zh-CN" altLang="en-US" dirty="0"/>
          </a:p>
        </p:txBody>
      </p:sp>
      <p:sp>
        <p:nvSpPr>
          <p:cNvPr id="3" name="矩形 2"/>
          <p:cNvSpPr/>
          <p:nvPr/>
        </p:nvSpPr>
        <p:spPr>
          <a:xfrm>
            <a:off x="1080275" y="2543175"/>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attack: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RAX,  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LD  RBX, S[RAX]</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probe:</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228851"/>
            <a:ext cx="470675" cy="476823"/>
          </a:xfrm>
          <a:prstGeom prst="rect">
            <a:avLst/>
          </a:prstGeom>
        </p:spPr>
      </p:pic>
      <p:sp>
        <p:nvSpPr>
          <p:cNvPr id="6" name="矩形 5"/>
          <p:cNvSpPr/>
          <p:nvPr/>
        </p:nvSpPr>
        <p:spPr>
          <a:xfrm>
            <a:off x="3286125" y="1604237"/>
            <a:ext cx="942975" cy="27051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8" name="直线连接符 7"/>
          <p:cNvCxnSpPr/>
          <p:nvPr/>
        </p:nvCxnSpPr>
        <p:spPr>
          <a:xfrm>
            <a:off x="3105150" y="2956787"/>
            <a:ext cx="122872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905125" y="2738554"/>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Kernel</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2905125" y="2899637"/>
            <a:ext cx="552450" cy="257378"/>
          </a:xfrm>
          <a:prstGeom prst="rect">
            <a:avLst/>
          </a:prstGeom>
          <a:noFill/>
        </p:spPr>
        <p:txBody>
          <a:bodyPr wrap="square" rtlCol="0">
            <a:spAutoFit/>
          </a:bodyPr>
          <a:lstStyle/>
          <a:p>
            <a:pPr>
              <a:lnSpc>
                <a:spcPct val="130000"/>
              </a:lnSpc>
              <a:spcBef>
                <a:spcPts val="450"/>
              </a:spcBef>
            </a:pPr>
            <a:r>
              <a:rPr lang="en-US" altLang="zh-CN" sz="825" kern="0" dirty="0">
                <a:latin typeface="微软雅黑" panose="020B0503020204020204" pitchFamily="34" charset="-122"/>
                <a:ea typeface="微软雅黑" panose="020B0503020204020204" pitchFamily="34" charset="-122"/>
                <a:cs typeface="+mn-ea"/>
                <a:sym typeface="+mn-lt"/>
              </a:rPr>
              <a:t>User</a:t>
            </a:r>
            <a:endParaRPr lang="zh-CN" altLang="en-US" sz="825" kern="0"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3286125" y="3329409"/>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14" name="矩形 13"/>
          <p:cNvSpPr/>
          <p:nvPr/>
        </p:nvSpPr>
        <p:spPr>
          <a:xfrm>
            <a:off x="3286125" y="3883676"/>
            <a:ext cx="942975" cy="194537"/>
          </a:xfrm>
          <a:prstGeom prst="rect">
            <a:avLst/>
          </a:prstGeom>
          <a:solidFill>
            <a:schemeClr val="bg1">
              <a:lumMod val="5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cxnSp>
        <p:nvCxnSpPr>
          <p:cNvPr id="15" name="直线连接符 14"/>
          <p:cNvCxnSpPr/>
          <p:nvPr/>
        </p:nvCxnSpPr>
        <p:spPr>
          <a:xfrm>
            <a:off x="2366149" y="2543176"/>
            <a:ext cx="919976" cy="786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2349075" y="3523945"/>
            <a:ext cx="937051" cy="40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H="1">
            <a:off x="2366149" y="3883677"/>
            <a:ext cx="919976" cy="38409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80275" y="4267773"/>
            <a:ext cx="1285875" cy="46615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2737" y="4132276"/>
            <a:ext cx="614650" cy="272382"/>
          </a:xfrm>
          <a:prstGeom prst="rect">
            <a:avLst/>
          </a:prstGeom>
          <a:noFill/>
        </p:spPr>
        <p:txBody>
          <a:bodyPr wrap="square" rtlCol="0">
            <a:spAutoFit/>
          </a:bodyPr>
          <a:lstStyle/>
          <a:p>
            <a:pPr>
              <a:lnSpc>
                <a:spcPct val="130000"/>
              </a:lnSpc>
              <a:spcBef>
                <a:spcPts val="450"/>
              </a:spcBef>
            </a:pPr>
            <a:r>
              <a:rPr lang="en-US" altLang="zh-CN" sz="900" b="1" kern="0" dirty="0">
                <a:latin typeface="微软雅黑" panose="020B0503020204020204" pitchFamily="34" charset="-122"/>
                <a:ea typeface="微软雅黑" panose="020B0503020204020204" pitchFamily="34" charset="-122"/>
                <a:cs typeface="+mn-ea"/>
                <a:sym typeface="+mn-lt"/>
              </a:rPr>
              <a:t>S</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25" name="直线连接符 24"/>
          <p:cNvCxnSpPr/>
          <p:nvPr/>
        </p:nvCxnSpPr>
        <p:spPr>
          <a:xfrm flipH="1">
            <a:off x="2349075" y="4075725"/>
            <a:ext cx="937051" cy="658201"/>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286125" y="2092000"/>
            <a:ext cx="942975" cy="194537"/>
          </a:xfrm>
          <a:prstGeom prst="rect">
            <a:avLst/>
          </a:prstGeom>
          <a:solidFill>
            <a:srgbClr val="C00000"/>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29" name="矩形 28"/>
          <p:cNvSpPr/>
          <p:nvPr/>
        </p:nvSpPr>
        <p:spPr>
          <a:xfrm>
            <a:off x="4849038" y="1238250"/>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Key:</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0x0000 0001</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r>
              <a:rPr lang="mr-IN" altLang="zh-CN"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p:txBody>
      </p:sp>
      <p:cxnSp>
        <p:nvCxnSpPr>
          <p:cNvPr id="30" name="直线连接符 29"/>
          <p:cNvCxnSpPr/>
          <p:nvPr/>
        </p:nvCxnSpPr>
        <p:spPr>
          <a:xfrm flipV="1">
            <a:off x="4229100" y="1229835"/>
            <a:ext cx="619938" cy="862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4229100" y="2286537"/>
            <a:ext cx="619938" cy="35077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840962" y="3599475"/>
            <a:ext cx="552450"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CPU</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5483900" y="3805524"/>
            <a:ext cx="1285875" cy="139065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Key </a:t>
            </a:r>
            <a:r>
              <a:rPr lang="en-US" altLang="zh-CN" sz="900" dirty="0">
                <a:solidFill>
                  <a:schemeClr val="tx1"/>
                </a:solidFill>
                <a:latin typeface="微软雅黑" panose="020B0503020204020204" pitchFamily="34" charset="-122"/>
                <a:ea typeface="微软雅黑" panose="020B0503020204020204" pitchFamily="34" charset="-122"/>
                <a:sym typeface="Wingdings"/>
              </a:rPr>
              <a:t> RAX_0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S[RAX_0] </a:t>
            </a:r>
            <a:r>
              <a:rPr lang="en-US" altLang="zh-CN" sz="900" dirty="0">
                <a:solidFill>
                  <a:schemeClr val="tx1"/>
                </a:solidFill>
                <a:latin typeface="微软雅黑" panose="020B0503020204020204" pitchFamily="34" charset="-122"/>
                <a:ea typeface="微软雅黑" panose="020B0503020204020204" pitchFamily="34" charset="-122"/>
                <a:sym typeface="Wingdings"/>
              </a:rPr>
              <a:t> RBX_0</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sym typeface="Wingdings"/>
              </a:rPr>
              <a:t> </a:t>
            </a:r>
            <a:r>
              <a:rPr lang="mr-IN" altLang="zh-CN" sz="900" dirty="0">
                <a:solidFill>
                  <a:schemeClr val="tx1"/>
                </a:solidFill>
                <a:latin typeface="微软雅黑" panose="020B0503020204020204" pitchFamily="34" charset="-122"/>
                <a:ea typeface="微软雅黑" panose="020B0503020204020204" pitchFamily="34" charset="-122"/>
                <a:sym typeface="Wingdings"/>
              </a:rPr>
              <a:t>…</a:t>
            </a:r>
            <a:endParaRPr lang="en-US" altLang="zh-CN" sz="900" dirty="0">
              <a:solidFill>
                <a:schemeClr val="tx1"/>
              </a:solidFill>
              <a:latin typeface="微软雅黑" panose="020B0503020204020204" pitchFamily="34" charset="-122"/>
              <a:ea typeface="微软雅黑" panose="020B0503020204020204" pitchFamily="34" charset="-122"/>
              <a:sym typeface="Wingdings"/>
            </a:endParaRP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sym typeface="Wingdings"/>
              </a:rPr>
              <a:t> EXCEPTION!!!</a:t>
            </a:r>
            <a:r>
              <a:rPr lang="en-US" altLang="zh-CN" sz="900" dirty="0">
                <a:solidFill>
                  <a:srgbClr val="FF0000"/>
                </a:solidFill>
                <a:latin typeface="微软雅黑" panose="020B0503020204020204" pitchFamily="34" charset="-122"/>
                <a:ea typeface="微软雅黑" panose="020B0503020204020204" pitchFamily="34" charset="-122"/>
              </a:rPr>
              <a:t> </a:t>
            </a:r>
          </a:p>
          <a:p>
            <a:pPr>
              <a:lnSpc>
                <a:spcPct val="130000"/>
              </a:lnSpc>
            </a:pPr>
            <a:r>
              <a:rPr lang="en-US" altLang="zh-CN" sz="900" dirty="0">
                <a:solidFill>
                  <a:srgbClr val="FF0000"/>
                </a:solidFill>
                <a:latin typeface="微软雅黑" panose="020B0503020204020204" pitchFamily="34" charset="-122"/>
                <a:ea typeface="微软雅黑" panose="020B0503020204020204" pitchFamily="34" charset="-122"/>
              </a:rPr>
              <a:t> ROLLBACK</a:t>
            </a: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Probe()</a:t>
            </a: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900" dirty="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900" dirty="0">
                <a:solidFill>
                  <a:schemeClr val="tx1"/>
                </a:solidFill>
                <a:latin typeface="微软雅黑" panose="020B0503020204020204" pitchFamily="34" charset="-122"/>
                <a:ea typeface="微软雅黑" panose="020B0503020204020204" pitchFamily="34" charset="-122"/>
              </a:rPr>
              <a:t>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769774" y="3728885"/>
            <a:ext cx="1376363" cy="452432"/>
          </a:xfrm>
          <a:prstGeom prst="rect">
            <a:avLst/>
          </a:prstGeom>
          <a:noFill/>
        </p:spPr>
        <p:txBody>
          <a:bodyPr wrap="square" rtlCol="0">
            <a:spAutoFit/>
          </a:bodyPr>
          <a:lstStyle/>
          <a:p>
            <a:pPr>
              <a:lnSpc>
                <a:spcPct val="130000"/>
              </a:lnSpc>
              <a:spcBef>
                <a:spcPts val="450"/>
              </a:spcBef>
            </a:pPr>
            <a:r>
              <a:rPr lang="en-US" altLang="zh-CN" sz="900" b="1" kern="0" dirty="0">
                <a:solidFill>
                  <a:srgbClr val="FF0000"/>
                </a:solidFill>
                <a:latin typeface="微软雅黑" panose="020B0503020204020204" pitchFamily="34" charset="-122"/>
                <a:ea typeface="微软雅黑" panose="020B0503020204020204" pitchFamily="34" charset="-122"/>
                <a:cs typeface="+mn-ea"/>
                <a:sym typeface="+mn-lt"/>
              </a:rPr>
              <a:t>Permission Check Error !</a:t>
            </a:r>
            <a:endParaRPr lang="zh-CN" altLang="en-US" sz="900"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1" name="矩形 40"/>
          <p:cNvSpPr/>
          <p:nvPr/>
        </p:nvSpPr>
        <p:spPr>
          <a:xfrm>
            <a:off x="7203162" y="4539388"/>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2" name="矩形 41"/>
          <p:cNvSpPr/>
          <p:nvPr/>
        </p:nvSpPr>
        <p:spPr>
          <a:xfrm>
            <a:off x="7203162" y="4733926"/>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3" name="矩形 42"/>
          <p:cNvSpPr/>
          <p:nvPr/>
        </p:nvSpPr>
        <p:spPr>
          <a:xfrm>
            <a:off x="7203162" y="4928463"/>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4" name="矩形 43"/>
          <p:cNvSpPr/>
          <p:nvPr/>
        </p:nvSpPr>
        <p:spPr>
          <a:xfrm>
            <a:off x="7203162" y="5123000"/>
            <a:ext cx="942975" cy="19453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lnSpc>
                <a:spcPct val="130000"/>
              </a:lnSpc>
            </a:pPr>
            <a:endParaRPr lang="zh-CN" altLang="en-US" sz="900"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7112296" y="4280197"/>
            <a:ext cx="736303" cy="302390"/>
          </a:xfrm>
          <a:prstGeom prst="rect">
            <a:avLst/>
          </a:prstGeom>
          <a:noFill/>
        </p:spPr>
        <p:txBody>
          <a:bodyPr wrap="square" rtlCol="0">
            <a:spAutoFit/>
          </a:bodyPr>
          <a:lstStyle/>
          <a:p>
            <a:pPr>
              <a:lnSpc>
                <a:spcPct val="130000"/>
              </a:lnSpc>
              <a:spcBef>
                <a:spcPts val="450"/>
              </a:spcBef>
            </a:pPr>
            <a:r>
              <a:rPr lang="en-US" altLang="zh-CN" sz="1050" b="1" kern="0" dirty="0">
                <a:latin typeface="微软雅黑" panose="020B0503020204020204" pitchFamily="34" charset="-122"/>
                <a:ea typeface="微软雅黑" panose="020B0503020204020204" pitchFamily="34" charset="-122"/>
                <a:cs typeface="+mn-ea"/>
                <a:sym typeface="+mn-lt"/>
              </a:rPr>
              <a:t>Cache</a:t>
            </a:r>
            <a:endParaRPr lang="zh-CN" altLang="en-US" sz="825" b="1" kern="0" dirty="0">
              <a:latin typeface="微软雅黑" panose="020B0503020204020204" pitchFamily="34" charset="-122"/>
              <a:ea typeface="微软雅黑" panose="020B0503020204020204" pitchFamily="34" charset="-122"/>
              <a:cs typeface="+mn-ea"/>
              <a:sym typeface="+mn-lt"/>
            </a:endParaRPr>
          </a:p>
        </p:txBody>
      </p:sp>
      <p:cxnSp>
        <p:nvCxnSpPr>
          <p:cNvPr id="46" name="直线连接符 45"/>
          <p:cNvCxnSpPr/>
          <p:nvPr/>
        </p:nvCxnSpPr>
        <p:spPr>
          <a:xfrm>
            <a:off x="6789653" y="4322176"/>
            <a:ext cx="378212" cy="216842"/>
          </a:xfrm>
          <a:prstGeom prst="line">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13589" y="4701783"/>
            <a:ext cx="753960" cy="512448"/>
          </a:xfrm>
          <a:prstGeom prst="rect">
            <a:avLst/>
          </a:prstGeom>
          <a:noFill/>
        </p:spPr>
        <p:txBody>
          <a:bodyPr wrap="square" rtlCol="0">
            <a:spAutoFit/>
          </a:bodyPr>
          <a:lstStyle/>
          <a:p>
            <a:pPr>
              <a:lnSpc>
                <a:spcPct val="130000"/>
              </a:lnSpc>
              <a:spcBef>
                <a:spcPts val="450"/>
              </a:spcBef>
            </a:pPr>
            <a:r>
              <a:rPr lang="en-US" altLang="zh-CN" sz="1050" b="1" kern="0" dirty="0">
                <a:solidFill>
                  <a:srgbClr val="FF0000"/>
                </a:solidFill>
                <a:latin typeface="微软雅黑" panose="020B0503020204020204" pitchFamily="34" charset="-122"/>
                <a:ea typeface="微软雅黑" panose="020B0503020204020204" pitchFamily="34" charset="-122"/>
                <a:cs typeface="+mn-ea"/>
                <a:sym typeface="+mn-lt"/>
              </a:rPr>
              <a:t>*Key = 1</a:t>
            </a:r>
            <a:endParaRPr lang="zh-CN" altLang="en-US" sz="825" b="1"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1381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42"/>
                                        </p:tgtEl>
                                        <p:attrNameLst>
                                          <p:attrName>fillcolor</p:attrName>
                                        </p:attrNameLst>
                                      </p:cBhvr>
                                      <p:to>
                                        <a:schemeClr val="accent2"/>
                                      </p:to>
                                    </p:animClr>
                                    <p:set>
                                      <p:cBhvr>
                                        <p:cTn id="33" dur="500" fill="hold"/>
                                        <p:tgtEl>
                                          <p:spTgt spid="42"/>
                                        </p:tgtEl>
                                        <p:attrNameLst>
                                          <p:attrName>fill.type</p:attrName>
                                        </p:attrNameLst>
                                      </p:cBhvr>
                                      <p:to>
                                        <p:strVal val="solid"/>
                                      </p:to>
                                    </p:set>
                                    <p:set>
                                      <p:cBhvr>
                                        <p:cTn id="34" dur="500" fill="hold"/>
                                        <p:tgtEl>
                                          <p:spTgt spid="42"/>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636788" y="2658783"/>
            <a:ext cx="1142163" cy="307777"/>
          </a:xfrm>
          <a:prstGeom prst="rect">
            <a:avLst/>
          </a:prstGeom>
          <a:noFill/>
        </p:spPr>
        <p:txBody>
          <a:bodyPr wrap="square" rtlCol="0">
            <a:spAutoFit/>
          </a:bodyPr>
          <a:lstStyle/>
          <a:p>
            <a:pPr fontAlgn="auto">
              <a:spcBef>
                <a:spcPts val="0"/>
              </a:spcBef>
              <a:spcAft>
                <a:spcPts val="0"/>
              </a:spcAft>
            </a:pPr>
            <a:r>
              <a:rPr lang="en-US" altLang="zh-CN" sz="1400" b="1" dirty="0">
                <a:solidFill>
                  <a:srgbClr val="FF0066"/>
                </a:solidFill>
                <a:latin typeface="Century Gothic"/>
                <a:ea typeface="DengXian" charset="-122"/>
                <a:cs typeface="DengXian" charset="-122"/>
              </a:rPr>
              <a:t>key </a:t>
            </a:r>
            <a:r>
              <a:rPr lang="en-US" altLang="zh-CN" sz="1400" b="1" dirty="0">
                <a:solidFill>
                  <a:srgbClr val="000000"/>
                </a:solidFill>
                <a:latin typeface="Century Gothic"/>
                <a:ea typeface="DengXian" charset="-122"/>
                <a:cs typeface="DengXian" charset="-122"/>
              </a:rPr>
              <a:t>= 0x01</a:t>
            </a:r>
          </a:p>
        </p:txBody>
      </p:sp>
      <p:sp>
        <p:nvSpPr>
          <p:cNvPr id="8" name="文本框 7"/>
          <p:cNvSpPr txBox="1"/>
          <p:nvPr/>
        </p:nvSpPr>
        <p:spPr>
          <a:xfrm>
            <a:off x="-24648" y="3497784"/>
            <a:ext cx="852232" cy="276999"/>
          </a:xfrm>
          <a:prstGeom prst="rect">
            <a:avLst/>
          </a:prstGeom>
          <a:noFill/>
        </p:spPr>
        <p:txBody>
          <a:bodyPr wrap="square" rtlCol="0">
            <a:spAutoFit/>
          </a:bodyPr>
          <a:lstStyle/>
          <a:p>
            <a:pPr algn="ctr" fontAlgn="auto">
              <a:spcBef>
                <a:spcPts val="0"/>
              </a:spcBef>
              <a:spcAft>
                <a:spcPts val="0"/>
              </a:spcAft>
            </a:pPr>
            <a:r>
              <a:rPr lang="en-US" altLang="zh-CN" sz="1200" b="1" dirty="0">
                <a:solidFill>
                  <a:srgbClr val="000000"/>
                </a:solidFill>
                <a:latin typeface="Century Gothic"/>
                <a:ea typeface="DengXian" charset="-122"/>
                <a:cs typeface="DengXian" charset="-122"/>
              </a:rPr>
              <a:t>Kernel</a:t>
            </a:r>
            <a:endParaRPr lang="zh-CN" altLang="en-US" b="1" dirty="0">
              <a:solidFill>
                <a:srgbClr val="000000"/>
              </a:solidFill>
              <a:latin typeface="Century Gothic"/>
              <a:ea typeface="DengXian" charset="-122"/>
              <a:cs typeface="DengXian" charset="-122"/>
            </a:endParaRPr>
          </a:p>
        </p:txBody>
      </p:sp>
      <p:sp>
        <p:nvSpPr>
          <p:cNvPr id="9" name="文本框 8"/>
          <p:cNvSpPr txBox="1"/>
          <p:nvPr/>
        </p:nvSpPr>
        <p:spPr>
          <a:xfrm>
            <a:off x="33478" y="3897617"/>
            <a:ext cx="586684" cy="276999"/>
          </a:xfrm>
          <a:prstGeom prst="rect">
            <a:avLst/>
          </a:prstGeom>
          <a:noFill/>
        </p:spPr>
        <p:txBody>
          <a:bodyPr wrap="square" rtlCol="0">
            <a:spAutoFit/>
          </a:bodyPr>
          <a:lstStyle/>
          <a:p>
            <a:pPr algn="ctr" fontAlgn="auto">
              <a:spcBef>
                <a:spcPts val="0"/>
              </a:spcBef>
              <a:spcAft>
                <a:spcPts val="0"/>
              </a:spcAft>
            </a:pPr>
            <a:r>
              <a:rPr lang="en-US" altLang="zh-CN" sz="1200" b="1" dirty="0">
                <a:solidFill>
                  <a:srgbClr val="000000"/>
                </a:solidFill>
                <a:latin typeface="Century Gothic"/>
                <a:ea typeface="DengXian" charset="-122"/>
                <a:cs typeface="DengXian" charset="-122"/>
              </a:rPr>
              <a:t>User</a:t>
            </a:r>
            <a:endParaRPr lang="zh-CN" altLang="en-US" b="1" dirty="0">
              <a:solidFill>
                <a:srgbClr val="000000"/>
              </a:solidFill>
              <a:latin typeface="Century Gothic"/>
              <a:ea typeface="DengXian" charset="-122"/>
              <a:cs typeface="DengXian" charset="-122"/>
            </a:endParaRPr>
          </a:p>
        </p:txBody>
      </p:sp>
      <p:cxnSp>
        <p:nvCxnSpPr>
          <p:cNvPr id="10" name="直线连接符 9"/>
          <p:cNvCxnSpPr/>
          <p:nvPr/>
        </p:nvCxnSpPr>
        <p:spPr>
          <a:xfrm>
            <a:off x="398828" y="3839061"/>
            <a:ext cx="2661686"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2170" y="3228018"/>
            <a:ext cx="2288444" cy="523220"/>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DengXian" charset="-122"/>
                <a:cs typeface="DengXian" charset="-122"/>
              </a:rPr>
              <a:t>Mapped with </a:t>
            </a:r>
            <a:r>
              <a:rPr lang="en-US" altLang="zh-CN" sz="1400" b="1" dirty="0">
                <a:solidFill>
                  <a:srgbClr val="FF0066"/>
                </a:solidFill>
                <a:latin typeface="Century Gothic"/>
                <a:ea typeface="DengXian" charset="-122"/>
                <a:cs typeface="DengXian" charset="-122"/>
              </a:rPr>
              <a:t>kernel privilege</a:t>
            </a:r>
            <a:r>
              <a:rPr lang="en-US" altLang="zh-CN" sz="1400" dirty="0">
                <a:solidFill>
                  <a:srgbClr val="000000"/>
                </a:solidFill>
                <a:latin typeface="Century Gothic"/>
                <a:ea typeface="DengXian" charset="-122"/>
                <a:cs typeface="DengXian" charset="-122"/>
              </a:rPr>
              <a:t> in page table</a:t>
            </a:r>
            <a:endParaRPr lang="zh-CN" altLang="en-US" sz="2000" dirty="0">
              <a:solidFill>
                <a:srgbClr val="000000"/>
              </a:solidFill>
              <a:latin typeface="Century Gothic"/>
              <a:ea typeface="DengXian" charset="-122"/>
              <a:cs typeface="DengXian"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351" y="2220250"/>
            <a:ext cx="622489" cy="92122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477" y="4077073"/>
            <a:ext cx="1228903" cy="1228903"/>
          </a:xfrm>
          <a:prstGeom prst="rect">
            <a:avLst/>
          </a:prstGeom>
        </p:spPr>
      </p:pic>
      <p:sp>
        <p:nvSpPr>
          <p:cNvPr id="14" name="文本框 13"/>
          <p:cNvSpPr txBox="1"/>
          <p:nvPr/>
        </p:nvSpPr>
        <p:spPr>
          <a:xfrm>
            <a:off x="1636787" y="4409390"/>
            <a:ext cx="1371358"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DengXian" charset="-122"/>
                <a:cs typeface="DengXian" charset="-122"/>
              </a:rPr>
              <a:t>Access</a:t>
            </a:r>
            <a:r>
              <a:rPr lang="en-US" altLang="zh-CN" sz="1400" b="1" dirty="0">
                <a:solidFill>
                  <a:srgbClr val="000000"/>
                </a:solidFill>
                <a:latin typeface="Century Gothic"/>
                <a:ea typeface="DengXian" charset="-122"/>
                <a:cs typeface="DengXian" charset="-122"/>
              </a:rPr>
              <a:t> </a:t>
            </a:r>
            <a:r>
              <a:rPr lang="en-US" altLang="zh-CN" sz="1400" b="1" dirty="0">
                <a:solidFill>
                  <a:srgbClr val="FF0066"/>
                </a:solidFill>
                <a:latin typeface="Century Gothic"/>
                <a:ea typeface="DengXian" charset="-122"/>
                <a:cs typeface="DengXian" charset="-122"/>
              </a:rPr>
              <a:t>key</a:t>
            </a:r>
          </a:p>
        </p:txBody>
      </p:sp>
      <p:sp>
        <p:nvSpPr>
          <p:cNvPr id="15" name="文本框 14"/>
          <p:cNvSpPr txBox="1"/>
          <p:nvPr/>
        </p:nvSpPr>
        <p:spPr>
          <a:xfrm>
            <a:off x="582580" y="4983361"/>
            <a:ext cx="2693276" cy="523220"/>
          </a:xfrm>
          <a:prstGeom prst="rect">
            <a:avLst/>
          </a:prstGeom>
          <a:solidFill>
            <a:schemeClr val="bg1"/>
          </a:solidFill>
        </p:spPr>
        <p:txBody>
          <a:bodyPr wrap="square" rtlCol="0">
            <a:spAutoFit/>
          </a:bodyPr>
          <a:lstStyle/>
          <a:p>
            <a:pPr algn="ctr" fontAlgn="auto">
              <a:spcBef>
                <a:spcPts val="0"/>
              </a:spcBef>
              <a:spcAft>
                <a:spcPts val="0"/>
              </a:spcAft>
            </a:pPr>
            <a:r>
              <a:rPr lang="en-US" altLang="zh-CN" dirty="0">
                <a:solidFill>
                  <a:srgbClr val="FF0066"/>
                </a:solidFill>
                <a:latin typeface="Century Gothic"/>
                <a:ea typeface="DengXian" charset="-122"/>
                <a:cs typeface="DengXian" charset="-122"/>
              </a:rPr>
              <a:t>Permission Error!</a:t>
            </a:r>
            <a:endParaRPr lang="zh-CN" altLang="en-US" sz="2800" dirty="0">
              <a:solidFill>
                <a:srgbClr val="FF0066"/>
              </a:solidFill>
              <a:latin typeface="Century Gothic"/>
              <a:ea typeface="DengXian" charset="-122"/>
              <a:cs typeface="DengXian" charset="-122"/>
            </a:endParaRPr>
          </a:p>
        </p:txBody>
      </p:sp>
    </p:spTree>
    <p:extLst>
      <p:ext uri="{BB962C8B-B14F-4D97-AF65-F5344CB8AC3E}">
        <p14:creationId xmlns:p14="http://schemas.microsoft.com/office/powerpoint/2010/main" val="1200638837"/>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636788" y="2658783"/>
            <a:ext cx="1142163" cy="307777"/>
          </a:xfrm>
          <a:prstGeom prst="rect">
            <a:avLst/>
          </a:prstGeom>
          <a:noFill/>
        </p:spPr>
        <p:txBody>
          <a:bodyPr wrap="square" rtlCol="0">
            <a:spAutoFit/>
          </a:bodyPr>
          <a:lstStyle/>
          <a:p>
            <a:pPr fontAlgn="auto">
              <a:spcBef>
                <a:spcPts val="0"/>
              </a:spcBef>
              <a:spcAft>
                <a:spcPts val="0"/>
              </a:spcAft>
            </a:pPr>
            <a:r>
              <a:rPr lang="en-US" altLang="zh-CN" sz="1400" b="1" dirty="0">
                <a:solidFill>
                  <a:srgbClr val="FF0066"/>
                </a:solidFill>
                <a:latin typeface="Century Gothic"/>
                <a:ea typeface="DengXian" charset="-122"/>
                <a:cs typeface="DengXian" charset="-122"/>
              </a:rPr>
              <a:t>key </a:t>
            </a:r>
            <a:r>
              <a:rPr lang="en-US" altLang="zh-CN" sz="1400" b="1" dirty="0">
                <a:solidFill>
                  <a:srgbClr val="000000"/>
                </a:solidFill>
                <a:latin typeface="Century Gothic"/>
                <a:ea typeface="DengXian" charset="-122"/>
                <a:cs typeface="DengXian" charset="-122"/>
              </a:rPr>
              <a:t>= 0x01</a:t>
            </a:r>
          </a:p>
        </p:txBody>
      </p:sp>
      <p:sp>
        <p:nvSpPr>
          <p:cNvPr id="8" name="文本框 7"/>
          <p:cNvSpPr txBox="1"/>
          <p:nvPr/>
        </p:nvSpPr>
        <p:spPr>
          <a:xfrm>
            <a:off x="-24648" y="3497784"/>
            <a:ext cx="852232" cy="276999"/>
          </a:xfrm>
          <a:prstGeom prst="rect">
            <a:avLst/>
          </a:prstGeom>
          <a:noFill/>
        </p:spPr>
        <p:txBody>
          <a:bodyPr wrap="square" rtlCol="0">
            <a:spAutoFit/>
          </a:bodyPr>
          <a:lstStyle/>
          <a:p>
            <a:pPr algn="ctr" fontAlgn="auto">
              <a:spcBef>
                <a:spcPts val="0"/>
              </a:spcBef>
              <a:spcAft>
                <a:spcPts val="0"/>
              </a:spcAft>
            </a:pPr>
            <a:r>
              <a:rPr lang="en-US" altLang="zh-CN" sz="1200" b="1" dirty="0">
                <a:solidFill>
                  <a:srgbClr val="000000"/>
                </a:solidFill>
                <a:latin typeface="Century Gothic"/>
                <a:ea typeface="DengXian" charset="-122"/>
                <a:cs typeface="DengXian" charset="-122"/>
              </a:rPr>
              <a:t>Kernel</a:t>
            </a:r>
            <a:endParaRPr lang="zh-CN" altLang="en-US" b="1" dirty="0">
              <a:solidFill>
                <a:srgbClr val="000000"/>
              </a:solidFill>
              <a:latin typeface="Century Gothic"/>
              <a:ea typeface="DengXian" charset="-122"/>
              <a:cs typeface="DengXian" charset="-122"/>
            </a:endParaRPr>
          </a:p>
        </p:txBody>
      </p:sp>
      <p:sp>
        <p:nvSpPr>
          <p:cNvPr id="9" name="文本框 8"/>
          <p:cNvSpPr txBox="1"/>
          <p:nvPr/>
        </p:nvSpPr>
        <p:spPr>
          <a:xfrm>
            <a:off x="33478" y="3897617"/>
            <a:ext cx="586684" cy="276999"/>
          </a:xfrm>
          <a:prstGeom prst="rect">
            <a:avLst/>
          </a:prstGeom>
          <a:noFill/>
        </p:spPr>
        <p:txBody>
          <a:bodyPr wrap="square" rtlCol="0">
            <a:spAutoFit/>
          </a:bodyPr>
          <a:lstStyle/>
          <a:p>
            <a:pPr algn="ctr" fontAlgn="auto">
              <a:spcBef>
                <a:spcPts val="0"/>
              </a:spcBef>
              <a:spcAft>
                <a:spcPts val="0"/>
              </a:spcAft>
            </a:pPr>
            <a:r>
              <a:rPr lang="en-US" altLang="zh-CN" sz="1200" b="1" dirty="0">
                <a:solidFill>
                  <a:srgbClr val="000000"/>
                </a:solidFill>
                <a:latin typeface="Century Gothic"/>
                <a:ea typeface="DengXian" charset="-122"/>
                <a:cs typeface="DengXian" charset="-122"/>
              </a:rPr>
              <a:t>User</a:t>
            </a:r>
            <a:endParaRPr lang="zh-CN" altLang="en-US" b="1" dirty="0">
              <a:solidFill>
                <a:srgbClr val="000000"/>
              </a:solidFill>
              <a:latin typeface="Century Gothic"/>
              <a:ea typeface="DengXian" charset="-122"/>
              <a:cs typeface="DengXian" charset="-122"/>
            </a:endParaRPr>
          </a:p>
        </p:txBody>
      </p:sp>
      <p:cxnSp>
        <p:nvCxnSpPr>
          <p:cNvPr id="10" name="直线连接符 9"/>
          <p:cNvCxnSpPr/>
          <p:nvPr/>
        </p:nvCxnSpPr>
        <p:spPr>
          <a:xfrm>
            <a:off x="398828" y="3839061"/>
            <a:ext cx="2661686"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2170" y="3228018"/>
            <a:ext cx="2288444" cy="523220"/>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DengXian" charset="-122"/>
                <a:cs typeface="DengXian" charset="-122"/>
              </a:rPr>
              <a:t>Mapped with </a:t>
            </a:r>
            <a:r>
              <a:rPr lang="en-US" altLang="zh-CN" sz="1400" b="1" dirty="0">
                <a:solidFill>
                  <a:srgbClr val="FF0066"/>
                </a:solidFill>
                <a:latin typeface="Century Gothic"/>
                <a:ea typeface="DengXian" charset="-122"/>
                <a:cs typeface="DengXian" charset="-122"/>
              </a:rPr>
              <a:t>kernel privilege</a:t>
            </a:r>
            <a:r>
              <a:rPr lang="en-US" altLang="zh-CN" sz="1400" dirty="0">
                <a:solidFill>
                  <a:srgbClr val="000000"/>
                </a:solidFill>
                <a:latin typeface="Century Gothic"/>
                <a:ea typeface="DengXian" charset="-122"/>
                <a:cs typeface="DengXian" charset="-122"/>
              </a:rPr>
              <a:t> in page table</a:t>
            </a:r>
            <a:endParaRPr lang="zh-CN" altLang="en-US" sz="2000" dirty="0">
              <a:solidFill>
                <a:srgbClr val="000000"/>
              </a:solidFill>
              <a:latin typeface="Century Gothic"/>
              <a:ea typeface="DengXian" charset="-122"/>
              <a:cs typeface="DengXian"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351" y="2220250"/>
            <a:ext cx="622489" cy="921225"/>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940" y="4184182"/>
            <a:ext cx="550779" cy="901003"/>
          </a:xfrm>
          <a:prstGeom prst="rect">
            <a:avLst/>
          </a:prstGeom>
        </p:spPr>
      </p:pic>
      <p:sp>
        <p:nvSpPr>
          <p:cNvPr id="17" name="文本框 16"/>
          <p:cNvSpPr txBox="1"/>
          <p:nvPr/>
        </p:nvSpPr>
        <p:spPr>
          <a:xfrm>
            <a:off x="1630074" y="4457513"/>
            <a:ext cx="1142163"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altLang="zh-CN" sz="1400" b="1" dirty="0">
                <a:solidFill>
                  <a:srgbClr val="000000"/>
                </a:solidFill>
                <a:latin typeface="Century Gothic"/>
                <a:ea typeface="DengXian" charset="-122"/>
                <a:cs typeface="DengXian" charset="-122"/>
              </a:rPr>
              <a:t>Meltdown</a:t>
            </a:r>
          </a:p>
        </p:txBody>
      </p:sp>
      <p:sp>
        <p:nvSpPr>
          <p:cNvPr id="18" name="文本框 17"/>
          <p:cNvSpPr txBox="1"/>
          <p:nvPr/>
        </p:nvSpPr>
        <p:spPr>
          <a:xfrm>
            <a:off x="489754" y="4959210"/>
            <a:ext cx="2693276" cy="523220"/>
          </a:xfrm>
          <a:prstGeom prst="rect">
            <a:avLst/>
          </a:prstGeom>
          <a:solidFill>
            <a:schemeClr val="bg1"/>
          </a:solidFill>
        </p:spPr>
        <p:txBody>
          <a:bodyPr wrap="square" rtlCol="0">
            <a:spAutoFit/>
          </a:bodyPr>
          <a:lstStyle/>
          <a:p>
            <a:pPr algn="ctr" fontAlgn="auto">
              <a:spcBef>
                <a:spcPts val="0"/>
              </a:spcBef>
              <a:spcAft>
                <a:spcPts val="0"/>
              </a:spcAft>
            </a:pPr>
            <a:r>
              <a:rPr lang="en-US" altLang="zh-CN" dirty="0">
                <a:solidFill>
                  <a:srgbClr val="000000"/>
                </a:solidFill>
                <a:latin typeface="Century Gothic"/>
                <a:ea typeface="DengXian" charset="-122"/>
                <a:cs typeface="DengXian" charset="-122"/>
              </a:rPr>
              <a:t>Can access </a:t>
            </a:r>
            <a:r>
              <a:rPr lang="en-US" altLang="zh-CN" b="1" dirty="0">
                <a:solidFill>
                  <a:srgbClr val="FF0066"/>
                </a:solidFill>
                <a:latin typeface="Century Gothic"/>
                <a:ea typeface="DengXian" charset="-122"/>
                <a:cs typeface="DengXian" charset="-122"/>
              </a:rPr>
              <a:t>key</a:t>
            </a:r>
            <a:r>
              <a:rPr lang="en-US" altLang="zh-CN" dirty="0">
                <a:solidFill>
                  <a:srgbClr val="FF0066"/>
                </a:solidFill>
                <a:latin typeface="Century Gothic"/>
                <a:ea typeface="DengXian" charset="-122"/>
                <a:cs typeface="DengXian" charset="-122"/>
              </a:rPr>
              <a:t>!</a:t>
            </a:r>
            <a:endParaRPr lang="zh-CN" altLang="en-US" sz="2800" dirty="0">
              <a:solidFill>
                <a:srgbClr val="FF0066"/>
              </a:solidFill>
              <a:latin typeface="Century Gothic"/>
              <a:ea typeface="DengXian" charset="-122"/>
              <a:cs typeface="DengXian" charset="-122"/>
            </a:endParaRPr>
          </a:p>
        </p:txBody>
      </p:sp>
    </p:spTree>
    <p:extLst>
      <p:ext uri="{BB962C8B-B14F-4D97-AF65-F5344CB8AC3E}">
        <p14:creationId xmlns:p14="http://schemas.microsoft.com/office/powerpoint/2010/main" val="2312683195"/>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Different</a:t>
            </a:r>
            <a:r>
              <a:rPr kumimoji="1" lang="zh-CN" altLang="en-US" dirty="0"/>
              <a:t> </a:t>
            </a:r>
            <a:r>
              <a:rPr kumimoji="1" lang="en-US" altLang="zh-CN" dirty="0"/>
              <a:t>Architectures</a:t>
            </a:r>
            <a:r>
              <a:rPr kumimoji="1" lang="zh-CN" altLang="en-US" dirty="0"/>
              <a:t> </a:t>
            </a:r>
            <a:r>
              <a:rPr kumimoji="1" lang="en-US" altLang="zh-CN" dirty="0"/>
              <a:t>of</a:t>
            </a:r>
            <a:r>
              <a:rPr kumimoji="1" lang="zh-CN" altLang="en-US" dirty="0"/>
              <a:t> </a:t>
            </a:r>
            <a:r>
              <a:rPr kumimoji="1" lang="en-US" altLang="zh-CN" dirty="0"/>
              <a:t>VMM</a:t>
            </a:r>
            <a:endParaRPr kumimoji="1" lang="zh-CN" altLang="en-US" dirty="0"/>
          </a:p>
        </p:txBody>
      </p:sp>
      <p:sp>
        <p:nvSpPr>
          <p:cNvPr id="4" name="Rectangle 22"/>
          <p:cNvSpPr/>
          <p:nvPr/>
        </p:nvSpPr>
        <p:spPr>
          <a:xfrm>
            <a:off x="683764" y="3666665"/>
            <a:ext cx="1761833" cy="322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5" name="Rectangle 23"/>
          <p:cNvSpPr/>
          <p:nvPr/>
        </p:nvSpPr>
        <p:spPr>
          <a:xfrm>
            <a:off x="1615527"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p>
        </p:txBody>
      </p:sp>
      <p:sp>
        <p:nvSpPr>
          <p:cNvPr id="6" name="Rectangle 24"/>
          <p:cNvSpPr/>
          <p:nvPr/>
        </p:nvSpPr>
        <p:spPr>
          <a:xfrm>
            <a:off x="683764" y="4267670"/>
            <a:ext cx="1761832"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8" name="Rectangle 27"/>
          <p:cNvSpPr/>
          <p:nvPr/>
        </p:nvSpPr>
        <p:spPr>
          <a:xfrm>
            <a:off x="688695"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cxnSp>
        <p:nvCxnSpPr>
          <p:cNvPr id="10" name="Straight Connector 13"/>
          <p:cNvCxnSpPr/>
          <p:nvPr/>
        </p:nvCxnSpPr>
        <p:spPr>
          <a:xfrm>
            <a:off x="574402" y="4123865"/>
            <a:ext cx="198128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9" name="Rectangle 22"/>
          <p:cNvSpPr/>
          <p:nvPr/>
        </p:nvSpPr>
        <p:spPr>
          <a:xfrm>
            <a:off x="3502420" y="3666665"/>
            <a:ext cx="1761833" cy="3222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accent2"/>
                </a:solidFill>
                <a:cs typeface="Arial Narrow"/>
              </a:rPr>
              <a:t>  </a:t>
            </a:r>
            <a:r>
              <a:rPr lang="en-US" altLang="zh-CN" sz="1600" dirty="0">
                <a:solidFill>
                  <a:schemeClr val="accent2"/>
                </a:solidFill>
                <a:cs typeface="Arial Narrow"/>
              </a:rPr>
              <a:t>Host</a:t>
            </a:r>
            <a:r>
              <a:rPr lang="zh-CN" altLang="en-US" sz="1600" dirty="0">
                <a:solidFill>
                  <a:schemeClr val="accent2"/>
                </a:solidFill>
                <a:cs typeface="Arial Narrow"/>
              </a:rPr>
              <a:t> </a:t>
            </a:r>
            <a:r>
              <a:rPr lang="en-US" altLang="zh-CN" sz="1600" dirty="0">
                <a:solidFill>
                  <a:schemeClr val="accent2"/>
                </a:solidFill>
                <a:cs typeface="Arial Narrow"/>
              </a:rPr>
              <a:t>OS</a:t>
            </a:r>
            <a:endParaRPr lang="en-US" sz="1600" dirty="0">
              <a:solidFill>
                <a:schemeClr val="accent2"/>
              </a:solidFill>
              <a:cs typeface="Arial Narrow"/>
            </a:endParaRPr>
          </a:p>
        </p:txBody>
      </p:sp>
      <p:sp>
        <p:nvSpPr>
          <p:cNvPr id="30" name="Rectangle 23"/>
          <p:cNvSpPr/>
          <p:nvPr/>
        </p:nvSpPr>
        <p:spPr>
          <a:xfrm>
            <a:off x="4434183"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p>
        </p:txBody>
      </p:sp>
      <p:sp>
        <p:nvSpPr>
          <p:cNvPr id="31" name="Rectangle 24"/>
          <p:cNvSpPr/>
          <p:nvPr/>
        </p:nvSpPr>
        <p:spPr>
          <a:xfrm>
            <a:off x="3502420" y="4267670"/>
            <a:ext cx="1761832"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32" name="Rectangle 27"/>
          <p:cNvSpPr/>
          <p:nvPr/>
        </p:nvSpPr>
        <p:spPr>
          <a:xfrm>
            <a:off x="3507351"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cxnSp>
        <p:nvCxnSpPr>
          <p:cNvPr id="33" name="Straight Connector 13"/>
          <p:cNvCxnSpPr/>
          <p:nvPr/>
        </p:nvCxnSpPr>
        <p:spPr>
          <a:xfrm>
            <a:off x="3393058" y="4123865"/>
            <a:ext cx="198128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4" name="Rectangle 22"/>
          <p:cNvSpPr/>
          <p:nvPr/>
        </p:nvSpPr>
        <p:spPr>
          <a:xfrm>
            <a:off x="6348084" y="3666665"/>
            <a:ext cx="2112348" cy="3222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Host</a:t>
            </a:r>
            <a:r>
              <a:rPr lang="zh-CN" altLang="en-US" sz="1600" dirty="0">
                <a:solidFill>
                  <a:schemeClr val="accent2"/>
                </a:solidFill>
                <a:cs typeface="Arial Narrow"/>
              </a:rPr>
              <a:t> </a:t>
            </a:r>
            <a:r>
              <a:rPr lang="en-US" altLang="zh-CN" sz="1600" dirty="0">
                <a:solidFill>
                  <a:schemeClr val="accent2"/>
                </a:solidFill>
                <a:cs typeface="Arial Narrow"/>
              </a:rPr>
              <a:t>OS</a:t>
            </a:r>
            <a:endParaRPr lang="en-US" sz="1600" dirty="0">
              <a:solidFill>
                <a:schemeClr val="accent2"/>
              </a:solidFill>
              <a:cs typeface="Arial Narrow"/>
            </a:endParaRPr>
          </a:p>
        </p:txBody>
      </p:sp>
      <p:sp>
        <p:nvSpPr>
          <p:cNvPr id="35" name="Rectangle 23"/>
          <p:cNvSpPr/>
          <p:nvPr/>
        </p:nvSpPr>
        <p:spPr>
          <a:xfrm>
            <a:off x="7818616" y="3162608"/>
            <a:ext cx="641817" cy="37065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1600" dirty="0">
              <a:solidFill>
                <a:schemeClr val="accent2"/>
              </a:solidFill>
              <a:cs typeface="Arial Narrow"/>
            </a:endParaRPr>
          </a:p>
        </p:txBody>
      </p:sp>
      <p:sp>
        <p:nvSpPr>
          <p:cNvPr id="36" name="Rectangle 24"/>
          <p:cNvSpPr/>
          <p:nvPr/>
        </p:nvSpPr>
        <p:spPr>
          <a:xfrm>
            <a:off x="6348085" y="4267670"/>
            <a:ext cx="2112347"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37" name="Rectangle 27"/>
          <p:cNvSpPr/>
          <p:nvPr/>
        </p:nvSpPr>
        <p:spPr>
          <a:xfrm>
            <a:off x="6353016" y="3162609"/>
            <a:ext cx="656241" cy="3706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cxnSp>
        <p:nvCxnSpPr>
          <p:cNvPr id="38" name="Straight Connector 13"/>
          <p:cNvCxnSpPr/>
          <p:nvPr/>
        </p:nvCxnSpPr>
        <p:spPr>
          <a:xfrm>
            <a:off x="6238724" y="4123865"/>
            <a:ext cx="2293717"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9" name="Rectangle 27"/>
          <p:cNvSpPr/>
          <p:nvPr/>
        </p:nvSpPr>
        <p:spPr>
          <a:xfrm>
            <a:off x="694107"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0" name="Rectangle 27"/>
          <p:cNvSpPr/>
          <p:nvPr/>
        </p:nvSpPr>
        <p:spPr>
          <a:xfrm>
            <a:off x="1161213"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1" name="Rectangle 27"/>
          <p:cNvSpPr/>
          <p:nvPr/>
        </p:nvSpPr>
        <p:spPr>
          <a:xfrm>
            <a:off x="1625869"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2" name="Rectangle 27"/>
          <p:cNvSpPr/>
          <p:nvPr/>
        </p:nvSpPr>
        <p:spPr>
          <a:xfrm>
            <a:off x="2092975"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7" name="Rectangle 27"/>
          <p:cNvSpPr/>
          <p:nvPr/>
        </p:nvSpPr>
        <p:spPr>
          <a:xfrm>
            <a:off x="3502419"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8" name="Rectangle 27"/>
          <p:cNvSpPr/>
          <p:nvPr/>
        </p:nvSpPr>
        <p:spPr>
          <a:xfrm>
            <a:off x="3969525"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9" name="Rectangle 27"/>
          <p:cNvSpPr/>
          <p:nvPr/>
        </p:nvSpPr>
        <p:spPr>
          <a:xfrm>
            <a:off x="4434181"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0" name="Rectangle 27"/>
          <p:cNvSpPr/>
          <p:nvPr/>
        </p:nvSpPr>
        <p:spPr>
          <a:xfrm>
            <a:off x="4901287"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1" name="Rectangle 27"/>
          <p:cNvSpPr/>
          <p:nvPr/>
        </p:nvSpPr>
        <p:spPr>
          <a:xfrm>
            <a:off x="6365946" y="2604387"/>
            <a:ext cx="64331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sp>
        <p:nvSpPr>
          <p:cNvPr id="52" name="Rectangle 27"/>
          <p:cNvSpPr/>
          <p:nvPr/>
        </p:nvSpPr>
        <p:spPr>
          <a:xfrm>
            <a:off x="6366522" y="2191710"/>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4" name="Rectangle 27"/>
          <p:cNvSpPr/>
          <p:nvPr/>
        </p:nvSpPr>
        <p:spPr>
          <a:xfrm>
            <a:off x="7092281" y="2604753"/>
            <a:ext cx="64331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endParaRPr lang="en-US" sz="1600" dirty="0">
              <a:solidFill>
                <a:schemeClr val="accent2"/>
              </a:solidFill>
              <a:cs typeface="Arial Narrow"/>
            </a:endParaRPr>
          </a:p>
        </p:txBody>
      </p:sp>
      <p:sp>
        <p:nvSpPr>
          <p:cNvPr id="55" name="Rectangle 27"/>
          <p:cNvSpPr/>
          <p:nvPr/>
        </p:nvSpPr>
        <p:spPr>
          <a:xfrm>
            <a:off x="6732070" y="2192591"/>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6" name="Rectangle 27"/>
          <p:cNvSpPr/>
          <p:nvPr/>
        </p:nvSpPr>
        <p:spPr>
          <a:xfrm>
            <a:off x="7092280" y="2191710"/>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7" name="Rectangle 27"/>
          <p:cNvSpPr/>
          <p:nvPr/>
        </p:nvSpPr>
        <p:spPr>
          <a:xfrm>
            <a:off x="7452320" y="2192591"/>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9" name="Rectangle 27"/>
          <p:cNvSpPr/>
          <p:nvPr/>
        </p:nvSpPr>
        <p:spPr>
          <a:xfrm>
            <a:off x="4523595" y="3722238"/>
            <a:ext cx="691543" cy="2173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60" name="Rectangle 27"/>
          <p:cNvSpPr/>
          <p:nvPr/>
        </p:nvSpPr>
        <p:spPr>
          <a:xfrm>
            <a:off x="7092281" y="3165026"/>
            <a:ext cx="656241" cy="3706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61" name="文本框 60"/>
          <p:cNvSpPr txBox="1"/>
          <p:nvPr/>
        </p:nvSpPr>
        <p:spPr>
          <a:xfrm>
            <a:off x="407379" y="5204239"/>
            <a:ext cx="2314600" cy="369332"/>
          </a:xfrm>
          <a:prstGeom prst="rect">
            <a:avLst/>
          </a:prstGeom>
          <a:noFill/>
        </p:spPr>
        <p:txBody>
          <a:bodyPr wrap="square" rtlCol="0">
            <a:spAutoFit/>
          </a:bodyPr>
          <a:lstStyle/>
          <a:p>
            <a:pPr algn="ctr"/>
            <a:r>
              <a:rPr kumimoji="1" lang="en-US" altLang="zh-CN" b="1" dirty="0" err="1">
                <a:solidFill>
                  <a:schemeClr val="accent2"/>
                </a:solidFill>
                <a:latin typeface="DengXian" charset="0"/>
                <a:ea typeface="DengXian" charset="0"/>
                <a:cs typeface="DengXian" charset="0"/>
              </a:rPr>
              <a:t>Xen</a:t>
            </a:r>
            <a:endParaRPr kumimoji="1" lang="zh-CN" altLang="en-US" b="1" dirty="0">
              <a:solidFill>
                <a:schemeClr val="accent2"/>
              </a:solidFill>
              <a:latin typeface="DengXian" charset="0"/>
              <a:ea typeface="DengXian" charset="0"/>
              <a:cs typeface="DengXian" charset="0"/>
            </a:endParaRPr>
          </a:p>
        </p:txBody>
      </p:sp>
      <p:sp>
        <p:nvSpPr>
          <p:cNvPr id="62" name="文本框 61"/>
          <p:cNvSpPr txBox="1"/>
          <p:nvPr/>
        </p:nvSpPr>
        <p:spPr>
          <a:xfrm>
            <a:off x="3226035" y="5204239"/>
            <a:ext cx="2314600" cy="369332"/>
          </a:xfrm>
          <a:prstGeom prst="rect">
            <a:avLst/>
          </a:prstGeom>
          <a:noFill/>
        </p:spPr>
        <p:txBody>
          <a:bodyPr wrap="square" rtlCol="0">
            <a:spAutoFit/>
          </a:bodyPr>
          <a:lstStyle/>
          <a:p>
            <a:pPr algn="ctr"/>
            <a:r>
              <a:rPr kumimoji="1" lang="en-US" altLang="zh-CN" b="1" dirty="0">
                <a:solidFill>
                  <a:schemeClr val="accent2"/>
                </a:solidFill>
                <a:latin typeface="DengXian" charset="0"/>
                <a:ea typeface="DengXian" charset="0"/>
                <a:cs typeface="DengXian" charset="0"/>
              </a:rPr>
              <a:t>Linux</a:t>
            </a:r>
            <a:r>
              <a:rPr kumimoji="1" lang="zh-CN" altLang="en-US" b="1" dirty="0">
                <a:solidFill>
                  <a:schemeClr val="accent2"/>
                </a:solidFill>
                <a:latin typeface="DengXian" charset="0"/>
                <a:ea typeface="DengXian" charset="0"/>
                <a:cs typeface="DengXian" charset="0"/>
              </a:rPr>
              <a:t> </a:t>
            </a:r>
            <a:r>
              <a:rPr kumimoji="1" lang="en-US" altLang="zh-CN" b="1" dirty="0">
                <a:solidFill>
                  <a:schemeClr val="accent2"/>
                </a:solidFill>
                <a:latin typeface="DengXian" charset="0"/>
                <a:ea typeface="DengXian" charset="0"/>
                <a:cs typeface="DengXian" charset="0"/>
              </a:rPr>
              <a:t>KVM</a:t>
            </a:r>
            <a:endParaRPr kumimoji="1" lang="zh-CN" altLang="en-US" b="1" dirty="0">
              <a:solidFill>
                <a:schemeClr val="accent2"/>
              </a:solidFill>
              <a:latin typeface="DengXian" charset="0"/>
              <a:ea typeface="DengXian" charset="0"/>
              <a:cs typeface="DengXian" charset="0"/>
            </a:endParaRPr>
          </a:p>
        </p:txBody>
      </p:sp>
      <p:sp>
        <p:nvSpPr>
          <p:cNvPr id="63" name="文本框 62"/>
          <p:cNvSpPr txBox="1"/>
          <p:nvPr/>
        </p:nvSpPr>
        <p:spPr>
          <a:xfrm>
            <a:off x="6079081" y="5204239"/>
            <a:ext cx="2314600" cy="369332"/>
          </a:xfrm>
          <a:prstGeom prst="rect">
            <a:avLst/>
          </a:prstGeom>
          <a:noFill/>
        </p:spPr>
        <p:txBody>
          <a:bodyPr wrap="square" rtlCol="0">
            <a:spAutoFit/>
          </a:bodyPr>
          <a:lstStyle/>
          <a:p>
            <a:pPr algn="ctr"/>
            <a:r>
              <a:rPr kumimoji="1" lang="en-US" altLang="zh-CN" b="1" dirty="0" err="1">
                <a:solidFill>
                  <a:schemeClr val="accent2"/>
                </a:solidFill>
                <a:latin typeface="DengXian" charset="0"/>
                <a:ea typeface="DengXian" charset="0"/>
                <a:cs typeface="DengXian" charset="0"/>
              </a:rPr>
              <a:t>Qemu</a:t>
            </a:r>
            <a:endParaRPr kumimoji="1" lang="zh-CN" altLang="en-US" b="1" dirty="0">
              <a:solidFill>
                <a:schemeClr val="accent2"/>
              </a:solidFill>
              <a:latin typeface="DengXian" charset="0"/>
              <a:ea typeface="DengXian" charset="0"/>
              <a:cs typeface="DengXian" charset="0"/>
            </a:endParaRPr>
          </a:p>
        </p:txBody>
      </p:sp>
    </p:spTree>
    <p:extLst>
      <p:ext uri="{BB962C8B-B14F-4D97-AF65-F5344CB8AC3E}">
        <p14:creationId xmlns:p14="http://schemas.microsoft.com/office/powerpoint/2010/main" val="1287786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剪去单角的矩形 15"/>
          <p:cNvSpPr/>
          <p:nvPr/>
        </p:nvSpPr>
        <p:spPr>
          <a:xfrm>
            <a:off x="3595483" y="1937858"/>
            <a:ext cx="4091413" cy="2002178"/>
          </a:xfrm>
          <a:prstGeom prst="snip1Rect">
            <a:avLst>
              <a:gd name="adj" fmla="val 0"/>
            </a:avLst>
          </a:prstGeom>
          <a:solidFill>
            <a:schemeClr val="bg1"/>
          </a:solidFill>
          <a:ln w="15875">
            <a:solidFill>
              <a:schemeClr val="tx1"/>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Bangla MN" charset="0"/>
              <a:cs typeface="Bangla MN" charset="0"/>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115617" y="4596261"/>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66"/>
                </a:solidFill>
                <a:latin typeface="Century Gothic"/>
                <a:ea typeface="DengXian" charset="-122"/>
                <a:cs typeface="DengXian" charset="-122"/>
              </a:rPr>
              <a:t>key </a:t>
            </a:r>
            <a:r>
              <a:rPr lang="en-US" altLang="zh-CN" sz="1200" b="1" dirty="0">
                <a:solidFill>
                  <a:srgbClr val="000000"/>
                </a:solidFill>
                <a:latin typeface="Century Gothic"/>
                <a:ea typeface="DengXian" charset="-122"/>
                <a:cs typeface="DengXian" charset="-122"/>
              </a:rPr>
              <a:t>= 0x01</a:t>
            </a:r>
          </a:p>
        </p:txBody>
      </p:sp>
      <p:sp>
        <p:nvSpPr>
          <p:cNvPr id="8" name="文本框 7"/>
          <p:cNvSpPr txBox="1"/>
          <p:nvPr/>
        </p:nvSpPr>
        <p:spPr>
          <a:xfrm>
            <a:off x="32048" y="4755858"/>
            <a:ext cx="78022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Kernel</a:t>
            </a:r>
            <a:endParaRPr lang="zh-CN" altLang="en-US" sz="1600" dirty="0">
              <a:solidFill>
                <a:srgbClr val="000000"/>
              </a:solidFill>
              <a:latin typeface="Century Gothic"/>
              <a:ea typeface="DengXian" charset="-122"/>
              <a:cs typeface="DengXian" charset="-122"/>
            </a:endParaRPr>
          </a:p>
        </p:txBody>
      </p:sp>
      <p:sp>
        <p:nvSpPr>
          <p:cNvPr id="9" name="文本框 8"/>
          <p:cNvSpPr txBox="1"/>
          <p:nvPr/>
        </p:nvSpPr>
        <p:spPr>
          <a:xfrm>
            <a:off x="90174" y="5129929"/>
            <a:ext cx="58668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User</a:t>
            </a:r>
            <a:endParaRPr lang="zh-CN" altLang="en-US" sz="1600" dirty="0">
              <a:solidFill>
                <a:srgbClr val="000000"/>
              </a:solidFill>
              <a:latin typeface="Century Gothic"/>
              <a:ea typeface="DengXian" charset="-122"/>
              <a:cs typeface="DengXian" charset="-122"/>
            </a:endParaRPr>
          </a:p>
        </p:txBody>
      </p:sp>
      <p:cxnSp>
        <p:nvCxnSpPr>
          <p:cNvPr id="10" name="直线连接符 9"/>
          <p:cNvCxnSpPr/>
          <p:nvPr/>
        </p:nvCxnSpPr>
        <p:spPr>
          <a:xfrm>
            <a:off x="380433" y="5071374"/>
            <a:ext cx="17692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40" y="4475756"/>
            <a:ext cx="311664" cy="461233"/>
          </a:xfrm>
          <a:prstGeom prst="rect">
            <a:avLst/>
          </a:prstGeom>
          <a:solidFill>
            <a:schemeClr val="bg1"/>
          </a:solidFill>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262" y="1649787"/>
            <a:ext cx="546620" cy="546620"/>
          </a:xfrm>
          <a:prstGeom prst="rect">
            <a:avLst/>
          </a:prstGeom>
        </p:spPr>
      </p:pic>
      <p:sp>
        <p:nvSpPr>
          <p:cNvPr id="18" name="文本框 17"/>
          <p:cNvSpPr txBox="1"/>
          <p:nvPr/>
        </p:nvSpPr>
        <p:spPr>
          <a:xfrm>
            <a:off x="3157022" y="1389247"/>
            <a:ext cx="876921" cy="307777"/>
          </a:xfrm>
          <a:prstGeom prst="rect">
            <a:avLst/>
          </a:prstGeom>
          <a:no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CPU</a:t>
            </a:r>
            <a:endParaRPr lang="zh-CN" altLang="en-US" sz="1400" b="1" dirty="0">
              <a:solidFill>
                <a:srgbClr val="000000"/>
              </a:solidFill>
              <a:latin typeface="Century Gothic"/>
              <a:ea typeface="Bangla MN" charset="0"/>
              <a:cs typeface="Bangla MN" charset="0"/>
            </a:endParaRPr>
          </a:p>
        </p:txBody>
      </p:sp>
      <p:sp>
        <p:nvSpPr>
          <p:cNvPr id="22" name="文本框 21"/>
          <p:cNvSpPr txBox="1"/>
          <p:nvPr/>
        </p:nvSpPr>
        <p:spPr>
          <a:xfrm>
            <a:off x="4129162" y="1992955"/>
            <a:ext cx="1162919"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Instruction</a:t>
            </a:r>
            <a:endParaRPr lang="zh-CN" altLang="en-US" sz="1400" dirty="0">
              <a:solidFill>
                <a:srgbClr val="000000"/>
              </a:solidFill>
              <a:latin typeface="Century Gothic"/>
              <a:ea typeface="Bangla MN" charset="0"/>
              <a:cs typeface="Bangla MN" charset="0"/>
            </a:endParaRPr>
          </a:p>
        </p:txBody>
      </p:sp>
      <p:sp>
        <p:nvSpPr>
          <p:cNvPr id="23" name="文本框 22"/>
          <p:cNvSpPr txBox="1"/>
          <p:nvPr/>
        </p:nvSpPr>
        <p:spPr>
          <a:xfrm>
            <a:off x="6236162" y="1978752"/>
            <a:ext cx="1000135"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Effect</a:t>
            </a:r>
            <a:endParaRPr lang="zh-CN" altLang="en-US" sz="1400" dirty="0">
              <a:solidFill>
                <a:srgbClr val="000000"/>
              </a:solidFill>
              <a:latin typeface="Century Gothic"/>
              <a:ea typeface="Bangla MN" charset="0"/>
              <a:cs typeface="Bangla MN" charset="0"/>
            </a:endParaRPr>
          </a:p>
        </p:txBody>
      </p:sp>
      <p:sp>
        <p:nvSpPr>
          <p:cNvPr id="30" name="文本框 29"/>
          <p:cNvSpPr txBox="1"/>
          <p:nvPr/>
        </p:nvSpPr>
        <p:spPr>
          <a:xfrm>
            <a:off x="3275857" y="4365105"/>
            <a:ext cx="876921" cy="307777"/>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Cache</a:t>
            </a:r>
            <a:endParaRPr lang="zh-CN" altLang="en-US" sz="1400" b="1" dirty="0">
              <a:solidFill>
                <a:srgbClr val="000000"/>
              </a:solidFill>
              <a:latin typeface="Century Gothic"/>
              <a:ea typeface="Bangla MN" charset="0"/>
              <a:cs typeface="Bangla MN" charset="0"/>
            </a:endParaRPr>
          </a:p>
        </p:txBody>
      </p:sp>
      <p:sp>
        <p:nvSpPr>
          <p:cNvPr id="31" name="文本框 30"/>
          <p:cNvSpPr txBox="1"/>
          <p:nvPr/>
        </p:nvSpPr>
        <p:spPr>
          <a:xfrm>
            <a:off x="5681615" y="4365105"/>
            <a:ext cx="1047414" cy="307777"/>
          </a:xfrm>
          <a:prstGeom prst="rect">
            <a:avLst/>
          </a:prstGeom>
          <a:solidFill>
            <a:schemeClr val="bg1"/>
          </a:solidFill>
        </p:spPr>
        <p:txBody>
          <a:bodyPr wrap="square" rtlCol="0">
            <a:spAutoFit/>
          </a:bodyPr>
          <a:lstStyle/>
          <a:p>
            <a:pPr fontAlgn="auto">
              <a:spcBef>
                <a:spcPts val="0"/>
              </a:spcBef>
              <a:spcAft>
                <a:spcPts val="0"/>
              </a:spcAft>
            </a:pPr>
            <a:r>
              <a:rPr lang="en-US" altLang="zh-CN" sz="1400" b="1" dirty="0">
                <a:solidFill>
                  <a:srgbClr val="000000"/>
                </a:solidFill>
                <a:latin typeface="Century Gothic"/>
                <a:ea typeface="Bangla MN" charset="0"/>
                <a:cs typeface="Bangla MN" charset="0"/>
              </a:rPr>
              <a:t>Memory</a:t>
            </a:r>
            <a:r>
              <a:rPr lang="zh-CN" altLang="en-US" sz="1400" b="1" dirty="0">
                <a:solidFill>
                  <a:srgbClr val="000000"/>
                </a:solidFill>
                <a:latin typeface="Century Gothic"/>
                <a:ea typeface="Bangla MN" charset="0"/>
                <a:cs typeface="Bangla MN" charset="0"/>
              </a:rPr>
              <a:t> </a:t>
            </a: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42" y="5268428"/>
            <a:ext cx="369461" cy="604390"/>
          </a:xfrm>
          <a:prstGeom prst="rect">
            <a:avLst/>
          </a:prstGeom>
        </p:spPr>
      </p:pic>
      <p:sp>
        <p:nvSpPr>
          <p:cNvPr id="42" name="文本框 41"/>
          <p:cNvSpPr txBox="1"/>
          <p:nvPr/>
        </p:nvSpPr>
        <p:spPr>
          <a:xfrm>
            <a:off x="1115617" y="5368039"/>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0000"/>
                </a:solidFill>
                <a:latin typeface="Century Gothic"/>
                <a:ea typeface="DengXian" charset="-122"/>
                <a:cs typeface="DengXian" charset="-122"/>
              </a:rPr>
              <a:t>Meltdown</a:t>
            </a:r>
          </a:p>
        </p:txBody>
      </p:sp>
      <p:graphicFrame>
        <p:nvGraphicFramePr>
          <p:cNvPr id="48" name="表格 47"/>
          <p:cNvGraphicFramePr>
            <a:graphicFrameLocks noGrp="1"/>
          </p:cNvGraphicFramePr>
          <p:nvPr>
            <p:extLst/>
          </p:nvPr>
        </p:nvGraphicFramePr>
        <p:xfrm>
          <a:off x="5926351" y="4743993"/>
          <a:ext cx="2520000" cy="340268"/>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tblGrid>
              <a:tr h="340268">
                <a:tc>
                  <a:txBody>
                    <a:bodyPr/>
                    <a:lstStyle/>
                    <a:p>
                      <a:pPr algn="ct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nvPr>
        </p:nvGraphicFramePr>
        <p:xfrm>
          <a:off x="3579299" y="4743993"/>
          <a:ext cx="1157165" cy="822960"/>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1157165">
                  <a:extLst>
                    <a:ext uri="{9D8B030D-6E8A-4147-A177-3AD203B41FA5}">
                      <a16:colId xmlns:a16="http://schemas.microsoft.com/office/drawing/2014/main" val="20000"/>
                    </a:ext>
                  </a:extLst>
                </a:gridCol>
              </a:tblGrid>
              <a:tr h="117404">
                <a:tc>
                  <a:txBody>
                    <a:bodyPr/>
                    <a:lstStyle/>
                    <a:p>
                      <a:pPr algn="ctr"/>
                      <a:endParaRPr lang="zh-CN" altLang="en-US" sz="900" dirty="0">
                        <a:solidFill>
                          <a:schemeClr val="tx1"/>
                        </a:solidFill>
                      </a:endParaRPr>
                    </a:p>
                  </a:txBody>
                  <a:tcPr marL="72000" marR="7200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7404">
                <a:tc>
                  <a:txBody>
                    <a:bodyPr/>
                    <a:lstStyle/>
                    <a:p>
                      <a:pPr algn="ctr"/>
                      <a:endParaRPr lang="zh-CN" altLang="en-US" sz="900" dirty="0">
                        <a:solidFill>
                          <a:schemeClr val="tx1"/>
                        </a:solidFill>
                      </a:endParaRPr>
                    </a:p>
                  </a:txBody>
                  <a:tcPr marL="72000" marR="72000" marT="0" marB="0">
                    <a:lnT w="952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102870">
                <a:tc>
                  <a:txBody>
                    <a:bodyPr/>
                    <a:lstStyle/>
                    <a:p>
                      <a:pPr algn="ctr"/>
                      <a:endParaRPr lang="zh-CN" altLang="en-US" sz="900" b="1" dirty="0">
                        <a:solidFill>
                          <a:schemeClr val="tx1"/>
                        </a:solidFill>
                      </a:endParaRPr>
                    </a:p>
                  </a:txBody>
                  <a:tcPr marL="72000" marR="72000" marT="0" marB="0">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870">
                <a:tc>
                  <a:txBody>
                    <a:bodyPr/>
                    <a:lstStyle/>
                    <a:p>
                      <a:pPr algn="ctr"/>
                      <a:endParaRPr lang="zh-CN" altLang="en-US" sz="900" b="1" dirty="0">
                        <a:solidFill>
                          <a:schemeClr val="tx1"/>
                        </a:solidFill>
                      </a:endParaRPr>
                    </a:p>
                  </a:txBody>
                  <a:tcPr marL="72000" marR="7200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2870">
                <a:tc>
                  <a:txBody>
                    <a:bodyPr/>
                    <a:lstStyle/>
                    <a:p>
                      <a:pPr algn="ctr"/>
                      <a:endParaRPr lang="zh-CN" altLang="en-US" sz="900" b="1" dirty="0">
                        <a:solidFill>
                          <a:schemeClr val="tx1"/>
                        </a:solidFill>
                      </a:endParaRPr>
                    </a:p>
                  </a:txBody>
                  <a:tcPr marL="72000" marR="72000" marT="0" marB="0">
                    <a:lnT w="952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102870">
                <a:tc>
                  <a:txBody>
                    <a:bodyPr/>
                    <a:lstStyle/>
                    <a:p>
                      <a:pPr algn="ctr"/>
                      <a:endParaRPr lang="zh-CN" altLang="en-US" sz="900" b="1" dirty="0">
                        <a:solidFill>
                          <a:schemeClr val="tx1"/>
                        </a:solidFill>
                      </a:endParaRPr>
                    </a:p>
                  </a:txBody>
                  <a:tcPr marL="72000" marR="72000" marT="0" marB="0">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477686"/>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剪去单角的矩形 15"/>
          <p:cNvSpPr/>
          <p:nvPr/>
        </p:nvSpPr>
        <p:spPr>
          <a:xfrm>
            <a:off x="3595483" y="1937858"/>
            <a:ext cx="4091413" cy="2002178"/>
          </a:xfrm>
          <a:prstGeom prst="snip1Rect">
            <a:avLst>
              <a:gd name="adj" fmla="val 0"/>
            </a:avLst>
          </a:prstGeom>
          <a:solidFill>
            <a:schemeClr val="bg1"/>
          </a:solidFill>
          <a:ln w="15875">
            <a:solidFill>
              <a:schemeClr val="tx1"/>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Bangla MN" charset="0"/>
              <a:cs typeface="Bangla MN" charset="0"/>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115617" y="4596261"/>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66"/>
                </a:solidFill>
                <a:latin typeface="Century Gothic"/>
                <a:ea typeface="DengXian" charset="-122"/>
                <a:cs typeface="DengXian" charset="-122"/>
              </a:rPr>
              <a:t>key </a:t>
            </a:r>
            <a:r>
              <a:rPr lang="en-US" altLang="zh-CN" sz="1200" b="1" dirty="0">
                <a:solidFill>
                  <a:srgbClr val="000000"/>
                </a:solidFill>
                <a:latin typeface="Century Gothic"/>
                <a:ea typeface="DengXian" charset="-122"/>
                <a:cs typeface="DengXian" charset="-122"/>
              </a:rPr>
              <a:t>= 0x01</a:t>
            </a:r>
          </a:p>
        </p:txBody>
      </p:sp>
      <p:sp>
        <p:nvSpPr>
          <p:cNvPr id="8" name="文本框 7"/>
          <p:cNvSpPr txBox="1"/>
          <p:nvPr/>
        </p:nvSpPr>
        <p:spPr>
          <a:xfrm>
            <a:off x="32048" y="4755858"/>
            <a:ext cx="78022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Kernel</a:t>
            </a:r>
            <a:endParaRPr lang="zh-CN" altLang="en-US" sz="1600" dirty="0">
              <a:solidFill>
                <a:srgbClr val="000000"/>
              </a:solidFill>
              <a:latin typeface="Century Gothic"/>
              <a:ea typeface="DengXian" charset="-122"/>
              <a:cs typeface="DengXian" charset="-122"/>
            </a:endParaRPr>
          </a:p>
        </p:txBody>
      </p:sp>
      <p:sp>
        <p:nvSpPr>
          <p:cNvPr id="9" name="文本框 8"/>
          <p:cNvSpPr txBox="1"/>
          <p:nvPr/>
        </p:nvSpPr>
        <p:spPr>
          <a:xfrm>
            <a:off x="90174" y="5129929"/>
            <a:ext cx="58668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User</a:t>
            </a:r>
            <a:endParaRPr lang="zh-CN" altLang="en-US" sz="1600" dirty="0">
              <a:solidFill>
                <a:srgbClr val="000000"/>
              </a:solidFill>
              <a:latin typeface="Century Gothic"/>
              <a:ea typeface="DengXian" charset="-122"/>
              <a:cs typeface="DengXian" charset="-122"/>
            </a:endParaRPr>
          </a:p>
        </p:txBody>
      </p:sp>
      <p:cxnSp>
        <p:nvCxnSpPr>
          <p:cNvPr id="10" name="直线连接符 9"/>
          <p:cNvCxnSpPr/>
          <p:nvPr/>
        </p:nvCxnSpPr>
        <p:spPr>
          <a:xfrm>
            <a:off x="380433" y="5071374"/>
            <a:ext cx="17692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40" y="4475756"/>
            <a:ext cx="311664" cy="461233"/>
          </a:xfrm>
          <a:prstGeom prst="rect">
            <a:avLst/>
          </a:prstGeom>
          <a:solidFill>
            <a:schemeClr val="bg1"/>
          </a:solidFill>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262" y="1649787"/>
            <a:ext cx="546620" cy="546620"/>
          </a:xfrm>
          <a:prstGeom prst="rect">
            <a:avLst/>
          </a:prstGeom>
        </p:spPr>
      </p:pic>
      <p:sp>
        <p:nvSpPr>
          <p:cNvPr id="18" name="文本框 17"/>
          <p:cNvSpPr txBox="1"/>
          <p:nvPr/>
        </p:nvSpPr>
        <p:spPr>
          <a:xfrm>
            <a:off x="3157022" y="1389247"/>
            <a:ext cx="876921" cy="307777"/>
          </a:xfrm>
          <a:prstGeom prst="rect">
            <a:avLst/>
          </a:prstGeom>
          <a:no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CPU</a:t>
            </a:r>
            <a:endParaRPr lang="zh-CN" altLang="en-US" sz="1400" b="1" dirty="0">
              <a:solidFill>
                <a:srgbClr val="000000"/>
              </a:solidFill>
              <a:latin typeface="Century Gothic"/>
              <a:ea typeface="Bangla MN" charset="0"/>
              <a:cs typeface="Bangla MN" charset="0"/>
            </a:endParaRPr>
          </a:p>
        </p:txBody>
      </p:sp>
      <p:cxnSp>
        <p:nvCxnSpPr>
          <p:cNvPr id="19" name="直线连接符 18"/>
          <p:cNvCxnSpPr/>
          <p:nvPr/>
        </p:nvCxnSpPr>
        <p:spPr>
          <a:xfrm>
            <a:off x="6012160" y="2076762"/>
            <a:ext cx="0" cy="1208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72526" y="2420889"/>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Load </a:t>
            </a:r>
            <a:r>
              <a:rPr lang="en-US" altLang="zh-CN" sz="1400" b="1" dirty="0">
                <a:solidFill>
                  <a:srgbClr val="FF0066"/>
                </a:solidFill>
                <a:latin typeface="Century Gothic"/>
                <a:ea typeface="Bangla MN" charset="0"/>
                <a:cs typeface="Bangla MN" charset="0"/>
              </a:rPr>
              <a:t>key</a:t>
            </a:r>
            <a:r>
              <a:rPr lang="en-US" altLang="zh-CN" sz="1400" dirty="0">
                <a:solidFill>
                  <a:srgbClr val="000000"/>
                </a:solidFill>
                <a:latin typeface="Century Gothic"/>
                <a:ea typeface="Bangla MN" charset="0"/>
                <a:cs typeface="Bangla MN" charset="0"/>
              </a:rPr>
              <a:t>, %</a:t>
            </a:r>
            <a:r>
              <a:rPr lang="en-US" altLang="zh-CN" sz="1400" dirty="0" err="1">
                <a:solidFill>
                  <a:srgbClr val="000000"/>
                </a:solidFill>
                <a:latin typeface="Century Gothic"/>
                <a:ea typeface="Bangla MN" charset="0"/>
                <a:cs typeface="Bangla MN" charset="0"/>
              </a:rPr>
              <a:t>rax</a:t>
            </a:r>
            <a:endParaRPr lang="en-US" altLang="zh-CN" sz="1400" dirty="0">
              <a:solidFill>
                <a:srgbClr val="000000"/>
              </a:solidFill>
              <a:latin typeface="Century Gothic"/>
              <a:ea typeface="Bangla MN" charset="0"/>
              <a:cs typeface="Bangla MN" charset="0"/>
            </a:endParaRPr>
          </a:p>
        </p:txBody>
      </p:sp>
      <p:sp>
        <p:nvSpPr>
          <p:cNvPr id="21" name="文本框 20"/>
          <p:cNvSpPr txBox="1"/>
          <p:nvPr/>
        </p:nvSpPr>
        <p:spPr>
          <a:xfrm>
            <a:off x="6084822" y="2420889"/>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a:t>
            </a:r>
            <a:r>
              <a:rPr lang="en-US" altLang="zh-CN" sz="1400" dirty="0" err="1">
                <a:solidFill>
                  <a:srgbClr val="000000"/>
                </a:solidFill>
                <a:latin typeface="Century Gothic"/>
                <a:ea typeface="Bangla MN" charset="0"/>
                <a:cs typeface="Bangla MN" charset="0"/>
              </a:rPr>
              <a:t>rax</a:t>
            </a:r>
            <a:r>
              <a:rPr lang="en-US" altLang="zh-CN" sz="1400" dirty="0">
                <a:solidFill>
                  <a:srgbClr val="000000"/>
                </a:solidFill>
                <a:latin typeface="Century Gothic"/>
                <a:ea typeface="Bangla MN" charset="0"/>
                <a:cs typeface="Bangla MN" charset="0"/>
              </a:rPr>
              <a:t> = </a:t>
            </a:r>
            <a:r>
              <a:rPr lang="en-US" altLang="zh-CN" sz="1400" b="1" dirty="0">
                <a:solidFill>
                  <a:srgbClr val="000000"/>
                </a:solidFill>
                <a:effectLst>
                  <a:outerShdw blurRad="63500" sx="102000" sy="102000" algn="ctr" rotWithShape="0">
                    <a:prstClr val="black">
                      <a:alpha val="40000"/>
                    </a:prstClr>
                  </a:outerShdw>
                </a:effectLst>
                <a:latin typeface="Century Gothic"/>
                <a:ea typeface="Bangla MN" charset="0"/>
                <a:cs typeface="Bangla MN" charset="0"/>
              </a:rPr>
              <a:t>1</a:t>
            </a:r>
            <a:endParaRPr lang="en-US" altLang="zh-CN" sz="1400" dirty="0">
              <a:solidFill>
                <a:srgbClr val="000000"/>
              </a:solidFill>
              <a:latin typeface="Century Gothic"/>
              <a:ea typeface="Bangla MN" charset="0"/>
              <a:cs typeface="Bangla MN" charset="0"/>
              <a:sym typeface="Wingdings"/>
            </a:endParaRPr>
          </a:p>
        </p:txBody>
      </p:sp>
      <p:sp>
        <p:nvSpPr>
          <p:cNvPr id="22" name="文本框 21"/>
          <p:cNvSpPr txBox="1"/>
          <p:nvPr/>
        </p:nvSpPr>
        <p:spPr>
          <a:xfrm>
            <a:off x="4129162" y="1992955"/>
            <a:ext cx="1162919"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Instruction</a:t>
            </a:r>
            <a:endParaRPr lang="zh-CN" altLang="en-US" sz="1400" dirty="0">
              <a:solidFill>
                <a:srgbClr val="000000"/>
              </a:solidFill>
              <a:latin typeface="Century Gothic"/>
              <a:ea typeface="Bangla MN" charset="0"/>
              <a:cs typeface="Bangla MN" charset="0"/>
            </a:endParaRPr>
          </a:p>
        </p:txBody>
      </p:sp>
      <p:sp>
        <p:nvSpPr>
          <p:cNvPr id="23" name="文本框 22"/>
          <p:cNvSpPr txBox="1"/>
          <p:nvPr/>
        </p:nvSpPr>
        <p:spPr>
          <a:xfrm>
            <a:off x="6236162" y="1978752"/>
            <a:ext cx="1000135"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Effect</a:t>
            </a:r>
            <a:endParaRPr lang="zh-CN" altLang="en-US" sz="1400" dirty="0">
              <a:solidFill>
                <a:srgbClr val="000000"/>
              </a:solidFill>
              <a:latin typeface="Century Gothic"/>
              <a:ea typeface="Bangla MN" charset="0"/>
              <a:cs typeface="Bangla MN" charset="0"/>
            </a:endParaRPr>
          </a:p>
        </p:txBody>
      </p:sp>
      <p:sp>
        <p:nvSpPr>
          <p:cNvPr id="24" name="文本框 23"/>
          <p:cNvSpPr txBox="1"/>
          <p:nvPr/>
        </p:nvSpPr>
        <p:spPr>
          <a:xfrm>
            <a:off x="2149684" y="2824518"/>
            <a:ext cx="1126169" cy="523220"/>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Reorder</a:t>
            </a:r>
          </a:p>
          <a:p>
            <a:pPr algn="ctr" fontAlgn="auto">
              <a:spcBef>
                <a:spcPts val="0"/>
              </a:spcBef>
              <a:spcAft>
                <a:spcPts val="0"/>
              </a:spcAft>
            </a:pPr>
            <a:r>
              <a:rPr lang="en-US" altLang="zh-CN" sz="1400" dirty="0">
                <a:solidFill>
                  <a:srgbClr val="000000"/>
                </a:solidFill>
                <a:latin typeface="Century Gothic"/>
                <a:ea typeface="Bangla MN" charset="0"/>
                <a:cs typeface="Bangla MN" charset="0"/>
              </a:rPr>
              <a:t>Execution</a:t>
            </a:r>
            <a:endParaRPr lang="zh-CN" altLang="en-US" sz="1400" dirty="0">
              <a:solidFill>
                <a:srgbClr val="000000"/>
              </a:solidFill>
              <a:latin typeface="Century Gothic"/>
              <a:ea typeface="Bangla MN" charset="0"/>
              <a:cs typeface="Bangla MN" charset="0"/>
            </a:endParaRPr>
          </a:p>
        </p:txBody>
      </p:sp>
      <p:cxnSp>
        <p:nvCxnSpPr>
          <p:cNvPr id="25" name="直线箭头连接符 24"/>
          <p:cNvCxnSpPr/>
          <p:nvPr/>
        </p:nvCxnSpPr>
        <p:spPr>
          <a:xfrm>
            <a:off x="3361254" y="2780928"/>
            <a:ext cx="0" cy="725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266819" y="2780928"/>
            <a:ext cx="1888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804806" y="2420889"/>
            <a:ext cx="1602154"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0066"/>
                </a:solidFill>
                <a:latin typeface="Century Gothic"/>
                <a:ea typeface="Bangla MN" charset="0"/>
                <a:cs typeface="Bangla MN" charset="0"/>
              </a:rPr>
              <a:t>Permission Error!</a:t>
            </a:r>
            <a:endParaRPr lang="zh-CN" altLang="en-US" sz="1400" dirty="0">
              <a:solidFill>
                <a:srgbClr val="FF0066"/>
              </a:solidFill>
              <a:latin typeface="Century Gothic"/>
              <a:ea typeface="Bangla MN" charset="0"/>
              <a:cs typeface="Bangla MN" charset="0"/>
            </a:endParaRPr>
          </a:p>
        </p:txBody>
      </p:sp>
      <p:sp>
        <p:nvSpPr>
          <p:cNvPr id="28" name="椭圆 27"/>
          <p:cNvSpPr/>
          <p:nvPr/>
        </p:nvSpPr>
        <p:spPr>
          <a:xfrm>
            <a:off x="3707904" y="2464693"/>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1</a:t>
            </a:r>
            <a:endParaRPr lang="zh-CN" altLang="en-US" b="1" dirty="0">
              <a:solidFill>
                <a:srgbClr val="FF0066"/>
              </a:solidFill>
              <a:latin typeface="Century Gothic"/>
              <a:ea typeface="Bangla MN" charset="0"/>
              <a:cs typeface="Bangla MN" charset="0"/>
            </a:endParaRPr>
          </a:p>
        </p:txBody>
      </p:sp>
      <p:sp>
        <p:nvSpPr>
          <p:cNvPr id="29" name="椭圆 28"/>
          <p:cNvSpPr/>
          <p:nvPr/>
        </p:nvSpPr>
        <p:spPr>
          <a:xfrm>
            <a:off x="3707904" y="2968749"/>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
        <p:nvSpPr>
          <p:cNvPr id="30" name="文本框 29"/>
          <p:cNvSpPr txBox="1"/>
          <p:nvPr/>
        </p:nvSpPr>
        <p:spPr>
          <a:xfrm>
            <a:off x="3275857" y="4365105"/>
            <a:ext cx="876921" cy="307777"/>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Cache</a:t>
            </a:r>
            <a:endParaRPr lang="zh-CN" altLang="en-US" sz="1400" b="1" dirty="0">
              <a:solidFill>
                <a:srgbClr val="000000"/>
              </a:solidFill>
              <a:latin typeface="Century Gothic"/>
              <a:ea typeface="Bangla MN" charset="0"/>
              <a:cs typeface="Bangla MN" charset="0"/>
            </a:endParaRPr>
          </a:p>
        </p:txBody>
      </p:sp>
      <p:sp>
        <p:nvSpPr>
          <p:cNvPr id="31" name="文本框 30"/>
          <p:cNvSpPr txBox="1"/>
          <p:nvPr/>
        </p:nvSpPr>
        <p:spPr>
          <a:xfrm>
            <a:off x="5681615" y="4365105"/>
            <a:ext cx="1047414" cy="307777"/>
          </a:xfrm>
          <a:prstGeom prst="rect">
            <a:avLst/>
          </a:prstGeom>
          <a:solidFill>
            <a:schemeClr val="bg1"/>
          </a:solidFill>
        </p:spPr>
        <p:txBody>
          <a:bodyPr wrap="square" rtlCol="0">
            <a:spAutoFit/>
          </a:bodyPr>
          <a:lstStyle/>
          <a:p>
            <a:pPr fontAlgn="auto">
              <a:spcBef>
                <a:spcPts val="0"/>
              </a:spcBef>
              <a:spcAft>
                <a:spcPts val="0"/>
              </a:spcAft>
            </a:pPr>
            <a:r>
              <a:rPr lang="en-US" altLang="zh-CN" sz="1400" b="1" dirty="0">
                <a:solidFill>
                  <a:srgbClr val="000000"/>
                </a:solidFill>
                <a:latin typeface="Century Gothic"/>
                <a:ea typeface="Bangla MN" charset="0"/>
                <a:cs typeface="Bangla MN" charset="0"/>
              </a:rPr>
              <a:t>Memory</a:t>
            </a:r>
            <a:r>
              <a:rPr lang="zh-CN" altLang="en-US" sz="1400" b="1" dirty="0">
                <a:solidFill>
                  <a:srgbClr val="000000"/>
                </a:solidFill>
                <a:latin typeface="Century Gothic"/>
                <a:ea typeface="Bangla MN" charset="0"/>
                <a:cs typeface="Bangla MN" charset="0"/>
              </a:rPr>
              <a:t> </a:t>
            </a:r>
          </a:p>
        </p:txBody>
      </p:sp>
      <p:sp>
        <p:nvSpPr>
          <p:cNvPr id="39" name="文本框 38"/>
          <p:cNvSpPr txBox="1"/>
          <p:nvPr/>
        </p:nvSpPr>
        <p:spPr>
          <a:xfrm>
            <a:off x="5508105" y="5320732"/>
            <a:ext cx="1551535" cy="492443"/>
          </a:xfrm>
          <a:prstGeom prst="rect">
            <a:avLst/>
          </a:prstGeom>
          <a:noFill/>
        </p:spPr>
        <p:txBody>
          <a:bodyPr wrap="square" rtlCol="0">
            <a:spAutoFit/>
          </a:bodyPr>
          <a:lstStyle/>
          <a:p>
            <a:pPr algn="ctr" fontAlgn="auto">
              <a:spcBef>
                <a:spcPts val="0"/>
              </a:spcBef>
              <a:spcAft>
                <a:spcPts val="0"/>
              </a:spcAft>
            </a:pPr>
            <a:r>
              <a:rPr lang="en-US" altLang="zh-CN" sz="1400" b="1" dirty="0" err="1">
                <a:solidFill>
                  <a:srgbClr val="000000"/>
                </a:solidFill>
                <a:latin typeface="Century Gothic"/>
                <a:ea typeface="Bangla MN" charset="0"/>
                <a:cs typeface="Bangla MN" charset="0"/>
              </a:rPr>
              <a:t>buf</a:t>
            </a:r>
            <a:r>
              <a:rPr lang="en-US" altLang="zh-CN" sz="1400" b="1" dirty="0">
                <a:solidFill>
                  <a:srgbClr val="000000"/>
                </a:solidFill>
                <a:latin typeface="Century Gothic"/>
                <a:ea typeface="Bangla MN" charset="0"/>
                <a:cs typeface="Bangla MN" charset="0"/>
              </a:rPr>
              <a:t> </a:t>
            </a:r>
          </a:p>
          <a:p>
            <a:pPr algn="ctr" fontAlgn="auto">
              <a:spcBef>
                <a:spcPts val="0"/>
              </a:spcBef>
              <a:spcAft>
                <a:spcPts val="0"/>
              </a:spcAft>
            </a:pPr>
            <a:r>
              <a:rPr lang="en-US" altLang="zh-CN" sz="1200" dirty="0">
                <a:solidFill>
                  <a:srgbClr val="000000"/>
                </a:solidFill>
                <a:latin typeface="Century Gothic"/>
                <a:ea typeface="Bangla MN" charset="0"/>
                <a:cs typeface="Bangla MN" charset="0"/>
              </a:rPr>
              <a:t>(Attack buffer)</a:t>
            </a:r>
            <a:endParaRPr lang="zh-CN" altLang="en-US" dirty="0">
              <a:solidFill>
                <a:srgbClr val="000000"/>
              </a:solidFill>
              <a:latin typeface="Century Gothic"/>
              <a:ea typeface="Bangla MN" charset="0"/>
              <a:cs typeface="Bangla MN" charset="0"/>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42" y="5268428"/>
            <a:ext cx="369461" cy="604390"/>
          </a:xfrm>
          <a:prstGeom prst="rect">
            <a:avLst/>
          </a:prstGeom>
        </p:spPr>
      </p:pic>
      <p:sp>
        <p:nvSpPr>
          <p:cNvPr id="42" name="文本框 41"/>
          <p:cNvSpPr txBox="1"/>
          <p:nvPr/>
        </p:nvSpPr>
        <p:spPr>
          <a:xfrm>
            <a:off x="1115617" y="5368039"/>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0000"/>
                </a:solidFill>
                <a:latin typeface="Century Gothic"/>
                <a:ea typeface="DengXian" charset="-122"/>
                <a:cs typeface="DengXian" charset="-122"/>
              </a:rPr>
              <a:t>Meltdown</a:t>
            </a:r>
          </a:p>
        </p:txBody>
      </p:sp>
      <p:graphicFrame>
        <p:nvGraphicFramePr>
          <p:cNvPr id="48" name="表格 47"/>
          <p:cNvGraphicFramePr>
            <a:graphicFrameLocks noGrp="1"/>
          </p:cNvGraphicFramePr>
          <p:nvPr>
            <p:extLst/>
          </p:nvPr>
        </p:nvGraphicFramePr>
        <p:xfrm>
          <a:off x="5926351" y="4743993"/>
          <a:ext cx="2520000" cy="340268"/>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tblGrid>
              <a:tr h="340268">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[0]</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[1]</a:t>
                      </a:r>
                      <a:endParaRPr lang="zh-CN" altLang="en-US" sz="9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[2]</a:t>
                      </a:r>
                      <a:endParaRPr lang="zh-CN" altLang="en-US" sz="900" dirty="0">
                        <a:solidFill>
                          <a:schemeClr val="tx1"/>
                        </a:solidFill>
                      </a:endParaRPr>
                    </a:p>
                  </a:txBody>
                  <a:tcPr marL="0" marR="0" marT="0" marB="0" anchor="ct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900" dirty="0">
                          <a:solidFill>
                            <a:schemeClr val="tx1"/>
                          </a:solidFill>
                        </a:rPr>
                        <a:t>…</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[n]</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3" name="文本框 42"/>
          <p:cNvSpPr txBox="1"/>
          <p:nvPr/>
        </p:nvSpPr>
        <p:spPr>
          <a:xfrm>
            <a:off x="3972526" y="2924945"/>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Load </a:t>
            </a:r>
            <a:r>
              <a:rPr lang="en-US" altLang="zh-CN" sz="1400" b="1" dirty="0" err="1">
                <a:solidFill>
                  <a:srgbClr val="000000"/>
                </a:solidFill>
                <a:latin typeface="Century Gothic"/>
                <a:ea typeface="Bangla MN" charset="0"/>
                <a:cs typeface="Bangla MN" charset="0"/>
              </a:rPr>
              <a:t>buf</a:t>
            </a:r>
            <a:r>
              <a:rPr lang="en-US" altLang="zh-CN" sz="1400" dirty="0">
                <a:solidFill>
                  <a:srgbClr val="000000"/>
                </a:solidFill>
                <a:latin typeface="Century Gothic"/>
                <a:ea typeface="Bangla MN" charset="0"/>
                <a:cs typeface="Bangla MN" charset="0"/>
              </a:rPr>
              <a:t>[%</a:t>
            </a:r>
            <a:r>
              <a:rPr lang="en-US" altLang="zh-CN" sz="1400" dirty="0" err="1">
                <a:solidFill>
                  <a:srgbClr val="000000"/>
                </a:solidFill>
                <a:latin typeface="Century Gothic"/>
                <a:ea typeface="Bangla MN" charset="0"/>
                <a:cs typeface="Bangla MN" charset="0"/>
              </a:rPr>
              <a:t>rax</a:t>
            </a:r>
            <a:r>
              <a:rPr lang="en-US" altLang="zh-CN" sz="1400" dirty="0">
                <a:solidFill>
                  <a:srgbClr val="000000"/>
                </a:solidFill>
                <a:latin typeface="Century Gothic"/>
                <a:ea typeface="Bangla MN" charset="0"/>
                <a:cs typeface="Bangla MN" charset="0"/>
              </a:rPr>
              <a:t>], %</a:t>
            </a:r>
            <a:r>
              <a:rPr lang="en-US" altLang="zh-CN" sz="1400" dirty="0" err="1">
                <a:solidFill>
                  <a:srgbClr val="000000"/>
                </a:solidFill>
                <a:latin typeface="Century Gothic"/>
                <a:ea typeface="Bangla MN" charset="0"/>
                <a:cs typeface="Bangla MN" charset="0"/>
              </a:rPr>
              <a:t>rbx</a:t>
            </a:r>
            <a:endParaRPr lang="en-US" altLang="zh-CN" sz="1400" dirty="0">
              <a:solidFill>
                <a:srgbClr val="000000"/>
              </a:solidFill>
              <a:latin typeface="Century Gothic"/>
              <a:ea typeface="Bangla MN" charset="0"/>
              <a:cs typeface="Bangla MN" charset="0"/>
            </a:endParaRPr>
          </a:p>
        </p:txBody>
      </p:sp>
      <p:sp>
        <p:nvSpPr>
          <p:cNvPr id="44" name="文本框 43"/>
          <p:cNvSpPr txBox="1"/>
          <p:nvPr/>
        </p:nvSpPr>
        <p:spPr>
          <a:xfrm>
            <a:off x="6084822" y="2924945"/>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sym typeface="Wingdings"/>
              </a:rPr>
              <a:t>Access </a:t>
            </a:r>
            <a:r>
              <a:rPr lang="en-US" altLang="zh-CN" sz="1400" b="1" dirty="0" err="1">
                <a:solidFill>
                  <a:srgbClr val="000000"/>
                </a:solidFill>
                <a:effectLst>
                  <a:outerShdw blurRad="63500" sx="102000" sy="102000" algn="ctr" rotWithShape="0">
                    <a:prstClr val="black">
                      <a:alpha val="40000"/>
                    </a:prstClr>
                  </a:outerShdw>
                </a:effectLst>
                <a:latin typeface="Century Gothic"/>
                <a:ea typeface="Bangla MN" charset="0"/>
                <a:cs typeface="Bangla MN" charset="0"/>
                <a:sym typeface="Wingdings"/>
              </a:rPr>
              <a:t>buf</a:t>
            </a:r>
            <a:r>
              <a:rPr lang="en-US" altLang="zh-CN" sz="1400" b="1" dirty="0">
                <a:solidFill>
                  <a:srgbClr val="000000"/>
                </a:solidFill>
                <a:effectLst>
                  <a:outerShdw blurRad="63500" sx="102000" sy="102000" algn="ctr" rotWithShape="0">
                    <a:prstClr val="black">
                      <a:alpha val="40000"/>
                    </a:prstClr>
                  </a:outerShdw>
                </a:effectLst>
                <a:latin typeface="Century Gothic"/>
                <a:ea typeface="Bangla MN" charset="0"/>
                <a:cs typeface="Bangla MN" charset="0"/>
                <a:sym typeface="Wingdings"/>
              </a:rPr>
              <a:t>[1]</a:t>
            </a:r>
            <a:endParaRPr lang="en-US" altLang="zh-CN" sz="1400" dirty="0">
              <a:solidFill>
                <a:srgbClr val="000000"/>
              </a:solidFill>
              <a:latin typeface="Century Gothic"/>
              <a:ea typeface="Bangla MN" charset="0"/>
              <a:cs typeface="Bangla MN" charset="0"/>
              <a:sym typeface="Wingdings"/>
            </a:endParaRPr>
          </a:p>
        </p:txBody>
      </p:sp>
      <p:cxnSp>
        <p:nvCxnSpPr>
          <p:cNvPr id="47" name="直线箭头连接符 46"/>
          <p:cNvCxnSpPr/>
          <p:nvPr/>
        </p:nvCxnSpPr>
        <p:spPr>
          <a:xfrm>
            <a:off x="6283871" y="5121816"/>
            <a:ext cx="0" cy="246222"/>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aphicFrame>
        <p:nvGraphicFramePr>
          <p:cNvPr id="46" name="表格 45"/>
          <p:cNvGraphicFramePr>
            <a:graphicFrameLocks noGrp="1"/>
          </p:cNvGraphicFramePr>
          <p:nvPr>
            <p:extLst/>
          </p:nvPr>
        </p:nvGraphicFramePr>
        <p:xfrm>
          <a:off x="3579299" y="4743993"/>
          <a:ext cx="1157165" cy="822960"/>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1157165">
                  <a:extLst>
                    <a:ext uri="{9D8B030D-6E8A-4147-A177-3AD203B41FA5}">
                      <a16:colId xmlns:a16="http://schemas.microsoft.com/office/drawing/2014/main" val="20000"/>
                    </a:ext>
                  </a:extLst>
                </a:gridCol>
              </a:tblGrid>
              <a:tr h="117404">
                <a:tc>
                  <a:txBody>
                    <a:bodyPr/>
                    <a:lstStyle/>
                    <a:p>
                      <a:pPr algn="ctr"/>
                      <a:r>
                        <a:rPr lang="en-US" altLang="zh-CN" sz="900" dirty="0">
                          <a:solidFill>
                            <a:schemeClr val="tx1"/>
                          </a:solidFill>
                        </a:rPr>
                        <a:t>Key = 1</a:t>
                      </a:r>
                      <a:endParaRPr lang="zh-CN" altLang="en-US" sz="900" dirty="0">
                        <a:solidFill>
                          <a:schemeClr val="tx1"/>
                        </a:solidFill>
                      </a:endParaRPr>
                    </a:p>
                  </a:txBody>
                  <a:tcPr marL="72000" marR="72000" marT="0" marB="0">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7404">
                <a:tc>
                  <a:txBody>
                    <a:bodyPr/>
                    <a:lstStyle/>
                    <a:p>
                      <a:pPr algn="ctr"/>
                      <a:endParaRPr lang="zh-CN" altLang="en-US" sz="900" dirty="0">
                        <a:solidFill>
                          <a:schemeClr val="tx1"/>
                        </a:solidFill>
                      </a:endParaRPr>
                    </a:p>
                  </a:txBody>
                  <a:tcPr marL="72000" marR="72000" marT="0" marB="0">
                    <a:lnT w="19050" cap="flat" cmpd="sng" algn="ctr">
                      <a:solidFill>
                        <a:srgbClr val="FF0066"/>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102870">
                <a:tc>
                  <a:txBody>
                    <a:bodyPr/>
                    <a:lstStyle/>
                    <a:p>
                      <a:pPr algn="ctr"/>
                      <a:endParaRPr lang="zh-CN" altLang="en-US" sz="900" b="1" dirty="0">
                        <a:solidFill>
                          <a:schemeClr val="tx1"/>
                        </a:solidFill>
                      </a:endParaRPr>
                    </a:p>
                  </a:txBody>
                  <a:tcPr marL="72000" marR="72000" marT="0" marB="0">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870">
                <a:tc>
                  <a:txBody>
                    <a:bodyPr/>
                    <a:lstStyle/>
                    <a:p>
                      <a:pPr algn="ctr"/>
                      <a:endParaRPr lang="zh-CN" altLang="en-US" sz="900" b="1" dirty="0">
                        <a:solidFill>
                          <a:schemeClr val="tx1"/>
                        </a:solidFill>
                      </a:endParaRPr>
                    </a:p>
                  </a:txBody>
                  <a:tcPr marL="72000" marR="72000"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2870">
                <a:tc>
                  <a:txBody>
                    <a:bodyPr/>
                    <a:lstStyle/>
                    <a:p>
                      <a:pPr algn="ctr"/>
                      <a:endParaRPr lang="zh-CN" altLang="en-US" sz="900" b="1" dirty="0">
                        <a:solidFill>
                          <a:schemeClr val="tx1"/>
                        </a:solidFill>
                      </a:endParaRPr>
                    </a:p>
                  </a:txBody>
                  <a:tcPr marL="72000" marR="72000" marT="0" marB="0">
                    <a:lnT w="952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102870">
                <a:tc>
                  <a:txBody>
                    <a:bodyPr/>
                    <a:lstStyle/>
                    <a:p>
                      <a:pPr algn="ctr"/>
                      <a:endParaRPr lang="zh-CN" altLang="en-US" sz="900" b="1" dirty="0">
                        <a:solidFill>
                          <a:schemeClr val="tx1"/>
                        </a:solidFill>
                      </a:endParaRPr>
                    </a:p>
                  </a:txBody>
                  <a:tcPr marL="72000" marR="72000" marT="0" marB="0">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94884506"/>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4" grpId="0"/>
      <p:bldP spid="27" grpId="0"/>
      <p:bldP spid="28" grpId="0" animBg="1"/>
      <p:bldP spid="29" grpId="0" animBg="1"/>
      <p:bldP spid="43" grpId="0"/>
      <p:bldP spid="44"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剪去单角的矩形 15"/>
          <p:cNvSpPr/>
          <p:nvPr/>
        </p:nvSpPr>
        <p:spPr>
          <a:xfrm>
            <a:off x="3595483" y="1937858"/>
            <a:ext cx="4091413" cy="2002178"/>
          </a:xfrm>
          <a:prstGeom prst="snip1Rect">
            <a:avLst>
              <a:gd name="adj" fmla="val 0"/>
            </a:avLst>
          </a:prstGeom>
          <a:solidFill>
            <a:schemeClr val="bg1"/>
          </a:solidFill>
          <a:ln w="15875">
            <a:solidFill>
              <a:schemeClr val="tx1"/>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Bangla MN" charset="0"/>
              <a:cs typeface="Bangla MN" charset="0"/>
            </a:endParaRPr>
          </a:p>
        </p:txBody>
      </p:sp>
      <p:sp>
        <p:nvSpPr>
          <p:cNvPr id="55" name="文本框 54"/>
          <p:cNvSpPr txBox="1"/>
          <p:nvPr/>
        </p:nvSpPr>
        <p:spPr>
          <a:xfrm>
            <a:off x="3995937" y="3356992"/>
            <a:ext cx="1958897" cy="523220"/>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sym typeface="Wingdings"/>
              </a:rPr>
              <a:t>Rollback status</a:t>
            </a:r>
            <a:r>
              <a:rPr lang="en-US" altLang="zh-CN" sz="1400" dirty="0">
                <a:solidFill>
                  <a:srgbClr val="FF0066"/>
                </a:solidFill>
                <a:latin typeface="Century Gothic"/>
                <a:ea typeface="Bangla MN" charset="0"/>
                <a:cs typeface="Bangla MN" charset="0"/>
                <a:sym typeface="Wingdings"/>
              </a:rPr>
              <a:t> </a:t>
            </a:r>
          </a:p>
          <a:p>
            <a:pPr algn="ctr" fontAlgn="auto">
              <a:spcBef>
                <a:spcPts val="0"/>
              </a:spcBef>
              <a:spcAft>
                <a:spcPts val="0"/>
              </a:spcAft>
            </a:pPr>
            <a:r>
              <a:rPr lang="en-US" altLang="zh-CN" sz="1400" dirty="0">
                <a:solidFill>
                  <a:srgbClr val="FF0066"/>
                </a:solidFill>
                <a:latin typeface="Century Gothic"/>
                <a:ea typeface="Bangla MN" charset="0"/>
                <a:cs typeface="Bangla MN" charset="0"/>
                <a:sym typeface="Wingdings"/>
              </a:rPr>
              <a:t>w/o cache status!</a:t>
            </a: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115617" y="4596261"/>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66"/>
                </a:solidFill>
                <a:latin typeface="Century Gothic"/>
                <a:ea typeface="DengXian" charset="-122"/>
                <a:cs typeface="DengXian" charset="-122"/>
              </a:rPr>
              <a:t>key </a:t>
            </a:r>
            <a:r>
              <a:rPr lang="en-US" altLang="zh-CN" sz="1200" b="1" dirty="0">
                <a:solidFill>
                  <a:srgbClr val="000000"/>
                </a:solidFill>
                <a:latin typeface="Century Gothic"/>
                <a:ea typeface="DengXian" charset="-122"/>
                <a:cs typeface="DengXian" charset="-122"/>
              </a:rPr>
              <a:t>= 0x01</a:t>
            </a:r>
          </a:p>
        </p:txBody>
      </p:sp>
      <p:sp>
        <p:nvSpPr>
          <p:cNvPr id="8" name="文本框 7"/>
          <p:cNvSpPr txBox="1"/>
          <p:nvPr/>
        </p:nvSpPr>
        <p:spPr>
          <a:xfrm>
            <a:off x="32048" y="4755858"/>
            <a:ext cx="78022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Kernel</a:t>
            </a:r>
            <a:endParaRPr lang="zh-CN" altLang="en-US" sz="1600" dirty="0">
              <a:solidFill>
                <a:srgbClr val="000000"/>
              </a:solidFill>
              <a:latin typeface="Century Gothic"/>
              <a:ea typeface="DengXian" charset="-122"/>
              <a:cs typeface="DengXian" charset="-122"/>
            </a:endParaRPr>
          </a:p>
        </p:txBody>
      </p:sp>
      <p:sp>
        <p:nvSpPr>
          <p:cNvPr id="9" name="文本框 8"/>
          <p:cNvSpPr txBox="1"/>
          <p:nvPr/>
        </p:nvSpPr>
        <p:spPr>
          <a:xfrm>
            <a:off x="90174" y="5129929"/>
            <a:ext cx="58668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User</a:t>
            </a:r>
            <a:endParaRPr lang="zh-CN" altLang="en-US" sz="1600" dirty="0">
              <a:solidFill>
                <a:srgbClr val="000000"/>
              </a:solidFill>
              <a:latin typeface="Century Gothic"/>
              <a:ea typeface="DengXian" charset="-122"/>
              <a:cs typeface="DengXian" charset="-122"/>
            </a:endParaRPr>
          </a:p>
        </p:txBody>
      </p:sp>
      <p:cxnSp>
        <p:nvCxnSpPr>
          <p:cNvPr id="10" name="直线连接符 9"/>
          <p:cNvCxnSpPr/>
          <p:nvPr/>
        </p:nvCxnSpPr>
        <p:spPr>
          <a:xfrm>
            <a:off x="380433" y="5071374"/>
            <a:ext cx="17692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40" y="4475756"/>
            <a:ext cx="311664" cy="461233"/>
          </a:xfrm>
          <a:prstGeom prst="rect">
            <a:avLst/>
          </a:prstGeom>
          <a:solidFill>
            <a:schemeClr val="bg1"/>
          </a:solidFill>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262" y="1649787"/>
            <a:ext cx="546620" cy="546620"/>
          </a:xfrm>
          <a:prstGeom prst="rect">
            <a:avLst/>
          </a:prstGeom>
        </p:spPr>
      </p:pic>
      <p:sp>
        <p:nvSpPr>
          <p:cNvPr id="18" name="文本框 17"/>
          <p:cNvSpPr txBox="1"/>
          <p:nvPr/>
        </p:nvSpPr>
        <p:spPr>
          <a:xfrm>
            <a:off x="3157022" y="1389247"/>
            <a:ext cx="876921" cy="307777"/>
          </a:xfrm>
          <a:prstGeom prst="rect">
            <a:avLst/>
          </a:prstGeom>
          <a:no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CPU</a:t>
            </a:r>
            <a:endParaRPr lang="zh-CN" altLang="en-US" sz="1400" b="1" dirty="0">
              <a:solidFill>
                <a:srgbClr val="000000"/>
              </a:solidFill>
              <a:latin typeface="Century Gothic"/>
              <a:ea typeface="Bangla MN" charset="0"/>
              <a:cs typeface="Bangla MN" charset="0"/>
            </a:endParaRPr>
          </a:p>
        </p:txBody>
      </p:sp>
      <p:cxnSp>
        <p:nvCxnSpPr>
          <p:cNvPr id="19" name="直线连接符 18"/>
          <p:cNvCxnSpPr/>
          <p:nvPr/>
        </p:nvCxnSpPr>
        <p:spPr>
          <a:xfrm>
            <a:off x="6012160" y="2076762"/>
            <a:ext cx="0" cy="1208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72526" y="2420889"/>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Load </a:t>
            </a:r>
            <a:r>
              <a:rPr lang="en-US" altLang="zh-CN" sz="1400" b="1" dirty="0">
                <a:solidFill>
                  <a:srgbClr val="FF0066"/>
                </a:solidFill>
                <a:latin typeface="Century Gothic"/>
                <a:ea typeface="Bangla MN" charset="0"/>
                <a:cs typeface="Bangla MN" charset="0"/>
              </a:rPr>
              <a:t>key</a:t>
            </a:r>
            <a:r>
              <a:rPr lang="en-US" altLang="zh-CN" sz="1400" dirty="0">
                <a:solidFill>
                  <a:srgbClr val="000000"/>
                </a:solidFill>
                <a:latin typeface="Century Gothic"/>
                <a:ea typeface="Bangla MN" charset="0"/>
                <a:cs typeface="Bangla MN" charset="0"/>
              </a:rPr>
              <a:t>, %</a:t>
            </a:r>
            <a:r>
              <a:rPr lang="en-US" altLang="zh-CN" sz="1400" dirty="0" err="1">
                <a:solidFill>
                  <a:srgbClr val="000000"/>
                </a:solidFill>
                <a:latin typeface="Century Gothic"/>
                <a:ea typeface="Bangla MN" charset="0"/>
                <a:cs typeface="Bangla MN" charset="0"/>
              </a:rPr>
              <a:t>rax</a:t>
            </a:r>
            <a:endParaRPr lang="en-US" altLang="zh-CN" sz="1400" dirty="0">
              <a:solidFill>
                <a:srgbClr val="000000"/>
              </a:solidFill>
              <a:latin typeface="Century Gothic"/>
              <a:ea typeface="Bangla MN" charset="0"/>
              <a:cs typeface="Bangla MN" charset="0"/>
            </a:endParaRPr>
          </a:p>
        </p:txBody>
      </p:sp>
      <p:sp>
        <p:nvSpPr>
          <p:cNvPr id="21" name="文本框 20"/>
          <p:cNvSpPr txBox="1"/>
          <p:nvPr/>
        </p:nvSpPr>
        <p:spPr>
          <a:xfrm>
            <a:off x="6084822" y="2420889"/>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a:t>
            </a:r>
            <a:r>
              <a:rPr lang="en-US" altLang="zh-CN" sz="1400" dirty="0" err="1">
                <a:solidFill>
                  <a:srgbClr val="000000"/>
                </a:solidFill>
                <a:latin typeface="Century Gothic"/>
                <a:ea typeface="Bangla MN" charset="0"/>
                <a:cs typeface="Bangla MN" charset="0"/>
              </a:rPr>
              <a:t>rax</a:t>
            </a:r>
            <a:r>
              <a:rPr lang="en-US" altLang="zh-CN" sz="1400" dirty="0">
                <a:solidFill>
                  <a:srgbClr val="000000"/>
                </a:solidFill>
                <a:latin typeface="Century Gothic"/>
                <a:ea typeface="Bangla MN" charset="0"/>
                <a:cs typeface="Bangla MN" charset="0"/>
              </a:rPr>
              <a:t> = </a:t>
            </a:r>
            <a:r>
              <a:rPr lang="en-US" altLang="zh-CN" sz="1400" b="1" dirty="0">
                <a:solidFill>
                  <a:srgbClr val="000000"/>
                </a:solidFill>
                <a:effectLst>
                  <a:outerShdw blurRad="63500" sx="102000" sy="102000" algn="ctr" rotWithShape="0">
                    <a:prstClr val="black">
                      <a:alpha val="40000"/>
                    </a:prstClr>
                  </a:outerShdw>
                </a:effectLst>
                <a:latin typeface="Century Gothic"/>
                <a:ea typeface="Bangla MN" charset="0"/>
                <a:cs typeface="Bangla MN" charset="0"/>
              </a:rPr>
              <a:t>1</a:t>
            </a:r>
            <a:endParaRPr lang="en-US" altLang="zh-CN" sz="1400" dirty="0">
              <a:solidFill>
                <a:srgbClr val="000000"/>
              </a:solidFill>
              <a:latin typeface="Century Gothic"/>
              <a:ea typeface="Bangla MN" charset="0"/>
              <a:cs typeface="Bangla MN" charset="0"/>
              <a:sym typeface="Wingdings"/>
            </a:endParaRPr>
          </a:p>
        </p:txBody>
      </p:sp>
      <p:sp>
        <p:nvSpPr>
          <p:cNvPr id="22" name="文本框 21"/>
          <p:cNvSpPr txBox="1"/>
          <p:nvPr/>
        </p:nvSpPr>
        <p:spPr>
          <a:xfrm>
            <a:off x="4129162" y="1992955"/>
            <a:ext cx="1162919"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Instruction</a:t>
            </a:r>
            <a:endParaRPr lang="zh-CN" altLang="en-US" sz="1400" dirty="0">
              <a:solidFill>
                <a:srgbClr val="000000"/>
              </a:solidFill>
              <a:latin typeface="Century Gothic"/>
              <a:ea typeface="Bangla MN" charset="0"/>
              <a:cs typeface="Bangla MN" charset="0"/>
            </a:endParaRPr>
          </a:p>
        </p:txBody>
      </p:sp>
      <p:sp>
        <p:nvSpPr>
          <p:cNvPr id="23" name="文本框 22"/>
          <p:cNvSpPr txBox="1"/>
          <p:nvPr/>
        </p:nvSpPr>
        <p:spPr>
          <a:xfrm>
            <a:off x="6236162" y="1978752"/>
            <a:ext cx="1000135"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Effect</a:t>
            </a:r>
            <a:endParaRPr lang="zh-CN" altLang="en-US" sz="1400" dirty="0">
              <a:solidFill>
                <a:srgbClr val="000000"/>
              </a:solidFill>
              <a:latin typeface="Century Gothic"/>
              <a:ea typeface="Bangla MN" charset="0"/>
              <a:cs typeface="Bangla MN" charset="0"/>
            </a:endParaRPr>
          </a:p>
        </p:txBody>
      </p:sp>
      <p:sp>
        <p:nvSpPr>
          <p:cNvPr id="24" name="文本框 23"/>
          <p:cNvSpPr txBox="1"/>
          <p:nvPr/>
        </p:nvSpPr>
        <p:spPr>
          <a:xfrm>
            <a:off x="2149684" y="2824518"/>
            <a:ext cx="1126169" cy="523220"/>
          </a:xfrm>
          <a:prstGeom prst="rect">
            <a:avLst/>
          </a:prstGeom>
          <a:noFill/>
        </p:spPr>
        <p:txBody>
          <a:bodyPr wrap="square" rtlCol="0">
            <a:spAutoFit/>
          </a:bodyPr>
          <a:lstStyle/>
          <a:p>
            <a:pPr algn="ctr" fontAlgn="auto">
              <a:spcBef>
                <a:spcPts val="0"/>
              </a:spcBef>
              <a:spcAft>
                <a:spcPts val="0"/>
              </a:spcAft>
            </a:pPr>
            <a:r>
              <a:rPr lang="en-US" altLang="zh-CN" sz="1400" dirty="0">
                <a:solidFill>
                  <a:srgbClr val="000000"/>
                </a:solidFill>
                <a:latin typeface="Century Gothic"/>
                <a:ea typeface="Bangla MN" charset="0"/>
                <a:cs typeface="Bangla MN" charset="0"/>
              </a:rPr>
              <a:t>Reorder</a:t>
            </a:r>
          </a:p>
          <a:p>
            <a:pPr algn="ctr" fontAlgn="auto">
              <a:spcBef>
                <a:spcPts val="0"/>
              </a:spcBef>
              <a:spcAft>
                <a:spcPts val="0"/>
              </a:spcAft>
            </a:pPr>
            <a:r>
              <a:rPr lang="en-US" altLang="zh-CN" sz="1400" dirty="0">
                <a:solidFill>
                  <a:srgbClr val="000000"/>
                </a:solidFill>
                <a:latin typeface="Century Gothic"/>
                <a:ea typeface="Bangla MN" charset="0"/>
                <a:cs typeface="Bangla MN" charset="0"/>
              </a:rPr>
              <a:t>Execution</a:t>
            </a:r>
            <a:endParaRPr lang="zh-CN" altLang="en-US" sz="1400" dirty="0">
              <a:solidFill>
                <a:srgbClr val="000000"/>
              </a:solidFill>
              <a:latin typeface="Century Gothic"/>
              <a:ea typeface="Bangla MN" charset="0"/>
              <a:cs typeface="Bangla MN" charset="0"/>
            </a:endParaRPr>
          </a:p>
        </p:txBody>
      </p:sp>
      <p:cxnSp>
        <p:nvCxnSpPr>
          <p:cNvPr id="25" name="直线箭头连接符 24"/>
          <p:cNvCxnSpPr/>
          <p:nvPr/>
        </p:nvCxnSpPr>
        <p:spPr>
          <a:xfrm>
            <a:off x="3361254" y="2780928"/>
            <a:ext cx="0" cy="725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266819" y="2780928"/>
            <a:ext cx="1888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804806" y="2420889"/>
            <a:ext cx="1602154"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0066"/>
                </a:solidFill>
                <a:latin typeface="Century Gothic"/>
                <a:ea typeface="Bangla MN" charset="0"/>
                <a:cs typeface="Bangla MN" charset="0"/>
              </a:rPr>
              <a:t>Permission Error!</a:t>
            </a:r>
            <a:endParaRPr lang="zh-CN" altLang="en-US" sz="1400" dirty="0">
              <a:solidFill>
                <a:srgbClr val="FF0066"/>
              </a:solidFill>
              <a:latin typeface="Century Gothic"/>
              <a:ea typeface="Bangla MN" charset="0"/>
              <a:cs typeface="Bangla MN" charset="0"/>
            </a:endParaRPr>
          </a:p>
        </p:txBody>
      </p:sp>
      <p:sp>
        <p:nvSpPr>
          <p:cNvPr id="28" name="椭圆 27"/>
          <p:cNvSpPr/>
          <p:nvPr/>
        </p:nvSpPr>
        <p:spPr>
          <a:xfrm>
            <a:off x="3707904" y="2464693"/>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1</a:t>
            </a:r>
            <a:endParaRPr lang="zh-CN" altLang="en-US" b="1" dirty="0">
              <a:solidFill>
                <a:srgbClr val="FF0066"/>
              </a:solidFill>
              <a:latin typeface="Century Gothic"/>
              <a:ea typeface="Bangla MN" charset="0"/>
              <a:cs typeface="Bangla MN" charset="0"/>
            </a:endParaRPr>
          </a:p>
        </p:txBody>
      </p:sp>
      <p:sp>
        <p:nvSpPr>
          <p:cNvPr id="29" name="椭圆 28"/>
          <p:cNvSpPr/>
          <p:nvPr/>
        </p:nvSpPr>
        <p:spPr>
          <a:xfrm>
            <a:off x="3707904" y="2968749"/>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
        <p:nvSpPr>
          <p:cNvPr id="30" name="文本框 29"/>
          <p:cNvSpPr txBox="1"/>
          <p:nvPr/>
        </p:nvSpPr>
        <p:spPr>
          <a:xfrm>
            <a:off x="3275857" y="4365105"/>
            <a:ext cx="876921" cy="307777"/>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Cache</a:t>
            </a:r>
            <a:endParaRPr lang="zh-CN" altLang="en-US" sz="1400" b="1" dirty="0">
              <a:solidFill>
                <a:srgbClr val="000000"/>
              </a:solidFill>
              <a:latin typeface="Century Gothic"/>
              <a:ea typeface="Bangla MN" charset="0"/>
              <a:cs typeface="Bangla MN" charset="0"/>
            </a:endParaRPr>
          </a:p>
        </p:txBody>
      </p:sp>
      <p:sp>
        <p:nvSpPr>
          <p:cNvPr id="31" name="文本框 30"/>
          <p:cNvSpPr txBox="1"/>
          <p:nvPr/>
        </p:nvSpPr>
        <p:spPr>
          <a:xfrm>
            <a:off x="5681615" y="4365105"/>
            <a:ext cx="1047414" cy="307777"/>
          </a:xfrm>
          <a:prstGeom prst="rect">
            <a:avLst/>
          </a:prstGeom>
          <a:solidFill>
            <a:schemeClr val="bg1"/>
          </a:solidFill>
        </p:spPr>
        <p:txBody>
          <a:bodyPr wrap="square" rtlCol="0">
            <a:spAutoFit/>
          </a:bodyPr>
          <a:lstStyle/>
          <a:p>
            <a:pPr fontAlgn="auto">
              <a:spcBef>
                <a:spcPts val="0"/>
              </a:spcBef>
              <a:spcAft>
                <a:spcPts val="0"/>
              </a:spcAft>
            </a:pPr>
            <a:r>
              <a:rPr lang="en-US" altLang="zh-CN" sz="1400" b="1" dirty="0">
                <a:solidFill>
                  <a:srgbClr val="000000"/>
                </a:solidFill>
                <a:latin typeface="Century Gothic"/>
                <a:ea typeface="Bangla MN" charset="0"/>
                <a:cs typeface="Bangla MN" charset="0"/>
              </a:rPr>
              <a:t>Memory</a:t>
            </a:r>
            <a:r>
              <a:rPr lang="zh-CN" altLang="en-US" sz="1400" b="1" dirty="0">
                <a:solidFill>
                  <a:srgbClr val="000000"/>
                </a:solidFill>
                <a:latin typeface="Century Gothic"/>
                <a:ea typeface="Bangla MN" charset="0"/>
                <a:cs typeface="Bangla MN" charset="0"/>
              </a:rPr>
              <a:t> </a:t>
            </a:r>
          </a:p>
        </p:txBody>
      </p:sp>
      <p:sp>
        <p:nvSpPr>
          <p:cNvPr id="39" name="文本框 38"/>
          <p:cNvSpPr txBox="1"/>
          <p:nvPr/>
        </p:nvSpPr>
        <p:spPr>
          <a:xfrm>
            <a:off x="5508105" y="5320732"/>
            <a:ext cx="1551535" cy="492443"/>
          </a:xfrm>
          <a:prstGeom prst="rect">
            <a:avLst/>
          </a:prstGeom>
          <a:noFill/>
        </p:spPr>
        <p:txBody>
          <a:bodyPr wrap="square" rtlCol="0">
            <a:spAutoFit/>
          </a:bodyPr>
          <a:lstStyle/>
          <a:p>
            <a:pPr algn="ctr" fontAlgn="auto">
              <a:spcBef>
                <a:spcPts val="0"/>
              </a:spcBef>
              <a:spcAft>
                <a:spcPts val="0"/>
              </a:spcAft>
            </a:pPr>
            <a:r>
              <a:rPr lang="en-US" altLang="zh-CN" sz="1400" b="1" dirty="0" err="1">
                <a:solidFill>
                  <a:srgbClr val="000000"/>
                </a:solidFill>
                <a:latin typeface="Century Gothic"/>
                <a:ea typeface="Bangla MN" charset="0"/>
                <a:cs typeface="Bangla MN" charset="0"/>
              </a:rPr>
              <a:t>buf</a:t>
            </a:r>
            <a:r>
              <a:rPr lang="en-US" altLang="zh-CN" sz="1400" b="1" dirty="0">
                <a:solidFill>
                  <a:srgbClr val="000000"/>
                </a:solidFill>
                <a:latin typeface="Century Gothic"/>
                <a:ea typeface="Bangla MN" charset="0"/>
                <a:cs typeface="Bangla MN" charset="0"/>
              </a:rPr>
              <a:t> </a:t>
            </a:r>
          </a:p>
          <a:p>
            <a:pPr algn="ctr" fontAlgn="auto">
              <a:spcBef>
                <a:spcPts val="0"/>
              </a:spcBef>
              <a:spcAft>
                <a:spcPts val="0"/>
              </a:spcAft>
            </a:pPr>
            <a:r>
              <a:rPr lang="en-US" altLang="zh-CN" sz="1200" dirty="0">
                <a:solidFill>
                  <a:srgbClr val="000000"/>
                </a:solidFill>
                <a:latin typeface="Century Gothic"/>
                <a:ea typeface="Bangla MN" charset="0"/>
                <a:cs typeface="Bangla MN" charset="0"/>
              </a:rPr>
              <a:t>(Attack buffer)</a:t>
            </a:r>
            <a:endParaRPr lang="zh-CN" altLang="en-US" dirty="0">
              <a:solidFill>
                <a:srgbClr val="000000"/>
              </a:solidFill>
              <a:latin typeface="Century Gothic"/>
              <a:ea typeface="Bangla MN" charset="0"/>
              <a:cs typeface="Bangla MN" charset="0"/>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42" y="5268428"/>
            <a:ext cx="369461" cy="604390"/>
          </a:xfrm>
          <a:prstGeom prst="rect">
            <a:avLst/>
          </a:prstGeom>
        </p:spPr>
      </p:pic>
      <p:sp>
        <p:nvSpPr>
          <p:cNvPr id="42" name="文本框 41"/>
          <p:cNvSpPr txBox="1"/>
          <p:nvPr/>
        </p:nvSpPr>
        <p:spPr>
          <a:xfrm>
            <a:off x="1115617" y="5368039"/>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0000"/>
                </a:solidFill>
                <a:latin typeface="Century Gothic"/>
                <a:ea typeface="DengXian" charset="-122"/>
                <a:cs typeface="DengXian" charset="-122"/>
              </a:rPr>
              <a:t>Meltdown</a:t>
            </a:r>
          </a:p>
        </p:txBody>
      </p:sp>
      <p:graphicFrame>
        <p:nvGraphicFramePr>
          <p:cNvPr id="46" name="表格 45"/>
          <p:cNvGraphicFramePr>
            <a:graphicFrameLocks noGrp="1"/>
          </p:cNvGraphicFramePr>
          <p:nvPr/>
        </p:nvGraphicFramePr>
        <p:xfrm>
          <a:off x="3579299" y="4743993"/>
          <a:ext cx="1157165" cy="822960"/>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1157165">
                  <a:extLst>
                    <a:ext uri="{9D8B030D-6E8A-4147-A177-3AD203B41FA5}">
                      <a16:colId xmlns:a16="http://schemas.microsoft.com/office/drawing/2014/main" val="20000"/>
                    </a:ext>
                  </a:extLst>
                </a:gridCol>
              </a:tblGrid>
              <a:tr h="117404">
                <a:tc>
                  <a:txBody>
                    <a:bodyPr/>
                    <a:lstStyle/>
                    <a:p>
                      <a:pPr algn="ctr"/>
                      <a:r>
                        <a:rPr lang="en-US" altLang="zh-CN" sz="900" dirty="0">
                          <a:solidFill>
                            <a:schemeClr val="tx1"/>
                          </a:solidFill>
                        </a:rPr>
                        <a:t>Key = 1</a:t>
                      </a:r>
                      <a:endParaRPr lang="zh-CN" altLang="en-US" sz="900" dirty="0">
                        <a:solidFill>
                          <a:schemeClr val="tx1"/>
                        </a:solidFill>
                      </a:endParaRPr>
                    </a:p>
                  </a:txBody>
                  <a:tcPr marL="72000" marR="72000" marT="0" marB="0">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7404">
                <a:tc>
                  <a:txBody>
                    <a:bodyPr/>
                    <a:lstStyle/>
                    <a:p>
                      <a:pPr algn="ctr"/>
                      <a:endParaRPr lang="zh-CN" altLang="en-US" sz="900" dirty="0">
                        <a:solidFill>
                          <a:schemeClr val="tx1"/>
                        </a:solidFill>
                      </a:endParaRPr>
                    </a:p>
                  </a:txBody>
                  <a:tcPr marL="72000" marR="72000" marT="0" marB="0">
                    <a:lnT w="19050" cap="flat" cmpd="sng" algn="ctr">
                      <a:solidFill>
                        <a:srgbClr val="FF0066"/>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102870">
                <a:tc>
                  <a:txBody>
                    <a:bodyPr/>
                    <a:lstStyle/>
                    <a:p>
                      <a:pPr algn="ctr"/>
                      <a:endParaRPr lang="zh-CN" altLang="en-US" sz="900" b="1" dirty="0">
                        <a:solidFill>
                          <a:schemeClr val="tx1"/>
                        </a:solidFill>
                      </a:endParaRPr>
                    </a:p>
                  </a:txBody>
                  <a:tcPr marL="72000" marR="72000" marT="0" marB="0">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870">
                <a:tc>
                  <a:txBody>
                    <a:bodyPr/>
                    <a:lstStyle/>
                    <a:p>
                      <a:pPr algn="ctr"/>
                      <a:r>
                        <a:rPr lang="en-US" altLang="zh-CN" sz="900" b="1" dirty="0" err="1">
                          <a:solidFill>
                            <a:schemeClr val="tx1"/>
                          </a:solidFill>
                        </a:rPr>
                        <a:t>buf</a:t>
                      </a:r>
                      <a:r>
                        <a:rPr lang="en-US" altLang="zh-CN" sz="900" b="1" dirty="0">
                          <a:solidFill>
                            <a:schemeClr val="tx1"/>
                          </a:solidFill>
                        </a:rPr>
                        <a:t>[1]</a:t>
                      </a:r>
                      <a:endParaRPr lang="zh-CN" altLang="en-US" sz="900" b="1" dirty="0">
                        <a:solidFill>
                          <a:schemeClr val="tx1"/>
                        </a:solidFill>
                      </a:endParaRPr>
                    </a:p>
                  </a:txBody>
                  <a:tcPr marL="72000" marR="72000" marT="0" marB="0">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2870">
                <a:tc>
                  <a:txBody>
                    <a:bodyPr/>
                    <a:lstStyle/>
                    <a:p>
                      <a:pPr algn="ctr"/>
                      <a:endParaRPr lang="zh-CN" altLang="en-US" sz="900" b="1" dirty="0">
                        <a:solidFill>
                          <a:schemeClr val="tx1"/>
                        </a:solidFill>
                      </a:endParaRPr>
                    </a:p>
                  </a:txBody>
                  <a:tcPr marL="72000" marR="72000" marT="0" marB="0">
                    <a:lnT w="19050" cap="flat" cmpd="sng" algn="ctr">
                      <a:solidFill>
                        <a:srgbClr val="FF0066"/>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102870">
                <a:tc>
                  <a:txBody>
                    <a:bodyPr/>
                    <a:lstStyle/>
                    <a:p>
                      <a:pPr algn="ctr"/>
                      <a:endParaRPr lang="zh-CN" altLang="en-US" sz="900" b="1" dirty="0">
                        <a:solidFill>
                          <a:schemeClr val="tx1"/>
                        </a:solidFill>
                      </a:endParaRPr>
                    </a:p>
                  </a:txBody>
                  <a:tcPr marL="72000" marR="72000" marT="0" marB="0">
                    <a:solidFill>
                      <a:schemeClr val="bg1"/>
                    </a:solidFill>
                  </a:tcPr>
                </a:tc>
                <a:extLst>
                  <a:ext uri="{0D108BD9-81ED-4DB2-BD59-A6C34878D82A}">
                    <a16:rowId xmlns:a16="http://schemas.microsoft.com/office/drawing/2014/main" val="10005"/>
                  </a:ext>
                </a:extLst>
              </a:tr>
            </a:tbl>
          </a:graphicData>
        </a:graphic>
      </p:graphicFrame>
      <p:graphicFrame>
        <p:nvGraphicFramePr>
          <p:cNvPr id="48" name="表格 47"/>
          <p:cNvGraphicFramePr>
            <a:graphicFrameLocks noGrp="1"/>
          </p:cNvGraphicFramePr>
          <p:nvPr/>
        </p:nvGraphicFramePr>
        <p:xfrm>
          <a:off x="5926351" y="4743993"/>
          <a:ext cx="2520000" cy="340268"/>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tblGrid>
              <a:tr h="340268">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[0]</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rgbClr val="FF00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[1]</a:t>
                      </a:r>
                      <a:endParaRPr lang="zh-CN" altLang="en-US" sz="900" dirty="0">
                        <a:solidFill>
                          <a:schemeClr val="tx1"/>
                        </a:solidFill>
                      </a:endParaRPr>
                    </a:p>
                  </a:txBody>
                  <a:tcPr marL="0" marR="0" marT="0" marB="0" anchor="ctr">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[2]</a:t>
                      </a:r>
                      <a:endParaRPr lang="zh-CN" altLang="en-US" sz="900" dirty="0">
                        <a:solidFill>
                          <a:schemeClr val="tx1"/>
                        </a:solidFill>
                      </a:endParaRPr>
                    </a:p>
                  </a:txBody>
                  <a:tcPr marL="0" marR="0" marT="0" marB="0" anchor="ctr">
                    <a:lnL w="19050" cap="flat" cmpd="sng" algn="ctr">
                      <a:solidFill>
                        <a:srgbClr val="FF006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900" dirty="0">
                          <a:solidFill>
                            <a:schemeClr val="tx1"/>
                          </a:solidFill>
                        </a:rPr>
                        <a:t>…</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[n]</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3" name="文本框 42"/>
          <p:cNvSpPr txBox="1"/>
          <p:nvPr/>
        </p:nvSpPr>
        <p:spPr>
          <a:xfrm>
            <a:off x="3972526" y="2924945"/>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rPr>
              <a:t>Load </a:t>
            </a:r>
            <a:r>
              <a:rPr lang="en-US" altLang="zh-CN" sz="1400" b="1" dirty="0" err="1">
                <a:solidFill>
                  <a:srgbClr val="000000"/>
                </a:solidFill>
                <a:latin typeface="Century Gothic"/>
                <a:ea typeface="Bangla MN" charset="0"/>
                <a:cs typeface="Bangla MN" charset="0"/>
              </a:rPr>
              <a:t>buf</a:t>
            </a:r>
            <a:r>
              <a:rPr lang="en-US" altLang="zh-CN" sz="1400" dirty="0">
                <a:solidFill>
                  <a:srgbClr val="000000"/>
                </a:solidFill>
                <a:latin typeface="Century Gothic"/>
                <a:ea typeface="Bangla MN" charset="0"/>
                <a:cs typeface="Bangla MN" charset="0"/>
              </a:rPr>
              <a:t>[%</a:t>
            </a:r>
            <a:r>
              <a:rPr lang="en-US" altLang="zh-CN" sz="1400" dirty="0" err="1">
                <a:solidFill>
                  <a:srgbClr val="000000"/>
                </a:solidFill>
                <a:latin typeface="Century Gothic"/>
                <a:ea typeface="Bangla MN" charset="0"/>
                <a:cs typeface="Bangla MN" charset="0"/>
              </a:rPr>
              <a:t>rax</a:t>
            </a:r>
            <a:r>
              <a:rPr lang="en-US" altLang="zh-CN" sz="1400" dirty="0">
                <a:solidFill>
                  <a:srgbClr val="000000"/>
                </a:solidFill>
                <a:latin typeface="Century Gothic"/>
                <a:ea typeface="Bangla MN" charset="0"/>
                <a:cs typeface="Bangla MN" charset="0"/>
              </a:rPr>
              <a:t>], %</a:t>
            </a:r>
            <a:r>
              <a:rPr lang="en-US" altLang="zh-CN" sz="1400" dirty="0" err="1">
                <a:solidFill>
                  <a:srgbClr val="000000"/>
                </a:solidFill>
                <a:latin typeface="Century Gothic"/>
                <a:ea typeface="Bangla MN" charset="0"/>
                <a:cs typeface="Bangla MN" charset="0"/>
              </a:rPr>
              <a:t>rbx</a:t>
            </a:r>
            <a:endParaRPr lang="en-US" altLang="zh-CN" sz="1400" dirty="0">
              <a:solidFill>
                <a:srgbClr val="000000"/>
              </a:solidFill>
              <a:latin typeface="Century Gothic"/>
              <a:ea typeface="Bangla MN" charset="0"/>
              <a:cs typeface="Bangla MN" charset="0"/>
            </a:endParaRPr>
          </a:p>
        </p:txBody>
      </p:sp>
      <p:sp>
        <p:nvSpPr>
          <p:cNvPr id="44" name="文本框 43"/>
          <p:cNvSpPr txBox="1"/>
          <p:nvPr/>
        </p:nvSpPr>
        <p:spPr>
          <a:xfrm>
            <a:off x="6084822" y="2924945"/>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000000"/>
                </a:solidFill>
                <a:latin typeface="Century Gothic"/>
                <a:ea typeface="Bangla MN" charset="0"/>
                <a:cs typeface="Bangla MN" charset="0"/>
                <a:sym typeface="Wingdings"/>
              </a:rPr>
              <a:t>Access </a:t>
            </a:r>
            <a:r>
              <a:rPr lang="en-US" altLang="zh-CN" sz="1400" b="1" dirty="0" err="1">
                <a:solidFill>
                  <a:srgbClr val="000000"/>
                </a:solidFill>
                <a:effectLst>
                  <a:outerShdw blurRad="63500" sx="102000" sy="102000" algn="ctr" rotWithShape="0">
                    <a:prstClr val="black">
                      <a:alpha val="40000"/>
                    </a:prstClr>
                  </a:outerShdw>
                </a:effectLst>
                <a:latin typeface="Century Gothic"/>
                <a:ea typeface="Bangla MN" charset="0"/>
                <a:cs typeface="Bangla MN" charset="0"/>
                <a:sym typeface="Wingdings"/>
              </a:rPr>
              <a:t>buf</a:t>
            </a:r>
            <a:r>
              <a:rPr lang="en-US" altLang="zh-CN" sz="1400" b="1" dirty="0">
                <a:solidFill>
                  <a:srgbClr val="000000"/>
                </a:solidFill>
                <a:effectLst>
                  <a:outerShdw blurRad="63500" sx="102000" sy="102000" algn="ctr" rotWithShape="0">
                    <a:prstClr val="black">
                      <a:alpha val="40000"/>
                    </a:prstClr>
                  </a:outerShdw>
                </a:effectLst>
                <a:latin typeface="Century Gothic"/>
                <a:ea typeface="Bangla MN" charset="0"/>
                <a:cs typeface="Bangla MN" charset="0"/>
                <a:sym typeface="Wingdings"/>
              </a:rPr>
              <a:t>[1]</a:t>
            </a:r>
            <a:endParaRPr lang="en-US" altLang="zh-CN" sz="1400" dirty="0">
              <a:solidFill>
                <a:srgbClr val="000000"/>
              </a:solidFill>
              <a:latin typeface="Century Gothic"/>
              <a:ea typeface="Bangla MN" charset="0"/>
              <a:cs typeface="Bangla MN" charset="0"/>
              <a:sym typeface="Wingdings"/>
            </a:endParaRPr>
          </a:p>
        </p:txBody>
      </p:sp>
      <p:cxnSp>
        <p:nvCxnSpPr>
          <p:cNvPr id="47" name="直线箭头连接符 46"/>
          <p:cNvCxnSpPr/>
          <p:nvPr/>
        </p:nvCxnSpPr>
        <p:spPr>
          <a:xfrm>
            <a:off x="6283871" y="5121816"/>
            <a:ext cx="0" cy="246222"/>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5800310" y="3400250"/>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3</a:t>
            </a:r>
            <a:endParaRPr lang="zh-CN" altLang="en-US" b="1" dirty="0">
              <a:solidFill>
                <a:srgbClr val="FF0066"/>
              </a:solidFill>
              <a:latin typeface="Century Gothic"/>
              <a:ea typeface="Bangla MN" charset="0"/>
              <a:cs typeface="Bangla MN" charset="0"/>
            </a:endParaRPr>
          </a:p>
        </p:txBody>
      </p:sp>
      <p:sp>
        <p:nvSpPr>
          <p:cNvPr id="54" name="文本框 53"/>
          <p:cNvSpPr txBox="1"/>
          <p:nvPr/>
        </p:nvSpPr>
        <p:spPr>
          <a:xfrm>
            <a:off x="1719747" y="3510334"/>
            <a:ext cx="1772272"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0066"/>
                </a:solidFill>
                <a:latin typeface="Century Gothic"/>
                <a:ea typeface="Bangla MN" charset="0"/>
                <a:cs typeface="Bangla MN" charset="0"/>
              </a:rPr>
              <a:t>Exception</a:t>
            </a:r>
          </a:p>
        </p:txBody>
      </p:sp>
      <p:cxnSp>
        <p:nvCxnSpPr>
          <p:cNvPr id="59" name="直线箭头连接符 58"/>
          <p:cNvCxnSpPr/>
          <p:nvPr/>
        </p:nvCxnSpPr>
        <p:spPr>
          <a:xfrm>
            <a:off x="3218656" y="3664221"/>
            <a:ext cx="633264"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a:off x="2913129" y="4938042"/>
            <a:ext cx="6332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568356" y="5105251"/>
            <a:ext cx="1322811" cy="430887"/>
          </a:xfrm>
          <a:prstGeom prst="rect">
            <a:avLst/>
          </a:prstGeom>
          <a:noFill/>
        </p:spPr>
        <p:txBody>
          <a:bodyPr wrap="square" rtlCol="0">
            <a:spAutoFit/>
          </a:bodyPr>
          <a:lstStyle/>
          <a:p>
            <a:pPr algn="ctr" fontAlgn="auto">
              <a:spcBef>
                <a:spcPts val="0"/>
              </a:spcBef>
              <a:spcAft>
                <a:spcPts val="0"/>
              </a:spcAft>
            </a:pPr>
            <a:r>
              <a:rPr lang="en-US" altLang="zh-CN" sz="1100" i="1" dirty="0">
                <a:solidFill>
                  <a:srgbClr val="000000"/>
                </a:solidFill>
                <a:latin typeface="Century Gothic"/>
                <a:ea typeface="Bangla MN" charset="0"/>
                <a:cs typeface="Bangla MN" charset="0"/>
              </a:rPr>
              <a:t>Access </a:t>
            </a:r>
          </a:p>
          <a:p>
            <a:pPr algn="ctr" fontAlgn="auto">
              <a:spcBef>
                <a:spcPts val="0"/>
              </a:spcBef>
              <a:spcAft>
                <a:spcPts val="0"/>
              </a:spcAft>
            </a:pPr>
            <a:r>
              <a:rPr lang="en-US" altLang="zh-CN" sz="1100" i="1" dirty="0" err="1">
                <a:solidFill>
                  <a:srgbClr val="FF0066"/>
                </a:solidFill>
                <a:latin typeface="Century Gothic"/>
                <a:ea typeface="Bangla MN" charset="0"/>
                <a:cs typeface="Bangla MN" charset="0"/>
              </a:rPr>
              <a:t>buf</a:t>
            </a:r>
            <a:r>
              <a:rPr lang="en-US" altLang="zh-CN" sz="1100" i="1" dirty="0">
                <a:solidFill>
                  <a:srgbClr val="FF0066"/>
                </a:solidFill>
                <a:latin typeface="Century Gothic"/>
                <a:ea typeface="Bangla MN" charset="0"/>
                <a:cs typeface="Bangla MN" charset="0"/>
              </a:rPr>
              <a:t>[1]</a:t>
            </a:r>
          </a:p>
        </p:txBody>
      </p:sp>
      <p:cxnSp>
        <p:nvCxnSpPr>
          <p:cNvPr id="50" name="直线箭头连接符 49"/>
          <p:cNvCxnSpPr/>
          <p:nvPr/>
        </p:nvCxnSpPr>
        <p:spPr>
          <a:xfrm>
            <a:off x="4965942" y="4938042"/>
            <a:ext cx="6332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a:off x="4965942" y="5013176"/>
            <a:ext cx="63326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61014" y="5105251"/>
            <a:ext cx="1322811" cy="430887"/>
          </a:xfrm>
          <a:prstGeom prst="rect">
            <a:avLst/>
          </a:prstGeom>
          <a:noFill/>
        </p:spPr>
        <p:txBody>
          <a:bodyPr wrap="square" rtlCol="0">
            <a:spAutoFit/>
          </a:bodyPr>
          <a:lstStyle/>
          <a:p>
            <a:pPr algn="ctr" fontAlgn="auto">
              <a:spcBef>
                <a:spcPts val="0"/>
              </a:spcBef>
              <a:spcAft>
                <a:spcPts val="0"/>
              </a:spcAft>
            </a:pPr>
            <a:r>
              <a:rPr lang="en-US" altLang="zh-CN" sz="1100" i="1" dirty="0">
                <a:solidFill>
                  <a:srgbClr val="FF0066"/>
                </a:solidFill>
                <a:latin typeface="Century Gothic"/>
                <a:ea typeface="Bangla MN" charset="0"/>
                <a:cs typeface="Bangla MN" charset="0"/>
              </a:rPr>
              <a:t>Fill </a:t>
            </a:r>
            <a:r>
              <a:rPr lang="en-US" altLang="zh-CN" sz="1100" i="1" dirty="0" err="1">
                <a:solidFill>
                  <a:srgbClr val="FF0066"/>
                </a:solidFill>
                <a:latin typeface="Century Gothic"/>
                <a:ea typeface="Bangla MN" charset="0"/>
                <a:cs typeface="Bangla MN" charset="0"/>
              </a:rPr>
              <a:t>buf</a:t>
            </a:r>
            <a:r>
              <a:rPr lang="en-US" altLang="zh-CN" sz="1100" i="1" dirty="0">
                <a:solidFill>
                  <a:srgbClr val="FF0066"/>
                </a:solidFill>
                <a:latin typeface="Century Gothic"/>
                <a:ea typeface="Bangla MN" charset="0"/>
                <a:cs typeface="Bangla MN" charset="0"/>
              </a:rPr>
              <a:t>[1]</a:t>
            </a:r>
          </a:p>
          <a:p>
            <a:pPr algn="ctr" fontAlgn="auto">
              <a:spcBef>
                <a:spcPts val="0"/>
              </a:spcBef>
              <a:spcAft>
                <a:spcPts val="0"/>
              </a:spcAft>
            </a:pPr>
            <a:r>
              <a:rPr lang="en-US" altLang="zh-CN" sz="1100" i="1" dirty="0">
                <a:solidFill>
                  <a:srgbClr val="FF0066"/>
                </a:solidFill>
                <a:latin typeface="Century Gothic"/>
                <a:ea typeface="Bangla MN" charset="0"/>
                <a:cs typeface="Bangla MN" charset="0"/>
              </a:rPr>
              <a:t>to cache</a:t>
            </a:r>
          </a:p>
        </p:txBody>
      </p:sp>
      <p:sp>
        <p:nvSpPr>
          <p:cNvPr id="57" name="椭圆 56"/>
          <p:cNvSpPr/>
          <p:nvPr/>
        </p:nvSpPr>
        <p:spPr>
          <a:xfrm>
            <a:off x="3119096" y="4826905"/>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
        <p:nvSpPr>
          <p:cNvPr id="58" name="椭圆 57"/>
          <p:cNvSpPr/>
          <p:nvPr/>
        </p:nvSpPr>
        <p:spPr>
          <a:xfrm>
            <a:off x="5148064" y="4865018"/>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Tree>
    <p:extLst>
      <p:ext uri="{BB962C8B-B14F-4D97-AF65-F5344CB8AC3E}">
        <p14:creationId xmlns:p14="http://schemas.microsoft.com/office/powerpoint/2010/main" val="4273203324"/>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3" grpId="0" animBg="1"/>
      <p:bldP spid="54"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剪去单角的矩形 15"/>
          <p:cNvSpPr/>
          <p:nvPr/>
        </p:nvSpPr>
        <p:spPr>
          <a:xfrm>
            <a:off x="3595483" y="1937858"/>
            <a:ext cx="4091413" cy="2002178"/>
          </a:xfrm>
          <a:prstGeom prst="snip1Rect">
            <a:avLst>
              <a:gd name="adj" fmla="val 0"/>
            </a:avLst>
          </a:prstGeom>
          <a:solidFill>
            <a:schemeClr val="bg1"/>
          </a:solidFill>
          <a:ln w="15875">
            <a:solidFill>
              <a:schemeClr val="bg1">
                <a:lumMod val="8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lumMod val="85000"/>
                </a:srgbClr>
              </a:solidFill>
              <a:latin typeface="Century Gothic"/>
              <a:ea typeface="Bangla MN" charset="0"/>
              <a:cs typeface="Bangla MN" charset="0"/>
            </a:endParaRPr>
          </a:p>
        </p:txBody>
      </p:sp>
      <p:sp>
        <p:nvSpPr>
          <p:cNvPr id="55" name="文本框 54"/>
          <p:cNvSpPr txBox="1"/>
          <p:nvPr/>
        </p:nvSpPr>
        <p:spPr>
          <a:xfrm>
            <a:off x="3995937" y="3356992"/>
            <a:ext cx="1958897" cy="523220"/>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sym typeface="Wingdings"/>
              </a:rPr>
              <a:t>Rollback status </a:t>
            </a:r>
          </a:p>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sym typeface="Wingdings"/>
              </a:rPr>
              <a:t>w/o cache status!</a:t>
            </a: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a:ea typeface="微软雅黑"/>
              </a:rPr>
              <a:t>3</a:t>
            </a:r>
            <a:endParaRPr kumimoji="0" lang="zh-CN" altLang="en-US" sz="1800" dirty="0">
              <a:solidFill>
                <a:srgbClr val="000000"/>
              </a:solidFill>
              <a:latin typeface="Century Gothic"/>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mn-lt"/>
              </a:rPr>
              <a:t>Meltdown</a:t>
            </a:r>
            <a:endParaRPr lang="zh-TW" altLang="en-US" sz="3600" baseline="30000" dirty="0">
              <a:solidFill>
                <a:srgbClr val="FF0066"/>
              </a:solidFill>
              <a:latin typeface="+mn-lt"/>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entury Gothic"/>
              <a:ea typeface="微软雅黑"/>
              <a:cs typeface="Consolas" pitchFamily="49" charset="0"/>
            </a:endParaRPr>
          </a:p>
        </p:txBody>
      </p:sp>
      <p:sp>
        <p:nvSpPr>
          <p:cNvPr id="7" name="文本框 6"/>
          <p:cNvSpPr txBox="1"/>
          <p:nvPr/>
        </p:nvSpPr>
        <p:spPr>
          <a:xfrm>
            <a:off x="1115617" y="4596261"/>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66"/>
                </a:solidFill>
                <a:latin typeface="Century Gothic"/>
                <a:ea typeface="DengXian" charset="-122"/>
                <a:cs typeface="DengXian" charset="-122"/>
              </a:rPr>
              <a:t>key </a:t>
            </a:r>
            <a:r>
              <a:rPr lang="en-US" altLang="zh-CN" sz="1200" b="1" dirty="0">
                <a:solidFill>
                  <a:srgbClr val="000000"/>
                </a:solidFill>
                <a:latin typeface="Century Gothic"/>
                <a:ea typeface="DengXian" charset="-122"/>
                <a:cs typeface="DengXian" charset="-122"/>
              </a:rPr>
              <a:t>= 0x01</a:t>
            </a:r>
          </a:p>
        </p:txBody>
      </p:sp>
      <p:sp>
        <p:nvSpPr>
          <p:cNvPr id="8" name="文本框 7"/>
          <p:cNvSpPr txBox="1"/>
          <p:nvPr/>
        </p:nvSpPr>
        <p:spPr>
          <a:xfrm>
            <a:off x="32048" y="4755858"/>
            <a:ext cx="78022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Kernel</a:t>
            </a:r>
            <a:endParaRPr lang="zh-CN" altLang="en-US" sz="1600" dirty="0">
              <a:solidFill>
                <a:srgbClr val="000000"/>
              </a:solidFill>
              <a:latin typeface="Century Gothic"/>
              <a:ea typeface="DengXian" charset="-122"/>
              <a:cs typeface="DengXian" charset="-122"/>
            </a:endParaRPr>
          </a:p>
        </p:txBody>
      </p:sp>
      <p:sp>
        <p:nvSpPr>
          <p:cNvPr id="9" name="文本框 8"/>
          <p:cNvSpPr txBox="1"/>
          <p:nvPr/>
        </p:nvSpPr>
        <p:spPr>
          <a:xfrm>
            <a:off x="90174" y="5129929"/>
            <a:ext cx="586684" cy="261610"/>
          </a:xfrm>
          <a:prstGeom prst="rect">
            <a:avLst/>
          </a:prstGeom>
          <a:noFill/>
        </p:spPr>
        <p:txBody>
          <a:bodyPr wrap="square" rtlCol="0">
            <a:spAutoFit/>
          </a:bodyPr>
          <a:lstStyle/>
          <a:p>
            <a:pPr algn="ctr" fontAlgn="auto">
              <a:spcBef>
                <a:spcPts val="0"/>
              </a:spcBef>
              <a:spcAft>
                <a:spcPts val="0"/>
              </a:spcAft>
            </a:pPr>
            <a:r>
              <a:rPr lang="en-US" altLang="zh-CN" sz="1100" dirty="0">
                <a:solidFill>
                  <a:srgbClr val="000000"/>
                </a:solidFill>
                <a:latin typeface="Century Gothic"/>
                <a:ea typeface="DengXian" charset="-122"/>
                <a:cs typeface="DengXian" charset="-122"/>
              </a:rPr>
              <a:t>User</a:t>
            </a:r>
            <a:endParaRPr lang="zh-CN" altLang="en-US" sz="1600" dirty="0">
              <a:solidFill>
                <a:srgbClr val="000000"/>
              </a:solidFill>
              <a:latin typeface="Century Gothic"/>
              <a:ea typeface="DengXian" charset="-122"/>
              <a:cs typeface="DengXian" charset="-122"/>
            </a:endParaRPr>
          </a:p>
        </p:txBody>
      </p:sp>
      <p:cxnSp>
        <p:nvCxnSpPr>
          <p:cNvPr id="10" name="直线连接符 9"/>
          <p:cNvCxnSpPr/>
          <p:nvPr/>
        </p:nvCxnSpPr>
        <p:spPr>
          <a:xfrm>
            <a:off x="380433" y="5071374"/>
            <a:ext cx="17692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540" y="4475756"/>
            <a:ext cx="311664" cy="461233"/>
          </a:xfrm>
          <a:prstGeom prst="rect">
            <a:avLst/>
          </a:prstGeom>
          <a:solidFill>
            <a:schemeClr val="bg1"/>
          </a:solidFill>
        </p:spPr>
      </p:pic>
      <p:pic>
        <p:nvPicPr>
          <p:cNvPr id="17" name="图片 16"/>
          <p:cNvPicPr>
            <a:picLocks noChangeAspect="1"/>
          </p:cNvPicPr>
          <p:nvPr/>
        </p:nvPicPr>
        <p:blipFill>
          <a:blip r:embed="rId4">
            <a:alphaModFix amt="14000"/>
            <a:extLst>
              <a:ext uri="{28A0092B-C50C-407E-A947-70E740481C1C}">
                <a14:useLocalDpi xmlns:a14="http://schemas.microsoft.com/office/drawing/2010/main" val="0"/>
              </a:ext>
            </a:extLst>
          </a:blip>
          <a:stretch>
            <a:fillRect/>
          </a:stretch>
        </p:blipFill>
        <p:spPr>
          <a:xfrm>
            <a:off x="3339262" y="1649787"/>
            <a:ext cx="546620" cy="546620"/>
          </a:xfrm>
          <a:prstGeom prst="rect">
            <a:avLst/>
          </a:prstGeom>
        </p:spPr>
      </p:pic>
      <p:sp>
        <p:nvSpPr>
          <p:cNvPr id="18" name="文本框 17"/>
          <p:cNvSpPr txBox="1"/>
          <p:nvPr/>
        </p:nvSpPr>
        <p:spPr>
          <a:xfrm>
            <a:off x="3157022" y="1389247"/>
            <a:ext cx="876921" cy="307777"/>
          </a:xfrm>
          <a:prstGeom prst="rect">
            <a:avLst/>
          </a:prstGeom>
          <a:noFill/>
        </p:spPr>
        <p:txBody>
          <a:bodyPr wrap="square" rtlCol="0">
            <a:spAutoFit/>
          </a:bodyPr>
          <a:lstStyle/>
          <a:p>
            <a:pPr algn="ctr" fontAlgn="auto">
              <a:spcBef>
                <a:spcPts val="0"/>
              </a:spcBef>
              <a:spcAft>
                <a:spcPts val="0"/>
              </a:spcAft>
            </a:pPr>
            <a:r>
              <a:rPr lang="en-US" altLang="zh-CN" sz="1400" b="1" dirty="0">
                <a:solidFill>
                  <a:srgbClr val="FFFFFF">
                    <a:lumMod val="85000"/>
                  </a:srgbClr>
                </a:solidFill>
                <a:latin typeface="Century Gothic"/>
                <a:ea typeface="Bangla MN" charset="0"/>
                <a:cs typeface="Bangla MN" charset="0"/>
              </a:rPr>
              <a:t>CPU</a:t>
            </a:r>
            <a:endParaRPr lang="zh-CN" altLang="en-US" sz="1400" b="1" dirty="0">
              <a:solidFill>
                <a:srgbClr val="FFFFFF">
                  <a:lumMod val="85000"/>
                </a:srgbClr>
              </a:solidFill>
              <a:latin typeface="Century Gothic"/>
              <a:ea typeface="Bangla MN" charset="0"/>
              <a:cs typeface="Bangla MN" charset="0"/>
            </a:endParaRPr>
          </a:p>
        </p:txBody>
      </p:sp>
      <p:cxnSp>
        <p:nvCxnSpPr>
          <p:cNvPr id="19" name="直线连接符 18"/>
          <p:cNvCxnSpPr/>
          <p:nvPr/>
        </p:nvCxnSpPr>
        <p:spPr>
          <a:xfrm>
            <a:off x="6012160" y="2076762"/>
            <a:ext cx="0" cy="1208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72526" y="2420889"/>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Load </a:t>
            </a:r>
            <a:r>
              <a:rPr lang="en-US" altLang="zh-CN" sz="1400" b="1" dirty="0">
                <a:solidFill>
                  <a:srgbClr val="FFFFFF">
                    <a:lumMod val="85000"/>
                  </a:srgbClr>
                </a:solidFill>
                <a:latin typeface="Century Gothic"/>
                <a:ea typeface="Bangla MN" charset="0"/>
                <a:cs typeface="Bangla MN" charset="0"/>
              </a:rPr>
              <a:t>key</a:t>
            </a:r>
            <a:r>
              <a:rPr lang="en-US" altLang="zh-CN" sz="1400" dirty="0">
                <a:solidFill>
                  <a:srgbClr val="FFFFFF">
                    <a:lumMod val="85000"/>
                  </a:srgbClr>
                </a:solidFill>
                <a:latin typeface="Century Gothic"/>
                <a:ea typeface="Bangla MN" charset="0"/>
                <a:cs typeface="Bangla MN" charset="0"/>
              </a:rPr>
              <a:t>, %</a:t>
            </a:r>
            <a:r>
              <a:rPr lang="en-US" altLang="zh-CN" sz="1400" dirty="0" err="1">
                <a:solidFill>
                  <a:srgbClr val="FFFFFF">
                    <a:lumMod val="85000"/>
                  </a:srgbClr>
                </a:solidFill>
                <a:latin typeface="Century Gothic"/>
                <a:ea typeface="Bangla MN" charset="0"/>
                <a:cs typeface="Bangla MN" charset="0"/>
              </a:rPr>
              <a:t>rax</a:t>
            </a:r>
            <a:endParaRPr lang="en-US" altLang="zh-CN" sz="1400" dirty="0">
              <a:solidFill>
                <a:srgbClr val="FFFFFF">
                  <a:lumMod val="85000"/>
                </a:srgbClr>
              </a:solidFill>
              <a:latin typeface="Century Gothic"/>
              <a:ea typeface="Bangla MN" charset="0"/>
              <a:cs typeface="Bangla MN" charset="0"/>
            </a:endParaRPr>
          </a:p>
        </p:txBody>
      </p:sp>
      <p:sp>
        <p:nvSpPr>
          <p:cNvPr id="21" name="文本框 20"/>
          <p:cNvSpPr txBox="1"/>
          <p:nvPr/>
        </p:nvSpPr>
        <p:spPr>
          <a:xfrm>
            <a:off x="6084822" y="2420889"/>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a:t>
            </a:r>
            <a:r>
              <a:rPr lang="en-US" altLang="zh-CN" sz="1400" dirty="0" err="1">
                <a:solidFill>
                  <a:srgbClr val="FFFFFF">
                    <a:lumMod val="85000"/>
                  </a:srgbClr>
                </a:solidFill>
                <a:latin typeface="Century Gothic"/>
                <a:ea typeface="Bangla MN" charset="0"/>
                <a:cs typeface="Bangla MN" charset="0"/>
              </a:rPr>
              <a:t>rax</a:t>
            </a:r>
            <a:r>
              <a:rPr lang="en-US" altLang="zh-CN" sz="1400" dirty="0">
                <a:solidFill>
                  <a:srgbClr val="FFFFFF">
                    <a:lumMod val="85000"/>
                  </a:srgbClr>
                </a:solidFill>
                <a:latin typeface="Century Gothic"/>
                <a:ea typeface="Bangla MN" charset="0"/>
                <a:cs typeface="Bangla MN" charset="0"/>
              </a:rPr>
              <a:t> = </a:t>
            </a:r>
            <a:r>
              <a:rPr lang="en-US" altLang="zh-CN" sz="1400" b="1" dirty="0">
                <a:solidFill>
                  <a:srgbClr val="FFFFFF">
                    <a:lumMod val="85000"/>
                  </a:srgbClr>
                </a:solidFill>
                <a:latin typeface="Century Gothic"/>
                <a:ea typeface="Bangla MN" charset="0"/>
                <a:cs typeface="Bangla MN" charset="0"/>
              </a:rPr>
              <a:t>1</a:t>
            </a:r>
            <a:endParaRPr lang="en-US" altLang="zh-CN" sz="1400" dirty="0">
              <a:solidFill>
                <a:srgbClr val="FFFFFF">
                  <a:lumMod val="85000"/>
                </a:srgbClr>
              </a:solidFill>
              <a:latin typeface="Century Gothic"/>
              <a:ea typeface="Bangla MN" charset="0"/>
              <a:cs typeface="Bangla MN" charset="0"/>
              <a:sym typeface="Wingdings"/>
            </a:endParaRPr>
          </a:p>
        </p:txBody>
      </p:sp>
      <p:sp>
        <p:nvSpPr>
          <p:cNvPr id="22" name="文本框 21"/>
          <p:cNvSpPr txBox="1"/>
          <p:nvPr/>
        </p:nvSpPr>
        <p:spPr>
          <a:xfrm>
            <a:off x="4129162" y="1992955"/>
            <a:ext cx="1162919"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Instruction</a:t>
            </a:r>
            <a:endParaRPr lang="zh-CN" altLang="en-US" sz="1400" dirty="0">
              <a:solidFill>
                <a:srgbClr val="FFFFFF">
                  <a:lumMod val="85000"/>
                </a:srgbClr>
              </a:solidFill>
              <a:latin typeface="Century Gothic"/>
              <a:ea typeface="Bangla MN" charset="0"/>
              <a:cs typeface="Bangla MN" charset="0"/>
            </a:endParaRPr>
          </a:p>
        </p:txBody>
      </p:sp>
      <p:sp>
        <p:nvSpPr>
          <p:cNvPr id="23" name="文本框 22"/>
          <p:cNvSpPr txBox="1"/>
          <p:nvPr/>
        </p:nvSpPr>
        <p:spPr>
          <a:xfrm>
            <a:off x="6236162" y="1978752"/>
            <a:ext cx="1000135"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Effect</a:t>
            </a:r>
            <a:endParaRPr lang="zh-CN" altLang="en-US" sz="1400" dirty="0">
              <a:solidFill>
                <a:srgbClr val="FFFFFF">
                  <a:lumMod val="85000"/>
                </a:srgbClr>
              </a:solidFill>
              <a:latin typeface="Century Gothic"/>
              <a:ea typeface="Bangla MN" charset="0"/>
              <a:cs typeface="Bangla MN" charset="0"/>
            </a:endParaRPr>
          </a:p>
        </p:txBody>
      </p:sp>
      <p:sp>
        <p:nvSpPr>
          <p:cNvPr id="24" name="文本框 23"/>
          <p:cNvSpPr txBox="1"/>
          <p:nvPr/>
        </p:nvSpPr>
        <p:spPr>
          <a:xfrm>
            <a:off x="2149684" y="2824518"/>
            <a:ext cx="1126169" cy="523220"/>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Reorder</a:t>
            </a:r>
          </a:p>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Execution</a:t>
            </a:r>
            <a:endParaRPr lang="zh-CN" altLang="en-US" sz="1400" dirty="0">
              <a:solidFill>
                <a:srgbClr val="FFFFFF">
                  <a:lumMod val="85000"/>
                </a:srgbClr>
              </a:solidFill>
              <a:latin typeface="Century Gothic"/>
              <a:ea typeface="Bangla MN" charset="0"/>
              <a:cs typeface="Bangla MN" charset="0"/>
            </a:endParaRPr>
          </a:p>
        </p:txBody>
      </p:sp>
      <p:cxnSp>
        <p:nvCxnSpPr>
          <p:cNvPr id="25" name="直线箭头连接符 24"/>
          <p:cNvCxnSpPr/>
          <p:nvPr/>
        </p:nvCxnSpPr>
        <p:spPr>
          <a:xfrm>
            <a:off x="3361254" y="2780928"/>
            <a:ext cx="0" cy="725540"/>
          </a:xfrm>
          <a:prstGeom prst="straightConnector1">
            <a:avLst/>
          </a:prstGeom>
          <a:ln w="254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266819" y="2780928"/>
            <a:ext cx="188870"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804806" y="2420889"/>
            <a:ext cx="1602154"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Permission Error!</a:t>
            </a:r>
            <a:endParaRPr lang="zh-CN" altLang="en-US" sz="1400" dirty="0">
              <a:solidFill>
                <a:srgbClr val="FFFFFF">
                  <a:lumMod val="85000"/>
                </a:srgbClr>
              </a:solidFill>
              <a:latin typeface="Century Gothic"/>
              <a:ea typeface="Bangla MN" charset="0"/>
              <a:cs typeface="Bangla MN" charset="0"/>
            </a:endParaRPr>
          </a:p>
        </p:txBody>
      </p:sp>
      <p:sp>
        <p:nvSpPr>
          <p:cNvPr id="28" name="椭圆 27"/>
          <p:cNvSpPr/>
          <p:nvPr/>
        </p:nvSpPr>
        <p:spPr>
          <a:xfrm>
            <a:off x="3707904" y="2464693"/>
            <a:ext cx="220166" cy="22016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FFFF">
                    <a:lumMod val="85000"/>
                  </a:srgbClr>
                </a:solidFill>
                <a:latin typeface="Century Gothic"/>
                <a:ea typeface="Bangla MN" charset="0"/>
                <a:cs typeface="Bangla MN" charset="0"/>
              </a:rPr>
              <a:t>1</a:t>
            </a:r>
            <a:endParaRPr lang="zh-CN" altLang="en-US" b="1" dirty="0">
              <a:solidFill>
                <a:srgbClr val="FFFFFF">
                  <a:lumMod val="85000"/>
                </a:srgbClr>
              </a:solidFill>
              <a:latin typeface="Century Gothic"/>
              <a:ea typeface="Bangla MN" charset="0"/>
              <a:cs typeface="Bangla MN" charset="0"/>
            </a:endParaRPr>
          </a:p>
        </p:txBody>
      </p:sp>
      <p:sp>
        <p:nvSpPr>
          <p:cNvPr id="29" name="椭圆 28"/>
          <p:cNvSpPr/>
          <p:nvPr/>
        </p:nvSpPr>
        <p:spPr>
          <a:xfrm>
            <a:off x="3707904" y="2968749"/>
            <a:ext cx="220166" cy="22016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FFFF">
                    <a:lumMod val="85000"/>
                  </a:srgbClr>
                </a:solidFill>
                <a:latin typeface="Century Gothic"/>
                <a:ea typeface="Bangla MN" charset="0"/>
                <a:cs typeface="Bangla MN" charset="0"/>
              </a:rPr>
              <a:t>2</a:t>
            </a:r>
            <a:endParaRPr lang="zh-CN" altLang="en-US" b="1" dirty="0">
              <a:solidFill>
                <a:srgbClr val="FFFFFF">
                  <a:lumMod val="85000"/>
                </a:srgbClr>
              </a:solidFill>
              <a:latin typeface="Century Gothic"/>
              <a:ea typeface="Bangla MN" charset="0"/>
              <a:cs typeface="Bangla MN" charset="0"/>
            </a:endParaRPr>
          </a:p>
        </p:txBody>
      </p:sp>
      <p:sp>
        <p:nvSpPr>
          <p:cNvPr id="30" name="文本框 29"/>
          <p:cNvSpPr txBox="1"/>
          <p:nvPr/>
        </p:nvSpPr>
        <p:spPr>
          <a:xfrm>
            <a:off x="3275857" y="4365105"/>
            <a:ext cx="876921" cy="307777"/>
          </a:xfrm>
          <a:prstGeom prst="rect">
            <a:avLst/>
          </a:prstGeom>
          <a:solidFill>
            <a:schemeClr val="bg1"/>
          </a:solidFill>
        </p:spPr>
        <p:txBody>
          <a:bodyPr wrap="square" rtlCol="0">
            <a:spAutoFit/>
          </a:bodyPr>
          <a:lstStyle/>
          <a:p>
            <a:pPr algn="ctr" fontAlgn="auto">
              <a:spcBef>
                <a:spcPts val="0"/>
              </a:spcBef>
              <a:spcAft>
                <a:spcPts val="0"/>
              </a:spcAft>
            </a:pPr>
            <a:r>
              <a:rPr lang="en-US" altLang="zh-CN" sz="1400" b="1" dirty="0">
                <a:solidFill>
                  <a:srgbClr val="000000"/>
                </a:solidFill>
                <a:latin typeface="Century Gothic"/>
                <a:ea typeface="Bangla MN" charset="0"/>
                <a:cs typeface="Bangla MN" charset="0"/>
              </a:rPr>
              <a:t>Cache</a:t>
            </a:r>
            <a:endParaRPr lang="zh-CN" altLang="en-US" sz="1400" b="1" dirty="0">
              <a:solidFill>
                <a:srgbClr val="000000"/>
              </a:solidFill>
              <a:latin typeface="Century Gothic"/>
              <a:ea typeface="Bangla MN" charset="0"/>
              <a:cs typeface="Bangla MN" charset="0"/>
            </a:endParaRPr>
          </a:p>
        </p:txBody>
      </p:sp>
      <p:sp>
        <p:nvSpPr>
          <p:cNvPr id="31" name="文本框 30"/>
          <p:cNvSpPr txBox="1"/>
          <p:nvPr/>
        </p:nvSpPr>
        <p:spPr>
          <a:xfrm>
            <a:off x="5681615" y="4365105"/>
            <a:ext cx="1047414" cy="307777"/>
          </a:xfrm>
          <a:prstGeom prst="rect">
            <a:avLst/>
          </a:prstGeom>
          <a:solidFill>
            <a:schemeClr val="bg1"/>
          </a:solidFill>
        </p:spPr>
        <p:txBody>
          <a:bodyPr wrap="square" rtlCol="0">
            <a:spAutoFit/>
          </a:bodyPr>
          <a:lstStyle/>
          <a:p>
            <a:pPr fontAlgn="auto">
              <a:spcBef>
                <a:spcPts val="0"/>
              </a:spcBef>
              <a:spcAft>
                <a:spcPts val="0"/>
              </a:spcAft>
            </a:pPr>
            <a:r>
              <a:rPr lang="en-US" altLang="zh-CN" sz="1400" b="1" dirty="0">
                <a:solidFill>
                  <a:srgbClr val="000000"/>
                </a:solidFill>
                <a:latin typeface="Century Gothic"/>
                <a:ea typeface="Bangla MN" charset="0"/>
                <a:cs typeface="Bangla MN" charset="0"/>
              </a:rPr>
              <a:t>Memory</a:t>
            </a:r>
            <a:r>
              <a:rPr lang="zh-CN" altLang="en-US" sz="1400" b="1" dirty="0">
                <a:solidFill>
                  <a:srgbClr val="000000"/>
                </a:solidFill>
                <a:latin typeface="Century Gothic"/>
                <a:ea typeface="Bangla MN" charset="0"/>
                <a:cs typeface="Bangla MN" charset="0"/>
              </a:rPr>
              <a:t> </a:t>
            </a:r>
          </a:p>
        </p:txBody>
      </p:sp>
      <p:sp>
        <p:nvSpPr>
          <p:cNvPr id="39" name="文本框 38"/>
          <p:cNvSpPr txBox="1"/>
          <p:nvPr/>
        </p:nvSpPr>
        <p:spPr>
          <a:xfrm>
            <a:off x="5508105" y="5320732"/>
            <a:ext cx="1551535" cy="492443"/>
          </a:xfrm>
          <a:prstGeom prst="rect">
            <a:avLst/>
          </a:prstGeom>
          <a:noFill/>
        </p:spPr>
        <p:txBody>
          <a:bodyPr wrap="square" rtlCol="0">
            <a:spAutoFit/>
          </a:bodyPr>
          <a:lstStyle/>
          <a:p>
            <a:pPr algn="ctr" fontAlgn="auto">
              <a:spcBef>
                <a:spcPts val="0"/>
              </a:spcBef>
              <a:spcAft>
                <a:spcPts val="0"/>
              </a:spcAft>
            </a:pPr>
            <a:r>
              <a:rPr lang="en-US" altLang="zh-CN" sz="1400" b="1" dirty="0" err="1">
                <a:solidFill>
                  <a:srgbClr val="000000"/>
                </a:solidFill>
                <a:latin typeface="Century Gothic"/>
                <a:ea typeface="Bangla MN" charset="0"/>
                <a:cs typeface="Bangla MN" charset="0"/>
              </a:rPr>
              <a:t>buf</a:t>
            </a:r>
            <a:r>
              <a:rPr lang="en-US" altLang="zh-CN" sz="1400" b="1" dirty="0">
                <a:solidFill>
                  <a:srgbClr val="000000"/>
                </a:solidFill>
                <a:latin typeface="Century Gothic"/>
                <a:ea typeface="Bangla MN" charset="0"/>
                <a:cs typeface="Bangla MN" charset="0"/>
              </a:rPr>
              <a:t> </a:t>
            </a:r>
          </a:p>
          <a:p>
            <a:pPr algn="ctr" fontAlgn="auto">
              <a:spcBef>
                <a:spcPts val="0"/>
              </a:spcBef>
              <a:spcAft>
                <a:spcPts val="0"/>
              </a:spcAft>
            </a:pPr>
            <a:r>
              <a:rPr lang="en-US" altLang="zh-CN" sz="1200" dirty="0">
                <a:solidFill>
                  <a:srgbClr val="000000"/>
                </a:solidFill>
                <a:latin typeface="Century Gothic"/>
                <a:ea typeface="Bangla MN" charset="0"/>
                <a:cs typeface="Bangla MN" charset="0"/>
              </a:rPr>
              <a:t>(Attack buffer)</a:t>
            </a:r>
            <a:endParaRPr lang="zh-CN" altLang="en-US" dirty="0">
              <a:solidFill>
                <a:srgbClr val="000000"/>
              </a:solidFill>
              <a:latin typeface="Century Gothic"/>
              <a:ea typeface="Bangla MN" charset="0"/>
              <a:cs typeface="Bangla MN" charset="0"/>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642" y="5268428"/>
            <a:ext cx="369461" cy="604390"/>
          </a:xfrm>
          <a:prstGeom prst="rect">
            <a:avLst/>
          </a:prstGeom>
        </p:spPr>
      </p:pic>
      <p:sp>
        <p:nvSpPr>
          <p:cNvPr id="42" name="文本框 41"/>
          <p:cNvSpPr txBox="1"/>
          <p:nvPr/>
        </p:nvSpPr>
        <p:spPr>
          <a:xfrm>
            <a:off x="1115617" y="5368039"/>
            <a:ext cx="114216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0000"/>
                </a:solidFill>
                <a:latin typeface="Century Gothic"/>
                <a:ea typeface="DengXian" charset="-122"/>
                <a:cs typeface="DengXian" charset="-122"/>
              </a:rPr>
              <a:t>Meltdown</a:t>
            </a:r>
          </a:p>
        </p:txBody>
      </p:sp>
      <p:graphicFrame>
        <p:nvGraphicFramePr>
          <p:cNvPr id="46" name="表格 45"/>
          <p:cNvGraphicFramePr>
            <a:graphicFrameLocks noGrp="1"/>
          </p:cNvGraphicFramePr>
          <p:nvPr/>
        </p:nvGraphicFramePr>
        <p:xfrm>
          <a:off x="3579299" y="4743993"/>
          <a:ext cx="1157165" cy="822960"/>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1157165">
                  <a:extLst>
                    <a:ext uri="{9D8B030D-6E8A-4147-A177-3AD203B41FA5}">
                      <a16:colId xmlns:a16="http://schemas.microsoft.com/office/drawing/2014/main" val="20000"/>
                    </a:ext>
                  </a:extLst>
                </a:gridCol>
              </a:tblGrid>
              <a:tr h="117404">
                <a:tc>
                  <a:txBody>
                    <a:bodyPr/>
                    <a:lstStyle/>
                    <a:p>
                      <a:pPr algn="ctr"/>
                      <a:r>
                        <a:rPr lang="en-US" altLang="zh-CN" sz="900" dirty="0">
                          <a:solidFill>
                            <a:schemeClr val="tx1"/>
                          </a:solidFill>
                        </a:rPr>
                        <a:t>Key = 1</a:t>
                      </a:r>
                      <a:endParaRPr lang="zh-CN" altLang="en-US" sz="900" dirty="0">
                        <a:solidFill>
                          <a:schemeClr val="tx1"/>
                        </a:solidFill>
                      </a:endParaRPr>
                    </a:p>
                  </a:txBody>
                  <a:tcPr marL="72000" marR="72000" marT="0" marB="0">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7404">
                <a:tc>
                  <a:txBody>
                    <a:bodyPr/>
                    <a:lstStyle/>
                    <a:p>
                      <a:pPr algn="ctr"/>
                      <a:endParaRPr lang="zh-CN" altLang="en-US" sz="900" dirty="0">
                        <a:solidFill>
                          <a:schemeClr val="tx1"/>
                        </a:solidFill>
                      </a:endParaRPr>
                    </a:p>
                  </a:txBody>
                  <a:tcPr marL="72000" marR="72000" marT="0" marB="0">
                    <a:lnT w="19050" cap="flat" cmpd="sng" algn="ctr">
                      <a:solidFill>
                        <a:srgbClr val="FF0066"/>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102870">
                <a:tc>
                  <a:txBody>
                    <a:bodyPr/>
                    <a:lstStyle/>
                    <a:p>
                      <a:pPr algn="ctr"/>
                      <a:endParaRPr lang="zh-CN" altLang="en-US" sz="900" b="1" dirty="0">
                        <a:solidFill>
                          <a:schemeClr val="tx1"/>
                        </a:solidFill>
                      </a:endParaRPr>
                    </a:p>
                  </a:txBody>
                  <a:tcPr marL="72000" marR="72000" marT="0" marB="0">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870">
                <a:tc>
                  <a:txBody>
                    <a:bodyPr/>
                    <a:lstStyle/>
                    <a:p>
                      <a:pPr algn="ctr"/>
                      <a:r>
                        <a:rPr lang="en-US" altLang="zh-CN" sz="900" b="1" dirty="0" err="1">
                          <a:solidFill>
                            <a:schemeClr val="tx1"/>
                          </a:solidFill>
                        </a:rPr>
                        <a:t>buf</a:t>
                      </a:r>
                      <a:r>
                        <a:rPr lang="en-US" altLang="zh-CN" sz="900" b="1" dirty="0">
                          <a:solidFill>
                            <a:schemeClr val="tx1"/>
                          </a:solidFill>
                        </a:rPr>
                        <a:t>[1]</a:t>
                      </a:r>
                      <a:endParaRPr lang="zh-CN" altLang="en-US" sz="900" b="1" dirty="0">
                        <a:solidFill>
                          <a:schemeClr val="tx1"/>
                        </a:solidFill>
                      </a:endParaRPr>
                    </a:p>
                  </a:txBody>
                  <a:tcPr marL="72000" marR="72000" marT="0" marB="0">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2870">
                <a:tc>
                  <a:txBody>
                    <a:bodyPr/>
                    <a:lstStyle/>
                    <a:p>
                      <a:pPr algn="ctr"/>
                      <a:endParaRPr lang="zh-CN" altLang="en-US" sz="900" b="1" dirty="0">
                        <a:solidFill>
                          <a:schemeClr val="tx1"/>
                        </a:solidFill>
                      </a:endParaRPr>
                    </a:p>
                  </a:txBody>
                  <a:tcPr marL="72000" marR="72000" marT="0" marB="0">
                    <a:lnT w="19050" cap="flat" cmpd="sng" algn="ctr">
                      <a:solidFill>
                        <a:srgbClr val="FF0066"/>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102870">
                <a:tc>
                  <a:txBody>
                    <a:bodyPr/>
                    <a:lstStyle/>
                    <a:p>
                      <a:pPr algn="ctr"/>
                      <a:endParaRPr lang="zh-CN" altLang="en-US" sz="900" b="1" dirty="0">
                        <a:solidFill>
                          <a:schemeClr val="tx1"/>
                        </a:solidFill>
                      </a:endParaRPr>
                    </a:p>
                  </a:txBody>
                  <a:tcPr marL="72000" marR="72000" marT="0" marB="0">
                    <a:solidFill>
                      <a:schemeClr val="bg1"/>
                    </a:solidFill>
                  </a:tcPr>
                </a:tc>
                <a:extLst>
                  <a:ext uri="{0D108BD9-81ED-4DB2-BD59-A6C34878D82A}">
                    <a16:rowId xmlns:a16="http://schemas.microsoft.com/office/drawing/2014/main" val="10005"/>
                  </a:ext>
                </a:extLst>
              </a:tr>
            </a:tbl>
          </a:graphicData>
        </a:graphic>
      </p:graphicFrame>
      <p:graphicFrame>
        <p:nvGraphicFramePr>
          <p:cNvPr id="48" name="表格 47"/>
          <p:cNvGraphicFramePr>
            <a:graphicFrameLocks noGrp="1"/>
          </p:cNvGraphicFramePr>
          <p:nvPr/>
        </p:nvGraphicFramePr>
        <p:xfrm>
          <a:off x="5926351" y="4743993"/>
          <a:ext cx="2520000" cy="340268"/>
        </p:xfrm>
        <a:graphic>
          <a:graphicData uri="http://schemas.openxmlformats.org/drawingml/2006/table">
            <a:tbl>
              <a:tblPr firstRow="1" bandRow="1">
                <a:effectLst>
                  <a:outerShdw blurRad="63500" sx="102000" sy="102000" algn="ctr" rotWithShape="0">
                    <a:prstClr val="black">
                      <a:alpha val="40000"/>
                    </a:prstClr>
                  </a:outerShdw>
                </a:effectLst>
                <a:tableStyleId>{7E9639D4-E3E2-4D34-9284-5A2195B3D0D7}</a:tableStyleId>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tblGrid>
              <a:tr h="340268">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[0]</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rgbClr val="FF006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[1]</a:t>
                      </a:r>
                      <a:endParaRPr lang="zh-CN" altLang="en-US" sz="900" dirty="0">
                        <a:solidFill>
                          <a:schemeClr val="tx1"/>
                        </a:solidFill>
                      </a:endParaRPr>
                    </a:p>
                  </a:txBody>
                  <a:tcPr marL="0" marR="0" marT="0" marB="0" anchor="ctr">
                    <a:lnL w="19050" cap="flat" cmpd="sng" algn="ctr">
                      <a:solidFill>
                        <a:srgbClr val="FF0066"/>
                      </a:solidFill>
                      <a:prstDash val="solid"/>
                      <a:round/>
                      <a:headEnd type="none" w="med" len="med"/>
                      <a:tailEnd type="none" w="med" len="med"/>
                    </a:lnL>
                    <a:lnR w="19050" cap="flat" cmpd="sng" algn="ctr">
                      <a:solidFill>
                        <a:srgbClr val="FF0066"/>
                      </a:solidFill>
                      <a:prstDash val="solid"/>
                      <a:round/>
                      <a:headEnd type="none" w="med" len="med"/>
                      <a:tailEnd type="none" w="med" len="med"/>
                    </a:lnR>
                    <a:lnT w="19050" cap="flat" cmpd="sng" algn="ctr">
                      <a:solidFill>
                        <a:srgbClr val="FF0066"/>
                      </a:solidFill>
                      <a:prstDash val="solid"/>
                      <a:round/>
                      <a:headEnd type="none" w="med" len="med"/>
                      <a:tailEnd type="none" w="med" len="med"/>
                    </a:lnT>
                    <a:lnB w="19050" cap="flat" cmpd="sng" algn="ctr">
                      <a:solidFill>
                        <a:srgbClr val="FF0066"/>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[2]</a:t>
                      </a:r>
                      <a:endParaRPr lang="zh-CN" altLang="en-US" sz="900" dirty="0">
                        <a:solidFill>
                          <a:schemeClr val="tx1"/>
                        </a:solidFill>
                      </a:endParaRPr>
                    </a:p>
                  </a:txBody>
                  <a:tcPr marL="0" marR="0" marT="0" marB="0" anchor="ctr">
                    <a:lnL w="19050" cap="flat" cmpd="sng" algn="ctr">
                      <a:solidFill>
                        <a:srgbClr val="FF006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900" dirty="0">
                          <a:solidFill>
                            <a:schemeClr val="tx1"/>
                          </a:solidFill>
                        </a:rPr>
                        <a:t>…</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err="1">
                          <a:solidFill>
                            <a:schemeClr val="tx1"/>
                          </a:solidFill>
                        </a:rPr>
                        <a:t>buf</a:t>
                      </a:r>
                      <a:r>
                        <a:rPr lang="en-US" altLang="zh-CN" sz="900" dirty="0">
                          <a:solidFill>
                            <a:schemeClr val="tx1"/>
                          </a:solidFill>
                        </a:rPr>
                        <a:t>[n]</a:t>
                      </a:r>
                      <a:endParaRPr lang="zh-CN"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mr-IN" altLang="zh-CN" sz="700" dirty="0">
                          <a:solidFill>
                            <a:schemeClr val="tx1"/>
                          </a:solidFill>
                        </a:rPr>
                        <a:t>…</a:t>
                      </a:r>
                      <a:endParaRPr lang="zh-CN" altLang="en-US" sz="7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3" name="文本框 42"/>
          <p:cNvSpPr txBox="1"/>
          <p:nvPr/>
        </p:nvSpPr>
        <p:spPr>
          <a:xfrm>
            <a:off x="3972526" y="2924945"/>
            <a:ext cx="1986832"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Load </a:t>
            </a:r>
            <a:r>
              <a:rPr lang="en-US" altLang="zh-CN" sz="1400" b="1" dirty="0" err="1">
                <a:solidFill>
                  <a:srgbClr val="FFFFFF">
                    <a:lumMod val="85000"/>
                  </a:srgbClr>
                </a:solidFill>
                <a:latin typeface="Century Gothic"/>
                <a:ea typeface="Bangla MN" charset="0"/>
                <a:cs typeface="Bangla MN" charset="0"/>
              </a:rPr>
              <a:t>buf</a:t>
            </a:r>
            <a:r>
              <a:rPr lang="en-US" altLang="zh-CN" sz="1400" dirty="0">
                <a:solidFill>
                  <a:srgbClr val="FFFFFF">
                    <a:lumMod val="85000"/>
                  </a:srgbClr>
                </a:solidFill>
                <a:latin typeface="Century Gothic"/>
                <a:ea typeface="Bangla MN" charset="0"/>
                <a:cs typeface="Bangla MN" charset="0"/>
              </a:rPr>
              <a:t>[%</a:t>
            </a:r>
            <a:r>
              <a:rPr lang="en-US" altLang="zh-CN" sz="1400" dirty="0" err="1">
                <a:solidFill>
                  <a:srgbClr val="FFFFFF">
                    <a:lumMod val="85000"/>
                  </a:srgbClr>
                </a:solidFill>
                <a:latin typeface="Century Gothic"/>
                <a:ea typeface="Bangla MN" charset="0"/>
                <a:cs typeface="Bangla MN" charset="0"/>
              </a:rPr>
              <a:t>rax</a:t>
            </a:r>
            <a:r>
              <a:rPr lang="en-US" altLang="zh-CN" sz="1400" dirty="0">
                <a:solidFill>
                  <a:srgbClr val="FFFFFF">
                    <a:lumMod val="85000"/>
                  </a:srgbClr>
                </a:solidFill>
                <a:latin typeface="Century Gothic"/>
                <a:ea typeface="Bangla MN" charset="0"/>
                <a:cs typeface="Bangla MN" charset="0"/>
              </a:rPr>
              <a:t>], %</a:t>
            </a:r>
            <a:r>
              <a:rPr lang="en-US" altLang="zh-CN" sz="1400" dirty="0" err="1">
                <a:solidFill>
                  <a:srgbClr val="FFFFFF">
                    <a:lumMod val="85000"/>
                  </a:srgbClr>
                </a:solidFill>
                <a:latin typeface="Century Gothic"/>
                <a:ea typeface="Bangla MN" charset="0"/>
                <a:cs typeface="Bangla MN" charset="0"/>
              </a:rPr>
              <a:t>rbx</a:t>
            </a:r>
            <a:endParaRPr lang="en-US" altLang="zh-CN" sz="1400" dirty="0">
              <a:solidFill>
                <a:srgbClr val="FFFFFF">
                  <a:lumMod val="85000"/>
                </a:srgbClr>
              </a:solidFill>
              <a:latin typeface="Century Gothic"/>
              <a:ea typeface="Bangla MN" charset="0"/>
              <a:cs typeface="Bangla MN" charset="0"/>
            </a:endParaRPr>
          </a:p>
        </p:txBody>
      </p:sp>
      <p:sp>
        <p:nvSpPr>
          <p:cNvPr id="44" name="文本框 43"/>
          <p:cNvSpPr txBox="1"/>
          <p:nvPr/>
        </p:nvSpPr>
        <p:spPr>
          <a:xfrm>
            <a:off x="6084822" y="2924945"/>
            <a:ext cx="1439506" cy="307777"/>
          </a:xfrm>
          <a:prstGeom prst="rect">
            <a:avLst/>
          </a:prstGeom>
          <a:noFill/>
        </p:spPr>
        <p:txBody>
          <a:bodyPr wrap="square" rtlCol="0">
            <a:spAutoFit/>
          </a:bodyPr>
          <a:lstStyle/>
          <a:p>
            <a:pP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sym typeface="Wingdings"/>
              </a:rPr>
              <a:t>Access </a:t>
            </a:r>
            <a:r>
              <a:rPr lang="en-US" altLang="zh-CN" sz="1400" b="1" dirty="0" err="1">
                <a:solidFill>
                  <a:srgbClr val="FFFFFF">
                    <a:lumMod val="85000"/>
                  </a:srgbClr>
                </a:solidFill>
                <a:latin typeface="Century Gothic"/>
                <a:ea typeface="Bangla MN" charset="0"/>
                <a:cs typeface="Bangla MN" charset="0"/>
                <a:sym typeface="Wingdings"/>
              </a:rPr>
              <a:t>buf</a:t>
            </a:r>
            <a:r>
              <a:rPr lang="en-US" altLang="zh-CN" sz="1400" b="1" dirty="0">
                <a:solidFill>
                  <a:srgbClr val="FFFFFF">
                    <a:lumMod val="85000"/>
                  </a:srgbClr>
                </a:solidFill>
                <a:latin typeface="Century Gothic"/>
                <a:ea typeface="Bangla MN" charset="0"/>
                <a:cs typeface="Bangla MN" charset="0"/>
                <a:sym typeface="Wingdings"/>
              </a:rPr>
              <a:t>[1</a:t>
            </a:r>
            <a:r>
              <a:rPr lang="en-US" altLang="zh-CN" sz="1400" b="1" dirty="0">
                <a:solidFill>
                  <a:srgbClr val="FFFFFF">
                    <a:lumMod val="85000"/>
                  </a:srgbClr>
                </a:solidFill>
                <a:effectLst>
                  <a:outerShdw blurRad="63500" sx="102000" sy="102000" algn="ctr" rotWithShape="0">
                    <a:prstClr val="black">
                      <a:alpha val="40000"/>
                    </a:prstClr>
                  </a:outerShdw>
                </a:effectLst>
                <a:latin typeface="Century Gothic"/>
                <a:ea typeface="Bangla MN" charset="0"/>
                <a:cs typeface="Bangla MN" charset="0"/>
                <a:sym typeface="Wingdings"/>
              </a:rPr>
              <a:t>]</a:t>
            </a:r>
            <a:endParaRPr lang="en-US" altLang="zh-CN" sz="1400" dirty="0">
              <a:solidFill>
                <a:srgbClr val="FFFFFF">
                  <a:lumMod val="85000"/>
                </a:srgbClr>
              </a:solidFill>
              <a:latin typeface="Century Gothic"/>
              <a:ea typeface="Bangla MN" charset="0"/>
              <a:cs typeface="Bangla MN" charset="0"/>
              <a:sym typeface="Wingdings"/>
            </a:endParaRPr>
          </a:p>
        </p:txBody>
      </p:sp>
      <p:cxnSp>
        <p:nvCxnSpPr>
          <p:cNvPr id="47" name="直线箭头连接符 46"/>
          <p:cNvCxnSpPr/>
          <p:nvPr/>
        </p:nvCxnSpPr>
        <p:spPr>
          <a:xfrm>
            <a:off x="6283871" y="5121816"/>
            <a:ext cx="0" cy="246222"/>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5800310" y="3400250"/>
            <a:ext cx="220166" cy="220166"/>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FFFF">
                    <a:lumMod val="85000"/>
                  </a:srgbClr>
                </a:solidFill>
                <a:latin typeface="Century Gothic"/>
                <a:ea typeface="Bangla MN" charset="0"/>
                <a:cs typeface="Bangla MN" charset="0"/>
              </a:rPr>
              <a:t>3</a:t>
            </a:r>
            <a:endParaRPr lang="zh-CN" altLang="en-US" b="1" dirty="0">
              <a:solidFill>
                <a:srgbClr val="FFFFFF">
                  <a:lumMod val="85000"/>
                </a:srgbClr>
              </a:solidFill>
              <a:latin typeface="Century Gothic"/>
              <a:ea typeface="Bangla MN" charset="0"/>
              <a:cs typeface="Bangla MN" charset="0"/>
            </a:endParaRPr>
          </a:p>
        </p:txBody>
      </p:sp>
      <p:cxnSp>
        <p:nvCxnSpPr>
          <p:cNvPr id="45" name="直线箭头连接符 44"/>
          <p:cNvCxnSpPr/>
          <p:nvPr/>
        </p:nvCxnSpPr>
        <p:spPr>
          <a:xfrm>
            <a:off x="2913129" y="4938042"/>
            <a:ext cx="6332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2568356" y="5105251"/>
            <a:ext cx="1322811" cy="430887"/>
          </a:xfrm>
          <a:prstGeom prst="rect">
            <a:avLst/>
          </a:prstGeom>
          <a:noFill/>
        </p:spPr>
        <p:txBody>
          <a:bodyPr wrap="square" rtlCol="0">
            <a:spAutoFit/>
          </a:bodyPr>
          <a:lstStyle/>
          <a:p>
            <a:pPr algn="ctr" fontAlgn="auto">
              <a:spcBef>
                <a:spcPts val="0"/>
              </a:spcBef>
              <a:spcAft>
                <a:spcPts val="0"/>
              </a:spcAft>
            </a:pPr>
            <a:r>
              <a:rPr lang="en-US" altLang="zh-CN" sz="1100" i="1" dirty="0">
                <a:solidFill>
                  <a:srgbClr val="000000"/>
                </a:solidFill>
                <a:latin typeface="Century Gothic"/>
                <a:ea typeface="Bangla MN" charset="0"/>
                <a:cs typeface="Bangla MN" charset="0"/>
              </a:rPr>
              <a:t>Access </a:t>
            </a:r>
          </a:p>
          <a:p>
            <a:pPr algn="ctr" fontAlgn="auto">
              <a:spcBef>
                <a:spcPts val="0"/>
              </a:spcBef>
              <a:spcAft>
                <a:spcPts val="0"/>
              </a:spcAft>
            </a:pPr>
            <a:r>
              <a:rPr lang="en-US" altLang="zh-CN" sz="1100" i="1" dirty="0" err="1">
                <a:solidFill>
                  <a:srgbClr val="FF0066"/>
                </a:solidFill>
                <a:latin typeface="Century Gothic"/>
                <a:ea typeface="Bangla MN" charset="0"/>
                <a:cs typeface="Bangla MN" charset="0"/>
              </a:rPr>
              <a:t>buf</a:t>
            </a:r>
            <a:r>
              <a:rPr lang="en-US" altLang="zh-CN" sz="1100" i="1" dirty="0">
                <a:solidFill>
                  <a:srgbClr val="FF0066"/>
                </a:solidFill>
                <a:latin typeface="Century Gothic"/>
                <a:ea typeface="Bangla MN" charset="0"/>
                <a:cs typeface="Bangla MN" charset="0"/>
              </a:rPr>
              <a:t>[1]</a:t>
            </a:r>
          </a:p>
        </p:txBody>
      </p:sp>
      <p:cxnSp>
        <p:nvCxnSpPr>
          <p:cNvPr id="50" name="直线箭头连接符 49"/>
          <p:cNvCxnSpPr/>
          <p:nvPr/>
        </p:nvCxnSpPr>
        <p:spPr>
          <a:xfrm>
            <a:off x="4965942" y="4938042"/>
            <a:ext cx="6332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a:off x="4965942" y="5013176"/>
            <a:ext cx="633264"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61014" y="5105251"/>
            <a:ext cx="1322811" cy="430887"/>
          </a:xfrm>
          <a:prstGeom prst="rect">
            <a:avLst/>
          </a:prstGeom>
          <a:noFill/>
        </p:spPr>
        <p:txBody>
          <a:bodyPr wrap="square" rtlCol="0">
            <a:spAutoFit/>
          </a:bodyPr>
          <a:lstStyle/>
          <a:p>
            <a:pPr algn="ctr" fontAlgn="auto">
              <a:spcBef>
                <a:spcPts val="0"/>
              </a:spcBef>
              <a:spcAft>
                <a:spcPts val="0"/>
              </a:spcAft>
            </a:pPr>
            <a:r>
              <a:rPr lang="en-US" altLang="zh-CN" sz="1100" i="1" dirty="0">
                <a:solidFill>
                  <a:srgbClr val="FF0066"/>
                </a:solidFill>
                <a:latin typeface="Century Gothic"/>
                <a:ea typeface="Bangla MN" charset="0"/>
                <a:cs typeface="Bangla MN" charset="0"/>
              </a:rPr>
              <a:t>Fill </a:t>
            </a:r>
            <a:r>
              <a:rPr lang="en-US" altLang="zh-CN" sz="1100" i="1" dirty="0" err="1">
                <a:solidFill>
                  <a:srgbClr val="FF0066"/>
                </a:solidFill>
                <a:latin typeface="Century Gothic"/>
                <a:ea typeface="Bangla MN" charset="0"/>
                <a:cs typeface="Bangla MN" charset="0"/>
              </a:rPr>
              <a:t>buf</a:t>
            </a:r>
            <a:r>
              <a:rPr lang="en-US" altLang="zh-CN" sz="1100" i="1" dirty="0">
                <a:solidFill>
                  <a:srgbClr val="FF0066"/>
                </a:solidFill>
                <a:latin typeface="Century Gothic"/>
                <a:ea typeface="Bangla MN" charset="0"/>
                <a:cs typeface="Bangla MN" charset="0"/>
              </a:rPr>
              <a:t>[1]</a:t>
            </a:r>
          </a:p>
          <a:p>
            <a:pPr algn="ctr" fontAlgn="auto">
              <a:spcBef>
                <a:spcPts val="0"/>
              </a:spcBef>
              <a:spcAft>
                <a:spcPts val="0"/>
              </a:spcAft>
            </a:pPr>
            <a:r>
              <a:rPr lang="en-US" altLang="zh-CN" sz="1100" i="1" dirty="0">
                <a:solidFill>
                  <a:srgbClr val="FF0066"/>
                </a:solidFill>
                <a:latin typeface="Century Gothic"/>
                <a:ea typeface="Bangla MN" charset="0"/>
                <a:cs typeface="Bangla MN" charset="0"/>
              </a:rPr>
              <a:t>to cache</a:t>
            </a:r>
          </a:p>
        </p:txBody>
      </p:sp>
      <p:sp>
        <p:nvSpPr>
          <p:cNvPr id="57" name="椭圆 56"/>
          <p:cNvSpPr/>
          <p:nvPr/>
        </p:nvSpPr>
        <p:spPr>
          <a:xfrm>
            <a:off x="3119096" y="4826905"/>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
        <p:nvSpPr>
          <p:cNvPr id="58" name="椭圆 57"/>
          <p:cNvSpPr/>
          <p:nvPr/>
        </p:nvSpPr>
        <p:spPr>
          <a:xfrm>
            <a:off x="5148064" y="4865018"/>
            <a:ext cx="220166" cy="220166"/>
          </a:xfrm>
          <a:prstGeom prst="ellipse">
            <a:avLst/>
          </a:prstGeom>
          <a:solidFill>
            <a:schemeClr val="bg1"/>
          </a:solidFill>
          <a:ln w="190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altLang="zh-CN" sz="1400" b="1" dirty="0">
                <a:solidFill>
                  <a:srgbClr val="FF0066"/>
                </a:solidFill>
                <a:latin typeface="Century Gothic"/>
                <a:ea typeface="Bangla MN" charset="0"/>
                <a:cs typeface="Bangla MN" charset="0"/>
              </a:rPr>
              <a:t>2</a:t>
            </a:r>
            <a:endParaRPr lang="zh-CN" altLang="en-US" b="1" dirty="0">
              <a:solidFill>
                <a:srgbClr val="FF0066"/>
              </a:solidFill>
              <a:latin typeface="Century Gothic"/>
              <a:ea typeface="Bangla MN" charset="0"/>
              <a:cs typeface="Bangla MN" charset="0"/>
            </a:endParaRPr>
          </a:p>
        </p:txBody>
      </p:sp>
      <p:sp>
        <p:nvSpPr>
          <p:cNvPr id="60" name="文本框 59"/>
          <p:cNvSpPr txBox="1"/>
          <p:nvPr/>
        </p:nvSpPr>
        <p:spPr>
          <a:xfrm>
            <a:off x="1719747" y="3510334"/>
            <a:ext cx="1772272" cy="307777"/>
          </a:xfrm>
          <a:prstGeom prst="rect">
            <a:avLst/>
          </a:prstGeom>
          <a:noFill/>
        </p:spPr>
        <p:txBody>
          <a:bodyPr wrap="square" rtlCol="0">
            <a:spAutoFit/>
          </a:bodyPr>
          <a:lstStyle/>
          <a:p>
            <a:pPr algn="ctr" fontAlgn="auto">
              <a:spcBef>
                <a:spcPts val="0"/>
              </a:spcBef>
              <a:spcAft>
                <a:spcPts val="0"/>
              </a:spcAft>
            </a:pPr>
            <a:r>
              <a:rPr lang="en-US" altLang="zh-CN" sz="1400" dirty="0">
                <a:solidFill>
                  <a:srgbClr val="FFFFFF">
                    <a:lumMod val="85000"/>
                  </a:srgbClr>
                </a:solidFill>
                <a:latin typeface="Century Gothic"/>
                <a:ea typeface="Bangla MN" charset="0"/>
                <a:cs typeface="Bangla MN" charset="0"/>
              </a:rPr>
              <a:t>Exception</a:t>
            </a:r>
          </a:p>
        </p:txBody>
      </p:sp>
      <p:cxnSp>
        <p:nvCxnSpPr>
          <p:cNvPr id="61" name="直线箭头连接符 60"/>
          <p:cNvCxnSpPr/>
          <p:nvPr/>
        </p:nvCxnSpPr>
        <p:spPr>
          <a:xfrm>
            <a:off x="3218656" y="3664221"/>
            <a:ext cx="633264" cy="0"/>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12"/>
          <p:cNvSpPr/>
          <p:nvPr/>
        </p:nvSpPr>
        <p:spPr>
          <a:xfrm>
            <a:off x="2257780" y="2551690"/>
            <a:ext cx="5076065" cy="888317"/>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lang="en-US" altLang="zh-CN" sz="2000" dirty="0">
                <a:solidFill>
                  <a:srgbClr val="000000"/>
                </a:solidFill>
                <a:latin typeface="Century Gothic"/>
                <a:ea typeface="Bangla MN" charset="0"/>
                <a:cs typeface="Bangla MN" charset="0"/>
              </a:rPr>
              <a:t>Attacker finds that </a:t>
            </a:r>
            <a:r>
              <a:rPr lang="en-US" altLang="zh-CN" sz="2000" b="1" dirty="0" err="1">
                <a:solidFill>
                  <a:srgbClr val="000000"/>
                </a:solidFill>
                <a:latin typeface="Century Gothic"/>
                <a:ea typeface="Bangla MN" charset="0"/>
                <a:cs typeface="Bangla MN" charset="0"/>
              </a:rPr>
              <a:t>buf</a:t>
            </a:r>
            <a:r>
              <a:rPr lang="en-US" altLang="zh-CN" sz="2000" b="1" dirty="0">
                <a:solidFill>
                  <a:srgbClr val="000000"/>
                </a:solidFill>
                <a:latin typeface="Century Gothic"/>
                <a:ea typeface="Bangla MN" charset="0"/>
                <a:cs typeface="Bangla MN" charset="0"/>
              </a:rPr>
              <a:t>[1]</a:t>
            </a:r>
            <a:r>
              <a:rPr lang="en-US" altLang="zh-CN" sz="2000" dirty="0">
                <a:solidFill>
                  <a:srgbClr val="000000"/>
                </a:solidFill>
                <a:latin typeface="Century Gothic"/>
                <a:ea typeface="Bangla MN" charset="0"/>
                <a:cs typeface="Bangla MN" charset="0"/>
              </a:rPr>
              <a:t> is in the </a:t>
            </a:r>
            <a:r>
              <a:rPr lang="en-US" altLang="zh-CN" sz="2000" b="1" dirty="0">
                <a:solidFill>
                  <a:srgbClr val="000000"/>
                </a:solidFill>
                <a:latin typeface="Century Gothic"/>
                <a:ea typeface="Bangla MN" charset="0"/>
                <a:cs typeface="Bangla MN" charset="0"/>
              </a:rPr>
              <a:t>cache</a:t>
            </a:r>
            <a:r>
              <a:rPr lang="en-US" altLang="zh-CN" sz="2000" dirty="0">
                <a:solidFill>
                  <a:srgbClr val="000000"/>
                </a:solidFill>
                <a:latin typeface="Century Gothic"/>
                <a:ea typeface="Bangla MN" charset="0"/>
                <a:cs typeface="Bangla MN" charset="0"/>
              </a:rPr>
              <a:t>, so that </a:t>
            </a:r>
            <a:r>
              <a:rPr lang="en-US" altLang="zh-CN" sz="2000" b="1" dirty="0">
                <a:solidFill>
                  <a:srgbClr val="FF0066"/>
                </a:solidFill>
                <a:effectLst>
                  <a:outerShdw blurRad="63500" sx="102000" sy="102000" algn="ctr" rotWithShape="0">
                    <a:prstClr val="black">
                      <a:alpha val="40000"/>
                    </a:prstClr>
                  </a:outerShdw>
                </a:effectLst>
                <a:latin typeface="Century Gothic"/>
                <a:ea typeface="Bangla MN" charset="0"/>
                <a:cs typeface="Bangla MN" charset="0"/>
              </a:rPr>
              <a:t>key equals to 1</a:t>
            </a:r>
            <a:r>
              <a:rPr lang="en-US" altLang="zh-CN" sz="2000" dirty="0">
                <a:solidFill>
                  <a:srgbClr val="000000"/>
                </a:solidFill>
                <a:latin typeface="Century Gothic"/>
                <a:ea typeface="Bangla MN" charset="0"/>
                <a:cs typeface="Bangla MN" charset="0"/>
              </a:rPr>
              <a:t>!</a:t>
            </a:r>
            <a:endParaRPr kumimoji="0" lang="en-US" altLang="zh-CN" sz="2000" b="1"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2506972334"/>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4</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Existing Solution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6" name="内容占位符 2"/>
          <p:cNvSpPr txBox="1">
            <a:spLocks/>
          </p:cNvSpPr>
          <p:nvPr/>
        </p:nvSpPr>
        <p:spPr bwMode="auto">
          <a:xfrm>
            <a:off x="371477" y="1878807"/>
            <a:ext cx="8304981"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TW" sz="2800" dirty="0">
                <a:solidFill>
                  <a:srgbClr val="000000"/>
                </a:solidFill>
                <a:latin typeface="Century Gothic"/>
              </a:rPr>
              <a:t>KPTI (</a:t>
            </a:r>
            <a:r>
              <a:rPr kumimoji="0" lang="en-US" altLang="zh-TW" sz="2800" u="sng" dirty="0">
                <a:solidFill>
                  <a:srgbClr val="000000"/>
                </a:solidFill>
                <a:latin typeface="Century Gothic"/>
              </a:rPr>
              <a:t>K</a:t>
            </a:r>
            <a:r>
              <a:rPr kumimoji="0" lang="en-US" altLang="zh-TW" sz="2800" dirty="0">
                <a:solidFill>
                  <a:srgbClr val="000000"/>
                </a:solidFill>
                <a:latin typeface="Century Gothic"/>
              </a:rPr>
              <a:t>ernel </a:t>
            </a:r>
            <a:r>
              <a:rPr kumimoji="0" lang="en-US" altLang="zh-TW" sz="2800" u="sng" dirty="0">
                <a:solidFill>
                  <a:srgbClr val="000000"/>
                </a:solidFill>
                <a:latin typeface="Century Gothic"/>
              </a:rPr>
              <a:t>P</a:t>
            </a:r>
            <a:r>
              <a:rPr kumimoji="0" lang="en-US" altLang="zh-TW" sz="2800" dirty="0">
                <a:solidFill>
                  <a:srgbClr val="000000"/>
                </a:solidFill>
                <a:latin typeface="Century Gothic"/>
              </a:rPr>
              <a:t>age </a:t>
            </a:r>
            <a:r>
              <a:rPr kumimoji="0" lang="en-US" altLang="zh-TW" sz="2800" u="sng" dirty="0">
                <a:solidFill>
                  <a:srgbClr val="000000"/>
                </a:solidFill>
                <a:latin typeface="Century Gothic"/>
              </a:rPr>
              <a:t>T</a:t>
            </a:r>
            <a:r>
              <a:rPr kumimoji="0" lang="en-US" altLang="zh-TW" sz="2800" dirty="0">
                <a:solidFill>
                  <a:srgbClr val="000000"/>
                </a:solidFill>
                <a:latin typeface="Century Gothic"/>
              </a:rPr>
              <a:t>able </a:t>
            </a:r>
            <a:r>
              <a:rPr kumimoji="0" lang="en-US" altLang="zh-TW" sz="2800" u="sng" dirty="0">
                <a:solidFill>
                  <a:srgbClr val="000000"/>
                </a:solidFill>
                <a:latin typeface="Century Gothic"/>
              </a:rPr>
              <a:t>I</a:t>
            </a:r>
            <a:r>
              <a:rPr kumimoji="0" lang="en-US" altLang="zh-TW" sz="2800" dirty="0">
                <a:solidFill>
                  <a:srgbClr val="000000"/>
                </a:solidFill>
                <a:latin typeface="Century Gothic"/>
              </a:rPr>
              <a:t>solation)</a:t>
            </a:r>
            <a:endParaRPr kumimoji="0" lang="en-US" altLang="zh-CN" sz="2800" dirty="0">
              <a:solidFill>
                <a:srgbClr val="000000"/>
              </a:solidFill>
              <a:latin typeface="Century Gothic"/>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Two page tables </a:t>
            </a:r>
            <a:r>
              <a:rPr kumimoji="0" lang="en-US" altLang="zh-CN" sz="2000" dirty="0">
                <a:solidFill>
                  <a:srgbClr val="000000"/>
                </a:solidFill>
                <a:latin typeface="Century Gothic" pitchFamily="34" charset="0"/>
                <a:ea typeface="Verdana" pitchFamily="34" charset="0"/>
                <a:cs typeface="Verdana" pitchFamily="34" charset="0"/>
              </a:rPr>
              <a:t>for user and kernel space</a:t>
            </a:r>
          </a:p>
          <a:p>
            <a:pPr marL="914400" lvl="1"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1600" dirty="0">
                <a:solidFill>
                  <a:srgbClr val="FF0066"/>
                </a:solidFill>
                <a:latin typeface="Century Gothic" pitchFamily="34" charset="0"/>
                <a:ea typeface="Verdana" pitchFamily="34" charset="0"/>
                <a:cs typeface="Verdana" pitchFamily="34" charset="0"/>
              </a:rPr>
              <a:t>User page table </a:t>
            </a:r>
            <a:r>
              <a:rPr kumimoji="0" lang="en-US" altLang="zh-CN" sz="1600" dirty="0">
                <a:solidFill>
                  <a:srgbClr val="000000"/>
                </a:solidFill>
                <a:latin typeface="Century Gothic" pitchFamily="34" charset="0"/>
                <a:ea typeface="Verdana" pitchFamily="34" charset="0"/>
                <a:cs typeface="Verdana" pitchFamily="34" charset="0"/>
              </a:rPr>
              <a:t>only maps user space</a:t>
            </a:r>
          </a:p>
          <a:p>
            <a:pPr marL="914400" lvl="1"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1600" dirty="0">
                <a:solidFill>
                  <a:srgbClr val="FF0066"/>
                </a:solidFill>
                <a:latin typeface="Century Gothic" pitchFamily="34" charset="0"/>
                <a:ea typeface="Verdana" pitchFamily="34" charset="0"/>
                <a:cs typeface="Verdana" pitchFamily="34" charset="0"/>
              </a:rPr>
              <a:t>Kernel page table </a:t>
            </a:r>
            <a:r>
              <a:rPr kumimoji="0" lang="en-US" altLang="zh-CN" sz="1600" dirty="0">
                <a:solidFill>
                  <a:srgbClr val="000000"/>
                </a:solidFill>
                <a:latin typeface="Century Gothic" pitchFamily="34" charset="0"/>
                <a:ea typeface="Verdana" pitchFamily="34" charset="0"/>
                <a:cs typeface="Verdana" pitchFamily="34" charset="0"/>
              </a:rPr>
              <a:t>maps both user and kernel space</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Switch the page table during user/kernel switching</a:t>
            </a:r>
            <a:endParaRPr kumimoji="0" lang="en-US" altLang="zh-CN" sz="2000" dirty="0">
              <a:solidFill>
                <a:srgbClr val="000000"/>
              </a:solidFill>
              <a:latin typeface="Century Gothic" pitchFamily="34" charset="0"/>
            </a:endParaRPr>
          </a:p>
          <a:p>
            <a:pPr marL="914400" lvl="1"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1600" dirty="0">
                <a:solidFill>
                  <a:srgbClr val="000000"/>
                </a:solidFill>
                <a:latin typeface="Century Gothic" pitchFamily="34" charset="0"/>
                <a:ea typeface="Verdana" pitchFamily="34" charset="0"/>
                <a:cs typeface="Verdana" pitchFamily="34" charset="0"/>
              </a:rPr>
              <a:t>Add latency to syscalls, signal handler,</a:t>
            </a:r>
            <a:r>
              <a:rPr kumimoji="0" lang="mr-IN" altLang="zh-CN" sz="1600" dirty="0">
                <a:solidFill>
                  <a:srgbClr val="000000"/>
                </a:solidFill>
                <a:latin typeface="Century Gothic" pitchFamily="34" charset="0"/>
                <a:ea typeface="Verdana" pitchFamily="34" charset="0"/>
                <a:cs typeface="Verdana" pitchFamily="34" charset="0"/>
              </a:rPr>
              <a:t>…</a:t>
            </a:r>
            <a:endParaRPr kumimoji="0" lang="en-US" altLang="zh-CN" sz="16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Up to 30% overhead on server application</a:t>
            </a:r>
          </a:p>
          <a:p>
            <a:pPr marL="914400" lvl="1"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1600" dirty="0">
              <a:solidFill>
                <a:srgbClr val="000000"/>
              </a:solidFill>
              <a:latin typeface="Century Gothic" pitchFamily="34" charset="0"/>
              <a:ea typeface="Verdana" pitchFamily="34" charset="0"/>
              <a:cs typeface="Verdana" pitchFamily="34" charset="0"/>
            </a:endParaRPr>
          </a:p>
          <a:p>
            <a:pPr marL="914400" lvl="1"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1600" dirty="0">
              <a:solidFill>
                <a:srgbClr val="000000"/>
              </a:solidFill>
              <a:latin typeface="Century Gothic" pitchFamily="34" charset="0"/>
              <a:ea typeface="Verdana" pitchFamily="34" charset="0"/>
              <a:cs typeface="Verdana" pitchFamily="34" charset="0"/>
            </a:endParaRPr>
          </a:p>
          <a:p>
            <a:pPr marL="95250" fontAlgn="auto">
              <a:spcBef>
                <a:spcPct val="20000"/>
              </a:spcBef>
              <a:spcAft>
                <a:spcPts val="0"/>
              </a:spcAft>
              <a:buClr>
                <a:srgbClr val="FF0066"/>
              </a:buClr>
              <a:buSzPct val="80000"/>
              <a:defRPr/>
            </a:pPr>
            <a:r>
              <a:rPr kumimoji="0" lang="en-US" altLang="zh-CN" sz="2800" dirty="0">
                <a:solidFill>
                  <a:srgbClr val="000000"/>
                </a:solidFill>
                <a:latin typeface="Century Gothic"/>
                <a:ea typeface="Verdana" pitchFamily="34" charset="0"/>
                <a:cs typeface="Verdana" pitchFamily="34" charset="0"/>
              </a:rPr>
              <a:t>Not suitable for the cloud environment</a:t>
            </a:r>
            <a:endParaRPr kumimoji="0" lang="zh-CN" altLang="en-US" sz="2800" dirty="0">
              <a:solidFill>
                <a:srgbClr val="000000"/>
              </a:solidFill>
              <a:latin typeface="Century Gothic"/>
              <a:ea typeface="Verdana" pitchFamily="34" charset="0"/>
              <a:cs typeface="Verdana" pitchFamily="34" charset="0"/>
            </a:endParaRPr>
          </a:p>
          <a:p>
            <a:pPr marL="630238" lvl="2"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2269525010"/>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5615" y="762000"/>
            <a:ext cx="3922643" cy="507831"/>
          </a:xfrm>
        </p:spPr>
        <p:txBody>
          <a:bodyPr/>
          <a:lstStyle/>
          <a:p>
            <a:r>
              <a:rPr lang="en-US" altLang="zh-CN" dirty="0"/>
              <a:t>Goals</a:t>
            </a:r>
            <a:endParaRPr lang="zh-CN" altLang="en-US" dirty="0"/>
          </a:p>
        </p:txBody>
      </p:sp>
      <p:sp>
        <p:nvSpPr>
          <p:cNvPr id="31" name="矩形 30"/>
          <p:cNvSpPr/>
          <p:nvPr/>
        </p:nvSpPr>
        <p:spPr>
          <a:xfrm>
            <a:off x="609599" y="2137950"/>
            <a:ext cx="8215548" cy="5334987"/>
          </a:xfrm>
          <a:prstGeom prst="rect">
            <a:avLst/>
          </a:prstGeom>
        </p:spPr>
        <p:txBody>
          <a:bodyPr wrap="square">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257175" indent="-257175">
              <a:lnSpc>
                <a:spcPct val="130000"/>
              </a:lnSpc>
              <a:buFont typeface="Wingdings" charset="2"/>
              <a:buChar char="l"/>
            </a:pPr>
            <a:r>
              <a:rPr lang="en-US" altLang="zh-CN" sz="2400" dirty="0"/>
              <a:t>Defend against Meltdown attack in cloud environment</a:t>
            </a:r>
          </a:p>
          <a:p>
            <a:pPr marL="257175"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Applicability</a:t>
            </a:r>
          </a:p>
          <a:p>
            <a:pPr marL="600067" lvl="1" indent="-257175">
              <a:lnSpc>
                <a:spcPct val="130000"/>
              </a:lnSpc>
              <a:buFont typeface="Wingdings" charset="2"/>
              <a:buChar char="n"/>
            </a:pPr>
            <a:r>
              <a:rPr lang="en-US" altLang="zh-CN" sz="2400" dirty="0"/>
              <a:t>No kernel source code modification</a:t>
            </a:r>
          </a:p>
          <a:p>
            <a:pPr marL="600067" lvl="1" indent="-257175">
              <a:lnSpc>
                <a:spcPct val="130000"/>
              </a:lnSpc>
              <a:buFont typeface="Wingdings" charset="2"/>
              <a:buChar char="n"/>
            </a:pPr>
            <a:r>
              <a:rPr lang="en-US" altLang="zh-CN" sz="2400" dirty="0"/>
              <a:t>No need to reboot a guest</a:t>
            </a:r>
          </a:p>
          <a:p>
            <a:pPr marL="600067" lvl="1" indent="-257175">
              <a:lnSpc>
                <a:spcPct val="130000"/>
              </a:lnSpc>
              <a:buFont typeface="Wingdings" charset="2"/>
              <a:buChar char="l"/>
            </a:pPr>
            <a:endParaRPr lang="en-US" altLang="zh-CN" sz="2400" dirty="0"/>
          </a:p>
          <a:p>
            <a:pPr marL="257175" indent="-257175">
              <a:lnSpc>
                <a:spcPct val="130000"/>
              </a:lnSpc>
              <a:buFont typeface="Wingdings" charset="2"/>
              <a:buChar char="l"/>
            </a:pPr>
            <a:r>
              <a:rPr lang="en-US" altLang="zh-CN" sz="2400" dirty="0"/>
              <a:t>Performance</a:t>
            </a:r>
          </a:p>
          <a:p>
            <a:pPr marL="600067" lvl="1" indent="-257175">
              <a:lnSpc>
                <a:spcPct val="130000"/>
              </a:lnSpc>
              <a:buFont typeface="Wingdings" charset="2"/>
              <a:buChar char="n"/>
            </a:pPr>
            <a:r>
              <a:rPr lang="en-US" altLang="zh-CN" sz="2400" dirty="0"/>
              <a:t>Faster than KPTI </a:t>
            </a:r>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a:p>
            <a:pPr marL="600067" lvl="1" indent="-257175">
              <a:lnSpc>
                <a:spcPct val="130000"/>
              </a:lnSpc>
              <a:buFont typeface="Wingdings" charset="2"/>
              <a:buChar char="l"/>
            </a:pPr>
            <a:endParaRPr lang="en-US" altLang="zh-CN" sz="2400" dirty="0"/>
          </a:p>
        </p:txBody>
      </p:sp>
    </p:spTree>
    <p:extLst>
      <p:ext uri="{BB962C8B-B14F-4D97-AF65-F5344CB8AC3E}">
        <p14:creationId xmlns:p14="http://schemas.microsoft.com/office/powerpoint/2010/main" val="2612772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10</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45" name="Rounded Rectangle 12"/>
          <p:cNvSpPr/>
          <p:nvPr/>
        </p:nvSpPr>
        <p:spPr>
          <a:xfrm>
            <a:off x="276438" y="2996953"/>
            <a:ext cx="8676455" cy="888317"/>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kumimoji="0" lang="en-US" altLang="zh-CN" sz="3000" b="1"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First try</a:t>
            </a:r>
            <a:r>
              <a:rPr kumimoji="0" lang="en-US" altLang="zh-CN" sz="30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a:t>
            </a:r>
            <a:r>
              <a:rPr kumimoji="0" lang="en-US" altLang="zh-CN" sz="28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 </a:t>
            </a:r>
            <a:r>
              <a:rPr kumimoji="0" lang="en-US" altLang="zh-CN" sz="2600" dirty="0">
                <a:solidFill>
                  <a:srgbClr val="FF0066"/>
                </a:solidFill>
                <a:latin typeface="Century Gothic" pitchFamily="34" charset="0"/>
                <a:ea typeface="Verdana" pitchFamily="34" charset="0"/>
                <a:cs typeface="Verdana" pitchFamily="34" charset="0"/>
              </a:rPr>
              <a:t>directly remove kernel mapping </a:t>
            </a:r>
            <a:r>
              <a:rPr kumimoji="0" lang="en-US" altLang="zh-CN" sz="26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in EPT-u</a:t>
            </a:r>
          </a:p>
        </p:txBody>
      </p:sp>
    </p:spTree>
    <p:extLst>
      <p:ext uri="{BB962C8B-B14F-4D97-AF65-F5344CB8AC3E}">
        <p14:creationId xmlns:p14="http://schemas.microsoft.com/office/powerpoint/2010/main" val="1120636319"/>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内容占位符 2"/>
          <p:cNvSpPr txBox="1">
            <a:spLocks/>
          </p:cNvSpPr>
          <p:nvPr/>
        </p:nvSpPr>
        <p:spPr bwMode="auto">
          <a:xfrm>
            <a:off x="5375524" y="2202843"/>
            <a:ext cx="376847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Naïve method</a:t>
            </a: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Remove GPA-to-HPA mapping </a:t>
            </a:r>
            <a:r>
              <a:rPr kumimoji="0" lang="en-US" altLang="zh-CN" sz="2000" dirty="0">
                <a:solidFill>
                  <a:srgbClr val="000000"/>
                </a:solidFill>
                <a:latin typeface="Century Gothic" pitchFamily="34" charset="0"/>
                <a:ea typeface="Verdana" pitchFamily="34" charset="0"/>
                <a:cs typeface="Verdana" pitchFamily="34" charset="0"/>
              </a:rPr>
              <a:t>for kernel in EPT-u</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ZapfDingbatsITC" charset="0"/>
              <a:buChar char="✕"/>
              <a:defRPr/>
            </a:pPr>
            <a:r>
              <a:rPr kumimoji="0" lang="en-US" altLang="zh-CN" sz="2000" dirty="0">
                <a:solidFill>
                  <a:srgbClr val="000000"/>
                </a:solidFill>
                <a:latin typeface="Century Gothic" pitchFamily="34" charset="0"/>
                <a:ea typeface="Verdana" pitchFamily="34" charset="0"/>
                <a:cs typeface="Verdana" pitchFamily="34" charset="0"/>
              </a:rPr>
              <a:t>Cannot distinguish kernel-used and user-used GPA</a:t>
            </a:r>
            <a:endParaRPr kumimoji="0" lang="en-US" altLang="zh-CN" sz="2800" dirty="0">
              <a:solidFill>
                <a:srgbClr val="000000"/>
              </a:solidFill>
              <a:latin typeface="Century Gothic" pitchFamily="34" charset="0"/>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11</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7" name="矩形 6"/>
          <p:cNvSpPr/>
          <p:nvPr/>
        </p:nvSpPr>
        <p:spPr>
          <a:xfrm>
            <a:off x="4467755" y="2492896"/>
            <a:ext cx="756000" cy="173386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 name="矩形 7"/>
          <p:cNvSpPr/>
          <p:nvPr/>
        </p:nvSpPr>
        <p:spPr>
          <a:xfrm>
            <a:off x="2588598" y="2492895"/>
            <a:ext cx="756000" cy="1020018"/>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9" name="矩形 8"/>
          <p:cNvSpPr/>
          <p:nvPr/>
        </p:nvSpPr>
        <p:spPr>
          <a:xfrm>
            <a:off x="695737" y="2492896"/>
            <a:ext cx="756000" cy="184859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11" name="矩形 10"/>
          <p:cNvSpPr/>
          <p:nvPr/>
        </p:nvSpPr>
        <p:spPr>
          <a:xfrm>
            <a:off x="695737" y="2852936"/>
            <a:ext cx="756000" cy="235188"/>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2" name="矩形 11"/>
          <p:cNvSpPr/>
          <p:nvPr/>
        </p:nvSpPr>
        <p:spPr>
          <a:xfrm>
            <a:off x="695737" y="3883700"/>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5" name="矩形 14"/>
          <p:cNvSpPr/>
          <p:nvPr/>
        </p:nvSpPr>
        <p:spPr>
          <a:xfrm>
            <a:off x="4467755" y="3337828"/>
            <a:ext cx="756000" cy="235188"/>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6" name="矩形 15"/>
          <p:cNvSpPr/>
          <p:nvPr/>
        </p:nvSpPr>
        <p:spPr>
          <a:xfrm>
            <a:off x="2588598" y="2706116"/>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7" name="矩形 16"/>
          <p:cNvSpPr/>
          <p:nvPr/>
        </p:nvSpPr>
        <p:spPr>
          <a:xfrm>
            <a:off x="2588598" y="3143292"/>
            <a:ext cx="756000" cy="235188"/>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8" name="矩形 17"/>
          <p:cNvSpPr/>
          <p:nvPr/>
        </p:nvSpPr>
        <p:spPr>
          <a:xfrm>
            <a:off x="4467755" y="2810154"/>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21" name="直线连接符 20"/>
          <p:cNvCxnSpPr>
            <a:stCxn id="11" idx="3"/>
            <a:endCxn id="17" idx="1"/>
          </p:cNvCxnSpPr>
          <p:nvPr/>
        </p:nvCxnSpPr>
        <p:spPr>
          <a:xfrm>
            <a:off x="1451738" y="2970530"/>
            <a:ext cx="1136861" cy="2903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2" idx="3"/>
            <a:endCxn id="16" idx="1"/>
          </p:cNvCxnSpPr>
          <p:nvPr/>
        </p:nvCxnSpPr>
        <p:spPr>
          <a:xfrm flipV="1">
            <a:off x="1451738" y="2823710"/>
            <a:ext cx="1136861" cy="1177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17" idx="3"/>
            <a:endCxn id="15" idx="1"/>
          </p:cNvCxnSpPr>
          <p:nvPr/>
        </p:nvCxnSpPr>
        <p:spPr>
          <a:xfrm>
            <a:off x="3344599" y="3260886"/>
            <a:ext cx="1123157" cy="1945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线连接符 25"/>
          <p:cNvCxnSpPr>
            <a:stCxn id="16" idx="3"/>
            <a:endCxn id="18" idx="1"/>
          </p:cNvCxnSpPr>
          <p:nvPr/>
        </p:nvCxnSpPr>
        <p:spPr>
          <a:xfrm>
            <a:off x="3344599" y="2823710"/>
            <a:ext cx="1123157" cy="1040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内容占位符 2"/>
          <p:cNvSpPr txBox="1">
            <a:spLocks/>
          </p:cNvSpPr>
          <p:nvPr/>
        </p:nvSpPr>
        <p:spPr bwMode="auto">
          <a:xfrm>
            <a:off x="195634" y="4509121"/>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virtual address</a:t>
            </a:r>
          </a:p>
          <a:p>
            <a:pPr lvl="2" algn="ctr" fontAlgn="auto">
              <a:spcBef>
                <a:spcPts val="0"/>
              </a:spcBef>
              <a:spcAft>
                <a:spcPts val="0"/>
              </a:spcAft>
            </a:pPr>
            <a:r>
              <a:rPr kumimoji="0" lang="en-US" altLang="zh-CN" sz="1200" b="1" dirty="0">
                <a:solidFill>
                  <a:srgbClr val="000000"/>
                </a:solidFill>
                <a:latin typeface="Century Gothic" pitchFamily="34" charset="0"/>
                <a:ea typeface="Verdana" pitchFamily="34" charset="0"/>
                <a:cs typeface="Verdana" pitchFamily="34" charset="0"/>
              </a:rPr>
              <a:t>(</a:t>
            </a:r>
            <a:r>
              <a:rPr kumimoji="0" lang="en-US" altLang="zh-CN" sz="1400" b="1" dirty="0">
                <a:solidFill>
                  <a:srgbClr val="000000"/>
                </a:solidFill>
                <a:latin typeface="Century Gothic" pitchFamily="34" charset="0"/>
                <a:ea typeface="Verdana" pitchFamily="34" charset="0"/>
                <a:cs typeface="Verdana" pitchFamily="34" charset="0"/>
              </a:rPr>
              <a:t>GVA</a:t>
            </a:r>
            <a:r>
              <a:rPr kumimoji="0" lang="en-US" altLang="zh-CN" sz="1200" b="1" dirty="0">
                <a:solidFill>
                  <a:srgbClr val="000000"/>
                </a:solidFill>
                <a:latin typeface="Century Gothic" pitchFamily="34" charset="0"/>
                <a:ea typeface="Verdana" pitchFamily="34" charset="0"/>
                <a:cs typeface="Verdana" pitchFamily="34" charset="0"/>
              </a:rPr>
              <a:t>)</a:t>
            </a:r>
            <a:endParaRPr kumimoji="0" lang="en-US" altLang="zh-CN" sz="1100" b="1" dirty="0">
              <a:solidFill>
                <a:srgbClr val="000000"/>
              </a:solidFill>
              <a:latin typeface="Century Gothic" pitchFamily="34" charset="0"/>
              <a:ea typeface="Verdana" pitchFamily="34" charset="0"/>
              <a:cs typeface="Verdana" pitchFamily="34" charset="0"/>
            </a:endParaRPr>
          </a:p>
        </p:txBody>
      </p:sp>
      <p:sp>
        <p:nvSpPr>
          <p:cNvPr id="28" name="内容占位符 2"/>
          <p:cNvSpPr txBox="1">
            <a:spLocks/>
          </p:cNvSpPr>
          <p:nvPr/>
        </p:nvSpPr>
        <p:spPr bwMode="auto">
          <a:xfrm>
            <a:off x="-74839" y="3391269"/>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29" name="内容占位符 2"/>
          <p:cNvSpPr txBox="1">
            <a:spLocks/>
          </p:cNvSpPr>
          <p:nvPr/>
        </p:nvSpPr>
        <p:spPr bwMode="auto">
          <a:xfrm>
            <a:off x="-72008" y="3681028"/>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30" name="内容占位符 2"/>
          <p:cNvSpPr txBox="1">
            <a:spLocks/>
          </p:cNvSpPr>
          <p:nvPr/>
        </p:nvSpPr>
        <p:spPr bwMode="auto">
          <a:xfrm>
            <a:off x="1965148" y="4509121"/>
            <a:ext cx="2002903"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physical address</a:t>
            </a:r>
            <a:endParaRPr kumimoji="0" lang="en-US" altLang="zh-CN" sz="1100"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(GPA)</a:t>
            </a:r>
            <a:endParaRPr kumimoji="0" lang="en-US" altLang="zh-CN" sz="1200" dirty="0">
              <a:solidFill>
                <a:srgbClr val="000000"/>
              </a:solidFill>
              <a:latin typeface="Century Gothic" pitchFamily="34" charset="0"/>
              <a:ea typeface="Verdana" pitchFamily="34" charset="0"/>
              <a:cs typeface="Verdana" pitchFamily="34" charset="0"/>
            </a:endParaRPr>
          </a:p>
        </p:txBody>
      </p:sp>
      <p:sp>
        <p:nvSpPr>
          <p:cNvPr id="31" name="内容占位符 2"/>
          <p:cNvSpPr txBox="1">
            <a:spLocks/>
          </p:cNvSpPr>
          <p:nvPr/>
        </p:nvSpPr>
        <p:spPr bwMode="auto">
          <a:xfrm>
            <a:off x="3895376" y="4509121"/>
            <a:ext cx="1900761"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host physical address</a:t>
            </a: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(HPA)</a:t>
            </a:r>
          </a:p>
        </p:txBody>
      </p:sp>
      <p:sp>
        <p:nvSpPr>
          <p:cNvPr id="32" name="内容占位符 2"/>
          <p:cNvSpPr txBox="1">
            <a:spLocks/>
          </p:cNvSpPr>
          <p:nvPr/>
        </p:nvSpPr>
        <p:spPr bwMode="auto">
          <a:xfrm>
            <a:off x="1115616" y="4982044"/>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err="1">
                <a:solidFill>
                  <a:srgbClr val="000000"/>
                </a:solidFill>
                <a:latin typeface="Century Gothic" pitchFamily="34" charset="0"/>
                <a:ea typeface="Verdana" pitchFamily="34" charset="0"/>
                <a:cs typeface="Verdana" pitchFamily="34" charset="0"/>
              </a:rPr>
              <a:t>gPT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33" name="直线箭头连接符 32"/>
          <p:cNvCxnSpPr/>
          <p:nvPr/>
        </p:nvCxnSpPr>
        <p:spPr>
          <a:xfrm>
            <a:off x="1421705"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3326128"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内容占位符 2"/>
          <p:cNvSpPr txBox="1">
            <a:spLocks/>
          </p:cNvSpPr>
          <p:nvPr/>
        </p:nvSpPr>
        <p:spPr bwMode="auto">
          <a:xfrm>
            <a:off x="2857076" y="4982044"/>
            <a:ext cx="2074965"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EPT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Extended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6" name="直线连接符 5"/>
          <p:cNvCxnSpPr/>
          <p:nvPr/>
        </p:nvCxnSpPr>
        <p:spPr>
          <a:xfrm>
            <a:off x="234371" y="3698880"/>
            <a:ext cx="135344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811701"/>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500" fill="hold"/>
                                        <p:tgtEl>
                                          <p:spTgt spid="25"/>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 presetClass="exit" presetSubtype="0" fill="hold" nodeType="afterEffect">
                                  <p:stCondLst>
                                    <p:cond delay="0"/>
                                  </p:stCondLst>
                                  <p:childTnLst>
                                    <p:set>
                                      <p:cBhvr>
                                        <p:cTn id="9" dur="1" fill="hold">
                                          <p:stCondLst>
                                            <p:cond delay="0"/>
                                          </p:stCondLst>
                                        </p:cTn>
                                        <p:tgtEl>
                                          <p:spTgt spid="2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矩形 38"/>
          <p:cNvSpPr/>
          <p:nvPr/>
        </p:nvSpPr>
        <p:spPr>
          <a:xfrm>
            <a:off x="2588598" y="2492895"/>
            <a:ext cx="756000" cy="1020018"/>
          </a:xfrm>
          <a:prstGeom prst="rect">
            <a:avLst/>
          </a:prstGeom>
          <a:solidFill>
            <a:schemeClr val="bg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cxnSp>
        <p:nvCxnSpPr>
          <p:cNvPr id="48" name="直线连接符 47"/>
          <p:cNvCxnSpPr>
            <a:stCxn id="48" idx="3"/>
            <a:endCxn id="52" idx="1"/>
          </p:cNvCxnSpPr>
          <p:nvPr/>
        </p:nvCxnSpPr>
        <p:spPr>
          <a:xfrm flipV="1">
            <a:off x="1451738" y="2823710"/>
            <a:ext cx="1136861" cy="11775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52" idx="3"/>
            <a:endCxn id="54" idx="1"/>
          </p:cNvCxnSpPr>
          <p:nvPr/>
        </p:nvCxnSpPr>
        <p:spPr>
          <a:xfrm>
            <a:off x="3344599" y="2823710"/>
            <a:ext cx="1123157" cy="104038"/>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内容占位符 2"/>
          <p:cNvSpPr txBox="1">
            <a:spLocks/>
          </p:cNvSpPr>
          <p:nvPr/>
        </p:nvSpPr>
        <p:spPr bwMode="auto">
          <a:xfrm>
            <a:off x="5375524" y="2202843"/>
            <a:ext cx="376847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Naïve method</a:t>
            </a: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Remove GPA-to-HPA mapping </a:t>
            </a:r>
            <a:r>
              <a:rPr kumimoji="0" lang="en-US" altLang="zh-CN" sz="2000" dirty="0">
                <a:solidFill>
                  <a:srgbClr val="000000"/>
                </a:solidFill>
                <a:latin typeface="Century Gothic" pitchFamily="34" charset="0"/>
                <a:ea typeface="Verdana" pitchFamily="34" charset="0"/>
                <a:cs typeface="Verdana" pitchFamily="34" charset="0"/>
              </a:rPr>
              <a:t>for kernel in EPT-u</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ZapfDingbatsITC" charset="0"/>
              <a:buChar char="✕"/>
              <a:defRPr/>
            </a:pPr>
            <a:r>
              <a:rPr kumimoji="0" lang="en-US" altLang="zh-CN" sz="2000" dirty="0">
                <a:solidFill>
                  <a:srgbClr val="000000"/>
                </a:solidFill>
                <a:latin typeface="Century Gothic" pitchFamily="34" charset="0"/>
                <a:ea typeface="Verdana" pitchFamily="34" charset="0"/>
                <a:cs typeface="Verdana" pitchFamily="34" charset="0"/>
              </a:rPr>
              <a:t>Cannot distinguish kernel-used and user-used GPA</a:t>
            </a:r>
            <a:endParaRPr kumimoji="0" lang="en-US" altLang="zh-CN" sz="2800" dirty="0">
              <a:solidFill>
                <a:srgbClr val="000000"/>
              </a:solidFill>
              <a:latin typeface="Century Gothic" pitchFamily="34" charset="0"/>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11</a:t>
            </a:r>
            <a:endParaRPr kumimoji="0" lang="zh-CN" altLang="en-US" sz="1800" dirty="0">
              <a:solidFill>
                <a:srgbClr val="000000"/>
              </a:solidFill>
              <a:latin typeface="Century Gothic" pitchFamily="34" charset="0"/>
              <a:ea typeface="微软雅黑"/>
            </a:endParaRPr>
          </a:p>
        </p:txBody>
      </p:sp>
      <p:sp>
        <p:nvSpPr>
          <p:cNvPr id="37" name="矩形 36"/>
          <p:cNvSpPr/>
          <p:nvPr/>
        </p:nvSpPr>
        <p:spPr>
          <a:xfrm>
            <a:off x="4467755" y="2492896"/>
            <a:ext cx="756000" cy="173386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0" name="矩形 39"/>
          <p:cNvSpPr/>
          <p:nvPr/>
        </p:nvSpPr>
        <p:spPr>
          <a:xfrm>
            <a:off x="695737" y="2492896"/>
            <a:ext cx="756000" cy="184859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2" name="矩形 41"/>
          <p:cNvSpPr/>
          <p:nvPr/>
        </p:nvSpPr>
        <p:spPr>
          <a:xfrm>
            <a:off x="695737" y="3883700"/>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348" name="矩形 347"/>
          <p:cNvSpPr/>
          <p:nvPr/>
        </p:nvSpPr>
        <p:spPr>
          <a:xfrm>
            <a:off x="2588400" y="2491650"/>
            <a:ext cx="756000" cy="1020018"/>
          </a:xfrm>
          <a:prstGeom prst="rect">
            <a:avLst/>
          </a:prstGeom>
          <a:solidFill>
            <a:srgbClr val="FFC5DC"/>
          </a:solidFill>
          <a:ln w="25400" cmpd="sng">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4" name="矩形 43"/>
          <p:cNvSpPr/>
          <p:nvPr/>
        </p:nvSpPr>
        <p:spPr>
          <a:xfrm>
            <a:off x="2588598" y="2706116"/>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46" name="矩形 45"/>
          <p:cNvSpPr/>
          <p:nvPr/>
        </p:nvSpPr>
        <p:spPr>
          <a:xfrm>
            <a:off x="4467755" y="2810154"/>
            <a:ext cx="756000" cy="235188"/>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47" name="直线连接符 46"/>
          <p:cNvCxnSpPr>
            <a:stCxn id="61" idx="3"/>
            <a:endCxn id="39" idx="1"/>
          </p:cNvCxnSpPr>
          <p:nvPr/>
        </p:nvCxnSpPr>
        <p:spPr>
          <a:xfrm flipV="1">
            <a:off x="1450800" y="3002905"/>
            <a:ext cx="1137798" cy="11434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内容占位符 2"/>
          <p:cNvSpPr txBox="1">
            <a:spLocks/>
          </p:cNvSpPr>
          <p:nvPr/>
        </p:nvSpPr>
        <p:spPr bwMode="auto">
          <a:xfrm>
            <a:off x="195634" y="4509121"/>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virtual address</a:t>
            </a:r>
          </a:p>
          <a:p>
            <a:pPr lvl="2" algn="ctr" fontAlgn="auto">
              <a:spcBef>
                <a:spcPts val="0"/>
              </a:spcBef>
              <a:spcAft>
                <a:spcPts val="0"/>
              </a:spcAft>
            </a:pPr>
            <a:r>
              <a:rPr kumimoji="0" lang="en-US" altLang="zh-CN" sz="1200" b="1" dirty="0">
                <a:solidFill>
                  <a:srgbClr val="000000"/>
                </a:solidFill>
                <a:latin typeface="Century Gothic" pitchFamily="34" charset="0"/>
                <a:ea typeface="Verdana" pitchFamily="34" charset="0"/>
                <a:cs typeface="Verdana" pitchFamily="34" charset="0"/>
              </a:rPr>
              <a:t>(</a:t>
            </a:r>
            <a:r>
              <a:rPr kumimoji="0" lang="en-US" altLang="zh-CN" sz="1400" b="1" dirty="0">
                <a:solidFill>
                  <a:srgbClr val="000000"/>
                </a:solidFill>
                <a:latin typeface="Century Gothic" pitchFamily="34" charset="0"/>
                <a:ea typeface="Verdana" pitchFamily="34" charset="0"/>
                <a:cs typeface="Verdana" pitchFamily="34" charset="0"/>
              </a:rPr>
              <a:t>GVA</a:t>
            </a:r>
            <a:r>
              <a:rPr kumimoji="0" lang="en-US" altLang="zh-CN" sz="1200" b="1" dirty="0">
                <a:solidFill>
                  <a:srgbClr val="000000"/>
                </a:solidFill>
                <a:latin typeface="Century Gothic" pitchFamily="34" charset="0"/>
                <a:ea typeface="Verdana" pitchFamily="34" charset="0"/>
                <a:cs typeface="Verdana" pitchFamily="34" charset="0"/>
              </a:rPr>
              <a:t>)</a:t>
            </a:r>
            <a:endParaRPr kumimoji="0" lang="en-US" altLang="zh-CN" sz="1100" b="1" dirty="0">
              <a:solidFill>
                <a:srgbClr val="000000"/>
              </a:solidFill>
              <a:latin typeface="Century Gothic" pitchFamily="34" charset="0"/>
              <a:ea typeface="Verdana" pitchFamily="34" charset="0"/>
              <a:cs typeface="Verdana" pitchFamily="34" charset="0"/>
            </a:endParaRPr>
          </a:p>
        </p:txBody>
      </p:sp>
      <p:sp>
        <p:nvSpPr>
          <p:cNvPr id="52" name="内容占位符 2"/>
          <p:cNvSpPr txBox="1">
            <a:spLocks/>
          </p:cNvSpPr>
          <p:nvPr/>
        </p:nvSpPr>
        <p:spPr bwMode="auto">
          <a:xfrm>
            <a:off x="-74839" y="3391269"/>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53" name="内容占位符 2"/>
          <p:cNvSpPr txBox="1">
            <a:spLocks/>
          </p:cNvSpPr>
          <p:nvPr/>
        </p:nvSpPr>
        <p:spPr bwMode="auto">
          <a:xfrm>
            <a:off x="-72008" y="3681028"/>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54" name="内容占位符 2"/>
          <p:cNvSpPr txBox="1">
            <a:spLocks/>
          </p:cNvSpPr>
          <p:nvPr/>
        </p:nvSpPr>
        <p:spPr bwMode="auto">
          <a:xfrm>
            <a:off x="1965148" y="4509121"/>
            <a:ext cx="2002903"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physical address</a:t>
            </a:r>
            <a:endParaRPr kumimoji="0" lang="en-US" altLang="zh-CN" sz="1100"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(GPA)</a:t>
            </a:r>
            <a:endParaRPr kumimoji="0" lang="en-US" altLang="zh-CN" sz="1200" dirty="0">
              <a:solidFill>
                <a:srgbClr val="000000"/>
              </a:solidFill>
              <a:latin typeface="Century Gothic" pitchFamily="34" charset="0"/>
              <a:ea typeface="Verdana" pitchFamily="34" charset="0"/>
              <a:cs typeface="Verdana" pitchFamily="34" charset="0"/>
            </a:endParaRPr>
          </a:p>
        </p:txBody>
      </p:sp>
      <p:sp>
        <p:nvSpPr>
          <p:cNvPr id="55" name="内容占位符 2"/>
          <p:cNvSpPr txBox="1">
            <a:spLocks/>
          </p:cNvSpPr>
          <p:nvPr/>
        </p:nvSpPr>
        <p:spPr bwMode="auto">
          <a:xfrm>
            <a:off x="3895376" y="4509121"/>
            <a:ext cx="1900761"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host physical address</a:t>
            </a: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(HPA)</a:t>
            </a:r>
          </a:p>
        </p:txBody>
      </p:sp>
      <p:sp>
        <p:nvSpPr>
          <p:cNvPr id="56" name="内容占位符 2"/>
          <p:cNvSpPr txBox="1">
            <a:spLocks/>
          </p:cNvSpPr>
          <p:nvPr/>
        </p:nvSpPr>
        <p:spPr bwMode="auto">
          <a:xfrm>
            <a:off x="1115616" y="4982044"/>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err="1">
                <a:solidFill>
                  <a:srgbClr val="000000"/>
                </a:solidFill>
                <a:latin typeface="Century Gothic" pitchFamily="34" charset="0"/>
                <a:ea typeface="Verdana" pitchFamily="34" charset="0"/>
                <a:cs typeface="Verdana" pitchFamily="34" charset="0"/>
              </a:rPr>
              <a:t>gPT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57" name="直线箭头连接符 56"/>
          <p:cNvCxnSpPr/>
          <p:nvPr/>
        </p:nvCxnSpPr>
        <p:spPr>
          <a:xfrm>
            <a:off x="1421705"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3326128"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内容占位符 2"/>
          <p:cNvSpPr txBox="1">
            <a:spLocks/>
          </p:cNvSpPr>
          <p:nvPr/>
        </p:nvSpPr>
        <p:spPr bwMode="auto">
          <a:xfrm>
            <a:off x="2857076" y="4982044"/>
            <a:ext cx="2074965"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EPT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Extended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60" name="直线连接符 59"/>
          <p:cNvCxnSpPr/>
          <p:nvPr/>
        </p:nvCxnSpPr>
        <p:spPr>
          <a:xfrm>
            <a:off x="234371" y="3698880"/>
            <a:ext cx="135344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694800" y="2607244"/>
            <a:ext cx="756000" cy="1020018"/>
          </a:xfrm>
          <a:prstGeom prst="rect">
            <a:avLst/>
          </a:prstGeom>
          <a:solidFill>
            <a:srgbClr val="FFC5DC"/>
          </a:solidFill>
          <a:ln w="25400" cmpd="sng">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r>
              <a:rPr lang="en-US" altLang="zh-CN" sz="1400" dirty="0">
                <a:solidFill>
                  <a:srgbClr val="000000"/>
                </a:solidFill>
                <a:latin typeface="Century Gothic"/>
                <a:ea typeface="DengXian" charset="-122"/>
                <a:cs typeface="DengXian" charset="-122"/>
              </a:rPr>
              <a:t>Direct map</a:t>
            </a:r>
            <a:endParaRPr lang="zh-CN" altLang="en-US" sz="1400" dirty="0">
              <a:solidFill>
                <a:srgbClr val="000000"/>
              </a:solidFill>
              <a:latin typeface="Century Gothic"/>
              <a:ea typeface="DengXian" charset="-122"/>
              <a:cs typeface="DengXian" charset="-122"/>
            </a:endParaRPr>
          </a:p>
        </p:txBody>
      </p:sp>
      <p:sp>
        <p:nvSpPr>
          <p:cNvPr id="36" name="内容占位符 2"/>
          <p:cNvSpPr txBox="1">
            <a:spLocks/>
          </p:cNvSpPr>
          <p:nvPr/>
        </p:nvSpPr>
        <p:spPr bwMode="auto">
          <a:xfrm>
            <a:off x="905364" y="3436546"/>
            <a:ext cx="2324338" cy="607197"/>
          </a:xfrm>
          <a:prstGeom prst="rect">
            <a:avLst/>
          </a:prstGeom>
          <a:solidFill>
            <a:schemeClr val="bg1"/>
          </a:solid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Direct map region in kernel maps all GPAs</a:t>
            </a: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49" name="Rounded Rectangle 12"/>
          <p:cNvSpPr/>
          <p:nvPr/>
        </p:nvSpPr>
        <p:spPr>
          <a:xfrm>
            <a:off x="405948" y="3388783"/>
            <a:ext cx="4364905" cy="660038"/>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kumimoji="0" lang="en-US" altLang="zh-CN" sz="2400" dirty="0">
                <a:solidFill>
                  <a:srgbClr val="000000"/>
                </a:solidFill>
                <a:effectLst>
                  <a:outerShdw blurRad="38100" dist="38100" dir="2700000" algn="tl">
                    <a:srgbClr val="000000">
                      <a:alpha val="43137"/>
                    </a:srgbClr>
                  </a:outerShdw>
                </a:effectLst>
                <a:latin typeface="Century Gothic"/>
                <a:ea typeface="Verdana" pitchFamily="34" charset="0"/>
                <a:cs typeface="Verdana" pitchFamily="34" charset="0"/>
              </a:rPr>
              <a:t>Remove all GPAs, not work</a:t>
            </a:r>
            <a:endParaRPr kumimoji="0" lang="en-US" altLang="zh-CN" sz="2000" dirty="0">
              <a:solidFill>
                <a:srgbClr val="000000"/>
              </a:solidFill>
              <a:effectLst>
                <a:outerShdw blurRad="38100" dist="38100" dir="2700000" algn="tl">
                  <a:srgbClr val="000000">
                    <a:alpha val="43137"/>
                  </a:srgbClr>
                </a:outerShdw>
              </a:effectLst>
              <a:latin typeface="Century Gothic"/>
              <a:ea typeface="Verdana" pitchFamily="34" charset="0"/>
              <a:cs typeface="Verdana" pitchFamily="34" charset="0"/>
            </a:endParaRPr>
          </a:p>
        </p:txBody>
      </p:sp>
    </p:spTree>
    <p:extLst>
      <p:ext uri="{BB962C8B-B14F-4D97-AF65-F5344CB8AC3E}">
        <p14:creationId xmlns:p14="http://schemas.microsoft.com/office/powerpoint/2010/main" val="2062960163"/>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12</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45" name="Rounded Rectangle 12"/>
          <p:cNvSpPr/>
          <p:nvPr/>
        </p:nvSpPr>
        <p:spPr>
          <a:xfrm>
            <a:off x="276438" y="2996953"/>
            <a:ext cx="8676455" cy="888317"/>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kumimoji="0" lang="en-US" altLang="zh-CN" sz="3000" b="1"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Second try</a:t>
            </a:r>
            <a:r>
              <a:rPr kumimoji="0" lang="en-US" altLang="zh-CN" sz="30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a:t>
            </a:r>
            <a:r>
              <a:rPr kumimoji="0" lang="en-US" altLang="zh-CN" sz="28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rPr>
              <a:t> </a:t>
            </a:r>
            <a:r>
              <a:rPr lang="en-US" altLang="zh-CN" sz="2800" dirty="0">
                <a:solidFill>
                  <a:srgbClr val="FF0066"/>
                </a:solidFill>
                <a:latin typeface="Century Gothic"/>
                <a:ea typeface="微软雅黑"/>
              </a:rPr>
              <a:t>zero the guest page table </a:t>
            </a:r>
            <a:r>
              <a:rPr lang="en-US" altLang="zh-CN" sz="2800" dirty="0">
                <a:solidFill>
                  <a:srgbClr val="000000"/>
                </a:solidFill>
                <a:latin typeface="Century Gothic"/>
                <a:ea typeface="微软雅黑"/>
              </a:rPr>
              <a:t>for kernel space in EPT-u</a:t>
            </a:r>
            <a:endParaRPr kumimoji="0" lang="en-US" altLang="zh-CN" sz="2600" dirty="0">
              <a:solidFill>
                <a:srgbClr val="000000"/>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1853884413"/>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70438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内容占位符 2"/>
          <p:cNvSpPr txBox="1">
            <a:spLocks/>
          </p:cNvSpPr>
          <p:nvPr/>
        </p:nvSpPr>
        <p:spPr bwMode="auto">
          <a:xfrm>
            <a:off x="5374800" y="2202843"/>
            <a:ext cx="386174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EPTI method</a:t>
            </a: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Zero GVA-to-GPA mapping </a:t>
            </a:r>
            <a:r>
              <a:rPr kumimoji="0" lang="en-US" altLang="zh-CN" sz="2000" dirty="0">
                <a:solidFill>
                  <a:srgbClr val="000000"/>
                </a:solidFill>
                <a:latin typeface="Century Gothic" pitchFamily="34" charset="0"/>
                <a:ea typeface="Verdana" pitchFamily="34" charset="0"/>
                <a:cs typeface="Verdana" pitchFamily="34" charset="0"/>
              </a:rPr>
              <a:t>for kernel</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13</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71" name="矩形 70"/>
          <p:cNvSpPr/>
          <p:nvPr/>
        </p:nvSpPr>
        <p:spPr>
          <a:xfrm>
            <a:off x="4467755" y="2492896"/>
            <a:ext cx="756000" cy="173386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72" name="矩形 71"/>
          <p:cNvSpPr/>
          <p:nvPr/>
        </p:nvSpPr>
        <p:spPr>
          <a:xfrm>
            <a:off x="2588598" y="2492895"/>
            <a:ext cx="756000" cy="1020018"/>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73" name="矩形 72"/>
          <p:cNvSpPr/>
          <p:nvPr/>
        </p:nvSpPr>
        <p:spPr>
          <a:xfrm>
            <a:off x="695737" y="2492896"/>
            <a:ext cx="756000" cy="184859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4" name="内容占位符 2"/>
          <p:cNvSpPr txBox="1">
            <a:spLocks/>
          </p:cNvSpPr>
          <p:nvPr/>
        </p:nvSpPr>
        <p:spPr bwMode="auto">
          <a:xfrm>
            <a:off x="195634" y="4509121"/>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virtual address</a:t>
            </a:r>
          </a:p>
          <a:p>
            <a:pPr lvl="2" algn="ctr" fontAlgn="auto">
              <a:spcBef>
                <a:spcPts val="0"/>
              </a:spcBef>
              <a:spcAft>
                <a:spcPts val="0"/>
              </a:spcAft>
            </a:pPr>
            <a:r>
              <a:rPr kumimoji="0" lang="en-US" altLang="zh-CN" sz="1200" b="1" dirty="0">
                <a:solidFill>
                  <a:srgbClr val="000000"/>
                </a:solidFill>
                <a:latin typeface="Century Gothic" pitchFamily="34" charset="0"/>
                <a:ea typeface="Verdana" pitchFamily="34" charset="0"/>
                <a:cs typeface="Verdana" pitchFamily="34" charset="0"/>
              </a:rPr>
              <a:t>(</a:t>
            </a:r>
            <a:r>
              <a:rPr kumimoji="0" lang="en-US" altLang="zh-CN" sz="1400" b="1" dirty="0">
                <a:solidFill>
                  <a:srgbClr val="000000"/>
                </a:solidFill>
                <a:latin typeface="Century Gothic" pitchFamily="34" charset="0"/>
                <a:ea typeface="Verdana" pitchFamily="34" charset="0"/>
                <a:cs typeface="Verdana" pitchFamily="34" charset="0"/>
              </a:rPr>
              <a:t>GVA</a:t>
            </a:r>
            <a:r>
              <a:rPr kumimoji="0" lang="en-US" altLang="zh-CN" sz="1200" b="1" dirty="0">
                <a:solidFill>
                  <a:srgbClr val="000000"/>
                </a:solidFill>
                <a:latin typeface="Century Gothic" pitchFamily="34" charset="0"/>
                <a:ea typeface="Verdana" pitchFamily="34" charset="0"/>
                <a:cs typeface="Verdana" pitchFamily="34" charset="0"/>
              </a:rPr>
              <a:t>)</a:t>
            </a:r>
            <a:endParaRPr kumimoji="0" lang="en-US" altLang="zh-CN" sz="1100" b="1" dirty="0">
              <a:solidFill>
                <a:srgbClr val="000000"/>
              </a:solidFill>
              <a:latin typeface="Century Gothic" pitchFamily="34" charset="0"/>
              <a:ea typeface="Verdana" pitchFamily="34" charset="0"/>
              <a:cs typeface="Verdana" pitchFamily="34" charset="0"/>
            </a:endParaRPr>
          </a:p>
        </p:txBody>
      </p:sp>
      <p:sp>
        <p:nvSpPr>
          <p:cNvPr id="85" name="内容占位符 2"/>
          <p:cNvSpPr txBox="1">
            <a:spLocks/>
          </p:cNvSpPr>
          <p:nvPr/>
        </p:nvSpPr>
        <p:spPr bwMode="auto">
          <a:xfrm>
            <a:off x="-74839" y="3391269"/>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86" name="内容占位符 2"/>
          <p:cNvSpPr txBox="1">
            <a:spLocks/>
          </p:cNvSpPr>
          <p:nvPr/>
        </p:nvSpPr>
        <p:spPr bwMode="auto">
          <a:xfrm>
            <a:off x="-72008" y="3681028"/>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87" name="内容占位符 2"/>
          <p:cNvSpPr txBox="1">
            <a:spLocks/>
          </p:cNvSpPr>
          <p:nvPr/>
        </p:nvSpPr>
        <p:spPr bwMode="auto">
          <a:xfrm>
            <a:off x="1965148" y="4509121"/>
            <a:ext cx="2002903"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physical address</a:t>
            </a:r>
            <a:endParaRPr kumimoji="0" lang="en-US" altLang="zh-CN" sz="1100"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(GPA)</a:t>
            </a:r>
            <a:endParaRPr kumimoji="0" lang="en-US" altLang="zh-CN" sz="1200" dirty="0">
              <a:solidFill>
                <a:srgbClr val="000000"/>
              </a:solidFill>
              <a:latin typeface="Century Gothic" pitchFamily="34" charset="0"/>
              <a:ea typeface="Verdana" pitchFamily="34" charset="0"/>
              <a:cs typeface="Verdana" pitchFamily="34" charset="0"/>
            </a:endParaRPr>
          </a:p>
        </p:txBody>
      </p:sp>
      <p:sp>
        <p:nvSpPr>
          <p:cNvPr id="88" name="内容占位符 2"/>
          <p:cNvSpPr txBox="1">
            <a:spLocks/>
          </p:cNvSpPr>
          <p:nvPr/>
        </p:nvSpPr>
        <p:spPr bwMode="auto">
          <a:xfrm>
            <a:off x="3895376" y="4509121"/>
            <a:ext cx="1900761"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host physical address</a:t>
            </a: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(HPA)</a:t>
            </a:r>
          </a:p>
        </p:txBody>
      </p:sp>
      <p:sp>
        <p:nvSpPr>
          <p:cNvPr id="89" name="内容占位符 2"/>
          <p:cNvSpPr txBox="1">
            <a:spLocks/>
          </p:cNvSpPr>
          <p:nvPr/>
        </p:nvSpPr>
        <p:spPr bwMode="auto">
          <a:xfrm>
            <a:off x="1115616" y="4982044"/>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err="1">
                <a:solidFill>
                  <a:srgbClr val="000000"/>
                </a:solidFill>
                <a:latin typeface="Century Gothic" pitchFamily="34" charset="0"/>
                <a:ea typeface="Verdana" pitchFamily="34" charset="0"/>
                <a:cs typeface="Verdana" pitchFamily="34" charset="0"/>
              </a:rPr>
              <a:t>gPT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90" name="直线箭头连接符 89"/>
          <p:cNvCxnSpPr/>
          <p:nvPr/>
        </p:nvCxnSpPr>
        <p:spPr>
          <a:xfrm>
            <a:off x="1421705"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p:nvPr/>
        </p:nvCxnSpPr>
        <p:spPr>
          <a:xfrm>
            <a:off x="3326128"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内容占位符 2"/>
          <p:cNvSpPr txBox="1">
            <a:spLocks/>
          </p:cNvSpPr>
          <p:nvPr/>
        </p:nvSpPr>
        <p:spPr bwMode="auto">
          <a:xfrm>
            <a:off x="2857076" y="4982044"/>
            <a:ext cx="2074965"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EPT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Extended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93" name="直线连接符 92"/>
          <p:cNvCxnSpPr/>
          <p:nvPr/>
        </p:nvCxnSpPr>
        <p:spPr>
          <a:xfrm>
            <a:off x="234371" y="3698880"/>
            <a:ext cx="135344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4467755" y="2940497"/>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02" name="矩形 101"/>
          <p:cNvSpPr/>
          <p:nvPr/>
        </p:nvSpPr>
        <p:spPr>
          <a:xfrm>
            <a:off x="2588400" y="3091859"/>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03" name="矩形 102"/>
          <p:cNvSpPr/>
          <p:nvPr/>
        </p:nvSpPr>
        <p:spPr>
          <a:xfrm>
            <a:off x="694800" y="3030314"/>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200" b="1" dirty="0" err="1">
                <a:solidFill>
                  <a:srgbClr val="000000"/>
                </a:solidFill>
                <a:latin typeface="Century Gothic"/>
                <a:ea typeface="微软雅黑"/>
              </a:rPr>
              <a:t>gPT</a:t>
            </a:r>
            <a:r>
              <a:rPr kumimoji="0" lang="en-US" altLang="zh-CN" sz="1200" b="1" dirty="0">
                <a:solidFill>
                  <a:srgbClr val="000000"/>
                </a:solidFill>
                <a:latin typeface="Century Gothic"/>
                <a:ea typeface="微软雅黑"/>
              </a:rPr>
              <a:t> page</a:t>
            </a:r>
            <a:endParaRPr kumimoji="0" lang="zh-CN" altLang="en-US" sz="1200" b="1" dirty="0">
              <a:solidFill>
                <a:srgbClr val="000000"/>
              </a:solidFill>
              <a:latin typeface="Century Gothic"/>
              <a:ea typeface="微软雅黑"/>
            </a:endParaRPr>
          </a:p>
        </p:txBody>
      </p:sp>
      <p:cxnSp>
        <p:nvCxnSpPr>
          <p:cNvPr id="105" name="直线连接符 104"/>
          <p:cNvCxnSpPr>
            <a:stCxn id="103" idx="3"/>
            <a:endCxn id="102" idx="1"/>
          </p:cNvCxnSpPr>
          <p:nvPr/>
        </p:nvCxnSpPr>
        <p:spPr>
          <a:xfrm>
            <a:off x="1450800" y="3147315"/>
            <a:ext cx="1137600" cy="615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p:cNvCxnSpPr>
            <a:stCxn id="102" idx="3"/>
            <a:endCxn id="99" idx="1"/>
          </p:cNvCxnSpPr>
          <p:nvPr/>
        </p:nvCxnSpPr>
        <p:spPr>
          <a:xfrm flipV="1">
            <a:off x="3344401" y="3057497"/>
            <a:ext cx="1123355" cy="151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32010"/>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内容占位符 2"/>
          <p:cNvSpPr txBox="1">
            <a:spLocks/>
          </p:cNvSpPr>
          <p:nvPr/>
        </p:nvSpPr>
        <p:spPr bwMode="auto">
          <a:xfrm>
            <a:off x="5374800" y="2202843"/>
            <a:ext cx="386174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EPTI method</a:t>
            </a: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Zero GVA-to-GPA mapping </a:t>
            </a:r>
            <a:r>
              <a:rPr kumimoji="0" lang="en-US" altLang="zh-CN" sz="2000" dirty="0">
                <a:solidFill>
                  <a:srgbClr val="000000"/>
                </a:solidFill>
                <a:latin typeface="Century Gothic" pitchFamily="34" charset="0"/>
                <a:ea typeface="Verdana" pitchFamily="34" charset="0"/>
                <a:cs typeface="Verdana" pitchFamily="34" charset="0"/>
              </a:rPr>
              <a:t>for kernel</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Remap </a:t>
            </a:r>
            <a:r>
              <a:rPr kumimoji="0" lang="en-US" altLang="zh-CN" sz="2000" dirty="0" err="1">
                <a:solidFill>
                  <a:srgbClr val="FF0066"/>
                </a:solidFill>
                <a:latin typeface="Century Gothic" pitchFamily="34" charset="0"/>
                <a:ea typeface="Verdana" pitchFamily="34" charset="0"/>
                <a:cs typeface="Verdana" pitchFamily="34" charset="0"/>
              </a:rPr>
              <a:t>gPT</a:t>
            </a:r>
            <a:r>
              <a:rPr kumimoji="0" lang="en-US" altLang="zh-CN" sz="2000" dirty="0">
                <a:solidFill>
                  <a:srgbClr val="FF0066"/>
                </a:solidFill>
                <a:latin typeface="Century Gothic" pitchFamily="34" charset="0"/>
                <a:ea typeface="Verdana" pitchFamily="34" charset="0"/>
                <a:cs typeface="Verdana" pitchFamily="34" charset="0"/>
              </a:rPr>
              <a:t> page which controls kernel mapping </a:t>
            </a:r>
            <a:r>
              <a:rPr kumimoji="0" lang="en-US" altLang="zh-CN" sz="2000" dirty="0">
                <a:solidFill>
                  <a:srgbClr val="000000"/>
                </a:solidFill>
                <a:latin typeface="Century Gothic" pitchFamily="34" charset="0"/>
                <a:ea typeface="Verdana" pitchFamily="34" charset="0"/>
                <a:cs typeface="Verdana" pitchFamily="34" charset="0"/>
              </a:rPr>
              <a:t>to a zeroed page in EPT-u</a:t>
            </a: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13</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71" name="矩形 70"/>
          <p:cNvSpPr/>
          <p:nvPr/>
        </p:nvSpPr>
        <p:spPr>
          <a:xfrm>
            <a:off x="4467755" y="2492896"/>
            <a:ext cx="756000" cy="173386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72" name="矩形 71"/>
          <p:cNvSpPr/>
          <p:nvPr/>
        </p:nvSpPr>
        <p:spPr>
          <a:xfrm>
            <a:off x="2588598" y="2492895"/>
            <a:ext cx="756000" cy="1020018"/>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73" name="矩形 72"/>
          <p:cNvSpPr/>
          <p:nvPr/>
        </p:nvSpPr>
        <p:spPr>
          <a:xfrm>
            <a:off x="695737" y="2492896"/>
            <a:ext cx="756000" cy="1848591"/>
          </a:xfrm>
          <a:prstGeom prst="rect">
            <a:avLst/>
          </a:prstGeom>
          <a:solidFill>
            <a:schemeClr val="lt1"/>
          </a:solidFill>
          <a:ln w="25400" cmpd="sng">
            <a:solidFill>
              <a:schemeClr val="tx1"/>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4" name="内容占位符 2"/>
          <p:cNvSpPr txBox="1">
            <a:spLocks/>
          </p:cNvSpPr>
          <p:nvPr/>
        </p:nvSpPr>
        <p:spPr bwMode="auto">
          <a:xfrm>
            <a:off x="195634" y="4509121"/>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virtual address</a:t>
            </a:r>
          </a:p>
          <a:p>
            <a:pPr lvl="2" algn="ctr" fontAlgn="auto">
              <a:spcBef>
                <a:spcPts val="0"/>
              </a:spcBef>
              <a:spcAft>
                <a:spcPts val="0"/>
              </a:spcAft>
            </a:pPr>
            <a:r>
              <a:rPr kumimoji="0" lang="en-US" altLang="zh-CN" sz="1200" b="1" dirty="0">
                <a:solidFill>
                  <a:srgbClr val="000000"/>
                </a:solidFill>
                <a:latin typeface="Century Gothic" pitchFamily="34" charset="0"/>
                <a:ea typeface="Verdana" pitchFamily="34" charset="0"/>
                <a:cs typeface="Verdana" pitchFamily="34" charset="0"/>
              </a:rPr>
              <a:t>(</a:t>
            </a:r>
            <a:r>
              <a:rPr kumimoji="0" lang="en-US" altLang="zh-CN" sz="1400" b="1" dirty="0">
                <a:solidFill>
                  <a:srgbClr val="000000"/>
                </a:solidFill>
                <a:latin typeface="Century Gothic" pitchFamily="34" charset="0"/>
                <a:ea typeface="Verdana" pitchFamily="34" charset="0"/>
                <a:cs typeface="Verdana" pitchFamily="34" charset="0"/>
              </a:rPr>
              <a:t>GVA</a:t>
            </a:r>
            <a:r>
              <a:rPr kumimoji="0" lang="en-US" altLang="zh-CN" sz="1200" b="1" dirty="0">
                <a:solidFill>
                  <a:srgbClr val="000000"/>
                </a:solidFill>
                <a:latin typeface="Century Gothic" pitchFamily="34" charset="0"/>
                <a:ea typeface="Verdana" pitchFamily="34" charset="0"/>
                <a:cs typeface="Verdana" pitchFamily="34" charset="0"/>
              </a:rPr>
              <a:t>)</a:t>
            </a:r>
            <a:endParaRPr kumimoji="0" lang="en-US" altLang="zh-CN" sz="1100" b="1" dirty="0">
              <a:solidFill>
                <a:srgbClr val="000000"/>
              </a:solidFill>
              <a:latin typeface="Century Gothic" pitchFamily="34" charset="0"/>
              <a:ea typeface="Verdana" pitchFamily="34" charset="0"/>
              <a:cs typeface="Verdana" pitchFamily="34" charset="0"/>
            </a:endParaRPr>
          </a:p>
        </p:txBody>
      </p:sp>
      <p:sp>
        <p:nvSpPr>
          <p:cNvPr id="85" name="内容占位符 2"/>
          <p:cNvSpPr txBox="1">
            <a:spLocks/>
          </p:cNvSpPr>
          <p:nvPr/>
        </p:nvSpPr>
        <p:spPr bwMode="auto">
          <a:xfrm>
            <a:off x="-74839" y="3391269"/>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86" name="内容占位符 2"/>
          <p:cNvSpPr txBox="1">
            <a:spLocks/>
          </p:cNvSpPr>
          <p:nvPr/>
        </p:nvSpPr>
        <p:spPr bwMode="auto">
          <a:xfrm>
            <a:off x="-72008" y="3681028"/>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87" name="内容占位符 2"/>
          <p:cNvSpPr txBox="1">
            <a:spLocks/>
          </p:cNvSpPr>
          <p:nvPr/>
        </p:nvSpPr>
        <p:spPr bwMode="auto">
          <a:xfrm>
            <a:off x="1965148" y="4509121"/>
            <a:ext cx="2002903"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physical address</a:t>
            </a:r>
            <a:endParaRPr kumimoji="0" lang="en-US" altLang="zh-CN" sz="1100"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(GPA)</a:t>
            </a:r>
            <a:endParaRPr kumimoji="0" lang="en-US" altLang="zh-CN" sz="1200" dirty="0">
              <a:solidFill>
                <a:srgbClr val="000000"/>
              </a:solidFill>
              <a:latin typeface="Century Gothic" pitchFamily="34" charset="0"/>
              <a:ea typeface="Verdana" pitchFamily="34" charset="0"/>
              <a:cs typeface="Verdana" pitchFamily="34" charset="0"/>
            </a:endParaRPr>
          </a:p>
        </p:txBody>
      </p:sp>
      <p:sp>
        <p:nvSpPr>
          <p:cNvPr id="88" name="内容占位符 2"/>
          <p:cNvSpPr txBox="1">
            <a:spLocks/>
          </p:cNvSpPr>
          <p:nvPr/>
        </p:nvSpPr>
        <p:spPr bwMode="auto">
          <a:xfrm>
            <a:off x="3895376" y="4509121"/>
            <a:ext cx="1900761"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host physical address</a:t>
            </a:r>
          </a:p>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(HPA)</a:t>
            </a:r>
          </a:p>
        </p:txBody>
      </p:sp>
      <p:sp>
        <p:nvSpPr>
          <p:cNvPr id="89" name="内容占位符 2"/>
          <p:cNvSpPr txBox="1">
            <a:spLocks/>
          </p:cNvSpPr>
          <p:nvPr/>
        </p:nvSpPr>
        <p:spPr bwMode="auto">
          <a:xfrm>
            <a:off x="1115616" y="4982044"/>
            <a:ext cx="1749036"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err="1">
                <a:solidFill>
                  <a:srgbClr val="000000"/>
                </a:solidFill>
                <a:latin typeface="Century Gothic" pitchFamily="34" charset="0"/>
                <a:ea typeface="Verdana" pitchFamily="34" charset="0"/>
                <a:cs typeface="Verdana" pitchFamily="34" charset="0"/>
              </a:rPr>
              <a:t>gPT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(guest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90" name="直线箭头连接符 89"/>
          <p:cNvCxnSpPr/>
          <p:nvPr/>
        </p:nvCxnSpPr>
        <p:spPr>
          <a:xfrm>
            <a:off x="1421705"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p:nvPr/>
        </p:nvCxnSpPr>
        <p:spPr>
          <a:xfrm>
            <a:off x="3326128" y="4869160"/>
            <a:ext cx="113686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内容占位符 2"/>
          <p:cNvSpPr txBox="1">
            <a:spLocks/>
          </p:cNvSpPr>
          <p:nvPr/>
        </p:nvSpPr>
        <p:spPr bwMode="auto">
          <a:xfrm>
            <a:off x="2857076" y="4982044"/>
            <a:ext cx="2074965" cy="607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EPT</a:t>
            </a:r>
            <a:endParaRPr kumimoji="0" lang="en-US" altLang="zh-CN" sz="1200" b="1" dirty="0">
              <a:solidFill>
                <a:srgbClr val="000000"/>
              </a:solidFill>
              <a:latin typeface="Century Gothic" pitchFamily="34" charset="0"/>
              <a:ea typeface="Verdana" pitchFamily="34" charset="0"/>
              <a:cs typeface="Verdana" pitchFamily="34" charset="0"/>
            </a:endParaRPr>
          </a:p>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Extended page table</a:t>
            </a:r>
            <a:endParaRPr kumimoji="0" lang="en-US" altLang="zh-CN" sz="1200" b="1" dirty="0">
              <a:solidFill>
                <a:srgbClr val="000000"/>
              </a:solidFill>
              <a:latin typeface="Century Gothic" pitchFamily="34" charset="0"/>
              <a:ea typeface="Verdana" pitchFamily="34" charset="0"/>
              <a:cs typeface="Verdana" pitchFamily="34" charset="0"/>
            </a:endParaRPr>
          </a:p>
        </p:txBody>
      </p:sp>
      <p:cxnSp>
        <p:nvCxnSpPr>
          <p:cNvPr id="93" name="直线连接符 92"/>
          <p:cNvCxnSpPr/>
          <p:nvPr/>
        </p:nvCxnSpPr>
        <p:spPr>
          <a:xfrm>
            <a:off x="234371" y="3698880"/>
            <a:ext cx="135344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4467755" y="2940497"/>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200" b="1" dirty="0">
                <a:solidFill>
                  <a:srgbClr val="000000"/>
                </a:solidFill>
                <a:latin typeface="Century Gothic"/>
                <a:ea typeface="微软雅黑"/>
              </a:rPr>
              <a:t>mapping</a:t>
            </a:r>
            <a:endParaRPr kumimoji="0" lang="zh-CN" altLang="en-US" sz="1200" b="1" dirty="0">
              <a:solidFill>
                <a:srgbClr val="000000"/>
              </a:solidFill>
              <a:latin typeface="Century Gothic"/>
              <a:ea typeface="微软雅黑"/>
            </a:endParaRPr>
          </a:p>
        </p:txBody>
      </p:sp>
      <p:sp>
        <p:nvSpPr>
          <p:cNvPr id="101" name="矩形 100"/>
          <p:cNvSpPr/>
          <p:nvPr/>
        </p:nvSpPr>
        <p:spPr>
          <a:xfrm>
            <a:off x="4481459" y="3434827"/>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200" b="1" dirty="0">
                <a:solidFill>
                  <a:srgbClr val="FF0066"/>
                </a:solidFill>
                <a:latin typeface="Century Gothic"/>
                <a:ea typeface="微软雅黑"/>
              </a:rPr>
              <a:t>00000000</a:t>
            </a:r>
            <a:endParaRPr kumimoji="0" lang="zh-CN" altLang="en-US" sz="1200" b="1" dirty="0">
              <a:solidFill>
                <a:srgbClr val="FF0066"/>
              </a:solidFill>
              <a:latin typeface="Century Gothic"/>
              <a:ea typeface="微软雅黑"/>
            </a:endParaRPr>
          </a:p>
        </p:txBody>
      </p:sp>
      <p:sp>
        <p:nvSpPr>
          <p:cNvPr id="102" name="矩形 101"/>
          <p:cNvSpPr/>
          <p:nvPr/>
        </p:nvSpPr>
        <p:spPr>
          <a:xfrm>
            <a:off x="2588400" y="3091859"/>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103" name="矩形 102"/>
          <p:cNvSpPr/>
          <p:nvPr/>
        </p:nvSpPr>
        <p:spPr>
          <a:xfrm>
            <a:off x="694800" y="3030314"/>
            <a:ext cx="756000" cy="234000"/>
          </a:xfrm>
          <a:prstGeom prst="rect">
            <a:avLst/>
          </a:prstGeom>
          <a:solidFill>
            <a:srgbClr val="FFC5DC"/>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200" b="1" dirty="0" err="1">
                <a:solidFill>
                  <a:srgbClr val="000000"/>
                </a:solidFill>
                <a:latin typeface="Century Gothic"/>
                <a:ea typeface="微软雅黑"/>
              </a:rPr>
              <a:t>gPT</a:t>
            </a:r>
            <a:r>
              <a:rPr kumimoji="0" lang="en-US" altLang="zh-CN" sz="1200" b="1" dirty="0">
                <a:solidFill>
                  <a:srgbClr val="000000"/>
                </a:solidFill>
                <a:latin typeface="Century Gothic"/>
                <a:ea typeface="微软雅黑"/>
              </a:rPr>
              <a:t> page</a:t>
            </a:r>
            <a:endParaRPr kumimoji="0" lang="zh-CN" altLang="en-US" sz="1200" b="1" dirty="0">
              <a:solidFill>
                <a:srgbClr val="000000"/>
              </a:solidFill>
              <a:latin typeface="Century Gothic"/>
              <a:ea typeface="微软雅黑"/>
            </a:endParaRPr>
          </a:p>
        </p:txBody>
      </p:sp>
      <p:cxnSp>
        <p:nvCxnSpPr>
          <p:cNvPr id="105" name="直线连接符 104"/>
          <p:cNvCxnSpPr>
            <a:stCxn id="103" idx="3"/>
            <a:endCxn id="102" idx="1"/>
          </p:cNvCxnSpPr>
          <p:nvPr/>
        </p:nvCxnSpPr>
        <p:spPr>
          <a:xfrm>
            <a:off x="1450800" y="3147315"/>
            <a:ext cx="1137600" cy="615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p:cNvCxnSpPr>
            <a:stCxn id="102" idx="3"/>
            <a:endCxn id="99" idx="1"/>
          </p:cNvCxnSpPr>
          <p:nvPr/>
        </p:nvCxnSpPr>
        <p:spPr>
          <a:xfrm flipV="1">
            <a:off x="3344401" y="3057497"/>
            <a:ext cx="1123355" cy="15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102" idx="3"/>
            <a:endCxn id="101" idx="1"/>
          </p:cNvCxnSpPr>
          <p:nvPr/>
        </p:nvCxnSpPr>
        <p:spPr>
          <a:xfrm>
            <a:off x="3344401" y="3208859"/>
            <a:ext cx="1137059" cy="342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内容占位符 2"/>
          <p:cNvSpPr txBox="1">
            <a:spLocks/>
          </p:cNvSpPr>
          <p:nvPr/>
        </p:nvSpPr>
        <p:spPr bwMode="auto">
          <a:xfrm>
            <a:off x="3483048" y="2682270"/>
            <a:ext cx="853108" cy="277532"/>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In EPT-k</a:t>
            </a:r>
          </a:p>
        </p:txBody>
      </p:sp>
      <p:sp>
        <p:nvSpPr>
          <p:cNvPr id="113" name="内容占位符 2"/>
          <p:cNvSpPr txBox="1">
            <a:spLocks/>
          </p:cNvSpPr>
          <p:nvPr/>
        </p:nvSpPr>
        <p:spPr bwMode="auto">
          <a:xfrm>
            <a:off x="3459806" y="3492436"/>
            <a:ext cx="899592" cy="296605"/>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In EPT-u</a:t>
            </a:r>
          </a:p>
        </p:txBody>
      </p:sp>
    </p:spTree>
    <p:extLst>
      <p:ext uri="{BB962C8B-B14F-4D97-AF65-F5344CB8AC3E}">
        <p14:creationId xmlns:p14="http://schemas.microsoft.com/office/powerpoint/2010/main" val="2962806286"/>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内容占位符 2"/>
          <p:cNvSpPr txBox="1">
            <a:spLocks/>
          </p:cNvSpPr>
          <p:nvPr/>
        </p:nvSpPr>
        <p:spPr bwMode="auto">
          <a:xfrm>
            <a:off x="4716000" y="2138407"/>
            <a:ext cx="410445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dirty="0">
                <a:solidFill>
                  <a:srgbClr val="000000"/>
                </a:solidFill>
                <a:latin typeface="Century Gothic" pitchFamily="34" charset="0"/>
              </a:rPr>
              <a:t>Remap </a:t>
            </a:r>
            <a:r>
              <a:rPr kumimoji="0" lang="en-US" altLang="zh-CN" dirty="0">
                <a:solidFill>
                  <a:srgbClr val="000000"/>
                </a:solidFill>
                <a:effectLst>
                  <a:outerShdw blurRad="63500" sx="102000" sy="102000" algn="ctr" rotWithShape="0">
                    <a:prstClr val="black">
                      <a:alpha val="40000"/>
                    </a:prstClr>
                  </a:outerShdw>
                </a:effectLst>
                <a:latin typeface="Century Gothic" pitchFamily="34" charset="0"/>
              </a:rPr>
              <a:t>guest level-3 </a:t>
            </a:r>
            <a:r>
              <a:rPr kumimoji="0" lang="en-US" altLang="zh-CN" dirty="0">
                <a:solidFill>
                  <a:srgbClr val="000000"/>
                </a:solidFill>
                <a:latin typeface="Century Gothic" pitchFamily="34" charset="0"/>
              </a:rPr>
              <a:t>page table page (gL3)</a:t>
            </a:r>
            <a:endParaRPr kumimoji="0" lang="en-US" altLang="zh-CN" sz="2000" dirty="0">
              <a:solidFill>
                <a:srgbClr val="FF0066"/>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All processes share the same level-3 page table page for kernel mapping (</a:t>
            </a:r>
            <a:r>
              <a:rPr kumimoji="0" lang="en-US" altLang="zh-CN" sz="2000" dirty="0">
                <a:solidFill>
                  <a:srgbClr val="000000"/>
                </a:solidFill>
                <a:effectLst>
                  <a:outerShdw blurRad="63500" sx="102000" sy="102000" algn="ctr" rotWithShape="0">
                    <a:prstClr val="black">
                      <a:alpha val="40000"/>
                    </a:prstClr>
                  </a:outerShdw>
                </a:effectLst>
                <a:latin typeface="Century Gothic" pitchFamily="34" charset="0"/>
                <a:ea typeface="Verdana" pitchFamily="34" charset="0"/>
                <a:cs typeface="Verdana" pitchFamily="34" charset="0"/>
              </a:rPr>
              <a:t>kernel gL3</a:t>
            </a:r>
            <a:r>
              <a:rPr kumimoji="0" lang="en-US" altLang="zh-CN" sz="2000" dirty="0">
                <a:solidFill>
                  <a:srgbClr val="000000"/>
                </a:solidFill>
                <a:latin typeface="Century Gothic" pitchFamily="34" charset="0"/>
                <a:ea typeface="Verdana" pitchFamily="34" charset="0"/>
                <a:cs typeface="Verdana" pitchFamily="34" charset="0"/>
              </a:rPr>
              <a:t>)</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p:txBody>
      </p:sp>
      <p:sp>
        <p:nvSpPr>
          <p:cNvPr id="99" name="Freeform 10"/>
          <p:cNvSpPr/>
          <p:nvPr/>
        </p:nvSpPr>
        <p:spPr>
          <a:xfrm>
            <a:off x="2396502" y="321125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rgbClr val="0000FF"/>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100" name="Freeform 10"/>
          <p:cNvSpPr/>
          <p:nvPr/>
        </p:nvSpPr>
        <p:spPr>
          <a:xfrm>
            <a:off x="3434293" y="318463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rgbClr val="0000FF"/>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14</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3" name="矩形 32"/>
          <p:cNvSpPr/>
          <p:nvPr/>
        </p:nvSpPr>
        <p:spPr>
          <a:xfrm>
            <a:off x="1762953" y="3212976"/>
            <a:ext cx="648000" cy="792088"/>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36" name="矩形 35"/>
          <p:cNvSpPr/>
          <p:nvPr/>
        </p:nvSpPr>
        <p:spPr>
          <a:xfrm>
            <a:off x="1762953" y="335699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45" name="矩形 44"/>
          <p:cNvSpPr/>
          <p:nvPr/>
        </p:nvSpPr>
        <p:spPr>
          <a:xfrm>
            <a:off x="1762953" y="369786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0" name="矩形 49"/>
          <p:cNvSpPr/>
          <p:nvPr/>
        </p:nvSpPr>
        <p:spPr>
          <a:xfrm>
            <a:off x="2807214" y="3212976"/>
            <a:ext cx="648000" cy="792088"/>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51" name="矩形 50"/>
          <p:cNvSpPr/>
          <p:nvPr/>
        </p:nvSpPr>
        <p:spPr>
          <a:xfrm>
            <a:off x="2807214" y="335699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2" name="矩形 51"/>
          <p:cNvSpPr/>
          <p:nvPr/>
        </p:nvSpPr>
        <p:spPr>
          <a:xfrm>
            <a:off x="2807214" y="369786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3" name="矩形 52"/>
          <p:cNvSpPr/>
          <p:nvPr/>
        </p:nvSpPr>
        <p:spPr>
          <a:xfrm>
            <a:off x="3842054" y="3212976"/>
            <a:ext cx="648000" cy="792088"/>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54" name="矩形 53"/>
          <p:cNvSpPr/>
          <p:nvPr/>
        </p:nvSpPr>
        <p:spPr>
          <a:xfrm>
            <a:off x="3842054" y="335699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5" name="矩形 54"/>
          <p:cNvSpPr/>
          <p:nvPr/>
        </p:nvSpPr>
        <p:spPr>
          <a:xfrm>
            <a:off x="3842054" y="369786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63" name="内容占位符 2"/>
          <p:cNvSpPr txBox="1">
            <a:spLocks/>
          </p:cNvSpPr>
          <p:nvPr/>
        </p:nvSpPr>
        <p:spPr bwMode="auto">
          <a:xfrm>
            <a:off x="-180528" y="3319261"/>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64" name="内容占位符 2"/>
          <p:cNvSpPr txBox="1">
            <a:spLocks/>
          </p:cNvSpPr>
          <p:nvPr/>
        </p:nvSpPr>
        <p:spPr bwMode="auto">
          <a:xfrm>
            <a:off x="-177697" y="3609020"/>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82" name="矩形 81"/>
          <p:cNvSpPr/>
          <p:nvPr/>
        </p:nvSpPr>
        <p:spPr>
          <a:xfrm>
            <a:off x="576168" y="3212976"/>
            <a:ext cx="648000" cy="792088"/>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3" name="矩形 82"/>
          <p:cNvSpPr/>
          <p:nvPr/>
        </p:nvSpPr>
        <p:spPr>
          <a:xfrm>
            <a:off x="576168" y="335699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84" name="矩形 83"/>
          <p:cNvSpPr/>
          <p:nvPr/>
        </p:nvSpPr>
        <p:spPr>
          <a:xfrm>
            <a:off x="576168" y="3697868"/>
            <a:ext cx="648000" cy="180000"/>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85" name="直线连接符 84"/>
          <p:cNvCxnSpPr/>
          <p:nvPr/>
        </p:nvCxnSpPr>
        <p:spPr>
          <a:xfrm>
            <a:off x="124938" y="3607293"/>
            <a:ext cx="1099231"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6" name="内容占位符 2"/>
          <p:cNvSpPr txBox="1">
            <a:spLocks/>
          </p:cNvSpPr>
          <p:nvPr/>
        </p:nvSpPr>
        <p:spPr bwMode="auto">
          <a:xfrm>
            <a:off x="-180528" y="4394007"/>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kernel</a:t>
            </a:r>
          </a:p>
        </p:txBody>
      </p:sp>
      <p:sp>
        <p:nvSpPr>
          <p:cNvPr id="87" name="内容占位符 2"/>
          <p:cNvSpPr txBox="1">
            <a:spLocks/>
          </p:cNvSpPr>
          <p:nvPr/>
        </p:nvSpPr>
        <p:spPr bwMode="auto">
          <a:xfrm>
            <a:off x="-177697" y="4683766"/>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user</a:t>
            </a:r>
          </a:p>
        </p:txBody>
      </p:sp>
      <p:sp>
        <p:nvSpPr>
          <p:cNvPr id="88" name="矩形 87"/>
          <p:cNvSpPr/>
          <p:nvPr/>
        </p:nvSpPr>
        <p:spPr>
          <a:xfrm>
            <a:off x="576168" y="4287722"/>
            <a:ext cx="648000" cy="792088"/>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9" name="矩形 88"/>
          <p:cNvSpPr/>
          <p:nvPr/>
        </p:nvSpPr>
        <p:spPr>
          <a:xfrm>
            <a:off x="576168" y="443173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90" name="矩形 89"/>
          <p:cNvSpPr/>
          <p:nvPr/>
        </p:nvSpPr>
        <p:spPr>
          <a:xfrm>
            <a:off x="576168" y="4772614"/>
            <a:ext cx="648000" cy="180000"/>
          </a:xfrm>
          <a:prstGeom prst="rect">
            <a:avLst/>
          </a:prstGeom>
          <a:solidFill>
            <a:srgbClr val="C8EFFD"/>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91" name="直线连接符 90"/>
          <p:cNvCxnSpPr/>
          <p:nvPr/>
        </p:nvCxnSpPr>
        <p:spPr>
          <a:xfrm>
            <a:off x="124938" y="4682039"/>
            <a:ext cx="1099231"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 name="内容占位符 2"/>
          <p:cNvSpPr txBox="1">
            <a:spLocks/>
          </p:cNvSpPr>
          <p:nvPr/>
        </p:nvSpPr>
        <p:spPr bwMode="auto">
          <a:xfrm>
            <a:off x="765822" y="5212722"/>
            <a:ext cx="268692" cy="376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a:p>
            <a:pPr lvl="2" algn="ctr" fontAlgn="auto">
              <a:lnSpc>
                <a:spcPts val="640"/>
              </a:lnSpc>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p:txBody>
      </p:sp>
      <p:sp>
        <p:nvSpPr>
          <p:cNvPr id="93" name="Freeform 10"/>
          <p:cNvSpPr/>
          <p:nvPr/>
        </p:nvSpPr>
        <p:spPr>
          <a:xfrm>
            <a:off x="1224168" y="3211251"/>
            <a:ext cx="539521" cy="263131"/>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rgbClr val="0000FF"/>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17" name="任意形状 16"/>
          <p:cNvSpPr/>
          <p:nvPr/>
        </p:nvSpPr>
        <p:spPr>
          <a:xfrm>
            <a:off x="1224239" y="3368319"/>
            <a:ext cx="377851" cy="1196856"/>
          </a:xfrm>
          <a:custGeom>
            <a:avLst/>
            <a:gdLst>
              <a:gd name="connsiteX0" fmla="*/ 0 w 377851"/>
              <a:gd name="connsiteY0" fmla="*/ 1156251 h 1196856"/>
              <a:gd name="connsiteX1" fmla="*/ 241825 w 377851"/>
              <a:gd name="connsiteY1" fmla="*/ 1080680 h 1196856"/>
              <a:gd name="connsiteX2" fmla="*/ 279610 w 377851"/>
              <a:gd name="connsiteY2" fmla="*/ 173837 h 1196856"/>
              <a:gd name="connsiteX3" fmla="*/ 377851 w 377851"/>
              <a:gd name="connsiteY3" fmla="*/ 26 h 1196856"/>
            </a:gdLst>
            <a:ahLst/>
            <a:cxnLst>
              <a:cxn ang="0">
                <a:pos x="connsiteX0" y="connsiteY0"/>
              </a:cxn>
              <a:cxn ang="0">
                <a:pos x="connsiteX1" y="connsiteY1"/>
              </a:cxn>
              <a:cxn ang="0">
                <a:pos x="connsiteX2" y="connsiteY2"/>
              </a:cxn>
              <a:cxn ang="0">
                <a:pos x="connsiteX3" y="connsiteY3"/>
              </a:cxn>
            </a:cxnLst>
            <a:rect l="l" t="t" r="r" b="b"/>
            <a:pathLst>
              <a:path w="377851" h="1196856">
                <a:moveTo>
                  <a:pt x="0" y="1156251"/>
                </a:moveTo>
                <a:cubicBezTo>
                  <a:pt x="97611" y="1200333"/>
                  <a:pt x="195223" y="1244416"/>
                  <a:pt x="241825" y="1080680"/>
                </a:cubicBezTo>
                <a:cubicBezTo>
                  <a:pt x="288427" y="916944"/>
                  <a:pt x="256939" y="353946"/>
                  <a:pt x="279610" y="173837"/>
                </a:cubicBezTo>
                <a:cubicBezTo>
                  <a:pt x="302281" y="-6272"/>
                  <a:pt x="377851" y="26"/>
                  <a:pt x="377851" y="26"/>
                </a:cubicBezTo>
              </a:path>
            </a:pathLst>
          </a:custGeom>
          <a:noFill/>
          <a:ln w="28575">
            <a:solidFill>
              <a:srgbClr val="3D4FF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微软雅黑"/>
            </a:endParaRPr>
          </a:p>
        </p:txBody>
      </p:sp>
      <p:sp>
        <p:nvSpPr>
          <p:cNvPr id="94" name="内容占位符 2"/>
          <p:cNvSpPr txBox="1">
            <a:spLocks/>
          </p:cNvSpPr>
          <p:nvPr/>
        </p:nvSpPr>
        <p:spPr bwMode="auto">
          <a:xfrm>
            <a:off x="755577" y="2117542"/>
            <a:ext cx="3464225"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600" b="1" dirty="0">
                <a:solidFill>
                  <a:srgbClr val="000000"/>
                </a:solidFill>
                <a:latin typeface="Century Gothic" pitchFamily="34" charset="0"/>
                <a:ea typeface="Verdana" pitchFamily="34" charset="0"/>
                <a:cs typeface="Verdana" pitchFamily="34" charset="0"/>
              </a:rPr>
              <a:t>4-level guest page table (</a:t>
            </a:r>
            <a:r>
              <a:rPr kumimoji="0" lang="en-US" altLang="zh-CN" sz="1600" b="1" dirty="0" err="1">
                <a:solidFill>
                  <a:srgbClr val="000000"/>
                </a:solidFill>
                <a:latin typeface="Century Gothic" pitchFamily="34" charset="0"/>
                <a:ea typeface="Verdana" pitchFamily="34" charset="0"/>
                <a:cs typeface="Verdana" pitchFamily="34" charset="0"/>
              </a:rPr>
              <a:t>gPT</a:t>
            </a:r>
            <a:r>
              <a:rPr kumimoji="0" lang="en-US" altLang="zh-CN" sz="1600" b="1" dirty="0">
                <a:solidFill>
                  <a:srgbClr val="000000"/>
                </a:solidFill>
                <a:latin typeface="Century Gothic" pitchFamily="34" charset="0"/>
                <a:ea typeface="Verdana" pitchFamily="34" charset="0"/>
                <a:cs typeface="Verdana" pitchFamily="34" charset="0"/>
              </a:rPr>
              <a:t>)</a:t>
            </a:r>
          </a:p>
        </p:txBody>
      </p:sp>
      <p:sp>
        <p:nvSpPr>
          <p:cNvPr id="95" name="内容占位符 2"/>
          <p:cNvSpPr txBox="1">
            <a:spLocks/>
          </p:cNvSpPr>
          <p:nvPr/>
        </p:nvSpPr>
        <p:spPr bwMode="auto">
          <a:xfrm>
            <a:off x="350553"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Level-4</a:t>
            </a:r>
          </a:p>
        </p:txBody>
      </p:sp>
      <p:sp>
        <p:nvSpPr>
          <p:cNvPr id="96" name="内容占位符 2"/>
          <p:cNvSpPr txBox="1">
            <a:spLocks/>
          </p:cNvSpPr>
          <p:nvPr/>
        </p:nvSpPr>
        <p:spPr bwMode="auto">
          <a:xfrm>
            <a:off x="1537338"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Level-3</a:t>
            </a:r>
          </a:p>
        </p:txBody>
      </p:sp>
      <p:sp>
        <p:nvSpPr>
          <p:cNvPr id="97" name="内容占位符 2"/>
          <p:cNvSpPr txBox="1">
            <a:spLocks/>
          </p:cNvSpPr>
          <p:nvPr/>
        </p:nvSpPr>
        <p:spPr bwMode="auto">
          <a:xfrm>
            <a:off x="258159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Level-2</a:t>
            </a:r>
          </a:p>
        </p:txBody>
      </p:sp>
      <p:sp>
        <p:nvSpPr>
          <p:cNvPr id="98" name="内容占位符 2"/>
          <p:cNvSpPr txBox="1">
            <a:spLocks/>
          </p:cNvSpPr>
          <p:nvPr/>
        </p:nvSpPr>
        <p:spPr bwMode="auto">
          <a:xfrm>
            <a:off x="361643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a:solidFill>
                  <a:srgbClr val="000000"/>
                </a:solidFill>
                <a:latin typeface="Century Gothic" pitchFamily="34" charset="0"/>
                <a:ea typeface="Verdana" pitchFamily="34" charset="0"/>
                <a:cs typeface="Verdana" pitchFamily="34" charset="0"/>
              </a:rPr>
              <a:t>Level-1</a:t>
            </a:r>
            <a:endParaRPr kumimoji="0" lang="en-US" altLang="zh-CN" sz="1200" dirty="0">
              <a:solidFill>
                <a:srgbClr val="000000"/>
              </a:solidFill>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3272291869"/>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Freeform 10"/>
          <p:cNvSpPr/>
          <p:nvPr/>
        </p:nvSpPr>
        <p:spPr>
          <a:xfrm>
            <a:off x="2396502" y="321125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100" name="Freeform 10"/>
          <p:cNvSpPr/>
          <p:nvPr/>
        </p:nvSpPr>
        <p:spPr>
          <a:xfrm>
            <a:off x="3434293" y="318463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4" name="Slide Number Placeholder 3"/>
          <p:cNvSpPr>
            <a:spLocks noGrp="1"/>
          </p:cNvSpPr>
          <p:nvPr>
            <p:ph type="sldNum" sz="quarter" idx="12"/>
          </p:nvPr>
        </p:nvSpPr>
        <p:spPr>
          <a:xfrm>
            <a:off x="8316416" y="5651882"/>
            <a:ext cx="648072" cy="248949"/>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14</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8" name="内容占位符 2"/>
          <p:cNvSpPr txBox="1">
            <a:spLocks/>
          </p:cNvSpPr>
          <p:nvPr/>
        </p:nvSpPr>
        <p:spPr bwMode="auto">
          <a:xfrm>
            <a:off x="4716000" y="2138407"/>
            <a:ext cx="410445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dirty="0">
                <a:solidFill>
                  <a:srgbClr val="000000"/>
                </a:solidFill>
                <a:latin typeface="Century Gothic" pitchFamily="34" charset="0"/>
              </a:rPr>
              <a:t>Remap </a:t>
            </a:r>
            <a:r>
              <a:rPr kumimoji="0" lang="en-US" altLang="zh-CN" dirty="0">
                <a:solidFill>
                  <a:srgbClr val="000000"/>
                </a:solidFill>
                <a:effectLst>
                  <a:outerShdw blurRad="63500" sx="102000" sy="102000" algn="ctr" rotWithShape="0">
                    <a:prstClr val="black">
                      <a:alpha val="40000"/>
                    </a:prstClr>
                  </a:outerShdw>
                </a:effectLst>
                <a:latin typeface="Century Gothic" pitchFamily="34" charset="0"/>
              </a:rPr>
              <a:t>guest level-3 </a:t>
            </a:r>
            <a:r>
              <a:rPr kumimoji="0" lang="en-US" altLang="zh-CN" dirty="0">
                <a:solidFill>
                  <a:srgbClr val="000000"/>
                </a:solidFill>
                <a:latin typeface="Century Gothic" pitchFamily="34" charset="0"/>
              </a:rPr>
              <a:t>page table page (gL3)</a:t>
            </a:r>
            <a:endParaRPr kumimoji="0" lang="en-US" altLang="zh-CN" sz="2000" dirty="0">
              <a:solidFill>
                <a:srgbClr val="FF0066"/>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All processes share the same level-3 page table page for kernel mapping (</a:t>
            </a:r>
            <a:r>
              <a:rPr kumimoji="0" lang="en-US" altLang="zh-CN" sz="2000" dirty="0">
                <a:solidFill>
                  <a:srgbClr val="000000"/>
                </a:solidFill>
                <a:effectLst>
                  <a:outerShdw blurRad="63500" sx="102000" sy="102000" algn="ctr" rotWithShape="0">
                    <a:prstClr val="black">
                      <a:alpha val="40000"/>
                    </a:prstClr>
                  </a:outerShdw>
                </a:effectLst>
                <a:latin typeface="Century Gothic" pitchFamily="34" charset="0"/>
                <a:ea typeface="Verdana" pitchFamily="34" charset="0"/>
                <a:cs typeface="Verdana" pitchFamily="34" charset="0"/>
              </a:rPr>
              <a:t>kernel gL3</a:t>
            </a:r>
            <a:r>
              <a:rPr kumimoji="0" lang="en-US" altLang="zh-CN" sz="2000" dirty="0">
                <a:solidFill>
                  <a:srgbClr val="000000"/>
                </a:solidFill>
                <a:latin typeface="Century Gothic" pitchFamily="34" charset="0"/>
                <a:ea typeface="Verdana" pitchFamily="34" charset="0"/>
                <a:cs typeface="Verdana" pitchFamily="34" charset="0"/>
              </a:rPr>
              <a:t>)</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Remap </a:t>
            </a:r>
            <a:r>
              <a:rPr kumimoji="0" lang="en-US" altLang="zh-CN" sz="2000" dirty="0">
                <a:solidFill>
                  <a:srgbClr val="FF0066"/>
                </a:solidFill>
                <a:latin typeface="Century Gothic" pitchFamily="34" charset="0"/>
                <a:ea typeface="Verdana" pitchFamily="34" charset="0"/>
                <a:cs typeface="Verdana" pitchFamily="34" charset="0"/>
              </a:rPr>
              <a:t>kernel gL3 </a:t>
            </a:r>
            <a:r>
              <a:rPr kumimoji="0" lang="en-US" altLang="zh-CN" sz="2000" dirty="0">
                <a:solidFill>
                  <a:srgbClr val="000000"/>
                </a:solidFill>
                <a:latin typeface="Century Gothic" pitchFamily="34" charset="0"/>
                <a:ea typeface="Verdana" pitchFamily="34" charset="0"/>
                <a:cs typeface="Verdana" pitchFamily="34" charset="0"/>
              </a:rPr>
              <a:t>to a zeroed host physical page in </a:t>
            </a:r>
            <a:r>
              <a:rPr kumimoji="0" lang="en-US" altLang="zh-CN" sz="2000" dirty="0">
                <a:solidFill>
                  <a:srgbClr val="000000"/>
                </a:solidFill>
                <a:effectLst>
                  <a:outerShdw blurRad="63500" sx="102000" sy="102000" algn="ctr" rotWithShape="0">
                    <a:prstClr val="black">
                      <a:alpha val="40000"/>
                    </a:prstClr>
                  </a:outerShdw>
                </a:effectLst>
                <a:latin typeface="Century Gothic" pitchFamily="34" charset="0"/>
                <a:ea typeface="Verdana" pitchFamily="34" charset="0"/>
                <a:cs typeface="Verdana" pitchFamily="34" charset="0"/>
              </a:rPr>
              <a:t>EPT-u</a:t>
            </a:r>
            <a:endParaRPr kumimoji="0" lang="en-US" altLang="zh-CN" sz="2400" dirty="0">
              <a:solidFill>
                <a:srgbClr val="000000"/>
              </a:solidFill>
              <a:effectLst>
                <a:outerShdw blurRad="63500" sx="102000" sy="102000" algn="ctr" rotWithShape="0">
                  <a:prstClr val="black">
                    <a:alpha val="40000"/>
                  </a:prstClr>
                </a:outerShdw>
              </a:effectLst>
              <a:latin typeface="Century Gothic" pitchFamily="34" charset="0"/>
              <a:ea typeface="Verdana" pitchFamily="34" charset="0"/>
              <a:cs typeface="Verdana" pitchFamily="34" charset="0"/>
            </a:endParaRPr>
          </a:p>
        </p:txBody>
      </p:sp>
      <p:sp>
        <p:nvSpPr>
          <p:cNvPr id="36" name="矩形 35"/>
          <p:cNvSpPr/>
          <p:nvPr/>
        </p:nvSpPr>
        <p:spPr>
          <a:xfrm>
            <a:off x="1762953" y="335699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45" name="矩形 44"/>
          <p:cNvSpPr/>
          <p:nvPr/>
        </p:nvSpPr>
        <p:spPr>
          <a:xfrm>
            <a:off x="1762953" y="369786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0" name="矩形 49"/>
          <p:cNvSpPr/>
          <p:nvPr/>
        </p:nvSpPr>
        <p:spPr>
          <a:xfrm>
            <a:off x="2807214" y="3212976"/>
            <a:ext cx="648000" cy="792088"/>
          </a:xfrm>
          <a:prstGeom prst="rect">
            <a:avLst/>
          </a:prstGeom>
          <a:noFill/>
          <a:ln w="254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51" name="矩形 50"/>
          <p:cNvSpPr/>
          <p:nvPr/>
        </p:nvSpPr>
        <p:spPr>
          <a:xfrm>
            <a:off x="2807214" y="3356992"/>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2" name="矩形 51"/>
          <p:cNvSpPr/>
          <p:nvPr/>
        </p:nvSpPr>
        <p:spPr>
          <a:xfrm>
            <a:off x="2807214" y="3697868"/>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3" name="矩形 52"/>
          <p:cNvSpPr/>
          <p:nvPr/>
        </p:nvSpPr>
        <p:spPr>
          <a:xfrm>
            <a:off x="3842054" y="3212976"/>
            <a:ext cx="648000" cy="792088"/>
          </a:xfrm>
          <a:prstGeom prst="rect">
            <a:avLst/>
          </a:prstGeom>
          <a:noFill/>
          <a:ln w="254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54" name="矩形 53"/>
          <p:cNvSpPr/>
          <p:nvPr/>
        </p:nvSpPr>
        <p:spPr>
          <a:xfrm>
            <a:off x="3842054" y="3356992"/>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55" name="矩形 54"/>
          <p:cNvSpPr/>
          <p:nvPr/>
        </p:nvSpPr>
        <p:spPr>
          <a:xfrm>
            <a:off x="3842054" y="3697868"/>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63" name="内容占位符 2"/>
          <p:cNvSpPr txBox="1">
            <a:spLocks/>
          </p:cNvSpPr>
          <p:nvPr/>
        </p:nvSpPr>
        <p:spPr bwMode="auto">
          <a:xfrm>
            <a:off x="-180528" y="3319261"/>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75000"/>
                  </a:srgbClr>
                </a:solidFill>
                <a:latin typeface="Century Gothic" pitchFamily="34" charset="0"/>
                <a:ea typeface="Verdana" pitchFamily="34" charset="0"/>
                <a:cs typeface="Verdana" pitchFamily="34" charset="0"/>
              </a:rPr>
              <a:t>kernel</a:t>
            </a:r>
          </a:p>
        </p:txBody>
      </p:sp>
      <p:sp>
        <p:nvSpPr>
          <p:cNvPr id="64" name="内容占位符 2"/>
          <p:cNvSpPr txBox="1">
            <a:spLocks/>
          </p:cNvSpPr>
          <p:nvPr/>
        </p:nvSpPr>
        <p:spPr bwMode="auto">
          <a:xfrm>
            <a:off x="-177697" y="3609020"/>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75000"/>
                  </a:srgbClr>
                </a:solidFill>
                <a:latin typeface="Century Gothic" pitchFamily="34" charset="0"/>
                <a:ea typeface="Verdana" pitchFamily="34" charset="0"/>
                <a:cs typeface="Verdana" pitchFamily="34" charset="0"/>
              </a:rPr>
              <a:t>user</a:t>
            </a:r>
          </a:p>
        </p:txBody>
      </p:sp>
      <p:sp>
        <p:nvSpPr>
          <p:cNvPr id="82" name="矩形 81"/>
          <p:cNvSpPr/>
          <p:nvPr/>
        </p:nvSpPr>
        <p:spPr>
          <a:xfrm>
            <a:off x="576168" y="3212976"/>
            <a:ext cx="648000" cy="792088"/>
          </a:xfrm>
          <a:prstGeom prst="rect">
            <a:avLst/>
          </a:prstGeom>
          <a:noFill/>
          <a:ln w="254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3" name="矩形 82"/>
          <p:cNvSpPr/>
          <p:nvPr/>
        </p:nvSpPr>
        <p:spPr>
          <a:xfrm>
            <a:off x="576168" y="3356992"/>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84" name="矩形 83"/>
          <p:cNvSpPr/>
          <p:nvPr/>
        </p:nvSpPr>
        <p:spPr>
          <a:xfrm>
            <a:off x="576168" y="3697868"/>
            <a:ext cx="648000" cy="180000"/>
          </a:xfrm>
          <a:prstGeom prst="rect">
            <a:avLst/>
          </a:prstGeom>
          <a:solidFill>
            <a:srgbClr val="C8EFFD">
              <a:alpha val="30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85" name="直线连接符 84"/>
          <p:cNvCxnSpPr/>
          <p:nvPr/>
        </p:nvCxnSpPr>
        <p:spPr>
          <a:xfrm>
            <a:off x="124938" y="3607293"/>
            <a:ext cx="1099231"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6" name="内容占位符 2"/>
          <p:cNvSpPr txBox="1">
            <a:spLocks/>
          </p:cNvSpPr>
          <p:nvPr/>
        </p:nvSpPr>
        <p:spPr bwMode="auto">
          <a:xfrm>
            <a:off x="-180528" y="4394007"/>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75000"/>
                  </a:srgbClr>
                </a:solidFill>
                <a:latin typeface="Century Gothic" pitchFamily="34" charset="0"/>
                <a:ea typeface="Verdana" pitchFamily="34" charset="0"/>
                <a:cs typeface="Verdana" pitchFamily="34" charset="0"/>
              </a:rPr>
              <a:t>kernel</a:t>
            </a:r>
          </a:p>
        </p:txBody>
      </p:sp>
      <p:sp>
        <p:nvSpPr>
          <p:cNvPr id="87" name="内容占位符 2"/>
          <p:cNvSpPr txBox="1">
            <a:spLocks/>
          </p:cNvSpPr>
          <p:nvPr/>
        </p:nvSpPr>
        <p:spPr bwMode="auto">
          <a:xfrm>
            <a:off x="-177697" y="4683766"/>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75000"/>
                  </a:srgbClr>
                </a:solidFill>
                <a:latin typeface="Century Gothic" pitchFamily="34" charset="0"/>
                <a:ea typeface="Verdana" pitchFamily="34" charset="0"/>
                <a:cs typeface="Verdana" pitchFamily="34" charset="0"/>
              </a:rPr>
              <a:t>user</a:t>
            </a:r>
          </a:p>
        </p:txBody>
      </p:sp>
      <p:sp>
        <p:nvSpPr>
          <p:cNvPr id="88" name="矩形 87"/>
          <p:cNvSpPr/>
          <p:nvPr/>
        </p:nvSpPr>
        <p:spPr>
          <a:xfrm>
            <a:off x="576168" y="4287722"/>
            <a:ext cx="648000" cy="792088"/>
          </a:xfrm>
          <a:prstGeom prst="rect">
            <a:avLst/>
          </a:prstGeom>
          <a:noFill/>
          <a:ln w="25400"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89" name="矩形 88"/>
          <p:cNvSpPr/>
          <p:nvPr/>
        </p:nvSpPr>
        <p:spPr>
          <a:xfrm>
            <a:off x="576168" y="4431738"/>
            <a:ext cx="648000" cy="180000"/>
          </a:xfrm>
          <a:prstGeom prst="rect">
            <a:avLst/>
          </a:prstGeom>
          <a:solidFill>
            <a:srgbClr val="FFCCE0">
              <a:alpha val="31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90" name="矩形 89"/>
          <p:cNvSpPr/>
          <p:nvPr/>
        </p:nvSpPr>
        <p:spPr>
          <a:xfrm>
            <a:off x="576168" y="4772614"/>
            <a:ext cx="648000" cy="180000"/>
          </a:xfrm>
          <a:prstGeom prst="rect">
            <a:avLst/>
          </a:prstGeom>
          <a:solidFill>
            <a:srgbClr val="C8EFFD">
              <a:alpha val="30000"/>
            </a:srgb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cxnSp>
        <p:nvCxnSpPr>
          <p:cNvPr id="91" name="直线连接符 90"/>
          <p:cNvCxnSpPr/>
          <p:nvPr/>
        </p:nvCxnSpPr>
        <p:spPr>
          <a:xfrm>
            <a:off x="124938" y="4682039"/>
            <a:ext cx="1099231"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 name="内容占位符 2"/>
          <p:cNvSpPr txBox="1">
            <a:spLocks/>
          </p:cNvSpPr>
          <p:nvPr/>
        </p:nvSpPr>
        <p:spPr bwMode="auto">
          <a:xfrm>
            <a:off x="765822" y="5212722"/>
            <a:ext cx="268692" cy="376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a:p>
            <a:pPr lvl="2" algn="ctr" fontAlgn="auto">
              <a:lnSpc>
                <a:spcPts val="640"/>
              </a:lnSpc>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p:txBody>
      </p:sp>
      <p:sp>
        <p:nvSpPr>
          <p:cNvPr id="93" name="Freeform 10"/>
          <p:cNvSpPr/>
          <p:nvPr/>
        </p:nvSpPr>
        <p:spPr>
          <a:xfrm>
            <a:off x="1224168" y="3211251"/>
            <a:ext cx="539521" cy="263131"/>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000000"/>
              </a:solidFill>
              <a:latin typeface="Century Gothic"/>
              <a:ea typeface="微软雅黑"/>
            </a:endParaRPr>
          </a:p>
        </p:txBody>
      </p:sp>
      <p:sp>
        <p:nvSpPr>
          <p:cNvPr id="17" name="任意形状 16"/>
          <p:cNvSpPr/>
          <p:nvPr/>
        </p:nvSpPr>
        <p:spPr>
          <a:xfrm>
            <a:off x="1224239" y="3368319"/>
            <a:ext cx="377851" cy="1196856"/>
          </a:xfrm>
          <a:custGeom>
            <a:avLst/>
            <a:gdLst>
              <a:gd name="connsiteX0" fmla="*/ 0 w 377851"/>
              <a:gd name="connsiteY0" fmla="*/ 1156251 h 1196856"/>
              <a:gd name="connsiteX1" fmla="*/ 241825 w 377851"/>
              <a:gd name="connsiteY1" fmla="*/ 1080680 h 1196856"/>
              <a:gd name="connsiteX2" fmla="*/ 279610 w 377851"/>
              <a:gd name="connsiteY2" fmla="*/ 173837 h 1196856"/>
              <a:gd name="connsiteX3" fmla="*/ 377851 w 377851"/>
              <a:gd name="connsiteY3" fmla="*/ 26 h 1196856"/>
            </a:gdLst>
            <a:ahLst/>
            <a:cxnLst>
              <a:cxn ang="0">
                <a:pos x="connsiteX0" y="connsiteY0"/>
              </a:cxn>
              <a:cxn ang="0">
                <a:pos x="connsiteX1" y="connsiteY1"/>
              </a:cxn>
              <a:cxn ang="0">
                <a:pos x="connsiteX2" y="connsiteY2"/>
              </a:cxn>
              <a:cxn ang="0">
                <a:pos x="connsiteX3" y="connsiteY3"/>
              </a:cxn>
            </a:cxnLst>
            <a:rect l="l" t="t" r="r" b="b"/>
            <a:pathLst>
              <a:path w="377851" h="1196856">
                <a:moveTo>
                  <a:pt x="0" y="1156251"/>
                </a:moveTo>
                <a:cubicBezTo>
                  <a:pt x="97611" y="1200333"/>
                  <a:pt x="195223" y="1244416"/>
                  <a:pt x="241825" y="1080680"/>
                </a:cubicBezTo>
                <a:cubicBezTo>
                  <a:pt x="288427" y="916944"/>
                  <a:pt x="256939" y="353946"/>
                  <a:pt x="279610" y="173837"/>
                </a:cubicBezTo>
                <a:cubicBezTo>
                  <a:pt x="302281" y="-6272"/>
                  <a:pt x="377851" y="26"/>
                  <a:pt x="377851" y="26"/>
                </a:cubicBezTo>
              </a:path>
            </a:pathLst>
          </a:cu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微软雅黑"/>
            </a:endParaRPr>
          </a:p>
        </p:txBody>
      </p:sp>
      <p:sp>
        <p:nvSpPr>
          <p:cNvPr id="94" name="内容占位符 2"/>
          <p:cNvSpPr txBox="1">
            <a:spLocks/>
          </p:cNvSpPr>
          <p:nvPr/>
        </p:nvSpPr>
        <p:spPr bwMode="auto">
          <a:xfrm>
            <a:off x="756001" y="2117542"/>
            <a:ext cx="3464225"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600" b="1" dirty="0">
                <a:solidFill>
                  <a:srgbClr val="000000"/>
                </a:solidFill>
                <a:latin typeface="Century Gothic" pitchFamily="34" charset="0"/>
                <a:ea typeface="Verdana" pitchFamily="34" charset="0"/>
                <a:cs typeface="Verdana" pitchFamily="34" charset="0"/>
              </a:rPr>
              <a:t>4-level guest page table (</a:t>
            </a:r>
            <a:r>
              <a:rPr kumimoji="0" lang="en-US" altLang="zh-CN" sz="1600" b="1" dirty="0" err="1">
                <a:solidFill>
                  <a:srgbClr val="000000"/>
                </a:solidFill>
                <a:latin typeface="Century Gothic" pitchFamily="34" charset="0"/>
                <a:ea typeface="Verdana" pitchFamily="34" charset="0"/>
                <a:cs typeface="Verdana" pitchFamily="34" charset="0"/>
              </a:rPr>
              <a:t>gPT</a:t>
            </a:r>
            <a:r>
              <a:rPr kumimoji="0" lang="en-US" altLang="zh-CN" sz="1600" b="1" dirty="0">
                <a:solidFill>
                  <a:srgbClr val="000000"/>
                </a:solidFill>
                <a:latin typeface="Century Gothic" pitchFamily="34" charset="0"/>
                <a:ea typeface="Verdana" pitchFamily="34" charset="0"/>
                <a:cs typeface="Verdana" pitchFamily="34" charset="0"/>
              </a:rPr>
              <a:t>)</a:t>
            </a:r>
          </a:p>
        </p:txBody>
      </p:sp>
      <p:sp>
        <p:nvSpPr>
          <p:cNvPr id="95" name="内容占位符 2"/>
          <p:cNvSpPr txBox="1">
            <a:spLocks/>
          </p:cNvSpPr>
          <p:nvPr/>
        </p:nvSpPr>
        <p:spPr bwMode="auto">
          <a:xfrm>
            <a:off x="350553"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Level-4</a:t>
            </a:r>
          </a:p>
        </p:txBody>
      </p:sp>
      <p:sp>
        <p:nvSpPr>
          <p:cNvPr id="96" name="内容占位符 2"/>
          <p:cNvSpPr txBox="1">
            <a:spLocks/>
          </p:cNvSpPr>
          <p:nvPr/>
        </p:nvSpPr>
        <p:spPr bwMode="auto">
          <a:xfrm>
            <a:off x="1537338"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Level-3</a:t>
            </a:r>
          </a:p>
        </p:txBody>
      </p:sp>
      <p:sp>
        <p:nvSpPr>
          <p:cNvPr id="97" name="内容占位符 2"/>
          <p:cNvSpPr txBox="1">
            <a:spLocks/>
          </p:cNvSpPr>
          <p:nvPr/>
        </p:nvSpPr>
        <p:spPr bwMode="auto">
          <a:xfrm>
            <a:off x="258159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Level-2</a:t>
            </a:r>
          </a:p>
        </p:txBody>
      </p:sp>
      <p:sp>
        <p:nvSpPr>
          <p:cNvPr id="98" name="内容占位符 2"/>
          <p:cNvSpPr txBox="1">
            <a:spLocks/>
          </p:cNvSpPr>
          <p:nvPr/>
        </p:nvSpPr>
        <p:spPr bwMode="auto">
          <a:xfrm>
            <a:off x="361643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Level-1</a:t>
            </a:r>
          </a:p>
        </p:txBody>
      </p:sp>
      <p:sp>
        <p:nvSpPr>
          <p:cNvPr id="33" name="矩形 32"/>
          <p:cNvSpPr/>
          <p:nvPr/>
        </p:nvSpPr>
        <p:spPr>
          <a:xfrm>
            <a:off x="1762953" y="3212976"/>
            <a:ext cx="648000" cy="792088"/>
          </a:xfrm>
          <a:prstGeom prst="rect">
            <a:avLst/>
          </a:prstGeom>
          <a:noFill/>
          <a:ln w="38100" cmpd="sng">
            <a:solidFill>
              <a:srgbClr val="FF006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1" name="矩形 40"/>
          <p:cNvSpPr/>
          <p:nvPr/>
        </p:nvSpPr>
        <p:spPr>
          <a:xfrm>
            <a:off x="2001456" y="482850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42" name="矩形 41"/>
          <p:cNvSpPr/>
          <p:nvPr/>
        </p:nvSpPr>
        <p:spPr>
          <a:xfrm>
            <a:off x="2001456" y="516937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000000"/>
              </a:solidFill>
              <a:latin typeface="Century Gothic"/>
              <a:ea typeface="微软雅黑"/>
            </a:endParaRPr>
          </a:p>
        </p:txBody>
      </p:sp>
      <p:sp>
        <p:nvSpPr>
          <p:cNvPr id="43" name="矩形 42"/>
          <p:cNvSpPr/>
          <p:nvPr/>
        </p:nvSpPr>
        <p:spPr>
          <a:xfrm>
            <a:off x="2001456" y="4684486"/>
            <a:ext cx="648000" cy="792088"/>
          </a:xfrm>
          <a:prstGeom prst="rect">
            <a:avLst/>
          </a:prstGeom>
          <a:noFill/>
          <a:ln w="38100" cmpd="sng">
            <a:solidFill>
              <a:srgbClr val="FF006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4" name="矩形 43"/>
          <p:cNvSpPr/>
          <p:nvPr/>
        </p:nvSpPr>
        <p:spPr>
          <a:xfrm>
            <a:off x="3036627" y="4828502"/>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100" b="1" dirty="0">
                <a:solidFill>
                  <a:srgbClr val="000000"/>
                </a:solidFill>
                <a:latin typeface="Century Gothic"/>
                <a:ea typeface="微软雅黑"/>
              </a:rPr>
              <a:t>00000000</a:t>
            </a:r>
            <a:endParaRPr kumimoji="0" lang="zh-CN" altLang="en-US" sz="1100" b="1" dirty="0">
              <a:solidFill>
                <a:srgbClr val="000000"/>
              </a:solidFill>
              <a:latin typeface="Century Gothic"/>
              <a:ea typeface="微软雅黑"/>
            </a:endParaRPr>
          </a:p>
        </p:txBody>
      </p:sp>
      <p:sp>
        <p:nvSpPr>
          <p:cNvPr id="46" name="矩形 45"/>
          <p:cNvSpPr/>
          <p:nvPr/>
        </p:nvSpPr>
        <p:spPr>
          <a:xfrm>
            <a:off x="3036627" y="5169378"/>
            <a:ext cx="648000" cy="180000"/>
          </a:xfrm>
          <a:prstGeom prst="rect">
            <a:avLst/>
          </a:prstGeom>
          <a:solidFill>
            <a:srgbClr val="FFCCE0"/>
          </a:solidFill>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100" b="1" dirty="0">
                <a:solidFill>
                  <a:srgbClr val="000000"/>
                </a:solidFill>
                <a:latin typeface="Century Gothic"/>
                <a:ea typeface="微软雅黑"/>
              </a:rPr>
              <a:t>00000000</a:t>
            </a:r>
            <a:endParaRPr kumimoji="0" lang="zh-CN" altLang="en-US" sz="1100" b="1" dirty="0">
              <a:solidFill>
                <a:srgbClr val="000000"/>
              </a:solidFill>
              <a:latin typeface="Century Gothic"/>
              <a:ea typeface="微软雅黑"/>
            </a:endParaRPr>
          </a:p>
        </p:txBody>
      </p:sp>
      <p:sp>
        <p:nvSpPr>
          <p:cNvPr id="47" name="矩形 46"/>
          <p:cNvSpPr/>
          <p:nvPr/>
        </p:nvSpPr>
        <p:spPr>
          <a:xfrm>
            <a:off x="3036627" y="4684486"/>
            <a:ext cx="648000" cy="792088"/>
          </a:xfrm>
          <a:prstGeom prst="rect">
            <a:avLst/>
          </a:prstGeom>
          <a:noFill/>
          <a:ln w="38100" cmpd="sng">
            <a:solidFill>
              <a:srgbClr val="FF006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latin typeface="DengXian" charset="-122"/>
              <a:ea typeface="DengXian" charset="-122"/>
              <a:cs typeface="DengXian" charset="-122"/>
            </a:endParaRPr>
          </a:p>
        </p:txBody>
      </p:sp>
      <p:sp>
        <p:nvSpPr>
          <p:cNvPr id="48" name="内容占位符 2"/>
          <p:cNvSpPr txBox="1">
            <a:spLocks/>
          </p:cNvSpPr>
          <p:nvPr/>
        </p:nvSpPr>
        <p:spPr bwMode="auto">
          <a:xfrm>
            <a:off x="1996098" y="5554075"/>
            <a:ext cx="1806547"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000000"/>
                </a:solidFill>
                <a:latin typeface="Century Gothic" pitchFamily="34" charset="0"/>
                <a:ea typeface="Verdana" pitchFamily="34" charset="0"/>
                <a:cs typeface="Verdana" pitchFamily="34" charset="0"/>
              </a:rPr>
              <a:t>Host physical page</a:t>
            </a:r>
          </a:p>
        </p:txBody>
      </p:sp>
      <p:sp>
        <p:nvSpPr>
          <p:cNvPr id="6" name="任意形状 5"/>
          <p:cNvSpPr/>
          <p:nvPr/>
        </p:nvSpPr>
        <p:spPr>
          <a:xfrm>
            <a:off x="1803100" y="4001142"/>
            <a:ext cx="467038" cy="657546"/>
          </a:xfrm>
          <a:custGeom>
            <a:avLst/>
            <a:gdLst>
              <a:gd name="connsiteX0" fmla="*/ 272280 w 467038"/>
              <a:gd name="connsiteY0" fmla="*/ 0 h 657546"/>
              <a:gd name="connsiteX1" fmla="*/ 457215 w 467038"/>
              <a:gd name="connsiteY1" fmla="*/ 236306 h 657546"/>
              <a:gd name="connsiteX2" fmla="*/ 5152 w 467038"/>
              <a:gd name="connsiteY2" fmla="*/ 441789 h 657546"/>
              <a:gd name="connsiteX3" fmla="*/ 200361 w 467038"/>
              <a:gd name="connsiteY3" fmla="*/ 657546 h 657546"/>
            </a:gdLst>
            <a:ahLst/>
            <a:cxnLst>
              <a:cxn ang="0">
                <a:pos x="connsiteX0" y="connsiteY0"/>
              </a:cxn>
              <a:cxn ang="0">
                <a:pos x="connsiteX1" y="connsiteY1"/>
              </a:cxn>
              <a:cxn ang="0">
                <a:pos x="connsiteX2" y="connsiteY2"/>
              </a:cxn>
              <a:cxn ang="0">
                <a:pos x="connsiteX3" y="connsiteY3"/>
              </a:cxn>
            </a:cxnLst>
            <a:rect l="l" t="t" r="r" b="b"/>
            <a:pathLst>
              <a:path w="467038" h="657546">
                <a:moveTo>
                  <a:pt x="272280" y="0"/>
                </a:moveTo>
                <a:cubicBezTo>
                  <a:pt x="387008" y="81337"/>
                  <a:pt x="501736" y="162675"/>
                  <a:pt x="457215" y="236306"/>
                </a:cubicBezTo>
                <a:cubicBezTo>
                  <a:pt x="412694" y="309937"/>
                  <a:pt x="47961" y="371582"/>
                  <a:pt x="5152" y="441789"/>
                </a:cubicBezTo>
                <a:cubicBezTo>
                  <a:pt x="-37657" y="511996"/>
                  <a:pt x="200361" y="657546"/>
                  <a:pt x="200361" y="657546"/>
                </a:cubicBezTo>
              </a:path>
            </a:pathLst>
          </a:custGeom>
          <a:noFill/>
          <a:ln w="34925">
            <a:solidFill>
              <a:srgbClr val="3D4FFB"/>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微软雅黑"/>
            </a:endParaRPr>
          </a:p>
        </p:txBody>
      </p:sp>
      <p:sp>
        <p:nvSpPr>
          <p:cNvPr id="8" name="任意形状 7"/>
          <p:cNvSpPr/>
          <p:nvPr/>
        </p:nvSpPr>
        <p:spPr>
          <a:xfrm>
            <a:off x="2263158" y="4192398"/>
            <a:ext cx="1012699" cy="456017"/>
          </a:xfrm>
          <a:custGeom>
            <a:avLst/>
            <a:gdLst>
              <a:gd name="connsiteX0" fmla="*/ 0 w 1012699"/>
              <a:gd name="connsiteY0" fmla="*/ 3954 h 456017"/>
              <a:gd name="connsiteX1" fmla="*/ 976045 w 1012699"/>
              <a:gd name="connsiteY1" fmla="*/ 65599 h 456017"/>
              <a:gd name="connsiteX2" fmla="*/ 821933 w 1012699"/>
              <a:gd name="connsiteY2" fmla="*/ 456017 h 456017"/>
            </a:gdLst>
            <a:ahLst/>
            <a:cxnLst>
              <a:cxn ang="0">
                <a:pos x="connsiteX0" y="connsiteY0"/>
              </a:cxn>
              <a:cxn ang="0">
                <a:pos x="connsiteX1" y="connsiteY1"/>
              </a:cxn>
              <a:cxn ang="0">
                <a:pos x="connsiteX2" y="connsiteY2"/>
              </a:cxn>
            </a:cxnLst>
            <a:rect l="l" t="t" r="r" b="b"/>
            <a:pathLst>
              <a:path w="1012699" h="456017">
                <a:moveTo>
                  <a:pt x="0" y="3954"/>
                </a:moveTo>
                <a:cubicBezTo>
                  <a:pt x="419528" y="-2896"/>
                  <a:pt x="839056" y="-9745"/>
                  <a:pt x="976045" y="65599"/>
                </a:cubicBezTo>
                <a:cubicBezTo>
                  <a:pt x="1113034" y="140943"/>
                  <a:pt x="821933" y="456017"/>
                  <a:pt x="821933" y="456017"/>
                </a:cubicBezTo>
              </a:path>
            </a:pathLst>
          </a:custGeom>
          <a:noFill/>
          <a:ln w="34925">
            <a:solidFill>
              <a:srgbClr val="3D4FFB"/>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solidFill>
              <a:latin typeface="Century Gothic"/>
              <a:ea typeface="微软雅黑"/>
            </a:endParaRPr>
          </a:p>
        </p:txBody>
      </p:sp>
      <p:sp>
        <p:nvSpPr>
          <p:cNvPr id="59" name="内容占位符 2"/>
          <p:cNvSpPr txBox="1">
            <a:spLocks/>
          </p:cNvSpPr>
          <p:nvPr/>
        </p:nvSpPr>
        <p:spPr bwMode="auto">
          <a:xfrm>
            <a:off x="3172458" y="4324589"/>
            <a:ext cx="175414" cy="142717"/>
          </a:xfrm>
          <a:prstGeom prst="rect">
            <a:avLst/>
          </a:prstGeom>
          <a:solidFill>
            <a:schemeClr val="bg1"/>
          </a:solid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p:txBody>
      </p:sp>
      <p:sp>
        <p:nvSpPr>
          <p:cNvPr id="57" name="内容占位符 2"/>
          <p:cNvSpPr txBox="1">
            <a:spLocks/>
          </p:cNvSpPr>
          <p:nvPr/>
        </p:nvSpPr>
        <p:spPr bwMode="auto">
          <a:xfrm>
            <a:off x="2970217" y="4221836"/>
            <a:ext cx="1099230" cy="301775"/>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In EPT-u</a:t>
            </a:r>
          </a:p>
        </p:txBody>
      </p:sp>
      <p:sp>
        <p:nvSpPr>
          <p:cNvPr id="60" name="内容占位符 2"/>
          <p:cNvSpPr txBox="1">
            <a:spLocks/>
          </p:cNvSpPr>
          <p:nvPr/>
        </p:nvSpPr>
        <p:spPr bwMode="auto">
          <a:xfrm>
            <a:off x="1706329" y="4311413"/>
            <a:ext cx="282713" cy="242676"/>
          </a:xfrm>
          <a:prstGeom prst="rect">
            <a:avLst/>
          </a:prstGeom>
          <a:solidFill>
            <a:schemeClr val="bg1"/>
          </a:solid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endParaRPr kumimoji="0" lang="en-US" altLang="zh-CN" sz="1400" b="1" dirty="0">
              <a:solidFill>
                <a:srgbClr val="000000"/>
              </a:solidFill>
              <a:latin typeface="Century Gothic" pitchFamily="34" charset="0"/>
              <a:ea typeface="Verdana" pitchFamily="34" charset="0"/>
              <a:cs typeface="Verdana" pitchFamily="34" charset="0"/>
            </a:endParaRPr>
          </a:p>
        </p:txBody>
      </p:sp>
      <p:sp>
        <p:nvSpPr>
          <p:cNvPr id="56" name="内容占位符 2"/>
          <p:cNvSpPr txBox="1">
            <a:spLocks/>
          </p:cNvSpPr>
          <p:nvPr/>
        </p:nvSpPr>
        <p:spPr bwMode="auto">
          <a:xfrm>
            <a:off x="1260641" y="4229923"/>
            <a:ext cx="1099230" cy="301775"/>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000000"/>
                </a:solidFill>
                <a:latin typeface="Century Gothic" pitchFamily="34" charset="0"/>
                <a:ea typeface="Verdana" pitchFamily="34" charset="0"/>
                <a:cs typeface="Verdana" pitchFamily="34" charset="0"/>
              </a:rPr>
              <a:t>In EPT-k</a:t>
            </a:r>
          </a:p>
        </p:txBody>
      </p:sp>
    </p:spTree>
    <p:extLst>
      <p:ext uri="{BB962C8B-B14F-4D97-AF65-F5344CB8AC3E}">
        <p14:creationId xmlns:p14="http://schemas.microsoft.com/office/powerpoint/2010/main" val="2190759048"/>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Freeform 10"/>
          <p:cNvSpPr/>
          <p:nvPr/>
        </p:nvSpPr>
        <p:spPr>
          <a:xfrm>
            <a:off x="2396502" y="321125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FFFFFF">
                  <a:lumMod val="85000"/>
                </a:srgbClr>
              </a:solidFill>
              <a:latin typeface="Century Gothic"/>
              <a:ea typeface="微软雅黑"/>
            </a:endParaRPr>
          </a:p>
        </p:txBody>
      </p:sp>
      <p:sp>
        <p:nvSpPr>
          <p:cNvPr id="100" name="Freeform 10"/>
          <p:cNvSpPr/>
          <p:nvPr/>
        </p:nvSpPr>
        <p:spPr>
          <a:xfrm>
            <a:off x="3434293" y="3184631"/>
            <a:ext cx="388964" cy="277307"/>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FFFFFF">
                  <a:lumMod val="85000"/>
                </a:srgbClr>
              </a:solidFill>
              <a:latin typeface="Century Gothic"/>
              <a:ea typeface="微软雅黑"/>
            </a:endParaRPr>
          </a:p>
        </p:txBody>
      </p:sp>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14</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EPT-based Kernel Space Isolation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8" name="内容占位符 2"/>
          <p:cNvSpPr txBox="1">
            <a:spLocks/>
          </p:cNvSpPr>
          <p:nvPr/>
        </p:nvSpPr>
        <p:spPr bwMode="auto">
          <a:xfrm>
            <a:off x="4716000" y="2138407"/>
            <a:ext cx="4104456"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dirty="0">
                <a:solidFill>
                  <a:srgbClr val="FFFFFF">
                    <a:lumMod val="85000"/>
                  </a:srgbClr>
                </a:solidFill>
                <a:latin typeface="Century Gothic" pitchFamily="34" charset="0"/>
              </a:rPr>
              <a:t>Remap guest level-3 page table (gL3)</a:t>
            </a:r>
            <a:endParaRPr kumimoji="0" lang="en-US" altLang="zh-CN" sz="2000" dirty="0">
              <a:solidFill>
                <a:srgbClr val="FFFFFF">
                  <a:lumMod val="85000"/>
                </a:srgbClr>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FFFF">
                  <a:lumMod val="85000"/>
                </a:srgbClr>
              </a:buClr>
              <a:buSzPct val="80000"/>
              <a:buFont typeface="Century Gothic" panose="020B0502020202020204" pitchFamily="34" charset="0"/>
              <a:buChar char="►"/>
              <a:defRPr/>
            </a:pPr>
            <a:r>
              <a:rPr kumimoji="0" lang="en-US" altLang="zh-CN" sz="2000" dirty="0">
                <a:solidFill>
                  <a:srgbClr val="FFFFFF">
                    <a:lumMod val="85000"/>
                  </a:srgbClr>
                </a:solidFill>
                <a:latin typeface="Century Gothic" pitchFamily="34" charset="0"/>
                <a:ea typeface="Verdana" pitchFamily="34" charset="0"/>
                <a:cs typeface="Verdana" pitchFamily="34" charset="0"/>
              </a:rPr>
              <a:t>All processes share the same level-3 page table for kernel mapping (kernel gL3)</a:t>
            </a:r>
          </a:p>
          <a:p>
            <a:pPr marL="457200" indent="-361950" fontAlgn="auto">
              <a:spcBef>
                <a:spcPct val="20000"/>
              </a:spcBef>
              <a:spcAft>
                <a:spcPts val="0"/>
              </a:spcAft>
              <a:buClr>
                <a:srgbClr val="FFFFFF">
                  <a:lumMod val="85000"/>
                </a:srgbClr>
              </a:buClr>
              <a:buSzPct val="80000"/>
              <a:buFont typeface="Century Gothic" panose="020B0502020202020204" pitchFamily="34" charset="0"/>
              <a:buChar char="►"/>
              <a:defRPr/>
            </a:pPr>
            <a:endParaRPr kumimoji="0" lang="en-US" altLang="zh-CN" sz="2000" dirty="0">
              <a:solidFill>
                <a:srgbClr val="FFFFFF">
                  <a:lumMod val="85000"/>
                </a:srgbClr>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FFFF">
                  <a:lumMod val="85000"/>
                </a:srgbClr>
              </a:buClr>
              <a:buSzPct val="80000"/>
              <a:buFont typeface="Century Gothic" panose="020B0502020202020204" pitchFamily="34" charset="0"/>
              <a:buChar char="►"/>
              <a:defRPr/>
            </a:pPr>
            <a:r>
              <a:rPr kumimoji="0" lang="en-US" altLang="zh-CN" sz="2000" dirty="0">
                <a:solidFill>
                  <a:srgbClr val="FFFFFF">
                    <a:lumMod val="85000"/>
                  </a:srgbClr>
                </a:solidFill>
                <a:latin typeface="Century Gothic" pitchFamily="34" charset="0"/>
                <a:ea typeface="Verdana" pitchFamily="34" charset="0"/>
                <a:cs typeface="Verdana" pitchFamily="34" charset="0"/>
              </a:rPr>
              <a:t>Remap kernel gL3 to a zeroed host physical page in EPT-u</a:t>
            </a:r>
            <a:endParaRPr kumimoji="0" lang="en-US" altLang="zh-CN" sz="2400" dirty="0">
              <a:solidFill>
                <a:srgbClr val="FFFFFF">
                  <a:lumMod val="85000"/>
                </a:srgbClr>
              </a:solidFill>
              <a:latin typeface="Century Gothic" pitchFamily="34" charset="0"/>
              <a:ea typeface="Verdana" pitchFamily="34" charset="0"/>
              <a:cs typeface="Verdana" pitchFamily="34" charset="0"/>
            </a:endParaRPr>
          </a:p>
        </p:txBody>
      </p:sp>
      <p:sp>
        <p:nvSpPr>
          <p:cNvPr id="36" name="矩形 35"/>
          <p:cNvSpPr/>
          <p:nvPr/>
        </p:nvSpPr>
        <p:spPr>
          <a:xfrm>
            <a:off x="1762953" y="335699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45" name="矩形 44"/>
          <p:cNvSpPr/>
          <p:nvPr/>
        </p:nvSpPr>
        <p:spPr>
          <a:xfrm>
            <a:off x="1762953" y="369786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50" name="矩形 49"/>
          <p:cNvSpPr/>
          <p:nvPr/>
        </p:nvSpPr>
        <p:spPr>
          <a:xfrm>
            <a:off x="2807214" y="3212976"/>
            <a:ext cx="648000" cy="792088"/>
          </a:xfrm>
          <a:prstGeom prst="rect">
            <a:avLst/>
          </a:prstGeom>
          <a:noFill/>
          <a:ln w="254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51" name="矩形 50"/>
          <p:cNvSpPr/>
          <p:nvPr/>
        </p:nvSpPr>
        <p:spPr>
          <a:xfrm>
            <a:off x="2807214" y="335699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52" name="矩形 51"/>
          <p:cNvSpPr/>
          <p:nvPr/>
        </p:nvSpPr>
        <p:spPr>
          <a:xfrm>
            <a:off x="2807214" y="369786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53" name="矩形 52"/>
          <p:cNvSpPr/>
          <p:nvPr/>
        </p:nvSpPr>
        <p:spPr>
          <a:xfrm>
            <a:off x="3842054" y="3212976"/>
            <a:ext cx="648000" cy="792088"/>
          </a:xfrm>
          <a:prstGeom prst="rect">
            <a:avLst/>
          </a:prstGeom>
          <a:noFill/>
          <a:ln w="254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54" name="矩形 53"/>
          <p:cNvSpPr/>
          <p:nvPr/>
        </p:nvSpPr>
        <p:spPr>
          <a:xfrm>
            <a:off x="3842054" y="335699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55" name="矩形 54"/>
          <p:cNvSpPr/>
          <p:nvPr/>
        </p:nvSpPr>
        <p:spPr>
          <a:xfrm>
            <a:off x="3842054" y="369786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63" name="内容占位符 2"/>
          <p:cNvSpPr txBox="1">
            <a:spLocks/>
          </p:cNvSpPr>
          <p:nvPr/>
        </p:nvSpPr>
        <p:spPr bwMode="auto">
          <a:xfrm>
            <a:off x="-180528" y="3319261"/>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kernel</a:t>
            </a:r>
          </a:p>
        </p:txBody>
      </p:sp>
      <p:sp>
        <p:nvSpPr>
          <p:cNvPr id="64" name="内容占位符 2"/>
          <p:cNvSpPr txBox="1">
            <a:spLocks/>
          </p:cNvSpPr>
          <p:nvPr/>
        </p:nvSpPr>
        <p:spPr bwMode="auto">
          <a:xfrm>
            <a:off x="-177697" y="3609020"/>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user</a:t>
            </a:r>
          </a:p>
        </p:txBody>
      </p:sp>
      <p:sp>
        <p:nvSpPr>
          <p:cNvPr id="82" name="矩形 81"/>
          <p:cNvSpPr/>
          <p:nvPr/>
        </p:nvSpPr>
        <p:spPr>
          <a:xfrm>
            <a:off x="576168" y="3212976"/>
            <a:ext cx="648000" cy="792088"/>
          </a:xfrm>
          <a:prstGeom prst="rect">
            <a:avLst/>
          </a:prstGeom>
          <a:noFill/>
          <a:ln w="254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83" name="矩形 82"/>
          <p:cNvSpPr/>
          <p:nvPr/>
        </p:nvSpPr>
        <p:spPr>
          <a:xfrm>
            <a:off x="576168" y="335699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84" name="矩形 83"/>
          <p:cNvSpPr/>
          <p:nvPr/>
        </p:nvSpPr>
        <p:spPr>
          <a:xfrm>
            <a:off x="576168" y="369786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cxnSp>
        <p:nvCxnSpPr>
          <p:cNvPr id="85" name="直线连接符 84"/>
          <p:cNvCxnSpPr/>
          <p:nvPr/>
        </p:nvCxnSpPr>
        <p:spPr>
          <a:xfrm>
            <a:off x="124938" y="3607293"/>
            <a:ext cx="1099231"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6" name="内容占位符 2"/>
          <p:cNvSpPr txBox="1">
            <a:spLocks/>
          </p:cNvSpPr>
          <p:nvPr/>
        </p:nvSpPr>
        <p:spPr bwMode="auto">
          <a:xfrm>
            <a:off x="-180528" y="4394007"/>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kernel</a:t>
            </a:r>
          </a:p>
        </p:txBody>
      </p:sp>
      <p:sp>
        <p:nvSpPr>
          <p:cNvPr id="87" name="内容占位符 2"/>
          <p:cNvSpPr txBox="1">
            <a:spLocks/>
          </p:cNvSpPr>
          <p:nvPr/>
        </p:nvSpPr>
        <p:spPr bwMode="auto">
          <a:xfrm>
            <a:off x="-177697" y="4683766"/>
            <a:ext cx="899592" cy="252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user</a:t>
            </a:r>
          </a:p>
        </p:txBody>
      </p:sp>
      <p:sp>
        <p:nvSpPr>
          <p:cNvPr id="88" name="矩形 87"/>
          <p:cNvSpPr/>
          <p:nvPr/>
        </p:nvSpPr>
        <p:spPr>
          <a:xfrm>
            <a:off x="576168" y="4287722"/>
            <a:ext cx="648000" cy="792088"/>
          </a:xfrm>
          <a:prstGeom prst="rect">
            <a:avLst/>
          </a:prstGeom>
          <a:noFill/>
          <a:ln w="254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89" name="矩形 88"/>
          <p:cNvSpPr/>
          <p:nvPr/>
        </p:nvSpPr>
        <p:spPr>
          <a:xfrm>
            <a:off x="576168" y="443173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90" name="矩形 89"/>
          <p:cNvSpPr/>
          <p:nvPr/>
        </p:nvSpPr>
        <p:spPr>
          <a:xfrm>
            <a:off x="576168" y="4772614"/>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cxnSp>
        <p:nvCxnSpPr>
          <p:cNvPr id="91" name="直线连接符 90"/>
          <p:cNvCxnSpPr/>
          <p:nvPr/>
        </p:nvCxnSpPr>
        <p:spPr>
          <a:xfrm>
            <a:off x="124938" y="4682039"/>
            <a:ext cx="1099231"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2" name="内容占位符 2"/>
          <p:cNvSpPr txBox="1">
            <a:spLocks/>
          </p:cNvSpPr>
          <p:nvPr/>
        </p:nvSpPr>
        <p:spPr bwMode="auto">
          <a:xfrm>
            <a:off x="765822" y="5212722"/>
            <a:ext cx="268692" cy="376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lnSpc>
                <a:spcPts val="640"/>
              </a:lnSpc>
              <a:spcBef>
                <a:spcPts val="0"/>
              </a:spcBef>
              <a:spcAft>
                <a:spcPts val="0"/>
              </a:spcAft>
            </a:pPr>
            <a:r>
              <a:rPr kumimoji="0" lang="en-US" altLang="zh-CN" sz="1400" b="1" dirty="0">
                <a:solidFill>
                  <a:srgbClr val="FFFFFF">
                    <a:lumMod val="85000"/>
                  </a:srgbClr>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FFFFFF">
                    <a:lumMod val="85000"/>
                  </a:srgbClr>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r>
              <a:rPr kumimoji="0" lang="en-US" altLang="zh-CN" sz="1400" b="1" dirty="0">
                <a:solidFill>
                  <a:srgbClr val="FFFFFF">
                    <a:lumMod val="85000"/>
                  </a:srgbClr>
                </a:solidFill>
                <a:latin typeface="Century Gothic" pitchFamily="34" charset="0"/>
                <a:ea typeface="Verdana" pitchFamily="34" charset="0"/>
                <a:cs typeface="Verdana" pitchFamily="34" charset="0"/>
              </a:rPr>
              <a:t>.</a:t>
            </a:r>
          </a:p>
          <a:p>
            <a:pPr lvl="2" algn="ctr" fontAlgn="auto">
              <a:lnSpc>
                <a:spcPts val="640"/>
              </a:lnSpc>
              <a:spcBef>
                <a:spcPts val="0"/>
              </a:spcBef>
              <a:spcAft>
                <a:spcPts val="0"/>
              </a:spcAft>
            </a:pPr>
            <a:endParaRPr kumimoji="0" lang="en-US" altLang="zh-CN" sz="1400" b="1" dirty="0">
              <a:solidFill>
                <a:srgbClr val="FFFFFF">
                  <a:lumMod val="85000"/>
                </a:srgbClr>
              </a:solidFill>
              <a:latin typeface="Century Gothic" pitchFamily="34" charset="0"/>
              <a:ea typeface="Verdana" pitchFamily="34" charset="0"/>
              <a:cs typeface="Verdana" pitchFamily="34" charset="0"/>
            </a:endParaRPr>
          </a:p>
          <a:p>
            <a:pPr lvl="2" algn="ctr" fontAlgn="auto">
              <a:lnSpc>
                <a:spcPts val="640"/>
              </a:lnSpc>
              <a:spcBef>
                <a:spcPts val="0"/>
              </a:spcBef>
              <a:spcAft>
                <a:spcPts val="0"/>
              </a:spcAft>
            </a:pPr>
            <a:endParaRPr kumimoji="0" lang="en-US" altLang="zh-CN" sz="1400" b="1" dirty="0">
              <a:solidFill>
                <a:srgbClr val="FFFFFF">
                  <a:lumMod val="85000"/>
                </a:srgbClr>
              </a:solidFill>
              <a:latin typeface="Century Gothic" pitchFamily="34" charset="0"/>
              <a:ea typeface="Verdana" pitchFamily="34" charset="0"/>
              <a:cs typeface="Verdana" pitchFamily="34" charset="0"/>
            </a:endParaRPr>
          </a:p>
        </p:txBody>
      </p:sp>
      <p:sp>
        <p:nvSpPr>
          <p:cNvPr id="93" name="Freeform 10"/>
          <p:cNvSpPr/>
          <p:nvPr/>
        </p:nvSpPr>
        <p:spPr>
          <a:xfrm>
            <a:off x="1224168" y="3211251"/>
            <a:ext cx="539521" cy="263131"/>
          </a:xfrm>
          <a:custGeom>
            <a:avLst/>
            <a:gdLst>
              <a:gd name="connsiteX0" fmla="*/ 1173193 w 1173193"/>
              <a:gd name="connsiteY0" fmla="*/ 0 h 431320"/>
              <a:gd name="connsiteX1" fmla="*/ 776378 w 1173193"/>
              <a:gd name="connsiteY1" fmla="*/ 241539 h 431320"/>
              <a:gd name="connsiteX2" fmla="*/ 327804 w 1173193"/>
              <a:gd name="connsiteY2" fmla="*/ 86264 h 431320"/>
              <a:gd name="connsiteX3" fmla="*/ 0 w 1173193"/>
              <a:gd name="connsiteY3" fmla="*/ 431320 h 431320"/>
            </a:gdLst>
            <a:ahLst/>
            <a:cxnLst>
              <a:cxn ang="0">
                <a:pos x="connsiteX0" y="connsiteY0"/>
              </a:cxn>
              <a:cxn ang="0">
                <a:pos x="connsiteX1" y="connsiteY1"/>
              </a:cxn>
              <a:cxn ang="0">
                <a:pos x="connsiteX2" y="connsiteY2"/>
              </a:cxn>
              <a:cxn ang="0">
                <a:pos x="connsiteX3" y="connsiteY3"/>
              </a:cxn>
            </a:cxnLst>
            <a:rect l="l" t="t" r="r" b="b"/>
            <a:pathLst>
              <a:path w="1173193" h="431320">
                <a:moveTo>
                  <a:pt x="1173193" y="0"/>
                </a:moveTo>
                <a:cubicBezTo>
                  <a:pt x="1045234" y="113581"/>
                  <a:pt x="917276" y="227162"/>
                  <a:pt x="776378" y="241539"/>
                </a:cubicBezTo>
                <a:cubicBezTo>
                  <a:pt x="635480" y="255916"/>
                  <a:pt x="457200" y="54634"/>
                  <a:pt x="327804" y="86264"/>
                </a:cubicBezTo>
                <a:cubicBezTo>
                  <a:pt x="198408" y="117894"/>
                  <a:pt x="99204" y="274607"/>
                  <a:pt x="0" y="431320"/>
                </a:cubicBezTo>
              </a:path>
            </a:pathLst>
          </a:custGeom>
          <a:ln w="28575">
            <a:solidFill>
              <a:schemeClr val="bg1">
                <a:lumMod val="75000"/>
              </a:schemeClr>
            </a:solidFill>
            <a:prstDash val="sysDot"/>
            <a:headEnd type="triangle" w="med" len="med"/>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kumimoji="0" lang="zh-CN" altLang="en-US">
              <a:solidFill>
                <a:srgbClr val="FFFFFF">
                  <a:lumMod val="85000"/>
                </a:srgbClr>
              </a:solidFill>
              <a:latin typeface="Century Gothic"/>
              <a:ea typeface="微软雅黑"/>
            </a:endParaRPr>
          </a:p>
        </p:txBody>
      </p:sp>
      <p:sp>
        <p:nvSpPr>
          <p:cNvPr id="17" name="任意形状 16"/>
          <p:cNvSpPr/>
          <p:nvPr/>
        </p:nvSpPr>
        <p:spPr>
          <a:xfrm>
            <a:off x="1224239" y="3368319"/>
            <a:ext cx="377851" cy="1196856"/>
          </a:xfrm>
          <a:custGeom>
            <a:avLst/>
            <a:gdLst>
              <a:gd name="connsiteX0" fmla="*/ 0 w 377851"/>
              <a:gd name="connsiteY0" fmla="*/ 1156251 h 1196856"/>
              <a:gd name="connsiteX1" fmla="*/ 241825 w 377851"/>
              <a:gd name="connsiteY1" fmla="*/ 1080680 h 1196856"/>
              <a:gd name="connsiteX2" fmla="*/ 279610 w 377851"/>
              <a:gd name="connsiteY2" fmla="*/ 173837 h 1196856"/>
              <a:gd name="connsiteX3" fmla="*/ 377851 w 377851"/>
              <a:gd name="connsiteY3" fmla="*/ 26 h 1196856"/>
            </a:gdLst>
            <a:ahLst/>
            <a:cxnLst>
              <a:cxn ang="0">
                <a:pos x="connsiteX0" y="connsiteY0"/>
              </a:cxn>
              <a:cxn ang="0">
                <a:pos x="connsiteX1" y="connsiteY1"/>
              </a:cxn>
              <a:cxn ang="0">
                <a:pos x="connsiteX2" y="connsiteY2"/>
              </a:cxn>
              <a:cxn ang="0">
                <a:pos x="connsiteX3" y="connsiteY3"/>
              </a:cxn>
            </a:cxnLst>
            <a:rect l="l" t="t" r="r" b="b"/>
            <a:pathLst>
              <a:path w="377851" h="1196856">
                <a:moveTo>
                  <a:pt x="0" y="1156251"/>
                </a:moveTo>
                <a:cubicBezTo>
                  <a:pt x="97611" y="1200333"/>
                  <a:pt x="195223" y="1244416"/>
                  <a:pt x="241825" y="1080680"/>
                </a:cubicBezTo>
                <a:cubicBezTo>
                  <a:pt x="288427" y="916944"/>
                  <a:pt x="256939" y="353946"/>
                  <a:pt x="279610" y="173837"/>
                </a:cubicBezTo>
                <a:cubicBezTo>
                  <a:pt x="302281" y="-6272"/>
                  <a:pt x="377851" y="26"/>
                  <a:pt x="377851" y="26"/>
                </a:cubicBezTo>
              </a:path>
            </a:pathLst>
          </a:custGeom>
          <a:noFill/>
          <a:ln w="28575">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lumMod val="85000"/>
                </a:srgbClr>
              </a:solidFill>
              <a:latin typeface="Century Gothic"/>
              <a:ea typeface="微软雅黑"/>
            </a:endParaRPr>
          </a:p>
        </p:txBody>
      </p:sp>
      <p:sp>
        <p:nvSpPr>
          <p:cNvPr id="94" name="内容占位符 2"/>
          <p:cNvSpPr txBox="1">
            <a:spLocks/>
          </p:cNvSpPr>
          <p:nvPr/>
        </p:nvSpPr>
        <p:spPr bwMode="auto">
          <a:xfrm>
            <a:off x="756001" y="2117542"/>
            <a:ext cx="3464225"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600" b="1" dirty="0">
                <a:solidFill>
                  <a:srgbClr val="FFFFFF">
                    <a:lumMod val="85000"/>
                  </a:srgbClr>
                </a:solidFill>
                <a:latin typeface="Century Gothic" pitchFamily="34" charset="0"/>
                <a:ea typeface="Verdana" pitchFamily="34" charset="0"/>
                <a:cs typeface="Verdana" pitchFamily="34" charset="0"/>
              </a:rPr>
              <a:t>4-level guest page table (</a:t>
            </a:r>
            <a:r>
              <a:rPr kumimoji="0" lang="en-US" altLang="zh-CN" sz="1600" b="1" dirty="0" err="1">
                <a:solidFill>
                  <a:srgbClr val="FFFFFF">
                    <a:lumMod val="85000"/>
                  </a:srgbClr>
                </a:solidFill>
                <a:latin typeface="Century Gothic" pitchFamily="34" charset="0"/>
                <a:ea typeface="Verdana" pitchFamily="34" charset="0"/>
                <a:cs typeface="Verdana" pitchFamily="34" charset="0"/>
              </a:rPr>
              <a:t>gPT</a:t>
            </a:r>
            <a:r>
              <a:rPr kumimoji="0" lang="en-US" altLang="zh-CN" sz="1600" b="1" dirty="0">
                <a:solidFill>
                  <a:srgbClr val="FFFFFF">
                    <a:lumMod val="85000"/>
                  </a:srgbClr>
                </a:solidFill>
                <a:latin typeface="Century Gothic" pitchFamily="34" charset="0"/>
                <a:ea typeface="Verdana" pitchFamily="34" charset="0"/>
                <a:cs typeface="Verdana" pitchFamily="34" charset="0"/>
              </a:rPr>
              <a:t>)</a:t>
            </a:r>
          </a:p>
        </p:txBody>
      </p:sp>
      <p:sp>
        <p:nvSpPr>
          <p:cNvPr id="95" name="内容占位符 2"/>
          <p:cNvSpPr txBox="1">
            <a:spLocks/>
          </p:cNvSpPr>
          <p:nvPr/>
        </p:nvSpPr>
        <p:spPr bwMode="auto">
          <a:xfrm>
            <a:off x="350553"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Level-4</a:t>
            </a:r>
          </a:p>
        </p:txBody>
      </p:sp>
      <p:sp>
        <p:nvSpPr>
          <p:cNvPr id="96" name="内容占位符 2"/>
          <p:cNvSpPr txBox="1">
            <a:spLocks/>
          </p:cNvSpPr>
          <p:nvPr/>
        </p:nvSpPr>
        <p:spPr bwMode="auto">
          <a:xfrm>
            <a:off x="1537338"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Level-3</a:t>
            </a:r>
          </a:p>
        </p:txBody>
      </p:sp>
      <p:sp>
        <p:nvSpPr>
          <p:cNvPr id="97" name="内容占位符 2"/>
          <p:cNvSpPr txBox="1">
            <a:spLocks/>
          </p:cNvSpPr>
          <p:nvPr/>
        </p:nvSpPr>
        <p:spPr bwMode="auto">
          <a:xfrm>
            <a:off x="258159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Level-2</a:t>
            </a:r>
          </a:p>
        </p:txBody>
      </p:sp>
      <p:sp>
        <p:nvSpPr>
          <p:cNvPr id="98" name="内容占位符 2"/>
          <p:cNvSpPr txBox="1">
            <a:spLocks/>
          </p:cNvSpPr>
          <p:nvPr/>
        </p:nvSpPr>
        <p:spPr bwMode="auto">
          <a:xfrm>
            <a:off x="3616439" y="2837622"/>
            <a:ext cx="1099230"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Level-1</a:t>
            </a:r>
          </a:p>
        </p:txBody>
      </p:sp>
      <p:sp>
        <p:nvSpPr>
          <p:cNvPr id="33" name="矩形 32"/>
          <p:cNvSpPr/>
          <p:nvPr/>
        </p:nvSpPr>
        <p:spPr>
          <a:xfrm>
            <a:off x="1762953" y="3212976"/>
            <a:ext cx="648000" cy="792088"/>
          </a:xfrm>
          <a:prstGeom prst="rect">
            <a:avLst/>
          </a:prstGeom>
          <a:noFill/>
          <a:ln w="381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41" name="矩形 40"/>
          <p:cNvSpPr/>
          <p:nvPr/>
        </p:nvSpPr>
        <p:spPr>
          <a:xfrm>
            <a:off x="2001456" y="482850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42" name="矩形 41"/>
          <p:cNvSpPr/>
          <p:nvPr/>
        </p:nvSpPr>
        <p:spPr>
          <a:xfrm>
            <a:off x="2001456" y="516937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endParaRPr kumimoji="0" lang="zh-CN" altLang="en-US" sz="1200" b="1" dirty="0">
              <a:solidFill>
                <a:srgbClr val="FFFFFF">
                  <a:lumMod val="85000"/>
                </a:srgbClr>
              </a:solidFill>
              <a:latin typeface="Century Gothic"/>
              <a:ea typeface="微软雅黑"/>
            </a:endParaRPr>
          </a:p>
        </p:txBody>
      </p:sp>
      <p:sp>
        <p:nvSpPr>
          <p:cNvPr id="43" name="矩形 42"/>
          <p:cNvSpPr/>
          <p:nvPr/>
        </p:nvSpPr>
        <p:spPr>
          <a:xfrm>
            <a:off x="2001456" y="4684486"/>
            <a:ext cx="648000" cy="792088"/>
          </a:xfrm>
          <a:prstGeom prst="rect">
            <a:avLst/>
          </a:prstGeom>
          <a:noFill/>
          <a:ln w="381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44" name="矩形 43"/>
          <p:cNvSpPr/>
          <p:nvPr/>
        </p:nvSpPr>
        <p:spPr>
          <a:xfrm>
            <a:off x="3036627" y="4828502"/>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100" b="1" dirty="0">
                <a:solidFill>
                  <a:srgbClr val="FFFFFF">
                    <a:lumMod val="85000"/>
                  </a:srgbClr>
                </a:solidFill>
                <a:latin typeface="Century Gothic"/>
                <a:ea typeface="微软雅黑"/>
              </a:rPr>
              <a:t>00000000</a:t>
            </a:r>
            <a:endParaRPr kumimoji="0" lang="zh-CN" altLang="en-US" sz="1100" b="1" dirty="0">
              <a:solidFill>
                <a:srgbClr val="FFFFFF">
                  <a:lumMod val="85000"/>
                </a:srgbClr>
              </a:solidFill>
              <a:latin typeface="Century Gothic"/>
              <a:ea typeface="微软雅黑"/>
            </a:endParaRPr>
          </a:p>
        </p:txBody>
      </p:sp>
      <p:sp>
        <p:nvSpPr>
          <p:cNvPr id="46" name="矩形 45"/>
          <p:cNvSpPr/>
          <p:nvPr/>
        </p:nvSpPr>
        <p:spPr>
          <a:xfrm>
            <a:off x="3036627" y="5169378"/>
            <a:ext cx="648000" cy="180000"/>
          </a:xfrm>
          <a:prstGeom prst="rect">
            <a:avLst/>
          </a:prstGeom>
          <a:solidFill>
            <a:schemeClr val="bg1">
              <a:lumMod val="95000"/>
            </a:schemeClr>
          </a:solidFill>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pPr>
            <a:r>
              <a:rPr kumimoji="0" lang="en-US" altLang="zh-CN" sz="1100" b="1" dirty="0">
                <a:solidFill>
                  <a:srgbClr val="FFFFFF">
                    <a:lumMod val="85000"/>
                  </a:srgbClr>
                </a:solidFill>
                <a:latin typeface="Century Gothic"/>
                <a:ea typeface="微软雅黑"/>
              </a:rPr>
              <a:t>00000000</a:t>
            </a:r>
            <a:endParaRPr kumimoji="0" lang="zh-CN" altLang="en-US" sz="1100" b="1" dirty="0">
              <a:solidFill>
                <a:srgbClr val="FFFFFF">
                  <a:lumMod val="85000"/>
                </a:srgbClr>
              </a:solidFill>
              <a:latin typeface="Century Gothic"/>
              <a:ea typeface="微软雅黑"/>
            </a:endParaRPr>
          </a:p>
        </p:txBody>
      </p:sp>
      <p:sp>
        <p:nvSpPr>
          <p:cNvPr id="47" name="矩形 46"/>
          <p:cNvSpPr/>
          <p:nvPr/>
        </p:nvSpPr>
        <p:spPr>
          <a:xfrm>
            <a:off x="3036627" y="4684486"/>
            <a:ext cx="648000" cy="792088"/>
          </a:xfrm>
          <a:prstGeom prst="rect">
            <a:avLst/>
          </a:prstGeom>
          <a:noFill/>
          <a:ln w="381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lumMod val="85000"/>
                </a:srgbClr>
              </a:solidFill>
              <a:latin typeface="DengXian" charset="-122"/>
              <a:ea typeface="DengXian" charset="-122"/>
              <a:cs typeface="DengXian" charset="-122"/>
            </a:endParaRPr>
          </a:p>
        </p:txBody>
      </p:sp>
      <p:sp>
        <p:nvSpPr>
          <p:cNvPr id="48" name="内容占位符 2"/>
          <p:cNvSpPr txBox="1">
            <a:spLocks/>
          </p:cNvSpPr>
          <p:nvPr/>
        </p:nvSpPr>
        <p:spPr bwMode="auto">
          <a:xfrm>
            <a:off x="1996098" y="5554075"/>
            <a:ext cx="1806547" cy="37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200" dirty="0">
                <a:solidFill>
                  <a:srgbClr val="FFFFFF">
                    <a:lumMod val="85000"/>
                  </a:srgbClr>
                </a:solidFill>
                <a:latin typeface="Century Gothic" pitchFamily="34" charset="0"/>
                <a:ea typeface="Verdana" pitchFamily="34" charset="0"/>
                <a:cs typeface="Verdana" pitchFamily="34" charset="0"/>
              </a:rPr>
              <a:t>Host physical page</a:t>
            </a:r>
          </a:p>
        </p:txBody>
      </p:sp>
      <p:sp>
        <p:nvSpPr>
          <p:cNvPr id="6" name="任意形状 5"/>
          <p:cNvSpPr/>
          <p:nvPr/>
        </p:nvSpPr>
        <p:spPr>
          <a:xfrm>
            <a:off x="1803100" y="4001142"/>
            <a:ext cx="467038" cy="657546"/>
          </a:xfrm>
          <a:custGeom>
            <a:avLst/>
            <a:gdLst>
              <a:gd name="connsiteX0" fmla="*/ 272280 w 467038"/>
              <a:gd name="connsiteY0" fmla="*/ 0 h 657546"/>
              <a:gd name="connsiteX1" fmla="*/ 457215 w 467038"/>
              <a:gd name="connsiteY1" fmla="*/ 236306 h 657546"/>
              <a:gd name="connsiteX2" fmla="*/ 5152 w 467038"/>
              <a:gd name="connsiteY2" fmla="*/ 441789 h 657546"/>
              <a:gd name="connsiteX3" fmla="*/ 200361 w 467038"/>
              <a:gd name="connsiteY3" fmla="*/ 657546 h 657546"/>
            </a:gdLst>
            <a:ahLst/>
            <a:cxnLst>
              <a:cxn ang="0">
                <a:pos x="connsiteX0" y="connsiteY0"/>
              </a:cxn>
              <a:cxn ang="0">
                <a:pos x="connsiteX1" y="connsiteY1"/>
              </a:cxn>
              <a:cxn ang="0">
                <a:pos x="connsiteX2" y="connsiteY2"/>
              </a:cxn>
              <a:cxn ang="0">
                <a:pos x="connsiteX3" y="connsiteY3"/>
              </a:cxn>
            </a:cxnLst>
            <a:rect l="l" t="t" r="r" b="b"/>
            <a:pathLst>
              <a:path w="467038" h="657546">
                <a:moveTo>
                  <a:pt x="272280" y="0"/>
                </a:moveTo>
                <a:cubicBezTo>
                  <a:pt x="387008" y="81337"/>
                  <a:pt x="501736" y="162675"/>
                  <a:pt x="457215" y="236306"/>
                </a:cubicBezTo>
                <a:cubicBezTo>
                  <a:pt x="412694" y="309937"/>
                  <a:pt x="47961" y="371582"/>
                  <a:pt x="5152" y="441789"/>
                </a:cubicBezTo>
                <a:cubicBezTo>
                  <a:pt x="-37657" y="511996"/>
                  <a:pt x="200361" y="657546"/>
                  <a:pt x="200361" y="657546"/>
                </a:cubicBezTo>
              </a:path>
            </a:pathLst>
          </a:custGeom>
          <a:noFill/>
          <a:ln w="34925">
            <a:solidFill>
              <a:schemeClr val="bg1">
                <a:lumMod val="85000"/>
              </a:schemeClr>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lumMod val="85000"/>
                </a:srgbClr>
              </a:solidFill>
              <a:latin typeface="Century Gothic"/>
              <a:ea typeface="微软雅黑"/>
            </a:endParaRPr>
          </a:p>
        </p:txBody>
      </p:sp>
      <p:sp>
        <p:nvSpPr>
          <p:cNvPr id="8" name="任意形状 7"/>
          <p:cNvSpPr/>
          <p:nvPr/>
        </p:nvSpPr>
        <p:spPr>
          <a:xfrm>
            <a:off x="2263158" y="4192398"/>
            <a:ext cx="1012699" cy="456017"/>
          </a:xfrm>
          <a:custGeom>
            <a:avLst/>
            <a:gdLst>
              <a:gd name="connsiteX0" fmla="*/ 0 w 1012699"/>
              <a:gd name="connsiteY0" fmla="*/ 3954 h 456017"/>
              <a:gd name="connsiteX1" fmla="*/ 976045 w 1012699"/>
              <a:gd name="connsiteY1" fmla="*/ 65599 h 456017"/>
              <a:gd name="connsiteX2" fmla="*/ 821933 w 1012699"/>
              <a:gd name="connsiteY2" fmla="*/ 456017 h 456017"/>
            </a:gdLst>
            <a:ahLst/>
            <a:cxnLst>
              <a:cxn ang="0">
                <a:pos x="connsiteX0" y="connsiteY0"/>
              </a:cxn>
              <a:cxn ang="0">
                <a:pos x="connsiteX1" y="connsiteY1"/>
              </a:cxn>
              <a:cxn ang="0">
                <a:pos x="connsiteX2" y="connsiteY2"/>
              </a:cxn>
            </a:cxnLst>
            <a:rect l="l" t="t" r="r" b="b"/>
            <a:pathLst>
              <a:path w="1012699" h="456017">
                <a:moveTo>
                  <a:pt x="0" y="3954"/>
                </a:moveTo>
                <a:cubicBezTo>
                  <a:pt x="419528" y="-2896"/>
                  <a:pt x="839056" y="-9745"/>
                  <a:pt x="976045" y="65599"/>
                </a:cubicBezTo>
                <a:cubicBezTo>
                  <a:pt x="1113034" y="140943"/>
                  <a:pt x="821933" y="456017"/>
                  <a:pt x="821933" y="456017"/>
                </a:cubicBezTo>
              </a:path>
            </a:pathLst>
          </a:custGeom>
          <a:noFill/>
          <a:ln w="34925">
            <a:solidFill>
              <a:schemeClr val="bg1">
                <a:lumMod val="85000"/>
              </a:schemeClr>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srgbClr val="FFFFFF">
                  <a:lumMod val="85000"/>
                </a:srgbClr>
              </a:solidFill>
              <a:latin typeface="Century Gothic"/>
              <a:ea typeface="微软雅黑"/>
            </a:endParaRPr>
          </a:p>
        </p:txBody>
      </p:sp>
      <p:sp>
        <p:nvSpPr>
          <p:cNvPr id="59" name="内容占位符 2"/>
          <p:cNvSpPr txBox="1">
            <a:spLocks/>
          </p:cNvSpPr>
          <p:nvPr/>
        </p:nvSpPr>
        <p:spPr bwMode="auto">
          <a:xfrm>
            <a:off x="3172458" y="4324589"/>
            <a:ext cx="175414" cy="142717"/>
          </a:xfrm>
          <a:prstGeom prst="rect">
            <a:avLst/>
          </a:prstGeom>
          <a:solidFill>
            <a:schemeClr val="bg1"/>
          </a:solid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endParaRPr kumimoji="0" lang="en-US" altLang="zh-CN" sz="1400" b="1" dirty="0">
              <a:solidFill>
                <a:srgbClr val="FFFFFF">
                  <a:lumMod val="85000"/>
                </a:srgbClr>
              </a:solidFill>
              <a:latin typeface="Century Gothic" pitchFamily="34" charset="0"/>
              <a:ea typeface="Verdana" pitchFamily="34" charset="0"/>
              <a:cs typeface="Verdana" pitchFamily="34" charset="0"/>
            </a:endParaRPr>
          </a:p>
        </p:txBody>
      </p:sp>
      <p:sp>
        <p:nvSpPr>
          <p:cNvPr id="57" name="内容占位符 2"/>
          <p:cNvSpPr txBox="1">
            <a:spLocks/>
          </p:cNvSpPr>
          <p:nvPr/>
        </p:nvSpPr>
        <p:spPr bwMode="auto">
          <a:xfrm>
            <a:off x="2970217" y="4221836"/>
            <a:ext cx="1099230" cy="301775"/>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FFFFFF">
                    <a:lumMod val="85000"/>
                  </a:srgbClr>
                </a:solidFill>
                <a:latin typeface="Century Gothic" pitchFamily="34" charset="0"/>
                <a:ea typeface="Verdana" pitchFamily="34" charset="0"/>
                <a:cs typeface="Verdana" pitchFamily="34" charset="0"/>
              </a:rPr>
              <a:t>In EPT-u</a:t>
            </a:r>
          </a:p>
        </p:txBody>
      </p:sp>
      <p:sp>
        <p:nvSpPr>
          <p:cNvPr id="60" name="内容占位符 2"/>
          <p:cNvSpPr txBox="1">
            <a:spLocks/>
          </p:cNvSpPr>
          <p:nvPr/>
        </p:nvSpPr>
        <p:spPr bwMode="auto">
          <a:xfrm>
            <a:off x="1706329" y="4311413"/>
            <a:ext cx="282713" cy="242676"/>
          </a:xfrm>
          <a:prstGeom prst="rect">
            <a:avLst/>
          </a:prstGeom>
          <a:solidFill>
            <a:schemeClr val="bg1"/>
          </a:solid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endParaRPr kumimoji="0" lang="en-US" altLang="zh-CN" sz="1400" b="1" dirty="0">
              <a:solidFill>
                <a:srgbClr val="FFFFFF">
                  <a:lumMod val="85000"/>
                </a:srgbClr>
              </a:solidFill>
              <a:latin typeface="Century Gothic" pitchFamily="34" charset="0"/>
              <a:ea typeface="Verdana" pitchFamily="34" charset="0"/>
              <a:cs typeface="Verdana" pitchFamily="34" charset="0"/>
            </a:endParaRPr>
          </a:p>
        </p:txBody>
      </p:sp>
      <p:sp>
        <p:nvSpPr>
          <p:cNvPr id="56" name="内容占位符 2"/>
          <p:cNvSpPr txBox="1">
            <a:spLocks/>
          </p:cNvSpPr>
          <p:nvPr/>
        </p:nvSpPr>
        <p:spPr bwMode="auto">
          <a:xfrm>
            <a:off x="1260641" y="4229923"/>
            <a:ext cx="1099230" cy="301775"/>
          </a:xfrm>
          <a:prstGeom prst="rect">
            <a:avLst/>
          </a:prstGeom>
          <a:noFill/>
          <a:ln>
            <a:noFill/>
          </a:ln>
          <a:effectLs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algn="ctr" fontAlgn="auto">
              <a:spcBef>
                <a:spcPts val="0"/>
              </a:spcBef>
              <a:spcAft>
                <a:spcPts val="0"/>
              </a:spcAft>
            </a:pPr>
            <a:r>
              <a:rPr kumimoji="0" lang="en-US" altLang="zh-CN" sz="1400" b="1" dirty="0">
                <a:solidFill>
                  <a:srgbClr val="FFFFFF">
                    <a:lumMod val="85000"/>
                  </a:srgbClr>
                </a:solidFill>
                <a:latin typeface="Century Gothic" pitchFamily="34" charset="0"/>
                <a:ea typeface="Verdana" pitchFamily="34" charset="0"/>
                <a:cs typeface="Verdana" pitchFamily="34" charset="0"/>
              </a:rPr>
              <a:t>In EPT-k</a:t>
            </a:r>
          </a:p>
        </p:txBody>
      </p:sp>
      <p:sp>
        <p:nvSpPr>
          <p:cNvPr id="58" name="Rounded Rectangle 12"/>
          <p:cNvSpPr/>
          <p:nvPr/>
        </p:nvSpPr>
        <p:spPr>
          <a:xfrm>
            <a:off x="327587" y="3262718"/>
            <a:ext cx="8676455" cy="888317"/>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lang="en-US" altLang="zh-CN" sz="2800" dirty="0">
                <a:solidFill>
                  <a:srgbClr val="000000"/>
                </a:solidFill>
                <a:latin typeface="Century Gothic"/>
                <a:ea typeface="Bangla MN" charset="0"/>
                <a:cs typeface="Bangla MN" charset="0"/>
              </a:rPr>
              <a:t>Need to trace all </a:t>
            </a:r>
            <a:r>
              <a:rPr lang="en-US" altLang="zh-CN" sz="2800" dirty="0">
                <a:solidFill>
                  <a:srgbClr val="FF0066"/>
                </a:solidFill>
                <a:latin typeface="Century Gothic"/>
                <a:ea typeface="Bangla MN" charset="0"/>
                <a:cs typeface="Bangla MN" charset="0"/>
              </a:rPr>
              <a:t>enabled kernel level-3 page table pages (kernel gL3)</a:t>
            </a:r>
            <a:endParaRPr kumimoji="0" lang="en-US" altLang="zh-CN" sz="2600" dirty="0">
              <a:solidFill>
                <a:srgbClr val="FF0066"/>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2754562375"/>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15</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Tracing Kernel gL3</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8" name="内容占位符 2"/>
          <p:cNvSpPr txBox="1">
            <a:spLocks/>
          </p:cNvSpPr>
          <p:nvPr/>
        </p:nvSpPr>
        <p:spPr bwMode="auto">
          <a:xfrm>
            <a:off x="371477" y="1878807"/>
            <a:ext cx="8304981"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latin typeface="Century Gothic" pitchFamily="34" charset="0"/>
              </a:rPr>
              <a:t>Use </a:t>
            </a: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trap</a:t>
            </a:r>
            <a:r>
              <a:rPr kumimoji="0" lang="en-US" altLang="zh-CN" sz="2800" dirty="0">
                <a:solidFill>
                  <a:srgbClr val="000000"/>
                </a:solidFill>
                <a:latin typeface="Century Gothic" pitchFamily="34" charset="0"/>
              </a:rPr>
              <a:t> to get </a:t>
            </a: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kernel gL3 </a:t>
            </a:r>
            <a:r>
              <a:rPr kumimoji="0" lang="en-US" altLang="zh-CN" sz="2800" dirty="0">
                <a:solidFill>
                  <a:srgbClr val="000000"/>
                </a:solidFill>
                <a:latin typeface="Century Gothic" pitchFamily="34" charset="0"/>
              </a:rPr>
              <a:t>in hypervisor</a:t>
            </a: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Trap guest </a:t>
            </a:r>
            <a:r>
              <a:rPr kumimoji="0" lang="en-US" altLang="zh-CN" sz="2000" dirty="0">
                <a:solidFill>
                  <a:srgbClr val="FF0066"/>
                </a:solidFill>
                <a:latin typeface="Century Gothic" pitchFamily="34" charset="0"/>
                <a:ea typeface="Verdana" pitchFamily="34" charset="0"/>
                <a:cs typeface="Verdana" pitchFamily="34" charset="0"/>
              </a:rPr>
              <a:t>load-CR3 operation</a:t>
            </a:r>
          </a:p>
          <a:p>
            <a:pPr marL="914400" lvl="1"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1600" dirty="0">
                <a:solidFill>
                  <a:srgbClr val="000000"/>
                </a:solidFill>
                <a:latin typeface="Century Gothic" pitchFamily="34" charset="0"/>
                <a:ea typeface="Verdana" pitchFamily="34" charset="0"/>
                <a:cs typeface="Verdana" pitchFamily="34" charset="0"/>
              </a:rPr>
              <a:t>To get all </a:t>
            </a:r>
            <a:r>
              <a:rPr kumimoji="0" lang="en-US" altLang="zh-CN" sz="1600" dirty="0">
                <a:solidFill>
                  <a:srgbClr val="FF0066"/>
                </a:solidFill>
                <a:latin typeface="Century Gothic" pitchFamily="34" charset="0"/>
                <a:ea typeface="Verdana" pitchFamily="34" charset="0"/>
                <a:cs typeface="Verdana" pitchFamily="34" charset="0"/>
              </a:rPr>
              <a:t>guest level-4 page table pages</a:t>
            </a: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Trap </a:t>
            </a:r>
            <a:r>
              <a:rPr kumimoji="0" lang="en-US" altLang="zh-CN" sz="2000" dirty="0">
                <a:solidFill>
                  <a:srgbClr val="FF0066"/>
                </a:solidFill>
                <a:latin typeface="Century Gothic" pitchFamily="34" charset="0"/>
                <a:ea typeface="Verdana" pitchFamily="34" charset="0"/>
                <a:cs typeface="Verdana" pitchFamily="34" charset="0"/>
              </a:rPr>
              <a:t>write operation of guest level-4 page table page</a:t>
            </a:r>
          </a:p>
          <a:p>
            <a:pPr marL="914400" lvl="1"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1600" dirty="0">
                <a:solidFill>
                  <a:srgbClr val="000000"/>
                </a:solidFill>
                <a:latin typeface="Century Gothic" pitchFamily="34" charset="0"/>
                <a:ea typeface="Verdana" pitchFamily="34" charset="0"/>
                <a:cs typeface="Verdana" pitchFamily="34" charset="0"/>
              </a:rPr>
              <a:t>To get all enabled kernel guest level-3 page table pages (kernel gL3)</a:t>
            </a:r>
            <a:endParaRPr kumimoji="0" lang="en-US" altLang="zh-CN" dirty="0">
              <a:solidFill>
                <a:srgbClr val="000000"/>
              </a:solidFill>
              <a:latin typeface="Century Gothic" pitchFamily="34" charset="0"/>
            </a:endParaRPr>
          </a:p>
          <a:p>
            <a:pPr lvl="2" fontAlgn="auto">
              <a:spcBef>
                <a:spcPts val="0"/>
              </a:spcBef>
              <a:spcAft>
                <a:spcPts val="0"/>
              </a:spcAft>
            </a:pPr>
            <a:endParaRPr kumimoji="0" lang="en-US" altLang="zh-CN" sz="2800" dirty="0">
              <a:solidFill>
                <a:srgbClr val="000000"/>
              </a:solidFill>
              <a:latin typeface="Century Gothic" pitchFamily="34" charset="0"/>
            </a:endParaRPr>
          </a:p>
          <a:p>
            <a:pPr marL="95250" lvl="2" indent="0" fontAlgn="auto">
              <a:spcBef>
                <a:spcPct val="20000"/>
              </a:spcBef>
              <a:spcAft>
                <a:spcPts val="0"/>
              </a:spcAft>
              <a:buClr>
                <a:srgbClr val="FF0066"/>
              </a:buClr>
              <a:buSzPct val="80000"/>
              <a:defRPr/>
            </a:pPr>
            <a:endParaRPr kumimoji="0" lang="en-US" altLang="zh-CN" sz="2000" dirty="0">
              <a:solidFill>
                <a:srgbClr val="000000"/>
              </a:solidFill>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p:txBody>
      </p:sp>
      <p:sp>
        <p:nvSpPr>
          <p:cNvPr id="7" name="Rounded Rectangle 12"/>
          <p:cNvSpPr/>
          <p:nvPr/>
        </p:nvSpPr>
        <p:spPr>
          <a:xfrm>
            <a:off x="683568" y="4317312"/>
            <a:ext cx="7488832" cy="888317"/>
          </a:xfrm>
          <a:prstGeom prst="roundRect">
            <a:avLst/>
          </a:prstGeom>
          <a:solidFill>
            <a:schemeClr val="bg1"/>
          </a:solidFill>
          <a:ln w="38100">
            <a:solidFill>
              <a:srgbClr val="FF0066"/>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92075" algn="ctr" fontAlgn="auto">
              <a:spcBef>
                <a:spcPts val="0"/>
              </a:spcBef>
              <a:spcAft>
                <a:spcPts val="0"/>
              </a:spcAft>
              <a:buSzPct val="80000"/>
            </a:pPr>
            <a:r>
              <a:rPr lang="en-US" altLang="zh-CN" sz="2800" dirty="0">
                <a:solidFill>
                  <a:srgbClr val="000000"/>
                </a:solidFill>
                <a:latin typeface="Century Gothic"/>
                <a:ea typeface="Bangla MN" charset="0"/>
                <a:cs typeface="Bangla MN" charset="0"/>
              </a:rPr>
              <a:t>Too many </a:t>
            </a:r>
            <a:r>
              <a:rPr lang="en-US" altLang="zh-CN" sz="2800" dirty="0">
                <a:solidFill>
                  <a:srgbClr val="000000"/>
                </a:solidFill>
                <a:effectLst>
                  <a:outerShdw blurRad="63500" sx="102000" sy="102000" algn="ctr" rotWithShape="0">
                    <a:prstClr val="black">
                      <a:alpha val="40000"/>
                    </a:prstClr>
                  </a:outerShdw>
                </a:effectLst>
                <a:latin typeface="Century Gothic"/>
                <a:ea typeface="Bangla MN" charset="0"/>
                <a:cs typeface="Bangla MN" charset="0"/>
              </a:rPr>
              <a:t>traps</a:t>
            </a:r>
            <a:r>
              <a:rPr lang="en-US" altLang="zh-CN" sz="2800" dirty="0">
                <a:solidFill>
                  <a:srgbClr val="000000"/>
                </a:solidFill>
                <a:latin typeface="Century Gothic"/>
                <a:ea typeface="Bangla MN" charset="0"/>
                <a:cs typeface="Bangla MN" charset="0"/>
              </a:rPr>
              <a:t> will </a:t>
            </a:r>
            <a:r>
              <a:rPr lang="en-US" altLang="zh-CN" sz="2800" dirty="0">
                <a:solidFill>
                  <a:srgbClr val="FF0066"/>
                </a:solidFill>
                <a:latin typeface="Century Gothic"/>
                <a:ea typeface="Bangla MN" charset="0"/>
                <a:cs typeface="Bangla MN" charset="0"/>
              </a:rPr>
              <a:t>hurt the performance</a:t>
            </a:r>
            <a:endParaRPr kumimoji="0" lang="en-US" altLang="zh-CN" sz="2600" dirty="0">
              <a:solidFill>
                <a:srgbClr val="FF0066"/>
              </a:solidFill>
              <a:effectLst>
                <a:outerShdw blurRad="38100" dist="38100" dir="2700000" algn="tl">
                  <a:srgbClr val="000000">
                    <a:alpha val="43137"/>
                  </a:srgbClr>
                </a:outerShdw>
              </a:effectLst>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4039005054"/>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pPr fontAlgn="auto">
              <a:spcBef>
                <a:spcPts val="0"/>
              </a:spcBef>
              <a:spcAft>
                <a:spcPts val="0"/>
              </a:spcAft>
            </a:pPr>
            <a:r>
              <a:rPr kumimoji="0" lang="en-US" altLang="zh-CN" sz="1800" dirty="0">
                <a:solidFill>
                  <a:srgbClr val="000000"/>
                </a:solidFill>
                <a:latin typeface="Century Gothic" pitchFamily="34" charset="0"/>
                <a:ea typeface="微软雅黑"/>
              </a:rPr>
              <a:t>16</a:t>
            </a:r>
            <a:endParaRPr kumimoji="0" lang="zh-CN" altLang="en-US" sz="1800" dirty="0">
              <a:solidFill>
                <a:srgbClr val="000000"/>
              </a:solidFill>
              <a:latin typeface="Century Gothic" pitchFamily="34" charset="0"/>
              <a:ea typeface="微软雅黑"/>
            </a:endParaRP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Tracing Kernel gL3</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0" lang="zh-CN" altLang="en-US" b="1">
              <a:solidFill>
                <a:srgbClr val="FFFFFF"/>
              </a:solidFill>
              <a:latin typeface="Consolas" pitchFamily="49" charset="0"/>
              <a:ea typeface="微软雅黑"/>
              <a:cs typeface="Consolas" pitchFamily="49" charset="0"/>
            </a:endParaRPr>
          </a:p>
        </p:txBody>
      </p:sp>
      <p:sp>
        <p:nvSpPr>
          <p:cNvPr id="38" name="内容占位符 2"/>
          <p:cNvSpPr txBox="1">
            <a:spLocks/>
          </p:cNvSpPr>
          <p:nvPr/>
        </p:nvSpPr>
        <p:spPr bwMode="auto">
          <a:xfrm>
            <a:off x="371477" y="1878807"/>
            <a:ext cx="8304981" cy="3710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marL="173038" indent="-173038">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lvl="2" fontAlgn="auto">
              <a:spcBef>
                <a:spcPts val="0"/>
              </a:spcBef>
              <a:spcAft>
                <a:spcPts val="0"/>
              </a:spcAft>
            </a:pPr>
            <a:r>
              <a:rPr kumimoji="0" lang="en-US" altLang="zh-CN" sz="2800" dirty="0">
                <a:solidFill>
                  <a:srgbClr val="000000"/>
                </a:solidFill>
                <a:latin typeface="Century Gothic" pitchFamily="34" charset="0"/>
              </a:rPr>
              <a:t>Three optimizations to reducing </a:t>
            </a:r>
            <a:r>
              <a:rPr kumimoji="0" lang="en-US" altLang="zh-CN" sz="2800" dirty="0">
                <a:solidFill>
                  <a:srgbClr val="000000"/>
                </a:solidFill>
                <a:effectLst>
                  <a:outerShdw blurRad="63500" sx="102000" sy="102000" algn="ctr" rotWithShape="0">
                    <a:prstClr val="black">
                      <a:alpha val="40000"/>
                    </a:prstClr>
                  </a:outerShdw>
                </a:effectLst>
                <a:latin typeface="Century Gothic" pitchFamily="34" charset="0"/>
              </a:rPr>
              <a:t>traps</a:t>
            </a:r>
            <a:endParaRPr kumimoji="0" lang="en-US" altLang="zh-CN" sz="2000" dirty="0">
              <a:solidFill>
                <a:srgbClr val="000000"/>
              </a:solidFill>
              <a:effectLst>
                <a:outerShdw blurRad="63500" sx="102000" sy="102000" algn="ctr" rotWithShape="0">
                  <a:prstClr val="black">
                    <a:alpha val="40000"/>
                  </a:prstClr>
                </a:outerShdw>
              </a:effectLst>
              <a:latin typeface="Century Gothic" pitchFamily="34" charset="0"/>
              <a:ea typeface="Verdana" pitchFamily="34" charset="0"/>
              <a:cs typeface="Verdana" pitchFamily="34" charset="0"/>
            </a:endParaRP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Write protection method for </a:t>
            </a:r>
            <a:r>
              <a:rPr kumimoji="0" lang="en-US" altLang="zh-CN" sz="2000" dirty="0">
                <a:solidFill>
                  <a:srgbClr val="FF0066"/>
                </a:solidFill>
                <a:latin typeface="Century Gothic" pitchFamily="34" charset="0"/>
                <a:ea typeface="Verdana" pitchFamily="34" charset="0"/>
                <a:cs typeface="Verdana" pitchFamily="34" charset="0"/>
              </a:rPr>
              <a:t>access/dirty bit updating</a:t>
            </a: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FF0066"/>
                </a:solidFill>
                <a:latin typeface="Century Gothic" pitchFamily="34" charset="0"/>
                <a:ea typeface="Verdana" pitchFamily="34" charset="0"/>
                <a:cs typeface="Verdana" pitchFamily="34" charset="0"/>
              </a:rPr>
              <a:t>Selectively</a:t>
            </a:r>
            <a:r>
              <a:rPr kumimoji="0" lang="en-US" altLang="zh-CN" sz="2000" dirty="0">
                <a:solidFill>
                  <a:srgbClr val="000000"/>
                </a:solidFill>
                <a:latin typeface="Century Gothic" pitchFamily="34" charset="0"/>
                <a:ea typeface="Verdana" pitchFamily="34" charset="0"/>
                <a:cs typeface="Verdana" pitchFamily="34" charset="0"/>
              </a:rPr>
              <a:t> trap load-CR3 operation</a:t>
            </a:r>
          </a:p>
          <a:p>
            <a:pPr marL="457200" indent="-361950" fontAlgn="auto">
              <a:spcBef>
                <a:spcPct val="20000"/>
              </a:spcBef>
              <a:spcAft>
                <a:spcPts val="0"/>
              </a:spcAft>
              <a:buClr>
                <a:srgbClr val="FF0066"/>
              </a:buClr>
              <a:buSzPct val="80000"/>
              <a:buFont typeface="Century Gothic" panose="020B0502020202020204" pitchFamily="34" charset="0"/>
              <a:buChar char="►"/>
              <a:defRPr/>
            </a:pPr>
            <a:r>
              <a:rPr kumimoji="0" lang="en-US" altLang="zh-CN" sz="2000" dirty="0">
                <a:solidFill>
                  <a:srgbClr val="000000"/>
                </a:solidFill>
                <a:latin typeface="Century Gothic" pitchFamily="34" charset="0"/>
                <a:ea typeface="Verdana" pitchFamily="34" charset="0"/>
                <a:cs typeface="Verdana" pitchFamily="34" charset="0"/>
              </a:rPr>
              <a:t>Trap </a:t>
            </a:r>
            <a:r>
              <a:rPr kumimoji="0" lang="en-US" altLang="zh-CN" sz="2000" dirty="0">
                <a:solidFill>
                  <a:srgbClr val="FF0066"/>
                </a:solidFill>
                <a:latin typeface="Century Gothic" pitchFamily="34" charset="0"/>
                <a:ea typeface="Verdana" pitchFamily="34" charset="0"/>
                <a:cs typeface="Verdana" pitchFamily="34" charset="0"/>
              </a:rPr>
              <a:t>modification on gL3 </a:t>
            </a:r>
            <a:r>
              <a:rPr kumimoji="0" lang="en-US" altLang="zh-CN" sz="2000" dirty="0">
                <a:solidFill>
                  <a:srgbClr val="000000"/>
                </a:solidFill>
                <a:latin typeface="Century Gothic" pitchFamily="34" charset="0"/>
                <a:ea typeface="Verdana" pitchFamily="34" charset="0"/>
                <a:cs typeface="Verdana" pitchFamily="34" charset="0"/>
              </a:rPr>
              <a:t>only</a:t>
            </a:r>
          </a:p>
          <a:p>
            <a:pPr marL="457200" indent="-361950" fontAlgn="auto">
              <a:spcBef>
                <a:spcPct val="20000"/>
              </a:spcBef>
              <a:spcAft>
                <a:spcPts val="0"/>
              </a:spcAft>
              <a:buClr>
                <a:srgbClr val="FF0066"/>
              </a:buClr>
              <a:buSzPct val="80000"/>
              <a:buFont typeface="Century Gothic" panose="020B0502020202020204" pitchFamily="34" charset="0"/>
              <a:buChar char="►"/>
              <a:defRPr/>
            </a:pPr>
            <a:endParaRPr kumimoji="0" lang="en-US" altLang="zh-CN" sz="2000" dirty="0">
              <a:solidFill>
                <a:srgbClr val="000000"/>
              </a:solidFill>
              <a:latin typeface="Century Gothic" pitchFamily="34" charset="0"/>
              <a:ea typeface="Verdana" pitchFamily="34" charset="0"/>
              <a:cs typeface="Verdana" pitchFamily="34" charset="0"/>
            </a:endParaRPr>
          </a:p>
        </p:txBody>
      </p:sp>
    </p:spTree>
    <p:extLst>
      <p:ext uri="{BB962C8B-B14F-4D97-AF65-F5344CB8AC3E}">
        <p14:creationId xmlns:p14="http://schemas.microsoft.com/office/powerpoint/2010/main" val="552400719"/>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598" y="762000"/>
            <a:ext cx="5076181" cy="507831"/>
          </a:xfrm>
        </p:spPr>
        <p:txBody>
          <a:bodyPr/>
          <a:lstStyle/>
          <a:p>
            <a:r>
              <a:rPr lang="en-US" altLang="zh-CN" dirty="0"/>
              <a:t>Performance</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05" y="2544678"/>
            <a:ext cx="3810617" cy="240280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213" y="2377488"/>
            <a:ext cx="3910264" cy="2737185"/>
          </a:xfrm>
          <a:prstGeom prst="rect">
            <a:avLst/>
          </a:prstGeom>
        </p:spPr>
      </p:pic>
      <p:sp>
        <p:nvSpPr>
          <p:cNvPr id="9" name="文本框 8"/>
          <p:cNvSpPr txBox="1"/>
          <p:nvPr/>
        </p:nvSpPr>
        <p:spPr>
          <a:xfrm>
            <a:off x="1691555"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err="1">
                <a:ea typeface="微软雅黑" panose="020B0503020204020204" pitchFamily="34" charset="-122"/>
                <a:cs typeface="+mn-ea"/>
                <a:sym typeface="+mn-lt"/>
              </a:rPr>
              <a:t>Redis</a:t>
            </a:r>
            <a:endParaRPr lang="zh-CN" altLang="en-US" sz="825" kern="0" dirty="0">
              <a:ea typeface="微软雅黑" panose="020B0503020204020204" pitchFamily="34" charset="-122"/>
              <a:cs typeface="+mn-ea"/>
              <a:sym typeface="+mn-lt"/>
            </a:endParaRPr>
          </a:p>
        </p:txBody>
      </p:sp>
      <p:sp>
        <p:nvSpPr>
          <p:cNvPr id="10" name="文本框 9"/>
          <p:cNvSpPr txBox="1"/>
          <p:nvPr/>
        </p:nvSpPr>
        <p:spPr>
          <a:xfrm>
            <a:off x="6019916" y="5225467"/>
            <a:ext cx="1456134" cy="362407"/>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30000"/>
              </a:lnSpc>
              <a:spcBef>
                <a:spcPts val="450"/>
              </a:spcBef>
            </a:pPr>
            <a:r>
              <a:rPr lang="en-US" altLang="zh-CN" sz="1350" kern="0" dirty="0">
                <a:ea typeface="微软雅黑" panose="020B0503020204020204" pitchFamily="34" charset="-122"/>
                <a:cs typeface="+mn-ea"/>
                <a:sym typeface="+mn-lt"/>
              </a:rPr>
              <a:t>Apache</a:t>
            </a:r>
            <a:endParaRPr lang="zh-CN" altLang="en-US" sz="825" kern="0" dirty="0">
              <a:ea typeface="微软雅黑" panose="020B0503020204020204" pitchFamily="34" charset="-122"/>
              <a:cs typeface="+mn-ea"/>
              <a:sym typeface="+mn-lt"/>
            </a:endParaRPr>
          </a:p>
        </p:txBody>
      </p:sp>
    </p:spTree>
    <p:extLst>
      <p:ext uri="{BB962C8B-B14F-4D97-AF65-F5344CB8AC3E}">
        <p14:creationId xmlns:p14="http://schemas.microsoft.com/office/powerpoint/2010/main" val="148578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16416" y="5639433"/>
            <a:ext cx="648072" cy="273844"/>
          </a:xfrm>
        </p:spPr>
        <p:txBody>
          <a:bodyPr/>
          <a:lstStyle/>
          <a:p>
            <a:r>
              <a:rPr lang="en-US" altLang="zh-CN" sz="1800" dirty="0">
                <a:solidFill>
                  <a:schemeClr val="tx1"/>
                </a:solidFill>
                <a:latin typeface="Century Gothic" pitchFamily="34" charset="0"/>
              </a:rPr>
              <a:t>5</a:t>
            </a:r>
          </a:p>
        </p:txBody>
      </p:sp>
      <p:sp>
        <p:nvSpPr>
          <p:cNvPr id="3" name="标题 1"/>
          <p:cNvSpPr>
            <a:spLocks noGrp="1"/>
          </p:cNvSpPr>
          <p:nvPr>
            <p:ph type="title"/>
          </p:nvPr>
        </p:nvSpPr>
        <p:spPr>
          <a:xfrm>
            <a:off x="287338" y="857251"/>
            <a:ext cx="8856662" cy="1063229"/>
          </a:xfrm>
        </p:spPr>
        <p:txBody>
          <a:bodyPr>
            <a:normAutofit/>
          </a:bodyPr>
          <a:lstStyle/>
          <a:p>
            <a:pPr algn="l">
              <a:defRPr/>
            </a:pPr>
            <a:r>
              <a:rPr lang="en-US" altLang="zh-TW" sz="3600" dirty="0">
                <a:effectLst>
                  <a:outerShdw blurRad="38100" dist="38100" dir="2700000" algn="tl">
                    <a:srgbClr val="C0C0C0"/>
                  </a:outerShdw>
                </a:effectLst>
                <a:latin typeface="Century Gothic" panose="020B0502020202020204" pitchFamily="34" charset="0"/>
              </a:rPr>
              <a:t>KPTI vs. EPTI (Our Solution)</a:t>
            </a:r>
            <a:endParaRPr lang="zh-TW" altLang="en-US" sz="3600" baseline="30000" dirty="0">
              <a:solidFill>
                <a:srgbClr val="FF0066"/>
              </a:solidFill>
              <a:latin typeface="Century Gothic" panose="020B0502020202020204" pitchFamily="34" charset="0"/>
            </a:endParaRPr>
          </a:p>
        </p:txBody>
      </p:sp>
      <p:sp>
        <p:nvSpPr>
          <p:cNvPr id="5" name="Rectangle 4"/>
          <p:cNvSpPr/>
          <p:nvPr/>
        </p:nvSpPr>
        <p:spPr>
          <a:xfrm>
            <a:off x="0" y="1172767"/>
            <a:ext cx="287338" cy="43219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b="1">
              <a:latin typeface="Consolas" pitchFamily="49" charset="0"/>
              <a:cs typeface="Consolas" pitchFamily="49" charset="0"/>
            </a:endParaRPr>
          </a:p>
        </p:txBody>
      </p:sp>
      <p:graphicFrame>
        <p:nvGraphicFramePr>
          <p:cNvPr id="6" name="表格 5"/>
          <p:cNvGraphicFramePr>
            <a:graphicFrameLocks noGrp="1"/>
          </p:cNvGraphicFramePr>
          <p:nvPr>
            <p:extLst/>
          </p:nvPr>
        </p:nvGraphicFramePr>
        <p:xfrm>
          <a:off x="755577" y="2048491"/>
          <a:ext cx="7631991" cy="3534810"/>
        </p:xfrm>
        <a:graphic>
          <a:graphicData uri="http://schemas.openxmlformats.org/drawingml/2006/table">
            <a:tbl>
              <a:tblPr firstRow="1" bandRow="1">
                <a:tableStyleId>{21E4AEA4-8DFA-4A89-87EB-49C32662AFE0}</a:tableStyleId>
              </a:tblPr>
              <a:tblGrid>
                <a:gridCol w="3960439">
                  <a:extLst>
                    <a:ext uri="{9D8B030D-6E8A-4147-A177-3AD203B41FA5}">
                      <a16:colId xmlns:a16="http://schemas.microsoft.com/office/drawing/2014/main" val="20000"/>
                    </a:ext>
                  </a:extLst>
                </a:gridCol>
                <a:gridCol w="1628627">
                  <a:extLst>
                    <a:ext uri="{9D8B030D-6E8A-4147-A177-3AD203B41FA5}">
                      <a16:colId xmlns:a16="http://schemas.microsoft.com/office/drawing/2014/main" val="20001"/>
                    </a:ext>
                  </a:extLst>
                </a:gridCol>
                <a:gridCol w="2042925">
                  <a:extLst>
                    <a:ext uri="{9D8B030D-6E8A-4147-A177-3AD203B41FA5}">
                      <a16:colId xmlns:a16="http://schemas.microsoft.com/office/drawing/2014/main" val="20002"/>
                    </a:ext>
                  </a:extLst>
                </a:gridCol>
              </a:tblGrid>
              <a:tr h="589135">
                <a:tc>
                  <a:txBody>
                    <a:bodyPr/>
                    <a:lstStyle/>
                    <a:p>
                      <a:endParaRPr lang="zh-CN" altLang="en-US" dirty="0">
                        <a:solidFill>
                          <a:schemeClr val="tx1"/>
                        </a:solidFill>
                        <a:latin typeface="+mn-lt"/>
                      </a:endParaRPr>
                    </a:p>
                  </a:txBody>
                  <a:tcPr anchor="ct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noFill/>
                  </a:tcPr>
                </a:tc>
                <a:tc>
                  <a:txBody>
                    <a:bodyPr/>
                    <a:lstStyle/>
                    <a:p>
                      <a:pPr algn="r"/>
                      <a:r>
                        <a:rPr lang="en-US" altLang="zh-CN" dirty="0">
                          <a:solidFill>
                            <a:schemeClr val="tx1"/>
                          </a:solidFill>
                          <a:latin typeface="+mn-lt"/>
                        </a:rPr>
                        <a:t>KPTI</a:t>
                      </a:r>
                      <a:endParaRPr lang="zh-CN" altLang="en-US" dirty="0">
                        <a:solidFill>
                          <a:schemeClr val="tx1"/>
                        </a:solidFill>
                        <a:latin typeface="+mn-lt"/>
                      </a:endParaRPr>
                    </a:p>
                  </a:txBody>
                  <a:tcPr anchor="ct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noFill/>
                  </a:tcPr>
                </a:tc>
                <a:tc>
                  <a:txBody>
                    <a:bodyPr/>
                    <a:lstStyle/>
                    <a:p>
                      <a:pPr algn="r"/>
                      <a:r>
                        <a:rPr lang="en-US" altLang="zh-CN" dirty="0">
                          <a:solidFill>
                            <a:schemeClr val="tx1"/>
                          </a:solidFill>
                          <a:latin typeface="+mn-lt"/>
                        </a:rPr>
                        <a:t>EPTI</a:t>
                      </a:r>
                    </a:p>
                  </a:txBody>
                  <a:tcPr anchor="ct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noFill/>
                  </a:tcPr>
                </a:tc>
                <a:extLst>
                  <a:ext uri="{0D108BD9-81ED-4DB2-BD59-A6C34878D82A}">
                    <a16:rowId xmlns:a16="http://schemas.microsoft.com/office/drawing/2014/main" val="10000"/>
                  </a:ext>
                </a:extLst>
              </a:tr>
              <a:tr h="589135">
                <a:tc>
                  <a:txBody>
                    <a:bodyPr/>
                    <a:lstStyle/>
                    <a:p>
                      <a:r>
                        <a:rPr lang="en-US" altLang="zh-CN" dirty="0">
                          <a:latin typeface="+mn-lt"/>
                        </a:rPr>
                        <a:t>Defend against Meltdown </a:t>
                      </a:r>
                      <a:endParaRPr lang="zh-CN" altLang="en-US" dirty="0">
                        <a:latin typeface="+mn-lt"/>
                      </a:endParaRPr>
                    </a:p>
                  </a:txBody>
                  <a:tcPr>
                    <a:lnT w="28575" cap="flat" cmpd="sng" algn="ctr">
                      <a:solidFill>
                        <a:srgbClr val="FF0066"/>
                      </a:solidFill>
                      <a:prstDash val="solid"/>
                      <a:round/>
                      <a:headEnd type="none" w="med" len="med"/>
                      <a:tailEnd type="none" w="med" len="med"/>
                    </a:lnT>
                    <a:noFill/>
                  </a:tcPr>
                </a:tc>
                <a:tc>
                  <a:txBody>
                    <a:bodyPr/>
                    <a:lstStyle/>
                    <a:p>
                      <a:pPr algn="r"/>
                      <a:r>
                        <a:rPr lang="en-US" altLang="zh-CN" b="1" dirty="0">
                          <a:solidFill>
                            <a:srgbClr val="FF0066"/>
                          </a:solidFill>
                          <a:latin typeface="+mn-lt"/>
                        </a:rPr>
                        <a:t>Yes</a:t>
                      </a:r>
                      <a:endParaRPr lang="zh-CN" altLang="en-US" b="1" dirty="0">
                        <a:solidFill>
                          <a:srgbClr val="FF0066"/>
                        </a:solidFill>
                        <a:latin typeface="+mn-lt"/>
                      </a:endParaRPr>
                    </a:p>
                  </a:txBody>
                  <a:tcPr>
                    <a:lnT w="28575" cap="flat" cmpd="sng" algn="ctr">
                      <a:solidFill>
                        <a:srgbClr val="FF0066"/>
                      </a:solidFill>
                      <a:prstDash val="solid"/>
                      <a:round/>
                      <a:headEnd type="none" w="med" len="med"/>
                      <a:tailEnd type="none" w="med" len="med"/>
                    </a:lnT>
                    <a:noFill/>
                  </a:tcPr>
                </a:tc>
                <a:tc>
                  <a:txBody>
                    <a:bodyPr/>
                    <a:lstStyle/>
                    <a:p>
                      <a:pPr algn="r"/>
                      <a:r>
                        <a:rPr lang="en-US" altLang="zh-CN" b="1" dirty="0">
                          <a:solidFill>
                            <a:srgbClr val="FF0066"/>
                          </a:solidFill>
                          <a:latin typeface="+mn-lt"/>
                        </a:rPr>
                        <a:t>Yes</a:t>
                      </a:r>
                      <a:endParaRPr lang="zh-CN" altLang="en-US" b="1" dirty="0">
                        <a:solidFill>
                          <a:srgbClr val="FF0066"/>
                        </a:solidFill>
                        <a:latin typeface="+mn-lt"/>
                      </a:endParaRPr>
                    </a:p>
                  </a:txBody>
                  <a:tcPr>
                    <a:lnT w="28575" cap="flat" cmpd="sng" algn="ctr">
                      <a:solidFill>
                        <a:srgbClr val="FF0066"/>
                      </a:solidFill>
                      <a:prstDash val="solid"/>
                      <a:round/>
                      <a:headEnd type="none" w="med" len="med"/>
                      <a:tailEnd type="none" w="med" len="med"/>
                    </a:lnT>
                    <a:noFill/>
                  </a:tcPr>
                </a:tc>
                <a:extLst>
                  <a:ext uri="{0D108BD9-81ED-4DB2-BD59-A6C34878D82A}">
                    <a16:rowId xmlns:a16="http://schemas.microsoft.com/office/drawing/2014/main" val="10001"/>
                  </a:ext>
                </a:extLst>
              </a:tr>
              <a:tr h="589135">
                <a:tc>
                  <a:txBody>
                    <a:bodyPr/>
                    <a:lstStyle/>
                    <a:p>
                      <a:r>
                        <a:rPr lang="en-US" altLang="zh-CN" dirty="0">
                          <a:latin typeface="+mn-lt"/>
                        </a:rPr>
                        <a:t>Patch</a:t>
                      </a:r>
                      <a:r>
                        <a:rPr lang="en-US" altLang="zh-CN" baseline="0" dirty="0">
                          <a:latin typeface="+mn-lt"/>
                        </a:rPr>
                        <a:t> without manual effort</a:t>
                      </a:r>
                    </a:p>
                  </a:txBody>
                  <a:tcPr>
                    <a:noFill/>
                  </a:tcPr>
                </a:tc>
                <a:tc>
                  <a:txBody>
                    <a:bodyPr/>
                    <a:lstStyle/>
                    <a:p>
                      <a:pPr algn="r"/>
                      <a:r>
                        <a:rPr lang="en-US" altLang="zh-CN" dirty="0">
                          <a:latin typeface="+mn-lt"/>
                        </a:rPr>
                        <a:t>No</a:t>
                      </a:r>
                      <a:endParaRPr lang="zh-CN" altLang="en-US" dirty="0">
                        <a:latin typeface="+mn-lt"/>
                      </a:endParaRPr>
                    </a:p>
                  </a:txBody>
                  <a:tcPr>
                    <a:noFill/>
                  </a:tcPr>
                </a:tc>
                <a:tc>
                  <a:txBody>
                    <a:bodyPr/>
                    <a:lstStyle/>
                    <a:p>
                      <a:pPr algn="r"/>
                      <a:r>
                        <a:rPr lang="en-US" altLang="zh-CN" b="1" dirty="0">
                          <a:solidFill>
                            <a:srgbClr val="FF0066"/>
                          </a:solidFill>
                          <a:latin typeface="+mn-lt"/>
                        </a:rPr>
                        <a:t>Yes</a:t>
                      </a:r>
                      <a:endParaRPr lang="zh-CN" altLang="en-US" b="1" dirty="0">
                        <a:solidFill>
                          <a:srgbClr val="FF0066"/>
                        </a:solidFill>
                        <a:latin typeface="+mn-lt"/>
                      </a:endParaRPr>
                    </a:p>
                  </a:txBody>
                  <a:tcPr>
                    <a:noFill/>
                  </a:tcPr>
                </a:tc>
                <a:extLst>
                  <a:ext uri="{0D108BD9-81ED-4DB2-BD59-A6C34878D82A}">
                    <a16:rowId xmlns:a16="http://schemas.microsoft.com/office/drawing/2014/main" val="10002"/>
                  </a:ext>
                </a:extLst>
              </a:tr>
              <a:tr h="589135">
                <a:tc>
                  <a:txBody>
                    <a:bodyPr/>
                    <a:lstStyle/>
                    <a:p>
                      <a:r>
                        <a:rPr lang="en-US" altLang="zh-CN" sz="1800" dirty="0">
                          <a:latin typeface="+mn-lt"/>
                        </a:rPr>
                        <a:t>Independent on kernel</a:t>
                      </a:r>
                      <a:r>
                        <a:rPr lang="en-US" altLang="zh-CN" sz="1800" baseline="0" dirty="0">
                          <a:latin typeface="+mn-lt"/>
                        </a:rPr>
                        <a:t> version</a:t>
                      </a:r>
                      <a:endParaRPr lang="zh-CN" altLang="en-US" dirty="0">
                        <a:latin typeface="+mn-lt"/>
                      </a:endParaRPr>
                    </a:p>
                  </a:txBody>
                  <a:tcPr>
                    <a:noFill/>
                  </a:tcPr>
                </a:tc>
                <a:tc>
                  <a:txBody>
                    <a:bodyPr/>
                    <a:lstStyle/>
                    <a:p>
                      <a:pPr algn="r"/>
                      <a:r>
                        <a:rPr lang="en-US" altLang="zh-CN" dirty="0">
                          <a:latin typeface="+mn-lt"/>
                        </a:rPr>
                        <a:t>No</a:t>
                      </a:r>
                      <a:endParaRPr lang="zh-CN" altLang="en-US" dirty="0">
                        <a:latin typeface="+mn-lt"/>
                      </a:endParaRPr>
                    </a:p>
                  </a:txBody>
                  <a:tcPr>
                    <a:noFill/>
                  </a:tcPr>
                </a:tc>
                <a:tc>
                  <a:txBody>
                    <a:bodyPr/>
                    <a:lstStyle/>
                    <a:p>
                      <a:pPr algn="r"/>
                      <a:r>
                        <a:rPr lang="en-US" altLang="zh-CN" b="1" dirty="0">
                          <a:solidFill>
                            <a:srgbClr val="FF0066"/>
                          </a:solidFill>
                          <a:latin typeface="+mn-lt"/>
                        </a:rPr>
                        <a:t>Yes</a:t>
                      </a:r>
                      <a:endParaRPr lang="zh-CN" altLang="en-US" b="1" dirty="0">
                        <a:solidFill>
                          <a:srgbClr val="FF0066"/>
                        </a:solidFill>
                        <a:latin typeface="+mn-lt"/>
                      </a:endParaRPr>
                    </a:p>
                  </a:txBody>
                  <a:tcPr>
                    <a:noFill/>
                  </a:tcPr>
                </a:tc>
                <a:extLst>
                  <a:ext uri="{0D108BD9-81ED-4DB2-BD59-A6C34878D82A}">
                    <a16:rowId xmlns:a16="http://schemas.microsoft.com/office/drawing/2014/main" val="10003"/>
                  </a:ext>
                </a:extLst>
              </a:tr>
              <a:tr h="589135">
                <a:tc>
                  <a:txBody>
                    <a:bodyPr/>
                    <a:lstStyle/>
                    <a:p>
                      <a:r>
                        <a:rPr lang="en-US" altLang="zh-CN" baseline="0" dirty="0">
                          <a:latin typeface="+mn-lt"/>
                        </a:rPr>
                        <a:t>Without rebooting</a:t>
                      </a:r>
                      <a:endParaRPr lang="zh-CN" altLang="en-US" dirty="0">
                        <a:latin typeface="+mn-lt"/>
                      </a:endParaRPr>
                    </a:p>
                  </a:txBody>
                  <a:tcPr>
                    <a:noFill/>
                  </a:tcPr>
                </a:tc>
                <a:tc>
                  <a:txBody>
                    <a:bodyPr/>
                    <a:lstStyle/>
                    <a:p>
                      <a:pPr algn="r"/>
                      <a:r>
                        <a:rPr lang="en-US" altLang="zh-CN" dirty="0">
                          <a:latin typeface="+mn-lt"/>
                        </a:rPr>
                        <a:t>No</a:t>
                      </a:r>
                      <a:endParaRPr lang="zh-CN" altLang="en-US" dirty="0">
                        <a:latin typeface="+mn-lt"/>
                      </a:endParaRPr>
                    </a:p>
                  </a:txBody>
                  <a:tcPr>
                    <a:noFill/>
                  </a:tcPr>
                </a:tc>
                <a:tc>
                  <a:txBody>
                    <a:bodyPr/>
                    <a:lstStyle/>
                    <a:p>
                      <a:pPr algn="r"/>
                      <a:r>
                        <a:rPr lang="en-US" altLang="zh-CN" b="1" dirty="0">
                          <a:solidFill>
                            <a:srgbClr val="FF0066"/>
                          </a:solidFill>
                          <a:latin typeface="+mn-lt"/>
                        </a:rPr>
                        <a:t>Yes</a:t>
                      </a:r>
                      <a:endParaRPr lang="zh-CN" altLang="en-US" b="1" dirty="0">
                        <a:solidFill>
                          <a:srgbClr val="FF0066"/>
                        </a:solidFill>
                        <a:latin typeface="+mn-lt"/>
                      </a:endParaRPr>
                    </a:p>
                  </a:txBody>
                  <a:tcPr>
                    <a:noFill/>
                  </a:tcPr>
                </a:tc>
                <a:extLst>
                  <a:ext uri="{0D108BD9-81ED-4DB2-BD59-A6C34878D82A}">
                    <a16:rowId xmlns:a16="http://schemas.microsoft.com/office/drawing/2014/main" val="10004"/>
                  </a:ext>
                </a:extLst>
              </a:tr>
              <a:tr h="589135">
                <a:tc>
                  <a:txBody>
                    <a:bodyPr/>
                    <a:lstStyle/>
                    <a:p>
                      <a:r>
                        <a:rPr lang="en-US" altLang="zh-CN" dirty="0">
                          <a:latin typeface="+mn-lt"/>
                        </a:rPr>
                        <a:t>Performance overhead</a:t>
                      </a:r>
                      <a:endParaRPr lang="zh-CN" altLang="en-US" dirty="0">
                        <a:latin typeface="+mn-lt"/>
                      </a:endParaRPr>
                    </a:p>
                  </a:txBody>
                  <a:tcPr>
                    <a:lnB w="28575" cap="flat" cmpd="sng" algn="ctr">
                      <a:solidFill>
                        <a:srgbClr val="FF0066"/>
                      </a:solidFill>
                      <a:prstDash val="solid"/>
                      <a:round/>
                      <a:headEnd type="none" w="med" len="med"/>
                      <a:tailEnd type="none" w="med" len="med"/>
                    </a:lnB>
                    <a:noFill/>
                  </a:tcPr>
                </a:tc>
                <a:tc>
                  <a:txBody>
                    <a:bodyPr/>
                    <a:lstStyle/>
                    <a:p>
                      <a:pPr algn="r"/>
                      <a:r>
                        <a:rPr lang="en-US" altLang="zh-CN" dirty="0">
                          <a:latin typeface="+mn-lt"/>
                        </a:rPr>
                        <a:t>Moderate</a:t>
                      </a:r>
                      <a:endParaRPr lang="zh-CN" altLang="en-US" dirty="0">
                        <a:latin typeface="+mn-lt"/>
                      </a:endParaRPr>
                    </a:p>
                  </a:txBody>
                  <a:tcPr>
                    <a:lnB w="28575" cap="flat" cmpd="sng" algn="ctr">
                      <a:solidFill>
                        <a:srgbClr val="FF0066"/>
                      </a:solidFill>
                      <a:prstDash val="solid"/>
                      <a:round/>
                      <a:headEnd type="none" w="med" len="med"/>
                      <a:tailEnd type="none" w="med" len="med"/>
                    </a:lnB>
                    <a:noFill/>
                  </a:tcPr>
                </a:tc>
                <a:tc>
                  <a:txBody>
                    <a:bodyPr/>
                    <a:lstStyle/>
                    <a:p>
                      <a:pPr algn="r"/>
                      <a:r>
                        <a:rPr lang="en-US" altLang="zh-CN" b="1" dirty="0">
                          <a:solidFill>
                            <a:srgbClr val="FF0066"/>
                          </a:solidFill>
                          <a:latin typeface="+mn-lt"/>
                        </a:rPr>
                        <a:t>Low</a:t>
                      </a:r>
                      <a:endParaRPr lang="zh-CN" altLang="en-US" b="1" dirty="0">
                        <a:solidFill>
                          <a:srgbClr val="FF0066"/>
                        </a:solidFill>
                        <a:latin typeface="+mn-lt"/>
                      </a:endParaRPr>
                    </a:p>
                  </a:txBody>
                  <a:tcPr>
                    <a:lnB w="28575" cap="flat" cmpd="sng" algn="ctr">
                      <a:solidFill>
                        <a:srgbClr val="FF0066"/>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898500"/>
      </p:ext>
    </p:extLst>
  </p:cSld>
  <p:clrMapOvr>
    <a:masterClrMapping/>
  </p:clrMapOvr>
  <mc:AlternateContent xmlns:mc="http://schemas.openxmlformats.org/markup-compatibility/2006">
    <mc:Choice xmlns:p14="http://schemas.microsoft.com/office/powerpoint/2010/main" Requires="p14">
      <p:transition spd="slow" p14:dur="2000" advTm="23980"/>
    </mc:Choice>
    <mc:Fallback>
      <p:transition spd="slow" advTm="2398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a:t>Further Reading</a:t>
            </a:r>
            <a:endParaRPr lang="zh-TW" altLang="en-US" dirty="0"/>
          </a:p>
        </p:txBody>
      </p:sp>
      <p:sp>
        <p:nvSpPr>
          <p:cNvPr id="3" name="内容占位符 2"/>
          <p:cNvSpPr>
            <a:spLocks noGrp="1"/>
          </p:cNvSpPr>
          <p:nvPr>
            <p:ph idx="1"/>
          </p:nvPr>
        </p:nvSpPr>
        <p:spPr/>
        <p:txBody>
          <a:bodyPr/>
          <a:lstStyle/>
          <a:p>
            <a:r>
              <a:rPr lang="en-US" altLang="zh-TW" dirty="0">
                <a:hlinkClick r:id="rId2"/>
              </a:rPr>
              <a:t>www.govirtual.com</a:t>
            </a:r>
            <a:endParaRPr lang="en-US" altLang="zh-TW" dirty="0"/>
          </a:p>
          <a:p>
            <a:endParaRPr lang="en-US" altLang="zh-TW" dirty="0"/>
          </a:p>
          <a:p>
            <a:r>
              <a:rPr lang="zh-CN" altLang="en-US" b="1" dirty="0"/>
              <a:t>系统虚拟化</a:t>
            </a:r>
            <a:r>
              <a:rPr lang="en-US" altLang="zh-CN" b="1" dirty="0"/>
              <a:t>--</a:t>
            </a:r>
            <a:r>
              <a:rPr lang="zh-CN" altLang="en-US" b="1" dirty="0"/>
              <a:t>原理与实现</a:t>
            </a:r>
            <a:endParaRPr lang="en-US" altLang="zh-TW" dirty="0"/>
          </a:p>
          <a:p>
            <a:pPr lvl="1"/>
            <a:r>
              <a:rPr lang="en-US" altLang="zh-TW" dirty="0">
                <a:hlinkClick r:id="rId3"/>
              </a:rPr>
              <a:t>http://www.china-pub.com/45151&amp;ref=xiangguan</a:t>
            </a:r>
            <a:endParaRPr lang="en-US" altLang="zh-TW" dirty="0"/>
          </a:p>
          <a:p>
            <a:endParaRPr lang="zh-TW" altLang="en-US" dirty="0"/>
          </a:p>
        </p:txBody>
      </p:sp>
    </p:spTree>
    <p:extLst>
      <p:ext uri="{BB962C8B-B14F-4D97-AF65-F5344CB8AC3E}">
        <p14:creationId xmlns:p14="http://schemas.microsoft.com/office/powerpoint/2010/main" val="181624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zh-TW"/>
              <a:t>Formal Requirement of Virtualization</a:t>
            </a:r>
          </a:p>
        </p:txBody>
      </p:sp>
      <p:sp>
        <p:nvSpPr>
          <p:cNvPr id="21507" name="Content Placeholder 2"/>
          <p:cNvSpPr>
            <a:spLocks noGrp="1"/>
          </p:cNvSpPr>
          <p:nvPr>
            <p:ph idx="1"/>
          </p:nvPr>
        </p:nvSpPr>
        <p:spPr/>
        <p:txBody>
          <a:bodyPr/>
          <a:lstStyle/>
          <a:p>
            <a:r>
              <a:rPr lang="en-US" altLang="zh-TW"/>
              <a:t>Popek &amp; Goldberg, 1974 “Formal Requirements for Virtualizable Third Generation Architectures”</a:t>
            </a:r>
          </a:p>
          <a:p>
            <a:endParaRPr lang="en-US" altLang="zh-TW"/>
          </a:p>
          <a:p>
            <a:r>
              <a:rPr lang="en-US" altLang="zh-TW"/>
              <a:t>Provide by “virtual machine monitor” with three essential characteristics: </a:t>
            </a:r>
          </a:p>
          <a:p>
            <a:pPr lvl="1"/>
            <a:r>
              <a:rPr lang="en-US" altLang="zh-TW"/>
              <a:t>Essentially identical execution environment (as real machine) </a:t>
            </a:r>
          </a:p>
          <a:p>
            <a:pPr lvl="1"/>
            <a:r>
              <a:rPr lang="en-US" altLang="zh-TW"/>
              <a:t>Minor performance penalty for programs in VM </a:t>
            </a:r>
          </a:p>
          <a:p>
            <a:pPr lvl="1"/>
            <a:r>
              <a:rPr lang="en-US" altLang="zh-TW"/>
              <a:t>VMM has complete control over system resources </a:t>
            </a:r>
          </a:p>
        </p:txBody>
      </p:sp>
    </p:spTree>
    <p:extLst>
      <p:ext uri="{BB962C8B-B14F-4D97-AF65-F5344CB8AC3E}">
        <p14:creationId xmlns:p14="http://schemas.microsoft.com/office/powerpoint/2010/main" val="10991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ea typeface="宋体" panose="02010600030101010101" pitchFamily="2" charset="-122"/>
              </a:rPr>
              <a:t>Principles in 1974</a:t>
            </a:r>
          </a:p>
        </p:txBody>
      </p:sp>
      <p:sp>
        <p:nvSpPr>
          <p:cNvPr id="235523" name="Rectangle 3"/>
          <p:cNvSpPr>
            <a:spLocks noGrp="1" noChangeArrowheads="1"/>
          </p:cNvSpPr>
          <p:nvPr>
            <p:ph type="body" idx="1"/>
          </p:nvPr>
        </p:nvSpPr>
        <p:spPr>
          <a:xfrm>
            <a:off x="228600" y="4208262"/>
            <a:ext cx="4834880" cy="2032000"/>
          </a:xfrm>
        </p:spPr>
        <p:txBody>
          <a:bodyPr>
            <a:noAutofit/>
          </a:bodyPr>
          <a:lstStyle/>
          <a:p>
            <a:pPr>
              <a:lnSpc>
                <a:spcPct val="100000"/>
              </a:lnSpc>
            </a:pPr>
            <a:r>
              <a:rPr lang="en-US" altLang="zh-CN" sz="1400" b="1" u="sng" dirty="0">
                <a:solidFill>
                  <a:schemeClr val="accent2"/>
                </a:solidFill>
                <a:ea typeface="宋体" panose="02010600030101010101" pitchFamily="2" charset="-122"/>
              </a:rPr>
              <a:t>Efficiency</a:t>
            </a:r>
          </a:p>
          <a:p>
            <a:pPr lvl="1">
              <a:lnSpc>
                <a:spcPct val="100000"/>
              </a:lnSpc>
            </a:pPr>
            <a:r>
              <a:rPr lang="en-US" altLang="zh-CN" sz="1100" dirty="0">
                <a:ea typeface="宋体" panose="02010600030101010101" pitchFamily="2" charset="-122"/>
              </a:rPr>
              <a:t>Innocuous instructions should execute directly on hardware</a:t>
            </a:r>
          </a:p>
          <a:p>
            <a:pPr>
              <a:lnSpc>
                <a:spcPct val="100000"/>
              </a:lnSpc>
            </a:pPr>
            <a:r>
              <a:rPr lang="en-US" altLang="zh-CN" sz="1400" b="1" u="sng" dirty="0">
                <a:solidFill>
                  <a:schemeClr val="accent2"/>
                </a:solidFill>
                <a:ea typeface="宋体" panose="02010600030101010101" pitchFamily="2" charset="-122"/>
              </a:rPr>
              <a:t>Resource control</a:t>
            </a:r>
          </a:p>
          <a:p>
            <a:pPr lvl="1">
              <a:lnSpc>
                <a:spcPct val="100000"/>
              </a:lnSpc>
            </a:pPr>
            <a:r>
              <a:rPr lang="en-US" altLang="zh-CN" sz="1100" dirty="0">
                <a:ea typeface="宋体" panose="02010600030101010101" pitchFamily="2" charset="-122"/>
              </a:rPr>
              <a:t>Executed programs may not affect the system resources</a:t>
            </a:r>
          </a:p>
          <a:p>
            <a:pPr>
              <a:lnSpc>
                <a:spcPct val="100000"/>
              </a:lnSpc>
            </a:pPr>
            <a:r>
              <a:rPr lang="en-US" altLang="zh-CN" sz="1400" b="1" u="sng" dirty="0">
                <a:solidFill>
                  <a:schemeClr val="accent2"/>
                </a:solidFill>
                <a:ea typeface="宋体" panose="02010600030101010101" pitchFamily="2" charset="-122"/>
              </a:rPr>
              <a:t>Equivalence</a:t>
            </a:r>
          </a:p>
          <a:p>
            <a:pPr lvl="1">
              <a:lnSpc>
                <a:spcPct val="100000"/>
              </a:lnSpc>
            </a:pPr>
            <a:r>
              <a:rPr lang="en-US" altLang="zh-CN" sz="1100" dirty="0">
                <a:ea typeface="宋体" panose="02010600030101010101" pitchFamily="2" charset="-122"/>
              </a:rPr>
              <a:t>The behavior of a program executing under the VMM should be the same as if the program were executed directly on the hardware (except possibly for timing and resource availability)</a:t>
            </a:r>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3185368" cy="4432600"/>
          </a:xfrm>
          <a:prstGeom prst="rect">
            <a:avLst/>
          </a:prstGeom>
          <a:noFill/>
          <a:extLst>
            <a:ext uri="{909E8E84-426E-40dd-AFC4-6F175D3DCCD1}">
              <a14:hiddenFill xmlns:a14="http://schemas.microsoft.com/office/drawing/2010/main" xmlns="">
                <a:solidFill>
                  <a:srgbClr val="FFFFFF"/>
                </a:solidFill>
              </a14:hiddenFill>
            </a:ext>
          </a:extLst>
        </p:spPr>
      </p:pic>
      <p:sp>
        <p:nvSpPr>
          <p:cNvPr id="235525" name="Text Box 5"/>
          <p:cNvSpPr txBox="1">
            <a:spLocks noChangeArrowheads="1"/>
          </p:cNvSpPr>
          <p:nvPr/>
        </p:nvSpPr>
        <p:spPr bwMode="auto">
          <a:xfrm>
            <a:off x="5399482" y="6240262"/>
            <a:ext cx="3603872"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t>Communications of the ACM, vol 17, no 7, 1974, pp.412-421</a:t>
            </a:r>
          </a:p>
        </p:txBody>
      </p:sp>
      <p:pic>
        <p:nvPicPr>
          <p:cNvPr id="2355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1744464" cy="2172351"/>
          </a:xfrm>
          <a:prstGeom prst="rect">
            <a:avLst/>
          </a:prstGeom>
          <a:noFill/>
          <a:extLst>
            <a:ext uri="{909E8E84-426E-40dd-AFC4-6F175D3DCCD1}">
              <a14:hiddenFill xmlns:a14="http://schemas.microsoft.com/office/drawing/2010/main" xmlns="">
                <a:solidFill>
                  <a:srgbClr val="FFFFFF"/>
                </a:solidFill>
              </a14:hiddenFill>
            </a:ext>
          </a:extLst>
        </p:spPr>
      </p:pic>
      <p:sp>
        <p:nvSpPr>
          <p:cNvPr id="235528" name="Text Box 8"/>
          <p:cNvSpPr txBox="1">
            <a:spLocks noChangeArrowheads="1"/>
          </p:cNvSpPr>
          <p:nvPr/>
        </p:nvSpPr>
        <p:spPr bwMode="auto">
          <a:xfrm>
            <a:off x="1150930" y="3792044"/>
            <a:ext cx="306045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dirty="0"/>
              <a:t>“an </a:t>
            </a:r>
            <a:r>
              <a:rPr lang="en-US" altLang="zh-CN" sz="1000" i="1" dirty="0"/>
              <a:t>efficient, isolated duplicate</a:t>
            </a:r>
            <a:r>
              <a:rPr lang="en-US" altLang="zh-CN" sz="1000" dirty="0"/>
              <a:t> of the real machine”</a:t>
            </a:r>
          </a:p>
        </p:txBody>
      </p:sp>
    </p:spTree>
    <p:extLst>
      <p:ext uri="{BB962C8B-B14F-4D97-AF65-F5344CB8AC3E}">
        <p14:creationId xmlns:p14="http://schemas.microsoft.com/office/powerpoint/2010/main" val="417344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Recap:</a:t>
            </a:r>
            <a:r>
              <a:rPr kumimoji="1" lang="zh-CN" altLang="en-US" dirty="0"/>
              <a:t> </a:t>
            </a:r>
            <a:r>
              <a:rPr kumimoji="1" lang="en-US" altLang="zh-CN" dirty="0"/>
              <a:t>Run</a:t>
            </a:r>
            <a:r>
              <a:rPr kumimoji="1" lang="zh-CN" altLang="en-US" dirty="0"/>
              <a:t> </a:t>
            </a:r>
            <a:r>
              <a:rPr kumimoji="1" lang="en-US" altLang="zh-CN" dirty="0"/>
              <a:t>OS</a:t>
            </a:r>
            <a:r>
              <a:rPr kumimoji="1" lang="zh-CN" altLang="en-US" dirty="0"/>
              <a:t> </a:t>
            </a:r>
            <a:r>
              <a:rPr kumimoji="1" lang="en-US" altLang="zh-CN" dirty="0"/>
              <a:t>as</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p:txBody>
          <a:bodyPr/>
          <a:lstStyle/>
          <a:p>
            <a:r>
              <a:rPr kumimoji="1" lang="en-US" altLang="zh-CN" dirty="0"/>
              <a:t>Stuck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very</a:t>
            </a:r>
            <a:r>
              <a:rPr kumimoji="1" lang="zh-CN" altLang="en-US" dirty="0"/>
              <a:t> </a:t>
            </a:r>
            <a:r>
              <a:rPr kumimoji="1" lang="en-US" altLang="zh-CN" dirty="0"/>
              <a:t>first</a:t>
            </a:r>
            <a:r>
              <a:rPr kumimoji="1" lang="zh-CN" altLang="en-US" dirty="0"/>
              <a:t> </a:t>
            </a:r>
            <a:r>
              <a:rPr kumimoji="1" lang="en-US" altLang="zh-CN" dirty="0"/>
              <a:t>instruction</a:t>
            </a:r>
            <a:endParaRPr kumimoji="1" lang="zh-CN" altLang="en-US" dirty="0"/>
          </a:p>
          <a:p>
            <a:pPr lvl="1"/>
            <a:r>
              <a:rPr kumimoji="1" lang="en-US" altLang="zh-CN" b="1" dirty="0">
                <a:solidFill>
                  <a:srgbClr val="FF2600"/>
                </a:solidFill>
              </a:rPr>
              <a:t>cli</a:t>
            </a:r>
            <a:r>
              <a:rPr kumimoji="1" lang="zh-CN" altLang="en-US" i="1" dirty="0">
                <a:solidFill>
                  <a:srgbClr val="FF2600"/>
                </a:solidFill>
              </a:rPr>
              <a:t> </a:t>
            </a:r>
            <a:r>
              <a:rPr kumimoji="1" lang="en-US" altLang="zh-CN" dirty="0"/>
              <a:t>:</a:t>
            </a:r>
            <a:r>
              <a:rPr kumimoji="1" lang="zh-CN" altLang="en-US" dirty="0"/>
              <a:t> </a:t>
            </a:r>
            <a:r>
              <a:rPr kumimoji="1" lang="en-US" altLang="zh-CN" dirty="0"/>
              <a:t>disable</a:t>
            </a:r>
            <a:r>
              <a:rPr kumimoji="1" lang="zh-CN" altLang="en-US" dirty="0"/>
              <a:t> </a:t>
            </a:r>
            <a:r>
              <a:rPr kumimoji="1" lang="en-US" altLang="zh-CN" dirty="0"/>
              <a:t>interrupt</a:t>
            </a:r>
            <a:endParaRPr kumimoji="1" lang="zh-CN" altLang="en-US" dirty="0"/>
          </a:p>
          <a:p>
            <a:pPr lvl="1"/>
            <a:r>
              <a:rPr kumimoji="1" lang="en-US" altLang="zh-CN" dirty="0"/>
              <a:t>It’s</a:t>
            </a:r>
            <a:r>
              <a:rPr kumimoji="1" lang="zh-CN" altLang="en-US" dirty="0"/>
              <a:t> </a:t>
            </a:r>
            <a:r>
              <a:rPr kumimoji="1" lang="en-US" altLang="zh-CN" dirty="0"/>
              <a:t>a</a:t>
            </a:r>
            <a:r>
              <a:rPr kumimoji="1" lang="zh-CN" altLang="en-US" dirty="0"/>
              <a:t> </a:t>
            </a:r>
            <a:r>
              <a:rPr kumimoji="1" lang="en-US" altLang="zh-CN" dirty="0"/>
              <a:t>privilege</a:t>
            </a:r>
            <a:r>
              <a:rPr kumimoji="1" lang="zh-CN" altLang="en-US" dirty="0"/>
              <a:t> </a:t>
            </a:r>
            <a:r>
              <a:rPr kumimoji="1" lang="en-US" altLang="zh-CN" dirty="0"/>
              <a:t>instruction</a:t>
            </a:r>
            <a:endParaRPr kumimoji="1" lang="zh-CN" altLang="en-US" dirty="0"/>
          </a:p>
          <a:p>
            <a:pPr lvl="1"/>
            <a:r>
              <a:rPr kumimoji="1" lang="en-US" altLang="zh-CN" b="1" dirty="0"/>
              <a:t>Cannot</a:t>
            </a:r>
            <a:r>
              <a:rPr kumimoji="1" lang="zh-CN" altLang="en-US" b="1" dirty="0"/>
              <a:t> </a:t>
            </a:r>
            <a:r>
              <a:rPr kumimoji="1" lang="en-US" altLang="zh-CN" b="1" dirty="0"/>
              <a:t>run</a:t>
            </a:r>
            <a:r>
              <a:rPr kumimoji="1" lang="zh-CN" altLang="en-US" b="1" dirty="0"/>
              <a:t> </a:t>
            </a:r>
            <a:r>
              <a:rPr kumimoji="1" lang="en-US" altLang="zh-CN" b="1" dirty="0"/>
              <a:t>in</a:t>
            </a:r>
            <a:r>
              <a:rPr kumimoji="1" lang="zh-CN" altLang="en-US" b="1" dirty="0"/>
              <a:t> </a:t>
            </a:r>
            <a:r>
              <a:rPr kumimoji="1" lang="en-US" altLang="zh-CN" b="1" dirty="0"/>
              <a:t>user</a:t>
            </a:r>
            <a:r>
              <a:rPr kumimoji="1" lang="zh-CN" altLang="en-US" b="1" dirty="0"/>
              <a:t> </a:t>
            </a:r>
            <a:r>
              <a:rPr kumimoji="1" lang="en-US" altLang="zh-CN" b="1" dirty="0"/>
              <a:t>mode!</a:t>
            </a:r>
            <a:endParaRPr kumimoji="1" lang="zh-CN" altLang="en-US" b="1" dirty="0"/>
          </a:p>
          <a:p>
            <a:r>
              <a:rPr kumimoji="1" lang="en-US" altLang="zh-CN" dirty="0"/>
              <a:t>Similar</a:t>
            </a:r>
            <a:r>
              <a:rPr kumimoji="1" lang="zh-CN" altLang="en-US" dirty="0"/>
              <a:t> </a:t>
            </a:r>
            <a:r>
              <a:rPr kumimoji="1" lang="en-US" altLang="zh-CN" dirty="0"/>
              <a:t>instructions</a:t>
            </a:r>
            <a:endParaRPr kumimoji="1" lang="zh-CN" altLang="en-US" dirty="0"/>
          </a:p>
          <a:p>
            <a:pPr lvl="1"/>
            <a:r>
              <a:rPr kumimoji="1" lang="en-US" altLang="zh-CN" dirty="0"/>
              <a:t>E.g.,</a:t>
            </a:r>
            <a:r>
              <a:rPr kumimoji="1" lang="zh-CN" altLang="en-US" dirty="0"/>
              <a:t> </a:t>
            </a:r>
            <a:r>
              <a:rPr kumimoji="1" lang="en-US" altLang="zh-CN" b="1" dirty="0">
                <a:solidFill>
                  <a:srgbClr val="FF2600"/>
                </a:solidFill>
              </a:rPr>
              <a:t>change</a:t>
            </a:r>
            <a:r>
              <a:rPr kumimoji="1" lang="zh-CN" altLang="en-US" b="1" dirty="0">
                <a:solidFill>
                  <a:srgbClr val="FF2600"/>
                </a:solidFill>
              </a:rPr>
              <a:t> </a:t>
            </a:r>
            <a:r>
              <a:rPr kumimoji="1" lang="en-US" altLang="zh-CN" b="1" dirty="0">
                <a:solidFill>
                  <a:srgbClr val="FF2600"/>
                </a:solidFill>
              </a:rPr>
              <a:t>CR3</a:t>
            </a:r>
            <a:r>
              <a:rPr kumimoji="1" lang="en-US" altLang="zh-CN" dirty="0"/>
              <a:t>,</a:t>
            </a:r>
            <a:r>
              <a:rPr kumimoji="1" lang="zh-CN" altLang="en-US" dirty="0"/>
              <a:t> </a:t>
            </a:r>
            <a:r>
              <a:rPr kumimoji="1" lang="en-US" altLang="zh-CN" b="1" dirty="0">
                <a:solidFill>
                  <a:srgbClr val="FF2600"/>
                </a:solidFill>
              </a:rPr>
              <a:t>set</a:t>
            </a:r>
            <a:r>
              <a:rPr kumimoji="1" lang="zh-CN" altLang="en-US" b="1" dirty="0">
                <a:solidFill>
                  <a:srgbClr val="FF2600"/>
                </a:solidFill>
              </a:rPr>
              <a:t> </a:t>
            </a:r>
            <a:r>
              <a:rPr kumimoji="1" lang="en-US" altLang="zh-CN" b="1" dirty="0">
                <a:solidFill>
                  <a:srgbClr val="FF2600"/>
                </a:solidFill>
              </a:rPr>
              <a:t>IDT</a:t>
            </a:r>
            <a:r>
              <a:rPr kumimoji="1" lang="en-US" altLang="zh-CN" dirty="0"/>
              <a:t>,</a:t>
            </a:r>
            <a:r>
              <a:rPr kumimoji="1" lang="zh-CN" altLang="en-US" dirty="0"/>
              <a:t> </a:t>
            </a:r>
            <a:r>
              <a:rPr kumimoji="1" lang="en-US" altLang="zh-CN" dirty="0"/>
              <a:t>etc.</a:t>
            </a:r>
            <a:endParaRPr kumimoji="1" lang="zh-CN" altLang="en-US" dirty="0"/>
          </a:p>
          <a:p>
            <a:pPr lvl="1"/>
            <a:r>
              <a:rPr kumimoji="1" lang="en-US" altLang="zh-CN" dirty="0"/>
              <a:t>These</a:t>
            </a:r>
            <a:r>
              <a:rPr kumimoji="1" lang="zh-CN" altLang="en-US" dirty="0"/>
              <a:t> </a:t>
            </a:r>
            <a:r>
              <a:rPr kumimoji="1" lang="en-US" altLang="zh-CN" dirty="0"/>
              <a:t>instructions</a:t>
            </a:r>
            <a:r>
              <a:rPr kumimoji="1" lang="zh-CN" altLang="en-US" dirty="0"/>
              <a:t> </a:t>
            </a:r>
            <a:r>
              <a:rPr kumimoji="1" lang="en-US" altLang="zh-CN" dirty="0"/>
              <a:t>will</a:t>
            </a:r>
            <a:r>
              <a:rPr kumimoji="1" lang="zh-CN" altLang="en-US" dirty="0"/>
              <a:t> </a:t>
            </a:r>
            <a:r>
              <a:rPr kumimoji="1" lang="en-US" altLang="zh-CN" dirty="0"/>
              <a:t>change</a:t>
            </a:r>
            <a:r>
              <a:rPr kumimoji="1" lang="zh-CN" altLang="en-US" dirty="0"/>
              <a:t> </a:t>
            </a:r>
            <a:r>
              <a:rPr kumimoji="1" lang="en-US" altLang="zh-CN" dirty="0"/>
              <a:t>machine</a:t>
            </a:r>
            <a:r>
              <a:rPr kumimoji="1" lang="zh-CN" altLang="en-US" dirty="0"/>
              <a:t> </a:t>
            </a:r>
            <a:r>
              <a:rPr kumimoji="1" lang="en-US" altLang="zh-CN" dirty="0"/>
              <a:t>states</a:t>
            </a:r>
          </a:p>
          <a:p>
            <a:pPr lvl="1"/>
            <a:r>
              <a:rPr kumimoji="1" lang="en-US" altLang="zh-CN" dirty="0"/>
              <a:t>Aka.,</a:t>
            </a:r>
            <a:r>
              <a:rPr kumimoji="1" lang="zh-CN" altLang="en-US" dirty="0"/>
              <a:t> </a:t>
            </a:r>
            <a:r>
              <a:rPr kumimoji="1" lang="en-US" altLang="zh-CN" dirty="0"/>
              <a:t>System</a:t>
            </a:r>
            <a:r>
              <a:rPr kumimoji="1" lang="zh-CN" altLang="en-US" dirty="0"/>
              <a:t> </a:t>
            </a:r>
            <a:r>
              <a:rPr kumimoji="1" lang="en-US" altLang="zh-CN" dirty="0"/>
              <a:t>ISA</a:t>
            </a:r>
            <a:endParaRPr kumimoji="1" lang="zh-CN" altLang="en-US" dirty="0"/>
          </a:p>
        </p:txBody>
      </p:sp>
      <p:pic>
        <p:nvPicPr>
          <p:cNvPr id="4" name="图片 3"/>
          <p:cNvPicPr>
            <a:picLocks noChangeAspect="1"/>
          </p:cNvPicPr>
          <p:nvPr/>
        </p:nvPicPr>
        <p:blipFill rotWithShape="1">
          <a:blip r:embed="rId2"/>
          <a:srcRect r="71480"/>
          <a:stretch/>
        </p:blipFill>
        <p:spPr>
          <a:xfrm>
            <a:off x="6660232" y="2126652"/>
            <a:ext cx="2026568" cy="1509081"/>
          </a:xfrm>
          <a:prstGeom prst="rect">
            <a:avLst/>
          </a:prstGeom>
        </p:spPr>
      </p:pic>
      <p:sp>
        <p:nvSpPr>
          <p:cNvPr id="5" name="文本框 4"/>
          <p:cNvSpPr txBox="1"/>
          <p:nvPr/>
        </p:nvSpPr>
        <p:spPr>
          <a:xfrm>
            <a:off x="6660232" y="3635732"/>
            <a:ext cx="1872208" cy="338554"/>
          </a:xfrm>
          <a:prstGeom prst="rect">
            <a:avLst/>
          </a:prstGeom>
          <a:noFill/>
        </p:spPr>
        <p:txBody>
          <a:bodyPr wrap="square" rtlCol="0">
            <a:spAutoFit/>
          </a:bodyPr>
          <a:lstStyle/>
          <a:p>
            <a:pPr algn="ctr"/>
            <a:r>
              <a:rPr kumimoji="1" lang="en-US" altLang="zh-CN" sz="1600" i="1" dirty="0">
                <a:solidFill>
                  <a:schemeClr val="tx1">
                    <a:lumMod val="65000"/>
                    <a:lumOff val="35000"/>
                  </a:schemeClr>
                </a:solidFill>
                <a:latin typeface="DengXian" charset="0"/>
                <a:ea typeface="DengXian" charset="0"/>
                <a:cs typeface="DengXian" charset="0"/>
              </a:rPr>
              <a:t>xv6:</a:t>
            </a:r>
            <a:r>
              <a:rPr kumimoji="1" lang="zh-CN" altLang="en-US" sz="1600" i="1" dirty="0">
                <a:solidFill>
                  <a:schemeClr val="tx1">
                    <a:lumMod val="65000"/>
                    <a:lumOff val="35000"/>
                  </a:schemeClr>
                </a:solidFill>
                <a:latin typeface="DengXian" charset="0"/>
                <a:ea typeface="DengXian" charset="0"/>
                <a:cs typeface="DengXian" charset="0"/>
              </a:rPr>
              <a:t> </a:t>
            </a:r>
            <a:r>
              <a:rPr kumimoji="1" lang="en-US" altLang="zh-CN" sz="1600" i="1" dirty="0" err="1">
                <a:solidFill>
                  <a:schemeClr val="tx1">
                    <a:lumMod val="65000"/>
                    <a:lumOff val="35000"/>
                  </a:schemeClr>
                </a:solidFill>
                <a:latin typeface="DengXian" charset="0"/>
                <a:ea typeface="DengXian" charset="0"/>
                <a:cs typeface="DengXian" charset="0"/>
              </a:rPr>
              <a:t>bootasm.S</a:t>
            </a:r>
            <a:endParaRPr kumimoji="1" lang="zh-CN" altLang="en-US" sz="1600" i="1" dirty="0">
              <a:solidFill>
                <a:schemeClr val="tx1">
                  <a:lumMod val="65000"/>
                  <a:lumOff val="35000"/>
                </a:schemeClr>
              </a:solidFill>
              <a:latin typeface="DengXian" charset="0"/>
              <a:ea typeface="DengXian" charset="0"/>
              <a:cs typeface="DengXian" charset="0"/>
            </a:endParaRPr>
          </a:p>
        </p:txBody>
      </p:sp>
      <p:cxnSp>
        <p:nvCxnSpPr>
          <p:cNvPr id="6" name="直线箭头连接符 5"/>
          <p:cNvCxnSpPr/>
          <p:nvPr/>
        </p:nvCxnSpPr>
        <p:spPr>
          <a:xfrm>
            <a:off x="5508104" y="2348880"/>
            <a:ext cx="1008112" cy="864096"/>
          </a:xfrm>
          <a:prstGeom prst="straightConnector1">
            <a:avLst/>
          </a:prstGeom>
          <a:ln>
            <a:solidFill>
              <a:srgbClr val="00935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6804248" y="3369024"/>
            <a:ext cx="15121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469935"/>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Rong-CN">
      <a:dk1>
        <a:srgbClr val="000000"/>
      </a:dk1>
      <a:lt1>
        <a:srgbClr val="FFFFFF"/>
      </a:lt1>
      <a:dk2>
        <a:srgbClr val="434342"/>
      </a:dk2>
      <a:lt2>
        <a:srgbClr val="CDD7D9"/>
      </a:lt2>
      <a:accent1>
        <a:srgbClr val="797B7E"/>
      </a:accent1>
      <a:accent2>
        <a:srgbClr val="FF0066"/>
      </a:accent2>
      <a:accent3>
        <a:srgbClr val="08A1D9"/>
      </a:accent3>
      <a:accent4>
        <a:srgbClr val="7C984A"/>
      </a:accent4>
      <a:accent5>
        <a:srgbClr val="C2AD8D"/>
      </a:accent5>
      <a:accent6>
        <a:srgbClr val="506E94"/>
      </a:accent6>
      <a:hlink>
        <a:srgbClr val="5F5F5F"/>
      </a:hlink>
      <a:folHlink>
        <a:srgbClr val="969696"/>
      </a:folHlink>
    </a:clrScheme>
    <a:fontScheme name="Rong-CN">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Rong-CN">
      <a:dk1>
        <a:srgbClr val="000000"/>
      </a:dk1>
      <a:lt1>
        <a:srgbClr val="FFFFFF"/>
      </a:lt1>
      <a:dk2>
        <a:srgbClr val="434342"/>
      </a:dk2>
      <a:lt2>
        <a:srgbClr val="CDD7D9"/>
      </a:lt2>
      <a:accent1>
        <a:srgbClr val="797B7E"/>
      </a:accent1>
      <a:accent2>
        <a:srgbClr val="FF0066"/>
      </a:accent2>
      <a:accent3>
        <a:srgbClr val="08A1D9"/>
      </a:accent3>
      <a:accent4>
        <a:srgbClr val="7C984A"/>
      </a:accent4>
      <a:accent5>
        <a:srgbClr val="C2AD8D"/>
      </a:accent5>
      <a:accent6>
        <a:srgbClr val="506E94"/>
      </a:accent6>
      <a:hlink>
        <a:srgbClr val="5F5F5F"/>
      </a:hlink>
      <a:folHlink>
        <a:srgbClr val="969696"/>
      </a:folHlink>
    </a:clrScheme>
    <a:fontScheme name="Rong-CN">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6772</TotalTime>
  <Words>3714</Words>
  <Application>Microsoft Macintosh PowerPoint</Application>
  <PresentationFormat>全屏显示(4:3)</PresentationFormat>
  <Paragraphs>885</Paragraphs>
  <Slides>69</Slides>
  <Notes>28</Notes>
  <HiddenSlides>23</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69</vt:i4>
      </vt:variant>
    </vt:vector>
  </HeadingPairs>
  <TitlesOfParts>
    <vt:vector size="95" baseType="lpstr">
      <vt:lpstr>等线</vt:lpstr>
      <vt:lpstr>等线</vt:lpstr>
      <vt:lpstr>宋体</vt:lpstr>
      <vt:lpstr>微软雅黑</vt:lpstr>
      <vt:lpstr>맑은 고딕</vt:lpstr>
      <vt:lpstr>Myriad Pro Light</vt:lpstr>
      <vt:lpstr>Neo Sans Intel</vt:lpstr>
      <vt:lpstr>新細明體</vt:lpstr>
      <vt:lpstr>ZapfDingbatsITC</vt:lpstr>
      <vt:lpstr>Arial</vt:lpstr>
      <vt:lpstr>Arial Black</vt:lpstr>
      <vt:lpstr>Arial Narrow</vt:lpstr>
      <vt:lpstr>Bangla MN</vt:lpstr>
      <vt:lpstr>Calibri</vt:lpstr>
      <vt:lpstr>Century Gothic</vt:lpstr>
      <vt:lpstr>Consolas</vt:lpstr>
      <vt:lpstr>Courier</vt:lpstr>
      <vt:lpstr>Courier New</vt:lpstr>
      <vt:lpstr>Mangal</vt:lpstr>
      <vt:lpstr>Symbol</vt:lpstr>
      <vt:lpstr>Tahoma</vt:lpstr>
      <vt:lpstr>Verdana</vt:lpstr>
      <vt:lpstr>Wingdings</vt:lpstr>
      <vt:lpstr>CloudVisor-Austin</vt:lpstr>
      <vt:lpstr>Office Theme</vt:lpstr>
      <vt:lpstr>1_Office Theme</vt:lpstr>
      <vt:lpstr>Virtualization: CPU and Memory</vt:lpstr>
      <vt:lpstr>Review: OS Structure</vt:lpstr>
      <vt:lpstr>Virtualization Layers</vt:lpstr>
      <vt:lpstr>What is a VM and Where is the VM?</vt:lpstr>
      <vt:lpstr>Different Architectures of VMM</vt:lpstr>
      <vt:lpstr>CPU Virtualization</vt:lpstr>
      <vt:lpstr>Formal Requirement of Virtualization</vt:lpstr>
      <vt:lpstr>Principles in 1974</vt:lpstr>
      <vt:lpstr>Recap: Run OS as an Application</vt:lpstr>
      <vt:lpstr>Solution: Trap &amp; Emulate</vt:lpstr>
      <vt:lpstr>X86 is not Strictly Virtualizable</vt:lpstr>
      <vt:lpstr>How to Deal with the 17 Instructions?</vt:lpstr>
      <vt:lpstr>Sol-1: Instruction Interpretation</vt:lpstr>
      <vt:lpstr>Sol-2: Binary Translator</vt:lpstr>
      <vt:lpstr>Issues with Binary Translation</vt:lpstr>
      <vt:lpstr>Sol-3: Para-virtualization</vt:lpstr>
      <vt:lpstr>Sol-4: Hardware Supported CPU Virtualization</vt:lpstr>
      <vt:lpstr>CPU Virtualization with VT-x</vt:lpstr>
      <vt:lpstr>VM Entry and VM Exit</vt:lpstr>
      <vt:lpstr>Virtual Machine Control Structure (VMCS)</vt:lpstr>
      <vt:lpstr>VMCS: VM Control Structure</vt:lpstr>
      <vt:lpstr>VT-x Operations </vt:lpstr>
      <vt:lpstr>VT-x New instructions</vt:lpstr>
      <vt:lpstr>Memory Virtualization</vt:lpstr>
      <vt:lpstr>Virtualizing Memory</vt:lpstr>
      <vt:lpstr>Virtualizing the Page Tables</vt:lpstr>
      <vt:lpstr>Solution-1: Shadow Pages</vt:lpstr>
      <vt:lpstr>Two Page Tables Become One</vt:lpstr>
      <vt:lpstr>Setup Shadow Page Table</vt:lpstr>
      <vt:lpstr>What if Guest OS Modifies Its Page Table?</vt:lpstr>
      <vt:lpstr>Protect Kernel-only Pages</vt:lpstr>
      <vt:lpstr>Protect Kernel-only Pages</vt:lpstr>
      <vt:lpstr>Two Memory Views of Guest VM</vt:lpstr>
      <vt:lpstr>Sol-2: Direct Paging (Para-virtualization)</vt:lpstr>
      <vt:lpstr>Sol-2: Direct Paging (Para-virtualization)</vt:lpstr>
      <vt:lpstr>Sol-3: Hardware Supported Memory Virtualization</vt:lpstr>
      <vt:lpstr>PowerPoint 演示文稿</vt:lpstr>
      <vt:lpstr>EPT Increases Memory Access</vt:lpstr>
      <vt:lpstr>Case Study: VMware</vt:lpstr>
      <vt:lpstr>Managing Memory in VMM</vt:lpstr>
      <vt:lpstr>Vmware ESX: Reclaiming Pages</vt:lpstr>
      <vt:lpstr>Memory Balooning</vt:lpstr>
      <vt:lpstr>A simple pattern evaluation</vt:lpstr>
      <vt:lpstr>Ballooning policy analysis</vt:lpstr>
      <vt:lpstr>ESX: Sharing Pages across VMs</vt:lpstr>
      <vt:lpstr>Page Table Isolation</vt:lpstr>
      <vt:lpstr>PowerPoint 演示文稿</vt:lpstr>
      <vt:lpstr>Meltdown</vt:lpstr>
      <vt:lpstr>Meltdown</vt:lpstr>
      <vt:lpstr>Meltdown</vt:lpstr>
      <vt:lpstr>Meltdown</vt:lpstr>
      <vt:lpstr>Meltdown</vt:lpstr>
      <vt:lpstr>Meltdown</vt:lpstr>
      <vt:lpstr>Existing Solution</vt:lpstr>
      <vt:lpstr>PowerPoint 演示文稿</vt:lpstr>
      <vt:lpstr>EPT-based Kernel Space Isolation</vt:lpstr>
      <vt:lpstr>EPT-based Kernel Space Isolation</vt:lpstr>
      <vt:lpstr>EPT-based Kernel Space Isolation</vt:lpstr>
      <vt:lpstr>EPT-based Kernel Space Isolation</vt:lpstr>
      <vt:lpstr>EPT-based Kernel Space Isolation</vt:lpstr>
      <vt:lpstr>EPT-based Kernel Space Isolation</vt:lpstr>
      <vt:lpstr>EPT-based Kernel Space Isolation</vt:lpstr>
      <vt:lpstr>EPT-based Kernel Space Isolation</vt:lpstr>
      <vt:lpstr>EPT-based Kernel Space Isolation</vt:lpstr>
      <vt:lpstr>Tracing Kernel gL3</vt:lpstr>
      <vt:lpstr>Tracing Kernel gL3</vt:lpstr>
      <vt:lpstr>PowerPoint 演示文稿</vt:lpstr>
      <vt:lpstr>KPTI vs. EPTI (Our Solution)</vt:lpstr>
      <vt:lpstr>Further Reading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CPU/MEM Virtualization</dc:title>
  <cp:lastModifiedBy>Yubin Xia</cp:lastModifiedBy>
  <cp:revision>80</cp:revision>
  <dcterms:modified xsi:type="dcterms:W3CDTF">2019-06-04T03:40:24Z</dcterms:modified>
</cp:coreProperties>
</file>