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598" r:id="rId3"/>
    <p:sldId id="602" r:id="rId4"/>
    <p:sldId id="607" r:id="rId5"/>
    <p:sldId id="608" r:id="rId6"/>
    <p:sldId id="610" r:id="rId7"/>
    <p:sldId id="609" r:id="rId8"/>
    <p:sldId id="603" r:id="rId9"/>
    <p:sldId id="604" r:id="rId10"/>
    <p:sldId id="584" r:id="rId11"/>
    <p:sldId id="505" r:id="rId12"/>
    <p:sldId id="506" r:id="rId13"/>
    <p:sldId id="507" r:id="rId14"/>
    <p:sldId id="588" r:id="rId15"/>
    <p:sldId id="589" r:id="rId16"/>
    <p:sldId id="567" r:id="rId17"/>
    <p:sldId id="508" r:id="rId18"/>
    <p:sldId id="509" r:id="rId19"/>
    <p:sldId id="510" r:id="rId20"/>
    <p:sldId id="511" r:id="rId21"/>
    <p:sldId id="512" r:id="rId22"/>
    <p:sldId id="513" r:id="rId23"/>
    <p:sldId id="574" r:id="rId24"/>
    <p:sldId id="606" r:id="rId25"/>
    <p:sldId id="585" r:id="rId26"/>
    <p:sldId id="514" r:id="rId27"/>
    <p:sldId id="515" r:id="rId28"/>
    <p:sldId id="573" r:id="rId29"/>
    <p:sldId id="516" r:id="rId30"/>
    <p:sldId id="517" r:id="rId31"/>
    <p:sldId id="616" r:id="rId32"/>
    <p:sldId id="611" r:id="rId33"/>
    <p:sldId id="612" r:id="rId34"/>
    <p:sldId id="613" r:id="rId35"/>
    <p:sldId id="614" r:id="rId36"/>
    <p:sldId id="615" r:id="rId37"/>
    <p:sldId id="617" r:id="rId38"/>
    <p:sldId id="618" r:id="rId39"/>
    <p:sldId id="518" r:id="rId40"/>
    <p:sldId id="538" r:id="rId41"/>
    <p:sldId id="539" r:id="rId42"/>
    <p:sldId id="540" r:id="rId43"/>
    <p:sldId id="541" r:id="rId44"/>
    <p:sldId id="542" r:id="rId45"/>
    <p:sldId id="543" r:id="rId46"/>
    <p:sldId id="544" r:id="rId47"/>
    <p:sldId id="572" r:id="rId48"/>
    <p:sldId id="605" r:id="rId49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51F0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1" autoAdjust="0"/>
    <p:restoredTop sz="67986" autoAdjust="0"/>
  </p:normalViewPr>
  <p:slideViewPr>
    <p:cSldViewPr>
      <p:cViewPr>
        <p:scale>
          <a:sx n="100" d="100"/>
          <a:sy n="100" d="100"/>
        </p:scale>
        <p:origin x="89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1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681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Comic Sans MS" pitchFamily="66" charset="0"/>
                <a:ea typeface="+mn-ea"/>
                <a:cs typeface="+mn-cs"/>
              </a:rPr>
              <a:t>The dup2() system call is similar to dup() but the basic difference between them is that instead of using the lowest-numbered unused file descriptor, it uses the descriptor number specified by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018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371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64310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9/5/18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967606" y="6550025"/>
            <a:ext cx="189985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Fall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nu.org/software/libc/manual/html_node/Opening-and-Closing-Fil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ieldses.org/~bfields/kernel/vfs.txt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 smtClean="0"/>
              <a:t>CS162</a:t>
            </a:r>
            <a:br>
              <a:rPr lang="en-US" altLang="en-US" sz="3000" dirty="0" smtClean="0"/>
            </a:br>
            <a:r>
              <a:rPr lang="en-US" altLang="en-US" sz="3000" dirty="0" smtClean="0"/>
              <a:t>Operating Systems and</a:t>
            </a:r>
            <a:br>
              <a:rPr lang="en-US" altLang="en-US" sz="3000" dirty="0" smtClean="0"/>
            </a:br>
            <a:r>
              <a:rPr lang="en-US" altLang="en-US" sz="3000" dirty="0" smtClean="0"/>
              <a:t>Systems Programming</a:t>
            </a:r>
            <a:br>
              <a:rPr lang="en-US" altLang="en-US" sz="3000" dirty="0" smtClean="0"/>
            </a:br>
            <a:r>
              <a:rPr lang="en-US" altLang="en-US" sz="3000" dirty="0" smtClean="0"/>
              <a:t>Lecture 4</a:t>
            </a:r>
            <a:br>
              <a:rPr lang="en-US" altLang="en-US" sz="3000" dirty="0" smtClean="0"/>
            </a:br>
            <a:r>
              <a:rPr lang="en-US" altLang="en-US" sz="3000" dirty="0" smtClean="0"/>
              <a:t> </a:t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I/O,</a:t>
            </a:r>
            <a:br>
              <a:rPr lang="en-US" altLang="en-US" sz="3000" dirty="0" smtClean="0"/>
            </a:br>
            <a:r>
              <a:rPr lang="en-US" altLang="en-US" sz="3000" dirty="0" smtClean="0"/>
              <a:t>Sockets, Networking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September 5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2018</a:t>
            </a:r>
          </a:p>
          <a:p>
            <a:pPr marL="285750" indent="-285750"/>
            <a:r>
              <a:rPr lang="en-US" altLang="en-US" dirty="0" smtClean="0"/>
              <a:t>Prof. Ion Stoica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42" y="189049"/>
            <a:ext cx="7405915" cy="533400"/>
          </a:xfrm>
        </p:spPr>
        <p:txBody>
          <a:bodyPr/>
          <a:lstStyle/>
          <a:p>
            <a:r>
              <a:rPr lang="en-US" dirty="0" smtClean="0"/>
              <a:t>C High-Level File API – Streams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722"/>
            <a:ext cx="8229600" cy="1714018"/>
          </a:xfrm>
        </p:spPr>
        <p:txBody>
          <a:bodyPr>
            <a:normAutofit/>
          </a:bodyPr>
          <a:lstStyle/>
          <a:p>
            <a:r>
              <a:rPr lang="en-US" dirty="0" smtClean="0"/>
              <a:t>Operate on “streams” - sequence of bytes, whether text or data, with a 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66700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FILE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fopen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*filename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*mode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fclose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( FILE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58813"/>
              </p:ext>
            </p:extLst>
          </p:nvPr>
        </p:nvGraphicFramePr>
        <p:xfrm>
          <a:off x="306852" y="3886200"/>
          <a:ext cx="8697468" cy="2590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/>
                <a:gridCol w="827731"/>
                <a:gridCol w="6562012"/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Mode </a:t>
                      </a:r>
                      <a:r>
                        <a:rPr lang="en-US" sz="1600" b="0" i="0" baseline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Text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Binary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 smtClean="0">
                          <a:solidFill>
                            <a:schemeClr val="tx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Descriptions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r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Gill Sans Light"/>
                          <a:cs typeface="Gill Sans Light"/>
                        </a:rPr>
                        <a:t>rb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Open existing</a:t>
                      </a:r>
                      <a:r>
                        <a:rPr lang="en-US" sz="1600" baseline="0" dirty="0" smtClean="0">
                          <a:latin typeface="Gill Sans Light"/>
                          <a:cs typeface="Gill Sans Light"/>
                        </a:rPr>
                        <a:t> file for reading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w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Gill Sans Light"/>
                          <a:cs typeface="Gill Sans Light"/>
                        </a:rPr>
                        <a:t>wb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Open</a:t>
                      </a:r>
                      <a:r>
                        <a:rPr lang="en-US" sz="1600" baseline="0" dirty="0" smtClean="0">
                          <a:latin typeface="Gill Sans Light"/>
                          <a:cs typeface="Gill Sans Light"/>
                        </a:rPr>
                        <a:t> for writing; created if does not exist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a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Gill Sans Light"/>
                          <a:cs typeface="Gill Sans Light"/>
                        </a:rPr>
                        <a:t>ab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Open</a:t>
                      </a:r>
                      <a:r>
                        <a:rPr lang="en-US" sz="1600" baseline="0" dirty="0" smtClean="0">
                          <a:latin typeface="Gill Sans Light"/>
                          <a:cs typeface="Gill Sans Light"/>
                        </a:rPr>
                        <a:t> for appending; created if does not exist</a:t>
                      </a:r>
                      <a:endParaRPr lang="en-US" sz="1600" dirty="0" smtClean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28949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r+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Gill Sans Light"/>
                          <a:cs typeface="Gill Sans Light"/>
                        </a:rPr>
                        <a:t>rb</a:t>
                      </a:r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+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Open existing</a:t>
                      </a:r>
                      <a:r>
                        <a:rPr lang="en-US" sz="1600" baseline="0" dirty="0" smtClean="0">
                          <a:latin typeface="Gill Sans Light"/>
                          <a:cs typeface="Gill Sans Light"/>
                        </a:rPr>
                        <a:t> file for reading &amp; writing.</a:t>
                      </a:r>
                      <a:endParaRPr lang="en-US" sz="1600" dirty="0" smtClean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29914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w+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Gill Sans Light"/>
                          <a:cs typeface="Gill Sans Light"/>
                        </a:rPr>
                        <a:t>wb</a:t>
                      </a:r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+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Open</a:t>
                      </a:r>
                      <a:r>
                        <a:rPr lang="en-US" sz="1600" baseline="0" dirty="0" smtClean="0">
                          <a:latin typeface="Gill Sans Light"/>
                          <a:cs typeface="Gill Sans Light"/>
                        </a:rPr>
                        <a:t> for reading &amp; writing; truncated to zero if exists, create otherwise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  <a:tr h="47791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a+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Gill Sans Light"/>
                          <a:cs typeface="Gill Sans Light"/>
                        </a:rPr>
                        <a:t>ab</a:t>
                      </a:r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+</a:t>
                      </a:r>
                      <a:endParaRPr lang="en-US" sz="1600" dirty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Gill Sans Light"/>
                          <a:cs typeface="Gill Sans Light"/>
                        </a:rPr>
                        <a:t>Open</a:t>
                      </a:r>
                      <a:r>
                        <a:rPr lang="en-US" sz="1600" baseline="0" dirty="0" smtClean="0">
                          <a:latin typeface="Gill Sans Light"/>
                          <a:cs typeface="Gill Sans Light"/>
                        </a:rPr>
                        <a:t> for reading &amp; writing. Created if does not exist. Read from beginning, write as append</a:t>
                      </a:r>
                      <a:endParaRPr lang="en-US" sz="1600" dirty="0" smtClean="0">
                        <a:latin typeface="Gill Sans Light"/>
                        <a:cs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 rot="18498134">
            <a:off x="6976155" y="4505254"/>
            <a:ext cx="2145038" cy="369332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Don’t forget to flush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76800" y="1905000"/>
            <a:ext cx="3753889" cy="655967"/>
            <a:chOff x="4876800" y="1905000"/>
            <a:chExt cx="3753889" cy="655967"/>
          </a:xfrm>
          <a:effectLst/>
        </p:grpSpPr>
        <p:sp>
          <p:nvSpPr>
            <p:cNvPr id="20" name="Rectangle 19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524000" y="2971800"/>
            <a:ext cx="5486400" cy="914400"/>
            <a:chOff x="1524000" y="2971800"/>
            <a:chExt cx="5486400" cy="914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6248400" y="2971800"/>
              <a:ext cx="762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 bwMode="auto">
            <a:xfrm flipH="1">
              <a:off x="1524000" y="3276600"/>
              <a:ext cx="5105400" cy="6096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30889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533400"/>
          </a:xfrm>
        </p:spPr>
        <p:txBody>
          <a:bodyPr/>
          <a:lstStyle/>
          <a:p>
            <a:r>
              <a:rPr lang="en-US" dirty="0" smtClean="0"/>
              <a:t>Connecting Processes, </a:t>
            </a:r>
            <a:r>
              <a:rPr lang="en-US" dirty="0" err="1" smtClean="0"/>
              <a:t>Filesystem</a:t>
            </a:r>
            <a:r>
              <a:rPr lang="en-US" dirty="0" smtClean="0"/>
              <a:t>, and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has a ‘current working directory’</a:t>
            </a:r>
          </a:p>
          <a:p>
            <a:endParaRPr lang="en-US" dirty="0" smtClean="0"/>
          </a:p>
          <a:p>
            <a:r>
              <a:rPr lang="en-US" dirty="0" smtClean="0"/>
              <a:t>Absolute Paths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/home/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/cs162</a:t>
            </a:r>
          </a:p>
          <a:p>
            <a:endParaRPr lang="en-US" dirty="0" smtClean="0"/>
          </a:p>
          <a:p>
            <a:r>
              <a:rPr lang="en-US" dirty="0" smtClean="0"/>
              <a:t>Relative paths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index.html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./index.html   </a:t>
            </a:r>
            <a:r>
              <a:rPr lang="en-US" dirty="0" smtClean="0"/>
              <a:t>- current WD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../index.html  </a:t>
            </a:r>
            <a:r>
              <a:rPr lang="en-US" dirty="0" smtClean="0"/>
              <a:t>- parent of current WD</a:t>
            </a:r>
          </a:p>
          <a:p>
            <a:pPr lvl="1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~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~cs162  </a:t>
            </a:r>
            <a:r>
              <a:rPr lang="en-US" dirty="0" smtClean="0"/>
              <a:t>-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101233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API Standard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534400" cy="2844920"/>
          </a:xfrm>
        </p:spPr>
        <p:txBody>
          <a:bodyPr>
            <a:noAutofit/>
          </a:bodyPr>
          <a:lstStyle/>
          <a:p>
            <a:r>
              <a:rPr lang="en-US" dirty="0" smtClean="0"/>
              <a:t>Three predefined streams are opened implicitly when a program is executed</a:t>
            </a:r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/>
              <a:t>– normal source of input, can be redirected</a:t>
            </a:r>
            <a:endParaRPr lang="en-US" sz="2000" dirty="0"/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/>
              <a:t>– normal source of output, can be redirected</a:t>
            </a:r>
            <a:endParaRPr lang="en-US" sz="2000" dirty="0"/>
          </a:p>
          <a:p>
            <a:pPr lvl="1"/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stderr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smtClean="0"/>
              <a:t>– diagnostics and errors, </a:t>
            </a:r>
            <a:r>
              <a:rPr lang="en-US" sz="2000" dirty="0"/>
              <a:t>can be redirected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dirty="0" smtClean="0"/>
              <a:t> /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 smtClean="0"/>
              <a:t> enable composition in Unix</a:t>
            </a:r>
            <a:endParaRPr lang="en-US" dirty="0"/>
          </a:p>
          <a:p>
            <a:pPr lvl="1"/>
            <a:r>
              <a:rPr lang="en-US" sz="2400" dirty="0" smtClean="0"/>
              <a:t>Recall: Use of pipe symbols connects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STDIN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find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54381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 level File API </a:t>
            </a:r>
            <a:r>
              <a:rPr lang="en-US" dirty="0" smtClean="0"/>
              <a:t>– Stream </a:t>
            </a:r>
            <a:r>
              <a:rPr lang="en-US" dirty="0"/>
              <a:t>O</a:t>
            </a:r>
            <a:r>
              <a:rPr lang="en-US" dirty="0" smtClean="0"/>
              <a:t>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1245275"/>
            <a:ext cx="8153401" cy="2031325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character oriented  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     //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c or EOF on err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*s,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);  //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&gt;0 or EOF</a:t>
            </a:r>
          </a:p>
          <a:p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FILE *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pic>
        <p:nvPicPr>
          <p:cNvPr id="5" name="Picture 4" descr="Screen Shot 2016-02-01 at 2.04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05200"/>
            <a:ext cx="8350180" cy="137160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cxnSp>
        <p:nvCxnSpPr>
          <p:cNvPr id="4" name="Straight Arrow Connector 3"/>
          <p:cNvCxnSpPr/>
          <p:nvPr/>
        </p:nvCxnSpPr>
        <p:spPr bwMode="auto">
          <a:xfrm flipV="1">
            <a:off x="2514600" y="3200400"/>
            <a:ext cx="1600200" cy="762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4800600" y="3200400"/>
            <a:ext cx="533400" cy="762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1143000" y="3200400"/>
            <a:ext cx="1981200" cy="9906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1395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199" y="844689"/>
            <a:ext cx="8229601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character oriented  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        //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c or EOF on err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*s,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);  //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&gt;0 or EOF</a:t>
            </a:r>
          </a:p>
          <a:p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FILE *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b="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block oriented</a:t>
            </a:r>
            <a:endParaRPr lang="en-US" b="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fread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(void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number_of_elements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a_file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 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fwrite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void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number_of_elements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a_file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b="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 level File API </a:t>
            </a:r>
            <a:r>
              <a:rPr lang="en-US" dirty="0" smtClean="0"/>
              <a:t>– Stream </a:t>
            </a:r>
            <a:r>
              <a:rPr lang="en-US" dirty="0"/>
              <a:t>O</a:t>
            </a:r>
            <a:r>
              <a:rPr lang="en-US" dirty="0" smtClean="0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26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 level File API </a:t>
            </a:r>
            <a:r>
              <a:rPr lang="en-US" dirty="0" smtClean="0"/>
              <a:t>– Stream </a:t>
            </a:r>
            <a:r>
              <a:rPr lang="en-US" dirty="0"/>
              <a:t>O</a:t>
            </a:r>
            <a:r>
              <a:rPr lang="en-US" dirty="0" smtClean="0"/>
              <a:t>ps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844689"/>
            <a:ext cx="8229601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character oriented  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	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c or EOF on err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fputs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*s,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	//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rtn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&gt;0 or EOF</a:t>
            </a:r>
          </a:p>
          <a:p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FILE *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 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b="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block oriented</a:t>
            </a:r>
            <a:endParaRPr lang="en-US" b="0" dirty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fread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(void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number_of_elements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a_file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 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fwrite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void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ptr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           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number_of_elements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FILE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a_file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b="0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formatted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fprintf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(FILE *restrict stream,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*restrict format,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	...);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fscanf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(FILE *restrict stream,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*restrict format,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		...);</a:t>
            </a:r>
          </a:p>
        </p:txBody>
      </p:sp>
    </p:spTree>
    <p:extLst>
      <p:ext uri="{BB962C8B-B14F-4D97-AF65-F5344CB8AC3E}">
        <p14:creationId xmlns:p14="http://schemas.microsoft.com/office/powerpoint/2010/main" val="4000622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399" y="784724"/>
            <a:ext cx="8001001" cy="58446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sz="11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#define BUFLEN 256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outfile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mybuf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[BUFLEN];</a:t>
            </a:r>
          </a:p>
          <a:p>
            <a:pPr>
              <a:lnSpc>
                <a:spcPct val="80000"/>
              </a:lnSpc>
            </a:pPr>
            <a:endParaRPr lang="en-US" sz="11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storetofile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char *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instring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outfile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fopen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("/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/homes/testing/tokens", "w+");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if (!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outfile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return (-1);    // Error!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while (1) {</a:t>
            </a:r>
            <a:endParaRPr lang="en-US" sz="17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instring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mybuf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); // catches overrun!</a:t>
            </a:r>
          </a:p>
          <a:p>
            <a:endParaRPr lang="en-US" sz="17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// Check for error or end of file (^D)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if (!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instring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||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instring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)==0) break;</a:t>
            </a:r>
          </a:p>
          <a:p>
            <a:endParaRPr lang="en-US" sz="17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// Write string to output file, exit on error</a:t>
            </a:r>
          </a:p>
          <a:p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fputs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instring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outfile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)&lt; 0) break; 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}	</a:t>
            </a: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fclose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700" b="0" dirty="0" err="1" smtClean="0">
                <a:latin typeface="Consolas" charset="0"/>
                <a:ea typeface="Consolas" charset="0"/>
                <a:cs typeface="Consolas" charset="0"/>
              </a:rPr>
              <a:t>outfile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700" b="0" dirty="0" smtClean="0">
                <a:latin typeface="Consolas" charset="0"/>
                <a:ea typeface="Consolas" charset="0"/>
                <a:cs typeface="Consolas" charset="0"/>
              </a:rPr>
              <a:t> // </a:t>
            </a:r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Flushes from </a:t>
            </a:r>
            <a:r>
              <a:rPr lang="en-US" sz="1700" b="0" dirty="0" err="1">
                <a:latin typeface="Consolas" charset="0"/>
                <a:ea typeface="Consolas" charset="0"/>
                <a:cs typeface="Consolas" charset="0"/>
              </a:rPr>
              <a:t>userspace</a:t>
            </a:r>
            <a:endParaRPr lang="en-US" sz="1700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700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700" b="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752600" y="1792167"/>
            <a:ext cx="3124200" cy="2426189"/>
            <a:chOff x="1752600" y="1792167"/>
            <a:chExt cx="3124200" cy="2426189"/>
          </a:xfrm>
        </p:grpSpPr>
        <p:cxnSp>
          <p:nvCxnSpPr>
            <p:cNvPr id="4" name="Straight Arrow Connector 3"/>
            <p:cNvCxnSpPr>
              <a:stCxn id="9" idx="0"/>
              <a:endCxn id="5" idx="4"/>
            </p:cNvCxnSpPr>
            <p:nvPr/>
          </p:nvCxnSpPr>
          <p:spPr bwMode="auto">
            <a:xfrm flipH="1" flipV="1">
              <a:off x="2362200" y="2096967"/>
              <a:ext cx="1943100" cy="1816589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" name="Oval 4"/>
            <p:cNvSpPr/>
            <p:nvPr/>
          </p:nvSpPr>
          <p:spPr bwMode="auto">
            <a:xfrm>
              <a:off x="1752600" y="1792167"/>
              <a:ext cx="1219200" cy="3048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733800" y="3913556"/>
              <a:ext cx="1143000" cy="30480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584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Stream API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285568"/>
            <a:ext cx="8991600" cy="1018726"/>
          </a:xfrm>
        </p:spPr>
        <p:txBody>
          <a:bodyPr>
            <a:normAutofit/>
          </a:bodyPr>
          <a:lstStyle/>
          <a:p>
            <a:r>
              <a:rPr lang="en-US" dirty="0" smtClean="0"/>
              <a:t>Preserves high level abstraction of uniform stream of objects</a:t>
            </a:r>
          </a:p>
          <a:p>
            <a:r>
              <a:rPr lang="en-US" dirty="0" smtClean="0"/>
              <a:t>Adds buffering for performance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704" y="1367762"/>
            <a:ext cx="7689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fseek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(FILE *</a:t>
            </a:r>
            <a:r>
              <a:rPr lang="en-US" b="0" i="1" dirty="0">
                <a:latin typeface="Consolas" charset="0"/>
                <a:ea typeface="Consolas" charset="0"/>
                <a:cs typeface="Consolas" charset="0"/>
              </a:rPr>
              <a:t>stream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long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i="1" dirty="0">
                <a:latin typeface="Consolas" charset="0"/>
                <a:ea typeface="Consolas" charset="0"/>
                <a:cs typeface="Consolas" charset="0"/>
              </a:rPr>
              <a:t>offset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i="1" dirty="0">
                <a:latin typeface="Consolas" charset="0"/>
                <a:ea typeface="Consolas" charset="0"/>
                <a:cs typeface="Consolas" charset="0"/>
              </a:rPr>
              <a:t>whence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long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ftell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(FILE *stream)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void rewind (FILE *stream)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00200" y="3121223"/>
            <a:ext cx="3753889" cy="655967"/>
            <a:chOff x="4876800" y="1905000"/>
            <a:chExt cx="3753889" cy="655967"/>
          </a:xfrm>
          <a:effectLst/>
        </p:grpSpPr>
        <p:sp>
          <p:nvSpPr>
            <p:cNvPr id="9" name="Rectangle 8"/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381409" y="3488893"/>
            <a:ext cx="1652525" cy="625907"/>
            <a:chOff x="2381409" y="3187070"/>
            <a:chExt cx="1652525" cy="625907"/>
          </a:xfrm>
        </p:grpSpPr>
        <p:sp>
          <p:nvSpPr>
            <p:cNvPr id="4" name="Freeform 3"/>
            <p:cNvSpPr/>
            <p:nvPr/>
          </p:nvSpPr>
          <p:spPr>
            <a:xfrm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38400" y="3505200"/>
              <a:ext cx="15955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0" dirty="0">
                  <a:solidFill>
                    <a:schemeClr val="accent1"/>
                  </a:solidFill>
                  <a:latin typeface="Gill Sans"/>
                  <a:cs typeface="Gill Sans"/>
                </a:rPr>
                <a:t>o</a:t>
              </a:r>
              <a:r>
                <a:rPr lang="en-US" sz="1400" b="0" dirty="0" smtClean="0">
                  <a:solidFill>
                    <a:schemeClr val="accent1"/>
                  </a:solidFill>
                  <a:latin typeface="Gill Sans"/>
                  <a:cs typeface="Gill Sans"/>
                </a:rPr>
                <a:t>ffset (SEEK_CUR)</a:t>
              </a:r>
              <a:endParaRPr lang="en-US" sz="1400" b="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00200" y="2511623"/>
            <a:ext cx="1513305" cy="613072"/>
            <a:chOff x="2381409" y="2879293"/>
            <a:chExt cx="1513305" cy="613072"/>
          </a:xfrm>
        </p:grpSpPr>
        <p:sp>
          <p:nvSpPr>
            <p:cNvPr id="14" name="Freeform 13"/>
            <p:cNvSpPr/>
            <p:nvPr/>
          </p:nvSpPr>
          <p:spPr>
            <a:xfrm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81409" y="2879293"/>
              <a:ext cx="151330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0" dirty="0">
                  <a:solidFill>
                    <a:schemeClr val="accent1"/>
                  </a:solidFill>
                  <a:latin typeface="Gill Sans"/>
                  <a:cs typeface="Gill Sans"/>
                </a:rPr>
                <a:t>o</a:t>
              </a:r>
              <a:r>
                <a:rPr lang="en-US" sz="1400" b="0" dirty="0" smtClean="0">
                  <a:solidFill>
                    <a:schemeClr val="accent1"/>
                  </a:solidFill>
                  <a:latin typeface="Gill Sans"/>
                  <a:cs typeface="Gill Sans"/>
                </a:rPr>
                <a:t>ffset (SEEK_SET)</a:t>
              </a:r>
              <a:endParaRPr lang="en-US" sz="1400" b="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38600" y="2514600"/>
            <a:ext cx="1597463" cy="613072"/>
            <a:chOff x="2076609" y="2879293"/>
            <a:chExt cx="1597463" cy="613072"/>
          </a:xfrm>
        </p:grpSpPr>
        <p:sp>
          <p:nvSpPr>
            <p:cNvPr id="17" name="Freeform 16"/>
            <p:cNvSpPr/>
            <p:nvPr/>
          </p:nvSpPr>
          <p:spPr>
            <a:xfrm flipH="1"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76609" y="2879293"/>
              <a:ext cx="15974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400" b="0" dirty="0">
                  <a:solidFill>
                    <a:schemeClr val="accent1"/>
                  </a:solidFill>
                  <a:latin typeface="Gill Sans"/>
                  <a:cs typeface="Gill Sans"/>
                </a:rPr>
                <a:t>o</a:t>
              </a:r>
              <a:r>
                <a:rPr lang="en-US" sz="1400" b="0" dirty="0" smtClean="0">
                  <a:solidFill>
                    <a:schemeClr val="accent1"/>
                  </a:solidFill>
                  <a:latin typeface="Gill Sans"/>
                  <a:cs typeface="Gill Sans"/>
                </a:rPr>
                <a:t>ffset (SEEK_END)</a:t>
              </a:r>
              <a:endParaRPr lang="en-US" sz="1400" b="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7324592" y="456708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76992" y="438831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24914" y="456708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801593" y="474584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82492" y="474584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8044202" y="484339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026061" y="455076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132697" y="437199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766463" y="2151780"/>
            <a:ext cx="1837423" cy="2285165"/>
            <a:chOff x="2874784" y="1448635"/>
            <a:chExt cx="1837423" cy="2285165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762253" y="3166646"/>
            <a:ext cx="7617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b="0" i="1" dirty="0" smtClean="0">
                <a:solidFill>
                  <a:schemeClr val="accent1"/>
                </a:solidFill>
                <a:latin typeface="Gill Sans"/>
                <a:cs typeface="Gill Sans"/>
              </a:rPr>
              <a:t>whence</a:t>
            </a:r>
            <a:endParaRPr lang="en-US" sz="1600" b="0" i="1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891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11633" y="1066800"/>
            <a:ext cx="232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sz="20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45" y="43719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09" y="43719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355" y="47444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261" y="50387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32" y="45854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33" y="4585150"/>
            <a:ext cx="1265440" cy="907297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3597506" y="393930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49906" y="37605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97828" y="393930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74507" y="411806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455406" y="411806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317116" y="421561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298975" y="392298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405611" y="374421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039377" y="1524000"/>
            <a:ext cx="1837423" cy="2285165"/>
            <a:chOff x="2874784" y="1448635"/>
            <a:chExt cx="1837423" cy="2285165"/>
          </a:xfrm>
        </p:grpSpPr>
        <p:sp>
          <p:nvSpPr>
            <p:cNvPr id="51" name="Rectangle 50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04800" y="2004250"/>
            <a:ext cx="8747679" cy="233915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053820" y="1447800"/>
            <a:ext cx="115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05400" y="1976735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105400" y="2362200"/>
            <a:ext cx="125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053820" y="289113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53820" y="3348335"/>
            <a:ext cx="391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</a:t>
            </a:r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ommands and Data Transfers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092334" y="3780587"/>
            <a:ext cx="3751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isks, flash, controllers, DMA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02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507385"/>
          </a:xfrm>
        </p:spPr>
        <p:txBody>
          <a:bodyPr>
            <a:normAutofit/>
          </a:bodyPr>
          <a:lstStyle/>
          <a:p>
            <a:r>
              <a:rPr lang="en-US" dirty="0" smtClean="0"/>
              <a:t>Operations on File Descriptors – as OS object representing the state of a file</a:t>
            </a:r>
          </a:p>
          <a:p>
            <a:pPr lvl="1"/>
            <a:r>
              <a:rPr lang="en-US" dirty="0" smtClean="0"/>
              <a:t>User has a “handle” on the descriptor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7650" y="2409699"/>
            <a:ext cx="82296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u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nistd.h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types.h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open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*filename,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flags [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mode_t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mode]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*filename,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mode_t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mode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close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4343400" y="3532039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82364"/>
              <a:gd name="adj4" fmla="val -164856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5943600" y="3548709"/>
            <a:ext cx="1548373" cy="271460"/>
          </a:xfrm>
          <a:prstGeom prst="borderCallout1">
            <a:avLst>
              <a:gd name="adj1" fmla="val 102411"/>
              <a:gd name="adj2" fmla="val 50721"/>
              <a:gd name="adj3" fmla="val 431972"/>
              <a:gd name="adj4" fmla="val 24297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704" y="4598489"/>
            <a:ext cx="3869896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Access modes (Rd, </a:t>
            </a: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Wr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Operating modes (Appends, …)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8232" y="4719142"/>
            <a:ext cx="3677567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Bit vector of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User|Group|Other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X R|W|X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6062246"/>
            <a:ext cx="8902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  <a:hlinkClick r:id="rId2"/>
              </a:rPr>
              <a:t>http://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www.gnu.org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/software/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libc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/manual/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html_node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  <a:hlinkClick r:id="rId2"/>
              </a:rPr>
              <a:t>/Opening-and-Closing-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  <a:hlinkClick r:id="rId2"/>
              </a:rPr>
              <a:t>Files.html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86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304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8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9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7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8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9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Standard Libs</a:t>
              </a:r>
            </a:p>
          </p:txBody>
        </p:sp>
      </p:grpSp>
      <p:sp>
        <p:nvSpPr>
          <p:cNvPr id="12" name="Rounded Rectangle 11"/>
          <p:cNvSpPr/>
          <p:nvPr/>
        </p:nvSpPr>
        <p:spPr bwMode="auto">
          <a:xfrm>
            <a:off x="2438400" y="1981200"/>
            <a:ext cx="6400800" cy="838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Level: standard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9635"/>
            <a:ext cx="8229600" cy="8460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Crossing levels: File descriptors vs. streams</a:t>
            </a:r>
          </a:p>
          <a:p>
            <a:r>
              <a:rPr lang="en-US" dirty="0" smtClean="0"/>
              <a:t>Don’t mix them!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8191" y="1483335"/>
            <a:ext cx="721244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STDIN_FILENO - 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macro has value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0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STDOUT_FILENO - macro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has value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1</a:t>
            </a:r>
          </a:p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STDERR_FILENO - macro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has value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2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fileno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(FILE *stream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FILE *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fdopen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char *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opentype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9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Low Level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400" y="4459700"/>
            <a:ext cx="8229600" cy="1725710"/>
          </a:xfrm>
        </p:spPr>
        <p:txBody>
          <a:bodyPr>
            <a:normAutofit/>
          </a:bodyPr>
          <a:lstStyle/>
          <a:p>
            <a:r>
              <a:rPr lang="en-US" dirty="0" smtClean="0"/>
              <a:t>When write returns, data is on its way to disk and can be read, but it may not actually be permanent!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529477"/>
            <a:ext cx="8221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read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void *buffer,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maxsize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- returns bytes read, 0 =&gt; EOF, -1 =&gt; error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write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void *buffer,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size)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- returns bytes written</a:t>
            </a:r>
          </a:p>
          <a:p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off_t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lseek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filedes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off_t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offset,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whence)</a:t>
            </a:r>
            <a:endParaRPr 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fsync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fildes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 – wait for i/o to finish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void sync (void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 – wait for ALL to finish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76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lots more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TTYs versus files</a:t>
            </a:r>
          </a:p>
          <a:p>
            <a:r>
              <a:rPr lang="en-US" dirty="0" smtClean="0"/>
              <a:t>Memory mapped files</a:t>
            </a:r>
          </a:p>
          <a:p>
            <a:r>
              <a:rPr lang="en-US" dirty="0" smtClean="0"/>
              <a:t>File Locking</a:t>
            </a:r>
          </a:p>
          <a:p>
            <a:r>
              <a:rPr lang="en-US" dirty="0" smtClean="0"/>
              <a:t>Asynchronous I/O</a:t>
            </a:r>
          </a:p>
          <a:p>
            <a:r>
              <a:rPr lang="en-US" dirty="0" smtClean="0"/>
              <a:t>Generic I/O Control Operations</a:t>
            </a:r>
            <a:endParaRPr lang="en-US" dirty="0"/>
          </a:p>
          <a:p>
            <a:r>
              <a:rPr lang="en-US" dirty="0"/>
              <a:t>Duplicating </a:t>
            </a:r>
            <a:r>
              <a:rPr lang="en-US" dirty="0" smtClean="0"/>
              <a:t>descriptors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6297" y="3810000"/>
            <a:ext cx="66114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dup2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old, 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new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dup (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old)</a:t>
            </a:r>
          </a:p>
        </p:txBody>
      </p:sp>
    </p:spTree>
    <p:extLst>
      <p:ext uri="{BB962C8B-B14F-4D97-AF65-F5344CB8AC3E}">
        <p14:creationId xmlns:p14="http://schemas.microsoft.com/office/powerpoint/2010/main" val="2314984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</a:t>
            </a:r>
            <a:r>
              <a:rPr lang="en-US" dirty="0" err="1" smtClean="0"/>
              <a:t>lowio-std.c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0999" y="914400"/>
            <a:ext cx="8305801" cy="55092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types.h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#define BUFSIZE 1024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[])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[BUFSIZE];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writelen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= write(STDOUT_FILENO, "I am a process.\n", 16);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readlen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= read(STDIN_FILENO,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BUFSIZE);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=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snprintf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BUFSIZE,"Got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zd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chars\n",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readlen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writelen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&lt; BUFSIZE ?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: BUFSIZE;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writelen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exit(0);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772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Waitlist was closed </a:t>
            </a:r>
            <a:r>
              <a:rPr lang="en-US" dirty="0" smtClean="0"/>
              <a:t>last Friday</a:t>
            </a:r>
            <a:endParaRPr lang="en-US" dirty="0"/>
          </a:p>
          <a:p>
            <a:pPr lvl="4"/>
            <a:endParaRPr lang="en-US" dirty="0"/>
          </a:p>
          <a:p>
            <a:r>
              <a:rPr lang="en-US" dirty="0" smtClean="0"/>
              <a:t>Recommendation: Read assigned readings </a:t>
            </a:r>
            <a:r>
              <a:rPr lang="en-US" i="1" dirty="0" smtClean="0"/>
              <a:t>before</a:t>
            </a:r>
            <a:r>
              <a:rPr lang="en-US" dirty="0" smtClean="0"/>
              <a:t> lecture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/>
              <a:t>sign up </a:t>
            </a:r>
            <a:r>
              <a:rPr lang="en-US" dirty="0" smtClean="0"/>
              <a:t>this </a:t>
            </a:r>
            <a:r>
              <a:rPr lang="en-US" dirty="0"/>
              <a:t>week </a:t>
            </a:r>
          </a:p>
          <a:p>
            <a:pPr lvl="1"/>
            <a:r>
              <a:rPr lang="en-US" dirty="0"/>
              <a:t>Get finding groups </a:t>
            </a:r>
            <a:r>
              <a:rPr lang="en-US" dirty="0" smtClean="0"/>
              <a:t>ASAP – deadline Friday </a:t>
            </a:r>
            <a:r>
              <a:rPr lang="en-US" dirty="0" smtClean="0"/>
              <a:t>9/7 </a:t>
            </a:r>
            <a:r>
              <a:rPr lang="en-US" dirty="0" smtClean="0"/>
              <a:t>at 11:59PM</a:t>
            </a:r>
          </a:p>
          <a:p>
            <a:pPr lvl="1"/>
            <a:r>
              <a:rPr lang="en-US" dirty="0" smtClean="0"/>
              <a:t>4 </a:t>
            </a:r>
            <a:r>
              <a:rPr lang="en-US" dirty="0"/>
              <a:t>people in a group! 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TA </a:t>
            </a:r>
            <a:r>
              <a:rPr lang="en-US" i="1" dirty="0" smtClean="0">
                <a:solidFill>
                  <a:srgbClr val="3151F0"/>
                </a:solidFill>
              </a:rPr>
              <a:t>preference</a:t>
            </a:r>
            <a:r>
              <a:rPr lang="en-US" dirty="0" smtClean="0">
                <a:solidFill>
                  <a:srgbClr val="3151F0"/>
                </a:solidFill>
              </a:rPr>
              <a:t> </a:t>
            </a:r>
            <a:r>
              <a:rPr lang="en-US" dirty="0" smtClean="0"/>
              <a:t>signup form due Monday 9/10 at 11:59PM</a:t>
            </a:r>
          </a:p>
          <a:p>
            <a:pPr lvl="1"/>
            <a:r>
              <a:rPr lang="en-US" dirty="0" smtClean="0"/>
              <a:t>Everyone in a group must have the same </a:t>
            </a:r>
            <a:r>
              <a:rPr lang="en-US" dirty="0"/>
              <a:t>TA!  </a:t>
            </a:r>
            <a:endParaRPr lang="en-US" dirty="0" smtClean="0"/>
          </a:p>
          <a:p>
            <a:pPr lvl="2"/>
            <a:r>
              <a:rPr lang="en-US" dirty="0" smtClean="0"/>
              <a:t>Preference given to same section</a:t>
            </a:r>
          </a:p>
          <a:p>
            <a:pPr lvl="1"/>
            <a:r>
              <a:rPr lang="en-US" dirty="0" smtClean="0"/>
              <a:t>Participation</a:t>
            </a:r>
            <a:r>
              <a:rPr lang="en-US" dirty="0"/>
              <a:t>: Get to know your TA!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37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6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47800" y="914400"/>
            <a:ext cx="232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sz="20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12" y="4219559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476" y="42195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22" y="45920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28" y="48863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99" y="4433068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32750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1194648" y="2134995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71968" y="1443335"/>
            <a:ext cx="115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1968" y="1900535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71968" y="2281535"/>
            <a:ext cx="125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71968" y="273873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71968" y="3200400"/>
            <a:ext cx="399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10482" y="3653135"/>
            <a:ext cx="3975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2874784" y="1448635"/>
            <a:ext cx="1837423" cy="2285165"/>
            <a:chOff x="2874784" y="1448635"/>
            <a:chExt cx="1837423" cy="2285165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71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6843"/>
            <a:ext cx="8229600" cy="13301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Low level lib parameters are set up in registers and </a:t>
            </a:r>
            <a:r>
              <a:rPr lang="en-US" dirty="0" err="1" smtClean="0"/>
              <a:t>syscall</a:t>
            </a:r>
            <a:r>
              <a:rPr lang="en-US" dirty="0" smtClean="0"/>
              <a:t> instruction is issued</a:t>
            </a:r>
          </a:p>
          <a:p>
            <a:pPr lvl="1"/>
            <a:r>
              <a:rPr lang="en-US" dirty="0" smtClean="0"/>
              <a:t>A type of synchronous exception that enters well-defined entry points into kernel</a:t>
            </a:r>
            <a:endParaRPr lang="en-US" dirty="0"/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3" y="762000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3834729" y="4426750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87129" y="4247985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35051" y="4426750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311730" y="4605515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692629" y="4605515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4554339" y="4703058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36198" y="4410430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3642834" y="4231665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3276600" y="2011448"/>
            <a:ext cx="1837423" cy="2285165"/>
            <a:chOff x="2874784" y="1448635"/>
            <a:chExt cx="1837423" cy="2285165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24200" y="1587767"/>
            <a:ext cx="211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05400" y="1976735"/>
            <a:ext cx="115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05400" y="2433935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05400" y="2814935"/>
            <a:ext cx="125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05400" y="3348335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descriptors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5400" y="3771067"/>
            <a:ext cx="399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3914" y="4267200"/>
            <a:ext cx="3975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  <a:endParaRPr lang="en-US" sz="24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412" y="4892926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876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99" y="5106435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00" y="5106117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227920" y="2932353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104758" y="1661054"/>
            <a:ext cx="2729347" cy="781343"/>
          </a:xfrm>
          <a:prstGeom prst="borderCallout1">
            <a:avLst>
              <a:gd name="adj1" fmla="val 78637"/>
              <a:gd name="adj2" fmla="val 101522"/>
              <a:gd name="adj3" fmla="val 136027"/>
              <a:gd name="adj4" fmla="val 1235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descriptor number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- an </a:t>
            </a: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int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Line Callout 1 47"/>
          <p:cNvSpPr/>
          <p:nvPr/>
        </p:nvSpPr>
        <p:spPr>
          <a:xfrm>
            <a:off x="104758" y="3600140"/>
            <a:ext cx="2845415" cy="971860"/>
          </a:xfrm>
          <a:prstGeom prst="borderCallout1">
            <a:avLst>
              <a:gd name="adj1" fmla="val 78637"/>
              <a:gd name="adj2" fmla="val 101522"/>
              <a:gd name="adj3" fmla="val 444"/>
              <a:gd name="adj4" fmla="val 1229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Descriptors</a:t>
            </a:r>
          </a:p>
          <a:p>
            <a:pPr marL="164592" indent="-164592">
              <a:buFont typeface="Arial" charset="0"/>
              <a:buChar char="•"/>
            </a:pP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a </a:t>
            </a:r>
            <a:r>
              <a:rPr lang="en-US" sz="2000" b="0" dirty="0" err="1" smtClean="0">
                <a:latin typeface="Gill Sans" charset="0"/>
                <a:ea typeface="Gill Sans" charset="0"/>
                <a:cs typeface="Gill Sans" charset="0"/>
              </a:rPr>
              <a:t>struct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 with all the info about the files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607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OS 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 smtClean="0"/>
              <a:t>Internal Data Structure describing everything about the file</a:t>
            </a:r>
          </a:p>
          <a:p>
            <a:pPr lvl="1"/>
            <a:r>
              <a:rPr lang="en-US" dirty="0" smtClean="0"/>
              <a:t>Where it resides</a:t>
            </a:r>
          </a:p>
          <a:p>
            <a:pPr lvl="1"/>
            <a:r>
              <a:rPr lang="en-US" dirty="0" smtClean="0"/>
              <a:t>Its status</a:t>
            </a:r>
          </a:p>
          <a:p>
            <a:pPr lvl="1"/>
            <a:r>
              <a:rPr lang="en-US" dirty="0" smtClean="0"/>
              <a:t>How to access 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Pointer: </a:t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file *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</a:p>
        </p:txBody>
      </p:sp>
      <p:pic>
        <p:nvPicPr>
          <p:cNvPr id="7" name="Picture 6" descr="Screen Shot 2014-09-04 at 1.19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369724"/>
            <a:ext cx="4060696" cy="47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4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Unix I/O 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9248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Uniformity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file operations, device I/O, and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through </a:t>
            </a:r>
            <a:r>
              <a:rPr lang="en-US" dirty="0" smtClean="0">
                <a:solidFill>
                  <a:srgbClr val="FF6600"/>
                </a:solidFill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read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6600"/>
                </a:solidFill>
              </a:rPr>
              <a:t>write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close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Allows simple composition of programs </a:t>
            </a:r>
          </a:p>
          <a:p>
            <a:pPr lvl="2">
              <a:lnSpc>
                <a:spcPct val="80000"/>
              </a:lnSpc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find |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…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6600"/>
                </a:solidFill>
              </a:rPr>
              <a:t>Open before use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Provides opportunity for access control and arbitration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Sets up the underlying machinery, i.e., data structures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6600"/>
                </a:solidFill>
              </a:rPr>
              <a:t>Byte-oriented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Even if blocks are transferred, addressing is in bytes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FF6600"/>
                </a:solidFill>
              </a:rPr>
              <a:t>Kernel buffered reads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Streaming and block devices looks the same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read blocks process, yielding processor to other task</a:t>
            </a:r>
          </a:p>
        </p:txBody>
      </p:sp>
    </p:spTree>
    <p:extLst>
      <p:ext uri="{BB962C8B-B14F-4D97-AF65-F5344CB8AC3E}">
        <p14:creationId xmlns:p14="http://schemas.microsoft.com/office/powerpoint/2010/main" val="212087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1371600"/>
            <a:ext cx="8534400" cy="1752600"/>
            <a:chOff x="228600" y="2057400"/>
            <a:chExt cx="8534400" cy="1752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8534400" cy="2717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724400" y="2667000"/>
              <a:ext cx="4038600" cy="1143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marR="0" indent="-9144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Read up to “count” bytes from “file” starting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 from “</a:t>
              </a:r>
              <a:r>
                <a:rPr kumimoji="0" lang="en-US" sz="18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pos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” into “</a:t>
              </a:r>
              <a:r>
                <a:rPr kumimoji="0" lang="en-US" sz="18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”. </a:t>
              </a:r>
            </a:p>
            <a:p>
              <a:pPr marL="91440" marR="0" indent="-9144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b="0" baseline="0" dirty="0" smtClean="0">
                  <a:latin typeface="Gill Sans" charset="0"/>
                  <a:ea typeface="Gill Sans" charset="0"/>
                  <a:cs typeface="Gill Sans" charset="0"/>
                </a:rPr>
                <a:t>Return error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or number of bytes red.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308860"/>
              <a:ext cx="5715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4766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2057400"/>
            <a:ext cx="8077200" cy="1676400"/>
            <a:chOff x="228600" y="2057400"/>
            <a:chExt cx="8077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7543800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248400" y="2667000"/>
              <a:ext cx="2057400" cy="1066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Make </a:t>
              </a: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sure we are allowed to read this file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3088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1558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2286000"/>
            <a:ext cx="8077200" cy="1600200"/>
            <a:chOff x="228600" y="2057400"/>
            <a:chExt cx="8077200" cy="16002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248400" y="2895600"/>
              <a:ext cx="2057400" cy="762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Check if file has </a:t>
              </a:r>
              <a:r>
                <a:rPr lang="en-US" b="0" smtClean="0">
                  <a:latin typeface="Gill Sans" charset="0"/>
                  <a:ea typeface="Gill Sans" charset="0"/>
                  <a:cs typeface="Gill Sans" charset="0"/>
                </a:rPr>
                <a:t>read methods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5374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04046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2743200"/>
            <a:ext cx="8458200" cy="2057400"/>
            <a:chOff x="228600" y="2209800"/>
            <a:chExt cx="8458200" cy="2057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953000" y="2895600"/>
              <a:ext cx="3733800" cy="1371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marR="0" indent="-9144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Check whether we can write to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 (e.g.,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 </a:t>
              </a:r>
              <a:r>
                <a:rPr kumimoji="0" lang="en-US" sz="18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 is in the user space range)  </a:t>
              </a:r>
            </a:p>
            <a:p>
              <a:pPr marL="91440" marR="0" indent="-9144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Char char="•"/>
                <a:tabLst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nlikely(): hint to branch prediction this condition is unlikely</a:t>
              </a:r>
              <a:endPara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2537460"/>
              <a:ext cx="9525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7734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2971800"/>
            <a:ext cx="8458200" cy="1371600"/>
            <a:chOff x="228600" y="2209800"/>
            <a:chExt cx="8458200" cy="1371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2895600"/>
              <a:ext cx="3200400" cy="685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Check whether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 we read from a valid range in the file.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2537460"/>
              <a:ext cx="12192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4358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657600"/>
            <a:ext cx="8458200" cy="2209800"/>
            <a:chOff x="228600" y="2209800"/>
            <a:chExt cx="8458200" cy="2209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939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34290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If driver provide a read function (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f_op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-&gt;read)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 use it; otherwise use </a:t>
              </a:r>
              <a:r>
                <a:rPr kumimoji="0" lang="en-US" sz="18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do_sync_read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()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3155278"/>
              <a:ext cx="1219200" cy="27372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41969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2971800"/>
            <a:ext cx="8458200" cy="2057400"/>
            <a:chOff x="228600" y="609600"/>
            <a:chExt cx="8458200" cy="2057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609600"/>
              <a:ext cx="3200400" cy="12192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Notify the parent of this file that the file was red (see</a:t>
              </a:r>
            </a:p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  <a:hlinkClick r:id="rId2"/>
                </a:rPr>
                <a:t>http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  <a:hlinkClick r:id="rId2"/>
                </a:rPr>
                <a:t>://www.fieldses.org/~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  <a:hlinkClick r:id="rId2"/>
                </a:rPr>
                <a:t>bfields/kernel/vfs.txt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)	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72651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3581400"/>
            <a:ext cx="8458200" cy="1676400"/>
            <a:chOff x="228600" y="838200"/>
            <a:chExt cx="8458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Update the number of bytes red by “current” task (for scheduling purposes)	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31191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 smtClean="0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4038600"/>
            <a:ext cx="8458200" cy="1676400"/>
            <a:chOff x="228600" y="838200"/>
            <a:chExt cx="8458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Update the number of read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syscalls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by “current” task (for scheduling purposes)	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223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Level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Associated with particular hardware device</a:t>
            </a:r>
          </a:p>
          <a:p>
            <a:r>
              <a:rPr lang="en-US" sz="2800" dirty="0" smtClean="0"/>
              <a:t>Registers / Unregisters itself with the kernel</a:t>
            </a:r>
          </a:p>
          <a:p>
            <a:r>
              <a:rPr lang="en-US" sz="2800" dirty="0" smtClean="0"/>
              <a:t>Handler functions for each of the file operations</a:t>
            </a:r>
            <a:endParaRPr lang="en-US" sz="2800" dirty="0"/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32" y="2514600"/>
            <a:ext cx="8454468" cy="388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8917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371600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Server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308" y="2895600"/>
            <a:ext cx="73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Kernel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720" y="4953000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Hardware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2901" y="1610380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</a:t>
            </a:r>
            <a:r>
              <a:rPr lang="en-US" sz="1400" b="0" dirty="0" smtClean="0">
                <a:latin typeface="Gill Sans"/>
                <a:cs typeface="Gill Sans"/>
              </a:rPr>
              <a:t>equest</a:t>
            </a:r>
          </a:p>
          <a:p>
            <a:r>
              <a:rPr lang="en-US" sz="1400" b="0" dirty="0" smtClean="0">
                <a:latin typeface="Gill Sans"/>
                <a:cs typeface="Gill Sans"/>
              </a:rPr>
              <a:t>buffer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610380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 smtClean="0">
                <a:latin typeface="Gill Sans"/>
                <a:cs typeface="Gill Sans"/>
              </a:rPr>
              <a:t>buffer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016" y="2971800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 smtClean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</a:t>
            </a:r>
            <a:r>
              <a:rPr lang="en-US" sz="1600" b="0" dirty="0" smtClean="0">
                <a:latin typeface="Gill Sans"/>
                <a:cs typeface="Gill Sans"/>
              </a:rPr>
              <a:t>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</a:t>
            </a:r>
            <a:r>
              <a:rPr lang="en-US" sz="1600" b="0" dirty="0" smtClean="0">
                <a:latin typeface="Gill Sans"/>
                <a:cs typeface="Gill Sans"/>
              </a:rPr>
              <a:t>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181600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 smtClean="0">
                <a:latin typeface="Gill Sans"/>
                <a:cs typeface="Gill Sans"/>
              </a:rPr>
              <a:t>interface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5520" y="5410200"/>
            <a:ext cx="134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Disk interface</a:t>
            </a:r>
            <a:endParaRPr lang="en-US" sz="1600" b="0" dirty="0">
              <a:latin typeface="Gill Sans"/>
              <a:cs typeface="Gill San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600200" y="3581400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35814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114800"/>
            <a:ext cx="1877437" cy="2057400"/>
            <a:chOff x="3256083" y="4114800"/>
            <a:chExt cx="187743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1148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114800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</a:t>
              </a:r>
              <a:r>
                <a:rPr lang="en-US" sz="1600" b="0" dirty="0" smtClean="0">
                  <a:latin typeface="Gill Sans"/>
                  <a:cs typeface="Gill Sans"/>
                </a:rPr>
                <a:t>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133600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133600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</a:t>
              </a:r>
              <a:r>
                <a:rPr lang="en-US" sz="1600" b="0" dirty="0" smtClean="0">
                  <a:latin typeface="Gill Sans"/>
                  <a:cs typeface="Gill Sans"/>
                </a:rPr>
                <a:t>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read</a:t>
              </a:r>
              <a:endParaRPr lang="en-US" sz="1600" b="0" dirty="0">
                <a:latin typeface="Gill Sans"/>
                <a:cs typeface="Gill San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78000" y="4114800"/>
            <a:ext cx="1549400" cy="2082800"/>
            <a:chOff x="1778000" y="4114800"/>
            <a:chExt cx="1549400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350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2. </a:t>
              </a:r>
              <a:r>
                <a:rPr lang="en-US" sz="1600" b="0" dirty="0">
                  <a:latin typeface="Gill Sans"/>
                  <a:cs typeface="Gill Sans"/>
                </a:rPr>
                <a:t>c</a:t>
              </a:r>
              <a:r>
                <a:rPr lang="en-US" sz="1600" b="0" dirty="0" smtClean="0">
                  <a:latin typeface="Gill Sans"/>
                  <a:cs typeface="Gill Sans"/>
                </a:rPr>
                <a:t>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1148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2514600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  <a:endParaRPr lang="en-US" sz="16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  <a:endParaRPr lang="en-US" sz="1600" b="0" dirty="0">
                <a:solidFill>
                  <a:srgbClr val="008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133600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  <a:endPara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133600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133600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</a:t>
              </a:r>
              <a:r>
                <a:rPr lang="en-US" sz="1600" b="0" dirty="0" smtClean="0">
                  <a:latin typeface="Gill Sans"/>
                  <a:cs typeface="Gill Sans"/>
                </a:rPr>
                <a:t>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  <a:endPara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011711"/>
            <a:ext cx="1193800" cy="1474689"/>
            <a:chOff x="6959600" y="4011711"/>
            <a:chExt cx="1193800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079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7. </a:t>
              </a:r>
              <a:r>
                <a:rPr lang="en-US" sz="1600" b="0" dirty="0">
                  <a:latin typeface="Gill Sans"/>
                  <a:cs typeface="Gill Sans"/>
                </a:rPr>
                <a:t>d</a:t>
              </a:r>
              <a:r>
                <a:rPr lang="en-US" sz="1600" b="0" dirty="0" smtClean="0">
                  <a:latin typeface="Gill Sans"/>
                  <a:cs typeface="Gill Sans"/>
                </a:rPr>
                <a:t>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  <a:endPara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11300" cy="825500"/>
              <a:chOff x="3060700" y="1295400"/>
              <a:chExt cx="1511300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00531" cy="29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</a:t>
                </a:r>
                <a:r>
                  <a:rPr lang="en-US" sz="1600" b="0" dirty="0" smtClean="0">
                    <a:latin typeface="Gill Sans"/>
                    <a:cs typeface="Gill Sans"/>
                  </a:rPr>
                  <a:t>. </a:t>
                </a:r>
                <a:r>
                  <a:rPr lang="en-US" sz="1600" b="0" dirty="0">
                    <a:latin typeface="Gill Sans"/>
                    <a:cs typeface="Gill Sans"/>
                  </a:rPr>
                  <a:t>p</a:t>
                </a:r>
                <a:r>
                  <a:rPr lang="en-US" sz="1600" b="0" dirty="0" smtClean="0">
                    <a:latin typeface="Gill Sans"/>
                    <a:cs typeface="Gill Sans"/>
                  </a:rPr>
                  <a:t>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</a:t>
              </a:r>
              <a:r>
                <a:rPr lang="en-US" sz="1600" b="0" dirty="0" smtClean="0">
                  <a:latin typeface="Gill Sans"/>
                  <a:cs typeface="Gill Sans"/>
                </a:rPr>
                <a:t>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71600" y="617220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Request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011269" y="617220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Reply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81000" y="762000"/>
            <a:ext cx="8458200" cy="5867400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745627" y="2133600"/>
            <a:ext cx="670560" cy="1447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6705600" y="2133600"/>
            <a:ext cx="670560" cy="1447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4114800" y="838200"/>
            <a:ext cx="1752600" cy="76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Kernel buffer reads</a:t>
            </a:r>
          </a:p>
        </p:txBody>
      </p:sp>
      <p:cxnSp>
        <p:nvCxnSpPr>
          <p:cNvPr id="99" name="Straight Arrow Connector 98"/>
          <p:cNvCxnSpPr>
            <a:stCxn id="92" idx="1"/>
            <a:endCxn id="4" idx="0"/>
          </p:cNvCxnSpPr>
          <p:nvPr/>
        </p:nvCxnSpPr>
        <p:spPr bwMode="auto">
          <a:xfrm flipH="1">
            <a:off x="3080907" y="1219200"/>
            <a:ext cx="1033893" cy="914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Arrow Connector 99"/>
          <p:cNvCxnSpPr>
            <a:stCxn id="92" idx="3"/>
            <a:endCxn id="86" idx="0"/>
          </p:cNvCxnSpPr>
          <p:nvPr/>
        </p:nvCxnSpPr>
        <p:spPr bwMode="auto">
          <a:xfrm>
            <a:off x="5867400" y="1219200"/>
            <a:ext cx="1173480" cy="914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72303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7912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dirty="0" smtClean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sz="2000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sz="2000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sz="2000" dirty="0" smtClean="0">
                <a:ea typeface="굴림" panose="020B0600000101010101" pitchFamily="34" charset="-127"/>
              </a:rPr>
              <a:t> system call</a:t>
            </a:r>
          </a:p>
          <a:p>
            <a:pPr lvl="1"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implements a set of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dirty="0" smtClean="0">
                <a:ea typeface="굴림" panose="020B0600000101010101" pitchFamily="34" charset="-127"/>
              </a:rPr>
              <a:t> like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Top half will </a:t>
            </a:r>
            <a:r>
              <a:rPr lang="en-US" altLang="ko-KR" i="1" dirty="0" smtClean="0">
                <a:ea typeface="굴림" panose="020B0600000101010101" pitchFamily="34" charset="-127"/>
              </a:rPr>
              <a:t>start</a:t>
            </a:r>
            <a:r>
              <a:rPr lang="en-US" altLang="ko-KR" dirty="0" smtClean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261675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Life Cycle of An I/O Request</a:t>
            </a:r>
            <a:endParaRPr lang="en-US" altLang="ko-KR" sz="1800" dirty="0" smtClean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3613150" y="771525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914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066800" y="3498850"/>
            <a:ext cx="1798294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914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066800" y="4419600"/>
            <a:ext cx="1798294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914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330325" y="5486400"/>
            <a:ext cx="132540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914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243013" y="2209800"/>
            <a:ext cx="139529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1439863" y="838200"/>
            <a:ext cx="115856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613150" y="771525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13150" y="2733676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613150" y="3543301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613150" y="5481535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096000" y="54864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096000" y="44196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096000" y="35052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096000" y="18288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27750" y="762000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" name="Diamond 2"/>
          <p:cNvSpPr/>
          <p:nvPr/>
        </p:nvSpPr>
        <p:spPr bwMode="auto">
          <a:xfrm>
            <a:off x="3688080" y="1828800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Communication between processes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52401" y="838200"/>
            <a:ext cx="8984816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Can we view files as communication channels?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Producer and Consumer of a file may be distinct processes</a:t>
            </a:r>
          </a:p>
          <a:p>
            <a:pPr lvl="1"/>
            <a:r>
              <a:rPr lang="en-US" dirty="0" smtClean="0"/>
              <a:t>May be separated in time (or not)</a:t>
            </a:r>
          </a:p>
          <a:p>
            <a:r>
              <a:rPr lang="en-US" dirty="0" smtClean="0"/>
              <a:t>However, what if data written once and consumed once?  </a:t>
            </a:r>
          </a:p>
          <a:p>
            <a:pPr lvl="1"/>
            <a:r>
              <a:rPr lang="en-US" dirty="0" smtClean="0"/>
              <a:t>Don’t we want something more like a queue?</a:t>
            </a:r>
          </a:p>
          <a:p>
            <a:pPr lvl="1"/>
            <a:r>
              <a:rPr lang="en-US" dirty="0" smtClean="0"/>
              <a:t>Can still look like File I/O!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95920" y="1447321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18473" y="2839406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8" name="Cube 7"/>
          <p:cNvSpPr/>
          <p:nvPr/>
        </p:nvSpPr>
        <p:spPr>
          <a:xfrm>
            <a:off x="3124200" y="2268866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229704" y="234270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77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3275" y="250721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04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781"/>
            <a:ext cx="8686800" cy="875619"/>
          </a:xfrm>
        </p:spPr>
        <p:txBody>
          <a:bodyPr>
            <a:noAutofit/>
          </a:bodyPr>
          <a:lstStyle/>
          <a:p>
            <a:r>
              <a:rPr lang="en-US" dirty="0" smtClean="0"/>
              <a:t>Communication Across the world looks like file IO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4179411"/>
            <a:ext cx="8229600" cy="2124883"/>
          </a:xfrm>
        </p:spPr>
        <p:txBody>
          <a:bodyPr/>
          <a:lstStyle/>
          <a:p>
            <a:r>
              <a:rPr lang="en-US" dirty="0" smtClean="0"/>
              <a:t>Connected queues over the Internet</a:t>
            </a:r>
          </a:p>
          <a:p>
            <a:pPr lvl="1"/>
            <a:r>
              <a:rPr lang="en-US" dirty="0" smtClean="0"/>
              <a:t>But what’s the analog of open?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are they connected in time?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2703" y="1341293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25256" y="3171319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400" b="0" dirty="0" err="1" smtClean="0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8" name="Cube 7"/>
          <p:cNvSpPr/>
          <p:nvPr/>
        </p:nvSpPr>
        <p:spPr>
          <a:xfrm>
            <a:off x="2445491" y="2088997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54839" y="2162838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21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41494" y="2669676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4823105" y="2480354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2445491" y="1889626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6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8" name="Cube 7"/>
          <p:cNvSpPr/>
          <p:nvPr/>
        </p:nvSpPr>
        <p:spPr>
          <a:xfrm>
            <a:off x="3257091" y="2373925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6166" y="2612269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2990" y="1090715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Cube 15"/>
          <p:cNvSpPr/>
          <p:nvPr/>
        </p:nvSpPr>
        <p:spPr>
          <a:xfrm>
            <a:off x="3257091" y="4726780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6" y="5012914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016165" y="4694581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3558" y="245515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requests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23558" y="4828248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responses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81926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8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  <a:endParaRPr lang="en-US" sz="24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  <a:endParaRPr lang="en-US" sz="24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888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92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1090715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  <a:endParaRPr lang="en-US" sz="2400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rite(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= read(</a:t>
            </a:r>
            <a:r>
              <a:rPr lang="en-US" sz="2000" b="0" dirty="0" err="1" smtClean="0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891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  <a:endParaRPr lang="en-US" sz="24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  <a:endParaRPr lang="en-US" sz="2400" b="0" i="1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41484" y="2346081"/>
            <a:ext cx="1242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requests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1807" y="4335154"/>
            <a:ext cx="14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" charset="0"/>
                <a:ea typeface="Gill Sans" charset="0"/>
                <a:cs typeface="Gill Sans" charset="0"/>
              </a:rPr>
              <a:t>responses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32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 smtClean="0"/>
              <a:t>File servers, web, FTP, Databases, …</a:t>
            </a:r>
          </a:p>
          <a:p>
            <a:r>
              <a:rPr lang="en-US" dirty="0" smtClean="0"/>
              <a:t>Many clients accessing a common server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2938485" y="1624507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44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latin typeface="Gill Sans" charset="0"/>
                <a:ea typeface="Gill Sans" charset="0"/>
                <a:cs typeface="Gill Sans" charset="0"/>
              </a:rPr>
              <a:t>Server</a:t>
            </a: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7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  <a:endParaRPr lang="en-US" sz="28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7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  <a:endParaRPr lang="en-US" sz="28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7464" y="3972041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 smtClean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  <a:endParaRPr lang="en-US" sz="28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6534" y="334494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2227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227920" y="2687512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27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17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 Interface is “narrow waist” between user programs and kernel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Streaming IO: modeled as a stream of bytes</a:t>
            </a:r>
          </a:p>
          <a:p>
            <a:pPr lvl="1"/>
            <a:r>
              <a:rPr lang="en-US" dirty="0" smtClean="0"/>
              <a:t>Most streaming I/O functions start with “f” (like “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fread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Data buffered automatically by C-library functions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Low-level I/O: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descriptors are integers</a:t>
            </a:r>
          </a:p>
          <a:p>
            <a:pPr lvl="1"/>
            <a:r>
              <a:rPr lang="en-US" dirty="0" smtClean="0"/>
              <a:t>Low-level I/O supported directly at system call level</a:t>
            </a:r>
          </a:p>
          <a:p>
            <a:pPr lvl="5"/>
            <a:endParaRPr lang="en-US" dirty="0"/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enable composition in Unix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pipe symbols connects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and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STDIN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find | grep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32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Device </a:t>
            </a:r>
            <a:r>
              <a:rPr lang="en-US" altLang="ko-KR" dirty="0">
                <a:ea typeface="굴림" panose="020B0600000101010101" pitchFamily="34" charset="-127"/>
              </a:rPr>
              <a:t>Driver: Device-specific code in the kernel that interacts directly with the device hardware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4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File abstraction works for inter-processes communication (local or Internet)</a:t>
            </a:r>
          </a:p>
        </p:txBody>
      </p:sp>
    </p:spTree>
    <p:extLst>
      <p:ext uri="{BB962C8B-B14F-4D97-AF65-F5344CB8AC3E}">
        <p14:creationId xmlns:p14="http://schemas.microsoft.com/office/powerpoint/2010/main" val="381606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Unix I/O 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924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file operations, device I/O, and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through </a:t>
            </a:r>
            <a:r>
              <a:rPr lang="en-US" dirty="0" smtClean="0">
                <a:solidFill>
                  <a:srgbClr val="FF6600"/>
                </a:solidFill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read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6600"/>
                </a:solidFill>
              </a:rPr>
              <a:t>write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close</a:t>
            </a:r>
          </a:p>
          <a:p>
            <a:pPr lvl="1"/>
            <a:r>
              <a:rPr lang="en-US" dirty="0" smtClean="0"/>
              <a:t>Allows simple composition of programs 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find |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Open before use</a:t>
            </a:r>
          </a:p>
          <a:p>
            <a:pPr lvl="1"/>
            <a:r>
              <a:rPr lang="en-US" dirty="0" smtClean="0"/>
              <a:t>Provides opportunity for access control and arbitration</a:t>
            </a:r>
          </a:p>
          <a:p>
            <a:pPr lvl="1"/>
            <a:r>
              <a:rPr lang="en-US" dirty="0" smtClean="0"/>
              <a:t>Sets up the underlying machinery, i.e., data structures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Byte-oriented</a:t>
            </a:r>
          </a:p>
          <a:p>
            <a:pPr lvl="1"/>
            <a:r>
              <a:rPr lang="en-US" dirty="0" smtClean="0"/>
              <a:t>Even if blocks are transferred, addressing is in bytes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Kernel buffered reads</a:t>
            </a:r>
          </a:p>
          <a:p>
            <a:pPr lvl="1"/>
            <a:r>
              <a:rPr lang="en-US" dirty="0" smtClean="0"/>
              <a:t>Streaming and block devices looks the same</a:t>
            </a:r>
          </a:p>
          <a:p>
            <a:pPr lvl="1"/>
            <a:r>
              <a:rPr lang="en-US" dirty="0" smtClean="0"/>
              <a:t>read blocks process, yielding processor to other task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Kernel buffered writes</a:t>
            </a:r>
          </a:p>
          <a:p>
            <a:pPr lvl="1"/>
            <a:r>
              <a:rPr lang="en-US" dirty="0" smtClean="0"/>
              <a:t>Completion of out-going transfer decoupled from the application, allowing it to continue</a:t>
            </a:r>
          </a:p>
        </p:txBody>
      </p:sp>
    </p:spTree>
    <p:extLst>
      <p:ext uri="{BB962C8B-B14F-4D97-AF65-F5344CB8AC3E}">
        <p14:creationId xmlns:p14="http://schemas.microsoft.com/office/powerpoint/2010/main" val="1817615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371600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Server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9308" y="2895600"/>
            <a:ext cx="73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Kernel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7720" y="4953000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Hardware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2901" y="1610380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</a:t>
            </a:r>
            <a:r>
              <a:rPr lang="en-US" sz="1400" b="0" dirty="0" smtClean="0">
                <a:latin typeface="Gill Sans"/>
                <a:cs typeface="Gill Sans"/>
              </a:rPr>
              <a:t>equest</a:t>
            </a:r>
          </a:p>
          <a:p>
            <a:r>
              <a:rPr lang="en-US" sz="1400" b="0" dirty="0" smtClean="0">
                <a:latin typeface="Gill Sans"/>
                <a:cs typeface="Gill Sans"/>
              </a:rPr>
              <a:t>buffer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1610380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 smtClean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 smtClean="0">
                <a:latin typeface="Gill Sans"/>
                <a:cs typeface="Gill Sans"/>
              </a:rPr>
              <a:t>buffer</a:t>
            </a:r>
            <a:endParaRPr lang="en-US" sz="1400" b="0" dirty="0">
              <a:latin typeface="Gill Sans"/>
              <a:cs typeface="Gi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59016" y="2971800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 smtClean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</a:t>
            </a:r>
            <a:r>
              <a:rPr lang="en-US" sz="1600" b="0" dirty="0" smtClean="0">
                <a:latin typeface="Gill Sans"/>
                <a:cs typeface="Gill Sans"/>
              </a:rPr>
              <a:t>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</a:t>
            </a:r>
            <a:r>
              <a:rPr lang="en-US" sz="1600" b="0" dirty="0" smtClean="0">
                <a:latin typeface="Gill Sans"/>
                <a:cs typeface="Gill Sans"/>
              </a:rPr>
              <a:t>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181600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 smtClean="0">
                <a:latin typeface="Gill Sans"/>
                <a:cs typeface="Gill Sans"/>
              </a:rPr>
              <a:t>interface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5520" y="5410200"/>
            <a:ext cx="134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Disk interface</a:t>
            </a:r>
            <a:endParaRPr lang="en-US" sz="1600" b="0" dirty="0">
              <a:latin typeface="Gill Sans"/>
              <a:cs typeface="Gill Sans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600200" y="3581400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35814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114800"/>
            <a:ext cx="1877437" cy="2057400"/>
            <a:chOff x="3256083" y="4114800"/>
            <a:chExt cx="187743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1148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114800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</a:t>
              </a:r>
              <a:r>
                <a:rPr lang="en-US" sz="1600" b="0" dirty="0" smtClean="0">
                  <a:latin typeface="Gill Sans"/>
                  <a:cs typeface="Gill Sans"/>
                </a:rPr>
                <a:t>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133600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133600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</a:t>
              </a:r>
              <a:r>
                <a:rPr lang="en-US" sz="1600" b="0" dirty="0" smtClean="0">
                  <a:latin typeface="Gill Sans"/>
                  <a:cs typeface="Gill Sans"/>
                </a:rPr>
                <a:t>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read</a:t>
              </a:r>
              <a:endParaRPr lang="en-US" sz="1600" b="0" dirty="0">
                <a:latin typeface="Gill Sans"/>
                <a:cs typeface="Gill Sans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78000" y="4114800"/>
            <a:ext cx="1549400" cy="2082800"/>
            <a:chOff x="1778000" y="4114800"/>
            <a:chExt cx="1549400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350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2. </a:t>
              </a:r>
              <a:r>
                <a:rPr lang="en-US" sz="1600" b="0" dirty="0">
                  <a:latin typeface="Gill Sans"/>
                  <a:cs typeface="Gill Sans"/>
                </a:rPr>
                <a:t>c</a:t>
              </a:r>
              <a:r>
                <a:rPr lang="en-US" sz="1600" b="0" dirty="0" smtClean="0">
                  <a:latin typeface="Gill Sans"/>
                  <a:cs typeface="Gill Sans"/>
                </a:rPr>
                <a:t>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1148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2514600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 smtClean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  <a:endParaRPr lang="en-US" sz="16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  <a:endParaRPr lang="en-US" sz="1600" b="0" dirty="0">
                <a:solidFill>
                  <a:srgbClr val="008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133600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  <a:endPara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133600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133600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</a:t>
              </a:r>
              <a:r>
                <a:rPr lang="en-US" sz="1600" b="0" dirty="0" smtClean="0">
                  <a:latin typeface="Gill Sans"/>
                  <a:cs typeface="Gill Sans"/>
                </a:rPr>
                <a:t>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  <a:endPara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011711"/>
            <a:ext cx="1193800" cy="1474689"/>
            <a:chOff x="6959600" y="4011711"/>
            <a:chExt cx="1193800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079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 smtClean="0">
                  <a:latin typeface="Gill Sans"/>
                  <a:cs typeface="Gill Sans"/>
                </a:rPr>
                <a:t>7. </a:t>
              </a:r>
              <a:r>
                <a:rPr lang="en-US" sz="1600" b="0" dirty="0">
                  <a:latin typeface="Gill Sans"/>
                  <a:cs typeface="Gill Sans"/>
                </a:rPr>
                <a:t>d</a:t>
              </a:r>
              <a:r>
                <a:rPr lang="en-US" sz="1600" b="0" dirty="0" smtClean="0">
                  <a:latin typeface="Gill Sans"/>
                  <a:cs typeface="Gill Sans"/>
                </a:rPr>
                <a:t>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</a:t>
              </a:r>
              <a:r>
                <a:rPr lang="en-US" sz="1600" b="0" dirty="0" smtClean="0">
                  <a:latin typeface="Gill Sans"/>
                  <a:cs typeface="Gill Sans"/>
                </a:rPr>
                <a:t>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smtClean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  <a:endPara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11300" cy="825500"/>
              <a:chOff x="3060700" y="1295400"/>
              <a:chExt cx="1511300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00531" cy="29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</a:t>
                </a:r>
                <a:r>
                  <a:rPr lang="en-US" sz="1600" b="0" dirty="0" smtClean="0">
                    <a:latin typeface="Gill Sans"/>
                    <a:cs typeface="Gill Sans"/>
                  </a:rPr>
                  <a:t>. </a:t>
                </a:r>
                <a:r>
                  <a:rPr lang="en-US" sz="1600" b="0" dirty="0">
                    <a:latin typeface="Gill Sans"/>
                    <a:cs typeface="Gill Sans"/>
                  </a:rPr>
                  <a:t>p</a:t>
                </a:r>
                <a:r>
                  <a:rPr lang="en-US" sz="1600" b="0" dirty="0" smtClean="0">
                    <a:latin typeface="Gill Sans"/>
                    <a:cs typeface="Gill Sans"/>
                  </a:rPr>
                  <a:t>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</a:t>
              </a:r>
              <a:r>
                <a:rPr lang="en-US" sz="1600" b="0" dirty="0" smtClean="0">
                  <a:latin typeface="Gill Sans"/>
                  <a:cs typeface="Gill Sans"/>
                </a:rPr>
                <a:t>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71600" y="617220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Request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011269" y="617220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latin typeface="Gill Sans"/>
                <a:cs typeface="Gill Sans"/>
              </a:rPr>
              <a:t>Reply</a:t>
            </a:r>
            <a:endParaRPr lang="en-US" sz="1600" b="0" dirty="0">
              <a:latin typeface="Gill Sans"/>
              <a:cs typeface="Gill Sans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381000" y="762000"/>
            <a:ext cx="8458200" cy="5867400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615440" y="2057400"/>
            <a:ext cx="670560" cy="1447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5638800" y="2057400"/>
            <a:ext cx="670560" cy="14478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971800" y="838200"/>
            <a:ext cx="1752600" cy="762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rPr>
              <a:t>Kernel buffer writes</a:t>
            </a:r>
          </a:p>
        </p:txBody>
      </p:sp>
      <p:cxnSp>
        <p:nvCxnSpPr>
          <p:cNvPr id="38" name="Straight Arrow Connector 37"/>
          <p:cNvCxnSpPr>
            <a:stCxn id="5" idx="1"/>
            <a:endCxn id="4" idx="0"/>
          </p:cNvCxnSpPr>
          <p:nvPr/>
        </p:nvCxnSpPr>
        <p:spPr bwMode="auto">
          <a:xfrm flipH="1">
            <a:off x="1950720" y="1219200"/>
            <a:ext cx="102108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5" idx="3"/>
            <a:endCxn id="86" idx="0"/>
          </p:cNvCxnSpPr>
          <p:nvPr/>
        </p:nvCxnSpPr>
        <p:spPr bwMode="auto">
          <a:xfrm>
            <a:off x="4724400" y="1219200"/>
            <a:ext cx="124968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1867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Unix I/O 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79248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Uniformity</a:t>
            </a:r>
          </a:p>
          <a:p>
            <a:pPr lvl="1"/>
            <a:r>
              <a:rPr lang="en-US" dirty="0" smtClean="0"/>
              <a:t>file operations, device I/O, and </a:t>
            </a:r>
            <a:r>
              <a:rPr lang="en-US" dirty="0" err="1" smtClean="0"/>
              <a:t>interprocess</a:t>
            </a:r>
            <a:r>
              <a:rPr lang="en-US" dirty="0" smtClean="0"/>
              <a:t> communication through </a:t>
            </a:r>
            <a:r>
              <a:rPr lang="en-US" dirty="0" smtClean="0">
                <a:solidFill>
                  <a:srgbClr val="FF6600"/>
                </a:solidFill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read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FF6600"/>
                </a:solidFill>
              </a:rPr>
              <a:t>write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6600"/>
                </a:solidFill>
              </a:rPr>
              <a:t>close</a:t>
            </a:r>
          </a:p>
          <a:p>
            <a:pPr lvl="1"/>
            <a:r>
              <a:rPr lang="en-US" dirty="0" smtClean="0"/>
              <a:t>Allows simple composition of programs </a:t>
            </a:r>
          </a:p>
          <a:p>
            <a:pPr lvl="2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find |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grep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|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…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Open before use</a:t>
            </a:r>
          </a:p>
          <a:p>
            <a:pPr lvl="1"/>
            <a:r>
              <a:rPr lang="en-US" dirty="0" smtClean="0"/>
              <a:t>Provides opportunity for access control and arbitration</a:t>
            </a:r>
          </a:p>
          <a:p>
            <a:pPr lvl="1"/>
            <a:r>
              <a:rPr lang="en-US" dirty="0" smtClean="0"/>
              <a:t>Sets up the underlying machinery, i.e., data structures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Byte-oriented</a:t>
            </a:r>
          </a:p>
          <a:p>
            <a:pPr lvl="1"/>
            <a:r>
              <a:rPr lang="en-US" dirty="0" smtClean="0"/>
              <a:t>Even if blocks are transferred, addressing is in bytes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Kernel buffered reads</a:t>
            </a:r>
          </a:p>
          <a:p>
            <a:pPr lvl="1"/>
            <a:r>
              <a:rPr lang="en-US" dirty="0" smtClean="0"/>
              <a:t>Streaming and block devices looks the same</a:t>
            </a:r>
          </a:p>
          <a:p>
            <a:pPr lvl="1"/>
            <a:r>
              <a:rPr lang="en-US" dirty="0" smtClean="0"/>
              <a:t>read blocks process, yielding processor to other task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Kernel buffered writes</a:t>
            </a:r>
          </a:p>
          <a:p>
            <a:pPr lvl="1"/>
            <a:r>
              <a:rPr lang="en-US" dirty="0" smtClean="0"/>
              <a:t>Completion of out-going transfer decoupled from the application, allowing it to continue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Explicit close</a:t>
            </a:r>
            <a:endParaRPr 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25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I/O &amp; Storage Layers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432913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85313" y="368517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33235" y="386393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909914" y="404270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90813" y="4042702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152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34382" y="384761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241018" y="366885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19400" y="926068"/>
            <a:ext cx="21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92334" y="3868455"/>
            <a:ext cx="3028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  <a:endParaRPr lang="en-US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12" y="437538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276" y="4375380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22" y="4747912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28" y="5042220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99" y="458888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88571"/>
            <a:ext cx="1265440" cy="90729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95600" y="3277435"/>
            <a:ext cx="5195783" cy="456365"/>
            <a:chOff x="2895600" y="3277435"/>
            <a:chExt cx="5195783" cy="456365"/>
          </a:xfrm>
        </p:grpSpPr>
        <p:sp>
          <p:nvSpPr>
            <p:cNvPr id="40" name="TextBox 39"/>
            <p:cNvSpPr txBox="1"/>
            <p:nvPr/>
          </p:nvSpPr>
          <p:spPr>
            <a:xfrm>
              <a:off x="5053820" y="3329392"/>
              <a:ext cx="303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Commands and Data Transfers</a:t>
              </a:r>
              <a:endPara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994176" y="2797413"/>
            <a:ext cx="3302292" cy="479187"/>
            <a:chOff x="2994176" y="2797413"/>
            <a:chExt cx="3302292" cy="479187"/>
          </a:xfrm>
        </p:grpSpPr>
        <p:sp>
          <p:nvSpPr>
            <p:cNvPr id="39" name="TextBox 38"/>
            <p:cNvSpPr txBox="1"/>
            <p:nvPr/>
          </p:nvSpPr>
          <p:spPr>
            <a:xfrm>
              <a:off x="5053820" y="2797413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descriptors</a:t>
              </a:r>
              <a:endPara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84477" y="2363035"/>
            <a:ext cx="2855703" cy="456365"/>
            <a:chOff x="3184477" y="2363035"/>
            <a:chExt cx="2855703" cy="456365"/>
          </a:xfrm>
        </p:grpSpPr>
        <p:sp>
          <p:nvSpPr>
            <p:cNvPr id="38" name="TextBox 37"/>
            <p:cNvSpPr txBox="1"/>
            <p:nvPr/>
          </p:nvSpPr>
          <p:spPr>
            <a:xfrm>
              <a:off x="5053820" y="2373868"/>
              <a:ext cx="98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registers</a:t>
              </a:r>
              <a:endPara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184477" y="2363035"/>
              <a:ext cx="1235123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94175" y="1905835"/>
            <a:ext cx="2942306" cy="456365"/>
            <a:chOff x="2994175" y="1905835"/>
            <a:chExt cx="2942306" cy="456365"/>
          </a:xfrm>
        </p:grpSpPr>
        <p:sp>
          <p:nvSpPr>
            <p:cNvPr id="37" name="TextBox 36"/>
            <p:cNvSpPr txBox="1"/>
            <p:nvPr/>
          </p:nvSpPr>
          <p:spPr>
            <a:xfrm>
              <a:off x="5053820" y="1916668"/>
              <a:ext cx="88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handles</a:t>
              </a:r>
              <a:endPara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874784" y="1448635"/>
            <a:ext cx="3090055" cy="456365"/>
            <a:chOff x="2874784" y="1448635"/>
            <a:chExt cx="3090055" cy="456365"/>
          </a:xfrm>
        </p:grpSpPr>
        <p:sp>
          <p:nvSpPr>
            <p:cNvPr id="36" name="TextBox 35"/>
            <p:cNvSpPr txBox="1"/>
            <p:nvPr/>
          </p:nvSpPr>
          <p:spPr>
            <a:xfrm>
              <a:off x="5053820" y="1459468"/>
              <a:ext cx="91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streams</a:t>
              </a:r>
              <a:endParaRPr lang="en-US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737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</a:t>
            </a:r>
            <a:r>
              <a:rPr lang="en-US" dirty="0"/>
              <a:t>S</a:t>
            </a:r>
            <a:r>
              <a:rPr lang="en-US" dirty="0" smtClean="0"/>
              <a:t>ystem </a:t>
            </a:r>
            <a:r>
              <a:rPr lang="en-US" dirty="0"/>
              <a:t>A</a:t>
            </a:r>
            <a:r>
              <a:rPr lang="en-US" dirty="0" smtClean="0"/>
              <a:t>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715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High-level idea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Files live in hierarchical namespace of filenames</a:t>
            </a:r>
          </a:p>
          <a:p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Named collection of data in a file system</a:t>
            </a:r>
          </a:p>
          <a:p>
            <a:pPr lvl="1"/>
            <a:r>
              <a:rPr lang="en-US" dirty="0" smtClean="0"/>
              <a:t>File data</a:t>
            </a:r>
          </a:p>
          <a:p>
            <a:pPr lvl="2"/>
            <a:r>
              <a:rPr lang="en-US" dirty="0" smtClean="0"/>
              <a:t>Text, binary, linearized objects</a:t>
            </a:r>
          </a:p>
          <a:p>
            <a:pPr lvl="1"/>
            <a:r>
              <a:rPr lang="en-US" dirty="0" smtClean="0"/>
              <a:t>File Metadata: information about the file</a:t>
            </a:r>
          </a:p>
          <a:p>
            <a:pPr lvl="2"/>
            <a:r>
              <a:rPr lang="en-US" dirty="0" smtClean="0"/>
              <a:t>Size, Modification Time, Owner, Security info</a:t>
            </a:r>
          </a:p>
          <a:p>
            <a:pPr lvl="2"/>
            <a:r>
              <a:rPr lang="en-US" dirty="0" smtClean="0"/>
              <a:t>Basis for access control</a:t>
            </a:r>
          </a:p>
          <a:p>
            <a:r>
              <a:rPr lang="en-US" dirty="0" smtClean="0"/>
              <a:t>Directory</a:t>
            </a:r>
          </a:p>
          <a:p>
            <a:pPr lvl="1"/>
            <a:r>
              <a:rPr lang="en-US" dirty="0" smtClean="0"/>
              <a:t>“Folder” containing files &amp; Directories</a:t>
            </a:r>
          </a:p>
          <a:p>
            <a:pPr lvl="1"/>
            <a:r>
              <a:rPr lang="en-US" dirty="0" err="1" smtClean="0"/>
              <a:t>Hierachical</a:t>
            </a:r>
            <a:r>
              <a:rPr lang="en-US" dirty="0" smtClean="0"/>
              <a:t> (graphical) naming</a:t>
            </a:r>
          </a:p>
          <a:p>
            <a:pPr lvl="2"/>
            <a:r>
              <a:rPr lang="en-US" dirty="0" smtClean="0"/>
              <a:t>Path through the directory graph</a:t>
            </a:r>
          </a:p>
          <a:p>
            <a:pPr lvl="2"/>
            <a:r>
              <a:rPr lang="en-US" dirty="0" smtClean="0"/>
              <a:t>Uniquely identifies a file or directory</a:t>
            </a:r>
          </a:p>
          <a:p>
            <a:pPr lvl="3"/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home/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ff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/cs162/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public_html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/fa18/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index.html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Links and Volumes (later)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1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46916</TotalTime>
  <Pages>60</Pages>
  <Words>4233</Words>
  <Application>Microsoft Macintosh PowerPoint</Application>
  <PresentationFormat>On-screen Show (4:3)</PresentationFormat>
  <Paragraphs>772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Comic Sans MS</vt:lpstr>
      <vt:lpstr>Consolas</vt:lpstr>
      <vt:lpstr>Courier New</vt:lpstr>
      <vt:lpstr>Gill Sans</vt:lpstr>
      <vt:lpstr>Gill Sans Light</vt:lpstr>
      <vt:lpstr>굴림</vt:lpstr>
      <vt:lpstr>Arial</vt:lpstr>
      <vt:lpstr>Office</vt:lpstr>
      <vt:lpstr>CS162 Operating Systems and Systems Programming Lecture 4   Introduction to I/O, Sockets, Networking</vt:lpstr>
      <vt:lpstr>Recall: UNIX System Structure</vt:lpstr>
      <vt:lpstr>Key Unix I/O Design Concepts</vt:lpstr>
      <vt:lpstr>Putting it together: web server</vt:lpstr>
      <vt:lpstr>Key Unix I/O Design Concepts</vt:lpstr>
      <vt:lpstr>Putting it together: web server</vt:lpstr>
      <vt:lpstr>Key Unix I/O Design Concepts</vt:lpstr>
      <vt:lpstr>I/O &amp; Storage Layers</vt:lpstr>
      <vt:lpstr>The File System Abstraction</vt:lpstr>
      <vt:lpstr>C High-Level File API – Streams (review)</vt:lpstr>
      <vt:lpstr>Connecting Processes, Filesystem, and Users</vt:lpstr>
      <vt:lpstr>C API Standard Streams</vt:lpstr>
      <vt:lpstr>C high level File API – Stream Ops</vt:lpstr>
      <vt:lpstr>C high level File API – Stream Ops</vt:lpstr>
      <vt:lpstr>C high level File API – Stream Ops</vt:lpstr>
      <vt:lpstr>Example Code</vt:lpstr>
      <vt:lpstr>C Stream API positioning</vt:lpstr>
      <vt:lpstr>What’s below the surface ??</vt:lpstr>
      <vt:lpstr>C Low level I/O</vt:lpstr>
      <vt:lpstr>C Low Level: standard descriptors</vt:lpstr>
      <vt:lpstr>C Low Level Operations</vt:lpstr>
      <vt:lpstr>And lots more !</vt:lpstr>
      <vt:lpstr>Another example: lowio-std.c</vt:lpstr>
      <vt:lpstr>Administrivia</vt:lpstr>
      <vt:lpstr>Break</vt:lpstr>
      <vt:lpstr>What’s below the surface ??</vt:lpstr>
      <vt:lpstr>Recall: SYSCALL</vt:lpstr>
      <vt:lpstr>What’s below the surface ??</vt:lpstr>
      <vt:lpstr>Internal OS File Descriptor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Lower Level Driver</vt:lpstr>
      <vt:lpstr>Device Drivers</vt:lpstr>
      <vt:lpstr>Life Cycle of An I/O Request</vt:lpstr>
      <vt:lpstr>Communication between processes</vt:lpstr>
      <vt:lpstr>Communication Across the world looks like file IO </vt:lpstr>
      <vt:lpstr>Request Response Protocol</vt:lpstr>
      <vt:lpstr>Request Response Protocol</vt:lpstr>
      <vt:lpstr>Client-Server Models</vt:lpstr>
      <vt:lpstr>Conclusion (I)</vt:lpstr>
      <vt:lpstr>Conclusion (II)</vt:lpstr>
    </vt:vector>
  </TitlesOfParts>
  <Company>UC Berkeley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Ion Stoica</cp:lastModifiedBy>
  <cp:revision>538</cp:revision>
  <cp:lastPrinted>2018-09-05T05:06:10Z</cp:lastPrinted>
  <dcterms:created xsi:type="dcterms:W3CDTF">1995-08-12T11:37:26Z</dcterms:created>
  <dcterms:modified xsi:type="dcterms:W3CDTF">2018-09-05T22:43:16Z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