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56" r:id="rId2"/>
    <p:sldId id="702" r:id="rId3"/>
    <p:sldId id="703" r:id="rId4"/>
    <p:sldId id="704" r:id="rId5"/>
    <p:sldId id="705" r:id="rId6"/>
    <p:sldId id="706" r:id="rId7"/>
    <p:sldId id="709" r:id="rId8"/>
    <p:sldId id="710" r:id="rId9"/>
    <p:sldId id="711" r:id="rId10"/>
    <p:sldId id="712" r:id="rId11"/>
    <p:sldId id="713" r:id="rId12"/>
    <p:sldId id="714" r:id="rId13"/>
    <p:sldId id="574" r:id="rId14"/>
    <p:sldId id="692" r:id="rId15"/>
    <p:sldId id="693" r:id="rId16"/>
    <p:sldId id="694" r:id="rId17"/>
    <p:sldId id="740" r:id="rId18"/>
    <p:sldId id="741" r:id="rId19"/>
    <p:sldId id="742" r:id="rId20"/>
    <p:sldId id="743" r:id="rId21"/>
    <p:sldId id="744" r:id="rId22"/>
    <p:sldId id="745" r:id="rId23"/>
    <p:sldId id="560" r:id="rId24"/>
    <p:sldId id="561" r:id="rId25"/>
    <p:sldId id="746" r:id="rId26"/>
    <p:sldId id="747" r:id="rId27"/>
    <p:sldId id="717" r:id="rId28"/>
    <p:sldId id="715" r:id="rId29"/>
    <p:sldId id="575" r:id="rId30"/>
    <p:sldId id="576" r:id="rId31"/>
    <p:sldId id="610" r:id="rId32"/>
    <p:sldId id="577" r:id="rId33"/>
    <p:sldId id="611" r:id="rId34"/>
    <p:sldId id="647" r:id="rId35"/>
    <p:sldId id="579" r:id="rId36"/>
    <p:sldId id="580" r:id="rId37"/>
    <p:sldId id="596" r:id="rId38"/>
    <p:sldId id="598" r:id="rId39"/>
    <p:sldId id="624" r:id="rId40"/>
    <p:sldId id="722" r:id="rId41"/>
    <p:sldId id="724" r:id="rId42"/>
    <p:sldId id="725" r:id="rId43"/>
    <p:sldId id="728" r:id="rId44"/>
    <p:sldId id="729" r:id="rId45"/>
    <p:sldId id="730" r:id="rId46"/>
    <p:sldId id="732" r:id="rId47"/>
    <p:sldId id="733" r:id="rId48"/>
    <p:sldId id="734" r:id="rId49"/>
    <p:sldId id="735" r:id="rId50"/>
    <p:sldId id="736" r:id="rId51"/>
    <p:sldId id="737" r:id="rId52"/>
    <p:sldId id="739" r:id="rId53"/>
    <p:sldId id="738" r:id="rId54"/>
    <p:sldId id="727" r:id="rId55"/>
    <p:sldId id="625" r:id="rId56"/>
    <p:sldId id="626" r:id="rId57"/>
    <p:sldId id="627" r:id="rId58"/>
    <p:sldId id="633" r:id="rId59"/>
    <p:sldId id="658" r:id="rId60"/>
    <p:sldId id="659" r:id="rId61"/>
    <p:sldId id="660" r:id="rId62"/>
    <p:sldId id="661" r:id="rId63"/>
    <p:sldId id="662" r:id="rId64"/>
    <p:sldId id="663" r:id="rId65"/>
    <p:sldId id="664" r:id="rId66"/>
    <p:sldId id="718" r:id="rId67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151F0"/>
    <a:srgbClr val="FFB9AF"/>
    <a:srgbClr val="02E3EE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552" autoAdjust="0"/>
    <p:restoredTop sz="94799" autoAdjust="0"/>
  </p:normalViewPr>
  <p:slideViewPr>
    <p:cSldViewPr>
      <p:cViewPr varScale="1">
        <p:scale>
          <a:sx n="77" d="100"/>
          <a:sy n="77" d="100"/>
        </p:scale>
        <p:origin x="192" y="1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52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handoutMaster" Target="handoutMasters/handout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17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MS PGothic" charset="0"/>
              </a:rPr>
              <a:t>Sometimes need parallelism for a single job, and processes are very expensive – to start, switch between, and to communicate between</a:t>
            </a:r>
          </a:p>
        </p:txBody>
      </p:sp>
    </p:spTree>
    <p:extLst>
      <p:ext uri="{BB962C8B-B14F-4D97-AF65-F5344CB8AC3E}">
        <p14:creationId xmlns:p14="http://schemas.microsoft.com/office/powerpoint/2010/main" val="2427675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660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34475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659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170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67862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7783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z="1300" smtClean="0">
                <a:ea typeface="Gulim" panose="020B0600000101010101" pitchFamily="34" charset="-127"/>
              </a:rPr>
              <a:t>Emergency crash of operating system called “</a:t>
            </a:r>
            <a:r>
              <a:rPr lang="en-US" altLang="ko-KR" sz="1300" smtClean="0">
                <a:latin typeface="Courier New" panose="02070309020205020404" pitchFamily="49" charset="0"/>
                <a:ea typeface="Gulim" panose="020B0600000101010101" pitchFamily="34" charset="-127"/>
              </a:rPr>
              <a:t>panic()</a:t>
            </a:r>
            <a:r>
              <a:rPr lang="en-US" altLang="ko-KR" sz="1300" smtClean="0">
                <a:ea typeface="Gulim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73870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OS’s have almost human characteristics – unpredictable, hard to understand, …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Different things share the same CPU – one thread, then another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Similar to schizophrenia, like the movie Sybil, one body shared by several people, say we start with Dave Patterson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Threads are like the personalities of the CPU. First one thread/personality uses the CPU, then another,…</a:t>
            </a:r>
          </a:p>
        </p:txBody>
      </p:sp>
    </p:spTree>
    <p:extLst>
      <p:ext uri="{BB962C8B-B14F-4D97-AF65-F5344CB8AC3E}">
        <p14:creationId xmlns:p14="http://schemas.microsoft.com/office/powerpoint/2010/main" val="7406468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Yield is for really nice people – Ever see two people at the supermarket checkout line? You first, no you first, …</a:t>
            </a:r>
          </a:p>
        </p:txBody>
      </p:sp>
    </p:spTree>
    <p:extLst>
      <p:ext uri="{BB962C8B-B14F-4D97-AF65-F5344CB8AC3E}">
        <p14:creationId xmlns:p14="http://schemas.microsoft.com/office/powerpoint/2010/main" val="33997705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9225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0890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43641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872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08522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77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556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55224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245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69755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42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8016745" y="6551613"/>
            <a:ext cx="849572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Lec</a:t>
            </a:r>
            <a:r>
              <a:rPr lang="en-US" alt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5.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73287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9/10/18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581400" y="6550236"/>
            <a:ext cx="189985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CS162 ©UCB Fall 2018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na.org/assignments/service-names-port-numbers/service-names-port-numbers.xhtml" TargetMode="External"/><Relationship Id="rId4" Type="http://schemas.openxmlformats.org/officeDocument/2006/relationships/hyperlink" Target="https://www.iana.org/assignments/service-names-port-numbers/service-names-port-numbers.tx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ecs.berkeley.edu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5</a:t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br>
              <a:rPr lang="en-US" altLang="en-US" sz="3000" dirty="0" smtClean="0"/>
            </a:br>
            <a:r>
              <a:rPr lang="en-US" altLang="en-US" sz="3000" dirty="0" smtClean="0"/>
              <a:t>Introduction to Networking,</a:t>
            </a:r>
            <a:br>
              <a:rPr lang="en-US" altLang="en-US" sz="3000" dirty="0" smtClean="0"/>
            </a:br>
            <a:r>
              <a:rPr lang="en-US" altLang="en-US" sz="3000" dirty="0" smtClean="0"/>
              <a:t>Concurrency (Processes and Threads)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September 10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, 2018</a:t>
            </a:r>
          </a:p>
          <a:p>
            <a:pPr marL="285750" indent="-285750"/>
            <a:r>
              <a:rPr lang="en-US" altLang="en-US" dirty="0" smtClean="0"/>
              <a:t>Prof. Ion Stoica</a:t>
            </a:r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Prompt for input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4857" y="1698877"/>
            <a:ext cx="867946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char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getreq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(char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inbuf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 /* Get request char stream */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("REQ: ");              /* prompt */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memset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(inbuf,0,len);          /* clear for good measure */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 return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fgets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inbuf,len,stdin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); /* read up to a EOL */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1940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creation and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systems provide a collection of permanent objects in structured name space</a:t>
            </a:r>
          </a:p>
          <a:p>
            <a:pPr lvl="1"/>
            <a:r>
              <a:rPr lang="en-US" dirty="0" smtClean="0"/>
              <a:t>Processes open, read/write/close them</a:t>
            </a:r>
          </a:p>
          <a:p>
            <a:pPr lvl="1"/>
            <a:r>
              <a:rPr lang="en-US" dirty="0" smtClean="0"/>
              <a:t>Files exist independent of the processes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Sockets provide a means for processes to communicate (transfer data) to other processes.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Creation and connection is more complex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Form 2-way pipes between processes</a:t>
            </a:r>
          </a:p>
          <a:p>
            <a:pPr lvl="1"/>
            <a:r>
              <a:rPr lang="en-US" dirty="0" smtClean="0"/>
              <a:t>Possibly worlds away</a:t>
            </a:r>
          </a:p>
        </p:txBody>
      </p:sp>
    </p:spTree>
    <p:extLst>
      <p:ext uri="{BB962C8B-B14F-4D97-AF65-F5344CB8AC3E}">
        <p14:creationId xmlns:p14="http://schemas.microsoft.com/office/powerpoint/2010/main" val="39531147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for communication over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Hostname</a:t>
            </a:r>
          </a:p>
          <a:p>
            <a:pPr lvl="1"/>
            <a:r>
              <a:rPr lang="en-US" dirty="0" smtClean="0">
                <a:hlinkClick r:id="rId2"/>
              </a:rPr>
              <a:t>www.eecs.berkeley.edu</a:t>
            </a:r>
            <a:endParaRPr lang="en-US" dirty="0" smtClean="0"/>
          </a:p>
          <a:p>
            <a:pPr lvl="6"/>
            <a:endParaRPr lang="en-US" sz="1200" dirty="0" smtClean="0"/>
          </a:p>
          <a:p>
            <a:r>
              <a:rPr lang="en-US" dirty="0" smtClean="0"/>
              <a:t>IP address</a:t>
            </a:r>
          </a:p>
          <a:p>
            <a:pPr lvl="1"/>
            <a:r>
              <a:rPr lang="en-US" dirty="0" smtClean="0"/>
              <a:t>128.32.244.172  (IPv4 32-bit)</a:t>
            </a:r>
          </a:p>
          <a:p>
            <a:pPr lvl="1"/>
            <a:r>
              <a:rPr lang="en-US" dirty="0" smtClean="0"/>
              <a:t>fe80</a:t>
            </a:r>
            <a:r>
              <a:rPr lang="en-US" dirty="0"/>
              <a:t>::4ad7:5ff:fecf:</a:t>
            </a:r>
            <a:r>
              <a:rPr lang="en-US" dirty="0" smtClean="0"/>
              <a:t>2607 (IPv6 128-bit)</a:t>
            </a:r>
          </a:p>
          <a:p>
            <a:pPr lvl="5"/>
            <a:endParaRPr lang="en-US" sz="1200" dirty="0" smtClean="0"/>
          </a:p>
          <a:p>
            <a:r>
              <a:rPr lang="en-US" dirty="0" smtClean="0"/>
              <a:t>Port Number</a:t>
            </a:r>
          </a:p>
          <a:p>
            <a:pPr lvl="1"/>
            <a:r>
              <a:rPr lang="en-US" dirty="0" smtClean="0"/>
              <a:t>0-1023 are “</a:t>
            </a:r>
            <a:r>
              <a:rPr lang="en-US" dirty="0" smtClean="0">
                <a:hlinkClick r:id="rId3"/>
              </a:rPr>
              <a:t>well known</a:t>
            </a:r>
            <a:r>
              <a:rPr lang="en-US" dirty="0" smtClean="0"/>
              <a:t>” or “system” ports</a:t>
            </a:r>
          </a:p>
          <a:p>
            <a:pPr lvl="2"/>
            <a:r>
              <a:rPr lang="en-US" dirty="0" err="1" smtClean="0"/>
              <a:t>Superuser</a:t>
            </a:r>
            <a:r>
              <a:rPr lang="en-US" dirty="0" smtClean="0"/>
              <a:t> privileges to bind to one</a:t>
            </a:r>
          </a:p>
          <a:p>
            <a:pPr lvl="1"/>
            <a:r>
              <a:rPr lang="en-US" dirty="0" smtClean="0"/>
              <a:t>1024 – 49151 are “registered” ports (</a:t>
            </a:r>
            <a:r>
              <a:rPr lang="en-US" dirty="0" smtClean="0">
                <a:hlinkClick r:id="rId4"/>
              </a:rPr>
              <a:t>registry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Assigned by IANA for specific services</a:t>
            </a:r>
          </a:p>
          <a:p>
            <a:pPr lvl="1"/>
            <a:r>
              <a:rPr lang="en-US" dirty="0"/>
              <a:t>49152–65535 (2</a:t>
            </a:r>
            <a:r>
              <a:rPr lang="en-US" baseline="30000" dirty="0"/>
              <a:t>15</a:t>
            </a:r>
            <a:r>
              <a:rPr lang="en-US" dirty="0"/>
              <a:t>+2</a:t>
            </a:r>
            <a:r>
              <a:rPr lang="en-US" baseline="30000" dirty="0"/>
              <a:t>14</a:t>
            </a:r>
            <a:r>
              <a:rPr lang="en-US" dirty="0"/>
              <a:t> to 2</a:t>
            </a:r>
            <a:r>
              <a:rPr lang="en-US" baseline="30000" dirty="0"/>
              <a:t>16</a:t>
            </a:r>
            <a:r>
              <a:rPr lang="en-US" dirty="0"/>
              <a:t>−1</a:t>
            </a:r>
            <a:r>
              <a:rPr lang="en-US" dirty="0" smtClean="0"/>
              <a:t>) are “dynamic” or “private”</a:t>
            </a:r>
          </a:p>
          <a:p>
            <a:pPr lvl="2"/>
            <a:r>
              <a:rPr lang="en-US" dirty="0" smtClean="0"/>
              <a:t>Automatically allocated as “ephemeral Ports”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44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Using Sockets for Client-Server (C/C++)</a:t>
            </a:r>
          </a:p>
        </p:txBody>
      </p:sp>
      <p:sp>
        <p:nvSpPr>
          <p:cNvPr id="109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363" y="838200"/>
            <a:ext cx="8885237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On server: set up “server-socket”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Create socket; bind to protocol (TCP), local address, port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Call </a:t>
            </a:r>
            <a:r>
              <a:rPr lang="en-US" altLang="ko-KR" dirty="0" smtClean="0">
                <a:latin typeface="Consolas"/>
                <a:ea typeface="굴림" panose="020B0600000101010101" pitchFamily="34" charset="-127"/>
                <a:cs typeface="Consolas"/>
              </a:rPr>
              <a:t>listen()</a:t>
            </a:r>
            <a:r>
              <a:rPr lang="en-US" altLang="ko-KR" dirty="0" smtClean="0">
                <a:ea typeface="굴림" panose="020B0600000101010101" pitchFamily="34" charset="-127"/>
              </a:rPr>
              <a:t>: tells server socket to accept incoming requests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Perform multiple </a:t>
            </a:r>
            <a:r>
              <a:rPr lang="en-US" altLang="ko-KR" dirty="0" smtClean="0">
                <a:latin typeface="Consolas"/>
                <a:ea typeface="굴림" panose="020B0600000101010101" pitchFamily="34" charset="-127"/>
                <a:cs typeface="Consolas"/>
              </a:rPr>
              <a:t>accept()</a:t>
            </a:r>
            <a:r>
              <a:rPr lang="en-US" altLang="ko-KR" dirty="0" smtClean="0">
                <a:ea typeface="굴림" panose="020B0600000101010101" pitchFamily="34" charset="-127"/>
              </a:rPr>
              <a:t> calls on socket to accept incoming connection request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Each successful </a:t>
            </a:r>
            <a:r>
              <a:rPr lang="en-US" altLang="ko-KR" dirty="0" smtClean="0">
                <a:latin typeface="Consolas"/>
                <a:ea typeface="굴림" panose="020B0600000101010101" pitchFamily="34" charset="-127"/>
                <a:cs typeface="Consolas"/>
              </a:rPr>
              <a:t>accept()</a:t>
            </a:r>
            <a:r>
              <a:rPr lang="en-US" altLang="ko-KR" dirty="0" smtClean="0">
                <a:ea typeface="굴림" panose="020B0600000101010101" pitchFamily="34" charset="-127"/>
              </a:rPr>
              <a:t> returns a new socket for a new  connection; can pass this off to handler thread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On client: 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Create socket; bind to protocol (TCP), remote address, port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Perform </a:t>
            </a:r>
            <a:r>
              <a:rPr lang="en-US" altLang="ko-KR" dirty="0" smtClean="0">
                <a:latin typeface="Consolas"/>
                <a:ea typeface="굴림" panose="020B0600000101010101" pitchFamily="34" charset="-127"/>
                <a:cs typeface="Consolas"/>
              </a:rPr>
              <a:t>connect()</a:t>
            </a:r>
            <a:r>
              <a:rPr lang="en-US" altLang="ko-KR" dirty="0" smtClean="0">
                <a:ea typeface="굴림" panose="020B0600000101010101" pitchFamily="34" charset="-127"/>
              </a:rPr>
              <a:t> on socket to make connection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If </a:t>
            </a:r>
            <a:r>
              <a:rPr lang="en-US" altLang="ko-KR" dirty="0" smtClean="0">
                <a:latin typeface="Consolas"/>
                <a:ea typeface="굴림" panose="020B0600000101010101" pitchFamily="34" charset="-127"/>
                <a:cs typeface="Consolas"/>
              </a:rPr>
              <a:t>connect()</a:t>
            </a:r>
            <a:r>
              <a:rPr lang="en-US" altLang="ko-KR" dirty="0" smtClean="0">
                <a:ea typeface="굴림" panose="020B0600000101010101" pitchFamily="34" charset="-127"/>
              </a:rPr>
              <a:t> successful, have socket connected to server</a:t>
            </a:r>
          </a:p>
          <a:p>
            <a:pPr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727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1826" name="Group 2"/>
          <p:cNvGrpSpPr>
            <a:grpSpLocks/>
          </p:cNvGrpSpPr>
          <p:nvPr/>
        </p:nvGrpSpPr>
        <p:grpSpPr bwMode="auto">
          <a:xfrm>
            <a:off x="1422469" y="533400"/>
            <a:ext cx="6190648" cy="2854403"/>
            <a:chOff x="1045" y="1632"/>
            <a:chExt cx="3651" cy="1755"/>
          </a:xfrm>
        </p:grpSpPr>
        <p:sp>
          <p:nvSpPr>
            <p:cNvPr id="35845" name="Oval 3"/>
            <p:cNvSpPr>
              <a:spLocks noChangeArrowheads="1"/>
            </p:cNvSpPr>
            <p:nvPr/>
          </p:nvSpPr>
          <p:spPr bwMode="auto">
            <a:xfrm>
              <a:off x="3718" y="1632"/>
              <a:ext cx="710" cy="666"/>
            </a:xfrm>
            <a:prstGeom prst="ellipse">
              <a:avLst/>
            </a:prstGeom>
            <a:solidFill>
              <a:schemeClr val="folHlink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b="0">
                  <a:latin typeface="Gill Sans" charset="0"/>
                  <a:ea typeface="Gill Sans" charset="0"/>
                  <a:cs typeface="Gill Sans" charset="0"/>
                </a:rPr>
                <a:t>Server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b="0">
                  <a:latin typeface="Gill Sans" charset="0"/>
                  <a:ea typeface="Gill Sans" charset="0"/>
                  <a:cs typeface="Gill Sans" charset="0"/>
                </a:rPr>
                <a:t>Socket</a:t>
              </a:r>
            </a:p>
          </p:txBody>
        </p:sp>
        <p:sp>
          <p:nvSpPr>
            <p:cNvPr id="35846" name="Oval 4"/>
            <p:cNvSpPr>
              <a:spLocks noChangeArrowheads="1"/>
            </p:cNvSpPr>
            <p:nvPr/>
          </p:nvSpPr>
          <p:spPr bwMode="auto">
            <a:xfrm>
              <a:off x="1046" y="2579"/>
              <a:ext cx="532" cy="541"/>
            </a:xfrm>
            <a:prstGeom prst="ellipse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b="0" dirty="0">
                  <a:latin typeface="Gill Sans" charset="0"/>
                  <a:ea typeface="Gill Sans" charset="0"/>
                  <a:cs typeface="Gill Sans" charset="0"/>
                </a:rPr>
                <a:t>socket</a:t>
              </a:r>
            </a:p>
          </p:txBody>
        </p:sp>
        <p:sp>
          <p:nvSpPr>
            <p:cNvPr id="35847" name="Oval 5"/>
            <p:cNvSpPr>
              <a:spLocks noChangeArrowheads="1"/>
            </p:cNvSpPr>
            <p:nvPr/>
          </p:nvSpPr>
          <p:spPr bwMode="auto">
            <a:xfrm>
              <a:off x="3807" y="2579"/>
              <a:ext cx="532" cy="541"/>
            </a:xfrm>
            <a:prstGeom prst="ellipse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b="0">
                  <a:latin typeface="Gill Sans" charset="0"/>
                  <a:ea typeface="Gill Sans" charset="0"/>
                  <a:cs typeface="Gill Sans" charset="0"/>
                </a:rPr>
                <a:t>socket</a:t>
              </a:r>
            </a:p>
          </p:txBody>
        </p:sp>
        <p:sp>
          <p:nvSpPr>
            <p:cNvPr id="35848" name="Cloud"/>
            <p:cNvSpPr>
              <a:spLocks noChangeAspect="1" noEditPoints="1" noChangeArrowheads="1"/>
            </p:cNvSpPr>
            <p:nvPr/>
          </p:nvSpPr>
          <p:spPr bwMode="auto">
            <a:xfrm>
              <a:off x="1536" y="1776"/>
              <a:ext cx="2187" cy="1533"/>
            </a:xfrm>
            <a:custGeom>
              <a:avLst/>
              <a:gdLst>
                <a:gd name="T0" fmla="*/ 7 w 21600"/>
                <a:gd name="T1" fmla="*/ 767 h 21600"/>
                <a:gd name="T2" fmla="*/ 1094 w 21600"/>
                <a:gd name="T3" fmla="*/ 1531 h 21600"/>
                <a:gd name="T4" fmla="*/ 2185 w 21600"/>
                <a:gd name="T5" fmla="*/ 767 h 21600"/>
                <a:gd name="T6" fmla="*/ 1094 w 21600"/>
                <a:gd name="T7" fmla="*/ 88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3 w 21600"/>
                <a:gd name="T13" fmla="*/ 3269 h 21600"/>
                <a:gd name="T14" fmla="*/ 17086 w 21600"/>
                <a:gd name="T15" fmla="*/ 173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849" name="Line 7"/>
            <p:cNvSpPr>
              <a:spLocks noChangeShapeType="1"/>
            </p:cNvSpPr>
            <p:nvPr/>
          </p:nvSpPr>
          <p:spPr bwMode="auto">
            <a:xfrm flipV="1">
              <a:off x="1536" y="2083"/>
              <a:ext cx="2182" cy="653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850" name="Line 8"/>
            <p:cNvSpPr>
              <a:spLocks noChangeShapeType="1"/>
            </p:cNvSpPr>
            <p:nvPr/>
          </p:nvSpPr>
          <p:spPr bwMode="auto">
            <a:xfrm>
              <a:off x="4073" y="2308"/>
              <a:ext cx="0" cy="27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851" name="AutoShape 9"/>
            <p:cNvSpPr>
              <a:spLocks noChangeArrowheads="1"/>
            </p:cNvSpPr>
            <p:nvPr/>
          </p:nvSpPr>
          <p:spPr bwMode="auto">
            <a:xfrm>
              <a:off x="1584" y="2682"/>
              <a:ext cx="2178" cy="302"/>
            </a:xfrm>
            <a:prstGeom prst="leftRightArrow">
              <a:avLst>
                <a:gd name="adj1" fmla="val 49630"/>
                <a:gd name="adj2" fmla="val 102636"/>
              </a:avLst>
            </a:prstGeom>
            <a:solidFill>
              <a:srgbClr val="FF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b="0">
                  <a:latin typeface="Gill Sans" charset="0"/>
                  <a:ea typeface="Gill Sans" charset="0"/>
                  <a:cs typeface="Gill Sans" charset="0"/>
                </a:rPr>
                <a:t>connection</a:t>
              </a:r>
            </a:p>
          </p:txBody>
        </p:sp>
        <p:sp>
          <p:nvSpPr>
            <p:cNvPr id="35852" name="Text Box 10"/>
            <p:cNvSpPr txBox="1">
              <a:spLocks noChangeArrowheads="1"/>
            </p:cNvSpPr>
            <p:nvPr/>
          </p:nvSpPr>
          <p:spPr bwMode="auto">
            <a:xfrm rot="20547700">
              <a:off x="1934" y="2188"/>
              <a:ext cx="1369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Request Connection</a:t>
              </a:r>
            </a:p>
          </p:txBody>
        </p:sp>
        <p:sp>
          <p:nvSpPr>
            <p:cNvPr id="35853" name="Text Box 11"/>
            <p:cNvSpPr txBox="1">
              <a:spLocks noChangeArrowheads="1"/>
            </p:cNvSpPr>
            <p:nvPr/>
          </p:nvSpPr>
          <p:spPr bwMode="auto">
            <a:xfrm>
              <a:off x="4150" y="2218"/>
              <a:ext cx="546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b="0">
                  <a:latin typeface="Gill Sans" charset="0"/>
                  <a:ea typeface="Gill Sans" charset="0"/>
                  <a:cs typeface="Gill Sans" charset="0"/>
                </a:rPr>
                <a:t>new</a:t>
              </a:r>
            </a:p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b="0">
                  <a:latin typeface="Gill Sans" charset="0"/>
                  <a:ea typeface="Gill Sans" charset="0"/>
                  <a:cs typeface="Gill Sans" charset="0"/>
                </a:rPr>
                <a:t>socket</a:t>
              </a:r>
            </a:p>
          </p:txBody>
        </p:sp>
        <p:sp>
          <p:nvSpPr>
            <p:cNvPr id="35854" name="Text Box 12"/>
            <p:cNvSpPr txBox="1">
              <a:spLocks noChangeArrowheads="1"/>
            </p:cNvSpPr>
            <p:nvPr/>
          </p:nvSpPr>
          <p:spPr bwMode="auto">
            <a:xfrm>
              <a:off x="3763" y="3165"/>
              <a:ext cx="550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b="0">
                  <a:latin typeface="Gill Sans" charset="0"/>
                  <a:ea typeface="Gill Sans" charset="0"/>
                  <a:cs typeface="Gill Sans" charset="0"/>
                </a:rPr>
                <a:t>Server</a:t>
              </a:r>
            </a:p>
          </p:txBody>
        </p:sp>
        <p:sp>
          <p:nvSpPr>
            <p:cNvPr id="35855" name="Text Box 13"/>
            <p:cNvSpPr txBox="1">
              <a:spLocks noChangeArrowheads="1"/>
            </p:cNvSpPr>
            <p:nvPr/>
          </p:nvSpPr>
          <p:spPr bwMode="auto">
            <a:xfrm>
              <a:off x="1045" y="3165"/>
              <a:ext cx="518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b="0">
                  <a:latin typeface="Gill Sans" charset="0"/>
                  <a:ea typeface="Gill Sans" charset="0"/>
                  <a:cs typeface="Gill Sans" charset="0"/>
                </a:rPr>
                <a:t>Client</a:t>
              </a:r>
            </a:p>
          </p:txBody>
        </p:sp>
      </p:grpSp>
      <p:sp>
        <p:nvSpPr>
          <p:cNvPr id="35843" name="Rectangle 14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Socket Setup over TCP/IP</a:t>
            </a:r>
          </a:p>
        </p:txBody>
      </p:sp>
      <p:sp>
        <p:nvSpPr>
          <p:cNvPr id="110183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0" y="3505200"/>
            <a:ext cx="9296400" cy="35052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Server Socket: Listens for new connections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Produces new sockets for each unique connection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Things to remember: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Connection involves 5 values:</a:t>
            </a:r>
            <a:br>
              <a:rPr lang="en-US" altLang="ko-KR" sz="2400" dirty="0" smtClean="0">
                <a:ea typeface="굴림" panose="020B0600000101010101" pitchFamily="34" charset="-127"/>
              </a:rPr>
            </a:br>
            <a:r>
              <a:rPr lang="en-US" altLang="ko-KR" sz="2400" dirty="0" smtClean="0">
                <a:ea typeface="굴림" panose="020B0600000101010101" pitchFamily="34" charset="-127"/>
              </a:rPr>
              <a:t>[ Client </a:t>
            </a:r>
            <a:r>
              <a:rPr lang="en-US" altLang="ko-KR" sz="2400" dirty="0" err="1" smtClean="0">
                <a:ea typeface="굴림" panose="020B0600000101010101" pitchFamily="34" charset="-127"/>
              </a:rPr>
              <a:t>Addr</a:t>
            </a:r>
            <a:r>
              <a:rPr lang="en-US" altLang="ko-KR" sz="2400" dirty="0" smtClean="0">
                <a:ea typeface="굴림" panose="020B0600000101010101" pitchFamily="34" charset="-127"/>
              </a:rPr>
              <a:t>, Client Port, Server </a:t>
            </a:r>
            <a:r>
              <a:rPr lang="en-US" altLang="ko-KR" sz="2400" dirty="0" err="1" smtClean="0">
                <a:ea typeface="굴림" panose="020B0600000101010101" pitchFamily="34" charset="-127"/>
              </a:rPr>
              <a:t>Addr</a:t>
            </a:r>
            <a:r>
              <a:rPr lang="en-US" altLang="ko-KR" sz="2400" dirty="0" smtClean="0">
                <a:ea typeface="굴림" panose="020B0600000101010101" pitchFamily="34" charset="-127"/>
              </a:rPr>
              <a:t>, Server Port, Protocol ]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Often, Client Port “randomly” assigned </a:t>
            </a:r>
            <a:r>
              <a:rPr lang="en-US" altLang="ko-KR" dirty="0" smtClean="0">
                <a:ea typeface="굴림" panose="020B0600000101010101" pitchFamily="34" charset="-127"/>
              </a:rPr>
              <a:t>by OS during client socket setup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Server Port often “well known” (0-1023)</a:t>
            </a:r>
          </a:p>
          <a:p>
            <a:pPr lvl="2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80 (web), 443 (secure web), 25 (</a:t>
            </a:r>
            <a:r>
              <a:rPr lang="en-US" altLang="ko-KR" dirty="0" err="1" smtClean="0">
                <a:ea typeface="굴림" panose="020B0600000101010101" pitchFamily="34" charset="-127"/>
              </a:rPr>
              <a:t>sendmail</a:t>
            </a:r>
            <a:r>
              <a:rPr lang="en-US" altLang="ko-KR" dirty="0" smtClean="0">
                <a:ea typeface="굴림" panose="020B0600000101010101" pitchFamily="34" charset="-127"/>
              </a:rPr>
              <a:t>), </a:t>
            </a:r>
            <a:r>
              <a:rPr lang="en-US" altLang="ko-KR" dirty="0" err="1" smtClean="0">
                <a:ea typeface="굴림" panose="020B0600000101010101" pitchFamily="34" charset="-127"/>
              </a:rPr>
              <a:t>etc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907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533400"/>
          </a:xfrm>
        </p:spPr>
        <p:txBody>
          <a:bodyPr/>
          <a:lstStyle/>
          <a:p>
            <a:r>
              <a:rPr lang="en-US" smtClean="0"/>
              <a:t>Example: Server Protection </a:t>
            </a:r>
            <a:r>
              <a:rPr lang="en-US" dirty="0" smtClean="0"/>
              <a:t>and Parallelism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1367" y="719997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Client</a:t>
            </a:r>
            <a:endParaRPr lang="en-US" sz="2400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1463" y="662835"/>
            <a:ext cx="100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Server</a:t>
            </a:r>
            <a:endParaRPr lang="en-US" sz="2400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923" y="1752600"/>
            <a:ext cx="215309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Create Client Socket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8923" y="2209800"/>
            <a:ext cx="3201774" cy="789498"/>
            <a:chOff x="738923" y="2224377"/>
            <a:chExt cx="3201774" cy="789498"/>
          </a:xfrm>
          <a:effectLst/>
        </p:grpSpPr>
        <p:sp>
          <p:nvSpPr>
            <p:cNvPr id="10" name="TextBox 9"/>
            <p:cNvSpPr txBox="1"/>
            <p:nvPr/>
          </p:nvSpPr>
          <p:spPr>
            <a:xfrm>
              <a:off x="738923" y="2644543"/>
              <a:ext cx="3201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Connect it to server (</a:t>
              </a:r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host:port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)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70685" y="2224377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986380" y="3013875"/>
            <a:ext cx="1548935" cy="1993098"/>
            <a:chOff x="986380" y="3013875"/>
            <a:chExt cx="1548935" cy="1993098"/>
          </a:xfrm>
        </p:grpSpPr>
        <p:sp>
          <p:nvSpPr>
            <p:cNvPr id="11" name="TextBox 10"/>
            <p:cNvSpPr txBox="1"/>
            <p:nvPr/>
          </p:nvSpPr>
          <p:spPr>
            <a:xfrm>
              <a:off x="986380" y="4209148"/>
              <a:ext cx="1447820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w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rite request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16262" y="4637641"/>
              <a:ext cx="1519053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r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ead response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470685" y="3013875"/>
              <a:ext cx="0" cy="1055242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609600" y="5015067"/>
            <a:ext cx="2047099" cy="727289"/>
            <a:chOff x="609600" y="5015067"/>
            <a:chExt cx="2047099" cy="727289"/>
          </a:xfrm>
        </p:grpSpPr>
        <p:sp>
          <p:nvSpPr>
            <p:cNvPr id="13" name="TextBox 12"/>
            <p:cNvSpPr txBox="1"/>
            <p:nvPr/>
          </p:nvSpPr>
          <p:spPr>
            <a:xfrm>
              <a:off x="609600" y="5373024"/>
              <a:ext cx="2047099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Close Client Socket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577605" y="5015067"/>
              <a:ext cx="0" cy="42016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816394" y="1066800"/>
            <a:ext cx="219682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Create Server Socket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832103" y="1371600"/>
            <a:ext cx="2200346" cy="951131"/>
            <a:chOff x="5832103" y="1371600"/>
            <a:chExt cx="2200346" cy="951131"/>
          </a:xfrm>
          <a:effectLst/>
        </p:grpSpPr>
        <p:cxnSp>
          <p:nvCxnSpPr>
            <p:cNvPr id="19" name="Straight Arrow Connector 18"/>
            <p:cNvCxnSpPr/>
            <p:nvPr/>
          </p:nvCxnSpPr>
          <p:spPr>
            <a:xfrm>
              <a:off x="6548156" y="1371600"/>
              <a:ext cx="5977" cy="3438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32103" y="1676400"/>
              <a:ext cx="22003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Bind it to an Address 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(</a:t>
              </a:r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host:port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)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838080" y="2286000"/>
            <a:ext cx="2245679" cy="694643"/>
            <a:chOff x="5838080" y="2264051"/>
            <a:chExt cx="2245679" cy="694643"/>
          </a:xfrm>
          <a:effectLst/>
        </p:grpSpPr>
        <p:cxnSp>
          <p:nvCxnSpPr>
            <p:cNvPr id="21" name="Straight Arrow Connector 20"/>
            <p:cNvCxnSpPr/>
            <p:nvPr/>
          </p:nvCxnSpPr>
          <p:spPr>
            <a:xfrm>
              <a:off x="6554133" y="2264051"/>
              <a:ext cx="0" cy="3850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38080" y="2589362"/>
              <a:ext cx="2245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Listen for Connection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31695" y="2954752"/>
            <a:ext cx="1947969" cy="729734"/>
            <a:chOff x="5831695" y="2954752"/>
            <a:chExt cx="1947969" cy="729734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6547748" y="2954752"/>
              <a:ext cx="0" cy="42016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831695" y="3315154"/>
              <a:ext cx="1947969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Accept connection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 flipH="1" flipV="1">
            <a:off x="2535316" y="4421549"/>
            <a:ext cx="1484539" cy="3575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535317" y="4886631"/>
            <a:ext cx="1484538" cy="1523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 flipH="1">
            <a:off x="538315" y="4331253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6553200" y="3687720"/>
            <a:ext cx="2209800" cy="1722480"/>
            <a:chOff x="6629400" y="3687720"/>
            <a:chExt cx="2209800" cy="1722480"/>
          </a:xfrm>
        </p:grpSpPr>
        <p:sp>
          <p:nvSpPr>
            <p:cNvPr id="48" name="TextBox 47"/>
            <p:cNvSpPr txBox="1"/>
            <p:nvPr/>
          </p:nvSpPr>
          <p:spPr>
            <a:xfrm>
              <a:off x="6629400" y="5040868"/>
              <a:ext cx="220980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Close Server Socket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>
              <a:off x="7086601" y="3687720"/>
              <a:ext cx="19813" cy="134148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810000" y="3629013"/>
            <a:ext cx="3236110" cy="2272894"/>
            <a:chOff x="3810000" y="3629013"/>
            <a:chExt cx="3236110" cy="2272894"/>
          </a:xfrm>
        </p:grpSpPr>
        <p:sp>
          <p:nvSpPr>
            <p:cNvPr id="46" name="Rectangle 45"/>
            <p:cNvSpPr/>
            <p:nvPr/>
          </p:nvSpPr>
          <p:spPr>
            <a:xfrm>
              <a:off x="3838442" y="4102054"/>
              <a:ext cx="2562358" cy="1799853"/>
            </a:xfrm>
            <a:prstGeom prst="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26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6000"/>
                  </a:scheme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5524263" y="3657728"/>
              <a:ext cx="467251" cy="42016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757889" y="3671527"/>
              <a:ext cx="1288221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Connection 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Socket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79972" y="3629013"/>
              <a:ext cx="620683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008000"/>
                  </a:solidFill>
                  <a:latin typeface="Gill Sans" charset="0"/>
                  <a:ea typeface="Gill Sans" charset="0"/>
                  <a:cs typeface="Gill Sans" charset="0"/>
                </a:rPr>
                <a:t>child</a:t>
              </a:r>
              <a:endParaRPr lang="en-US" b="0" dirty="0">
                <a:solidFill>
                  <a:srgbClr val="008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10000" y="4050268"/>
              <a:ext cx="251408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Close Listen Socket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14" name="Straight Arrow Connector 13"/>
          <p:cNvCxnSpPr>
            <a:stCxn id="10" idx="3"/>
            <a:endCxn id="22" idx="1"/>
          </p:cNvCxnSpPr>
          <p:nvPr/>
        </p:nvCxnSpPr>
        <p:spPr bwMode="auto">
          <a:xfrm flipV="1">
            <a:off x="3940697" y="2795977"/>
            <a:ext cx="1897383" cy="1865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/>
        </p:spPr>
      </p:cxnSp>
      <p:cxnSp>
        <p:nvCxnSpPr>
          <p:cNvPr id="45" name="Straight Arrow Connector 44"/>
          <p:cNvCxnSpPr>
            <a:stCxn id="25" idx="1"/>
          </p:cNvCxnSpPr>
          <p:nvPr/>
        </p:nvCxnSpPr>
        <p:spPr bwMode="auto">
          <a:xfrm flipH="1" flipV="1">
            <a:off x="3810000" y="2971800"/>
            <a:ext cx="2021695" cy="52802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/>
        </p:spPr>
      </p:cxnSp>
      <p:sp>
        <p:nvSpPr>
          <p:cNvPr id="49" name="Freeform 48"/>
          <p:cNvSpPr/>
          <p:nvPr/>
        </p:nvSpPr>
        <p:spPr>
          <a:xfrm>
            <a:off x="5603405" y="4416424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807046" y="5169869"/>
            <a:ext cx="2669954" cy="572487"/>
            <a:chOff x="3807046" y="5169869"/>
            <a:chExt cx="2669954" cy="572487"/>
          </a:xfrm>
        </p:grpSpPr>
        <p:sp>
          <p:nvSpPr>
            <p:cNvPr id="52" name="TextBox 51"/>
            <p:cNvSpPr txBox="1"/>
            <p:nvPr/>
          </p:nvSpPr>
          <p:spPr>
            <a:xfrm>
              <a:off x="3807046" y="5373024"/>
              <a:ext cx="266995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Close Connection Socket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>
              <a:off x="4950340" y="5169869"/>
              <a:ext cx="2660" cy="31653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>
            <a:stCxn id="13" idx="3"/>
            <a:endCxn id="52" idx="1"/>
          </p:cNvCxnSpPr>
          <p:nvPr/>
        </p:nvCxnSpPr>
        <p:spPr bwMode="auto">
          <a:xfrm>
            <a:off x="2656699" y="5557690"/>
            <a:ext cx="1150347" cy="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/>
        </p:spPr>
      </p:cxnSp>
      <p:grpSp>
        <p:nvGrpSpPr>
          <p:cNvPr id="82" name="Group 81"/>
          <p:cNvGrpSpPr/>
          <p:nvPr/>
        </p:nvGrpSpPr>
        <p:grpSpPr>
          <a:xfrm>
            <a:off x="7162800" y="3074699"/>
            <a:ext cx="1981200" cy="1610232"/>
            <a:chOff x="7162800" y="3074699"/>
            <a:chExt cx="1981200" cy="1610232"/>
          </a:xfrm>
        </p:grpSpPr>
        <p:sp>
          <p:nvSpPr>
            <p:cNvPr id="57" name="TextBox 56"/>
            <p:cNvSpPr txBox="1"/>
            <p:nvPr/>
          </p:nvSpPr>
          <p:spPr>
            <a:xfrm>
              <a:off x="7467600" y="3669268"/>
              <a:ext cx="813043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008000"/>
                  </a:solidFill>
                  <a:latin typeface="Gill Sans" charset="0"/>
                  <a:ea typeface="Gill Sans" charset="0"/>
                  <a:cs typeface="Gill Sans" charset="0"/>
                </a:rPr>
                <a:t>Parent</a:t>
              </a:r>
              <a:endParaRPr lang="en-US" b="0" dirty="0">
                <a:solidFill>
                  <a:srgbClr val="008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162800" y="4038600"/>
              <a:ext cx="1981200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Close Connection 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Socket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7239000" y="3657600"/>
              <a:ext cx="381000" cy="45720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reeform 80"/>
            <p:cNvSpPr/>
            <p:nvPr/>
          </p:nvSpPr>
          <p:spPr>
            <a:xfrm>
              <a:off x="7162800" y="3074699"/>
              <a:ext cx="1199911" cy="991562"/>
            </a:xfrm>
            <a:custGeom>
              <a:avLst/>
              <a:gdLst>
                <a:gd name="connsiteX0" fmla="*/ 1233448 w 1316183"/>
                <a:gd name="connsiteY0" fmla="*/ 991562 h 991562"/>
                <a:gd name="connsiteX1" fmla="*/ 1257873 w 1316183"/>
                <a:gd name="connsiteY1" fmla="*/ 515333 h 991562"/>
                <a:gd name="connsiteX2" fmla="*/ 573981 w 1316183"/>
                <a:gd name="connsiteY2" fmla="*/ 2472 h 991562"/>
                <a:gd name="connsiteX3" fmla="*/ 0 w 1316183"/>
                <a:gd name="connsiteY3" fmla="*/ 307747 h 99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6183" h="991562">
                  <a:moveTo>
                    <a:pt x="1233448" y="991562"/>
                  </a:moveTo>
                  <a:cubicBezTo>
                    <a:pt x="1300616" y="835871"/>
                    <a:pt x="1367784" y="680181"/>
                    <a:pt x="1257873" y="515333"/>
                  </a:cubicBezTo>
                  <a:cubicBezTo>
                    <a:pt x="1147962" y="350485"/>
                    <a:pt x="783626" y="37070"/>
                    <a:pt x="573981" y="2472"/>
                  </a:cubicBezTo>
                  <a:cubicBezTo>
                    <a:pt x="364336" y="-32126"/>
                    <a:pt x="0" y="307747"/>
                    <a:pt x="0" y="307747"/>
                  </a:cubicBezTo>
                </a:path>
              </a:pathLst>
            </a:custGeom>
            <a:ln w="28575" cmpd="sng">
              <a:solidFill>
                <a:srgbClr val="3366FF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019855" y="4272635"/>
            <a:ext cx="1582509" cy="798662"/>
            <a:chOff x="4019855" y="4272635"/>
            <a:chExt cx="1582509" cy="798662"/>
          </a:xfrm>
        </p:grpSpPr>
        <p:sp>
          <p:nvSpPr>
            <p:cNvPr id="83" name="TextBox 82"/>
            <p:cNvSpPr txBox="1"/>
            <p:nvPr/>
          </p:nvSpPr>
          <p:spPr>
            <a:xfrm>
              <a:off x="4019855" y="4272635"/>
              <a:ext cx="1390124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read request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019855" y="4701965"/>
              <a:ext cx="1582509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write response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291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43" grpId="0" animBg="1"/>
      <p:bldP spid="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Protocol (v3)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1113293"/>
            <a:ext cx="8610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listen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MAXQUEUE);    </a:t>
            </a:r>
          </a:p>
          <a:p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while 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(1) {</a:t>
            </a:r>
          </a:p>
          <a:p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0" dirty="0" err="1" smtClean="0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accept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sockaddr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*) &amp;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cli_addr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						 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&amp;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clilen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 fork();              /* 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process for connection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&gt; 0) {             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* parent process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700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1700" b="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tcpid</a:t>
            </a:r>
            <a:r>
              <a:rPr lang="en-US" sz="1700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= wait(&amp;</a:t>
            </a:r>
            <a:r>
              <a:rPr lang="en-US" sz="17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cstatus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} else if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== 0) {      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* child process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        /* let go of listen socket *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/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server(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exit(EXIT_SUCCESS);         /* exit child normally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close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81000" y="1113293"/>
            <a:ext cx="3657600" cy="33450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064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Protocol (v3)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1113293"/>
            <a:ext cx="8610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listen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MAXQUEUE);    </a:t>
            </a:r>
          </a:p>
          <a:p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while 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(1) {</a:t>
            </a:r>
          </a:p>
          <a:p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0" dirty="0" err="1" smtClean="0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accept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sockaddr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*) &amp;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cli_addr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						 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&amp;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clilen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 fork();              /* 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process for connection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&gt; 0) {             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* parent process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700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1700" b="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tcpid</a:t>
            </a:r>
            <a:r>
              <a:rPr lang="en-US" sz="1700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= wait(&amp;</a:t>
            </a:r>
            <a:r>
              <a:rPr lang="en-US" sz="17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cstatus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} else if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== 0) {      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* child process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        /* let go of listen socket *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/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server(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exit(EXIT_SUCCESS);         /* exit child normally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close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838200" y="1646693"/>
            <a:ext cx="7467600" cy="56310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426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Protocol (v3)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1113293"/>
            <a:ext cx="8610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listen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MAXQUEUE);    </a:t>
            </a:r>
          </a:p>
          <a:p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while 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(1) {</a:t>
            </a:r>
          </a:p>
          <a:p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0" dirty="0" err="1" smtClean="0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accept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sockaddr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*) &amp;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cli_addr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						 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&amp;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clilen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 fork();              /* 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process for connection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&gt; 0) {             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* parent process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700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1700" b="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tcpid</a:t>
            </a:r>
            <a:r>
              <a:rPr lang="en-US" sz="1700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= wait(&amp;</a:t>
            </a:r>
            <a:r>
              <a:rPr lang="en-US" sz="17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cstatus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} else if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== 0) {      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* child process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        /* let go of listen socket *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/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server(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exit(EXIT_SUCCESS);         /* exit child normally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close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838200" y="2133600"/>
            <a:ext cx="74676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3005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Protocol (v3)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1113293"/>
            <a:ext cx="8610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listen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MAXQUEUE);    </a:t>
            </a:r>
          </a:p>
          <a:p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while 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(1) {</a:t>
            </a:r>
          </a:p>
          <a:p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0" dirty="0" err="1" smtClean="0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accept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sockaddr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*) &amp;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cli_addr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						 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&amp;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clilen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 fork();              /* 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process for connection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&gt; 0) {             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* parent process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700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1700" b="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tcpid</a:t>
            </a:r>
            <a:r>
              <a:rPr lang="en-US" sz="1700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= wait(&amp;</a:t>
            </a:r>
            <a:r>
              <a:rPr lang="en-US" sz="17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cstatus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} else if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== 0) {      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* child process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        /* let go of listen socket *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/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server(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exit(EXIT_SUCCESS);         /* exit child normally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close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066800" y="2667000"/>
            <a:ext cx="2438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221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Communication between processes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52401" y="838200"/>
            <a:ext cx="8984816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Can we view files as communication channels?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Producer and Consumer of a file may be distinct processes</a:t>
            </a:r>
          </a:p>
          <a:p>
            <a:pPr lvl="1"/>
            <a:r>
              <a:rPr lang="en-US" dirty="0" smtClean="0"/>
              <a:t>May be separated in time (or not)</a:t>
            </a:r>
          </a:p>
          <a:p>
            <a:r>
              <a:rPr lang="en-US" dirty="0" smtClean="0"/>
              <a:t>However, what if data written once and consumed once?  </a:t>
            </a:r>
          </a:p>
          <a:p>
            <a:pPr lvl="1"/>
            <a:r>
              <a:rPr lang="en-US" dirty="0" smtClean="0"/>
              <a:t>Don’t we want something more like a queue?</a:t>
            </a:r>
          </a:p>
          <a:p>
            <a:pPr lvl="1"/>
            <a:r>
              <a:rPr lang="en-US" dirty="0" smtClean="0"/>
              <a:t>Can still look like File I/O!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395920" y="1447321"/>
            <a:ext cx="4668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sz="2400" b="0" dirty="0" smtClean="0">
                <a:latin typeface="Consolas" charset="0"/>
                <a:ea typeface="Consolas" charset="0"/>
                <a:cs typeface="Consolas" charset="0"/>
              </a:rPr>
              <a:t>rite(</a:t>
            </a:r>
            <a:r>
              <a:rPr lang="en-US" sz="2400" b="0" dirty="0" err="1" smtClean="0">
                <a:latin typeface="Consolas" charset="0"/>
                <a:ea typeface="Consolas" charset="0"/>
                <a:cs typeface="Consolas" charset="0"/>
              </a:rPr>
              <a:t>wfd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0" dirty="0" err="1" smtClean="0">
                <a:latin typeface="Consolas" charset="0"/>
                <a:ea typeface="Consolas" charset="0"/>
                <a:cs typeface="Consolas" charset="0"/>
              </a:rPr>
              <a:t>wbuf</a:t>
            </a:r>
            <a:r>
              <a:rPr lang="en-US" sz="2400" b="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0" dirty="0" err="1" smtClean="0">
                <a:latin typeface="Consolas" charset="0"/>
                <a:ea typeface="Consolas" charset="0"/>
                <a:cs typeface="Consolas" charset="0"/>
              </a:rPr>
              <a:t>wlen</a:t>
            </a:r>
            <a:r>
              <a:rPr lang="en-US" sz="2400" b="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;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18473" y="2839406"/>
            <a:ext cx="4618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en-US" sz="2400" b="0" dirty="0" smtClean="0">
                <a:latin typeface="Consolas" charset="0"/>
                <a:ea typeface="Consolas" charset="0"/>
                <a:cs typeface="Consolas" charset="0"/>
              </a:rPr>
              <a:t>= read(</a:t>
            </a:r>
            <a:r>
              <a:rPr lang="en-US" sz="2400" b="0" dirty="0" err="1" smtClean="0">
                <a:latin typeface="Consolas" charset="0"/>
                <a:ea typeface="Consolas" charset="0"/>
                <a:cs typeface="Consolas" charset="0"/>
              </a:rPr>
              <a:t>rfd,rbuf,rmax</a:t>
            </a:r>
            <a:r>
              <a:rPr lang="en-US" sz="2400" b="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; </a:t>
            </a:r>
          </a:p>
        </p:txBody>
      </p:sp>
      <p:sp>
        <p:nvSpPr>
          <p:cNvPr id="8" name="Cube 7"/>
          <p:cNvSpPr/>
          <p:nvPr/>
        </p:nvSpPr>
        <p:spPr>
          <a:xfrm>
            <a:off x="3124200" y="2268866"/>
            <a:ext cx="152716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40366" y="2069495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2229704" y="2342707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577289" y="2229279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83275" y="2507210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3284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Protocol (v3)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1113293"/>
            <a:ext cx="8610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listen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MAXQUEUE);    </a:t>
            </a:r>
          </a:p>
          <a:p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while 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(1) {</a:t>
            </a:r>
          </a:p>
          <a:p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0" dirty="0" err="1" smtClean="0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accept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sockaddr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*) &amp;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cli_addr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						 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&amp;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clilen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 fork();              /* 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process for connection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&gt; 0) {             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* parent process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700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1700" b="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tcpid</a:t>
            </a:r>
            <a:r>
              <a:rPr lang="en-US" sz="1700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= wait(&amp;</a:t>
            </a:r>
            <a:r>
              <a:rPr lang="en-US" sz="17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cstatus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} else if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== 0) {      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* child process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        /* let go of listen socket *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/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server(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exit(EXIT_SUCCESS);         /* exit child normally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close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066800" y="3494228"/>
            <a:ext cx="6858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187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Protocol (v3)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1113293"/>
            <a:ext cx="8610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listen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MAXQUEUE);    </a:t>
            </a:r>
          </a:p>
          <a:p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while 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(1) {</a:t>
            </a:r>
          </a:p>
          <a:p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0" dirty="0" err="1" smtClean="0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accept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sockaddr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*) &amp;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cli_addr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						 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&amp;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clilen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 fork();              /* 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process for connection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&gt; 0) {             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* parent process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700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1700" b="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tcpid</a:t>
            </a:r>
            <a:r>
              <a:rPr lang="en-US" sz="1700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= wait(&amp;</a:t>
            </a:r>
            <a:r>
              <a:rPr lang="en-US" sz="17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cstatus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} else if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== 0) {      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* child process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        /* let go of listen socket *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/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server(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exit(EXIT_SUCCESS);         /* exit child normally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close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066800" y="3962400"/>
            <a:ext cx="6858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7934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Protocol (v3)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1113293"/>
            <a:ext cx="8610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listen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MAXQUEUE);    </a:t>
            </a:r>
          </a:p>
          <a:p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while 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(1) {</a:t>
            </a:r>
          </a:p>
          <a:p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0" dirty="0" err="1" smtClean="0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accept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sockaddr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*) &amp;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cli_addr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						 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&amp;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clilen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 fork();              /* 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process for connection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&gt; 0) {             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* parent process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700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1700" b="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tcpid</a:t>
            </a:r>
            <a:r>
              <a:rPr lang="en-US" sz="1700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= wait(&amp;</a:t>
            </a:r>
            <a:r>
              <a:rPr lang="en-US" sz="17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cstatus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} else if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== 0) {      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* child process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        /* let go of listen socket *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/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server(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exit(EXIT_SUCCESS);         /* exit child normally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close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066800" y="4495800"/>
            <a:ext cx="6858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3691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Address - Itself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95" y="4267200"/>
            <a:ext cx="8229600" cy="2203128"/>
          </a:xfrm>
        </p:spPr>
        <p:txBody>
          <a:bodyPr>
            <a:normAutofit/>
          </a:bodyPr>
          <a:lstStyle/>
          <a:p>
            <a:r>
              <a:rPr lang="en-US" dirty="0" smtClean="0"/>
              <a:t>Simple form </a:t>
            </a:r>
          </a:p>
          <a:p>
            <a:r>
              <a:rPr lang="en-US" dirty="0" smtClean="0"/>
              <a:t>Internet Protocol</a:t>
            </a:r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ccepting </a:t>
            </a:r>
            <a:r>
              <a:rPr lang="en-US" dirty="0" smtClean="0"/>
              <a:t>any connections on the specified port</a:t>
            </a:r>
          </a:p>
          <a:p>
            <a:r>
              <a:rPr lang="en-US" dirty="0" smtClean="0"/>
              <a:t>In “network byte ordering” (which is </a:t>
            </a:r>
            <a:r>
              <a:rPr lang="en-US" i="1" dirty="0" smtClean="0">
                <a:solidFill>
                  <a:srgbClr val="3151F0"/>
                </a:solidFill>
                <a:latin typeface="Gill Sans" charset="0"/>
                <a:ea typeface="Gill Sans" charset="0"/>
                <a:cs typeface="Gill Sans" charset="0"/>
              </a:rPr>
              <a:t>big endian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7514" y="914400"/>
            <a:ext cx="84916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sockaddr_in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endParaRPr lang="en-US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  short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sin_family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;  // address family, e.g., AF_INET</a:t>
            </a:r>
            <a:endParaRPr lang="en-US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  unsigned short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sin_port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; // port # (in network byte ordering)</a:t>
            </a:r>
            <a:endParaRPr lang="en-US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in_addr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sin_addr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; // host address</a:t>
            </a:r>
            <a:endParaRPr lang="en-US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  char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sin_zero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[8]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; // for padding to cast it to 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sockaddr</a:t>
            </a:r>
            <a:endParaRPr lang="en-US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} 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serv_addr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memset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((char *) &amp;serv_addr,0,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serv_addr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serv_addr.sin_family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= AF_INET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;  // Internet address family</a:t>
            </a:r>
            <a:endParaRPr lang="en-US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serv_addr.sin_addr.s_addr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= INADDR_ANY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; // get host address</a:t>
            </a:r>
            <a:endParaRPr lang="en-US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serv_addr.sin_port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htons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portno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13626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Client: Getting the Server </a:t>
            </a:r>
            <a:r>
              <a:rPr lang="en-US" dirty="0"/>
              <a:t>A</a:t>
            </a:r>
            <a:r>
              <a:rPr lang="en-US" dirty="0" smtClean="0"/>
              <a:t>ddress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990600"/>
            <a:ext cx="8763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0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hostent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buildServerAddr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sockaddr_in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serv_addr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                          char *hostname,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portno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hostent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*server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/* Get host entry associated with a hostname or IP address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server = </a:t>
            </a:r>
            <a:r>
              <a:rPr lang="en-US" sz="17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gethostbyname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(hostname);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if (server == NULL) {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fprintf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stderr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,"ERROR, no such host\n");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exit(1);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/* Construct an address for remote server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memset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((char *)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serv_addr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0,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sockaddr_in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serv_addr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sin_family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 AF_INET;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bcopy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((char *)server-&gt;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h_addr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</a:t>
            </a:r>
            <a:endParaRPr lang="en-US" sz="1700" b="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char *)&amp;(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serv_addr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sin_addr.s_addr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server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sz="1700" b="0" dirty="0" err="1" smtClean="0">
                <a:latin typeface="Consolas" charset="0"/>
                <a:ea typeface="Consolas" charset="0"/>
                <a:cs typeface="Consolas" charset="0"/>
              </a:rPr>
              <a:t>h_length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serv_addr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sin_port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htons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portno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</a:t>
            </a:r>
            <a:endParaRPr lang="en-US" sz="1700" b="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  return 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server;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57200" y="2286000"/>
            <a:ext cx="74676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997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Client: Getting the Server </a:t>
            </a:r>
            <a:r>
              <a:rPr lang="en-US" dirty="0"/>
              <a:t>A</a:t>
            </a:r>
            <a:r>
              <a:rPr lang="en-US" dirty="0" smtClean="0"/>
              <a:t>ddress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990600"/>
            <a:ext cx="8763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0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hostent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buildServerAddr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sockaddr_in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serv_addr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                          char *hostname,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portno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hostent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*server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/* Get host entry associated with a hostname or IP address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server = </a:t>
            </a:r>
            <a:r>
              <a:rPr lang="en-US" sz="17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gethostbyname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(hostname);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if (server == NULL) {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fprintf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stderr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,"ERROR, no such host\n");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exit(1);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/* Construct an address for remote server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memset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((char *)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serv_addr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0,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sockaddr_in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serv_addr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sin_family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 AF_INET;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bcopy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((char *)server-&gt;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h_addr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</a:t>
            </a:r>
            <a:endParaRPr lang="en-US" sz="1700" b="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char *)&amp;(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serv_addr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sin_addr.s_addr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server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sz="1700" b="0" dirty="0" err="1" smtClean="0">
                <a:latin typeface="Consolas" charset="0"/>
                <a:ea typeface="Consolas" charset="0"/>
                <a:cs typeface="Consolas" charset="0"/>
              </a:rPr>
              <a:t>h_length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serv_addr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sin_port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htons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portno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</a:t>
            </a:r>
            <a:endParaRPr lang="en-US" sz="1700" b="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  return 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server;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57200" y="4114800"/>
            <a:ext cx="74676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212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Client: Getting the Server </a:t>
            </a:r>
            <a:r>
              <a:rPr lang="en-US" dirty="0"/>
              <a:t>A</a:t>
            </a:r>
            <a:r>
              <a:rPr lang="en-US" dirty="0" smtClean="0"/>
              <a:t>ddress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990600"/>
            <a:ext cx="8763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0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hostent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buildServerAddr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sockaddr_in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serv_addr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                          char *hostname,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portno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hostent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*server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/* Get host entry associated with a hostname or IP address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server = </a:t>
            </a:r>
            <a:r>
              <a:rPr lang="en-US" sz="17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gethostbyname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(hostname);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if (server == NULL) {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fprintf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stderr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,"ERROR, no such host\n");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exit(1);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/* Construct an address for remote server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memset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((char *)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serv_addr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0,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sockaddr_in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serv_addr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sin_family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 AF_INET;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bcopy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((char *)server-&gt;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h_addr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</a:t>
            </a:r>
            <a:endParaRPr lang="en-US" sz="1700" b="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char *)&amp;(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serv_addr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sin_addr.s_addr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server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sz="1700" b="0" dirty="0" err="1" smtClean="0">
                <a:latin typeface="Consolas" charset="0"/>
                <a:ea typeface="Consolas" charset="0"/>
                <a:cs typeface="Consolas" charset="0"/>
              </a:rPr>
              <a:t>h_length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serv_addr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sin_port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htons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portno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</a:t>
            </a:r>
            <a:endParaRPr lang="en-US" sz="1700" b="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  return 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server;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57200" y="4419600"/>
            <a:ext cx="7467600" cy="1066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7732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TA preferences due tonight at 11:59PM</a:t>
            </a:r>
          </a:p>
          <a:p>
            <a:pPr lvl="1"/>
            <a:r>
              <a:rPr lang="en-US" dirty="0" smtClean="0"/>
              <a:t>We will try to accommodate your needs, but have to balance both over-popular and under-popular sections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Attend section and get to know your TAs!</a:t>
            </a:r>
          </a:p>
        </p:txBody>
      </p:sp>
    </p:spTree>
    <p:extLst>
      <p:ext uri="{BB962C8B-B14F-4D97-AF65-F5344CB8AC3E}">
        <p14:creationId xmlns:p14="http://schemas.microsoft.com/office/powerpoint/2010/main" val="2314602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98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577362" y="152400"/>
            <a:ext cx="7576038" cy="573206"/>
          </a:xfrm>
        </p:spPr>
        <p:txBody>
          <a:bodyPr/>
          <a:lstStyle/>
          <a:p>
            <a:r>
              <a:rPr lang="en-US" dirty="0" smtClean="0"/>
              <a:t>Recall: Traditional UNIX Process</a:t>
            </a:r>
            <a:endParaRPr lang="en-US" dirty="0"/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715000"/>
          </a:xfrm>
        </p:spPr>
        <p:txBody>
          <a:bodyPr/>
          <a:lstStyle/>
          <a:p>
            <a:r>
              <a:rPr lang="en-US" dirty="0" smtClean="0"/>
              <a:t>Process: OS abstraction of what is needed to run a single program</a:t>
            </a:r>
          </a:p>
          <a:p>
            <a:pPr lvl="1"/>
            <a:r>
              <a:rPr lang="en-US" dirty="0" smtClean="0"/>
              <a:t>Often called a “</a:t>
            </a:r>
            <a:r>
              <a:rPr lang="en-US" altLang="ja-JP" dirty="0" smtClean="0">
                <a:solidFill>
                  <a:srgbClr val="3151F0"/>
                </a:solidFill>
              </a:rPr>
              <a:t>Heavyweight Process</a:t>
            </a:r>
            <a:r>
              <a:rPr lang="en-US" dirty="0" smtClean="0"/>
              <a:t>”</a:t>
            </a:r>
          </a:p>
          <a:p>
            <a:pPr lvl="1"/>
            <a:r>
              <a:rPr lang="en-US" altLang="ja-JP" dirty="0" smtClean="0"/>
              <a:t>No concurrency in a “</a:t>
            </a:r>
            <a:r>
              <a:rPr lang="en-US" altLang="ja-JP" dirty="0" smtClean="0">
                <a:solidFill>
                  <a:srgbClr val="3151F0"/>
                </a:solidFill>
              </a:rPr>
              <a:t>Heavyweight Process</a:t>
            </a:r>
            <a:r>
              <a:rPr lang="en-US" altLang="ja-JP" dirty="0" smtClean="0"/>
              <a:t>”</a:t>
            </a:r>
          </a:p>
          <a:p>
            <a:pPr lvl="1"/>
            <a:endParaRPr lang="en-US" altLang="ja-JP" dirty="0" smtClean="0"/>
          </a:p>
          <a:p>
            <a:r>
              <a:rPr lang="en-US" dirty="0" smtClean="0"/>
              <a:t>Two parts:</a:t>
            </a:r>
          </a:p>
          <a:p>
            <a:pPr lvl="1"/>
            <a:r>
              <a:rPr lang="en-US" dirty="0" smtClean="0"/>
              <a:t>Sequential program execution stream </a:t>
            </a:r>
            <a:br>
              <a:rPr lang="en-US" dirty="0" smtClean="0"/>
            </a:br>
            <a:r>
              <a:rPr lang="en-US" dirty="0" smtClean="0"/>
              <a:t>[ACTIVE PART]</a:t>
            </a:r>
          </a:p>
          <a:p>
            <a:pPr lvl="2"/>
            <a:r>
              <a:rPr lang="en-US" dirty="0" smtClean="0"/>
              <a:t>Code executed as a sequential stream of </a:t>
            </a:r>
            <a:br>
              <a:rPr lang="en-US" dirty="0" smtClean="0"/>
            </a:br>
            <a:r>
              <a:rPr lang="en-US" dirty="0" smtClean="0"/>
              <a:t>execution (i.e., thread)</a:t>
            </a:r>
          </a:p>
          <a:p>
            <a:pPr lvl="2"/>
            <a:r>
              <a:rPr lang="en-US" dirty="0" smtClean="0"/>
              <a:t>Includes State of CPU registers</a:t>
            </a:r>
          </a:p>
          <a:p>
            <a:pPr lvl="1"/>
            <a:r>
              <a:rPr lang="en-US" dirty="0" smtClean="0"/>
              <a:t>Protected resources </a:t>
            </a:r>
            <a:br>
              <a:rPr lang="en-US" dirty="0" smtClean="0"/>
            </a:br>
            <a:r>
              <a:rPr lang="en-US" dirty="0" smtClean="0"/>
              <a:t>[PASSIVE PART]:</a:t>
            </a:r>
          </a:p>
          <a:p>
            <a:pPr lvl="2"/>
            <a:r>
              <a:rPr lang="en-US" dirty="0" smtClean="0"/>
              <a:t>Main memory state (contents of Address Space)</a:t>
            </a:r>
          </a:p>
          <a:p>
            <a:pPr lvl="2"/>
            <a:r>
              <a:rPr lang="en-US" dirty="0" smtClean="0"/>
              <a:t>I/O state (i.e. file descriptors)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58187" b="18264"/>
          <a:stretch/>
        </p:blipFill>
        <p:spPr bwMode="auto">
          <a:xfrm>
            <a:off x="6019800" y="1981200"/>
            <a:ext cx="2608549" cy="33068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12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781"/>
            <a:ext cx="8686800" cy="875619"/>
          </a:xfrm>
        </p:spPr>
        <p:txBody>
          <a:bodyPr>
            <a:noAutofit/>
          </a:bodyPr>
          <a:lstStyle/>
          <a:p>
            <a:r>
              <a:rPr lang="en-US" dirty="0" smtClean="0"/>
              <a:t>Communication Across the world looks like file IO 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57200" y="4179411"/>
            <a:ext cx="8229600" cy="2124883"/>
          </a:xfrm>
        </p:spPr>
        <p:txBody>
          <a:bodyPr/>
          <a:lstStyle/>
          <a:p>
            <a:r>
              <a:rPr lang="en-US" dirty="0" smtClean="0"/>
              <a:t>Connected queues over the Internet</a:t>
            </a:r>
          </a:p>
          <a:p>
            <a:pPr lvl="1"/>
            <a:r>
              <a:rPr lang="en-US" dirty="0" smtClean="0"/>
              <a:t>But what’s the analog of open?</a:t>
            </a:r>
          </a:p>
          <a:p>
            <a:pPr lvl="1"/>
            <a:r>
              <a:rPr lang="en-US" dirty="0" smtClean="0"/>
              <a:t>What is the namespace?</a:t>
            </a:r>
          </a:p>
          <a:p>
            <a:pPr lvl="1"/>
            <a:r>
              <a:rPr lang="en-US" dirty="0" smtClean="0"/>
              <a:t>How are they connected in time?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2703" y="1341293"/>
            <a:ext cx="4668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sz="2400" b="0" dirty="0" smtClean="0">
                <a:latin typeface="Consolas" charset="0"/>
                <a:ea typeface="Consolas" charset="0"/>
                <a:cs typeface="Consolas" charset="0"/>
              </a:rPr>
              <a:t>rite(</a:t>
            </a:r>
            <a:r>
              <a:rPr lang="en-US" sz="2400" b="0" dirty="0" err="1" smtClean="0">
                <a:latin typeface="Consolas" charset="0"/>
                <a:ea typeface="Consolas" charset="0"/>
                <a:cs typeface="Consolas" charset="0"/>
              </a:rPr>
              <a:t>wfd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0" dirty="0" err="1" smtClean="0">
                <a:latin typeface="Consolas" charset="0"/>
                <a:ea typeface="Consolas" charset="0"/>
                <a:cs typeface="Consolas" charset="0"/>
              </a:rPr>
              <a:t>wbuf</a:t>
            </a:r>
            <a:r>
              <a:rPr lang="en-US" sz="2400" b="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0" dirty="0" err="1" smtClean="0">
                <a:latin typeface="Consolas" charset="0"/>
                <a:ea typeface="Consolas" charset="0"/>
                <a:cs typeface="Consolas" charset="0"/>
              </a:rPr>
              <a:t>wlen</a:t>
            </a:r>
            <a:r>
              <a:rPr lang="en-US" sz="2400" b="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;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25256" y="3171319"/>
            <a:ext cx="4618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en-US" sz="2400" b="0" dirty="0" smtClean="0">
                <a:latin typeface="Consolas" charset="0"/>
                <a:ea typeface="Consolas" charset="0"/>
                <a:cs typeface="Consolas" charset="0"/>
              </a:rPr>
              <a:t>= read(</a:t>
            </a:r>
            <a:r>
              <a:rPr lang="en-US" sz="2400" b="0" dirty="0" err="1" smtClean="0">
                <a:latin typeface="Consolas" charset="0"/>
                <a:ea typeface="Consolas" charset="0"/>
                <a:cs typeface="Consolas" charset="0"/>
              </a:rPr>
              <a:t>rfd,rbuf,rmax</a:t>
            </a:r>
            <a:r>
              <a:rPr lang="en-US" sz="2400" b="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; </a:t>
            </a:r>
          </a:p>
        </p:txBody>
      </p:sp>
      <p:sp>
        <p:nvSpPr>
          <p:cNvPr id="8" name="Cube 7"/>
          <p:cNvSpPr/>
          <p:nvPr/>
        </p:nvSpPr>
        <p:spPr>
          <a:xfrm>
            <a:off x="2445491" y="2088997"/>
            <a:ext cx="81838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65501" y="1889626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1854839" y="2162838"/>
            <a:ext cx="502053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21062" y="2391745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641494" y="2669676"/>
            <a:ext cx="379568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be 14"/>
          <p:cNvSpPr/>
          <p:nvPr/>
        </p:nvSpPr>
        <p:spPr>
          <a:xfrm>
            <a:off x="4823105" y="2480354"/>
            <a:ext cx="81838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15"/>
          <p:cNvSpPr/>
          <p:nvPr/>
        </p:nvSpPr>
        <p:spPr>
          <a:xfrm>
            <a:off x="2445491" y="1889626"/>
            <a:ext cx="2921441" cy="1159307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39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675628" y="1251252"/>
            <a:ext cx="2335212" cy="5010149"/>
            <a:chOff x="4128" y="768"/>
            <a:chExt cx="1471" cy="3156"/>
          </a:xfrm>
        </p:grpSpPr>
        <p:pic>
          <p:nvPicPr>
            <p:cNvPr id="6349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87" t="362" r="27414" b="1085"/>
            <a:stretch>
              <a:fillRect/>
            </a:stretch>
          </p:blipFill>
          <p:spPr bwMode="auto">
            <a:xfrm>
              <a:off x="4128" y="768"/>
              <a:ext cx="1471" cy="2390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493" name="Text Box 5"/>
            <p:cNvSpPr txBox="1">
              <a:spLocks noChangeArrowheads="1"/>
            </p:cNvSpPr>
            <p:nvPr/>
          </p:nvSpPr>
          <p:spPr bwMode="auto">
            <a:xfrm>
              <a:off x="4491" y="3168"/>
              <a:ext cx="744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Process</a:t>
              </a:r>
              <a:br>
                <a:rPr lang="en-US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Control</a:t>
              </a:r>
            </a:p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Block</a:t>
              </a:r>
            </a:p>
          </p:txBody>
        </p:sp>
      </p:grp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Multiplex Processes?</a:t>
            </a:r>
            <a:endParaRPr lang="en-US" dirty="0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6472428" cy="601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current state of process held in a process control block (PCB):</a:t>
            </a:r>
          </a:p>
          <a:p>
            <a:pPr lvl="1"/>
            <a:r>
              <a:rPr lang="en-US" dirty="0" smtClean="0"/>
              <a:t>This is a “snapshot” of the execution and protection environment</a:t>
            </a:r>
          </a:p>
          <a:p>
            <a:pPr lvl="1"/>
            <a:r>
              <a:rPr lang="en-US" dirty="0" smtClean="0"/>
              <a:t>Only one PCB active at a time</a:t>
            </a:r>
          </a:p>
          <a:p>
            <a:r>
              <a:rPr lang="en-US" dirty="0" smtClean="0"/>
              <a:t>Give out CPU time to different processes (Scheduling):</a:t>
            </a:r>
          </a:p>
          <a:p>
            <a:pPr lvl="1"/>
            <a:r>
              <a:rPr lang="en-US" dirty="0" smtClean="0"/>
              <a:t>Only one process “running” at a time</a:t>
            </a:r>
          </a:p>
          <a:p>
            <a:pPr lvl="1"/>
            <a:r>
              <a:rPr lang="en-US" dirty="0" smtClean="0"/>
              <a:t>Give more time to important processes</a:t>
            </a:r>
          </a:p>
          <a:p>
            <a:r>
              <a:rPr lang="en-US" dirty="0" smtClean="0"/>
              <a:t>Give pieces of resources to different processes (Protection):</a:t>
            </a:r>
          </a:p>
          <a:p>
            <a:pPr lvl="1"/>
            <a:r>
              <a:rPr lang="en-US" dirty="0" smtClean="0"/>
              <a:t>Controlled access to non-CPU resources</a:t>
            </a:r>
          </a:p>
          <a:p>
            <a:pPr lvl="1"/>
            <a:r>
              <a:rPr lang="en-US" dirty="0" smtClean="0"/>
              <a:t>Example mechanisms: </a:t>
            </a:r>
          </a:p>
          <a:p>
            <a:pPr lvl="2"/>
            <a:r>
              <a:rPr lang="en-US" dirty="0" smtClean="0"/>
              <a:t>Memory </a:t>
            </a:r>
            <a:r>
              <a:rPr lang="en-US" dirty="0" err="1" smtClean="0"/>
              <a:t>Trnslation</a:t>
            </a:r>
            <a:r>
              <a:rPr lang="en-US" dirty="0" smtClean="0"/>
              <a:t>: Give each process their own address space</a:t>
            </a:r>
          </a:p>
          <a:p>
            <a:pPr lvl="2"/>
            <a:r>
              <a:rPr lang="en-US" dirty="0" smtClean="0"/>
              <a:t>Kernel/User duality: Arbitrary multiplexing of I/O through system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94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CPU Switch From Process A to Process B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4648200"/>
            <a:ext cx="8305800" cy="2209800"/>
          </a:xfrm>
        </p:spPr>
        <p:txBody>
          <a:bodyPr/>
          <a:lstStyle/>
          <a:p>
            <a:r>
              <a:rPr lang="en-US" altLang="en-US" dirty="0" smtClean="0"/>
              <a:t>This is also called a “context switch”</a:t>
            </a:r>
          </a:p>
          <a:p>
            <a:pPr>
              <a:lnSpc>
                <a:spcPct val="70000"/>
              </a:lnSpc>
            </a:pPr>
            <a:r>
              <a:rPr lang="en-US" altLang="en-US" dirty="0" smtClean="0"/>
              <a:t>Code executed in kernel above is </a:t>
            </a:r>
            <a:r>
              <a:rPr lang="en-US" altLang="en-US" i="1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overhead 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Overhead sets minimum practical switching time</a:t>
            </a:r>
          </a:p>
          <a:p>
            <a:pPr lvl="1"/>
            <a:r>
              <a:rPr lang="en-US" altLang="en-US" dirty="0" smtClean="0"/>
              <a:t>Less overhead with SMT/</a:t>
            </a:r>
            <a:r>
              <a:rPr lang="en-US" altLang="en-US" dirty="0" err="1" smtClean="0"/>
              <a:t>hyperthreading</a:t>
            </a:r>
            <a:r>
              <a:rPr lang="en-US" altLang="en-US" dirty="0" smtClean="0"/>
              <a:t>, but… contention for resources instead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873" r="4802" b="291"/>
          <a:stretch>
            <a:fillRect/>
          </a:stretch>
        </p:blipFill>
        <p:spPr bwMode="auto">
          <a:xfrm>
            <a:off x="1981200" y="762000"/>
            <a:ext cx="4724400" cy="38750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669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Gulim" charset="0"/>
              </a:rPr>
              <a:t>Lifecycle of a Process</a:t>
            </a:r>
            <a:endParaRPr lang="en-US" altLang="ko-KR" dirty="0">
              <a:ea typeface="Gulim" charset="0"/>
            </a:endParaRPr>
          </a:p>
        </p:txBody>
      </p:sp>
      <p:sp>
        <p:nvSpPr>
          <p:cNvPr id="358432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381000" y="3810000"/>
            <a:ext cx="8305800" cy="2819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Gulim" charset="0"/>
              </a:rPr>
              <a:t>As a process executes, it changes state: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solidFill>
                  <a:schemeClr val="hlink"/>
                </a:solidFill>
                <a:ea typeface="Gulim" charset="0"/>
              </a:rPr>
              <a:t>new</a:t>
            </a:r>
            <a:r>
              <a:rPr lang="en-US" altLang="ko-KR" dirty="0" smtClean="0">
                <a:ea typeface="Gulim" charset="0"/>
              </a:rPr>
              <a:t>:  The process is being created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solidFill>
                  <a:schemeClr val="hlink"/>
                </a:solidFill>
                <a:ea typeface="Gulim" charset="0"/>
              </a:rPr>
              <a:t>ready</a:t>
            </a:r>
            <a:r>
              <a:rPr lang="en-US" altLang="ko-KR" dirty="0" smtClean="0">
                <a:ea typeface="Gulim" charset="0"/>
              </a:rPr>
              <a:t>:  The process is waiting to run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solidFill>
                  <a:schemeClr val="hlink"/>
                </a:solidFill>
                <a:ea typeface="Gulim" charset="0"/>
              </a:rPr>
              <a:t>running</a:t>
            </a:r>
            <a:r>
              <a:rPr lang="en-US" altLang="ko-KR" dirty="0" smtClean="0">
                <a:ea typeface="Gulim" charset="0"/>
              </a:rPr>
              <a:t>:  Instructions are being executed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solidFill>
                  <a:schemeClr val="hlink"/>
                </a:solidFill>
                <a:ea typeface="Gulim" charset="0"/>
              </a:rPr>
              <a:t>waiting</a:t>
            </a:r>
            <a:r>
              <a:rPr lang="en-US" altLang="ko-KR" dirty="0" smtClean="0">
                <a:ea typeface="Gulim" charset="0"/>
              </a:rPr>
              <a:t>:  Process waiting for some event to occur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solidFill>
                  <a:schemeClr val="hlink"/>
                </a:solidFill>
                <a:ea typeface="Gulim" charset="0"/>
              </a:rPr>
              <a:t>terminated</a:t>
            </a:r>
            <a:r>
              <a:rPr lang="en-US" altLang="ko-KR" dirty="0" smtClean="0">
                <a:ea typeface="Gulim" charset="0"/>
              </a:rPr>
              <a:t>:  The process has finished execution</a:t>
            </a:r>
            <a:endParaRPr lang="en-US" altLang="ko-KR" dirty="0">
              <a:ea typeface="Gulim" charset="0"/>
            </a:endParaRP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" t="24142" r="690" b="24419"/>
          <a:stretch>
            <a:fillRect/>
          </a:stretch>
        </p:blipFill>
        <p:spPr bwMode="auto">
          <a:xfrm>
            <a:off x="1295400" y="1023938"/>
            <a:ext cx="6553200" cy="25574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05" name="Freeform 5"/>
          <p:cNvSpPr>
            <a:spLocks/>
          </p:cNvSpPr>
          <p:nvPr/>
        </p:nvSpPr>
        <p:spPr bwMode="auto">
          <a:xfrm>
            <a:off x="3505200" y="2395538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7" name="Freeform 7"/>
          <p:cNvSpPr>
            <a:spLocks/>
          </p:cNvSpPr>
          <p:nvPr/>
        </p:nvSpPr>
        <p:spPr bwMode="auto">
          <a:xfrm>
            <a:off x="3498850" y="1476375"/>
            <a:ext cx="2025650" cy="455613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8" name="Freeform 8"/>
          <p:cNvSpPr>
            <a:spLocks/>
          </p:cNvSpPr>
          <p:nvPr/>
        </p:nvSpPr>
        <p:spPr bwMode="auto">
          <a:xfrm>
            <a:off x="3394075" y="2466975"/>
            <a:ext cx="476250" cy="738188"/>
          </a:xfrm>
          <a:custGeom>
            <a:avLst/>
            <a:gdLst>
              <a:gd name="T0" fmla="*/ 2147483647 w 300"/>
              <a:gd name="T1" fmla="*/ 2147483647 h 465"/>
              <a:gd name="T2" fmla="*/ 2147483647 w 300"/>
              <a:gd name="T3" fmla="*/ 2147483647 h 465"/>
              <a:gd name="T4" fmla="*/ 2147483647 w 300"/>
              <a:gd name="T5" fmla="*/ 2147483647 h 465"/>
              <a:gd name="T6" fmla="*/ 2147483647 w 300"/>
              <a:gd name="T7" fmla="*/ 2147483647 h 465"/>
              <a:gd name="T8" fmla="*/ 2147483647 w 300"/>
              <a:gd name="T9" fmla="*/ 2147483647 h 465"/>
              <a:gd name="T10" fmla="*/ 2147483647 w 300"/>
              <a:gd name="T11" fmla="*/ 2147483647 h 465"/>
              <a:gd name="T12" fmla="*/ 0 w 300"/>
              <a:gd name="T13" fmla="*/ 0 h 4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0"/>
              <a:gd name="T22" fmla="*/ 0 h 465"/>
              <a:gd name="T23" fmla="*/ 300 w 300"/>
              <a:gd name="T24" fmla="*/ 465 h 4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0" h="465">
                <a:moveTo>
                  <a:pt x="300" y="465"/>
                </a:moveTo>
                <a:cubicBezTo>
                  <a:pt x="269" y="426"/>
                  <a:pt x="247" y="389"/>
                  <a:pt x="205" y="363"/>
                </a:cubicBezTo>
                <a:cubicBezTo>
                  <a:pt x="182" y="326"/>
                  <a:pt x="154" y="308"/>
                  <a:pt x="119" y="284"/>
                </a:cubicBezTo>
                <a:cubicBezTo>
                  <a:pt x="91" y="201"/>
                  <a:pt x="135" y="324"/>
                  <a:pt x="95" y="236"/>
                </a:cubicBezTo>
                <a:cubicBezTo>
                  <a:pt x="74" y="189"/>
                  <a:pt x="63" y="140"/>
                  <a:pt x="40" y="94"/>
                </a:cubicBezTo>
                <a:cubicBezTo>
                  <a:pt x="32" y="78"/>
                  <a:pt x="23" y="63"/>
                  <a:pt x="16" y="47"/>
                </a:cubicBezTo>
                <a:cubicBezTo>
                  <a:pt x="9" y="32"/>
                  <a:pt x="0" y="0"/>
                  <a:pt x="0" y="0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9" name="Freeform 9"/>
          <p:cNvSpPr>
            <a:spLocks/>
          </p:cNvSpPr>
          <p:nvPr/>
        </p:nvSpPr>
        <p:spPr bwMode="auto">
          <a:xfrm>
            <a:off x="5127625" y="2416175"/>
            <a:ext cx="458788" cy="766763"/>
          </a:xfrm>
          <a:custGeom>
            <a:avLst/>
            <a:gdLst>
              <a:gd name="T0" fmla="*/ 2147483647 w 289"/>
              <a:gd name="T1" fmla="*/ 0 h 483"/>
              <a:gd name="T2" fmla="*/ 2147483647 w 289"/>
              <a:gd name="T3" fmla="*/ 2147483647 h 483"/>
              <a:gd name="T4" fmla="*/ 2147483647 w 289"/>
              <a:gd name="T5" fmla="*/ 2147483647 h 483"/>
              <a:gd name="T6" fmla="*/ 2147483647 w 289"/>
              <a:gd name="T7" fmla="*/ 2147483647 h 483"/>
              <a:gd name="T8" fmla="*/ 2147483647 w 289"/>
              <a:gd name="T9" fmla="*/ 2147483647 h 483"/>
              <a:gd name="T10" fmla="*/ 2147483647 w 289"/>
              <a:gd name="T11" fmla="*/ 2147483647 h 483"/>
              <a:gd name="T12" fmla="*/ 2147483647 w 289"/>
              <a:gd name="T13" fmla="*/ 2147483647 h 483"/>
              <a:gd name="T14" fmla="*/ 2147483647 w 289"/>
              <a:gd name="T15" fmla="*/ 2147483647 h 483"/>
              <a:gd name="T16" fmla="*/ 2147483647 w 289"/>
              <a:gd name="T17" fmla="*/ 2147483647 h 4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9"/>
              <a:gd name="T28" fmla="*/ 0 h 483"/>
              <a:gd name="T29" fmla="*/ 289 w 289"/>
              <a:gd name="T30" fmla="*/ 483 h 48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9" h="483">
                <a:moveTo>
                  <a:pt x="289" y="0"/>
                </a:moveTo>
                <a:cubicBezTo>
                  <a:pt x="275" y="69"/>
                  <a:pt x="257" y="138"/>
                  <a:pt x="234" y="205"/>
                </a:cubicBezTo>
                <a:cubicBezTo>
                  <a:pt x="219" y="249"/>
                  <a:pt x="202" y="292"/>
                  <a:pt x="155" y="308"/>
                </a:cubicBezTo>
                <a:cubicBezTo>
                  <a:pt x="150" y="316"/>
                  <a:pt x="146" y="325"/>
                  <a:pt x="139" y="332"/>
                </a:cubicBezTo>
                <a:cubicBezTo>
                  <a:pt x="133" y="338"/>
                  <a:pt x="122" y="340"/>
                  <a:pt x="116" y="347"/>
                </a:cubicBezTo>
                <a:cubicBezTo>
                  <a:pt x="71" y="404"/>
                  <a:pt x="152" y="337"/>
                  <a:pt x="92" y="395"/>
                </a:cubicBezTo>
                <a:cubicBezTo>
                  <a:pt x="31" y="454"/>
                  <a:pt x="107" y="358"/>
                  <a:pt x="45" y="434"/>
                </a:cubicBezTo>
                <a:cubicBezTo>
                  <a:pt x="35" y="446"/>
                  <a:pt x="22" y="475"/>
                  <a:pt x="5" y="481"/>
                </a:cubicBezTo>
                <a:cubicBezTo>
                  <a:pt x="0" y="483"/>
                  <a:pt x="5" y="471"/>
                  <a:pt x="5" y="466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0" name="Freeform 10"/>
          <p:cNvSpPr>
            <a:spLocks/>
          </p:cNvSpPr>
          <p:nvPr/>
        </p:nvSpPr>
        <p:spPr bwMode="auto">
          <a:xfrm>
            <a:off x="2579688" y="1276350"/>
            <a:ext cx="752475" cy="514350"/>
          </a:xfrm>
          <a:custGeom>
            <a:avLst/>
            <a:gdLst>
              <a:gd name="T0" fmla="*/ 0 w 474"/>
              <a:gd name="T1" fmla="*/ 0 h 324"/>
              <a:gd name="T2" fmla="*/ 2147483647 w 474"/>
              <a:gd name="T3" fmla="*/ 2147483647 h 324"/>
              <a:gd name="T4" fmla="*/ 2147483647 w 474"/>
              <a:gd name="T5" fmla="*/ 2147483647 h 324"/>
              <a:gd name="T6" fmla="*/ 2147483647 w 474"/>
              <a:gd name="T7" fmla="*/ 2147483647 h 324"/>
              <a:gd name="T8" fmla="*/ 2147483647 w 474"/>
              <a:gd name="T9" fmla="*/ 2147483647 h 3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4"/>
              <a:gd name="T16" fmla="*/ 0 h 324"/>
              <a:gd name="T17" fmla="*/ 474 w 474"/>
              <a:gd name="T18" fmla="*/ 324 h 3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4" h="324">
                <a:moveTo>
                  <a:pt x="0" y="0"/>
                </a:moveTo>
                <a:cubicBezTo>
                  <a:pt x="50" y="25"/>
                  <a:pt x="109" y="30"/>
                  <a:pt x="158" y="55"/>
                </a:cubicBezTo>
                <a:cubicBezTo>
                  <a:pt x="210" y="82"/>
                  <a:pt x="268" y="115"/>
                  <a:pt x="324" y="134"/>
                </a:cubicBezTo>
                <a:cubicBezTo>
                  <a:pt x="368" y="178"/>
                  <a:pt x="414" y="216"/>
                  <a:pt x="450" y="268"/>
                </a:cubicBezTo>
                <a:cubicBezTo>
                  <a:pt x="456" y="286"/>
                  <a:pt x="474" y="307"/>
                  <a:pt x="474" y="324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1" name="Freeform 11"/>
          <p:cNvSpPr>
            <a:spLocks/>
          </p:cNvSpPr>
          <p:nvPr/>
        </p:nvSpPr>
        <p:spPr bwMode="auto">
          <a:xfrm>
            <a:off x="5599113" y="1314450"/>
            <a:ext cx="889000" cy="500063"/>
          </a:xfrm>
          <a:custGeom>
            <a:avLst/>
            <a:gdLst>
              <a:gd name="T0" fmla="*/ 0 w 560"/>
              <a:gd name="T1" fmla="*/ 2147483647 h 315"/>
              <a:gd name="T2" fmla="*/ 2147483647 w 560"/>
              <a:gd name="T3" fmla="*/ 2147483647 h 315"/>
              <a:gd name="T4" fmla="*/ 2147483647 w 560"/>
              <a:gd name="T5" fmla="*/ 2147483647 h 315"/>
              <a:gd name="T6" fmla="*/ 2147483647 w 560"/>
              <a:gd name="T7" fmla="*/ 2147483647 h 315"/>
              <a:gd name="T8" fmla="*/ 2147483647 w 560"/>
              <a:gd name="T9" fmla="*/ 2147483647 h 315"/>
              <a:gd name="T10" fmla="*/ 2147483647 w 560"/>
              <a:gd name="T11" fmla="*/ 0 h 3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60"/>
              <a:gd name="T19" fmla="*/ 0 h 315"/>
              <a:gd name="T20" fmla="*/ 560 w 560"/>
              <a:gd name="T21" fmla="*/ 315 h 3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60" h="315">
                <a:moveTo>
                  <a:pt x="0" y="315"/>
                </a:moveTo>
                <a:cubicBezTo>
                  <a:pt x="38" y="269"/>
                  <a:pt x="77" y="223"/>
                  <a:pt x="126" y="189"/>
                </a:cubicBezTo>
                <a:cubicBezTo>
                  <a:pt x="202" y="74"/>
                  <a:pt x="340" y="40"/>
                  <a:pt x="466" y="8"/>
                </a:cubicBezTo>
                <a:cubicBezTo>
                  <a:pt x="484" y="11"/>
                  <a:pt x="503" y="13"/>
                  <a:pt x="521" y="16"/>
                </a:cubicBezTo>
                <a:cubicBezTo>
                  <a:pt x="529" y="18"/>
                  <a:pt x="537" y="26"/>
                  <a:pt x="544" y="23"/>
                </a:cubicBezTo>
                <a:cubicBezTo>
                  <a:pt x="553" y="19"/>
                  <a:pt x="560" y="0"/>
                  <a:pt x="560" y="0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2" name="Oval 12"/>
          <p:cNvSpPr>
            <a:spLocks noChangeArrowheads="1"/>
          </p:cNvSpPr>
          <p:nvPr/>
        </p:nvSpPr>
        <p:spPr bwMode="auto">
          <a:xfrm>
            <a:off x="1295400" y="10239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3" name="Oval 13"/>
          <p:cNvSpPr>
            <a:spLocks noChangeArrowheads="1"/>
          </p:cNvSpPr>
          <p:nvPr/>
        </p:nvSpPr>
        <p:spPr bwMode="auto">
          <a:xfrm>
            <a:off x="4867275" y="183991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4" name="Oval 14"/>
          <p:cNvSpPr>
            <a:spLocks noChangeArrowheads="1"/>
          </p:cNvSpPr>
          <p:nvPr/>
        </p:nvSpPr>
        <p:spPr bwMode="auto">
          <a:xfrm>
            <a:off x="2790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5" name="Oval 15"/>
          <p:cNvSpPr>
            <a:spLocks noChangeArrowheads="1"/>
          </p:cNvSpPr>
          <p:nvPr/>
        </p:nvSpPr>
        <p:spPr bwMode="auto">
          <a:xfrm>
            <a:off x="6532563" y="1012825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6" name="Oval 16"/>
          <p:cNvSpPr>
            <a:spLocks noChangeArrowheads="1"/>
          </p:cNvSpPr>
          <p:nvPr/>
        </p:nvSpPr>
        <p:spPr bwMode="auto">
          <a:xfrm>
            <a:off x="3867150" y="297021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7" name="Freeform 17"/>
          <p:cNvSpPr>
            <a:spLocks/>
          </p:cNvSpPr>
          <p:nvPr/>
        </p:nvSpPr>
        <p:spPr bwMode="auto">
          <a:xfrm>
            <a:off x="3511550" y="2400300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8" name="Freeform 18"/>
          <p:cNvSpPr>
            <a:spLocks/>
          </p:cNvSpPr>
          <p:nvPr/>
        </p:nvSpPr>
        <p:spPr bwMode="auto">
          <a:xfrm>
            <a:off x="3505200" y="1481138"/>
            <a:ext cx="2025650" cy="455612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9" name="Oval 19"/>
          <p:cNvSpPr>
            <a:spLocks noChangeArrowheads="1"/>
          </p:cNvSpPr>
          <p:nvPr/>
        </p:nvSpPr>
        <p:spPr bwMode="auto">
          <a:xfrm>
            <a:off x="4873625" y="1844675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0" name="Oval 20"/>
          <p:cNvSpPr>
            <a:spLocks noChangeArrowheads="1"/>
          </p:cNvSpPr>
          <p:nvPr/>
        </p:nvSpPr>
        <p:spPr bwMode="auto">
          <a:xfrm>
            <a:off x="2797175" y="183356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1" name="Freeform 21"/>
          <p:cNvSpPr>
            <a:spLocks/>
          </p:cNvSpPr>
          <p:nvPr/>
        </p:nvSpPr>
        <p:spPr bwMode="auto">
          <a:xfrm>
            <a:off x="3505200" y="2395538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2" name="Oval 22"/>
          <p:cNvSpPr>
            <a:spLocks noChangeArrowheads="1"/>
          </p:cNvSpPr>
          <p:nvPr/>
        </p:nvSpPr>
        <p:spPr bwMode="auto">
          <a:xfrm>
            <a:off x="2790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3" name="Oval 23"/>
          <p:cNvSpPr>
            <a:spLocks noChangeArrowheads="1"/>
          </p:cNvSpPr>
          <p:nvPr/>
        </p:nvSpPr>
        <p:spPr bwMode="auto">
          <a:xfrm>
            <a:off x="4876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4" name="Freeform 24"/>
          <p:cNvSpPr>
            <a:spLocks/>
          </p:cNvSpPr>
          <p:nvPr/>
        </p:nvSpPr>
        <p:spPr bwMode="auto">
          <a:xfrm>
            <a:off x="3505200" y="2395538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5" name="Oval 25"/>
          <p:cNvSpPr>
            <a:spLocks noChangeArrowheads="1"/>
          </p:cNvSpPr>
          <p:nvPr/>
        </p:nvSpPr>
        <p:spPr bwMode="auto">
          <a:xfrm>
            <a:off x="2790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6" name="Oval 26"/>
          <p:cNvSpPr>
            <a:spLocks noChangeArrowheads="1"/>
          </p:cNvSpPr>
          <p:nvPr/>
        </p:nvSpPr>
        <p:spPr bwMode="auto">
          <a:xfrm>
            <a:off x="4876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7" name="Freeform 27"/>
          <p:cNvSpPr>
            <a:spLocks/>
          </p:cNvSpPr>
          <p:nvPr/>
        </p:nvSpPr>
        <p:spPr bwMode="auto">
          <a:xfrm>
            <a:off x="3505200" y="1481138"/>
            <a:ext cx="2025650" cy="455612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8" name="Freeform 28"/>
          <p:cNvSpPr>
            <a:spLocks/>
          </p:cNvSpPr>
          <p:nvPr/>
        </p:nvSpPr>
        <p:spPr bwMode="auto">
          <a:xfrm>
            <a:off x="3505200" y="2395538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9" name="Oval 29"/>
          <p:cNvSpPr>
            <a:spLocks noChangeArrowheads="1"/>
          </p:cNvSpPr>
          <p:nvPr/>
        </p:nvSpPr>
        <p:spPr bwMode="auto">
          <a:xfrm>
            <a:off x="2790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0" name="Oval 30"/>
          <p:cNvSpPr>
            <a:spLocks noChangeArrowheads="1"/>
          </p:cNvSpPr>
          <p:nvPr/>
        </p:nvSpPr>
        <p:spPr bwMode="auto">
          <a:xfrm>
            <a:off x="4876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10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58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84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584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58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584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584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358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584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58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2" grpId="0" uiExpand="1" build="p" bldLvl="2"/>
      <p:bldP spid="358405" grpId="0" animBg="1"/>
      <p:bldP spid="358407" grpId="0" animBg="1"/>
      <p:bldP spid="358408" grpId="0" animBg="1"/>
      <p:bldP spid="358409" grpId="0" animBg="1"/>
      <p:bldP spid="358410" grpId="0" animBg="1"/>
      <p:bldP spid="358411" grpId="0" animBg="1"/>
      <p:bldP spid="358412" grpId="0" animBg="1"/>
      <p:bldP spid="358413" grpId="0" animBg="1"/>
      <p:bldP spid="358414" grpId="0" animBg="1"/>
      <p:bldP spid="358415" grpId="0" animBg="1"/>
      <p:bldP spid="358416" grpId="0" animBg="1"/>
      <p:bldP spid="358417" grpId="0" animBg="1"/>
      <p:bldP spid="358418" grpId="0" animBg="1"/>
      <p:bldP spid="358419" grpId="0" animBg="1"/>
      <p:bldP spid="358420" grpId="0" animBg="1"/>
      <p:bldP spid="358421" grpId="0" animBg="1"/>
      <p:bldP spid="358422" grpId="0" animBg="1"/>
      <p:bldP spid="358423" grpId="0" animBg="1"/>
      <p:bldP spid="358424" grpId="0" animBg="1"/>
      <p:bldP spid="358425" grpId="0" animBg="1"/>
      <p:bldP spid="358426" grpId="0" animBg="1"/>
      <p:bldP spid="358427" grpId="0" animBg="1"/>
      <p:bldP spid="358428" grpId="0" animBg="1"/>
      <p:bldP spid="358429" grpId="0" animBg="1"/>
      <p:bldP spid="35843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Process Scheduling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4648200"/>
            <a:ext cx="8610600" cy="1905000"/>
          </a:xfrm>
        </p:spPr>
        <p:txBody>
          <a:bodyPr/>
          <a:lstStyle/>
          <a:p>
            <a:r>
              <a:rPr lang="en-US" altLang="en-US" smtClean="0"/>
              <a:t>PCBs move from queue to queue as they change state</a:t>
            </a:r>
          </a:p>
          <a:p>
            <a:pPr lvl="1"/>
            <a:r>
              <a:rPr lang="en-US" altLang="en-US" smtClean="0"/>
              <a:t>Decisions about which order to remove from queues are </a:t>
            </a:r>
            <a:r>
              <a:rPr lang="en-US" altLang="en-US" smtClean="0">
                <a:solidFill>
                  <a:schemeClr val="hlink"/>
                </a:solidFill>
              </a:rPr>
              <a:t>Scheduling</a:t>
            </a:r>
            <a:r>
              <a:rPr lang="en-US" altLang="en-US" smtClean="0"/>
              <a:t> decisions</a:t>
            </a:r>
          </a:p>
          <a:p>
            <a:pPr lvl="1"/>
            <a:r>
              <a:rPr lang="en-US" altLang="en-US" smtClean="0"/>
              <a:t>Many algorithms possible (few weeks from now)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1295400" y="762000"/>
            <a:ext cx="6248400" cy="3632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69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Ready Queue And Various I/O Device Queues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10600" cy="106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dirty="0" smtClean="0">
                <a:ea typeface="Gulim" panose="020B0600000101010101" pitchFamily="34" charset="-127"/>
              </a:rPr>
              <a:t>Process not running </a:t>
            </a:r>
            <a:r>
              <a:rPr lang="en-US" altLang="ko-KR" sz="2000" dirty="0" smtClean="0">
                <a:ea typeface="Gulim" panose="020B0600000101010101" pitchFamily="34" charset="-127"/>
                <a:sym typeface="Symbol" panose="05050102010706020507" pitchFamily="18" charset="2"/>
              </a:rPr>
              <a:t> PCB </a:t>
            </a:r>
            <a:r>
              <a:rPr lang="en-US" altLang="ko-KR" sz="2000" dirty="0" smtClean="0">
                <a:ea typeface="Gulim" panose="020B0600000101010101" pitchFamily="34" charset="-127"/>
              </a:rPr>
              <a:t>is in some scheduler queue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 smtClean="0">
                <a:ea typeface="Gulim" panose="020B0600000101010101" pitchFamily="34" charset="-127"/>
              </a:rPr>
              <a:t>Separate queue for each device/signal/condition 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 smtClean="0">
                <a:ea typeface="Gulim" panose="020B0600000101010101" pitchFamily="34" charset="-127"/>
              </a:rPr>
              <a:t>Each queue can have a different scheduler policy</a:t>
            </a:r>
          </a:p>
        </p:txBody>
      </p:sp>
      <p:grpSp>
        <p:nvGrpSpPr>
          <p:cNvPr id="359562" name="Group 138"/>
          <p:cNvGrpSpPr>
            <a:grpSpLocks/>
          </p:cNvGrpSpPr>
          <p:nvPr/>
        </p:nvGrpSpPr>
        <p:grpSpPr bwMode="auto">
          <a:xfrm>
            <a:off x="2255838" y="1931988"/>
            <a:ext cx="6400800" cy="1524000"/>
            <a:chOff x="1432" y="527"/>
            <a:chExt cx="4032" cy="960"/>
          </a:xfrm>
        </p:grpSpPr>
        <p:grpSp>
          <p:nvGrpSpPr>
            <p:cNvPr id="16472" name="Group 24"/>
            <p:cNvGrpSpPr>
              <a:grpSpLocks/>
            </p:cNvGrpSpPr>
            <p:nvPr/>
          </p:nvGrpSpPr>
          <p:grpSpPr bwMode="auto">
            <a:xfrm>
              <a:off x="2440" y="527"/>
              <a:ext cx="624" cy="864"/>
              <a:chOff x="2208" y="528"/>
              <a:chExt cx="672" cy="1008"/>
            </a:xfrm>
          </p:grpSpPr>
          <p:sp>
            <p:nvSpPr>
              <p:cNvPr id="16491" name="Rectangle 21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1008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Other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State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r>
                  <a:rPr lang="en-US" altLang="ko-KR" sz="1600" b="0" dirty="0" smtClean="0">
                    <a:latin typeface="Consolas" charset="0"/>
                    <a:ea typeface="Consolas" charset="0"/>
                    <a:cs typeface="Consolas" charset="0"/>
                  </a:rPr>
                  <a:t>CB</a:t>
                </a:r>
                <a:r>
                  <a:rPr lang="en-US" altLang="ko-KR" sz="1600" b="0" baseline="-25000" dirty="0" smtClean="0">
                    <a:latin typeface="Consolas" charset="0"/>
                    <a:ea typeface="Consolas" charset="0"/>
                    <a:cs typeface="Consolas" charset="0"/>
                  </a:rPr>
                  <a:t>9</a:t>
                </a:r>
                <a:endParaRPr lang="en-US" altLang="ko-KR" sz="1600" b="0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92" name="Rectangle 22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Link</a:t>
                </a:r>
              </a:p>
            </p:txBody>
          </p:sp>
          <p:sp>
            <p:nvSpPr>
              <p:cNvPr id="16493" name="Rectangle 23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672" cy="19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Registers</a:t>
                </a:r>
              </a:p>
            </p:txBody>
          </p:sp>
        </p:grpSp>
        <p:grpSp>
          <p:nvGrpSpPr>
            <p:cNvPr id="16473" name="Group 29"/>
            <p:cNvGrpSpPr>
              <a:grpSpLocks/>
            </p:cNvGrpSpPr>
            <p:nvPr/>
          </p:nvGrpSpPr>
          <p:grpSpPr bwMode="auto">
            <a:xfrm>
              <a:off x="3352" y="527"/>
              <a:ext cx="624" cy="864"/>
              <a:chOff x="2208" y="528"/>
              <a:chExt cx="672" cy="1008"/>
            </a:xfrm>
          </p:grpSpPr>
          <p:sp>
            <p:nvSpPr>
              <p:cNvPr id="16488" name="Rectangle 30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1008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Other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State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r>
                  <a:rPr lang="en-US" altLang="ko-KR" sz="1600" b="0" dirty="0" smtClean="0">
                    <a:latin typeface="Consolas" charset="0"/>
                    <a:ea typeface="Consolas" charset="0"/>
                    <a:cs typeface="Consolas" charset="0"/>
                  </a:rPr>
                  <a:t>CB</a:t>
                </a:r>
                <a:r>
                  <a:rPr lang="en-US" altLang="ko-KR" sz="1600" b="0" baseline="-25000" dirty="0" smtClean="0">
                    <a:latin typeface="Consolas" charset="0"/>
                    <a:ea typeface="Consolas" charset="0"/>
                    <a:cs typeface="Consolas" charset="0"/>
                  </a:rPr>
                  <a:t>6</a:t>
                </a:r>
                <a:endParaRPr lang="en-US" altLang="ko-KR" sz="1600" b="0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89" name="Rectangle 31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Link</a:t>
                </a:r>
              </a:p>
            </p:txBody>
          </p:sp>
          <p:sp>
            <p:nvSpPr>
              <p:cNvPr id="16490" name="Rectangle 32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672" cy="19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Registers</a:t>
                </a:r>
              </a:p>
            </p:txBody>
          </p:sp>
        </p:grpSp>
        <p:grpSp>
          <p:nvGrpSpPr>
            <p:cNvPr id="16474" name="Group 33"/>
            <p:cNvGrpSpPr>
              <a:grpSpLocks/>
            </p:cNvGrpSpPr>
            <p:nvPr/>
          </p:nvGrpSpPr>
          <p:grpSpPr bwMode="auto">
            <a:xfrm>
              <a:off x="4456" y="527"/>
              <a:ext cx="624" cy="864"/>
              <a:chOff x="2208" y="528"/>
              <a:chExt cx="672" cy="1008"/>
            </a:xfrm>
          </p:grpSpPr>
          <p:sp>
            <p:nvSpPr>
              <p:cNvPr id="16485" name="Rectangle 34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1008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Other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State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r>
                  <a:rPr lang="en-US" altLang="ko-KR" sz="1600" b="0" dirty="0" smtClean="0">
                    <a:latin typeface="Consolas" charset="0"/>
                    <a:ea typeface="Consolas" charset="0"/>
                    <a:cs typeface="Consolas" charset="0"/>
                  </a:rPr>
                  <a:t>CB</a:t>
                </a:r>
                <a:r>
                  <a:rPr lang="en-US" altLang="ko-KR" sz="1600" b="0" baseline="-25000" dirty="0" smtClean="0">
                    <a:latin typeface="Consolas" charset="0"/>
                    <a:ea typeface="Consolas" charset="0"/>
                    <a:cs typeface="Consolas" charset="0"/>
                  </a:rPr>
                  <a:t>16</a:t>
                </a:r>
                <a:endParaRPr lang="en-US" altLang="ko-KR" sz="1600" b="0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86" name="Rectangle 35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Link</a:t>
                </a:r>
              </a:p>
            </p:txBody>
          </p:sp>
          <p:sp>
            <p:nvSpPr>
              <p:cNvPr id="16487" name="Rectangle 36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672" cy="19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Registers</a:t>
                </a:r>
              </a:p>
            </p:txBody>
          </p:sp>
        </p:grpSp>
        <p:grpSp>
          <p:nvGrpSpPr>
            <p:cNvPr id="16475" name="Group 42"/>
            <p:cNvGrpSpPr>
              <a:grpSpLocks/>
            </p:cNvGrpSpPr>
            <p:nvPr/>
          </p:nvGrpSpPr>
          <p:grpSpPr bwMode="auto">
            <a:xfrm>
              <a:off x="5272" y="623"/>
              <a:ext cx="192" cy="192"/>
              <a:chOff x="2448" y="2016"/>
              <a:chExt cx="192" cy="192"/>
            </a:xfrm>
          </p:grpSpPr>
          <p:sp>
            <p:nvSpPr>
              <p:cNvPr id="16481" name="Line 25"/>
              <p:cNvSpPr>
                <a:spLocks noChangeShapeType="1"/>
              </p:cNvSpPr>
              <p:nvPr/>
            </p:nvSpPr>
            <p:spPr bwMode="auto">
              <a:xfrm>
                <a:off x="2448" y="211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82" name="Line 26"/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83" name="Line 27"/>
              <p:cNvSpPr>
                <a:spLocks noChangeShapeType="1"/>
              </p:cNvSpPr>
              <p:nvPr/>
            </p:nvSpPr>
            <p:spPr bwMode="auto">
              <a:xfrm>
                <a:off x="2520" y="2208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84" name="Line 41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sp>
          <p:nvSpPr>
            <p:cNvPr id="16476" name="Line 43"/>
            <p:cNvSpPr>
              <a:spLocks noChangeShapeType="1"/>
            </p:cNvSpPr>
            <p:nvPr/>
          </p:nvSpPr>
          <p:spPr bwMode="auto">
            <a:xfrm>
              <a:off x="3064" y="62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77" name="Line 44"/>
            <p:cNvSpPr>
              <a:spLocks noChangeShapeType="1"/>
            </p:cNvSpPr>
            <p:nvPr/>
          </p:nvSpPr>
          <p:spPr bwMode="auto">
            <a:xfrm>
              <a:off x="3976" y="623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78" name="Line 45"/>
            <p:cNvSpPr>
              <a:spLocks noChangeShapeType="1"/>
            </p:cNvSpPr>
            <p:nvPr/>
          </p:nvSpPr>
          <p:spPr bwMode="auto">
            <a:xfrm>
              <a:off x="5080" y="62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79" name="Line 81"/>
            <p:cNvSpPr>
              <a:spLocks noChangeShapeType="1"/>
            </p:cNvSpPr>
            <p:nvPr/>
          </p:nvSpPr>
          <p:spPr bwMode="auto">
            <a:xfrm>
              <a:off x="1432" y="623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80" name="Freeform 86"/>
            <p:cNvSpPr>
              <a:spLocks/>
            </p:cNvSpPr>
            <p:nvPr/>
          </p:nvSpPr>
          <p:spPr bwMode="auto">
            <a:xfrm>
              <a:off x="1432" y="671"/>
              <a:ext cx="3024" cy="816"/>
            </a:xfrm>
            <a:custGeom>
              <a:avLst/>
              <a:gdLst>
                <a:gd name="T0" fmla="*/ 0 w 3024"/>
                <a:gd name="T1" fmla="*/ 154 h 912"/>
                <a:gd name="T2" fmla="*/ 816 w 3024"/>
                <a:gd name="T3" fmla="*/ 730 h 912"/>
                <a:gd name="T4" fmla="*/ 2640 w 3024"/>
                <a:gd name="T5" fmla="*/ 730 h 912"/>
                <a:gd name="T6" fmla="*/ 3024 w 3024"/>
                <a:gd name="T7" fmla="*/ 0 h 9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24" h="912">
                  <a:moveTo>
                    <a:pt x="0" y="192"/>
                  </a:moveTo>
                  <a:lnTo>
                    <a:pt x="816" y="912"/>
                  </a:lnTo>
                  <a:lnTo>
                    <a:pt x="2640" y="912"/>
                  </a:lnTo>
                  <a:lnTo>
                    <a:pt x="302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pSp>
        <p:nvGrpSpPr>
          <p:cNvPr id="359560" name="Group 136"/>
          <p:cNvGrpSpPr>
            <a:grpSpLocks/>
          </p:cNvGrpSpPr>
          <p:nvPr/>
        </p:nvGrpSpPr>
        <p:grpSpPr bwMode="auto">
          <a:xfrm>
            <a:off x="2255838" y="5132388"/>
            <a:ext cx="2362200" cy="1371600"/>
            <a:chOff x="1432" y="2543"/>
            <a:chExt cx="1488" cy="864"/>
          </a:xfrm>
        </p:grpSpPr>
        <p:grpSp>
          <p:nvGrpSpPr>
            <p:cNvPr id="16458" name="Group 104"/>
            <p:cNvGrpSpPr>
              <a:grpSpLocks/>
            </p:cNvGrpSpPr>
            <p:nvPr/>
          </p:nvGrpSpPr>
          <p:grpSpPr bwMode="auto">
            <a:xfrm>
              <a:off x="1912" y="2543"/>
              <a:ext cx="1008" cy="864"/>
              <a:chOff x="1680" y="2544"/>
              <a:chExt cx="1008" cy="912"/>
            </a:xfrm>
          </p:grpSpPr>
          <p:grpSp>
            <p:nvGrpSpPr>
              <p:cNvPr id="16461" name="Group 70"/>
              <p:cNvGrpSpPr>
                <a:grpSpLocks/>
              </p:cNvGrpSpPr>
              <p:nvPr/>
            </p:nvGrpSpPr>
            <p:grpSpPr bwMode="auto">
              <a:xfrm>
                <a:off x="1680" y="2544"/>
                <a:ext cx="624" cy="912"/>
                <a:chOff x="2208" y="528"/>
                <a:chExt cx="672" cy="1008"/>
              </a:xfrm>
            </p:grpSpPr>
            <p:sp>
              <p:nvSpPr>
                <p:cNvPr id="16469" name="Rectangle 71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1008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  <a:p>
                  <a:endParaRPr lang="ko-KR" altLang="en-US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Other</a:t>
                  </a: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State</a:t>
                  </a: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P</a:t>
                  </a:r>
                  <a:r>
                    <a:rPr lang="en-US" altLang="ko-KR" sz="1600" b="0" dirty="0" smtClean="0">
                      <a:latin typeface="Consolas" charset="0"/>
                      <a:ea typeface="Consolas" charset="0"/>
                      <a:cs typeface="Consolas" charset="0"/>
                    </a:rPr>
                    <a:t>CB</a:t>
                  </a:r>
                  <a:r>
                    <a:rPr lang="en-US" altLang="ko-KR" sz="1600" b="0" baseline="-25000" dirty="0" smtClean="0">
                      <a:latin typeface="Consolas" charset="0"/>
                      <a:ea typeface="Consolas" charset="0"/>
                      <a:cs typeface="Consolas" charset="0"/>
                    </a:rPr>
                    <a:t>8</a:t>
                  </a:r>
                  <a:endParaRPr lang="en-US" altLang="ko-KR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70" name="Rectangle 72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240"/>
                </a:xfrm>
                <a:prstGeom prst="rect">
                  <a:avLst/>
                </a:prstGeom>
                <a:solidFill>
                  <a:srgbClr val="00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600" b="0">
                      <a:latin typeface="Consolas" charset="0"/>
                      <a:ea typeface="Consolas" charset="0"/>
                      <a:cs typeface="Consolas" charset="0"/>
                    </a:rPr>
                    <a:t>Link</a:t>
                  </a:r>
                </a:p>
              </p:txBody>
            </p:sp>
            <p:sp>
              <p:nvSpPr>
                <p:cNvPr id="16471" name="Rectangle 73"/>
                <p:cNvSpPr>
                  <a:spLocks noChangeArrowheads="1"/>
                </p:cNvSpPr>
                <p:nvPr/>
              </p:nvSpPr>
              <p:spPr bwMode="auto">
                <a:xfrm>
                  <a:off x="2208" y="768"/>
                  <a:ext cx="672" cy="192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600" b="0">
                      <a:latin typeface="Consolas" charset="0"/>
                      <a:ea typeface="Consolas" charset="0"/>
                      <a:cs typeface="Consolas" charset="0"/>
                    </a:rPr>
                    <a:t>Registers</a:t>
                  </a:r>
                </a:p>
              </p:txBody>
            </p:sp>
          </p:grpSp>
          <p:grpSp>
            <p:nvGrpSpPr>
              <p:cNvPr id="16462" name="Group 89"/>
              <p:cNvGrpSpPr>
                <a:grpSpLocks/>
              </p:cNvGrpSpPr>
              <p:nvPr/>
            </p:nvGrpSpPr>
            <p:grpSpPr bwMode="auto">
              <a:xfrm>
                <a:off x="2304" y="2640"/>
                <a:ext cx="384" cy="192"/>
                <a:chOff x="2304" y="2640"/>
                <a:chExt cx="384" cy="192"/>
              </a:xfrm>
            </p:grpSpPr>
            <p:grpSp>
              <p:nvGrpSpPr>
                <p:cNvPr id="16463" name="Group 74"/>
                <p:cNvGrpSpPr>
                  <a:grpSpLocks/>
                </p:cNvGrpSpPr>
                <p:nvPr/>
              </p:nvGrpSpPr>
              <p:grpSpPr bwMode="auto">
                <a:xfrm>
                  <a:off x="2496" y="2640"/>
                  <a:ext cx="192" cy="192"/>
                  <a:chOff x="2448" y="2016"/>
                  <a:chExt cx="192" cy="192"/>
                </a:xfrm>
              </p:grpSpPr>
              <p:sp>
                <p:nvSpPr>
                  <p:cNvPr id="16465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112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0">
                      <a:latin typeface="Consolas" charset="0"/>
                      <a:ea typeface="Consolas" charset="0"/>
                      <a:cs typeface="Consolas" charset="0"/>
                    </a:endParaRPr>
                  </a:p>
                </p:txBody>
              </p:sp>
              <p:sp>
                <p:nvSpPr>
                  <p:cNvPr id="16466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2160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0">
                      <a:latin typeface="Consolas" charset="0"/>
                      <a:ea typeface="Consolas" charset="0"/>
                      <a:cs typeface="Consolas" charset="0"/>
                    </a:endParaRPr>
                  </a:p>
                </p:txBody>
              </p:sp>
              <p:sp>
                <p:nvSpPr>
                  <p:cNvPr id="16467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2520" y="2208"/>
                    <a:ext cx="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0">
                      <a:latin typeface="Consolas" charset="0"/>
                      <a:ea typeface="Consolas" charset="0"/>
                      <a:cs typeface="Consolas" charset="0"/>
                    </a:endParaRPr>
                  </a:p>
                </p:txBody>
              </p:sp>
              <p:sp>
                <p:nvSpPr>
                  <p:cNvPr id="16468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2016"/>
                    <a:ext cx="0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0">
                      <a:latin typeface="Consolas" charset="0"/>
                      <a:ea typeface="Consolas" charset="0"/>
                      <a:cs typeface="Consolas" charset="0"/>
                    </a:endParaRPr>
                  </a:p>
                </p:txBody>
              </p:sp>
            </p:grpSp>
            <p:sp>
              <p:nvSpPr>
                <p:cNvPr id="16464" name="Line 79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</p:grpSp>
        <p:sp>
          <p:nvSpPr>
            <p:cNvPr id="16459" name="Line 87"/>
            <p:cNvSpPr>
              <a:spLocks noChangeShapeType="1"/>
            </p:cNvSpPr>
            <p:nvPr/>
          </p:nvSpPr>
          <p:spPr bwMode="auto">
            <a:xfrm flipV="1">
              <a:off x="1432" y="2639"/>
              <a:ext cx="48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60" name="Line 88"/>
            <p:cNvSpPr>
              <a:spLocks noChangeShapeType="1"/>
            </p:cNvSpPr>
            <p:nvPr/>
          </p:nvSpPr>
          <p:spPr bwMode="auto">
            <a:xfrm flipV="1">
              <a:off x="1432" y="2687"/>
              <a:ext cx="48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pSp>
        <p:nvGrpSpPr>
          <p:cNvPr id="359559" name="Group 135"/>
          <p:cNvGrpSpPr>
            <a:grpSpLocks/>
          </p:cNvGrpSpPr>
          <p:nvPr/>
        </p:nvGrpSpPr>
        <p:grpSpPr bwMode="auto">
          <a:xfrm>
            <a:off x="2179638" y="4522788"/>
            <a:ext cx="685800" cy="685800"/>
            <a:chOff x="1384" y="2159"/>
            <a:chExt cx="432" cy="432"/>
          </a:xfrm>
        </p:grpSpPr>
        <p:grpSp>
          <p:nvGrpSpPr>
            <p:cNvPr id="16444" name="Group 90"/>
            <p:cNvGrpSpPr>
              <a:grpSpLocks/>
            </p:cNvGrpSpPr>
            <p:nvPr/>
          </p:nvGrpSpPr>
          <p:grpSpPr bwMode="auto">
            <a:xfrm>
              <a:off x="1432" y="2159"/>
              <a:ext cx="384" cy="192"/>
              <a:chOff x="2304" y="2640"/>
              <a:chExt cx="384" cy="192"/>
            </a:xfrm>
          </p:grpSpPr>
          <p:grpSp>
            <p:nvGrpSpPr>
              <p:cNvPr id="16452" name="Group 91"/>
              <p:cNvGrpSpPr>
                <a:grpSpLocks/>
              </p:cNvGrpSpPr>
              <p:nvPr/>
            </p:nvGrpSpPr>
            <p:grpSpPr bwMode="auto">
              <a:xfrm>
                <a:off x="2496" y="2640"/>
                <a:ext cx="192" cy="192"/>
                <a:chOff x="2448" y="2016"/>
                <a:chExt cx="192" cy="192"/>
              </a:xfrm>
            </p:grpSpPr>
            <p:sp>
              <p:nvSpPr>
                <p:cNvPr id="16454" name="Line 92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55" name="Line 93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56" name="Line 94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57" name="Line 95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  <p:sp>
            <p:nvSpPr>
              <p:cNvPr id="16453" name="Line 96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16445" name="Group 97"/>
            <p:cNvGrpSpPr>
              <a:grpSpLocks/>
            </p:cNvGrpSpPr>
            <p:nvPr/>
          </p:nvGrpSpPr>
          <p:grpSpPr bwMode="auto">
            <a:xfrm>
              <a:off x="1384" y="2399"/>
              <a:ext cx="384" cy="192"/>
              <a:chOff x="2304" y="2640"/>
              <a:chExt cx="384" cy="192"/>
            </a:xfrm>
          </p:grpSpPr>
          <p:grpSp>
            <p:nvGrpSpPr>
              <p:cNvPr id="16446" name="Group 98"/>
              <p:cNvGrpSpPr>
                <a:grpSpLocks/>
              </p:cNvGrpSpPr>
              <p:nvPr/>
            </p:nvGrpSpPr>
            <p:grpSpPr bwMode="auto">
              <a:xfrm>
                <a:off x="2496" y="2640"/>
                <a:ext cx="192" cy="192"/>
                <a:chOff x="2448" y="2016"/>
                <a:chExt cx="192" cy="192"/>
              </a:xfrm>
            </p:grpSpPr>
            <p:sp>
              <p:nvSpPr>
                <p:cNvPr id="16448" name="Line 99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49" name="Line 100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50" name="Line 101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51" name="Line 102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  <p:sp>
            <p:nvSpPr>
              <p:cNvPr id="16447" name="Line 10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</p:grpSp>
      <p:grpSp>
        <p:nvGrpSpPr>
          <p:cNvPr id="359561" name="Group 137"/>
          <p:cNvGrpSpPr>
            <a:grpSpLocks/>
          </p:cNvGrpSpPr>
          <p:nvPr/>
        </p:nvGrpSpPr>
        <p:grpSpPr bwMode="auto">
          <a:xfrm>
            <a:off x="2255838" y="3608388"/>
            <a:ext cx="5638800" cy="1600200"/>
            <a:chOff x="1432" y="1583"/>
            <a:chExt cx="3552" cy="1008"/>
          </a:xfrm>
        </p:grpSpPr>
        <p:grpSp>
          <p:nvGrpSpPr>
            <p:cNvPr id="16426" name="Group 52"/>
            <p:cNvGrpSpPr>
              <a:grpSpLocks/>
            </p:cNvGrpSpPr>
            <p:nvPr/>
          </p:nvGrpSpPr>
          <p:grpSpPr bwMode="auto">
            <a:xfrm>
              <a:off x="2824" y="1583"/>
              <a:ext cx="624" cy="864"/>
              <a:chOff x="2208" y="528"/>
              <a:chExt cx="672" cy="1008"/>
            </a:xfrm>
          </p:grpSpPr>
          <p:sp>
            <p:nvSpPr>
              <p:cNvPr id="16441" name="Rectangle 53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1008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Other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State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r>
                  <a:rPr lang="en-US" altLang="ko-KR" sz="1600" b="0" dirty="0" smtClean="0">
                    <a:latin typeface="Consolas" charset="0"/>
                    <a:ea typeface="Consolas" charset="0"/>
                    <a:cs typeface="Consolas" charset="0"/>
                  </a:rPr>
                  <a:t>CB</a:t>
                </a:r>
                <a:r>
                  <a:rPr lang="en-US" altLang="ko-KR" sz="1600" b="0" baseline="-25000" dirty="0" smtClean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endParaRPr lang="en-US" altLang="ko-KR" sz="1600" b="0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42" name="Rectangle 54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Link</a:t>
                </a:r>
              </a:p>
            </p:txBody>
          </p:sp>
          <p:sp>
            <p:nvSpPr>
              <p:cNvPr id="16443" name="Rectangle 55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672" cy="19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Registers</a:t>
                </a:r>
              </a:p>
            </p:txBody>
          </p:sp>
        </p:grpSp>
        <p:sp>
          <p:nvSpPr>
            <p:cNvPr id="16427" name="Line 66"/>
            <p:cNvSpPr>
              <a:spLocks noChangeShapeType="1"/>
            </p:cNvSpPr>
            <p:nvPr/>
          </p:nvSpPr>
          <p:spPr bwMode="auto">
            <a:xfrm>
              <a:off x="3448" y="1679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grpSp>
          <p:nvGrpSpPr>
            <p:cNvPr id="16428" name="Group 68"/>
            <p:cNvGrpSpPr>
              <a:grpSpLocks/>
            </p:cNvGrpSpPr>
            <p:nvPr/>
          </p:nvGrpSpPr>
          <p:grpSpPr bwMode="auto">
            <a:xfrm>
              <a:off x="3976" y="1583"/>
              <a:ext cx="1008" cy="864"/>
              <a:chOff x="3984" y="2064"/>
              <a:chExt cx="1008" cy="912"/>
            </a:xfrm>
          </p:grpSpPr>
          <p:grpSp>
            <p:nvGrpSpPr>
              <p:cNvPr id="16431" name="Group 56"/>
              <p:cNvGrpSpPr>
                <a:grpSpLocks/>
              </p:cNvGrpSpPr>
              <p:nvPr/>
            </p:nvGrpSpPr>
            <p:grpSpPr bwMode="auto">
              <a:xfrm>
                <a:off x="3984" y="2064"/>
                <a:ext cx="624" cy="912"/>
                <a:chOff x="2208" y="528"/>
                <a:chExt cx="672" cy="1008"/>
              </a:xfrm>
            </p:grpSpPr>
            <p:sp>
              <p:nvSpPr>
                <p:cNvPr id="16438" name="Rectangle 57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1008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  <a:p>
                  <a:endParaRPr lang="ko-KR" altLang="en-US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Other</a:t>
                  </a: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State</a:t>
                  </a: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P</a:t>
                  </a:r>
                  <a:r>
                    <a:rPr lang="en-US" altLang="ko-KR" sz="1600" b="0" dirty="0" smtClean="0">
                      <a:latin typeface="Consolas" charset="0"/>
                      <a:ea typeface="Consolas" charset="0"/>
                      <a:cs typeface="Consolas" charset="0"/>
                    </a:rPr>
                    <a:t>CB</a:t>
                  </a:r>
                  <a:r>
                    <a:rPr lang="en-US" altLang="ko-KR" sz="1600" b="0" baseline="-25000" dirty="0" smtClean="0">
                      <a:latin typeface="Consolas" charset="0"/>
                      <a:ea typeface="Consolas" charset="0"/>
                      <a:cs typeface="Consolas" charset="0"/>
                    </a:rPr>
                    <a:t>3</a:t>
                  </a:r>
                  <a:endParaRPr lang="en-US" altLang="ko-KR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39" name="Rectangle 58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240"/>
                </a:xfrm>
                <a:prstGeom prst="rect">
                  <a:avLst/>
                </a:prstGeom>
                <a:solidFill>
                  <a:srgbClr val="00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600" b="0">
                      <a:latin typeface="Consolas" charset="0"/>
                      <a:ea typeface="Consolas" charset="0"/>
                      <a:cs typeface="Consolas" charset="0"/>
                    </a:rPr>
                    <a:t>Link</a:t>
                  </a:r>
                </a:p>
              </p:txBody>
            </p:sp>
            <p:sp>
              <p:nvSpPr>
                <p:cNvPr id="16440" name="Rectangle 59"/>
                <p:cNvSpPr>
                  <a:spLocks noChangeArrowheads="1"/>
                </p:cNvSpPr>
                <p:nvPr/>
              </p:nvSpPr>
              <p:spPr bwMode="auto">
                <a:xfrm>
                  <a:off x="2208" y="768"/>
                  <a:ext cx="672" cy="192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600" b="0">
                      <a:latin typeface="Consolas" charset="0"/>
                      <a:ea typeface="Consolas" charset="0"/>
                      <a:cs typeface="Consolas" charset="0"/>
                    </a:rPr>
                    <a:t>Registers</a:t>
                  </a:r>
                </a:p>
              </p:txBody>
            </p:sp>
          </p:grpSp>
          <p:grpSp>
            <p:nvGrpSpPr>
              <p:cNvPr id="16432" name="Group 60"/>
              <p:cNvGrpSpPr>
                <a:grpSpLocks/>
              </p:cNvGrpSpPr>
              <p:nvPr/>
            </p:nvGrpSpPr>
            <p:grpSpPr bwMode="auto">
              <a:xfrm>
                <a:off x="4800" y="2160"/>
                <a:ext cx="192" cy="192"/>
                <a:chOff x="2448" y="2016"/>
                <a:chExt cx="192" cy="192"/>
              </a:xfrm>
            </p:grpSpPr>
            <p:sp>
              <p:nvSpPr>
                <p:cNvPr id="16434" name="Line 61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35" name="Line 62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36" name="Line 63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37" name="Line 64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  <p:sp>
            <p:nvSpPr>
              <p:cNvPr id="16433" name="Line 67"/>
              <p:cNvSpPr>
                <a:spLocks noChangeShapeType="1"/>
              </p:cNvSpPr>
              <p:nvPr/>
            </p:nvSpPr>
            <p:spPr bwMode="auto">
              <a:xfrm>
                <a:off x="4608" y="216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sp>
          <p:nvSpPr>
            <p:cNvPr id="16429" name="Line 105"/>
            <p:cNvSpPr>
              <a:spLocks noChangeShapeType="1"/>
            </p:cNvSpPr>
            <p:nvPr/>
          </p:nvSpPr>
          <p:spPr bwMode="auto">
            <a:xfrm>
              <a:off x="1432" y="1679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30" name="Freeform 106"/>
            <p:cNvSpPr>
              <a:spLocks/>
            </p:cNvSpPr>
            <p:nvPr/>
          </p:nvSpPr>
          <p:spPr bwMode="auto">
            <a:xfrm>
              <a:off x="1432" y="1775"/>
              <a:ext cx="2544" cy="816"/>
            </a:xfrm>
            <a:custGeom>
              <a:avLst/>
              <a:gdLst>
                <a:gd name="T0" fmla="*/ 0 w 2544"/>
                <a:gd name="T1" fmla="*/ 96 h 816"/>
                <a:gd name="T2" fmla="*/ 1488 w 2544"/>
                <a:gd name="T3" fmla="*/ 816 h 816"/>
                <a:gd name="T4" fmla="*/ 2160 w 2544"/>
                <a:gd name="T5" fmla="*/ 816 h 816"/>
                <a:gd name="T6" fmla="*/ 2544 w 2544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4" h="816">
                  <a:moveTo>
                    <a:pt x="0" y="96"/>
                  </a:moveTo>
                  <a:lnTo>
                    <a:pt x="1488" y="816"/>
                  </a:lnTo>
                  <a:lnTo>
                    <a:pt x="2160" y="816"/>
                  </a:lnTo>
                  <a:lnTo>
                    <a:pt x="254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pSp>
        <p:nvGrpSpPr>
          <p:cNvPr id="359558" name="Group 134"/>
          <p:cNvGrpSpPr>
            <a:grpSpLocks/>
          </p:cNvGrpSpPr>
          <p:nvPr/>
        </p:nvGrpSpPr>
        <p:grpSpPr bwMode="auto">
          <a:xfrm>
            <a:off x="2179638" y="2846388"/>
            <a:ext cx="685800" cy="685800"/>
            <a:chOff x="1384" y="1103"/>
            <a:chExt cx="432" cy="432"/>
          </a:xfrm>
        </p:grpSpPr>
        <p:grpSp>
          <p:nvGrpSpPr>
            <p:cNvPr id="16412" name="Group 109"/>
            <p:cNvGrpSpPr>
              <a:grpSpLocks/>
            </p:cNvGrpSpPr>
            <p:nvPr/>
          </p:nvGrpSpPr>
          <p:grpSpPr bwMode="auto">
            <a:xfrm>
              <a:off x="1432" y="1103"/>
              <a:ext cx="384" cy="192"/>
              <a:chOff x="2304" y="2640"/>
              <a:chExt cx="384" cy="192"/>
            </a:xfrm>
          </p:grpSpPr>
          <p:grpSp>
            <p:nvGrpSpPr>
              <p:cNvPr id="16420" name="Group 110"/>
              <p:cNvGrpSpPr>
                <a:grpSpLocks/>
              </p:cNvGrpSpPr>
              <p:nvPr/>
            </p:nvGrpSpPr>
            <p:grpSpPr bwMode="auto">
              <a:xfrm>
                <a:off x="2496" y="2640"/>
                <a:ext cx="192" cy="192"/>
                <a:chOff x="2448" y="2016"/>
                <a:chExt cx="192" cy="192"/>
              </a:xfrm>
            </p:grpSpPr>
            <p:sp>
              <p:nvSpPr>
                <p:cNvPr id="16422" name="Line 111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23" name="Line 112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24" name="Line 113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25" name="Line 114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  <p:sp>
            <p:nvSpPr>
              <p:cNvPr id="16421" name="Line 11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16413" name="Group 116"/>
            <p:cNvGrpSpPr>
              <a:grpSpLocks/>
            </p:cNvGrpSpPr>
            <p:nvPr/>
          </p:nvGrpSpPr>
          <p:grpSpPr bwMode="auto">
            <a:xfrm>
              <a:off x="1384" y="1343"/>
              <a:ext cx="384" cy="192"/>
              <a:chOff x="2304" y="2640"/>
              <a:chExt cx="384" cy="192"/>
            </a:xfrm>
          </p:grpSpPr>
          <p:grpSp>
            <p:nvGrpSpPr>
              <p:cNvPr id="16414" name="Group 117"/>
              <p:cNvGrpSpPr>
                <a:grpSpLocks/>
              </p:cNvGrpSpPr>
              <p:nvPr/>
            </p:nvGrpSpPr>
            <p:grpSpPr bwMode="auto">
              <a:xfrm>
                <a:off x="2496" y="2640"/>
                <a:ext cx="192" cy="192"/>
                <a:chOff x="2448" y="2016"/>
                <a:chExt cx="192" cy="192"/>
              </a:xfrm>
            </p:grpSpPr>
            <p:sp>
              <p:nvSpPr>
                <p:cNvPr id="16416" name="Line 118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17" name="Line 119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18" name="Line 120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19" name="Line 121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  <p:sp>
            <p:nvSpPr>
              <p:cNvPr id="16415" name="Line 12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</p:grpSp>
      <p:grpSp>
        <p:nvGrpSpPr>
          <p:cNvPr id="359557" name="Group 133"/>
          <p:cNvGrpSpPr>
            <a:grpSpLocks/>
          </p:cNvGrpSpPr>
          <p:nvPr/>
        </p:nvGrpSpPr>
        <p:grpSpPr bwMode="auto">
          <a:xfrm>
            <a:off x="179388" y="1905000"/>
            <a:ext cx="2076451" cy="3989388"/>
            <a:chOff x="124" y="510"/>
            <a:chExt cx="1308" cy="2513"/>
          </a:xfrm>
        </p:grpSpPr>
        <p:sp>
          <p:nvSpPr>
            <p:cNvPr id="16394" name="Rectangle 19"/>
            <p:cNvSpPr>
              <a:spLocks noChangeArrowheads="1"/>
            </p:cNvSpPr>
            <p:nvPr/>
          </p:nvSpPr>
          <p:spPr bwMode="auto">
            <a:xfrm>
              <a:off x="808" y="2111"/>
              <a:ext cx="624" cy="192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600" b="0">
                  <a:latin typeface="Consolas" charset="0"/>
                  <a:ea typeface="Consolas" charset="0"/>
                  <a:cs typeface="Consolas" charset="0"/>
                </a:rPr>
                <a:t>Head</a:t>
              </a:r>
            </a:p>
          </p:txBody>
        </p:sp>
        <p:sp>
          <p:nvSpPr>
            <p:cNvPr id="16395" name="Rectangle 20"/>
            <p:cNvSpPr>
              <a:spLocks noChangeArrowheads="1"/>
            </p:cNvSpPr>
            <p:nvPr/>
          </p:nvSpPr>
          <p:spPr bwMode="auto">
            <a:xfrm>
              <a:off x="808" y="2303"/>
              <a:ext cx="624" cy="192"/>
            </a:xfrm>
            <a:prstGeom prst="rect">
              <a:avLst/>
            </a:prstGeom>
            <a:solidFill>
              <a:srgbClr val="FF66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600" b="0">
                  <a:latin typeface="Consolas" charset="0"/>
                  <a:ea typeface="Consolas" charset="0"/>
                  <a:cs typeface="Consolas" charset="0"/>
                </a:rPr>
                <a:t>Tail</a:t>
              </a:r>
            </a:p>
          </p:txBody>
        </p:sp>
        <p:sp>
          <p:nvSpPr>
            <p:cNvPr id="16396" name="Rectangle 124"/>
            <p:cNvSpPr>
              <a:spLocks noChangeArrowheads="1"/>
            </p:cNvSpPr>
            <p:nvPr/>
          </p:nvSpPr>
          <p:spPr bwMode="auto">
            <a:xfrm>
              <a:off x="808" y="1055"/>
              <a:ext cx="624" cy="192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600" b="0">
                  <a:latin typeface="Consolas" charset="0"/>
                  <a:ea typeface="Consolas" charset="0"/>
                  <a:cs typeface="Consolas" charset="0"/>
                </a:rPr>
                <a:t>Head</a:t>
              </a:r>
            </a:p>
          </p:txBody>
        </p:sp>
        <p:sp>
          <p:nvSpPr>
            <p:cNvPr id="16397" name="Rectangle 125"/>
            <p:cNvSpPr>
              <a:spLocks noChangeArrowheads="1"/>
            </p:cNvSpPr>
            <p:nvPr/>
          </p:nvSpPr>
          <p:spPr bwMode="auto">
            <a:xfrm>
              <a:off x="808" y="1247"/>
              <a:ext cx="624" cy="192"/>
            </a:xfrm>
            <a:prstGeom prst="rect">
              <a:avLst/>
            </a:prstGeom>
            <a:solidFill>
              <a:srgbClr val="FF66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600" b="0">
                  <a:latin typeface="Consolas" charset="0"/>
                  <a:ea typeface="Consolas" charset="0"/>
                  <a:cs typeface="Consolas" charset="0"/>
                </a:rPr>
                <a:t>Tail</a:t>
              </a:r>
            </a:p>
          </p:txBody>
        </p:sp>
        <p:grpSp>
          <p:nvGrpSpPr>
            <p:cNvPr id="16398" name="Group 8"/>
            <p:cNvGrpSpPr>
              <a:grpSpLocks/>
            </p:cNvGrpSpPr>
            <p:nvPr/>
          </p:nvGrpSpPr>
          <p:grpSpPr bwMode="auto">
            <a:xfrm>
              <a:off x="808" y="527"/>
              <a:ext cx="624" cy="384"/>
              <a:chOff x="672" y="768"/>
              <a:chExt cx="720" cy="480"/>
            </a:xfrm>
          </p:grpSpPr>
          <p:sp>
            <p:nvSpPr>
              <p:cNvPr id="16410" name="Rectangle 5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Head</a:t>
                </a:r>
              </a:p>
            </p:txBody>
          </p:sp>
          <p:sp>
            <p:nvSpPr>
              <p:cNvPr id="16411" name="Rectangle 7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rgbClr val="FF66C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Tail</a:t>
                </a:r>
              </a:p>
            </p:txBody>
          </p:sp>
        </p:grpSp>
        <p:grpSp>
          <p:nvGrpSpPr>
            <p:cNvPr id="16399" name="Group 12"/>
            <p:cNvGrpSpPr>
              <a:grpSpLocks/>
            </p:cNvGrpSpPr>
            <p:nvPr/>
          </p:nvGrpSpPr>
          <p:grpSpPr bwMode="auto">
            <a:xfrm>
              <a:off x="808" y="1583"/>
              <a:ext cx="624" cy="384"/>
              <a:chOff x="672" y="768"/>
              <a:chExt cx="720" cy="480"/>
            </a:xfrm>
          </p:grpSpPr>
          <p:sp>
            <p:nvSpPr>
              <p:cNvPr id="16408" name="Rectangle 13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Head</a:t>
                </a:r>
              </a:p>
            </p:txBody>
          </p:sp>
          <p:sp>
            <p:nvSpPr>
              <p:cNvPr id="16409" name="Rectangle 14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rgbClr val="FF66C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Tail</a:t>
                </a:r>
              </a:p>
            </p:txBody>
          </p:sp>
        </p:grpSp>
        <p:grpSp>
          <p:nvGrpSpPr>
            <p:cNvPr id="16400" name="Group 15"/>
            <p:cNvGrpSpPr>
              <a:grpSpLocks/>
            </p:cNvGrpSpPr>
            <p:nvPr/>
          </p:nvGrpSpPr>
          <p:grpSpPr bwMode="auto">
            <a:xfrm>
              <a:off x="808" y="2639"/>
              <a:ext cx="624" cy="384"/>
              <a:chOff x="672" y="768"/>
              <a:chExt cx="720" cy="480"/>
            </a:xfrm>
          </p:grpSpPr>
          <p:sp>
            <p:nvSpPr>
              <p:cNvPr id="16406" name="Rectangle 16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Head</a:t>
                </a:r>
              </a:p>
            </p:txBody>
          </p:sp>
          <p:sp>
            <p:nvSpPr>
              <p:cNvPr id="16407" name="Rectangle 17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rgbClr val="FF66C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Tail</a:t>
                </a:r>
              </a:p>
            </p:txBody>
          </p:sp>
        </p:grpSp>
        <p:sp>
          <p:nvSpPr>
            <p:cNvPr id="16401" name="Text Box 126"/>
            <p:cNvSpPr txBox="1">
              <a:spLocks noChangeArrowheads="1"/>
            </p:cNvSpPr>
            <p:nvPr/>
          </p:nvSpPr>
          <p:spPr bwMode="auto">
            <a:xfrm>
              <a:off x="201" y="510"/>
              <a:ext cx="52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Ready</a:t>
              </a:r>
            </a:p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Queue</a:t>
              </a:r>
            </a:p>
          </p:txBody>
        </p:sp>
        <p:sp>
          <p:nvSpPr>
            <p:cNvPr id="16402" name="Text Box 127"/>
            <p:cNvSpPr txBox="1">
              <a:spLocks noChangeArrowheads="1"/>
            </p:cNvSpPr>
            <p:nvPr/>
          </p:nvSpPr>
          <p:spPr bwMode="auto">
            <a:xfrm>
              <a:off x="164" y="1055"/>
              <a:ext cx="59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 smtClean="0">
                  <a:latin typeface="Consolas" charset="0"/>
                  <a:ea typeface="Consolas" charset="0"/>
                  <a:cs typeface="Consolas" charset="0"/>
                </a:rPr>
                <a:t>USB</a:t>
              </a:r>
              <a:endParaRPr lang="en-US" altLang="ko-KR" b="0" dirty="0"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altLang="ko-KR" b="0" dirty="0">
                  <a:latin typeface="Consolas" charset="0"/>
                  <a:ea typeface="Consolas" charset="0"/>
                  <a:cs typeface="Consolas" charset="0"/>
                </a:rPr>
                <a:t>Unit 0</a:t>
              </a:r>
            </a:p>
          </p:txBody>
        </p:sp>
        <p:sp>
          <p:nvSpPr>
            <p:cNvPr id="16403" name="Text Box 128"/>
            <p:cNvSpPr txBox="1">
              <a:spLocks noChangeArrowheads="1"/>
            </p:cNvSpPr>
            <p:nvPr/>
          </p:nvSpPr>
          <p:spPr bwMode="auto">
            <a:xfrm>
              <a:off x="164" y="1535"/>
              <a:ext cx="59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Disk</a:t>
              </a:r>
            </a:p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Unit 0</a:t>
              </a:r>
            </a:p>
          </p:txBody>
        </p:sp>
        <p:sp>
          <p:nvSpPr>
            <p:cNvPr id="16404" name="Text Box 129"/>
            <p:cNvSpPr txBox="1">
              <a:spLocks noChangeArrowheads="1"/>
            </p:cNvSpPr>
            <p:nvPr/>
          </p:nvSpPr>
          <p:spPr bwMode="auto">
            <a:xfrm>
              <a:off x="164" y="2063"/>
              <a:ext cx="59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Disk</a:t>
              </a:r>
            </a:p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Unit 2</a:t>
              </a:r>
            </a:p>
          </p:txBody>
        </p:sp>
        <p:sp>
          <p:nvSpPr>
            <p:cNvPr id="16405" name="Text Box 130"/>
            <p:cNvSpPr txBox="1">
              <a:spLocks noChangeArrowheads="1"/>
            </p:cNvSpPr>
            <p:nvPr/>
          </p:nvSpPr>
          <p:spPr bwMode="auto">
            <a:xfrm>
              <a:off x="124" y="2591"/>
              <a:ext cx="67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Ether</a:t>
              </a:r>
            </a:p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Netwk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973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154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Modern </a:t>
            </a:r>
            <a:r>
              <a:rPr lang="en-US" dirty="0" smtClean="0">
                <a:ea typeface="MS PGothic" charset="0"/>
              </a:rPr>
              <a:t>Process </a:t>
            </a:r>
            <a:r>
              <a:rPr lang="en-US" dirty="0">
                <a:ea typeface="MS PGothic" charset="0"/>
              </a:rPr>
              <a:t>with Threads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725" y="930275"/>
            <a:ext cx="8931275" cy="5546725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Thread: </a:t>
            </a:r>
            <a:r>
              <a:rPr lang="en-US" i="1" dirty="0">
                <a:ea typeface="MS PGothic" charset="0"/>
              </a:rPr>
              <a:t>a sequential execution stream within process </a:t>
            </a:r>
            <a:r>
              <a:rPr lang="en-US" i="1" dirty="0" smtClean="0">
                <a:ea typeface="MS PGothic" charset="0"/>
              </a:rPr>
              <a:t/>
            </a:r>
            <a:br>
              <a:rPr lang="en-US" i="1" dirty="0" smtClean="0">
                <a:ea typeface="MS PGothic" charset="0"/>
              </a:rPr>
            </a:br>
            <a:r>
              <a:rPr lang="en-US" dirty="0" smtClean="0">
                <a:ea typeface="MS PGothic" charset="0"/>
              </a:rPr>
              <a:t>(</a:t>
            </a:r>
            <a:r>
              <a:rPr lang="en-US" dirty="0">
                <a:ea typeface="MS PGothic" charset="0"/>
              </a:rPr>
              <a:t>Sometimes called a “</a:t>
            </a:r>
            <a:r>
              <a:rPr lang="en-US" dirty="0">
                <a:solidFill>
                  <a:srgbClr val="3151F0"/>
                </a:solidFill>
                <a:ea typeface="MS PGothic" charset="0"/>
              </a:rPr>
              <a:t>Lightweight process</a:t>
            </a:r>
            <a:r>
              <a:rPr lang="en-US" dirty="0">
                <a:ea typeface="MS PGothic" charset="0"/>
              </a:rPr>
              <a:t>”)</a:t>
            </a:r>
          </a:p>
          <a:p>
            <a:pPr lvl="1"/>
            <a:r>
              <a:rPr lang="en-US" dirty="0">
                <a:ea typeface="MS PGothic" charset="0"/>
              </a:rPr>
              <a:t>Process still contains a single Address Space</a:t>
            </a:r>
          </a:p>
          <a:p>
            <a:pPr lvl="1"/>
            <a:r>
              <a:rPr lang="en-US" dirty="0">
                <a:ea typeface="MS PGothic" charset="0"/>
              </a:rPr>
              <a:t>No protection between threads</a:t>
            </a:r>
          </a:p>
          <a:p>
            <a:endParaRPr lang="en-US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Multithreading: </a:t>
            </a:r>
            <a:r>
              <a:rPr lang="en-US" i="1" dirty="0">
                <a:ea typeface="MS PGothic" charset="0"/>
              </a:rPr>
              <a:t>a single program made up of a number of different concurrent activities </a:t>
            </a:r>
            <a:endParaRPr lang="en-US" dirty="0">
              <a:ea typeface="MS PGothic" charset="0"/>
            </a:endParaRPr>
          </a:p>
          <a:p>
            <a:pPr lvl="1"/>
            <a:r>
              <a:rPr lang="en-US" dirty="0">
                <a:ea typeface="MS PGothic" charset="0"/>
              </a:rPr>
              <a:t>Sometimes called multitasking, as in Ada …</a:t>
            </a:r>
          </a:p>
          <a:p>
            <a:endParaRPr lang="en-US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Why separate the concept of a thread from that of a process?</a:t>
            </a:r>
          </a:p>
          <a:p>
            <a:pPr lvl="1"/>
            <a:r>
              <a:rPr lang="en-US" dirty="0">
                <a:ea typeface="MS PGothic" charset="0"/>
              </a:rPr>
              <a:t>Discuss the “thread” part of a process (concurrency)</a:t>
            </a:r>
          </a:p>
          <a:p>
            <a:pPr lvl="1"/>
            <a:r>
              <a:rPr lang="en-US" dirty="0">
                <a:ea typeface="MS PGothic" charset="0"/>
              </a:rPr>
              <a:t>Separate from the </a:t>
            </a:r>
            <a:r>
              <a:rPr lang="en-US" dirty="0" smtClean="0">
                <a:ea typeface="MS PGothic" charset="0"/>
              </a:rPr>
              <a:t>“</a:t>
            </a:r>
            <a:r>
              <a:rPr lang="en-US" altLang="ja-JP" dirty="0" smtClean="0">
                <a:ea typeface="MS PGothic" charset="0"/>
              </a:rPr>
              <a:t>address space” </a:t>
            </a:r>
            <a:r>
              <a:rPr lang="en-US" altLang="ja-JP" dirty="0">
                <a:ea typeface="MS PGothic" charset="0"/>
              </a:rPr>
              <a:t>(protection)</a:t>
            </a:r>
          </a:p>
          <a:p>
            <a:pPr lvl="1"/>
            <a:r>
              <a:rPr lang="en-US" dirty="0">
                <a:ea typeface="MS PGothic" charset="0"/>
              </a:rPr>
              <a:t>Heavyweight Process </a:t>
            </a:r>
            <a:r>
              <a:rPr lang="en-US" dirty="0">
                <a:ea typeface="MS PGothic" charset="0"/>
                <a:sym typeface="Symbol" charset="0"/>
              </a:rPr>
              <a:t> Process with one thread</a:t>
            </a:r>
          </a:p>
        </p:txBody>
      </p:sp>
    </p:spTree>
    <p:extLst>
      <p:ext uri="{BB962C8B-B14F-4D97-AF65-F5344CB8AC3E}">
        <p14:creationId xmlns:p14="http://schemas.microsoft.com/office/powerpoint/2010/main" val="3034808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MS PGothic" charset="0"/>
              </a:rPr>
              <a:t>Single and Multithreaded Processes</a:t>
            </a:r>
          </a:p>
        </p:txBody>
      </p:sp>
      <p:sp>
        <p:nvSpPr>
          <p:cNvPr id="8397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4694238"/>
            <a:ext cx="8670925" cy="1858962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Threads encapsulate concurrency: “Active” component</a:t>
            </a:r>
          </a:p>
          <a:p>
            <a:r>
              <a:rPr lang="en-US" dirty="0">
                <a:ea typeface="MS PGothic" charset="0"/>
              </a:rPr>
              <a:t>Address spaces encapsulate protection: “Passive” part</a:t>
            </a:r>
          </a:p>
          <a:p>
            <a:pPr lvl="1"/>
            <a:r>
              <a:rPr lang="en-US" dirty="0">
                <a:ea typeface="MS PGothic" charset="0"/>
              </a:rPr>
              <a:t>Keeps buggy program from trashing the system</a:t>
            </a:r>
          </a:p>
          <a:p>
            <a:r>
              <a:rPr lang="en-US" dirty="0">
                <a:ea typeface="MS PGothic" charset="0"/>
              </a:rPr>
              <a:t>Why have multiple threads per address space?</a:t>
            </a:r>
          </a:p>
          <a:p>
            <a:pPr>
              <a:buFontTx/>
              <a:buNone/>
            </a:pPr>
            <a:endParaRPr lang="en-US" dirty="0">
              <a:ea typeface="MS PGothic" charset="0"/>
            </a:endParaRPr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295400" y="914400"/>
            <a:ext cx="6248400" cy="36147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953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PGothic" charset="0"/>
              </a:rPr>
              <a:t>Thread State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86011"/>
            <a:ext cx="8686800" cy="5105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State shared by all threads in process/</a:t>
            </a:r>
            <a:r>
              <a:rPr lang="en-US" dirty="0" smtClean="0">
                <a:ea typeface="MS PGothic" charset="0"/>
              </a:rPr>
              <a:t>address </a:t>
            </a:r>
            <a:r>
              <a:rPr lang="en-US" dirty="0">
                <a:ea typeface="MS PGothic" charset="0"/>
              </a:rPr>
              <a:t>space</a:t>
            </a:r>
          </a:p>
          <a:p>
            <a:pPr lvl="1"/>
            <a:r>
              <a:rPr lang="en-US" dirty="0">
                <a:ea typeface="MS PGothic" charset="0"/>
              </a:rPr>
              <a:t>Content of memory (global variables, heap)</a:t>
            </a:r>
          </a:p>
          <a:p>
            <a:pPr lvl="1"/>
            <a:r>
              <a:rPr lang="en-US" dirty="0">
                <a:ea typeface="MS PGothic" charset="0"/>
              </a:rPr>
              <a:t>I/O state (file </a:t>
            </a:r>
            <a:r>
              <a:rPr lang="en-US" dirty="0" smtClean="0">
                <a:ea typeface="MS PGothic" charset="0"/>
              </a:rPr>
              <a:t>descriptors, </a:t>
            </a:r>
            <a:r>
              <a:rPr lang="en-US" dirty="0">
                <a:ea typeface="MS PGothic" charset="0"/>
              </a:rPr>
              <a:t>network connections, </a:t>
            </a:r>
            <a:r>
              <a:rPr lang="en-US" dirty="0" err="1">
                <a:ea typeface="MS PGothic" charset="0"/>
              </a:rPr>
              <a:t>etc</a:t>
            </a:r>
            <a:r>
              <a:rPr lang="en-US" dirty="0">
                <a:ea typeface="MS PGothic" charset="0"/>
              </a:rPr>
              <a:t>)</a:t>
            </a:r>
          </a:p>
          <a:p>
            <a:endParaRPr lang="en-US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State “private” to each thread </a:t>
            </a:r>
          </a:p>
          <a:p>
            <a:pPr lvl="1"/>
            <a:r>
              <a:rPr lang="en-US" dirty="0">
                <a:ea typeface="MS PGothic" charset="0"/>
              </a:rPr>
              <a:t>Kept in </a:t>
            </a:r>
            <a:r>
              <a:rPr lang="en-US" dirty="0">
                <a:solidFill>
                  <a:srgbClr val="FF0000"/>
                </a:solidFill>
                <a:ea typeface="MS PGothic" charset="0"/>
              </a:rPr>
              <a:t>TCB </a:t>
            </a:r>
            <a:r>
              <a:rPr lang="en-US" dirty="0">
                <a:solidFill>
                  <a:srgbClr val="FF0000"/>
                </a:solidFill>
                <a:ea typeface="MS PGothic" charset="0"/>
                <a:sym typeface="Symbol" charset="0"/>
              </a:rPr>
              <a:t> Thread Control Block</a:t>
            </a:r>
          </a:p>
          <a:p>
            <a:pPr lvl="1"/>
            <a:r>
              <a:rPr lang="en-US" dirty="0">
                <a:ea typeface="MS PGothic" charset="0"/>
              </a:rPr>
              <a:t>CPU registers (including, program counter)</a:t>
            </a:r>
          </a:p>
          <a:p>
            <a:pPr lvl="1"/>
            <a:r>
              <a:rPr lang="en-US" dirty="0">
                <a:ea typeface="MS PGothic" charset="0"/>
              </a:rPr>
              <a:t>Execution stack – what is this?</a:t>
            </a:r>
          </a:p>
          <a:p>
            <a:pPr lvl="1"/>
            <a:endParaRPr lang="en-US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Execution Stack</a:t>
            </a:r>
          </a:p>
          <a:p>
            <a:pPr lvl="1"/>
            <a:r>
              <a:rPr lang="en-US" dirty="0">
                <a:ea typeface="MS PGothic" charset="0"/>
              </a:rPr>
              <a:t>Parameters, temporary variables</a:t>
            </a:r>
          </a:p>
          <a:p>
            <a:pPr lvl="1"/>
            <a:r>
              <a:rPr lang="en-US" dirty="0">
                <a:ea typeface="MS PGothic" charset="0"/>
              </a:rPr>
              <a:t>Return PCs are kept while called procedures are executing</a:t>
            </a:r>
          </a:p>
        </p:txBody>
      </p:sp>
    </p:spTree>
    <p:extLst>
      <p:ext uri="{BB962C8B-B14F-4D97-AF65-F5344CB8AC3E}">
        <p14:creationId xmlns:p14="http://schemas.microsoft.com/office/powerpoint/2010/main" val="310707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vs. Per-Thread State</a:t>
            </a:r>
            <a:endParaRPr lang="en-US" dirty="0"/>
          </a:p>
        </p:txBody>
      </p:sp>
      <p:pic>
        <p:nvPicPr>
          <p:cNvPr id="4" name="Content Placeholder 3" descr="perThreadAndSharedState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0740" r="-107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8418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56388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900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81"/>
            <a:ext cx="7908925" cy="875619"/>
          </a:xfrm>
        </p:spPr>
        <p:txBody>
          <a:bodyPr>
            <a:noAutofit/>
          </a:bodyPr>
          <a:lstStyle/>
          <a:p>
            <a:r>
              <a:rPr lang="en-US" dirty="0" smtClean="0"/>
              <a:t>Request Response Protocol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0128" y="1688375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rite(</a:t>
            </a:r>
            <a:r>
              <a:rPr lang="en-US" sz="2000" b="0" dirty="0" err="1" smtClean="0">
                <a:latin typeface="Consolas" charset="0"/>
                <a:ea typeface="Consolas" charset="0"/>
                <a:cs typeface="Consolas" charset="0"/>
              </a:rPr>
              <a:t>rqfd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 smtClean="0">
                <a:latin typeface="Consolas" charset="0"/>
                <a:ea typeface="Consolas" charset="0"/>
                <a:cs typeface="Consolas" charset="0"/>
              </a:rPr>
              <a:t>rqbuf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 smtClean="0">
                <a:latin typeface="Consolas" charset="0"/>
                <a:ea typeface="Consolas" charset="0"/>
                <a:cs typeface="Consolas" charset="0"/>
              </a:rPr>
              <a:t>buflen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;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57202" y="2914929"/>
            <a:ext cx="4447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= read(</a:t>
            </a:r>
            <a:r>
              <a:rPr lang="en-US" sz="2000" b="0" dirty="0" err="1" smtClean="0">
                <a:latin typeface="Consolas" charset="0"/>
                <a:ea typeface="Consolas" charset="0"/>
                <a:cs typeface="Consolas" charset="0"/>
              </a:rPr>
              <a:t>rfd,rbuf,rmax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; </a:t>
            </a:r>
          </a:p>
        </p:txBody>
      </p:sp>
      <p:sp>
        <p:nvSpPr>
          <p:cNvPr id="8" name="Cube 7"/>
          <p:cNvSpPr/>
          <p:nvPr/>
        </p:nvSpPr>
        <p:spPr>
          <a:xfrm>
            <a:off x="3257091" y="2373925"/>
            <a:ext cx="152716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3257" y="2174554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2362595" y="2447766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10180" y="2334338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16166" y="2612269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1090715"/>
            <a:ext cx="3092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Client (issues requests)</a:t>
            </a:r>
            <a:endParaRPr lang="en-US" sz="2400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2990" y="1090715"/>
            <a:ext cx="385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Server (performs operations)</a:t>
            </a:r>
            <a:endParaRPr lang="en-US" sz="2400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Cube 15"/>
          <p:cNvSpPr/>
          <p:nvPr/>
        </p:nvSpPr>
        <p:spPr>
          <a:xfrm>
            <a:off x="3257091" y="4726780"/>
            <a:ext cx="152716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73257" y="4837537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390346" y="5012914"/>
            <a:ext cx="763383" cy="60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10180" y="4421369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>
            <a:off x="5016165" y="4694581"/>
            <a:ext cx="694015" cy="142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23558" y="2455151"/>
            <a:ext cx="97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requests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23558" y="4828248"/>
            <a:ext cx="111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responses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57202" y="4021259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rite(</a:t>
            </a:r>
            <a:r>
              <a:rPr lang="en-US" sz="2000" b="0" dirty="0" err="1" smtClean="0">
                <a:latin typeface="Consolas" charset="0"/>
                <a:ea typeface="Consolas" charset="0"/>
                <a:cs typeface="Consolas" charset="0"/>
              </a:rPr>
              <a:t>wfd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 smtClean="0">
                <a:latin typeface="Consolas" charset="0"/>
                <a:ea typeface="Consolas" charset="0"/>
                <a:cs typeface="Consolas" charset="0"/>
              </a:rPr>
              <a:t>respbuf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 smtClean="0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;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8462" y="5383961"/>
            <a:ext cx="5008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= read(</a:t>
            </a:r>
            <a:r>
              <a:rPr lang="en-US" sz="2000" b="0" dirty="0" err="1" smtClean="0">
                <a:latin typeface="Consolas" charset="0"/>
                <a:ea typeface="Consolas" charset="0"/>
                <a:cs typeface="Consolas" charset="0"/>
              </a:rPr>
              <a:t>resfd,resbuf,resmax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; </a:t>
            </a:r>
          </a:p>
        </p:txBody>
      </p:sp>
      <p:sp>
        <p:nvSpPr>
          <p:cNvPr id="29" name="Freeform 28"/>
          <p:cNvSpPr/>
          <p:nvPr/>
        </p:nvSpPr>
        <p:spPr>
          <a:xfrm>
            <a:off x="6098073" y="3381926"/>
            <a:ext cx="266515" cy="767949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64588" y="3581361"/>
            <a:ext cx="1891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service request</a:t>
            </a:r>
            <a:endParaRPr lang="en-US" sz="2400" b="0" i="1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732000" y="2720978"/>
            <a:ext cx="266515" cy="2107270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solidFill>
              <a:srgbClr val="4F81BD"/>
            </a:solidFill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76865" y="3574167"/>
            <a:ext cx="656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wait</a:t>
            </a:r>
            <a:endParaRPr lang="en-US" sz="2400" b="0" i="1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519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3" grpId="0" animBg="1"/>
      <p:bldP spid="17" grpId="0" animBg="1"/>
      <p:bldP spid="19" grpId="0" animBg="1"/>
      <p:bldP spid="27" grpId="0"/>
      <p:bldP spid="28" grpId="0"/>
      <p:bldP spid="29" grpId="0" animBg="1"/>
      <p:bldP spid="30" grpId="0"/>
      <p:bldP spid="31" grpId="0" animBg="1"/>
      <p:bldP spid="3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11430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936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15240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664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1941633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663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18067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3188189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472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810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18067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35814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472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195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24163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48006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472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472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=B+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33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30259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15240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472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472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=B+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472113" y="2743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A: tmp=2</a:t>
            </a:r>
          </a:p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   ret=C+1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3246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526245" y="3862388"/>
            <a:ext cx="16221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Stack Growth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875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30259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23622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472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472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=B+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472113" y="2743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A: tmp=2</a:t>
            </a:r>
          </a:p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   ret=C+1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3246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526245" y="3862388"/>
            <a:ext cx="16221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Stack Growth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Output: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19309" y="4419600"/>
            <a:ext cx="43849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720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30259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27432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472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472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=B+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472113" y="2743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A: tmp=2</a:t>
            </a:r>
          </a:p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   ret=C+1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3246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526245" y="3862388"/>
            <a:ext cx="16221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Stack Growth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Output: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19309" y="4419600"/>
            <a:ext cx="43849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898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24384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52578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472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472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=B+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Output: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19309" y="4419600"/>
            <a:ext cx="43849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815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908925" cy="875619"/>
          </a:xfrm>
        </p:spPr>
        <p:txBody>
          <a:bodyPr>
            <a:noAutofit/>
          </a:bodyPr>
          <a:lstStyle/>
          <a:p>
            <a:r>
              <a:rPr lang="en-US" dirty="0" smtClean="0"/>
              <a:t>Request Response Protocol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0128" y="1688375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rite(</a:t>
            </a:r>
            <a:r>
              <a:rPr lang="en-US" sz="2000" b="0" dirty="0" err="1" smtClean="0">
                <a:latin typeface="Consolas" charset="0"/>
                <a:ea typeface="Consolas" charset="0"/>
                <a:cs typeface="Consolas" charset="0"/>
              </a:rPr>
              <a:t>rqfd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 smtClean="0">
                <a:latin typeface="Consolas" charset="0"/>
                <a:ea typeface="Consolas" charset="0"/>
                <a:cs typeface="Consolas" charset="0"/>
              </a:rPr>
              <a:t>rqbuf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 smtClean="0">
                <a:latin typeface="Consolas" charset="0"/>
                <a:ea typeface="Consolas" charset="0"/>
                <a:cs typeface="Consolas" charset="0"/>
              </a:rPr>
              <a:t>buflen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;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57202" y="2914929"/>
            <a:ext cx="4447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= read(</a:t>
            </a:r>
            <a:r>
              <a:rPr lang="en-US" sz="2000" b="0" dirty="0" err="1" smtClean="0">
                <a:latin typeface="Consolas" charset="0"/>
                <a:ea typeface="Consolas" charset="0"/>
                <a:cs typeface="Consolas" charset="0"/>
              </a:rPr>
              <a:t>rfd,rbuf,rmax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; </a:t>
            </a:r>
          </a:p>
        </p:txBody>
      </p:sp>
      <p:sp>
        <p:nvSpPr>
          <p:cNvPr id="9" name="Rectangle 8"/>
          <p:cNvSpPr/>
          <p:nvPr/>
        </p:nvSpPr>
        <p:spPr>
          <a:xfrm>
            <a:off x="1373257" y="2174554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2362595" y="2447766"/>
            <a:ext cx="413460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10180" y="2334338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34" idx="5"/>
          </p:cNvCxnSpPr>
          <p:nvPr/>
        </p:nvCxnSpPr>
        <p:spPr>
          <a:xfrm flipV="1">
            <a:off x="5370159" y="2649191"/>
            <a:ext cx="340021" cy="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1090715"/>
            <a:ext cx="3092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Client (issues requests)</a:t>
            </a:r>
            <a:endParaRPr lang="en-US" sz="2400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4400" y="1090715"/>
            <a:ext cx="385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Server (performs operations)</a:t>
            </a:r>
            <a:endParaRPr lang="en-US" sz="2400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73257" y="4837537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390347" y="5012914"/>
            <a:ext cx="385708" cy="60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10180" y="4421369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1"/>
            <a:endCxn id="36" idx="5"/>
          </p:cNvCxnSpPr>
          <p:nvPr/>
        </p:nvCxnSpPr>
        <p:spPr>
          <a:xfrm flipH="1">
            <a:off x="5271155" y="4694581"/>
            <a:ext cx="439025" cy="76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557202" y="4021259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rite(</a:t>
            </a:r>
            <a:r>
              <a:rPr lang="en-US" sz="2000" b="0" dirty="0" err="1" smtClean="0">
                <a:latin typeface="Consolas" charset="0"/>
                <a:ea typeface="Consolas" charset="0"/>
                <a:cs typeface="Consolas" charset="0"/>
              </a:rPr>
              <a:t>wfd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 smtClean="0">
                <a:latin typeface="Consolas" charset="0"/>
                <a:ea typeface="Consolas" charset="0"/>
                <a:cs typeface="Consolas" charset="0"/>
              </a:rPr>
              <a:t>respbuf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 smtClean="0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;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8462" y="5383961"/>
            <a:ext cx="5008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= read(</a:t>
            </a:r>
            <a:r>
              <a:rPr lang="en-US" sz="2000" b="0" dirty="0" err="1" smtClean="0">
                <a:latin typeface="Consolas" charset="0"/>
                <a:ea typeface="Consolas" charset="0"/>
                <a:cs typeface="Consolas" charset="0"/>
              </a:rPr>
              <a:t>resfd,resbuf,resmax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; </a:t>
            </a:r>
          </a:p>
        </p:txBody>
      </p:sp>
      <p:sp>
        <p:nvSpPr>
          <p:cNvPr id="29" name="Freeform 28"/>
          <p:cNvSpPr/>
          <p:nvPr/>
        </p:nvSpPr>
        <p:spPr>
          <a:xfrm>
            <a:off x="6098073" y="3322854"/>
            <a:ext cx="266515" cy="767949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64588" y="3581361"/>
            <a:ext cx="1891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service request</a:t>
            </a:r>
            <a:endParaRPr lang="en-US" sz="2400" b="0" i="1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732000" y="2720978"/>
            <a:ext cx="266515" cy="2107270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solidFill>
              <a:srgbClr val="4F81BD"/>
            </a:solidFill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76865" y="3574167"/>
            <a:ext cx="656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wait</a:t>
            </a:r>
            <a:endParaRPr lang="en-US" sz="2400" b="0" i="1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3" name="Cube 32"/>
          <p:cNvSpPr/>
          <p:nvPr/>
        </p:nvSpPr>
        <p:spPr>
          <a:xfrm>
            <a:off x="2776055" y="2249351"/>
            <a:ext cx="64750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Cube 33"/>
          <p:cNvSpPr/>
          <p:nvPr/>
        </p:nvSpPr>
        <p:spPr>
          <a:xfrm>
            <a:off x="4739966" y="2478258"/>
            <a:ext cx="63019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Cloud 34"/>
          <p:cNvSpPr/>
          <p:nvPr/>
        </p:nvSpPr>
        <p:spPr>
          <a:xfrm>
            <a:off x="2510262" y="2088485"/>
            <a:ext cx="2760893" cy="346437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/>
          <p:cNvSpPr/>
          <p:nvPr/>
        </p:nvSpPr>
        <p:spPr>
          <a:xfrm>
            <a:off x="4640962" y="4599340"/>
            <a:ext cx="63019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8" name="Cube 37"/>
          <p:cNvSpPr/>
          <p:nvPr/>
        </p:nvSpPr>
        <p:spPr>
          <a:xfrm>
            <a:off x="2776055" y="4738885"/>
            <a:ext cx="64750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41484" y="2346081"/>
            <a:ext cx="124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latin typeface="Gill Sans" charset="0"/>
                <a:ea typeface="Gill Sans" charset="0"/>
                <a:cs typeface="Gill Sans" charset="0"/>
              </a:rPr>
              <a:t>requests</a:t>
            </a:r>
            <a:endParaRPr 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01807" y="4335154"/>
            <a:ext cx="1428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latin typeface="Gill Sans" charset="0"/>
                <a:ea typeface="Gill Sans" charset="0"/>
                <a:cs typeface="Gill Sans" charset="0"/>
              </a:rPr>
              <a:t>responses</a:t>
            </a:r>
            <a:endParaRPr 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000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18288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40386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472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Output: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19309" y="4419600"/>
            <a:ext cx="43849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326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23622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Output: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19309" y="4419600"/>
            <a:ext cx="697627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 1  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291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if 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printf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27432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Output: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19309" y="4419600"/>
            <a:ext cx="697627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 1  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227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5943600"/>
            <a:ext cx="2286000" cy="2286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Output: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19309" y="4419600"/>
            <a:ext cx="697627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 1  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04199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5472113" y="2743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A: tmp=2</a:t>
            </a:r>
          </a:p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   ret=C+1</a:t>
            </a:r>
          </a:p>
        </p:txBody>
      </p:sp>
      <p:sp>
        <p:nvSpPr>
          <p:cNvPr id="35847" name="Line 15"/>
          <p:cNvSpPr>
            <a:spLocks noChangeShapeType="1"/>
          </p:cNvSpPr>
          <p:nvPr/>
        </p:nvSpPr>
        <p:spPr bwMode="auto">
          <a:xfrm>
            <a:off x="63246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35848" name="Text Box 16"/>
          <p:cNvSpPr txBox="1">
            <a:spLocks noChangeArrowheads="1"/>
          </p:cNvSpPr>
          <p:nvPr/>
        </p:nvSpPr>
        <p:spPr bwMode="auto">
          <a:xfrm>
            <a:off x="5526245" y="3862388"/>
            <a:ext cx="16221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Stack Growth</a:t>
            </a:r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sp>
        <p:nvSpPr>
          <p:cNvPr id="35850" name="Rectangle 7"/>
          <p:cNvSpPr>
            <a:spLocks noChangeArrowheads="1"/>
          </p:cNvSpPr>
          <p:nvPr/>
        </p:nvSpPr>
        <p:spPr bwMode="auto">
          <a:xfrm>
            <a:off x="5472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35851" name="Rectangle 6"/>
          <p:cNvSpPr>
            <a:spLocks noChangeArrowheads="1"/>
          </p:cNvSpPr>
          <p:nvPr/>
        </p:nvSpPr>
        <p:spPr bwMode="auto">
          <a:xfrm>
            <a:off x="5472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C: ret=b+1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56388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859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Motivational Example for Threads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105400"/>
          </a:xfrm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Imagine the following C program:</a:t>
            </a:r>
            <a:br>
              <a:rPr lang="en-US" altLang="ko-KR" dirty="0" smtClean="0">
                <a:ea typeface="Gulim" panose="020B0600000101010101" pitchFamily="34" charset="-127"/>
              </a:rPr>
            </a:br>
            <a:endParaRPr lang="en-US" altLang="ko-KR" dirty="0" smtClean="0">
              <a:ea typeface="Gulim" panose="020B0600000101010101" pitchFamily="34" charset="-127"/>
            </a:endParaRPr>
          </a:p>
          <a:p>
            <a:pPr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</a:t>
            </a:r>
            <a:r>
              <a:rPr lang="en-US" altLang="ko-KR" sz="2200" dirty="0" smtClean="0">
                <a:latin typeface="Consolas" charset="0"/>
                <a:ea typeface="Consolas" charset="0"/>
                <a:cs typeface="Consolas" charset="0"/>
              </a:rPr>
              <a:t>main() {</a:t>
            </a:r>
          </a:p>
          <a:p>
            <a:pPr>
              <a:buFontTx/>
              <a:buNone/>
            </a:pPr>
            <a:r>
              <a:rPr lang="en-US" altLang="ko-KR" sz="2200" dirty="0" smtClean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sz="2200" dirty="0" err="1" smtClean="0">
                <a:latin typeface="Consolas" charset="0"/>
                <a:ea typeface="Consolas" charset="0"/>
                <a:cs typeface="Consolas" charset="0"/>
              </a:rPr>
              <a:t>ComputePI</a:t>
            </a: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200" dirty="0" smtClean="0">
                <a:latin typeface="Consolas" charset="0"/>
                <a:ea typeface="Consolas" charset="0"/>
                <a:cs typeface="Consolas" charset="0"/>
              </a:rPr>
              <a:t>̎</a:t>
            </a:r>
            <a:r>
              <a:rPr lang="en-US" altLang="ko-KR" sz="2200" dirty="0" err="1" smtClean="0">
                <a:latin typeface="Consolas" charset="0"/>
                <a:ea typeface="Consolas" charset="0"/>
                <a:cs typeface="Consolas" charset="0"/>
              </a:rPr>
              <a:t>pi.txt</a:t>
            </a: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̎</a:t>
            </a:r>
            <a:r>
              <a:rPr lang="en-US" altLang="ko-KR" sz="22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altLang="ko-KR" sz="2200" dirty="0" smtClean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sz="2200" dirty="0" err="1" smtClean="0">
                <a:latin typeface="Consolas" charset="0"/>
                <a:ea typeface="Consolas" charset="0"/>
                <a:cs typeface="Consolas" charset="0"/>
              </a:rPr>
              <a:t>PrintClassList</a:t>
            </a:r>
            <a:r>
              <a:rPr lang="en-US" altLang="ko-KR" sz="22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̎</a:t>
            </a:r>
            <a:r>
              <a:rPr lang="en-US" altLang="ko-KR" sz="2200" dirty="0" err="1" smtClean="0">
                <a:latin typeface="Consolas" charset="0"/>
                <a:ea typeface="Consolas" charset="0"/>
                <a:cs typeface="Consolas" charset="0"/>
              </a:rPr>
              <a:t>classlist.txt</a:t>
            </a:r>
            <a:r>
              <a:rPr lang="en-US" altLang="ko-KR" sz="2200" dirty="0" smtClean="0">
                <a:latin typeface="Consolas" charset="0"/>
                <a:ea typeface="Consolas" charset="0"/>
                <a:cs typeface="Consolas" charset="0"/>
              </a:rPr>
              <a:t>̎);</a:t>
            </a:r>
          </a:p>
          <a:p>
            <a:pPr>
              <a:buFontTx/>
              <a:buNone/>
            </a:pPr>
            <a:r>
              <a:rPr lang="en-US" altLang="ko-KR" sz="2200" dirty="0" smtClean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buFontTx/>
              <a:buNone/>
            </a:pPr>
            <a:endParaRPr lang="en-US" altLang="ko-KR" sz="2200" dirty="0" smtClean="0">
              <a:ea typeface="Gulim" panose="020B0600000101010101" pitchFamily="34" charset="-127"/>
            </a:endParaRPr>
          </a:p>
          <a:p>
            <a:r>
              <a:rPr lang="en-US" altLang="ko-KR" dirty="0" smtClean="0">
                <a:ea typeface="Gulim" panose="020B0600000101010101" pitchFamily="34" charset="-127"/>
              </a:rPr>
              <a:t>What is the behavior here?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Program would never print out class list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Why?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ComputePI</a:t>
            </a:r>
            <a:r>
              <a:rPr lang="en-US" altLang="ko-KR" dirty="0" smtClean="0">
                <a:ea typeface="Gulim" panose="020B0600000101010101" pitchFamily="34" charset="-127"/>
              </a:rPr>
              <a:t> would never finish</a:t>
            </a:r>
          </a:p>
          <a:p>
            <a:endParaRPr lang="ko-KR" altLang="en-US" dirty="0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907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Use of Threads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711200"/>
            <a:ext cx="8710612" cy="4851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Version of program with Threads (loose syntax):</a:t>
            </a:r>
            <a:br>
              <a:rPr lang="en-US" altLang="ko-KR" dirty="0" smtClean="0">
                <a:ea typeface="Gulim" panose="020B0600000101010101" pitchFamily="34" charset="-127"/>
              </a:rPr>
            </a:br>
            <a:endParaRPr lang="en-US" altLang="ko-KR" dirty="0" smtClean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</a:t>
            </a:r>
            <a:r>
              <a:rPr lang="en-US" altLang="ko-KR" sz="2200" dirty="0" smtClean="0">
                <a:latin typeface="Consolas" charset="0"/>
                <a:ea typeface="Consolas" charset="0"/>
                <a:cs typeface="Consolas" charset="0"/>
              </a:rPr>
              <a:t>main()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200" dirty="0" smtClean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sz="2200" dirty="0" err="1" smtClean="0">
                <a:latin typeface="Consolas" charset="0"/>
                <a:ea typeface="Consolas" charset="0"/>
                <a:cs typeface="Consolas" charset="0"/>
              </a:rPr>
              <a:t>ThreadFork</a:t>
            </a:r>
            <a:r>
              <a:rPr lang="en-US" altLang="ko-KR" sz="22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200" dirty="0" err="1" smtClean="0">
                <a:latin typeface="Consolas" charset="0"/>
                <a:ea typeface="Consolas" charset="0"/>
                <a:cs typeface="Consolas" charset="0"/>
              </a:rPr>
              <a:t>ComputePI</a:t>
            </a:r>
            <a:r>
              <a:rPr lang="en-US" altLang="ko-KR" sz="22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̎</a:t>
            </a:r>
            <a:r>
              <a:rPr lang="en-US" altLang="ko-KR" sz="2200" dirty="0" err="1">
                <a:latin typeface="Consolas" charset="0"/>
                <a:ea typeface="Consolas" charset="0"/>
                <a:cs typeface="Consolas" charset="0"/>
              </a:rPr>
              <a:t>pi.txt</a:t>
            </a:r>
            <a:r>
              <a:rPr lang="en-US" altLang="ko-KR" sz="2200" dirty="0" smtClean="0">
                <a:latin typeface="Consolas" charset="0"/>
                <a:ea typeface="Consolas" charset="0"/>
                <a:cs typeface="Consolas" charset="0"/>
              </a:rPr>
              <a:t>̎));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200" dirty="0" smtClean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sz="2200" dirty="0" err="1" smtClean="0">
                <a:latin typeface="Consolas" charset="0"/>
                <a:ea typeface="Consolas" charset="0"/>
                <a:cs typeface="Consolas" charset="0"/>
              </a:rPr>
              <a:t>ThreadFork</a:t>
            </a:r>
            <a:r>
              <a:rPr lang="en-US" altLang="ko-KR" sz="22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200" dirty="0" err="1" smtClean="0">
                <a:latin typeface="Consolas" charset="0"/>
                <a:ea typeface="Consolas" charset="0"/>
                <a:cs typeface="Consolas" charset="0"/>
              </a:rPr>
              <a:t>PrintClassList</a:t>
            </a:r>
            <a:r>
              <a:rPr lang="en-US" altLang="ko-KR" sz="22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̎</a:t>
            </a:r>
            <a:r>
              <a:rPr lang="en-US" altLang="ko-KR" sz="2200" dirty="0" err="1">
                <a:latin typeface="Consolas" charset="0"/>
                <a:ea typeface="Consolas" charset="0"/>
                <a:cs typeface="Consolas" charset="0"/>
              </a:rPr>
              <a:t>classlist.txt</a:t>
            </a:r>
            <a:r>
              <a:rPr lang="en-US" altLang="ko-KR" sz="2200" dirty="0" smtClean="0">
                <a:latin typeface="Consolas" charset="0"/>
                <a:ea typeface="Consolas" charset="0"/>
                <a:cs typeface="Consolas" charset="0"/>
              </a:rPr>
              <a:t>̎));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200" dirty="0" smtClean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2200" dirty="0" smtClean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What does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ThreadFork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ko-KR" dirty="0" smtClean="0">
                <a:ea typeface="Gulim" panose="020B0600000101010101" pitchFamily="34" charset="-127"/>
              </a:rPr>
              <a:t> do?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Start independent thread running given procedure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What is the behavior here?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Now, you would actually see the class list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This </a:t>
            </a:r>
            <a:r>
              <a:rPr lang="en-US" altLang="ko-KR" i="1" dirty="0" smtClean="0">
                <a:ea typeface="Gulim" panose="020B0600000101010101" pitchFamily="34" charset="-127"/>
              </a:rPr>
              <a:t>should</a:t>
            </a:r>
            <a:r>
              <a:rPr lang="en-US" altLang="ko-KR" dirty="0" smtClean="0">
                <a:ea typeface="Gulim" panose="020B0600000101010101" pitchFamily="34" charset="-127"/>
              </a:rPr>
              <a:t> behave as if there are two separate CPUs</a:t>
            </a:r>
          </a:p>
          <a:p>
            <a:pPr lvl="1">
              <a:lnSpc>
                <a:spcPct val="80000"/>
              </a:lnSpc>
            </a:pPr>
            <a:endParaRPr lang="en-US" altLang="ko-KR" dirty="0" smtClean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ko-KR" altLang="en-US" dirty="0" smtClean="0">
              <a:ea typeface="Gulim" panose="020B0600000101010101" pitchFamily="34" charset="-127"/>
            </a:endParaRPr>
          </a:p>
        </p:txBody>
      </p:sp>
      <p:grpSp>
        <p:nvGrpSpPr>
          <p:cNvPr id="355343" name="Group 15"/>
          <p:cNvGrpSpPr>
            <a:grpSpLocks/>
          </p:cNvGrpSpPr>
          <p:nvPr/>
        </p:nvGrpSpPr>
        <p:grpSpPr bwMode="auto">
          <a:xfrm>
            <a:off x="990600" y="5257802"/>
            <a:ext cx="5481638" cy="1133476"/>
            <a:chOff x="576" y="3360"/>
            <a:chExt cx="3453" cy="714"/>
          </a:xfrm>
        </p:grpSpPr>
        <p:sp>
          <p:nvSpPr>
            <p:cNvPr id="12293" name="Rectangle 6"/>
            <p:cNvSpPr>
              <a:spLocks noChangeArrowheads="1"/>
            </p:cNvSpPr>
            <p:nvPr/>
          </p:nvSpPr>
          <p:spPr bwMode="auto">
            <a:xfrm>
              <a:off x="576" y="3360"/>
              <a:ext cx="514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CPU1</a:t>
              </a:r>
            </a:p>
          </p:txBody>
        </p:sp>
        <p:sp>
          <p:nvSpPr>
            <p:cNvPr id="12294" name="Rectangle 7"/>
            <p:cNvSpPr>
              <a:spLocks noChangeArrowheads="1"/>
            </p:cNvSpPr>
            <p:nvPr/>
          </p:nvSpPr>
          <p:spPr bwMode="auto">
            <a:xfrm>
              <a:off x="1090" y="3360"/>
              <a:ext cx="757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CPU2</a:t>
              </a:r>
            </a:p>
          </p:txBody>
        </p:sp>
        <p:sp>
          <p:nvSpPr>
            <p:cNvPr id="12295" name="Rectangle 9"/>
            <p:cNvSpPr>
              <a:spLocks noChangeArrowheads="1"/>
            </p:cNvSpPr>
            <p:nvPr/>
          </p:nvSpPr>
          <p:spPr bwMode="auto">
            <a:xfrm>
              <a:off x="1824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CPU1</a:t>
              </a:r>
            </a:p>
          </p:txBody>
        </p:sp>
        <p:sp>
          <p:nvSpPr>
            <p:cNvPr id="12296" name="Rectangle 10"/>
            <p:cNvSpPr>
              <a:spLocks noChangeArrowheads="1"/>
            </p:cNvSpPr>
            <p:nvPr/>
          </p:nvSpPr>
          <p:spPr bwMode="auto">
            <a:xfrm>
              <a:off x="2526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CPU2</a:t>
              </a:r>
            </a:p>
          </p:txBody>
        </p:sp>
        <p:sp>
          <p:nvSpPr>
            <p:cNvPr id="12297" name="Text Box 11"/>
            <p:cNvSpPr txBox="1">
              <a:spLocks noChangeArrowheads="1"/>
            </p:cNvSpPr>
            <p:nvPr/>
          </p:nvSpPr>
          <p:spPr bwMode="auto">
            <a:xfrm>
              <a:off x="864" y="3744"/>
              <a:ext cx="6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800" b="0">
                  <a:latin typeface="Gill Sans" charset="0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12298" name="Line 12"/>
            <p:cNvSpPr>
              <a:spLocks noChangeShapeType="1"/>
            </p:cNvSpPr>
            <p:nvPr/>
          </p:nvSpPr>
          <p:spPr bwMode="auto">
            <a:xfrm>
              <a:off x="1536" y="3936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299" name="Rectangle 13"/>
            <p:cNvSpPr>
              <a:spLocks noChangeArrowheads="1"/>
            </p:cNvSpPr>
            <p:nvPr/>
          </p:nvSpPr>
          <p:spPr bwMode="auto">
            <a:xfrm>
              <a:off x="2928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CPU1</a:t>
              </a:r>
            </a:p>
          </p:txBody>
        </p:sp>
        <p:sp>
          <p:nvSpPr>
            <p:cNvPr id="12300" name="Rectangle 14"/>
            <p:cNvSpPr>
              <a:spLocks noChangeArrowheads="1"/>
            </p:cNvSpPr>
            <p:nvPr/>
          </p:nvSpPr>
          <p:spPr bwMode="auto">
            <a:xfrm>
              <a:off x="3630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6952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5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Gulim" charset="0"/>
              </a:rPr>
              <a:t>Memory </a:t>
            </a:r>
            <a:r>
              <a:rPr lang="en-US" altLang="ko-KR" dirty="0" smtClean="0">
                <a:ea typeface="Gulim" charset="0"/>
              </a:rPr>
              <a:t>Footprint: </a:t>
            </a:r>
            <a:r>
              <a:rPr lang="en-US" altLang="ko-KR" dirty="0">
                <a:ea typeface="Gulim" charset="0"/>
              </a:rPr>
              <a:t>Two-</a:t>
            </a:r>
            <a:r>
              <a:rPr lang="en-US" altLang="ko-KR" dirty="0" smtClean="0">
                <a:ea typeface="Gulim" charset="0"/>
              </a:rPr>
              <a:t>Threads</a:t>
            </a:r>
            <a:endParaRPr lang="en-US" altLang="ko-KR" dirty="0">
              <a:ea typeface="Gulim" charset="0"/>
            </a:endParaRP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648" y="1245605"/>
            <a:ext cx="8153400" cy="51054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Gulim" charset="0"/>
              </a:rPr>
              <a:t>If we stopped this program and examined it with a debugger, we would see</a:t>
            </a:r>
          </a:p>
          <a:p>
            <a:pPr lvl="1"/>
            <a:r>
              <a:rPr lang="en-US" altLang="ko-KR" dirty="0">
                <a:ea typeface="Gulim" charset="0"/>
              </a:rPr>
              <a:t>Two sets of CPU registers</a:t>
            </a:r>
          </a:p>
          <a:p>
            <a:pPr lvl="1"/>
            <a:r>
              <a:rPr lang="en-US" altLang="ko-KR" dirty="0">
                <a:ea typeface="Gulim" charset="0"/>
              </a:rPr>
              <a:t>Two sets of Stacks</a:t>
            </a:r>
          </a:p>
          <a:p>
            <a:endParaRPr lang="en-US" altLang="ko-KR" dirty="0">
              <a:ea typeface="Gulim" charset="0"/>
            </a:endParaRPr>
          </a:p>
          <a:p>
            <a:r>
              <a:rPr lang="en-US" altLang="ko-KR" dirty="0">
                <a:ea typeface="Gulim" charset="0"/>
              </a:rPr>
              <a:t>Questions: </a:t>
            </a:r>
          </a:p>
          <a:p>
            <a:pPr lvl="1"/>
            <a:r>
              <a:rPr lang="en-US" altLang="ko-KR" dirty="0">
                <a:ea typeface="Gulim" charset="0"/>
              </a:rPr>
              <a:t>How do we position stacks relative to </a:t>
            </a:r>
            <a:br>
              <a:rPr lang="en-US" altLang="ko-KR" dirty="0">
                <a:ea typeface="Gulim" charset="0"/>
              </a:rPr>
            </a:br>
            <a:r>
              <a:rPr lang="en-US" altLang="ko-KR" dirty="0">
                <a:ea typeface="Gulim" charset="0"/>
              </a:rPr>
              <a:t>each other?</a:t>
            </a:r>
          </a:p>
          <a:p>
            <a:pPr lvl="1"/>
            <a:r>
              <a:rPr lang="en-US" altLang="ko-KR" dirty="0">
                <a:ea typeface="Gulim" charset="0"/>
              </a:rPr>
              <a:t>What maximum size should we choose</a:t>
            </a:r>
            <a:br>
              <a:rPr lang="en-US" altLang="ko-KR" dirty="0">
                <a:ea typeface="Gulim" charset="0"/>
              </a:rPr>
            </a:br>
            <a:r>
              <a:rPr lang="en-US" altLang="ko-KR" dirty="0">
                <a:ea typeface="Gulim" charset="0"/>
              </a:rPr>
              <a:t>for the stacks?</a:t>
            </a:r>
          </a:p>
          <a:p>
            <a:pPr lvl="1"/>
            <a:r>
              <a:rPr lang="en-US" altLang="ko-KR" dirty="0">
                <a:ea typeface="Gulim" charset="0"/>
              </a:rPr>
              <a:t>What happens if threads violate this?</a:t>
            </a:r>
          </a:p>
          <a:p>
            <a:pPr lvl="1"/>
            <a:r>
              <a:rPr lang="en-US" altLang="ko-KR" dirty="0">
                <a:ea typeface="Gulim" charset="0"/>
              </a:rPr>
              <a:t>How might you catch violations?</a:t>
            </a:r>
          </a:p>
          <a:p>
            <a:pPr lvl="1"/>
            <a:endParaRPr lang="en-US" altLang="ko-KR" dirty="0">
              <a:ea typeface="Gulim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400800" y="1909098"/>
            <a:ext cx="2120900" cy="4343400"/>
            <a:chOff x="3648" y="1008"/>
            <a:chExt cx="1336" cy="2736"/>
          </a:xfrm>
        </p:grpSpPr>
        <p:grpSp>
          <p:nvGrpSpPr>
            <p:cNvPr id="34821" name="Group 16"/>
            <p:cNvGrpSpPr>
              <a:grpSpLocks/>
            </p:cNvGrpSpPr>
            <p:nvPr/>
          </p:nvGrpSpPr>
          <p:grpSpPr bwMode="auto">
            <a:xfrm>
              <a:off x="3648" y="1008"/>
              <a:ext cx="1056" cy="2736"/>
              <a:chOff x="3648" y="1008"/>
              <a:chExt cx="1056" cy="2736"/>
            </a:xfrm>
          </p:grpSpPr>
          <p:sp>
            <p:nvSpPr>
              <p:cNvPr id="34823" name="Rectangle 4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27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24" name="Rectangle 6"/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1056" cy="336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Code</a:t>
                </a:r>
              </a:p>
            </p:txBody>
          </p:sp>
          <p:sp>
            <p:nvSpPr>
              <p:cNvPr id="34825" name="Rectangle 7"/>
              <p:cNvSpPr>
                <a:spLocks noChangeArrowheads="1"/>
              </p:cNvSpPr>
              <p:nvPr/>
            </p:nvSpPr>
            <p:spPr bwMode="auto">
              <a:xfrm>
                <a:off x="3648" y="3120"/>
                <a:ext cx="1056" cy="288"/>
              </a:xfrm>
              <a:prstGeom prst="rect">
                <a:avLst/>
              </a:prstGeom>
              <a:solidFill>
                <a:srgbClr val="53FB25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Global Data</a:t>
                </a:r>
              </a:p>
            </p:txBody>
          </p:sp>
          <p:sp>
            <p:nvSpPr>
              <p:cNvPr id="34826" name="Rectangle 8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1056" cy="48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Heap</a:t>
                </a:r>
              </a:p>
            </p:txBody>
          </p:sp>
          <p:sp>
            <p:nvSpPr>
              <p:cNvPr id="34827" name="Rectangle 9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336"/>
              </a:xfrm>
              <a:prstGeom prst="rect">
                <a:avLst/>
              </a:prstGeom>
              <a:solidFill>
                <a:srgbClr val="FF66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Stack 1</a:t>
                </a:r>
              </a:p>
            </p:txBody>
          </p:sp>
          <p:sp>
            <p:nvSpPr>
              <p:cNvPr id="34828" name="Rectangle 10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1056" cy="432"/>
              </a:xfrm>
              <a:prstGeom prst="rect">
                <a:avLst/>
              </a:prstGeom>
              <a:solidFill>
                <a:srgbClr val="02E3EE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Stack 2</a:t>
                </a:r>
              </a:p>
            </p:txBody>
          </p:sp>
          <p:sp>
            <p:nvSpPr>
              <p:cNvPr id="34829" name="Line 12"/>
              <p:cNvSpPr>
                <a:spLocks noChangeShapeType="1"/>
              </p:cNvSpPr>
              <p:nvPr/>
            </p:nvSpPr>
            <p:spPr bwMode="auto">
              <a:xfrm>
                <a:off x="4176" y="129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30" name="Line 13"/>
              <p:cNvSpPr>
                <a:spLocks noChangeShapeType="1"/>
              </p:cNvSpPr>
              <p:nvPr/>
            </p:nvSpPr>
            <p:spPr bwMode="auto">
              <a:xfrm>
                <a:off x="4176" y="211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31" name="Line 14"/>
              <p:cNvSpPr>
                <a:spLocks noChangeShapeType="1"/>
              </p:cNvSpPr>
              <p:nvPr/>
            </p:nvSpPr>
            <p:spPr bwMode="auto">
              <a:xfrm flipV="1">
                <a:off x="4176" y="254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34822" name="Text Box 15"/>
            <p:cNvSpPr txBox="1">
              <a:spLocks noChangeArrowheads="1"/>
            </p:cNvSpPr>
            <p:nvPr/>
          </p:nvSpPr>
          <p:spPr bwMode="auto">
            <a:xfrm rot="5400000">
              <a:off x="4385" y="2237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5356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Thread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305800" cy="6096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thread_fork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func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r>
              <a:rPr lang="en-US" dirty="0" smtClean="0"/>
              <a:t>Create a new thread to run </a:t>
            </a:r>
            <a:r>
              <a:rPr lang="en-US" dirty="0" err="1" smtClean="0"/>
              <a:t>func(args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Pintos: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thread_create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thread_yield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lvl="1"/>
            <a:r>
              <a:rPr lang="en-US" dirty="0" smtClean="0"/>
              <a:t>Relinquish processor voluntarily</a:t>
            </a:r>
          </a:p>
          <a:p>
            <a:pPr lvl="1"/>
            <a:r>
              <a:rPr lang="en-US" dirty="0" smtClean="0"/>
              <a:t>Pintos: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thread_yield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thread_join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(thread)</a:t>
            </a:r>
          </a:p>
          <a:p>
            <a:pPr lvl="1"/>
            <a:r>
              <a:rPr lang="en-US" dirty="0" smtClean="0"/>
              <a:t>In parent, wait for forked thread to exit, then return</a:t>
            </a:r>
          </a:p>
          <a:p>
            <a:pPr lvl="1"/>
            <a:r>
              <a:rPr lang="en-US" dirty="0"/>
              <a:t>Pintos: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thread_join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thread_exit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/>
              <a:t>Quit thread and clean up, wake up joiner if any</a:t>
            </a:r>
          </a:p>
          <a:p>
            <a:pPr lvl="1"/>
            <a:r>
              <a:rPr lang="en-US" dirty="0" smtClean="0"/>
              <a:t>Pintos: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thread_exit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sz="1400" dirty="0" smtClean="0"/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pThreads</a:t>
            </a:r>
            <a:r>
              <a:rPr lang="en-US" dirty="0" smtClean="0"/>
              <a:t>: POSIX standard for thread </a:t>
            </a:r>
            <a:r>
              <a:rPr lang="en-US" dirty="0"/>
              <a:t>programming</a:t>
            </a:r>
            <a:br>
              <a:rPr lang="en-US" dirty="0"/>
            </a:br>
            <a:r>
              <a:rPr lang="en-US" dirty="0" smtClean="0"/>
              <a:t>[POSIX</a:t>
            </a:r>
            <a:r>
              <a:rPr lang="en-US" dirty="0"/>
              <a:t>.1c, Threads extensions (IEEE </a:t>
            </a:r>
            <a:r>
              <a:rPr lang="en-US" dirty="0" err="1"/>
              <a:t>Std</a:t>
            </a:r>
            <a:r>
              <a:rPr lang="en-US" dirty="0"/>
              <a:t> 1003.1c-1995</a:t>
            </a:r>
            <a:r>
              <a:rPr lang="en-US" dirty="0" smtClean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3824790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Dispatch Loop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>
                <a:ea typeface="Gulim" panose="020B0600000101010101" pitchFamily="34" charset="-127"/>
              </a:rPr>
              <a:t>Conceptually, the dispatching loop of the operating system looks as follows:</a:t>
            </a:r>
            <a:br>
              <a:rPr lang="en-US" altLang="ko-KR" dirty="0" smtClean="0">
                <a:ea typeface="Gulim" panose="020B0600000101010101" pitchFamily="34" charset="-127"/>
              </a:rPr>
            </a:br>
            <a:endParaRPr lang="en-US" altLang="ko-KR" dirty="0" smtClean="0">
              <a:ea typeface="Gulim" panose="020B0600000101010101" pitchFamily="34" charset="-127"/>
            </a:endParaRPr>
          </a:p>
          <a:p>
            <a:pPr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	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Loop {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RunThread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(); 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ChooseNextThread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SaveStateOfCPU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curTCB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LoadStateOfCPU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newTCB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pPr>
              <a:buFontTx/>
              <a:buNone/>
            </a:pPr>
            <a:endParaRPr lang="en-US" altLang="ko-KR" sz="2000" dirty="0" smtClean="0">
              <a:latin typeface="Courier New" panose="02070309020205020404" pitchFamily="49" charset="0"/>
              <a:ea typeface="Gulim" panose="020B0600000101010101" pitchFamily="34" charset="-127"/>
            </a:endParaRPr>
          </a:p>
          <a:p>
            <a:r>
              <a:rPr lang="en-US" altLang="ko-KR" dirty="0" smtClean="0">
                <a:ea typeface="Gulim" panose="020B0600000101010101" pitchFamily="34" charset="-127"/>
              </a:rPr>
              <a:t>This is an </a:t>
            </a:r>
            <a:r>
              <a:rPr lang="en-US" altLang="ko-KR" i="1" dirty="0" smtClean="0">
                <a:ea typeface="Gulim" panose="020B0600000101010101" pitchFamily="34" charset="-127"/>
              </a:rPr>
              <a:t>infinite</a:t>
            </a:r>
            <a:r>
              <a:rPr lang="en-US" altLang="ko-KR" dirty="0" smtClean="0">
                <a:ea typeface="Gulim" panose="020B0600000101010101" pitchFamily="34" charset="-127"/>
              </a:rPr>
              <a:t> loop</a:t>
            </a:r>
          </a:p>
          <a:p>
            <a:pPr lvl="1"/>
            <a:r>
              <a:rPr lang="en-US" altLang="ko-KR" sz="2400" dirty="0" smtClean="0">
                <a:ea typeface="Gulim" panose="020B0600000101010101" pitchFamily="34" charset="-127"/>
              </a:rPr>
              <a:t>One could argue that this is all that the OS does</a:t>
            </a:r>
          </a:p>
          <a:p>
            <a:r>
              <a:rPr lang="en-US" altLang="ko-KR" dirty="0" smtClean="0">
                <a:ea typeface="Gulim" panose="020B0600000101010101" pitchFamily="34" charset="-127"/>
              </a:rPr>
              <a:t>Should we ever exit this loop???</a:t>
            </a:r>
          </a:p>
          <a:p>
            <a:pPr lvl="1"/>
            <a:r>
              <a:rPr lang="en-US" altLang="ko-KR" sz="2400" dirty="0" smtClean="0">
                <a:ea typeface="Gulim" panose="020B0600000101010101" pitchFamily="34" charset="-127"/>
              </a:rPr>
              <a:t>When would that be?</a:t>
            </a:r>
          </a:p>
        </p:txBody>
      </p:sp>
    </p:spTree>
    <p:extLst>
      <p:ext uri="{BB962C8B-B14F-4D97-AF65-F5344CB8AC3E}">
        <p14:creationId xmlns:p14="http://schemas.microsoft.com/office/powerpoint/2010/main" val="3393285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42724"/>
            <a:ext cx="8229600" cy="1061570"/>
          </a:xfrm>
        </p:spPr>
        <p:txBody>
          <a:bodyPr>
            <a:normAutofit/>
          </a:bodyPr>
          <a:lstStyle/>
          <a:p>
            <a:r>
              <a:rPr lang="en-US" dirty="0" smtClean="0"/>
              <a:t>File servers, web, FTP, Databases, …</a:t>
            </a:r>
          </a:p>
          <a:p>
            <a:r>
              <a:rPr lang="en-US" dirty="0" smtClean="0"/>
              <a:t>Many clients accessing a common server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2938485" y="1624507"/>
            <a:ext cx="3081316" cy="3101329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44812" y="2200468"/>
            <a:ext cx="1550456" cy="11223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 smtClean="0">
                <a:latin typeface="Gill Sans" charset="0"/>
                <a:ea typeface="Gill Sans" charset="0"/>
                <a:cs typeface="Gill Sans" charset="0"/>
              </a:rPr>
              <a:t>Server</a:t>
            </a:r>
            <a:endParaRPr lang="en-US" sz="28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7464" y="1260018"/>
            <a:ext cx="1550456" cy="748462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Client 1</a:t>
            </a:r>
            <a:endParaRPr lang="en-US" sz="2800" b="0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7464" y="2313281"/>
            <a:ext cx="1550456" cy="7484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Client 2</a:t>
            </a:r>
            <a:endParaRPr lang="en-US" sz="28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7464" y="3972041"/>
            <a:ext cx="1550456" cy="748462"/>
          </a:xfrm>
          <a:prstGeom prst="roundRect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Client n</a:t>
            </a:r>
            <a:endParaRPr lang="en-US" sz="28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66534" y="334494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***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4" name="Straight Arrow Connector 13"/>
          <p:cNvCxnSpPr>
            <a:stCxn id="9" idx="3"/>
          </p:cNvCxnSpPr>
          <p:nvPr/>
        </p:nvCxnSpPr>
        <p:spPr>
          <a:xfrm>
            <a:off x="2227920" y="1634249"/>
            <a:ext cx="4416892" cy="9046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</p:cNvCxnSpPr>
          <p:nvPr/>
        </p:nvCxnSpPr>
        <p:spPr>
          <a:xfrm>
            <a:off x="2227920" y="2687512"/>
            <a:ext cx="4416892" cy="37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227920" y="2847502"/>
            <a:ext cx="4416892" cy="13762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036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Running a thread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dirty="0" smtClean="0">
                <a:ea typeface="Gulim" panose="020B0600000101010101" pitchFamily="34" charset="-127"/>
              </a:rPr>
              <a:t>Consider first portion:  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RunThread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endParaRPr lang="en-US" altLang="ko-KR" dirty="0" smtClean="0">
              <a:ea typeface="Gulim" panose="020B0600000101010101" pitchFamily="34" charset="-127"/>
            </a:endParaRPr>
          </a:p>
          <a:p>
            <a:r>
              <a:rPr lang="en-US" altLang="ko-KR" dirty="0" smtClean="0">
                <a:ea typeface="Gulim" panose="020B0600000101010101" pitchFamily="34" charset="-127"/>
              </a:rPr>
              <a:t>How do I run a thread?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Load its state (registers, PC, stack pointer) into CPU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Load environment (virtual memory space, </a:t>
            </a:r>
            <a:r>
              <a:rPr lang="en-US" altLang="ko-KR" dirty="0" err="1" smtClean="0">
                <a:ea typeface="Gulim" panose="020B0600000101010101" pitchFamily="34" charset="-127"/>
              </a:rPr>
              <a:t>etc</a:t>
            </a:r>
            <a:r>
              <a:rPr lang="en-US" altLang="ko-KR" dirty="0" smtClean="0">
                <a:ea typeface="Gulim" panose="020B0600000101010101" pitchFamily="34" charset="-127"/>
              </a:rPr>
              <a:t>)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Jump to the PC</a:t>
            </a:r>
          </a:p>
          <a:p>
            <a:pPr lvl="1"/>
            <a:endParaRPr lang="en-US" altLang="ko-KR" dirty="0" smtClean="0">
              <a:ea typeface="Gulim" panose="020B0600000101010101" pitchFamily="34" charset="-127"/>
            </a:endParaRPr>
          </a:p>
          <a:p>
            <a:r>
              <a:rPr lang="en-US" altLang="ko-KR" dirty="0" smtClean="0">
                <a:ea typeface="Gulim" panose="020B0600000101010101" pitchFamily="34" charset="-127"/>
              </a:rPr>
              <a:t>How does the dispatcher get control back?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Internal events: thread returns control voluntarily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External events: thread gets </a:t>
            </a:r>
            <a:r>
              <a:rPr lang="en-US" altLang="ko-KR" i="1" dirty="0" smtClean="0">
                <a:ea typeface="Gulim" panose="020B0600000101010101" pitchFamily="34" charset="-127"/>
              </a:rPr>
              <a:t>preempted</a:t>
            </a:r>
            <a:endParaRPr lang="en-US" altLang="ko-KR" dirty="0" smtClean="0">
              <a:ea typeface="Gulim" panose="020B0600000101010101" pitchFamily="34" charset="-127"/>
            </a:endParaRPr>
          </a:p>
          <a:p>
            <a:pPr lvl="1">
              <a:buFontTx/>
              <a:buNone/>
            </a:pPr>
            <a:endParaRPr lang="en-US" altLang="ko-KR" dirty="0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0043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Internal Events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410200"/>
          </a:xfrm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Blocking on I/O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The act of requesting I/O implicitly yields the CPU</a:t>
            </a:r>
          </a:p>
          <a:p>
            <a:r>
              <a:rPr lang="en-US" altLang="ko-KR" dirty="0" smtClean="0">
                <a:ea typeface="Gulim" panose="020B0600000101010101" pitchFamily="34" charset="-127"/>
              </a:rPr>
              <a:t>Waiting on a “signal” from other thread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Thread asks to wait and thus yields the CPU</a:t>
            </a:r>
          </a:p>
          <a:p>
            <a:r>
              <a:rPr lang="en-US" altLang="ko-KR" dirty="0" smtClean="0">
                <a:ea typeface="Gulim" panose="020B0600000101010101" pitchFamily="34" charset="-127"/>
              </a:rPr>
              <a:t>Thread executes a 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yield()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Thread volunteers to give up CPU</a:t>
            </a:r>
          </a:p>
          <a:p>
            <a:pPr lvl="1"/>
            <a:endParaRPr lang="en-US" altLang="ko-KR" dirty="0" smtClean="0">
              <a:ea typeface="Gulim" panose="020B0600000101010101" pitchFamily="34" charset="-127"/>
            </a:endParaRPr>
          </a:p>
          <a:p>
            <a:pPr lvl="1"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	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computePI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lvl="1">
              <a:buFontTx/>
              <a:buNone/>
            </a:pP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     while(TRUE) {</a:t>
            </a:r>
          </a:p>
          <a:p>
            <a:pPr lvl="1">
              <a:buFontTx/>
              <a:buNone/>
            </a:pP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       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ComputeNextDigit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lvl="1">
              <a:buFontTx/>
              <a:buNone/>
            </a:pP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        yield();</a:t>
            </a:r>
          </a:p>
          <a:p>
            <a:pPr lvl="1">
              <a:buFontTx/>
              <a:buNone/>
            </a:pP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     }</a:t>
            </a:r>
          </a:p>
          <a:p>
            <a:pPr lvl="1">
              <a:buFontTx/>
              <a:buNone/>
            </a:pP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2521529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Stack for Yielding Thread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3049588"/>
            <a:ext cx="8674100" cy="3505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How do we run a new thread?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 smtClean="0">
                <a:ea typeface="Gulim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run_new_thread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newThread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PickNewThread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   switch(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curThread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newThread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ThreadHouseKeeping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(); /* Do any cleanup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pPr>
              <a:lnSpc>
                <a:spcPct val="80000"/>
              </a:lnSpc>
            </a:pPr>
            <a:r>
              <a:rPr lang="en-US" altLang="ko-KR" sz="2600" dirty="0" smtClean="0">
                <a:ea typeface="Gulim" panose="020B0600000101010101" pitchFamily="34" charset="-127"/>
              </a:rPr>
              <a:t>How does dispatcher switch to a new thread?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Save anything next thread may trash: PC, </a:t>
            </a:r>
            <a:r>
              <a:rPr lang="en-US" altLang="ko-KR" dirty="0" err="1" smtClean="0">
                <a:ea typeface="Gulim" panose="020B0600000101010101" pitchFamily="34" charset="-127"/>
              </a:rPr>
              <a:t>regs</a:t>
            </a:r>
            <a:r>
              <a:rPr lang="en-US" altLang="ko-KR" dirty="0" smtClean="0">
                <a:ea typeface="Gulim" panose="020B0600000101010101" pitchFamily="34" charset="-127"/>
              </a:rPr>
              <a:t>, stack pointer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Maintain isolation for each thread</a:t>
            </a:r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 flipV="1">
            <a:off x="3810000" y="1219200"/>
            <a:ext cx="1974850" cy="484188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latin typeface="Consolas" charset="0"/>
                <a:ea typeface="Consolas" charset="0"/>
                <a:cs typeface="Consolas" charset="0"/>
              </a:rPr>
              <a:t>yield</a:t>
            </a:r>
          </a:p>
        </p:txBody>
      </p:sp>
      <p:sp>
        <p:nvSpPr>
          <p:cNvPr id="21509" name="Rectangle 8"/>
          <p:cNvSpPr>
            <a:spLocks noChangeArrowheads="1"/>
          </p:cNvSpPr>
          <p:nvPr/>
        </p:nvSpPr>
        <p:spPr bwMode="auto">
          <a:xfrm flipV="1">
            <a:off x="3811588" y="762000"/>
            <a:ext cx="1974850" cy="484188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latin typeface="Consolas" charset="0"/>
                <a:ea typeface="Consolas" charset="0"/>
                <a:cs typeface="Consolas" charset="0"/>
              </a:rPr>
              <a:t>ComputePI</a:t>
            </a:r>
          </a:p>
        </p:txBody>
      </p:sp>
      <p:grpSp>
        <p:nvGrpSpPr>
          <p:cNvPr id="21510" name="Group 15"/>
          <p:cNvGrpSpPr>
            <a:grpSpLocks/>
          </p:cNvGrpSpPr>
          <p:nvPr/>
        </p:nvGrpSpPr>
        <p:grpSpPr bwMode="auto">
          <a:xfrm>
            <a:off x="6018213" y="1066218"/>
            <a:ext cx="369874" cy="1661108"/>
            <a:chOff x="4606" y="816"/>
            <a:chExt cx="234" cy="1152"/>
          </a:xfrm>
        </p:grpSpPr>
        <p:sp>
          <p:nvSpPr>
            <p:cNvPr id="21517" name="Text Box 11"/>
            <p:cNvSpPr txBox="1">
              <a:spLocks noChangeArrowheads="1"/>
            </p:cNvSpPr>
            <p:nvPr/>
          </p:nvSpPr>
          <p:spPr bwMode="auto">
            <a:xfrm rot="5400000">
              <a:off x="4234" y="1273"/>
              <a:ext cx="97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Stack growth</a:t>
              </a:r>
            </a:p>
          </p:txBody>
        </p:sp>
        <p:sp>
          <p:nvSpPr>
            <p:cNvPr id="21518" name="Line 10"/>
            <p:cNvSpPr>
              <a:spLocks noChangeShapeType="1"/>
            </p:cNvSpPr>
            <p:nvPr/>
          </p:nvSpPr>
          <p:spPr bwMode="auto">
            <a:xfrm>
              <a:off x="4608" y="816"/>
              <a:ext cx="0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urier New"/>
                <a:cs typeface="Courier New"/>
              </a:endParaRPr>
            </a:p>
          </p:txBody>
        </p:sp>
      </p:grpSp>
      <p:grpSp>
        <p:nvGrpSpPr>
          <p:cNvPr id="364565" name="Group 21"/>
          <p:cNvGrpSpPr>
            <a:grpSpLocks/>
          </p:cNvGrpSpPr>
          <p:nvPr/>
        </p:nvGrpSpPr>
        <p:grpSpPr bwMode="auto">
          <a:xfrm>
            <a:off x="1949065" y="1435100"/>
            <a:ext cx="3831025" cy="1522413"/>
            <a:chOff x="1227" y="1056"/>
            <a:chExt cx="2421" cy="1056"/>
          </a:xfrm>
        </p:grpSpPr>
        <p:sp>
          <p:nvSpPr>
            <p:cNvPr id="21512" name="Rectangle 5"/>
            <p:cNvSpPr>
              <a:spLocks noChangeArrowheads="1"/>
            </p:cNvSpPr>
            <p:nvPr/>
          </p:nvSpPr>
          <p:spPr bwMode="auto">
            <a:xfrm flipV="1">
              <a:off x="2400" y="1584"/>
              <a:ext cx="1248" cy="240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513" name="Rectangle 6"/>
            <p:cNvSpPr>
              <a:spLocks noChangeArrowheads="1"/>
            </p:cNvSpPr>
            <p:nvPr/>
          </p:nvSpPr>
          <p:spPr bwMode="auto">
            <a:xfrm flipV="1">
              <a:off x="2400" y="1248"/>
              <a:ext cx="1248" cy="336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kernel_yield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514" name="Arc 13"/>
            <p:cNvSpPr>
              <a:spLocks/>
            </p:cNvSpPr>
            <p:nvPr/>
          </p:nvSpPr>
          <p:spPr bwMode="auto">
            <a:xfrm flipH="1">
              <a:off x="2112" y="1056"/>
              <a:ext cx="288" cy="384"/>
            </a:xfrm>
            <a:custGeom>
              <a:avLst/>
              <a:gdLst>
                <a:gd name="T0" fmla="*/ 0 w 21600"/>
                <a:gd name="T1" fmla="*/ 0 h 43068"/>
                <a:gd name="T2" fmla="*/ 0 w 21600"/>
                <a:gd name="T3" fmla="*/ 3 h 43068"/>
                <a:gd name="T4" fmla="*/ 0 w 21600"/>
                <a:gd name="T5" fmla="*/ 2 h 430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6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</a:path>
                <a:path w="21600" h="4306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515" name="Text Box 14"/>
            <p:cNvSpPr txBox="1">
              <a:spLocks noChangeArrowheads="1"/>
            </p:cNvSpPr>
            <p:nvPr/>
          </p:nvSpPr>
          <p:spPr bwMode="auto">
            <a:xfrm>
              <a:off x="1227" y="1152"/>
              <a:ext cx="77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Trap to OS</a:t>
              </a:r>
            </a:p>
          </p:txBody>
        </p:sp>
        <p:sp>
          <p:nvSpPr>
            <p:cNvPr id="21516" name="Rectangle 19"/>
            <p:cNvSpPr>
              <a:spLocks noChangeArrowheads="1"/>
            </p:cNvSpPr>
            <p:nvPr/>
          </p:nvSpPr>
          <p:spPr bwMode="auto">
            <a:xfrm>
              <a:off x="2400" y="1824"/>
              <a:ext cx="1248" cy="288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23389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What Do the Stacks </a:t>
            </a:r>
            <a:r>
              <a:rPr lang="en-US" altLang="ko-KR" dirty="0">
                <a:ea typeface="Gulim" panose="020B0600000101010101" pitchFamily="34" charset="-127"/>
              </a:rPr>
              <a:t>L</a:t>
            </a:r>
            <a:r>
              <a:rPr lang="en-US" altLang="ko-KR" dirty="0" smtClean="0">
                <a:ea typeface="Gulim" panose="020B0600000101010101" pitchFamily="34" charset="-127"/>
              </a:rPr>
              <a:t>ook </a:t>
            </a:r>
            <a:r>
              <a:rPr lang="en-US" altLang="ko-KR" dirty="0">
                <a:ea typeface="Gulim" panose="020B0600000101010101" pitchFamily="34" charset="-127"/>
              </a:rPr>
              <a:t>L</a:t>
            </a:r>
            <a:r>
              <a:rPr lang="en-US" altLang="ko-KR" dirty="0" smtClean="0">
                <a:ea typeface="Gulim" panose="020B0600000101010101" pitchFamily="34" charset="-127"/>
              </a:rPr>
              <a:t>ike?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3810000" cy="5486400"/>
          </a:xfrm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Consider the following code blocks:</a:t>
            </a:r>
          </a:p>
          <a:p>
            <a:pPr>
              <a:buFontTx/>
              <a:buNone/>
            </a:pPr>
            <a:r>
              <a:rPr lang="en-US" altLang="ko-KR" dirty="0" smtClean="0">
                <a:ea typeface="Gulim" panose="020B0600000101010101" pitchFamily="34" charset="-127"/>
              </a:rPr>
              <a:t>	    </a:t>
            </a: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proc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A() {	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   B();		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proc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B() {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   while(TRUE) {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      yield();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   }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r>
              <a:rPr lang="en-US" altLang="ko-KR" dirty="0" smtClean="0">
                <a:ea typeface="Gulim" panose="020B0600000101010101" pitchFamily="34" charset="-127"/>
              </a:rPr>
              <a:t>Suppose we have 2 threads: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Threads S and T</a:t>
            </a:r>
          </a:p>
        </p:txBody>
      </p:sp>
      <p:sp>
        <p:nvSpPr>
          <p:cNvPr id="366606" name="AutoShape 14"/>
          <p:cNvSpPr>
            <a:spLocks noChangeArrowheads="1"/>
          </p:cNvSpPr>
          <p:nvPr/>
        </p:nvSpPr>
        <p:spPr bwMode="auto">
          <a:xfrm>
            <a:off x="5791200" y="4572000"/>
            <a:ext cx="1828800" cy="533400"/>
          </a:xfrm>
          <a:prstGeom prst="curvedUpArrow">
            <a:avLst>
              <a:gd name="adj1" fmla="val 68571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endParaRPr lang="en-US" altLang="en-US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366629" name="Group 37"/>
          <p:cNvGrpSpPr>
            <a:grpSpLocks/>
          </p:cNvGrpSpPr>
          <p:nvPr/>
        </p:nvGrpSpPr>
        <p:grpSpPr bwMode="auto">
          <a:xfrm>
            <a:off x="3868738" y="1562100"/>
            <a:ext cx="2532063" cy="3009900"/>
            <a:chOff x="2437" y="984"/>
            <a:chExt cx="1595" cy="1896"/>
          </a:xfrm>
        </p:grpSpPr>
        <p:sp>
          <p:nvSpPr>
            <p:cNvPr id="22541" name="Text Box 21"/>
            <p:cNvSpPr txBox="1">
              <a:spLocks noChangeArrowheads="1"/>
            </p:cNvSpPr>
            <p:nvPr/>
          </p:nvSpPr>
          <p:spPr bwMode="auto">
            <a:xfrm>
              <a:off x="3106" y="984"/>
              <a:ext cx="6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Thread S</a:t>
              </a:r>
            </a:p>
          </p:txBody>
        </p:sp>
        <p:grpSp>
          <p:nvGrpSpPr>
            <p:cNvPr id="22542" name="Group 15"/>
            <p:cNvGrpSpPr>
              <a:grpSpLocks/>
            </p:cNvGrpSpPr>
            <p:nvPr/>
          </p:nvGrpSpPr>
          <p:grpSpPr bwMode="auto">
            <a:xfrm flipH="1">
              <a:off x="2437" y="1344"/>
              <a:ext cx="252" cy="1152"/>
              <a:chOff x="4598" y="816"/>
              <a:chExt cx="252" cy="1152"/>
            </a:xfrm>
          </p:grpSpPr>
          <p:sp>
            <p:nvSpPr>
              <p:cNvPr id="22548" name="Text Box 16"/>
              <p:cNvSpPr txBox="1">
                <a:spLocks noChangeArrowheads="1"/>
              </p:cNvSpPr>
              <p:nvPr/>
            </p:nvSpPr>
            <p:spPr bwMode="auto">
              <a:xfrm rot="5400000">
                <a:off x="4166" y="1262"/>
                <a:ext cx="111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2000" dirty="0">
                    <a:latin typeface="Consolas" charset="0"/>
                    <a:ea typeface="Consolas" charset="0"/>
                    <a:cs typeface="Consolas" charset="0"/>
                  </a:rPr>
                  <a:t>Stack </a:t>
                </a:r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growth</a:t>
                </a:r>
              </a:p>
            </p:txBody>
          </p:sp>
          <p:sp>
            <p:nvSpPr>
              <p:cNvPr id="22549" name="Line 17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sp>
          <p:nvSpPr>
            <p:cNvPr id="22543" name="Rectangle 4"/>
            <p:cNvSpPr>
              <a:spLocks noChangeArrowheads="1"/>
            </p:cNvSpPr>
            <p:nvPr/>
          </p:nvSpPr>
          <p:spPr bwMode="auto">
            <a:xfrm>
              <a:off x="2784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22544" name="Rectangle 5"/>
            <p:cNvSpPr>
              <a:spLocks noChangeArrowheads="1"/>
            </p:cNvSpPr>
            <p:nvPr/>
          </p:nvSpPr>
          <p:spPr bwMode="auto">
            <a:xfrm>
              <a:off x="2784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22545" name="Rectangle 6"/>
            <p:cNvSpPr>
              <a:spLocks noChangeArrowheads="1"/>
            </p:cNvSpPr>
            <p:nvPr/>
          </p:nvSpPr>
          <p:spPr bwMode="auto">
            <a:xfrm>
              <a:off x="2784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22546" name="Rectangle 7"/>
            <p:cNvSpPr>
              <a:spLocks noChangeArrowheads="1"/>
            </p:cNvSpPr>
            <p:nvPr/>
          </p:nvSpPr>
          <p:spPr bwMode="auto">
            <a:xfrm>
              <a:off x="2784" y="2256"/>
              <a:ext cx="1248" cy="336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7" name="Rectangle 25"/>
            <p:cNvSpPr>
              <a:spLocks noChangeArrowheads="1"/>
            </p:cNvSpPr>
            <p:nvPr/>
          </p:nvSpPr>
          <p:spPr bwMode="auto">
            <a:xfrm>
              <a:off x="2784" y="2544"/>
              <a:ext cx="1248" cy="336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  <p:grpSp>
        <p:nvGrpSpPr>
          <p:cNvPr id="366630" name="Group 38"/>
          <p:cNvGrpSpPr>
            <a:grpSpLocks/>
          </p:cNvGrpSpPr>
          <p:nvPr/>
        </p:nvGrpSpPr>
        <p:grpSpPr bwMode="auto">
          <a:xfrm>
            <a:off x="6781800" y="1549400"/>
            <a:ext cx="1981200" cy="3022600"/>
            <a:chOff x="4272" y="976"/>
            <a:chExt cx="1248" cy="1904"/>
          </a:xfrm>
        </p:grpSpPr>
        <p:sp>
          <p:nvSpPr>
            <p:cNvPr id="22535" name="Text Box 22"/>
            <p:cNvSpPr txBox="1">
              <a:spLocks noChangeArrowheads="1"/>
            </p:cNvSpPr>
            <p:nvPr/>
          </p:nvSpPr>
          <p:spPr bwMode="auto">
            <a:xfrm>
              <a:off x="4567" y="976"/>
              <a:ext cx="64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Thread T</a:t>
              </a:r>
            </a:p>
          </p:txBody>
        </p:sp>
        <p:sp>
          <p:nvSpPr>
            <p:cNvPr id="22536" name="Rectangle 30"/>
            <p:cNvSpPr>
              <a:spLocks noChangeArrowheads="1"/>
            </p:cNvSpPr>
            <p:nvPr/>
          </p:nvSpPr>
          <p:spPr bwMode="auto">
            <a:xfrm>
              <a:off x="4272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22537" name="Rectangle 31"/>
            <p:cNvSpPr>
              <a:spLocks noChangeArrowheads="1"/>
            </p:cNvSpPr>
            <p:nvPr/>
          </p:nvSpPr>
          <p:spPr bwMode="auto">
            <a:xfrm>
              <a:off x="4272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22538" name="Rectangle 32"/>
            <p:cNvSpPr>
              <a:spLocks noChangeArrowheads="1"/>
            </p:cNvSpPr>
            <p:nvPr/>
          </p:nvSpPr>
          <p:spPr bwMode="auto">
            <a:xfrm>
              <a:off x="4272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22539" name="Rectangle 33"/>
            <p:cNvSpPr>
              <a:spLocks noChangeArrowheads="1"/>
            </p:cNvSpPr>
            <p:nvPr/>
          </p:nvSpPr>
          <p:spPr bwMode="auto">
            <a:xfrm>
              <a:off x="4272" y="2256"/>
              <a:ext cx="1248" cy="336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0" name="Rectangle 34"/>
            <p:cNvSpPr>
              <a:spLocks noChangeArrowheads="1"/>
            </p:cNvSpPr>
            <p:nvPr/>
          </p:nvSpPr>
          <p:spPr bwMode="auto">
            <a:xfrm>
              <a:off x="4272" y="2544"/>
              <a:ext cx="1248" cy="336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806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  <p:bldP spid="36660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ko-KR" sz="3000" dirty="0" smtClean="0">
                <a:ea typeface="Gulim" panose="020B0600000101010101" pitchFamily="34" charset="-127"/>
              </a:rPr>
              <a:t>Saving/Restoring state (often called “Context Switch)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534400" cy="5867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Switch(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tCur,tNew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   /* Unload old thread */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sz="20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TCB[</a:t>
            </a:r>
            <a:r>
              <a:rPr lang="en-US" altLang="ko-KR" sz="20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tCur</a:t>
            </a:r>
            <a:r>
              <a:rPr lang="en-US" altLang="ko-KR" sz="20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].regs.r7 = CPU.r7;</a:t>
            </a:r>
          </a:p>
          <a:p>
            <a:pPr>
              <a:buFontTx/>
              <a:buNone/>
            </a:pPr>
            <a:r>
              <a:rPr lang="en-US" altLang="ko-KR" sz="20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		…</a:t>
            </a:r>
          </a:p>
          <a:p>
            <a:pPr>
              <a:buFontTx/>
              <a:buNone/>
            </a:pPr>
            <a:r>
              <a:rPr lang="en-US" altLang="ko-KR" sz="20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   TCB[</a:t>
            </a:r>
            <a:r>
              <a:rPr lang="en-US" altLang="ko-KR" sz="20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tCur</a:t>
            </a:r>
            <a:r>
              <a:rPr lang="en-US" altLang="ko-KR" sz="20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].regs.r0 = CPU.r0;</a:t>
            </a:r>
          </a:p>
          <a:p>
            <a:pPr>
              <a:buFontTx/>
              <a:buNone/>
            </a:pPr>
            <a:r>
              <a:rPr lang="en-US" altLang="ko-KR" sz="20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    TCB[</a:t>
            </a:r>
            <a:r>
              <a:rPr lang="en-US" altLang="ko-KR" sz="20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tCur</a:t>
            </a:r>
            <a:r>
              <a:rPr lang="en-US" altLang="ko-KR" sz="20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].</a:t>
            </a:r>
            <a:r>
              <a:rPr lang="en-US" altLang="ko-KR" sz="20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regs.sp</a:t>
            </a:r>
            <a:r>
              <a:rPr lang="en-US" altLang="ko-KR" sz="20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ko-KR" sz="20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CPU.sp</a:t>
            </a:r>
            <a:r>
              <a:rPr lang="en-US" altLang="ko-KR" sz="20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20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   TCB[</a:t>
            </a:r>
            <a:r>
              <a:rPr lang="en-US" altLang="ko-KR" sz="20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tCur</a:t>
            </a:r>
            <a:r>
              <a:rPr lang="en-US" altLang="ko-KR" sz="20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].</a:t>
            </a:r>
            <a:r>
              <a:rPr lang="en-US" altLang="ko-KR" sz="20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regs.retpc</a:t>
            </a:r>
            <a:r>
              <a:rPr lang="en-US" altLang="ko-KR" sz="20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ko-KR" sz="20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CPU.retpc</a:t>
            </a:r>
            <a:r>
              <a:rPr lang="en-US" altLang="ko-KR" sz="20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; /*return </a:t>
            </a:r>
            <a:r>
              <a:rPr lang="en-US" altLang="ko-KR" sz="20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addr</a:t>
            </a:r>
            <a:r>
              <a:rPr lang="en-US" altLang="ko-KR" sz="20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pPr>
              <a:buFontTx/>
              <a:buNone/>
            </a:pPr>
            <a:endParaRPr lang="en-US" altLang="ko-KR" sz="20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buFontTx/>
              <a:buNone/>
            </a:pPr>
            <a:r>
              <a:rPr lang="en-US" altLang="ko-KR" sz="2000" dirty="0" smtClean="0">
                <a:solidFill>
                  <a:srgbClr val="53FB25"/>
                </a:solidFill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/* Load and execute new thread */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CPU.r7 = TCB[</a:t>
            </a:r>
            <a:r>
              <a:rPr lang="en-US" altLang="ko-KR" sz="2000" dirty="0" err="1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tNew</a:t>
            </a:r>
            <a: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].regs.r7;</a:t>
            </a:r>
          </a:p>
          <a:p>
            <a:pPr>
              <a:buFontTx/>
              <a:buNone/>
            </a:pPr>
            <a: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		…</a:t>
            </a:r>
          </a:p>
          <a:p>
            <a:pPr>
              <a:buFontTx/>
              <a:buNone/>
            </a:pPr>
            <a: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   CPU.r0 = TCB[</a:t>
            </a:r>
            <a:r>
              <a:rPr lang="en-US" altLang="ko-KR" sz="2000" dirty="0" err="1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tNew</a:t>
            </a:r>
            <a: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].regs.r0;</a:t>
            </a:r>
          </a:p>
          <a:p>
            <a:pPr>
              <a:buFontTx/>
              <a:buNone/>
            </a:pPr>
            <a: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sz="2000" dirty="0" err="1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CPU.sp</a:t>
            </a:r>
            <a: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 = TCB[</a:t>
            </a:r>
            <a:r>
              <a:rPr lang="en-US" altLang="ko-KR" sz="2000" dirty="0" err="1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tNew</a:t>
            </a:r>
            <a: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].</a:t>
            </a:r>
            <a:r>
              <a:rPr lang="en-US" altLang="ko-KR" sz="2000" dirty="0" err="1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regs.sp</a:t>
            </a:r>
            <a: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sz="2000" dirty="0" err="1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CPU.retpc</a:t>
            </a:r>
            <a: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 = TCB[</a:t>
            </a:r>
            <a:r>
              <a:rPr lang="en-US" altLang="ko-KR" sz="2000" dirty="0" err="1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tNew</a:t>
            </a:r>
            <a: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].</a:t>
            </a:r>
            <a:r>
              <a:rPr lang="en-US" altLang="ko-KR" sz="2000" dirty="0" err="1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regs.retpc</a:t>
            </a:r>
            <a: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   return; /* Return to </a:t>
            </a:r>
            <a:r>
              <a:rPr lang="en-US" altLang="ko-KR" sz="2000" dirty="0" err="1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CPU.retpc</a:t>
            </a:r>
            <a: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 */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4005210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Switch Details (continued)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613" y="685800"/>
            <a:ext cx="8991600" cy="60198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What if you make a mistake in implementing switch?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Suppose you forget to save/restore register 32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Get intermittent failures depending on when context switch occurred and whether new thread uses register 32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System will give wrong result without warning</a:t>
            </a:r>
          </a:p>
          <a:p>
            <a:pPr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Can you devise an exhaustive test to test switch code?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No! Too many combinations and inter-leavings</a:t>
            </a:r>
          </a:p>
          <a:p>
            <a:pPr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Cautionary tale: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For speed, Topaz kernel saved one instruction in switch()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Carefully documented! Only works as long as kernel size &lt; 1MB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What happened?  </a:t>
            </a:r>
          </a:p>
          <a:p>
            <a:pPr lvl="2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Time passed, People forgot</a:t>
            </a:r>
          </a:p>
          <a:p>
            <a:pPr lvl="2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Later, they added features to kernel (no one removes features!)</a:t>
            </a:r>
          </a:p>
          <a:p>
            <a:pPr lvl="2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Very weird behavior started happening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Moral of story: Design for simplicity</a:t>
            </a:r>
          </a:p>
        </p:txBody>
      </p:sp>
    </p:spTree>
    <p:extLst>
      <p:ext uri="{BB962C8B-B14F-4D97-AF65-F5344CB8AC3E}">
        <p14:creationId xmlns:p14="http://schemas.microsoft.com/office/powerpoint/2010/main" val="2264552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534400" cy="5715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Socket: an abstraction of a network I/O queue (IPC mechanism)</a:t>
            </a:r>
          </a:p>
          <a:p>
            <a:pPr>
              <a:lnSpc>
                <a:spcPct val="80000"/>
              </a:lnSpc>
            </a:pP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en-US" altLang="en-US" dirty="0" smtClean="0"/>
              <a:t>Processes have two parts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One or more Threads (Concurrency)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Address Spaces (Protection)</a:t>
            </a:r>
          </a:p>
          <a:p>
            <a:pPr>
              <a:lnSpc>
                <a:spcPct val="80000"/>
              </a:lnSpc>
            </a:pP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en-US" altLang="en-US" dirty="0" smtClean="0"/>
              <a:t>Concurrency accomplished by multiplexing CPU Time: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Unloading current thread (PC, registers)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Loading new thread (PC, registers)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Such context switching may be voluntary (</a:t>
            </a:r>
            <a:r>
              <a:rPr lang="en-US" altLang="en-US" dirty="0" smtClean="0">
                <a:latin typeface="Consolas" charset="0"/>
                <a:ea typeface="Consolas" charset="0"/>
                <a:cs typeface="Consolas" charset="0"/>
              </a:rPr>
              <a:t>yield()</a:t>
            </a:r>
            <a:r>
              <a:rPr lang="en-US" altLang="en-US" dirty="0" smtClean="0"/>
              <a:t>, I/O operations) or involuntary (timer, other interrupts)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5462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715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Socket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:</a:t>
            </a:r>
            <a:r>
              <a:rPr lang="en-US" altLang="ko-KR" dirty="0">
                <a:ea typeface="굴림" panose="020B0600000101010101" pitchFamily="34" charset="-127"/>
              </a:rPr>
              <a:t> an abstraction of a network I/O queue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dirty="0"/>
              <a:t>Mechanism for inter-process communication 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Embodies </a:t>
            </a:r>
            <a:r>
              <a:rPr lang="en-US" altLang="ko-KR" dirty="0">
                <a:ea typeface="굴림" panose="020B0600000101010101" pitchFamily="34" charset="-127"/>
              </a:rPr>
              <a:t>one side of a communication channel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Same interface regardless of location of other end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L</a:t>
            </a:r>
            <a:r>
              <a:rPr lang="en-US" altLang="ko-KR" dirty="0" smtClean="0">
                <a:ea typeface="굴림" panose="020B0600000101010101" pitchFamily="34" charset="-127"/>
              </a:rPr>
              <a:t>ocal </a:t>
            </a:r>
            <a:r>
              <a:rPr lang="en-US" altLang="ko-KR" dirty="0">
                <a:ea typeface="굴림" panose="020B0600000101010101" pitchFamily="34" charset="-127"/>
              </a:rPr>
              <a:t>machine (</a:t>
            </a:r>
            <a:r>
              <a:rPr lang="en-US" altLang="ko-KR" dirty="0" smtClean="0">
                <a:ea typeface="굴림" panose="020B0600000101010101" pitchFamily="34" charset="-127"/>
              </a:rPr>
              <a:t>“</a:t>
            </a:r>
            <a:r>
              <a:rPr lang="en-US" altLang="ko-KR" dirty="0">
                <a:ea typeface="굴림" panose="020B0600000101010101" pitchFamily="34" charset="-127"/>
              </a:rPr>
              <a:t>UNIX socket”) or remote machine </a:t>
            </a:r>
            <a:r>
              <a:rPr lang="en-US" altLang="ko-KR" dirty="0" smtClean="0">
                <a:ea typeface="굴림" panose="020B0600000101010101" pitchFamily="34" charset="-127"/>
              </a:rPr>
              <a:t>(“</a:t>
            </a:r>
            <a:r>
              <a:rPr lang="en-US" altLang="ko-KR" dirty="0">
                <a:ea typeface="굴림" panose="020B0600000101010101" pitchFamily="34" charset="-127"/>
              </a:rPr>
              <a:t>network socket”)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First introduced in 4.2 BSD UNIX: big innovation at time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Now most operating systems provide some notion of </a:t>
            </a:r>
            <a:r>
              <a:rPr lang="en-US" altLang="ko-KR" dirty="0" smtClean="0">
                <a:ea typeface="굴림" panose="020B0600000101010101" pitchFamily="34" charset="-127"/>
              </a:rPr>
              <a:t>socket</a:t>
            </a:r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dirty="0" smtClean="0"/>
              <a:t>Data </a:t>
            </a:r>
            <a:r>
              <a:rPr lang="en-US" dirty="0"/>
              <a:t>transfer like files</a:t>
            </a:r>
          </a:p>
          <a:p>
            <a:pPr lvl="1"/>
            <a:r>
              <a:rPr lang="en-US" dirty="0"/>
              <a:t>Read / Write against a </a:t>
            </a:r>
            <a:r>
              <a:rPr lang="en-US" dirty="0" smtClean="0"/>
              <a:t>descriptor</a:t>
            </a:r>
            <a:endParaRPr lang="en-US" dirty="0"/>
          </a:p>
          <a:p>
            <a:r>
              <a:rPr lang="en-US" dirty="0"/>
              <a:t>Over ANY kind of network</a:t>
            </a:r>
          </a:p>
          <a:p>
            <a:pPr lvl="1"/>
            <a:r>
              <a:rPr lang="en-US" dirty="0"/>
              <a:t>Local to a machine</a:t>
            </a:r>
          </a:p>
          <a:p>
            <a:pPr lvl="1"/>
            <a:r>
              <a:rPr lang="en-US" dirty="0"/>
              <a:t>Over the internet (TCP/IP, UDP/IP)</a:t>
            </a:r>
          </a:p>
          <a:p>
            <a:pPr lvl="1"/>
            <a:r>
              <a:rPr lang="en-US" dirty="0"/>
              <a:t>OSI, </a:t>
            </a:r>
            <a:r>
              <a:rPr lang="en-US" dirty="0" err="1"/>
              <a:t>Appletalk</a:t>
            </a:r>
            <a:r>
              <a:rPr lang="en-US" dirty="0"/>
              <a:t>, SNA, IPX, SIP, NS, …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203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81"/>
            <a:ext cx="7908925" cy="875619"/>
          </a:xfrm>
        </p:spPr>
        <p:txBody>
          <a:bodyPr>
            <a:noAutofit/>
          </a:bodyPr>
          <a:lstStyle/>
          <a:p>
            <a:r>
              <a:rPr lang="en-US" dirty="0" smtClean="0"/>
              <a:t>Silly Echo Server – running 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2720978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rite(</a:t>
            </a:r>
            <a:r>
              <a:rPr lang="en-US" sz="2000" b="0" dirty="0" err="1" smtClean="0">
                <a:latin typeface="Consolas" charset="0"/>
                <a:ea typeface="Consolas" charset="0"/>
                <a:cs typeface="Consolas" charset="0"/>
              </a:rPr>
              <a:t>fd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 smtClean="0">
                <a:latin typeface="Consolas" charset="0"/>
                <a:ea typeface="Consolas" charset="0"/>
                <a:cs typeface="Consolas" charset="0"/>
              </a:rPr>
              <a:t>buf,len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;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57202" y="2914929"/>
            <a:ext cx="42757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= read(</a:t>
            </a:r>
            <a:r>
              <a:rPr lang="en-US" sz="2000" b="0" dirty="0" err="1" smtClean="0">
                <a:latin typeface="Consolas" charset="0"/>
                <a:ea typeface="Consolas" charset="0"/>
                <a:cs typeface="Consolas" charset="0"/>
              </a:rPr>
              <a:t>fd,buf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,)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;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0923" y="2249350"/>
            <a:ext cx="841671" cy="4716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362594" y="2514600"/>
            <a:ext cx="413461" cy="4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10180" y="2334338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34" idx="5"/>
          </p:cNvCxnSpPr>
          <p:nvPr/>
        </p:nvCxnSpPr>
        <p:spPr>
          <a:xfrm flipV="1">
            <a:off x="5370159" y="2649191"/>
            <a:ext cx="340021" cy="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8549" y="849076"/>
            <a:ext cx="3092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Client (issues requests)</a:t>
            </a:r>
            <a:endParaRPr lang="en-US" sz="2400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04563" y="873051"/>
            <a:ext cx="385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Server (performs operations)</a:t>
            </a:r>
            <a:endParaRPr lang="en-US" sz="2400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73257" y="4837537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390347" y="5012914"/>
            <a:ext cx="385708" cy="60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10180" y="4421369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1"/>
            <a:endCxn id="36" idx="5"/>
          </p:cNvCxnSpPr>
          <p:nvPr/>
        </p:nvCxnSpPr>
        <p:spPr>
          <a:xfrm flipH="1">
            <a:off x="5271155" y="4694581"/>
            <a:ext cx="439025" cy="76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41484" y="2346081"/>
            <a:ext cx="124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latin typeface="Gill Sans" charset="0"/>
                <a:ea typeface="Gill Sans" charset="0"/>
                <a:cs typeface="Gill Sans" charset="0"/>
              </a:rPr>
              <a:t>requests</a:t>
            </a:r>
            <a:endParaRPr 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57203" y="4021259"/>
            <a:ext cx="42757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rite(</a:t>
            </a:r>
            <a:r>
              <a:rPr lang="en-US" sz="2000" b="0" dirty="0" err="1" smtClean="0">
                <a:latin typeface="Consolas" charset="0"/>
                <a:ea typeface="Consolas" charset="0"/>
                <a:cs typeface="Consolas" charset="0"/>
              </a:rPr>
              <a:t>fd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 smtClean="0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,)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;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8462" y="5383961"/>
            <a:ext cx="5008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= read(</a:t>
            </a:r>
            <a:r>
              <a:rPr lang="en-US" sz="2000" b="0" dirty="0" err="1" smtClean="0">
                <a:latin typeface="Consolas" charset="0"/>
                <a:ea typeface="Consolas" charset="0"/>
                <a:cs typeface="Consolas" charset="0"/>
              </a:rPr>
              <a:t>fd,rcvbuf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; </a:t>
            </a:r>
          </a:p>
        </p:txBody>
      </p:sp>
      <p:sp>
        <p:nvSpPr>
          <p:cNvPr id="29" name="Freeform 28"/>
          <p:cNvSpPr/>
          <p:nvPr/>
        </p:nvSpPr>
        <p:spPr>
          <a:xfrm>
            <a:off x="6098073" y="3322854"/>
            <a:ext cx="266515" cy="767949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460751" y="3662399"/>
            <a:ext cx="726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print</a:t>
            </a:r>
            <a:endParaRPr lang="en-US" sz="2400" b="0" i="1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732000" y="2720978"/>
            <a:ext cx="266515" cy="2107270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solidFill>
              <a:srgbClr val="4F81BD"/>
            </a:solidFill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76865" y="3574167"/>
            <a:ext cx="656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wait</a:t>
            </a:r>
            <a:endParaRPr lang="en-US" sz="2400" b="0" i="1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3" name="Cube 32"/>
          <p:cNvSpPr/>
          <p:nvPr/>
        </p:nvSpPr>
        <p:spPr>
          <a:xfrm>
            <a:off x="2776055" y="2249351"/>
            <a:ext cx="64750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4739966" y="2478258"/>
            <a:ext cx="63019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loud 34"/>
          <p:cNvSpPr/>
          <p:nvPr/>
        </p:nvSpPr>
        <p:spPr>
          <a:xfrm>
            <a:off x="2510262" y="2088485"/>
            <a:ext cx="2760893" cy="346437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/>
          <p:cNvSpPr/>
          <p:nvPr/>
        </p:nvSpPr>
        <p:spPr>
          <a:xfrm>
            <a:off x="4640962" y="4599340"/>
            <a:ext cx="63019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2776055" y="4738885"/>
            <a:ext cx="64750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19863" y="1234972"/>
            <a:ext cx="3894937" cy="1179371"/>
            <a:chOff x="219863" y="1234972"/>
            <a:chExt cx="3894937" cy="1179371"/>
          </a:xfrm>
        </p:grpSpPr>
        <p:pic>
          <p:nvPicPr>
            <p:cNvPr id="8" name="Picture 7" descr="images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863" y="1234972"/>
              <a:ext cx="1301060" cy="1179371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/>
            <p:nvPr/>
          </p:nvCxnSpPr>
          <p:spPr>
            <a:xfrm>
              <a:off x="1076865" y="2088485"/>
              <a:ext cx="655135" cy="3258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274727" y="1693171"/>
              <a:ext cx="284007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0" dirty="0" smtClean="0">
                  <a:latin typeface="Consolas" charset="0"/>
                  <a:ea typeface="Consolas" charset="0"/>
                  <a:cs typeface="Consolas" charset="0"/>
                </a:rPr>
                <a:t>gets(</a:t>
              </a:r>
              <a:r>
                <a:rPr lang="en-US" sz="2000" b="0" dirty="0" err="1" smtClean="0">
                  <a:latin typeface="Consolas" charset="0"/>
                  <a:ea typeface="Consolas" charset="0"/>
                  <a:cs typeface="Consolas" charset="0"/>
                </a:rPr>
                <a:t>fd,sndbuf</a:t>
              </a:r>
              <a:r>
                <a:rPr lang="en-US" sz="2000" b="0" dirty="0" smtClean="0">
                  <a:latin typeface="Consolas" charset="0"/>
                  <a:ea typeface="Consolas" charset="0"/>
                  <a:cs typeface="Consolas" charset="0"/>
                </a:rPr>
                <a:t>, …)</a:t>
              </a:r>
              <a:r>
                <a:rPr lang="en-US" sz="2000" b="0" dirty="0">
                  <a:latin typeface="Consolas" charset="0"/>
                  <a:ea typeface="Consolas" charset="0"/>
                  <a:cs typeface="Consolas" charset="0"/>
                </a:rPr>
                <a:t>; </a:t>
              </a:r>
            </a:p>
          </p:txBody>
        </p:sp>
      </p:grpSp>
      <p:pic>
        <p:nvPicPr>
          <p:cNvPr id="23" name="Picture 22" descr="imgre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808" y="3323108"/>
            <a:ext cx="948330" cy="822411"/>
          </a:xfrm>
          <a:prstGeom prst="rect">
            <a:avLst/>
          </a:prstGeom>
        </p:spPr>
      </p:pic>
      <p:cxnSp>
        <p:nvCxnSpPr>
          <p:cNvPr id="40" name="Straight Arrow Connector 39"/>
          <p:cNvCxnSpPr>
            <a:endCxn id="23" idx="1"/>
          </p:cNvCxnSpPr>
          <p:nvPr/>
        </p:nvCxnSpPr>
        <p:spPr>
          <a:xfrm>
            <a:off x="6460751" y="3574167"/>
            <a:ext cx="1139057" cy="1601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905000" y="5383961"/>
            <a:ext cx="1597853" cy="1277401"/>
            <a:chOff x="1905000" y="5383961"/>
            <a:chExt cx="1597853" cy="1277401"/>
          </a:xfrm>
        </p:grpSpPr>
        <p:pic>
          <p:nvPicPr>
            <p:cNvPr id="39" name="Picture 38" descr="imgres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4523" y="5838951"/>
              <a:ext cx="948330" cy="822411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1905000" y="5828755"/>
              <a:ext cx="726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i="1" dirty="0" smtClean="0">
                  <a:solidFill>
                    <a:srgbClr val="0000FF"/>
                  </a:solidFill>
                  <a:latin typeface="Gill Sans" charset="0"/>
                  <a:ea typeface="Gill Sans" charset="0"/>
                  <a:cs typeface="Gill Sans" charset="0"/>
                </a:rPr>
                <a:t>print</a:t>
              </a:r>
              <a:endParaRPr lang="en-US" sz="2400" b="0" i="1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1998515" y="5383961"/>
              <a:ext cx="777540" cy="4001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Freeform 45"/>
          <p:cNvSpPr/>
          <p:nvPr/>
        </p:nvSpPr>
        <p:spPr>
          <a:xfrm>
            <a:off x="206352" y="2421991"/>
            <a:ext cx="1654195" cy="3812587"/>
          </a:xfrm>
          <a:custGeom>
            <a:avLst/>
            <a:gdLst>
              <a:gd name="connsiteX0" fmla="*/ 1654195 w 1654195"/>
              <a:gd name="connsiteY0" fmla="*/ 2997952 h 3812587"/>
              <a:gd name="connsiteX1" fmla="*/ 1432702 w 1654195"/>
              <a:gd name="connsiteY1" fmla="*/ 3647754 h 3812587"/>
              <a:gd name="connsiteX2" fmla="*/ 738688 w 1654195"/>
              <a:gd name="connsiteY2" fmla="*/ 3721596 h 3812587"/>
              <a:gd name="connsiteX3" fmla="*/ 236635 w 1654195"/>
              <a:gd name="connsiteY3" fmla="*/ 2525368 h 3812587"/>
              <a:gd name="connsiteX4" fmla="*/ 375 w 1654195"/>
              <a:gd name="connsiteY4" fmla="*/ 989472 h 3812587"/>
              <a:gd name="connsiteX5" fmla="*/ 177570 w 1654195"/>
              <a:gd name="connsiteY5" fmla="*/ 0 h 381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4195" h="3812587">
                <a:moveTo>
                  <a:pt x="1654195" y="2997952"/>
                </a:moveTo>
                <a:cubicBezTo>
                  <a:pt x="1619740" y="3262549"/>
                  <a:pt x="1585286" y="3527147"/>
                  <a:pt x="1432702" y="3647754"/>
                </a:cubicBezTo>
                <a:cubicBezTo>
                  <a:pt x="1280118" y="3768361"/>
                  <a:pt x="938032" y="3908660"/>
                  <a:pt x="738688" y="3721596"/>
                </a:cubicBezTo>
                <a:cubicBezTo>
                  <a:pt x="539343" y="3534532"/>
                  <a:pt x="359687" y="2980722"/>
                  <a:pt x="236635" y="2525368"/>
                </a:cubicBezTo>
                <a:cubicBezTo>
                  <a:pt x="113583" y="2070014"/>
                  <a:pt x="10219" y="1410367"/>
                  <a:pt x="375" y="989472"/>
                </a:cubicBezTo>
                <a:cubicBezTo>
                  <a:pt x="-9469" y="568577"/>
                  <a:pt x="177570" y="0"/>
                  <a:pt x="177570" y="0"/>
                </a:cubicBezTo>
              </a:path>
            </a:pathLst>
          </a:cu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6777709" y="2423713"/>
            <a:ext cx="2055225" cy="2387676"/>
          </a:xfrm>
          <a:custGeom>
            <a:avLst/>
            <a:gdLst>
              <a:gd name="connsiteX0" fmla="*/ 0 w 2055225"/>
              <a:gd name="connsiteY0" fmla="*/ 2095367 h 2387676"/>
              <a:gd name="connsiteX1" fmla="*/ 221493 w 2055225"/>
              <a:gd name="connsiteY1" fmla="*/ 2361196 h 2387676"/>
              <a:gd name="connsiteX2" fmla="*/ 1196066 w 2055225"/>
              <a:gd name="connsiteY2" fmla="*/ 2346428 h 2387676"/>
              <a:gd name="connsiteX3" fmla="*/ 1919612 w 2055225"/>
              <a:gd name="connsiteY3" fmla="*/ 2080599 h 2387676"/>
              <a:gd name="connsiteX4" fmla="*/ 2052508 w 2055225"/>
              <a:gd name="connsiteY4" fmla="*/ 1017286 h 2387676"/>
              <a:gd name="connsiteX5" fmla="*/ 1875313 w 2055225"/>
              <a:gd name="connsiteY5" fmla="*/ 116424 h 2387676"/>
              <a:gd name="connsiteX6" fmla="*/ 1151767 w 2055225"/>
              <a:gd name="connsiteY6" fmla="*/ 13046 h 2387676"/>
              <a:gd name="connsiteX7" fmla="*/ 472520 w 2055225"/>
              <a:gd name="connsiteY7" fmla="*/ 131192 h 2387676"/>
              <a:gd name="connsiteX8" fmla="*/ 251026 w 2055225"/>
              <a:gd name="connsiteY8" fmla="*/ 515166 h 238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5225" h="2387676">
                <a:moveTo>
                  <a:pt x="0" y="2095367"/>
                </a:moveTo>
                <a:cubicBezTo>
                  <a:pt x="11074" y="2207360"/>
                  <a:pt x="22149" y="2319353"/>
                  <a:pt x="221493" y="2361196"/>
                </a:cubicBezTo>
                <a:cubicBezTo>
                  <a:pt x="420837" y="2403039"/>
                  <a:pt x="913046" y="2393194"/>
                  <a:pt x="1196066" y="2346428"/>
                </a:cubicBezTo>
                <a:cubicBezTo>
                  <a:pt x="1479086" y="2299662"/>
                  <a:pt x="1776872" y="2302123"/>
                  <a:pt x="1919612" y="2080599"/>
                </a:cubicBezTo>
                <a:cubicBezTo>
                  <a:pt x="2062352" y="1859075"/>
                  <a:pt x="2059891" y="1344648"/>
                  <a:pt x="2052508" y="1017286"/>
                </a:cubicBezTo>
                <a:cubicBezTo>
                  <a:pt x="2045125" y="689924"/>
                  <a:pt x="2025437" y="283797"/>
                  <a:pt x="1875313" y="116424"/>
                </a:cubicBezTo>
                <a:cubicBezTo>
                  <a:pt x="1725190" y="-50949"/>
                  <a:pt x="1385566" y="10585"/>
                  <a:pt x="1151767" y="13046"/>
                </a:cubicBezTo>
                <a:cubicBezTo>
                  <a:pt x="917968" y="15507"/>
                  <a:pt x="622644" y="47505"/>
                  <a:pt x="472520" y="131192"/>
                </a:cubicBezTo>
                <a:cubicBezTo>
                  <a:pt x="322397" y="214879"/>
                  <a:pt x="251026" y="515166"/>
                  <a:pt x="251026" y="515166"/>
                </a:cubicBezTo>
              </a:path>
            </a:pathLst>
          </a:cu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201807" y="4335154"/>
            <a:ext cx="1428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latin typeface="Gill Sans" charset="0"/>
                <a:ea typeface="Gill Sans" charset="0"/>
                <a:cs typeface="Gill Sans" charset="0"/>
              </a:rPr>
              <a:t>responses</a:t>
            </a:r>
            <a:endParaRPr 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3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 client-server example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762000"/>
            <a:ext cx="7144680" cy="3046988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void client(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sockfd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n;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char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sndbuf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[MAXIN]; char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rcvbuf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[MAXOUT]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6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0" i="1" dirty="0" err="1">
                <a:latin typeface="Consolas" charset="0"/>
                <a:ea typeface="Consolas" charset="0"/>
                <a:cs typeface="Consolas" charset="0"/>
              </a:rPr>
              <a:t>getreq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sndbuf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MAXIN);        /* prompt 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while 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sndbuf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) &gt;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0) 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write(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sockfd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 smtClean="0">
                <a:latin typeface="Consolas" charset="0"/>
                <a:ea typeface="Consolas" charset="0"/>
                <a:cs typeface="Consolas" charset="0"/>
              </a:rPr>
              <a:t>sndbuf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 smtClean="0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sndbuf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)); /* send 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memset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(rcvbuf,0,MAXOUT);         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     /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* clear 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n=read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sockfd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 smtClean="0">
                <a:latin typeface="Consolas" charset="0"/>
                <a:ea typeface="Consolas" charset="0"/>
                <a:cs typeface="Consolas" charset="0"/>
              </a:rPr>
              <a:t>rcvbuf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, MAXOUT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-1);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     /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* receive 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write(STDOUT_FILENO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 smtClean="0">
                <a:latin typeface="Consolas" charset="0"/>
                <a:ea typeface="Consolas" charset="0"/>
                <a:cs typeface="Consolas" charset="0"/>
              </a:rPr>
              <a:t>rcvbuf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, n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);	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     /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* echo 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0" i="1" dirty="0" err="1">
                <a:latin typeface="Consolas" charset="0"/>
                <a:ea typeface="Consolas" charset="0"/>
                <a:cs typeface="Consolas" charset="0"/>
              </a:rPr>
              <a:t>getreq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sndbuf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MAXIN);           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     /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* prompt 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09765" y="3955519"/>
            <a:ext cx="7000835" cy="289310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void server(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char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reqbuf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[MAXREQ];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n;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while (1) {                   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memset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(reqbuf,0, MAXREQ);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n = read(consockfd,reqbuf,MAXREQ-1); /* </a:t>
            </a:r>
            <a:r>
              <a:rPr lang="en-US" sz="1600" b="0" dirty="0" err="1" smtClean="0">
                <a:latin typeface="Consolas" charset="0"/>
                <a:ea typeface="Consolas" charset="0"/>
                <a:cs typeface="Consolas" charset="0"/>
              </a:rPr>
              <a:t>Recv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if (n &lt;= 0) return;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n = write(STDOUT_FILENO,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reqbuf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reqbuf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)); </a:t>
            </a:r>
            <a:endParaRPr lang="en-US" sz="1600" b="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   n 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= write(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reqbuf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reqbuf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)); /*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echo*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/</a:t>
            </a:r>
          </a:p>
          <a:p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endParaRPr lang="en-US" sz="16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" name="Freeform 5"/>
          <p:cNvSpPr/>
          <p:nvPr/>
        </p:nvSpPr>
        <p:spPr>
          <a:xfrm>
            <a:off x="1167495" y="2161346"/>
            <a:ext cx="4863574" cy="3162648"/>
          </a:xfrm>
          <a:custGeom>
            <a:avLst/>
            <a:gdLst>
              <a:gd name="connsiteX0" fmla="*/ 4083817 w 4863574"/>
              <a:gd name="connsiteY0" fmla="*/ 0 h 3162648"/>
              <a:gd name="connsiteX1" fmla="*/ 4572311 w 4863574"/>
              <a:gd name="connsiteY1" fmla="*/ 928036 h 3162648"/>
              <a:gd name="connsiteX2" fmla="*/ 163652 w 4863574"/>
              <a:gd name="connsiteY2" fmla="*/ 2124713 h 3162648"/>
              <a:gd name="connsiteX3" fmla="*/ 871968 w 4863574"/>
              <a:gd name="connsiteY3" fmla="*/ 3162648 h 316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3574" h="3162648">
                <a:moveTo>
                  <a:pt x="4083817" y="0"/>
                </a:moveTo>
                <a:cubicBezTo>
                  <a:pt x="4654744" y="286958"/>
                  <a:pt x="5225672" y="573917"/>
                  <a:pt x="4572311" y="928036"/>
                </a:cubicBezTo>
                <a:cubicBezTo>
                  <a:pt x="3918950" y="1282155"/>
                  <a:pt x="780376" y="1752278"/>
                  <a:pt x="163652" y="2124713"/>
                </a:cubicBezTo>
                <a:cubicBezTo>
                  <a:pt x="-453072" y="2497148"/>
                  <a:pt x="871968" y="3162648"/>
                  <a:pt x="871968" y="3162648"/>
                </a:cubicBezTo>
              </a:path>
            </a:pathLst>
          </a:custGeom>
          <a:ln w="57150" cmpd="sng">
            <a:solidFill>
              <a:srgbClr val="FF0000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14400" y="2057400"/>
            <a:ext cx="43434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57400" y="5257800"/>
            <a:ext cx="41148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072540" y="5968022"/>
            <a:ext cx="5486400" cy="228600"/>
          </a:xfrm>
          <a:prstGeom prst="rect">
            <a:avLst/>
          </a:prstGeom>
          <a:noFill/>
          <a:ln w="38100" cap="flat" cmpd="sng" algn="ctr">
            <a:solidFill>
              <a:srgbClr val="1C31C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76200" y="2661997"/>
            <a:ext cx="8550629" cy="3434003"/>
          </a:xfrm>
          <a:custGeom>
            <a:avLst/>
            <a:gdLst>
              <a:gd name="connsiteX0" fmla="*/ 7561943 w 8629325"/>
              <a:gd name="connsiteY0" fmla="*/ 3138226 h 3138226"/>
              <a:gd name="connsiteX1" fmla="*/ 8038225 w 8629325"/>
              <a:gd name="connsiteY1" fmla="*/ 2014814 h 3138226"/>
              <a:gd name="connsiteX2" fmla="*/ 442141 w 8629325"/>
              <a:gd name="connsiteY2" fmla="*/ 634972 h 3138226"/>
              <a:gd name="connsiteX3" fmla="*/ 857361 w 8629325"/>
              <a:gd name="connsiteY3" fmla="*/ 0 h 313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9325" h="3138226">
                <a:moveTo>
                  <a:pt x="7561943" y="3138226"/>
                </a:moveTo>
                <a:cubicBezTo>
                  <a:pt x="8393401" y="2785124"/>
                  <a:pt x="9224859" y="2432023"/>
                  <a:pt x="8038225" y="2014814"/>
                </a:cubicBezTo>
                <a:cubicBezTo>
                  <a:pt x="6851591" y="1597605"/>
                  <a:pt x="1638952" y="970774"/>
                  <a:pt x="442141" y="634972"/>
                </a:cubicBezTo>
                <a:cubicBezTo>
                  <a:pt x="-754670" y="299170"/>
                  <a:pt x="857361" y="0"/>
                  <a:pt x="857361" y="0"/>
                </a:cubicBezTo>
              </a:path>
            </a:pathLst>
          </a:custGeom>
          <a:ln w="57150" cmpd="sng">
            <a:solidFill>
              <a:srgbClr val="1C31CA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14400" y="2554167"/>
            <a:ext cx="3886200" cy="228600"/>
          </a:xfrm>
          <a:prstGeom prst="rect">
            <a:avLst/>
          </a:prstGeom>
          <a:noFill/>
          <a:ln w="38100" cap="flat" cmpd="sng" algn="ctr">
            <a:solidFill>
              <a:srgbClr val="1C31C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67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7" grpId="0" animBg="1"/>
      <p:bldP spid="10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53571</TotalTime>
  <Pages>60</Pages>
  <Words>3823</Words>
  <Application>Microsoft Macintosh PowerPoint</Application>
  <PresentationFormat>On-screen Show (4:3)</PresentationFormat>
  <Paragraphs>1262</Paragraphs>
  <Slides>66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6" baseType="lpstr">
      <vt:lpstr>Comic Sans MS</vt:lpstr>
      <vt:lpstr>Consolas</vt:lpstr>
      <vt:lpstr>Courier New</vt:lpstr>
      <vt:lpstr>Gill Sans</vt:lpstr>
      <vt:lpstr>Gill Sans Light</vt:lpstr>
      <vt:lpstr>Gulim</vt:lpstr>
      <vt:lpstr>MS PGothic</vt:lpstr>
      <vt:lpstr>Symbol</vt:lpstr>
      <vt:lpstr>굴림</vt:lpstr>
      <vt:lpstr>Office</vt:lpstr>
      <vt:lpstr>CS162 Operating Systems and Systems Programming Lecture 5   Introduction to Networking, Concurrency (Processes and Threads)</vt:lpstr>
      <vt:lpstr>Communication between processes</vt:lpstr>
      <vt:lpstr>Communication Across the world looks like file IO </vt:lpstr>
      <vt:lpstr>Request Response Protocol</vt:lpstr>
      <vt:lpstr>Request Response Protocol</vt:lpstr>
      <vt:lpstr>Client-Server Models</vt:lpstr>
      <vt:lpstr>Sockets</vt:lpstr>
      <vt:lpstr>Silly Echo Server – running example</vt:lpstr>
      <vt:lpstr>Echo client-server example</vt:lpstr>
      <vt:lpstr>Prompt for input</vt:lpstr>
      <vt:lpstr>Socket creation and connection</vt:lpstr>
      <vt:lpstr>Namespaces for communication over IP</vt:lpstr>
      <vt:lpstr>Using Sockets for Client-Server (C/C++)</vt:lpstr>
      <vt:lpstr>Socket Setup over TCP/IP</vt:lpstr>
      <vt:lpstr>Example: Server Protection and Parallelism</vt:lpstr>
      <vt:lpstr>Server Protocol (v3)</vt:lpstr>
      <vt:lpstr>Server Protocol (v3)</vt:lpstr>
      <vt:lpstr>Server Protocol (v3)</vt:lpstr>
      <vt:lpstr>Server Protocol (v3)</vt:lpstr>
      <vt:lpstr>Server Protocol (v3)</vt:lpstr>
      <vt:lpstr>Server Protocol (v3)</vt:lpstr>
      <vt:lpstr>Server Protocol (v3)</vt:lpstr>
      <vt:lpstr>Server Address - Itself</vt:lpstr>
      <vt:lpstr>Client: Getting the Server Address</vt:lpstr>
      <vt:lpstr>Client: Getting the Server Address</vt:lpstr>
      <vt:lpstr>Client: Getting the Server Address</vt:lpstr>
      <vt:lpstr>Administrivia</vt:lpstr>
      <vt:lpstr>Break</vt:lpstr>
      <vt:lpstr>Recall: Traditional UNIX Process</vt:lpstr>
      <vt:lpstr>How do we Multiplex Processes?</vt:lpstr>
      <vt:lpstr>CPU Switch From Process A to Process B</vt:lpstr>
      <vt:lpstr>Lifecycle of a Process</vt:lpstr>
      <vt:lpstr>Process Scheduling</vt:lpstr>
      <vt:lpstr>Ready Queue And Various I/O Device Queues</vt:lpstr>
      <vt:lpstr>Modern Process with Threads</vt:lpstr>
      <vt:lpstr>Single and Multithreaded Processes</vt:lpstr>
      <vt:lpstr>Thread State</vt:lpstr>
      <vt:lpstr>Shared vs. Per-Thread State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Motivational Example for Threads</vt:lpstr>
      <vt:lpstr>Use of Threads</vt:lpstr>
      <vt:lpstr>Memory Footprint: Two-Threads</vt:lpstr>
      <vt:lpstr>Actual Thread Operations</vt:lpstr>
      <vt:lpstr>Dispatch Loop</vt:lpstr>
      <vt:lpstr>Running a thread</vt:lpstr>
      <vt:lpstr>Internal Events</vt:lpstr>
      <vt:lpstr>Stack for Yielding Thread</vt:lpstr>
      <vt:lpstr>What Do the Stacks Look Like?</vt:lpstr>
      <vt:lpstr>Saving/Restoring state (often called “Context Switch)</vt:lpstr>
      <vt:lpstr>Switch Details (continued)</vt:lpstr>
      <vt:lpstr>Summary</vt:lpstr>
    </vt:vector>
  </TitlesOfParts>
  <Company>UC Berkeley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Ion Stoica</cp:lastModifiedBy>
  <cp:revision>585</cp:revision>
  <cp:lastPrinted>2018-09-10T06:44:29Z</cp:lastPrinted>
  <dcterms:created xsi:type="dcterms:W3CDTF">1995-08-12T11:37:26Z</dcterms:created>
  <dcterms:modified xsi:type="dcterms:W3CDTF">2018-09-10T19:27:13Z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