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755" r:id="rId3"/>
    <p:sldId id="756" r:id="rId4"/>
    <p:sldId id="757" r:id="rId5"/>
    <p:sldId id="758" r:id="rId6"/>
    <p:sldId id="759" r:id="rId7"/>
    <p:sldId id="760" r:id="rId8"/>
    <p:sldId id="761" r:id="rId9"/>
    <p:sldId id="762" r:id="rId10"/>
    <p:sldId id="763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8" r:id="rId23"/>
    <p:sldId id="779" r:id="rId24"/>
    <p:sldId id="733" r:id="rId25"/>
    <p:sldId id="725" r:id="rId26"/>
    <p:sldId id="726" r:id="rId27"/>
    <p:sldId id="693" r:id="rId28"/>
    <p:sldId id="694" r:id="rId29"/>
    <p:sldId id="731" r:id="rId30"/>
    <p:sldId id="670" r:id="rId31"/>
    <p:sldId id="671" r:id="rId32"/>
    <p:sldId id="604" r:id="rId33"/>
    <p:sldId id="605" r:id="rId34"/>
    <p:sldId id="628" r:id="rId35"/>
    <p:sldId id="629" r:id="rId36"/>
    <p:sldId id="630" r:id="rId37"/>
    <p:sldId id="638" r:id="rId38"/>
    <p:sldId id="736" r:id="rId39"/>
    <p:sldId id="639" r:id="rId40"/>
    <p:sldId id="657" r:id="rId41"/>
    <p:sldId id="631" r:id="rId42"/>
    <p:sldId id="777" r:id="rId43"/>
    <p:sldId id="632" r:id="rId44"/>
    <p:sldId id="721" r:id="rId45"/>
    <p:sldId id="615" r:id="rId4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02E3E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6" autoAdjust="0"/>
    <p:restoredTop sz="94799" autoAdjust="0"/>
  </p:normalViewPr>
  <p:slideViewPr>
    <p:cSldViewPr>
      <p:cViewPr varScale="1">
        <p:scale>
          <a:sx n="88" d="100"/>
          <a:sy n="88" d="100"/>
        </p:scale>
        <p:origin x="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64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7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Patterson’s a nice guy, so he gives up the body after using it for awhile and let’s John Kubitowicz have it.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But Kubi’s not so nice, so he won’t give up control…</a:t>
            </a:r>
          </a:p>
          <a:p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295723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66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60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9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79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4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 smtClean="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 smtClean="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 smtClean="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300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6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688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6.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9/12/18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50236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9718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6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(Continued), </a:t>
            </a:r>
            <a:br>
              <a:rPr lang="en-US" altLang="en-US" sz="3000" dirty="0" smtClean="0"/>
            </a:br>
            <a:r>
              <a:rPr lang="en-US" altLang="en-US" sz="3000" dirty="0" smtClean="0"/>
              <a:t>Thread and Processes </a:t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12,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Some Numbers</a:t>
            </a:r>
            <a:endParaRPr lang="en-US" dirty="0">
              <a:ea typeface="MS PGothic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MS PGothic" charset="0"/>
              </a:rPr>
              <a:t>Many process are multi-threaded, so thread context switches may be either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within-process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across-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processes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5146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8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08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08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558664" y="1828800"/>
            <a:ext cx="3831025" cy="1522413"/>
            <a:chOff x="1227" y="1056"/>
            <a:chExt cx="2421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551613" y="1377368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548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Could the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Answer: </a:t>
            </a:r>
            <a:r>
              <a:rPr lang="en-US" altLang="ko-KR" dirty="0">
                <a:ea typeface="Gulim" panose="020B0600000101010101" pitchFamily="34" charset="-127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tilize external </a:t>
            </a:r>
            <a:r>
              <a:rPr lang="en-US" altLang="ko-KR" dirty="0">
                <a:ea typeface="Gulim" panose="020B0600000101010101" pitchFamily="34" charset="-127"/>
              </a:rPr>
              <a:t>e</a:t>
            </a:r>
            <a:r>
              <a:rPr lang="en-US" altLang="ko-KR" dirty="0" smtClean="0">
                <a:ea typeface="Gulim" panose="020B0600000101010101" pitchFamily="34" charset="-127"/>
              </a:rPr>
              <a:t>vents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9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169988" y="1227942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b="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3422318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85" y="908"/>
              <a:ext cx="108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 smtClean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</a:t>
              </a: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3327760" y="3603901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253" y="2472"/>
              <a:ext cx="10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 smtClean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 smtClean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</a:t>
              </a:r>
              <a:r>
                <a:rPr lang="en-US" altLang="ko-KR" sz="2000" b="0" dirty="0" smtClean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Mode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5327652" y="762000"/>
            <a:ext cx="3657601" cy="4421188"/>
            <a:chOff x="3406" y="490"/>
            <a:chExt cx="2304" cy="278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406" y="490"/>
              <a:ext cx="2018" cy="2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from 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24" y="1765"/>
              <a:ext cx="1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765175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20675" y="5221288"/>
            <a:ext cx="85344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76200" y="1597025"/>
            <a:ext cx="3794127" cy="2433639"/>
            <a:chOff x="100" y="1006"/>
            <a:chExt cx="2390" cy="1533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1006"/>
              <a:ext cx="725" cy="1533"/>
              <a:chOff x="121" y="1006"/>
              <a:chExt cx="725" cy="1533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00" y="1627"/>
                <a:ext cx="15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</a:t>
              </a:r>
              <a:r>
                <a:rPr lang="en-US" altLang="ko-KR" sz="2800" b="0" dirty="0" smtClean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169988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0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1928813" y="1752600"/>
            <a:ext cx="4325939" cy="1776413"/>
            <a:chOff x="1107" y="576"/>
            <a:chExt cx="2725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7" y="736"/>
              <a:ext cx="2349" cy="959"/>
              <a:chOff x="1292" y="1056"/>
              <a:chExt cx="2356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92" y="1152"/>
                <a:ext cx="653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234" y="1273"/>
                <a:ext cx="97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462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Illusion: Infinite number of processors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 rotWithShape="1">
          <a:blip r:embed="rId3"/>
          <a:srcRect t="-15885" r="41543" b="-15885"/>
          <a:stretch/>
        </p:blipFill>
        <p:spPr>
          <a:xfrm>
            <a:off x="457200" y="423111"/>
            <a:ext cx="48107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Illusion: Infinite number of processors</a:t>
            </a:r>
          </a:p>
          <a:p>
            <a:r>
              <a:rPr lang="en-US" dirty="0" smtClean="0"/>
              <a:t>Reality: 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2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22" r="59800"/>
          <a:stretch/>
        </p:blipFill>
        <p:spPr>
          <a:xfrm>
            <a:off x="-427637" y="1398649"/>
            <a:ext cx="4425657" cy="5744427"/>
          </a:xfrm>
        </p:spPr>
      </p:pic>
    </p:spTree>
    <p:extLst>
      <p:ext uri="{BB962C8B-B14F-4D97-AF65-F5344CB8AC3E}">
        <p14:creationId xmlns:p14="http://schemas.microsoft.com/office/powerpoint/2010/main" val="407725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22" r="29434"/>
          <a:stretch/>
        </p:blipFill>
        <p:spPr>
          <a:xfrm>
            <a:off x="-427637" y="1398649"/>
            <a:ext cx="6895022" cy="5744427"/>
          </a:xfrm>
        </p:spPr>
      </p:pic>
    </p:spTree>
    <p:extLst>
      <p:ext uri="{BB962C8B-B14F-4D97-AF65-F5344CB8AC3E}">
        <p14:creationId xmlns:p14="http://schemas.microsoft.com/office/powerpoint/2010/main" val="289378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4222" r="-14222"/>
          <a:stretch>
            <a:fillRect/>
          </a:stretch>
        </p:blipFill>
        <p:spPr>
          <a:xfrm>
            <a:off x="-427637" y="1398649"/>
            <a:ext cx="10445144" cy="5744427"/>
          </a:xfrm>
        </p:spPr>
      </p:pic>
    </p:spTree>
    <p:extLst>
      <p:ext uri="{BB962C8B-B14F-4D97-AF65-F5344CB8AC3E}">
        <p14:creationId xmlns:p14="http://schemas.microsoft.com/office/powerpoint/2010/main" val="5884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Dispatch </a:t>
            </a:r>
            <a:r>
              <a:rPr lang="en-US" altLang="ko-KR" dirty="0" smtClean="0">
                <a:ea typeface="Gulim" panose="020B0600000101010101" pitchFamily="34" charset="-127"/>
              </a:rPr>
              <a:t>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93231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363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4" name="Content Placeholder 3" descr="thread-state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8889" b="-28889"/>
          <a:stretch>
            <a:fillRect/>
          </a:stretch>
        </p:blipFill>
        <p:spPr>
          <a:xfrm>
            <a:off x="17145" y="1600200"/>
            <a:ext cx="9140162" cy="5026737"/>
          </a:xfrm>
        </p:spPr>
      </p:pic>
    </p:spTree>
    <p:extLst>
      <p:ext uri="{BB962C8B-B14F-4D97-AF65-F5344CB8AC3E}">
        <p14:creationId xmlns:p14="http://schemas.microsoft.com/office/powerpoint/2010/main" val="347450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Your section is your home for CS162	</a:t>
            </a:r>
          </a:p>
          <a:p>
            <a:pPr lvl="1"/>
            <a:r>
              <a:rPr lang="en-US" dirty="0" smtClean="0"/>
              <a:t>The TA needs to get to know you to judge participation</a:t>
            </a:r>
          </a:p>
          <a:p>
            <a:pPr lvl="1"/>
            <a:r>
              <a:rPr lang="en-US" dirty="0" smtClean="0"/>
              <a:t>All design reviews will be conducted by your TA</a:t>
            </a:r>
          </a:p>
          <a:p>
            <a:pPr lvl="1"/>
            <a:r>
              <a:rPr lang="en-US" dirty="0" smtClean="0"/>
              <a:t>You can attend alternate section by same TA, but try to keep the amount of such cross-section movement to a minimum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First midterm: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Monday, October 1, 5:00-6:30pm</a:t>
            </a:r>
          </a:p>
        </p:txBody>
      </p:sp>
    </p:spTree>
    <p:extLst>
      <p:ext uri="{BB962C8B-B14F-4D97-AF65-F5344CB8AC3E}">
        <p14:creationId xmlns:p14="http://schemas.microsoft.com/office/powerpoint/2010/main" val="3034937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Gulim" charset="0"/>
                <a:cs typeface="Gulim" charset="0"/>
              </a:rPr>
              <a:t>Per Thread </a:t>
            </a:r>
            <a:r>
              <a:rPr lang="en-US" altLang="ko-KR" sz="2800" dirty="0" smtClean="0">
                <a:ea typeface="Gulim" charset="0"/>
                <a:cs typeface="Gulim" charset="0"/>
              </a:rPr>
              <a:t>Descriptor </a:t>
            </a:r>
            <a:br>
              <a:rPr lang="en-US" altLang="ko-KR" sz="2800" dirty="0" smtClean="0">
                <a:ea typeface="Gulim" charset="0"/>
                <a:cs typeface="Gulim" charset="0"/>
              </a:rPr>
            </a:br>
            <a:r>
              <a:rPr lang="en-US" altLang="ko-KR" sz="2800" dirty="0" smtClean="0">
                <a:ea typeface="Gulim" charset="0"/>
                <a:cs typeface="Gulim" charset="0"/>
              </a:rPr>
              <a:t>(Kernel Supported Threads)</a:t>
            </a:r>
            <a:endParaRPr lang="en-US" altLang="ko-KR" sz="2800" dirty="0">
              <a:ea typeface="Gulim" charset="0"/>
              <a:cs typeface="Gulim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1143000"/>
            <a:ext cx="8821080" cy="5181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Each Thread has a </a:t>
            </a:r>
            <a:r>
              <a:rPr lang="en-US" altLang="ko-KR" i="1" dirty="0">
                <a:solidFill>
                  <a:srgbClr val="FF0000"/>
                </a:solidFill>
                <a:ea typeface="Gulim" charset="0"/>
              </a:rPr>
              <a:t>Thread Control Block </a:t>
            </a:r>
            <a:r>
              <a:rPr lang="en-US" altLang="ko-KR" dirty="0">
                <a:solidFill>
                  <a:srgbClr val="FF0000"/>
                </a:solidFill>
                <a:ea typeface="Gulim" charset="0"/>
              </a:rPr>
              <a:t>(TCB)</a:t>
            </a:r>
          </a:p>
          <a:p>
            <a:pPr lvl="1"/>
            <a:r>
              <a:rPr lang="en-US" altLang="ko-KR" dirty="0">
                <a:ea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ea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ea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ea typeface="Gulim" charset="0"/>
              </a:rPr>
              <a:t>Pointer to enclosing process (PCB</a:t>
            </a:r>
            <a:r>
              <a:rPr lang="en-US" altLang="ko-KR" dirty="0" smtClean="0">
                <a:ea typeface="Gulim" charset="0"/>
              </a:rPr>
              <a:t>) – user threads</a:t>
            </a:r>
            <a:endParaRPr lang="en-US" altLang="ko-KR" dirty="0">
              <a:ea typeface="Gulim" charset="0"/>
            </a:endParaRPr>
          </a:p>
          <a:p>
            <a:pPr lvl="1"/>
            <a:r>
              <a:rPr lang="mr-IN" altLang="ko-KR" dirty="0" smtClean="0">
                <a:ea typeface="Gulim" charset="0"/>
              </a:rPr>
              <a:t>…</a:t>
            </a:r>
            <a:r>
              <a:rPr lang="en-US" altLang="ko-KR" dirty="0" smtClean="0">
                <a:ea typeface="Gulim" charset="0"/>
              </a:rPr>
              <a:t> </a:t>
            </a:r>
            <a:r>
              <a:rPr lang="en-US" altLang="ko-KR" dirty="0">
                <a:ea typeface="Gulim" charset="0"/>
              </a:rPr>
              <a:t>(add stuff as you find a need</a:t>
            </a:r>
            <a:r>
              <a:rPr lang="en-US" altLang="ko-KR" dirty="0" smtClean="0">
                <a:ea typeface="Gulim" charset="0"/>
              </a:rPr>
              <a:t>)</a:t>
            </a:r>
          </a:p>
          <a:p>
            <a:pPr lvl="1"/>
            <a:endParaRPr lang="en-US" altLang="ko-KR" dirty="0">
              <a:ea typeface="Gulim" charset="0"/>
            </a:endParaRPr>
          </a:p>
          <a:p>
            <a:r>
              <a:rPr lang="en-US" altLang="ko-KR" dirty="0" smtClean="0">
                <a:ea typeface="Gulim" charset="0"/>
              </a:rPr>
              <a:t>OS </a:t>
            </a:r>
            <a:r>
              <a:rPr lang="en-US" altLang="ko-KR" dirty="0">
                <a:ea typeface="Gulim" charset="0"/>
              </a:rPr>
              <a:t>Keeps track of TCBs in </a:t>
            </a:r>
            <a:r>
              <a:rPr lang="en-US" altLang="ko-KR" dirty="0" smtClean="0">
                <a:ea typeface="Gulim" charset="0"/>
              </a:rPr>
              <a:t>“kernel memory”</a:t>
            </a:r>
            <a:endParaRPr lang="en-US" altLang="ko-KR" dirty="0">
              <a:ea typeface="Gulim" charset="0"/>
            </a:endParaRPr>
          </a:p>
          <a:p>
            <a:pPr lvl="1"/>
            <a:r>
              <a:rPr lang="en-US" altLang="ko-KR" dirty="0">
                <a:ea typeface="Gulim" charset="0"/>
              </a:rPr>
              <a:t>In Array, or Linked List, or </a:t>
            </a:r>
            <a:r>
              <a:rPr lang="en-US" altLang="ko-KR" dirty="0" smtClean="0">
                <a:ea typeface="Gulim" charset="0"/>
              </a:rPr>
              <a:t>…</a:t>
            </a:r>
          </a:p>
          <a:p>
            <a:pPr lvl="1"/>
            <a:r>
              <a:rPr lang="en-US" dirty="0" smtClean="0">
                <a:ea typeface="MS PGothic" charset="0"/>
              </a:rPr>
              <a:t>I/O </a:t>
            </a:r>
            <a:r>
              <a:rPr lang="en-US" dirty="0">
                <a:ea typeface="MS PGothic" charset="0"/>
              </a:rPr>
              <a:t>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pPr lvl="1"/>
            <a:endParaRPr lang="ko-KR" altLang="en-US" dirty="0">
              <a:ea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9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Arguments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219783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762000"/>
            <a:ext cx="8839200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No. Important part of stack frame is in registers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2133601" y="4129085"/>
            <a:ext cx="3819027" cy="2214560"/>
            <a:chOff x="2169" y="2704"/>
            <a:chExt cx="1705" cy="1395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752"/>
              <a:ext cx="1344" cy="22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808"/>
              <a:ext cx="7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657" y="2704"/>
              <a:ext cx="217" cy="1145"/>
              <a:chOff x="4608" y="760"/>
              <a:chExt cx="218" cy="1261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4092" y="1287"/>
                <a:ext cx="126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548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751014" y="757238"/>
            <a:ext cx="2668589" cy="3732212"/>
            <a:chOff x="1103" y="505"/>
            <a:chExt cx="168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03" y="1320"/>
              <a:ext cx="328" cy="1152"/>
              <a:chOff x="4608" y="816"/>
              <a:chExt cx="328" cy="1152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218" y="1243"/>
                <a:ext cx="114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0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860425"/>
            <a:ext cx="85598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  <a:endParaRPr lang="en-US" altLang="ko-KR" sz="1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of thread</a:t>
            </a: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which calls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929313" y="2559050"/>
            <a:ext cx="2835276" cy="2162177"/>
            <a:chOff x="2136" y="2703"/>
            <a:chExt cx="1786" cy="1362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703"/>
              <a:ext cx="291" cy="1145"/>
              <a:chOff x="4577" y="759"/>
              <a:chExt cx="292" cy="1261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92" y="1244"/>
                <a:ext cx="126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Thread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23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charset="0"/>
              </a:rPr>
              <a:t>Process Control Block (PCBs) </a:t>
            </a:r>
            <a:r>
              <a:rPr lang="en-US" altLang="ko-KR" dirty="0">
                <a:ea typeface="Gulim" charset="0"/>
              </a:rPr>
              <a:t>points to multiple </a:t>
            </a:r>
            <a:r>
              <a:rPr lang="en-US" altLang="ko-KR" dirty="0" smtClean="0">
                <a:ea typeface="Gulim" charset="0"/>
              </a:rPr>
              <a:t>Thread Control Blocks (TCBs):</a:t>
            </a:r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 smtClean="0">
              <a:ea typeface="Gulim" charset="0"/>
            </a:endParaRPr>
          </a:p>
          <a:p>
            <a:r>
              <a:rPr lang="en-US" altLang="ko-KR" dirty="0" smtClean="0">
                <a:ea typeface="Gulim" charset="0"/>
              </a:rPr>
              <a:t>Switching </a:t>
            </a:r>
            <a:r>
              <a:rPr lang="en-US" altLang="ko-KR" dirty="0">
                <a:ea typeface="Gulim" charset="0"/>
              </a:rPr>
              <a:t>threads within a block is a simple thread switch</a:t>
            </a:r>
          </a:p>
          <a:p>
            <a:r>
              <a:rPr lang="en-US" altLang="ko-KR" dirty="0">
                <a:ea typeface="Gulim" charset="0"/>
              </a:rPr>
              <a:t>Switching threads across blocks requires changes to memory and I/O address </a:t>
            </a:r>
            <a:r>
              <a:rPr lang="en-US" altLang="ko-KR" dirty="0" smtClean="0">
                <a:ea typeface="Gulim" charset="0"/>
              </a:rPr>
              <a:t>tables</a:t>
            </a:r>
            <a:endParaRPr lang="en-US" altLang="ko-KR" dirty="0">
              <a:ea typeface="Gulim" charset="0"/>
            </a:endParaRPr>
          </a:p>
          <a:p>
            <a:pPr lvl="1"/>
            <a:endParaRPr lang="ko-KR" altLang="en-US" dirty="0">
              <a:ea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403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Consider:   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ko-KR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675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</a:p>
          <a:p>
            <a:pPr lvl="1"/>
            <a:r>
              <a:rPr lang="en-US" dirty="0" smtClean="0"/>
              <a:t>Elevators, planes, medical systems, smart watches</a:t>
            </a:r>
          </a:p>
          <a:p>
            <a:pPr lvl="1"/>
            <a:r>
              <a:rPr lang="en-US" dirty="0" smtClean="0"/>
              <a:t>Single program, concurrent operations</a:t>
            </a:r>
          </a:p>
          <a:p>
            <a:endParaRPr lang="en-US" dirty="0" smtClean="0"/>
          </a:p>
          <a:p>
            <a:r>
              <a:rPr lang="en-US" dirty="0" smtClean="0"/>
              <a:t>Most modern OS kernels</a:t>
            </a:r>
          </a:p>
          <a:p>
            <a:pPr lvl="1"/>
            <a:r>
              <a:rPr lang="en-US" dirty="0" smtClean="0"/>
              <a:t>Internally concurrent because have to deal with concurrent requests by multiple users</a:t>
            </a:r>
          </a:p>
          <a:p>
            <a:pPr lvl="1"/>
            <a:r>
              <a:rPr lang="en-US" dirty="0" smtClean="0"/>
              <a:t>But no protection needed within kernel</a:t>
            </a:r>
          </a:p>
          <a:p>
            <a:endParaRPr lang="en-US" dirty="0" smtClean="0"/>
          </a:p>
          <a:p>
            <a:r>
              <a:rPr lang="en-US" dirty="0" smtClean="0"/>
              <a:t>Database servers</a:t>
            </a:r>
          </a:p>
          <a:p>
            <a:pPr lvl="1"/>
            <a:r>
              <a:rPr lang="en-US" dirty="0" smtClean="0"/>
              <a:t>Access to shared data by many concurrent users</a:t>
            </a:r>
          </a:p>
          <a:p>
            <a:pPr lvl="1"/>
            <a:r>
              <a:rPr lang="en-US" dirty="0" smtClean="0"/>
              <a:t>Also background utility processing must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763000" cy="533400"/>
          </a:xfrm>
        </p:spPr>
        <p:txBody>
          <a:bodyPr/>
          <a:lstStyle/>
          <a:p>
            <a:r>
              <a:rPr lang="en-US" dirty="0" smtClean="0"/>
              <a:t>Example multithreaded programs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Network servers</a:t>
            </a:r>
          </a:p>
          <a:p>
            <a:pPr lvl="1"/>
            <a:r>
              <a:rPr lang="en-US" dirty="0" smtClean="0"/>
              <a:t>Concurrent requests from network</a:t>
            </a:r>
          </a:p>
          <a:p>
            <a:pPr lvl="1"/>
            <a:r>
              <a:rPr lang="en-US" dirty="0" smtClean="0"/>
              <a:t>Again, single program, multiple concurrent operations</a:t>
            </a:r>
          </a:p>
          <a:p>
            <a:pPr lvl="1"/>
            <a:r>
              <a:rPr lang="en-US" dirty="0" smtClean="0"/>
              <a:t>File server, Web server, and airline reservation systems</a:t>
            </a:r>
          </a:p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/>
              <a:t>p</a:t>
            </a:r>
            <a:r>
              <a:rPr lang="en-US" dirty="0" smtClean="0"/>
              <a:t>rogramming (more than one physical CPU)</a:t>
            </a:r>
          </a:p>
          <a:p>
            <a:pPr lvl="1"/>
            <a:r>
              <a:rPr lang="en-US" dirty="0" smtClean="0"/>
              <a:t>Split program into multiple threads for parallelism</a:t>
            </a:r>
          </a:p>
          <a:p>
            <a:pPr lvl="1"/>
            <a:r>
              <a:rPr lang="en-US" dirty="0" smtClean="0"/>
              <a:t>This is called Multiprocessing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multiprocessors are actually </a:t>
            </a:r>
            <a:r>
              <a:rPr lang="en-US" dirty="0" err="1" smtClean="0"/>
              <a:t>uniprogrammed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threads in one address space but one program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2922147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Client Browser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- process for each tab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- thread to render page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- GET in separate thread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- multiple outstanding GETs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- as they complete, render 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  portion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283371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Server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 - fork process for each client connection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 - thread to get request and issue response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 - fork threads to read data, access DB,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etc</a:t>
            </a:r>
            <a:endParaRPr lang="en-US" b="0" dirty="0" smtClean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957866" y="2553563"/>
            <a:ext cx="1369363" cy="24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957866" y="1460501"/>
            <a:ext cx="1369363" cy="133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2957866" y="2793663"/>
            <a:ext cx="1369363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endParaRPr lang="en-US" dirty="0" smtClean="0"/>
          </a:p>
          <a:p>
            <a:r>
              <a:rPr lang="en-US" dirty="0" smtClean="0"/>
              <a:t>Thread for sequence of steps in processing I/O</a:t>
            </a:r>
          </a:p>
          <a:p>
            <a:endParaRPr lang="en-US" dirty="0" smtClean="0"/>
          </a:p>
          <a:p>
            <a:r>
              <a:rPr lang="en-US" dirty="0" smtClean="0"/>
              <a:t>Threads for device drivers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Process</a:t>
            </a:r>
            <a:endParaRPr lang="en-US" dirty="0"/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I/O State</a:t>
            </a:r>
          </a:p>
          <a:p>
            <a:r>
              <a:rPr lang="en-US" sz="2000" b="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A(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int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if 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printf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202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400" b="0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rgbClr val="233AE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233AE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2400" b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CPU state: </a:t>
            </a:r>
            <a:r>
              <a:rPr lang="en-US" sz="2400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Memory/IO state: </a:t>
            </a:r>
            <a:r>
              <a:rPr lang="en-US" sz="24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CPU: </a:t>
            </a:r>
            <a:r>
              <a:rPr lang="en-US" sz="2400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Memory/IO: </a:t>
            </a:r>
            <a:r>
              <a:rPr lang="en-US" sz="2400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650875" y="7620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1981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191000" y="41910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908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086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429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90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14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14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342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04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7239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4953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5715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9217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660775" y="7620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00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724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724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352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14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7338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052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5814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39316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6670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571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333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086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86400" y="990600"/>
            <a:ext cx="3733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Switch overhead: </a:t>
            </a:r>
            <a:r>
              <a:rPr lang="en-US" dirty="0" smtClean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Thread creation: </a:t>
            </a:r>
            <a:r>
              <a:rPr lang="en-US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medium</a:t>
            </a:r>
            <a:endParaRPr lang="en-US" dirty="0" smtClean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dirty="0" smtClean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Sharing overhead: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low(</a:t>
            </a:r>
            <a:r>
              <a:rPr lang="en-US" i="1" dirty="0" err="1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ish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342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04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14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352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5105400"/>
          </a:xfrm>
        </p:spPr>
        <p:txBody>
          <a:bodyPr/>
          <a:lstStyle/>
          <a:p>
            <a:r>
              <a:rPr lang="en-US" altLang="ko-KR" dirty="0" smtClean="0"/>
              <a:t>We have been talking about kernel threads</a:t>
            </a:r>
          </a:p>
          <a:p>
            <a:pPr lvl="1"/>
            <a:r>
              <a:rPr lang="en-US" altLang="ko-KR" dirty="0" smtClean="0"/>
              <a:t>Native threads supported directly by the kernel</a:t>
            </a:r>
          </a:p>
          <a:p>
            <a:pPr lvl="1"/>
            <a:r>
              <a:rPr lang="en-US" altLang="ko-KR" dirty="0" smtClean="0"/>
              <a:t>Every thread can run or block independently</a:t>
            </a:r>
          </a:p>
          <a:p>
            <a:pPr lvl="1"/>
            <a:r>
              <a:rPr lang="en-US" altLang="ko-KR" dirty="0" smtClean="0"/>
              <a:t>One process may have several threads waiting on different things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Downside of kernel threads: a bit expensive</a:t>
            </a:r>
          </a:p>
          <a:p>
            <a:pPr lvl="1"/>
            <a:r>
              <a:rPr lang="en-US" altLang="ko-KR" dirty="0" smtClean="0"/>
              <a:t>Need to make a crossing into kernel mode to schedule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Lighter weight option: </a:t>
            </a:r>
            <a:r>
              <a:rPr lang="en-US" altLang="ko-KR" dirty="0" smtClean="0"/>
              <a:t>User level </a:t>
            </a:r>
            <a:r>
              <a:rPr lang="en-US" altLang="ko-KR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User-Mode Threads</a:t>
            </a:r>
            <a:endParaRPr lang="en-US" altLang="ko-KR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924800" cy="6019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Lighter weight option:</a:t>
            </a:r>
          </a:p>
          <a:p>
            <a:pPr lvl="1"/>
            <a:r>
              <a:rPr lang="en-US" altLang="ko-KR" dirty="0" smtClean="0"/>
              <a:t>User program provides scheduler and thread package</a:t>
            </a:r>
          </a:p>
          <a:p>
            <a:pPr lvl="1"/>
            <a:r>
              <a:rPr lang="en-US" altLang="ko-KR" dirty="0" smtClean="0"/>
              <a:t>May have several user threads per kernel </a:t>
            </a:r>
            <a:br>
              <a:rPr lang="en-US" altLang="ko-KR" dirty="0" smtClean="0"/>
            </a:br>
            <a:r>
              <a:rPr lang="en-US" altLang="ko-KR" dirty="0" smtClean="0"/>
              <a:t>thread</a:t>
            </a:r>
          </a:p>
          <a:p>
            <a:pPr lvl="1"/>
            <a:r>
              <a:rPr lang="en-US" altLang="ko-KR" dirty="0" smtClean="0"/>
              <a:t>User threads may be scheduled </a:t>
            </a:r>
            <a:br>
              <a:rPr lang="en-US" altLang="ko-KR" dirty="0" smtClean="0"/>
            </a:br>
            <a:r>
              <a:rPr lang="en-US" altLang="ko-KR" dirty="0" smtClean="0"/>
              <a:t>non-preemptively relative to each other </a:t>
            </a:r>
            <a:br>
              <a:rPr lang="en-US" altLang="ko-KR" dirty="0" smtClean="0"/>
            </a:br>
            <a:r>
              <a:rPr lang="en-US" altLang="ko-KR" dirty="0" smtClean="0"/>
              <a:t>(only switch on yield())</a:t>
            </a:r>
          </a:p>
          <a:p>
            <a:pPr lvl="1"/>
            <a:r>
              <a:rPr lang="en-US" altLang="ko-KR" dirty="0" smtClean="0"/>
              <a:t>Cheap</a:t>
            </a:r>
          </a:p>
          <a:p>
            <a:pPr lvl="5"/>
            <a:endParaRPr lang="en-US" altLang="ko-KR" dirty="0" smtClean="0"/>
          </a:p>
          <a:p>
            <a:r>
              <a:rPr lang="en-US" altLang="ko-KR" dirty="0" smtClean="0"/>
              <a:t>Downside of user threads:</a:t>
            </a:r>
          </a:p>
          <a:p>
            <a:pPr lvl="1"/>
            <a:r>
              <a:rPr lang="en-US" altLang="ko-KR" dirty="0" smtClean="0"/>
              <a:t>When one thread blocks on I/O, all threads block</a:t>
            </a:r>
          </a:p>
          <a:p>
            <a:pPr lvl="1"/>
            <a:r>
              <a:rPr lang="en-US" altLang="ko-KR" dirty="0" smtClean="0"/>
              <a:t>Kernel cannot adjust scheduling among all threads</a:t>
            </a:r>
          </a:p>
          <a:p>
            <a:pPr lvl="1"/>
            <a:r>
              <a:rPr lang="en-US" altLang="ko-KR" dirty="0" smtClean="0"/>
              <a:t>Option: </a:t>
            </a:r>
            <a:r>
              <a:rPr lang="en-US" altLang="ko-KR" i="1" dirty="0" smtClean="0"/>
              <a:t>Scheduler Activations</a:t>
            </a:r>
          </a:p>
          <a:p>
            <a:pPr lvl="2"/>
            <a:r>
              <a:rPr lang="en-US" altLang="ko-KR" dirty="0" smtClean="0"/>
              <a:t>Have kernel inform user level when thread blocks…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867400" y="180975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8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30764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144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622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ComputeNextDigit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69547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Threads are useful at user-level: parallelism, hide I/O latency, interactivity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Option A (early Java): user-level library, </a:t>
            </a:r>
            <a:r>
              <a:rPr lang="en-US" smtClean="0"/>
              <a:t>one multi-</a:t>
            </a:r>
            <a:r>
              <a:rPr lang="en-US" smtClean="0"/>
              <a:t>threaded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I/O</a:t>
            </a:r>
          </a:p>
          <a:p>
            <a:r>
              <a:rPr lang="en-US" dirty="0" smtClean="0"/>
              <a:t>Option B (SunOS, Linux/Unix variants): </a:t>
            </a:r>
            <a:r>
              <a:rPr lang="en-US" dirty="0" smtClean="0"/>
              <a:t>many single-threaded processes</a:t>
            </a:r>
            <a:endParaRPr lang="en-US" dirty="0" smtClean="0"/>
          </a:p>
          <a:p>
            <a:pPr lvl="1"/>
            <a:r>
              <a:rPr lang="en-US" dirty="0" smtClean="0"/>
              <a:t>User-level library does thread multiplexing</a:t>
            </a:r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</a:t>
            </a:r>
            <a:r>
              <a:rPr lang="en-US" dirty="0" smtClean="0"/>
              <a:t>processes </a:t>
            </a:r>
            <a:r>
              <a:rPr lang="en-US" dirty="0"/>
              <a:t>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/>
              <a:t>D</a:t>
            </a:r>
            <a:r>
              <a:rPr lang="en-US" dirty="0" smtClean="0"/>
              <a:t> 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4864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8382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267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267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3434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8768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8288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8288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3065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6758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959809" y="16758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8382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8288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8288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3065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6758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31609" y="16758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438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6576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6576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6576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6576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641725" cy="44386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Thread creation: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CPU: </a:t>
            </a:r>
            <a:r>
              <a:rPr lang="en-US" sz="2000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Memory/IO: </a:t>
            </a:r>
            <a:r>
              <a:rPr lang="en-US" sz="20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Sharing overhead: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(thread switch overhead low, may not need to switch at all!)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6388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8768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8768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8768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6388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8768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 dirty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dirty="0" smtClean="0"/>
              <a:t>Simultaneous </a:t>
            </a:r>
            <a:r>
              <a:rPr lang="en-US" altLang="en-US" dirty="0" err="1" smtClean="0"/>
              <a:t>MultiThreading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Hyperthreading</a:t>
            </a:r>
            <a:endParaRPr lang="en-US" altLang="en-US" dirty="0" smtClean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Superscalar processors can</a:t>
            </a:r>
            <a:br>
              <a:rPr lang="en-US" altLang="en-US" dirty="0" smtClean="0"/>
            </a:br>
            <a:r>
              <a:rPr lang="en-US" altLang="en-US" dirty="0" smtClean="0"/>
              <a:t>execute multiple instructions</a:t>
            </a:r>
            <a:br>
              <a:rPr lang="en-US" altLang="en-US" dirty="0" smtClean="0"/>
            </a:br>
            <a:r>
              <a:rPr lang="en-US" altLang="en-US" dirty="0" smtClean="0"/>
              <a:t>that are independent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/>
              <a:t>Hyperthreading</a:t>
            </a:r>
            <a:r>
              <a:rPr lang="en-US" altLang="en-US" dirty="0" smtClean="0"/>
              <a:t> duplicates </a:t>
            </a:r>
            <a:br>
              <a:rPr lang="en-US" altLang="en-US" dirty="0" smtClean="0"/>
            </a:br>
            <a:r>
              <a:rPr lang="en-US" altLang="en-US" dirty="0" smtClean="0"/>
              <a:t>register state to make a</a:t>
            </a:r>
            <a:br>
              <a:rPr lang="en-US" altLang="en-US" dirty="0" smtClean="0"/>
            </a:br>
            <a:r>
              <a:rPr lang="en-US" altLang="en-US" dirty="0" smtClean="0"/>
              <a:t>second “thread,” allowing </a:t>
            </a:r>
            <a:br>
              <a:rPr lang="en-US" altLang="en-US" dirty="0" smtClean="0"/>
            </a:br>
            <a:r>
              <a:rPr lang="en-US" altLang="en-US" dirty="0" smtClean="0"/>
              <a:t>more instructions to run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Can schedule each thread</a:t>
            </a:r>
            <a:br>
              <a:rPr lang="en-US" altLang="en-US" dirty="0" smtClean="0"/>
            </a:br>
            <a:r>
              <a:rPr lang="en-US" altLang="en-US" dirty="0" smtClean="0"/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Original called “Simultaneous Multithreading”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hlinkClick r:id="rId3"/>
              </a:rPr>
              <a:t>http://www.cs.washington.edu/research/smt/index.html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Intel, SPARC, Power (IBM)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A virtual core on AWS’ EC2 is basically a </a:t>
            </a:r>
            <a:r>
              <a:rPr lang="en-US" altLang="en-US" dirty="0" err="1" smtClean="0"/>
              <a:t>hyperthread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  <a:cs typeface="Gill Sans Light"/>
                </a:rPr>
                <a:t>Colored blocks show </a:t>
              </a:r>
              <a:endParaRPr lang="en-US" altLang="en-US" sz="2000" b="0" dirty="0" smtClean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sz="2000" b="0" dirty="0" smtClean="0">
                  <a:latin typeface="Gill Sans Light"/>
                  <a:cs typeface="Gill Sans Light"/>
                </a:rPr>
                <a:t>instructions </a:t>
              </a:r>
              <a:r>
                <a:rPr lang="en-US" altLang="en-US" sz="2000" b="0" dirty="0">
                  <a:latin typeface="Gill Sans Light"/>
                  <a:cs typeface="Gill Sans Light"/>
                </a:rPr>
                <a:t>executed</a:t>
              </a:r>
            </a:p>
            <a:p>
              <a:endParaRPr lang="en-US" altLang="en-US" sz="20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6172200" y="762000"/>
            <a:ext cx="2590800" cy="3505200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72400" y="762000"/>
            <a:ext cx="990600" cy="3505200"/>
          </a:xfrm>
          <a:prstGeom prst="rect">
            <a:avLst/>
          </a:prstGeom>
          <a:solidFill>
            <a:srgbClr val="FFFFFF"/>
          </a:solidFill>
          <a:ln w="571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41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09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9598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096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443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 between hardware-threads: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23212" y="4191000"/>
            <a:ext cx="1957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1002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1002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724400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 smtClean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 smtClean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</a:t>
            </a:r>
            <a:r>
              <a:rPr lang="en-US" altLang="en-US" sz="2000" b="0" dirty="0" smtClean="0">
                <a:latin typeface="Gill Sans" charset="0"/>
                <a:ea typeface="Gill Sans" charset="0"/>
                <a:cs typeface="Gill Sans" charset="0"/>
              </a:rPr>
              <a:t>10</a:t>
            </a:r>
            <a:endParaRPr lang="en-US" alt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05000" y="685800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323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Programs must be insensitive to arbitrary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Without careful design, shared variables can become completely </a:t>
            </a:r>
            <a:r>
              <a:rPr lang="en-US" altLang="ko-KR" dirty="0" smtClean="0">
                <a:ea typeface="굴림" panose="020B0600000101010101" pitchFamily="34" charset="-127"/>
              </a:rPr>
              <a:t>inconsistent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PickNewThread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switch(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curThread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ThreadHouseKeeping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 smtClean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8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949065" y="1435100"/>
            <a:ext cx="3831025" cy="1522413"/>
            <a:chOff x="1227" y="1056"/>
            <a:chExt cx="2421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77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Do the Stacks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ook </a:t>
            </a:r>
            <a:r>
              <a:rPr lang="en-US" altLang="ko-KR" dirty="0">
                <a:ea typeface="Gulim" panose="020B0600000101010101" pitchFamily="34" charset="-127"/>
              </a:rPr>
              <a:t>L</a:t>
            </a:r>
            <a:r>
              <a:rPr lang="en-US" altLang="ko-KR" dirty="0" smtClean="0">
                <a:ea typeface="Gulim" panose="020B0600000101010101" pitchFamily="34" charset="-127"/>
              </a:rPr>
              <a:t>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</a:t>
            </a:r>
            <a:r>
              <a:rPr lang="en-US" altLang="ko-KR" dirty="0" smtClean="0">
                <a:ea typeface="Gulim" panose="020B0600000101010101" pitchFamily="34" charset="-127"/>
              </a:rPr>
              <a:t>threads running same code: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68738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106" y="98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66" y="1262"/>
                <a:ext cx="1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67" y="976"/>
              <a:ext cx="6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797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z="3000" dirty="0" smtClean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switch(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tCur,tNew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/*return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ko-KR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rgbClr val="53FB25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CPU.r7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CPU.r0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return; /* Return to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4389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914400"/>
            <a:ext cx="89916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</a:t>
            </a:r>
            <a:r>
              <a:rPr lang="en-US" altLang="ko-KR" dirty="0" smtClean="0">
                <a:ea typeface="Gulim" panose="020B0600000101010101" pitchFamily="34" charset="-127"/>
              </a:rPr>
              <a:t>warning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</a:t>
            </a:r>
            <a:r>
              <a:rPr lang="en-US" altLang="ko-KR" dirty="0" smtClean="0">
                <a:ea typeface="Gulim" panose="020B0600000101010101" pitchFamily="34" charset="-127"/>
              </a:rPr>
              <a:t>inter-leavings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184164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Frequency of performing context switches: 10-100ms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Context switch time in Linux: 3-4 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</a:t>
            </a:r>
            <a:r>
              <a:rPr lang="en-US" dirty="0" err="1" smtClean="0">
                <a:solidFill>
                  <a:srgbClr val="FF0000"/>
                </a:solidFill>
              </a:rPr>
              <a:t>secs</a:t>
            </a:r>
            <a:r>
              <a:rPr lang="en-US" dirty="0" smtClean="0">
                <a:solidFill>
                  <a:srgbClr val="FF0000"/>
                </a:solidFill>
              </a:rPr>
              <a:t> (Intel i7 &amp; E5)</a:t>
            </a:r>
          </a:p>
          <a:p>
            <a:pPr lvl="1"/>
            <a:r>
              <a:rPr lang="en-US" dirty="0" smtClean="0"/>
              <a:t>Thread switching faster than process switching (100 ns)</a:t>
            </a:r>
          </a:p>
          <a:p>
            <a:pPr lvl="1"/>
            <a:r>
              <a:rPr lang="en-US" dirty="0" smtClean="0"/>
              <a:t>But switching across cores ~2x more expensive than within-core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Context switch time increases sharply with size of working set*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an increase 100x or more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*The working set is subset of memory used by process in a time window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Moral:</a:t>
            </a:r>
            <a:r>
              <a:rPr lang="en-US" dirty="0" smtClean="0"/>
              <a:t> context switching depends mostly on cache limits and the process or thread’s hunger for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17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48563</TotalTime>
  <Pages>60</Pages>
  <Words>2224</Words>
  <Application>Microsoft Macintosh PowerPoint</Application>
  <PresentationFormat>On-screen Show (4:3)</PresentationFormat>
  <Paragraphs>620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Comic Sans MS</vt:lpstr>
      <vt:lpstr>Consolas</vt:lpstr>
      <vt:lpstr>Courier New</vt:lpstr>
      <vt:lpstr>Gill Sans</vt:lpstr>
      <vt:lpstr>Gill Sans Light</vt:lpstr>
      <vt:lpstr>Gulim</vt:lpstr>
      <vt:lpstr>Helvetica</vt:lpstr>
      <vt:lpstr>MS PGothic</vt:lpstr>
      <vt:lpstr>ＭＳ Ｐゴシック</vt:lpstr>
      <vt:lpstr>Symbol</vt:lpstr>
      <vt:lpstr>굴림</vt:lpstr>
      <vt:lpstr>Office</vt:lpstr>
      <vt:lpstr>CS162 Operating Systems and Systems Programming Lecture 6   Concurrency (Continued),  Thread and Processes  </vt:lpstr>
      <vt:lpstr>Recall: 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Some Numbers</vt:lpstr>
      <vt:lpstr>Some Numbers</vt:lpstr>
      <vt:lpstr>What happens when thread blocks on I/O?</vt:lpstr>
      <vt:lpstr>External Events</vt:lpstr>
      <vt:lpstr>Example: Network Interrupt</vt:lpstr>
      <vt:lpstr>Use of Timer Interrupt to Return Control</vt:lpstr>
      <vt:lpstr>Thread Abstraction</vt:lpstr>
      <vt:lpstr>Thread Abstraction</vt:lpstr>
      <vt:lpstr>Programmer vs. Processor View</vt:lpstr>
      <vt:lpstr>Programmer vs. Processor View</vt:lpstr>
      <vt:lpstr>Programmer vs. Processor View</vt:lpstr>
      <vt:lpstr>Possible Executions</vt:lpstr>
      <vt:lpstr>Thread Lifecycle</vt:lpstr>
      <vt:lpstr>Administrivia</vt:lpstr>
      <vt:lpstr>Break</vt:lpstr>
      <vt:lpstr>Per Thread Descriptor  (Kernel Supported Threads)</vt:lpstr>
      <vt:lpstr>ThreadFork(): Create a New Thread</vt:lpstr>
      <vt:lpstr>How do we initialize TCB and Stack?</vt:lpstr>
      <vt:lpstr>How does Thread get started?</vt:lpstr>
      <vt:lpstr>What does ThreadRoot() look like?</vt:lpstr>
      <vt:lpstr>Multithreaded Processes</vt:lpstr>
      <vt:lpstr>Examples multithreaded programs</vt:lpstr>
      <vt:lpstr>Example multithreaded programs (con’t)</vt:lpstr>
      <vt:lpstr>A Typical Use Case</vt:lpstr>
      <vt:lpstr>Kernel Use Cases</vt:lpstr>
      <vt:lpstr>Putting it Together: Process</vt:lpstr>
      <vt:lpstr>Putting it Together: Processes</vt:lpstr>
      <vt:lpstr>Putting it Together: Threads</vt:lpstr>
      <vt:lpstr>Kernel versus User-Mode Threads</vt:lpstr>
      <vt:lpstr>User-Mode Threads</vt:lpstr>
      <vt:lpstr>Some Threading Models</vt:lpstr>
      <vt:lpstr>Threads in a Process</vt:lpstr>
      <vt:lpstr>Putting it Together: Multi-Cores</vt:lpstr>
      <vt:lpstr>Simultaneous MultiThreading/Hyperthreading</vt:lpstr>
      <vt:lpstr>Putting it Together: Hyper-Threading</vt:lpstr>
      <vt:lpstr>Classification</vt:lpstr>
      <vt:lpstr>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604</cp:revision>
  <cp:lastPrinted>2018-09-12T05:23:24Z</cp:lastPrinted>
  <dcterms:created xsi:type="dcterms:W3CDTF">1995-08-12T11:37:26Z</dcterms:created>
  <dcterms:modified xsi:type="dcterms:W3CDTF">2018-09-13T02:30:49Z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