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987" r:id="rId3"/>
    <p:sldId id="988" r:id="rId4"/>
    <p:sldId id="989" r:id="rId5"/>
    <p:sldId id="990" r:id="rId6"/>
    <p:sldId id="991" r:id="rId7"/>
    <p:sldId id="992" r:id="rId8"/>
    <p:sldId id="993" r:id="rId9"/>
    <p:sldId id="994" r:id="rId10"/>
    <p:sldId id="995" r:id="rId11"/>
    <p:sldId id="996" r:id="rId12"/>
    <p:sldId id="997" r:id="rId13"/>
    <p:sldId id="998" r:id="rId14"/>
    <p:sldId id="881" r:id="rId15"/>
    <p:sldId id="972" r:id="rId16"/>
    <p:sldId id="885" r:id="rId17"/>
    <p:sldId id="973" r:id="rId18"/>
    <p:sldId id="977" r:id="rId19"/>
    <p:sldId id="939" r:id="rId20"/>
    <p:sldId id="879" r:id="rId21"/>
    <p:sldId id="880" r:id="rId22"/>
    <p:sldId id="887" r:id="rId23"/>
    <p:sldId id="882" r:id="rId24"/>
    <p:sldId id="975" r:id="rId25"/>
    <p:sldId id="823" r:id="rId26"/>
    <p:sldId id="824" r:id="rId27"/>
    <p:sldId id="825" r:id="rId28"/>
    <p:sldId id="826" r:id="rId29"/>
    <p:sldId id="827" r:id="rId30"/>
    <p:sldId id="999" r:id="rId31"/>
    <p:sldId id="976" r:id="rId32"/>
    <p:sldId id="828" r:id="rId33"/>
    <p:sldId id="979" r:id="rId34"/>
    <p:sldId id="980" r:id="rId35"/>
    <p:sldId id="981" r:id="rId36"/>
    <p:sldId id="982" r:id="rId37"/>
    <p:sldId id="983" r:id="rId38"/>
    <p:sldId id="984" r:id="rId39"/>
    <p:sldId id="985" r:id="rId40"/>
    <p:sldId id="986" r:id="rId41"/>
    <p:sldId id="792" r:id="rId42"/>
    <p:sldId id="953" r:id="rId43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55" autoAdjust="0"/>
    <p:restoredTop sz="50000" autoAdjust="0"/>
  </p:normalViewPr>
  <p:slideViewPr>
    <p:cSldViewPr>
      <p:cViewPr>
        <p:scale>
          <a:sx n="100" d="100"/>
          <a:sy n="100" d="100"/>
        </p:scale>
        <p:origin x="42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9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6211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5178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248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6710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048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048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288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930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820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Rich get richer, and poor get poorer = short jobs get through the system faster, long jobs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30958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does CPU scheduling have to do with efficient use of the disk? </a:t>
            </a:r>
          </a:p>
          <a:p>
            <a:r>
              <a:rPr lang="en-US" altLang="en-US" smtClean="0"/>
              <a:t>A lot! Have to have the CPU to make a disk request</a:t>
            </a:r>
          </a:p>
          <a:p>
            <a:r>
              <a:rPr lang="en-US" altLang="en-US" smtClean="0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1087792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6244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712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33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0971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0971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8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83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614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6149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76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does CPU scheduling have to do with efficient use of the disk? </a:t>
            </a:r>
          </a:p>
          <a:p>
            <a:r>
              <a:rPr lang="en-US" altLang="en-US" smtClean="0"/>
              <a:t>A lot! Have to have the CPU to make a disk request</a:t>
            </a:r>
          </a:p>
          <a:p>
            <a:r>
              <a:rPr lang="en-US" altLang="en-US" smtClean="0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1084834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94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does CPU scheduling have to do with efficient use of the disk? </a:t>
            </a:r>
          </a:p>
          <a:p>
            <a:r>
              <a:rPr lang="en-US" altLang="en-US" smtClean="0"/>
              <a:t>A lot! Have to have the CPU to make a disk request</a:t>
            </a:r>
          </a:p>
          <a:p>
            <a:r>
              <a:rPr lang="en-US" altLang="en-US" smtClean="0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151189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611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0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9028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25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62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10.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9/26/18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40537" y="6550236"/>
            <a:ext cx="189985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10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Scheduling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September 26th, 2018</a:t>
            </a:r>
          </a:p>
          <a:p>
            <a:pPr marL="285750" indent="-285750"/>
            <a:r>
              <a:rPr lang="en-US" altLang="en-US" dirty="0" smtClean="0"/>
              <a:t>Prof. Ion Stoica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Example:</a:t>
            </a:r>
            <a:r>
              <a:rPr lang="en-US" altLang="ko-KR" sz="1800" dirty="0" smtClean="0">
                <a:ea typeface="굴림" panose="020B0600000101010101" pitchFamily="34" charset="-127"/>
              </a:rPr>
              <a:t>	</a:t>
            </a:r>
            <a:r>
              <a:rPr lang="en-US" altLang="ko-KR" sz="1800" u="sng" dirty="0" smtClean="0">
                <a:ea typeface="굴림" panose="020B0600000101010101" pitchFamily="34" charset="-127"/>
              </a:rPr>
              <a:t>Process</a:t>
            </a:r>
            <a:r>
              <a:rPr lang="en-US" altLang="ko-KR" sz="1800" dirty="0" smtClean="0">
                <a:ea typeface="굴림" panose="020B0600000101010101" pitchFamily="34" charset="-127"/>
              </a:rPr>
              <a:t>		</a:t>
            </a:r>
            <a:r>
              <a:rPr lang="en-US" altLang="ko-KR" sz="1800" u="sng" dirty="0" smtClean="0">
                <a:ea typeface="굴림" panose="020B0600000101010101" pitchFamily="34" charset="-127"/>
              </a:rPr>
              <a:t>Burst Time</a:t>
            </a:r>
            <a:br>
              <a:rPr lang="en-US" altLang="ko-KR" sz="1800" u="sng" dirty="0" smtClean="0">
                <a:ea typeface="굴림" panose="020B0600000101010101" pitchFamily="34" charset="-127"/>
              </a:rPr>
            </a:br>
            <a:r>
              <a:rPr lang="en-US" altLang="ko-KR" sz="1800" i="1" dirty="0" smtClean="0">
                <a:ea typeface="굴림" panose="020B0600000101010101" pitchFamily="34" charset="-127"/>
              </a:rPr>
              <a:t>	 </a:t>
            </a:r>
            <a:r>
              <a:rPr lang="en-US" altLang="ko-KR" sz="22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 smtClean="0">
                <a:ea typeface="굴림" panose="020B0600000101010101" pitchFamily="34" charset="-127"/>
              </a:rPr>
              <a:t>1	  	</a:t>
            </a:r>
            <a:r>
              <a:rPr lang="en-US" altLang="ko-KR" sz="2200" dirty="0" smtClean="0">
                <a:ea typeface="굴림" panose="020B0600000101010101" pitchFamily="34" charset="-127"/>
              </a:rPr>
              <a:t>53</a:t>
            </a:r>
            <a:br>
              <a:rPr lang="en-US" altLang="ko-KR" sz="2200" dirty="0" smtClean="0">
                <a:ea typeface="굴림" panose="020B0600000101010101" pitchFamily="34" charset="-127"/>
              </a:rPr>
            </a:br>
            <a:r>
              <a:rPr lang="en-US" altLang="ko-KR" sz="2200" dirty="0" smtClean="0">
                <a:ea typeface="굴림" panose="020B0600000101010101" pitchFamily="34" charset="-127"/>
              </a:rPr>
              <a:t>	 </a:t>
            </a:r>
            <a:r>
              <a:rPr lang="en-US" altLang="ko-KR" sz="22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 smtClean="0">
                <a:ea typeface="굴림" panose="020B0600000101010101" pitchFamily="34" charset="-127"/>
              </a:rPr>
              <a:t>2	 	 </a:t>
            </a:r>
            <a:r>
              <a:rPr lang="en-US" altLang="ko-KR" sz="2200" dirty="0" smtClean="0">
                <a:ea typeface="굴림" panose="020B0600000101010101" pitchFamily="34" charset="-127"/>
              </a:rPr>
              <a:t>8</a:t>
            </a:r>
            <a:br>
              <a:rPr lang="en-US" altLang="ko-KR" sz="2200" dirty="0" smtClean="0">
                <a:ea typeface="굴림" panose="020B0600000101010101" pitchFamily="34" charset="-127"/>
              </a:rPr>
            </a:br>
            <a:r>
              <a:rPr lang="en-US" altLang="ko-KR" sz="2200" dirty="0" smtClean="0">
                <a:ea typeface="굴림" panose="020B0600000101010101" pitchFamily="34" charset="-127"/>
              </a:rPr>
              <a:t>	 </a:t>
            </a:r>
            <a:r>
              <a:rPr lang="en-US" altLang="ko-KR" sz="22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 smtClean="0">
                <a:ea typeface="굴림" panose="020B0600000101010101" pitchFamily="34" charset="-127"/>
              </a:rPr>
              <a:t>3	 	</a:t>
            </a:r>
            <a:r>
              <a:rPr lang="en-US" altLang="ko-KR" sz="2200" dirty="0" smtClean="0">
                <a:ea typeface="굴림" panose="020B0600000101010101" pitchFamily="34" charset="-127"/>
              </a:rPr>
              <a:t>68</a:t>
            </a:r>
            <a:br>
              <a:rPr lang="en-US" altLang="ko-KR" sz="2200" dirty="0" smtClean="0">
                <a:ea typeface="굴림" panose="020B0600000101010101" pitchFamily="34" charset="-127"/>
              </a:rPr>
            </a:br>
            <a:r>
              <a:rPr lang="en-US" altLang="ko-KR" sz="2200" dirty="0" smtClean="0">
                <a:ea typeface="굴림" panose="020B0600000101010101" pitchFamily="34" charset="-127"/>
              </a:rPr>
              <a:t>	 </a:t>
            </a:r>
            <a:r>
              <a:rPr lang="en-US" altLang="ko-KR" sz="22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 smtClean="0">
                <a:ea typeface="굴림" panose="020B0600000101010101" pitchFamily="34" charset="-127"/>
              </a:rPr>
              <a:t>4		  	</a:t>
            </a:r>
            <a:r>
              <a:rPr lang="en-US" altLang="ko-KR" sz="2200" dirty="0" smtClean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 marL="457200" lvl="1" indent="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Waiting time for 	</a:t>
            </a:r>
            <a:r>
              <a:rPr lang="en-US" altLang="ko-KR" dirty="0" smtClean="0">
                <a:ea typeface="굴림" panose="020B0600000101010101" pitchFamily="34" charset="-127"/>
              </a:rPr>
              <a:t>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=(68-20)+(112-88)=72					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=(20-0)=20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3</a:t>
            </a:r>
            <a:r>
              <a:rPr lang="en-US" altLang="ko-KR" dirty="0" smtClean="0">
                <a:ea typeface="굴림" panose="020B0600000101010101" pitchFamily="34" charset="-127"/>
              </a:rPr>
              <a:t>=(28-0)+(88-48)+(125-108)=85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4</a:t>
            </a:r>
            <a:r>
              <a:rPr lang="en-US" altLang="ko-KR" dirty="0" smtClean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Thus, Round-Robin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Better for short jobs, Fair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Context-switching time adds up for long jobs (-)</a:t>
            </a:r>
          </a:p>
          <a:p>
            <a:pPr marL="342900" indent="-342900">
              <a:buFontTx/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 smtClean="0">
              <a:ea typeface="굴림" panose="020B0600000101010101" pitchFamily="34" charset="-127"/>
            </a:endParaRPr>
          </a:p>
        </p:txBody>
      </p:sp>
      <p:sp>
        <p:nvSpPr>
          <p:cNvPr id="23569" name="Rectangle 6"/>
          <p:cNvSpPr>
            <a:spLocks noChangeArrowheads="1"/>
          </p:cNvSpPr>
          <p:nvPr/>
        </p:nvSpPr>
        <p:spPr bwMode="auto">
          <a:xfrm>
            <a:off x="3048000" y="2452688"/>
            <a:ext cx="564002" cy="609600"/>
          </a:xfrm>
          <a:prstGeom prst="rect">
            <a:avLst/>
          </a:prstGeom>
          <a:solidFill>
            <a:srgbClr val="DF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Helvetica" panose="020B0604020202020204" pitchFamily="34" charset="0"/>
              </a:rPr>
              <a:t>P</a:t>
            </a:r>
            <a:r>
              <a:rPr lang="en-US" altLang="en-US" sz="2400" b="0" baseline="-25000" dirty="0">
                <a:latin typeface="Helvetica" panose="020B0604020202020204" pitchFamily="34" charset="0"/>
              </a:rPr>
              <a:t>1</a:t>
            </a:r>
            <a:endParaRPr lang="en-US" altLang="en-US" sz="2400" b="0" dirty="0">
              <a:latin typeface="Helvetica" panose="020B0604020202020204" pitchFamily="34" charset="0"/>
            </a:endParaRPr>
          </a:p>
        </p:txBody>
      </p:sp>
      <p:sp>
        <p:nvSpPr>
          <p:cNvPr id="23558" name="Text Box 16"/>
          <p:cNvSpPr txBox="1">
            <a:spLocks noChangeArrowheads="1"/>
          </p:cNvSpPr>
          <p:nvPr/>
        </p:nvSpPr>
        <p:spPr bwMode="auto">
          <a:xfrm>
            <a:off x="2895600" y="3062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3559" name="Text Box 17"/>
          <p:cNvSpPr txBox="1">
            <a:spLocks noChangeArrowheads="1"/>
          </p:cNvSpPr>
          <p:nvPr/>
        </p:nvSpPr>
        <p:spPr bwMode="auto">
          <a:xfrm>
            <a:off x="3365500" y="3062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Helvetica" panose="020B0604020202020204" pitchFamily="34" charset="0"/>
              </a:rPr>
              <a:t>20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12002" y="2452688"/>
            <a:ext cx="725048" cy="976312"/>
            <a:chOff x="3612002" y="2452688"/>
            <a:chExt cx="725048" cy="976312"/>
          </a:xfrm>
        </p:grpSpPr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38989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77962" y="2452688"/>
            <a:ext cx="762338" cy="976312"/>
            <a:chOff x="4177962" y="2452688"/>
            <a:chExt cx="762338" cy="976312"/>
          </a:xfrm>
        </p:grpSpPr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450215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41963" y="2452688"/>
            <a:ext cx="814287" cy="976312"/>
            <a:chOff x="4741963" y="2452688"/>
            <a:chExt cx="814287" cy="976312"/>
          </a:xfrm>
        </p:grpSpPr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474196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51181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05965" y="2452688"/>
            <a:ext cx="783685" cy="976312"/>
            <a:chOff x="5305965" y="2452688"/>
            <a:chExt cx="783685" cy="976312"/>
          </a:xfrm>
        </p:grpSpPr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5305965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5651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69967" y="2452688"/>
            <a:ext cx="816583" cy="976312"/>
            <a:chOff x="5869967" y="2452688"/>
            <a:chExt cx="816583" cy="976312"/>
          </a:xfrm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6121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33968" y="2452688"/>
            <a:ext cx="2513182" cy="976312"/>
            <a:chOff x="6433968" y="2452688"/>
            <a:chExt cx="2513182" cy="976312"/>
          </a:xfrm>
        </p:grpSpPr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76" name="Rectangle 13"/>
            <p:cNvSpPr>
              <a:spLocks noChangeArrowheads="1"/>
            </p:cNvSpPr>
            <p:nvPr/>
          </p:nvSpPr>
          <p:spPr bwMode="auto">
            <a:xfrm>
              <a:off x="699797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756197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812597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6731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7264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78486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8382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3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6670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Round-Robin Discussion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762000"/>
            <a:ext cx="8796337" cy="609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What if infinite (</a:t>
            </a:r>
            <a:r>
              <a:rPr lang="en-US" altLang="ko-KR" sz="2400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Get back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Actual choices of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Initially, UNIX </a:t>
            </a:r>
            <a:r>
              <a:rPr lang="en-US" altLang="ko-KR" sz="24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Typical time slice today is between 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Roughly 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1%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400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ko-KR" altLang="en-US" sz="2400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410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example:</a:t>
            </a:r>
            <a:r>
              <a:rPr lang="en-US" altLang="ko-KR" sz="2000" dirty="0" smtClean="0">
                <a:ea typeface="굴림" panose="020B0600000101010101" pitchFamily="34" charset="-127"/>
              </a:rPr>
              <a:t> 	10 jobs, each take 100s of CPU time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RR scheduler quantum of 1s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Completion Times: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Both RR and FCFS finish at the same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Average response time is much worse under RR!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Also: Cache state must be shared between all jobs with RR but can be devoted to each job with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Total time for RR longer even for zero-cost switch!</a:t>
            </a: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657600" y="22098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795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2683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6627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2679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 </a:t>
              </a:r>
            </a:p>
          </p:txBody>
        </p:sp>
        <p:sp>
          <p:nvSpPr>
            <p:cNvPr id="2680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29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0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1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2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Quantum</a:t>
            </a:r>
          </a:p>
        </p:txBody>
      </p:sp>
      <p:sp>
        <p:nvSpPr>
          <p:cNvPr id="26633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4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Completion</a:t>
            </a:r>
          </a:p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Wait</a:t>
            </a:r>
          </a:p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6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Average</a:t>
            </a:r>
          </a:p>
        </p:txBody>
      </p:sp>
      <p:sp>
        <p:nvSpPr>
          <p:cNvPr id="26637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4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8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3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9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0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1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2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3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4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5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6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7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8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9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0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1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2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3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4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5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6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7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8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9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955675" y="838201"/>
            <a:ext cx="7315200" cy="977901"/>
            <a:chOff x="650" y="624"/>
            <a:chExt cx="4608" cy="616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790" cy="616"/>
              <a:chOff x="1248" y="624"/>
              <a:chExt cx="3790" cy="616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 dirty="0">
                    <a:latin typeface="Gill Sans Light"/>
                    <a:cs typeface="Gill Sans Light"/>
                  </a:rPr>
                  <a:t>2</a:t>
                </a:r>
                <a:endParaRPr lang="en-US" altLang="en-US" b="0" dirty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4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[24]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1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[53]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3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[68]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7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7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7"/>
                <a:ext cx="33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8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Best FCFS:</a:t>
              </a:r>
            </a:p>
          </p:txBody>
        </p:sp>
      </p:grpSp>
      <p:sp>
        <p:nvSpPr>
          <p:cNvPr id="26662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3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42672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42672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53340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53340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87237" name="Group 485"/>
          <p:cNvGrpSpPr>
            <a:grpSpLocks/>
          </p:cNvGrpSpPr>
          <p:nvPr/>
        </p:nvGrpSpPr>
        <p:grpSpPr bwMode="auto">
          <a:xfrm>
            <a:off x="1752600" y="2533650"/>
            <a:ext cx="6858000" cy="3714750"/>
            <a:chOff x="1104" y="1596"/>
            <a:chExt cx="4320" cy="2340"/>
          </a:xfrm>
        </p:grpSpPr>
        <p:grpSp>
          <p:nvGrpSpPr>
            <p:cNvPr id="2675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2677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62</a:t>
                </a:r>
              </a:p>
            </p:txBody>
          </p:sp>
          <p:sp>
            <p:nvSpPr>
              <p:cNvPr id="2677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</a:t>
                </a:r>
              </a:p>
            </p:txBody>
          </p:sp>
          <p:sp>
            <p:nvSpPr>
              <p:cNvPr id="2677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7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22</a:t>
                </a:r>
              </a:p>
            </p:txBody>
          </p:sp>
          <p:sp>
            <p:nvSpPr>
              <p:cNvPr id="2677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84</a:t>
                </a:r>
              </a:p>
            </p:txBody>
          </p:sp>
          <p:sp>
            <p:nvSpPr>
              <p:cNvPr id="2678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8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2676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104½</a:t>
                </a:r>
              </a:p>
            </p:txBody>
          </p:sp>
          <p:sp>
            <p:nvSpPr>
              <p:cNvPr id="2676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112</a:t>
                </a:r>
              </a:p>
            </p:txBody>
          </p:sp>
          <p:sp>
            <p:nvSpPr>
              <p:cNvPr id="2677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7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77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125</a:t>
                </a:r>
              </a:p>
            </p:txBody>
          </p:sp>
          <p:sp>
            <p:nvSpPr>
              <p:cNvPr id="2677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7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2676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100½</a:t>
                </a:r>
              </a:p>
            </p:txBody>
          </p:sp>
          <p:sp>
            <p:nvSpPr>
              <p:cNvPr id="2676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81</a:t>
                </a:r>
              </a:p>
            </p:txBody>
          </p:sp>
          <p:sp>
            <p:nvSpPr>
              <p:cNvPr id="2676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6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</a:p>
            </p:txBody>
          </p:sp>
          <p:sp>
            <p:nvSpPr>
              <p:cNvPr id="2676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137</a:t>
                </a:r>
              </a:p>
            </p:txBody>
          </p:sp>
          <p:sp>
            <p:nvSpPr>
              <p:cNvPr id="2676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6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2675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66¼ </a:t>
                </a:r>
              </a:p>
            </p:txBody>
          </p:sp>
          <p:sp>
            <p:nvSpPr>
              <p:cNvPr id="2675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88</a:t>
                </a:r>
              </a:p>
            </p:txBody>
          </p:sp>
          <p:sp>
            <p:nvSpPr>
              <p:cNvPr id="2675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5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75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72</a:t>
                </a:r>
              </a:p>
            </p:txBody>
          </p:sp>
          <p:sp>
            <p:nvSpPr>
              <p:cNvPr id="2675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6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5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2672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2674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31¼</a:t>
                </a:r>
              </a:p>
            </p:txBody>
          </p:sp>
          <p:sp>
            <p:nvSpPr>
              <p:cNvPr id="2674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4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4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4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4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4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2673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121¾</a:t>
                </a:r>
              </a:p>
            </p:txBody>
          </p:sp>
          <p:sp>
            <p:nvSpPr>
              <p:cNvPr id="2673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3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4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4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4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  <p:grpSp>
          <p:nvGrpSpPr>
            <p:cNvPr id="2672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2673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69½</a:t>
                </a:r>
              </a:p>
            </p:txBody>
          </p:sp>
          <p:sp>
            <p:nvSpPr>
              <p:cNvPr id="2673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3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3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3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3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3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2672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83½</a:t>
                </a:r>
              </a:p>
            </p:txBody>
          </p:sp>
          <p:sp>
            <p:nvSpPr>
              <p:cNvPr id="2672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2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2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2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2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</p:grpSp>
      <p:grpSp>
        <p:nvGrpSpPr>
          <p:cNvPr id="587236" name="Group 484"/>
          <p:cNvGrpSpPr>
            <a:grpSpLocks/>
          </p:cNvGrpSpPr>
          <p:nvPr/>
        </p:nvGrpSpPr>
        <p:grpSpPr bwMode="auto">
          <a:xfrm>
            <a:off x="1752600" y="3152775"/>
            <a:ext cx="6858000" cy="2476500"/>
            <a:chOff x="1104" y="1986"/>
            <a:chExt cx="4320" cy="1560"/>
          </a:xfrm>
        </p:grpSpPr>
        <p:grpSp>
          <p:nvGrpSpPr>
            <p:cNvPr id="2670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2671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95½</a:t>
                </a:r>
              </a:p>
            </p:txBody>
          </p:sp>
          <p:sp>
            <p:nvSpPr>
              <p:cNvPr id="2671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1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16</a:t>
                </a:r>
              </a:p>
            </p:txBody>
          </p:sp>
          <p:sp>
            <p:nvSpPr>
              <p:cNvPr id="2671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133</a:t>
                </a:r>
              </a:p>
            </p:txBody>
          </p:sp>
          <p:sp>
            <p:nvSpPr>
              <p:cNvPr id="2671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0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2670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57¼</a:t>
                </a:r>
              </a:p>
            </p:txBody>
          </p:sp>
          <p:sp>
            <p:nvSpPr>
              <p:cNvPr id="2670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56</a:t>
                </a:r>
              </a:p>
            </p:txBody>
          </p:sp>
          <p:sp>
            <p:nvSpPr>
              <p:cNvPr id="2670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0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1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8" name="Group 486"/>
          <p:cNvGrpSpPr>
            <a:grpSpLocks/>
          </p:cNvGrpSpPr>
          <p:nvPr/>
        </p:nvGrpSpPr>
        <p:grpSpPr bwMode="auto">
          <a:xfrm>
            <a:off x="1752600" y="2843213"/>
            <a:ext cx="6858000" cy="3095625"/>
            <a:chOff x="1104" y="1791"/>
            <a:chExt cx="4320" cy="1950"/>
          </a:xfrm>
        </p:grpSpPr>
        <p:grpSp>
          <p:nvGrpSpPr>
            <p:cNvPr id="2667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2669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92</a:t>
                </a:r>
              </a:p>
            </p:txBody>
          </p:sp>
          <p:sp>
            <p:nvSpPr>
              <p:cNvPr id="2669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0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18</a:t>
                </a:r>
              </a:p>
            </p:txBody>
          </p:sp>
          <p:sp>
            <p:nvSpPr>
              <p:cNvPr id="2670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70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70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2669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9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69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69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69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9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2668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8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68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8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</a:t>
                </a:r>
              </a:p>
            </p:txBody>
          </p:sp>
          <p:sp>
            <p:nvSpPr>
              <p:cNvPr id="2668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68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2667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7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58</a:t>
                </a:r>
              </a:p>
            </p:txBody>
          </p:sp>
          <p:sp>
            <p:nvSpPr>
              <p:cNvPr id="2667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7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68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8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2433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0" grpId="0" animBg="1"/>
      <p:bldP spid="587255" grpId="0" animBg="1"/>
      <p:bldP spid="587256" grpId="0" animBg="1"/>
      <p:bldP spid="587257" grpId="0" animBg="1"/>
      <p:bldP spid="5872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715000" y="9525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715000" y="20955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sz="2800" dirty="0" smtClean="0"/>
              <a:t>Handling Differences in Importance:</a:t>
            </a:r>
            <a:br>
              <a:rPr lang="en-US" sz="2800" dirty="0" smtClean="0"/>
            </a:br>
            <a:r>
              <a:rPr lang="en-US" sz="2800" dirty="0" smtClean="0"/>
              <a:t>Strict Priority Scheduling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4191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Execution Plan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Always execute highest-priority </a:t>
            </a:r>
            <a:r>
              <a:rPr lang="en-US" sz="2400" dirty="0" err="1" smtClean="0"/>
              <a:t>runable</a:t>
            </a:r>
            <a:r>
              <a:rPr lang="en-US" sz="2400" dirty="0" smtClean="0"/>
              <a:t> jobs to completion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Each queue can be processed in RR with some time-quantum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Problems: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Starvation: 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Lower priority jobs don’t get to run because higher priority jobs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Deadlock: Priority Inversion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Not strictly a problem with priority scheduling, but happens when low priority task has lock needed by high-priority task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Usually involves third, intermediate priority task that keeps running even though high-priority task should be running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762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3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143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1524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1905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1905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38700" y="1905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762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38700" y="7747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59100" y="20828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971800" y="9652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406900" y="9652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387850" y="2095500"/>
            <a:ext cx="4699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6146800" y="762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46800" y="1905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1143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971800" y="13462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359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715000" y="9525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715000" y="20955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sz="2800" dirty="0" smtClean="0"/>
              <a:t>Handling Differences in Importance:</a:t>
            </a:r>
            <a:br>
              <a:rPr lang="en-US" sz="2800" dirty="0" smtClean="0"/>
            </a:br>
            <a:r>
              <a:rPr lang="en-US" sz="2800" dirty="0" smtClean="0"/>
              <a:t>Strict Priority Scheduling (Cont.)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534400" cy="4191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How to fix problems?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Dynamic priorities – adjust base-level priority up or down based on heuristics about interactivity, locking, burst behavior, etc…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762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3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143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1524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1905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1905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38700" y="1905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762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38700" y="7747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59100" y="20828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971800" y="9652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406900" y="9652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387850" y="2095500"/>
            <a:ext cx="4699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6146800" y="762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46800" y="1905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1143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971800" y="13462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6916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What about fairness?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Strict fixed-priority scheduling between queues is unfair (run highest, then next, </a:t>
            </a:r>
            <a:r>
              <a:rPr lang="en-US" altLang="ko-KR" sz="2400" dirty="0" err="1" smtClean="0">
                <a:ea typeface="굴림" charset="-127"/>
              </a:rPr>
              <a:t>etc</a:t>
            </a:r>
            <a:r>
              <a:rPr lang="en-US" altLang="ko-KR" sz="2400" dirty="0" smtClean="0">
                <a:ea typeface="굴림" charset="-127"/>
              </a:rPr>
              <a:t>):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long running jobs may never get CPU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In </a:t>
            </a:r>
            <a:r>
              <a:rPr lang="en-US" altLang="ko-KR" sz="2400" dirty="0" err="1" smtClean="0">
                <a:ea typeface="굴림" charset="-127"/>
              </a:rPr>
              <a:t>Multics</a:t>
            </a:r>
            <a:r>
              <a:rPr lang="en-US" altLang="ko-KR" sz="2400" dirty="0" smtClean="0">
                <a:ea typeface="굴림" charset="-127"/>
              </a:rPr>
              <a:t>, shut down machine, found 10-year-old job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Must give long-running jobs a fraction of the CPU even when there are shorter jobs to run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charset="-127"/>
              </a:rPr>
              <a:t>Tradeoff: fairness gained by hurting </a:t>
            </a:r>
            <a:r>
              <a:rPr lang="en-US" altLang="ko-KR" sz="2400" dirty="0" err="1" smtClean="0">
                <a:solidFill>
                  <a:schemeClr val="hlink"/>
                </a:solidFill>
                <a:ea typeface="굴림" charset="-127"/>
              </a:rPr>
              <a:t>avg</a:t>
            </a:r>
            <a:r>
              <a:rPr lang="en-US" altLang="ko-KR" sz="2400" dirty="0" smtClean="0">
                <a:solidFill>
                  <a:schemeClr val="hlink"/>
                </a:solidFill>
                <a:ea typeface="굴림" charset="-127"/>
              </a:rPr>
              <a:t> response time!</a:t>
            </a:r>
          </a:p>
        </p:txBody>
      </p:sp>
    </p:spTree>
    <p:extLst>
      <p:ext uri="{BB962C8B-B14F-4D97-AF65-F5344CB8AC3E}">
        <p14:creationId xmlns:p14="http://schemas.microsoft.com/office/powerpoint/2010/main" val="1488527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57912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How to implement fairness?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Could give each queue some fraction of the CPU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What if one long-running job and 100 short-running ones?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Like express lanes in a supermarket—sometimes express lanes get so long, get better service by going into one of the other lines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Could increase priority of jobs that don’t get service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What is done in some variants of UNIX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This is ad hoc—what rate should you increase priorities?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And, as system gets overloaded, no job gets CPU time, so everyone increases in </a:t>
            </a:r>
            <a:r>
              <a:rPr lang="en-US" altLang="ko-KR" sz="2400" dirty="0" err="1" smtClean="0">
                <a:ea typeface="굴림" charset="-127"/>
              </a:rPr>
              <a:t>priority</a:t>
            </a:r>
            <a:r>
              <a:rPr lang="en-US" altLang="ko-KR" sz="2400" dirty="0" err="1" smtClean="0">
                <a:ea typeface="굴림" charset="-127"/>
                <a:sym typeface="Symbol" pitchFamily="18" charset="2"/>
              </a:rPr>
              <a:t>Interactive</a:t>
            </a:r>
            <a:r>
              <a:rPr lang="en-US" altLang="ko-KR" sz="2400" dirty="0" smtClean="0">
                <a:ea typeface="굴림" charset="-127"/>
                <a:sym typeface="Symbol" pitchFamily="18" charset="2"/>
              </a:rPr>
              <a:t> jobs suffer</a:t>
            </a:r>
          </a:p>
        </p:txBody>
      </p:sp>
    </p:spTree>
    <p:extLst>
      <p:ext uri="{BB962C8B-B14F-4D97-AF65-F5344CB8AC3E}">
        <p14:creationId xmlns:p14="http://schemas.microsoft.com/office/powerpoint/2010/main" val="1648245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6019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Midterm on </a:t>
            </a:r>
            <a:r>
              <a:rPr lang="en-US" sz="28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Monday 10/1 5:00-6:30PM </a:t>
            </a:r>
            <a:endParaRPr lang="en-US" sz="2800" dirty="0" smtClean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/>
            <a:r>
              <a:rPr lang="en-US" sz="2600" dirty="0" smtClean="0">
                <a:latin typeface="Gill Sans" charset="0"/>
                <a:ea typeface="Gill Sans" charset="0"/>
                <a:cs typeface="Gill Sans" charset="0"/>
              </a:rPr>
              <a:t>Includes this lecture up to and including slide 30</a:t>
            </a:r>
            <a:endParaRPr lang="en-US" sz="26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1714500" lvl="4" indent="0">
              <a:buNone/>
            </a:pPr>
            <a:r>
              <a:rPr lang="en-US" dirty="0" smtClean="0"/>
              <a:t>	</a:t>
            </a:r>
          </a:p>
          <a:p>
            <a:r>
              <a:rPr lang="en-US" sz="2600" dirty="0" smtClean="0"/>
              <a:t>Closed book, no calculators, </a:t>
            </a:r>
            <a:r>
              <a:rPr lang="en-US" sz="2600" dirty="0" smtClean="0">
                <a:latin typeface="Gill Sans" charset="0"/>
                <a:ea typeface="Gill Sans" charset="0"/>
                <a:cs typeface="Gill Sans" charset="0"/>
              </a:rPr>
              <a:t>one double-side letter-sized page of handwritten notes</a:t>
            </a:r>
          </a:p>
          <a:p>
            <a:pPr lvl="2"/>
            <a:endParaRPr lang="en-US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/>
              <a:t>Exam rooms:</a:t>
            </a:r>
          </a:p>
          <a:p>
            <a:pPr lvl="1"/>
            <a:r>
              <a:rPr lang="en-US" b="1" dirty="0" err="1" smtClean="0"/>
              <a:t>Dwinelle</a:t>
            </a:r>
            <a:r>
              <a:rPr lang="en-US" b="1" dirty="0" smtClean="0"/>
              <a:t> 155:</a:t>
            </a:r>
            <a:r>
              <a:rPr lang="en-US" b="1" dirty="0"/>
              <a:t> </a:t>
            </a:r>
            <a:r>
              <a:rPr lang="en-US" sz="2200" b="1" dirty="0" err="1" smtClean="0"/>
              <a:t>sid</a:t>
            </a:r>
            <a:r>
              <a:rPr lang="en-US" sz="2200" b="1" dirty="0" smtClean="0"/>
              <a:t> </a:t>
            </a:r>
            <a:r>
              <a:rPr lang="en-US" sz="2200" b="1" dirty="0"/>
              <a:t>ends in 0,1,2,3,4,5 </a:t>
            </a:r>
            <a:r>
              <a:rPr lang="en-US" sz="2200" b="1" dirty="0" smtClean="0"/>
              <a:t>	</a:t>
            </a:r>
            <a:endParaRPr lang="en-US" sz="2200" b="1" dirty="0"/>
          </a:p>
          <a:p>
            <a:pPr lvl="1"/>
            <a:r>
              <a:rPr lang="en-US" b="1" dirty="0" err="1"/>
              <a:t>Dwinelle</a:t>
            </a:r>
            <a:r>
              <a:rPr lang="en-US" b="1" dirty="0"/>
              <a:t> </a:t>
            </a:r>
            <a:r>
              <a:rPr lang="en-US" b="1" dirty="0" smtClean="0"/>
              <a:t>145:</a:t>
            </a:r>
            <a:r>
              <a:rPr lang="en-US" b="1" dirty="0"/>
              <a:t> </a:t>
            </a:r>
            <a:r>
              <a:rPr lang="en-US" sz="2200" b="1" dirty="0" err="1" smtClean="0"/>
              <a:t>sid</a:t>
            </a:r>
            <a:r>
              <a:rPr lang="en-US" sz="2200" b="1" dirty="0" smtClean="0"/>
              <a:t> </a:t>
            </a:r>
            <a:r>
              <a:rPr lang="en-US" sz="2200" b="1" dirty="0"/>
              <a:t>ends in </a:t>
            </a:r>
            <a:r>
              <a:rPr lang="en-US" sz="2200" b="1" dirty="0" smtClean="0"/>
              <a:t>7,8,9</a:t>
            </a:r>
            <a:endParaRPr lang="en-US" sz="2200" b="1" dirty="0"/>
          </a:p>
          <a:p>
            <a:pPr lvl="1"/>
            <a:r>
              <a:rPr lang="en-US" b="1" dirty="0" err="1"/>
              <a:t>Leconte</a:t>
            </a:r>
            <a:r>
              <a:rPr lang="en-US" b="1" dirty="0"/>
              <a:t> </a:t>
            </a:r>
            <a:r>
              <a:rPr lang="en-US" b="1" dirty="0" smtClean="0"/>
              <a:t>3: side ends in </a:t>
            </a:r>
            <a:r>
              <a:rPr lang="en-US" sz="2200" b="1" dirty="0" smtClean="0"/>
              <a:t>6</a:t>
            </a:r>
            <a:endParaRPr lang="en-US" sz="2200" b="1" dirty="0"/>
          </a:p>
          <a:p>
            <a:pPr lvl="1"/>
            <a:r>
              <a:rPr lang="en-US" sz="2200" b="1" dirty="0" smtClean="0"/>
              <a:t>DSP students (will get special instruction via e-mail)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Lecture on Wednesday, 10/3</a:t>
            </a:r>
          </a:p>
          <a:p>
            <a:pPr lvl="1"/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Will be given by Nathan Pemberton</a:t>
            </a:r>
          </a:p>
          <a:p>
            <a:pPr lvl="1"/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Ion at Spark Summit, Europe</a:t>
            </a:r>
          </a:p>
          <a:p>
            <a:pPr lvl="1"/>
            <a:endParaRPr lang="en-US" dirty="0" smtClean="0">
              <a:latin typeface="Gill Sans" charset="0"/>
              <a:ea typeface="Gill Sans" charset="0"/>
              <a:cs typeface="Gill Sans" charset="0"/>
            </a:endParaRPr>
          </a:p>
          <a:p>
            <a:pPr lvl="4"/>
            <a:endParaRPr lang="en-US" sz="2600" dirty="0" smtClean="0">
              <a:solidFill>
                <a:srgbClr val="FF0000"/>
              </a:solidFill>
            </a:endParaRPr>
          </a:p>
          <a:p>
            <a:pPr lvl="4"/>
            <a:endParaRPr lang="en-US" sz="1600" dirty="0" smtClean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53000"/>
            <a:ext cx="1219200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08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BREAK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9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b="1" dirty="0" smtClean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Response time is what the user sees: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Time to echo a keystroke in editor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Time to compile a program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Real-time tasks: Must meet deadlines imposed by World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561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76200"/>
            <a:ext cx="13573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1534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Yet another alternative: Lottery Scheduling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Give each job some number of lottery tickets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On each time slice, randomly pick a winning ticket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On average, CPU time is proportional to number of tickets given to each job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How to assign tickets?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To approximate SRTF, short running jobs get more, long running jobs get fewer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To avoid starvation, every job gets at least one ticket (everyone makes progress)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Advantage over strict priority scheduling: behaves gracefully as load changes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Adding or deleting a job affects all jobs proportionally, independent of how many tickets each job possesses</a:t>
            </a:r>
          </a:p>
        </p:txBody>
      </p:sp>
    </p:spTree>
    <p:extLst>
      <p:ext uri="{BB962C8B-B14F-4D97-AF65-F5344CB8AC3E}">
        <p14:creationId xmlns:p14="http://schemas.microsoft.com/office/powerpoint/2010/main" val="1954215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Lottery Scheduling Example (Cont.)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638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 smtClean="0">
                <a:ea typeface="굴림" charset="-127"/>
              </a:rPr>
              <a:t>Lottery Scheduling Example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Assume short jobs get 10 tickets, long jobs get 1 ticket</a:t>
            </a:r>
          </a:p>
          <a:p>
            <a:pPr lvl="1"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What if too many short jobs to give reasonable </a:t>
            </a:r>
            <a:br>
              <a:rPr lang="en-US" altLang="ko-KR" sz="2400" dirty="0" smtClean="0">
                <a:ea typeface="굴림" charset="-127"/>
              </a:rPr>
            </a:br>
            <a:r>
              <a:rPr lang="en-US" altLang="ko-KR" sz="2400" dirty="0" smtClean="0">
                <a:ea typeface="굴림" charset="-127"/>
              </a:rPr>
              <a:t>response time?  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If load average is 100, hard to make progress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One approach: log some user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33737083"/>
              </p:ext>
            </p:extLst>
          </p:nvPr>
        </p:nvGraphicFramePr>
        <p:xfrm>
          <a:off x="1219200" y="1828800"/>
          <a:ext cx="6934200" cy="2947356"/>
        </p:xfrm>
        <a:graphic>
          <a:graphicData uri="http://schemas.openxmlformats.org/drawingml/2006/table">
            <a:tbl>
              <a:tblPr/>
              <a:tblGrid>
                <a:gridCol w="2333625"/>
                <a:gridCol w="2333625"/>
                <a:gridCol w="2266950"/>
              </a:tblGrid>
              <a:tr h="728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short jobs/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long jobs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short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long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91%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0/2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2/0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9.9%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0.99%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</a:tr>
              <a:tr h="36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6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Evaluate a Scheduling algorithm?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Deterministic modeling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takes a predetermined workload and compute the performance of each algorithm  for that workload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Queueing models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Mathematical approach for handling stochastic workloads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Implementation/Simulation: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Build system which allows actual algorithms to be run against actual data – most flexible/general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b="0" dirty="0" smtClean="0">
              <a:ea typeface="굴림" panose="020B0600000101010101" pitchFamily="34" charset="-127"/>
            </a:endParaRPr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8588" r="624" b="9142"/>
          <a:stretch>
            <a:fillRect/>
          </a:stretch>
        </p:blipFill>
        <p:spPr bwMode="auto">
          <a:xfrm>
            <a:off x="2209800" y="3589338"/>
            <a:ext cx="4876800" cy="3040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857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sz="2800" dirty="0" smtClean="0"/>
              <a:t>How to Handle </a:t>
            </a:r>
            <a:r>
              <a:rPr lang="en-US" sz="2800" dirty="0"/>
              <a:t>S</a:t>
            </a:r>
            <a:r>
              <a:rPr lang="en-US" sz="2800" dirty="0" smtClean="0"/>
              <a:t>imultaneous </a:t>
            </a:r>
            <a:r>
              <a:rPr lang="en-US" sz="2800" dirty="0"/>
              <a:t>M</a:t>
            </a:r>
            <a:r>
              <a:rPr lang="en-US" sz="2800" dirty="0" smtClean="0"/>
              <a:t>ix of Diff </a:t>
            </a:r>
            <a:r>
              <a:rPr lang="en-US" sz="2800" dirty="0"/>
              <a:t>T</a:t>
            </a:r>
            <a:r>
              <a:rPr lang="en-US" sz="2800" dirty="0" smtClean="0"/>
              <a:t>ypes of Apps?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Can we use Burst Time (observed) to decide which application gets CPU time?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Consider mix of </a:t>
            </a:r>
            <a:r>
              <a:rPr lang="en-US" i="1" dirty="0" smtClean="0"/>
              <a:t>interactive </a:t>
            </a:r>
            <a:r>
              <a:rPr lang="en-US" dirty="0" smtClean="0"/>
              <a:t>and</a:t>
            </a:r>
            <a:r>
              <a:rPr lang="en-US" i="1" dirty="0"/>
              <a:t> </a:t>
            </a:r>
            <a:r>
              <a:rPr lang="en-US" i="1" dirty="0" smtClean="0"/>
              <a:t>high throughput </a:t>
            </a:r>
            <a:r>
              <a:rPr lang="en-US" dirty="0" smtClean="0"/>
              <a:t>apps: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How to best schedule them?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How to recognize one from the other?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Do you trust app to say that it is “interactive”?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Should you schedule the set of apps identically on servers, workstations, pads, and cellphones?</a:t>
            </a:r>
          </a:p>
        </p:txBody>
      </p:sp>
    </p:spTree>
    <p:extLst>
      <p:ext uri="{BB962C8B-B14F-4D97-AF65-F5344CB8AC3E}">
        <p14:creationId xmlns:p14="http://schemas.microsoft.com/office/powerpoint/2010/main" val="1298657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sz="2800" dirty="0" smtClean="0"/>
              <a:t>How to Handle </a:t>
            </a:r>
            <a:r>
              <a:rPr lang="en-US" sz="2800" dirty="0"/>
              <a:t>S</a:t>
            </a:r>
            <a:r>
              <a:rPr lang="en-US" sz="2800" dirty="0" smtClean="0"/>
              <a:t>imultaneous </a:t>
            </a:r>
            <a:r>
              <a:rPr lang="en-US" sz="2800" dirty="0"/>
              <a:t>M</a:t>
            </a:r>
            <a:r>
              <a:rPr lang="en-US" sz="2800" dirty="0" smtClean="0"/>
              <a:t>ix of Diff </a:t>
            </a:r>
            <a:r>
              <a:rPr lang="en-US" sz="2800" dirty="0"/>
              <a:t>T</a:t>
            </a:r>
            <a:r>
              <a:rPr lang="en-US" sz="2800" dirty="0" smtClean="0"/>
              <a:t>ypes of Apps?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Assumptions encoded into many schedulers: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Apps that sleep a lot and have short bursts must be interactive apps – they should get high priority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Apps that compute a lot should get low(</a:t>
            </a:r>
            <a:r>
              <a:rPr lang="en-US" sz="2400" dirty="0" err="1" smtClean="0"/>
              <a:t>er</a:t>
            </a:r>
            <a:r>
              <a:rPr lang="en-US" sz="2400" dirty="0" smtClean="0"/>
              <a:t>?) priority, since they won’t notice intermittent bursts from interactive apps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Hard to characterize apps: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What about apps that sleep for a long time, but then compute for a long time?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Or, what about apps that must run under all circumstances (say periodically)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24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What if we Knew the Future?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601980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Could we always mirror best FCFS?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Shortest Job First (SJF):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Run whatever job has least amount of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computation to do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Sometimes called “Shortest Time to Completion First” (STCF)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Shortest Remaining Time First (SRTF):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Preemptive version of SJF: if job arrives and has a shorter time to completion than the remaining time on the current job, immediately preempt CPU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Sometimes called “Shortest Remaining Time to Completion First” (SRTCF)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These can be applied to whole program or current CPU burst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Idea is to get short jobs out of the system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Big effect on short jobs, only small effect on long ones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Result is better average response time</a:t>
            </a:r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07610"/>
            <a:ext cx="1682678" cy="155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026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10540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SJF/SRTF are the best you can do at minimizing average response time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Provably optimal (SJF among non-preemptive, SRTF among preemptive)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Since SRTF is always at least as good as SJF, focus on SRTF</a:t>
            </a: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Comparison of SRTF with FCFS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What if all jobs the same length?</a:t>
            </a:r>
          </a:p>
          <a:p>
            <a:pPr lvl="2"/>
            <a:r>
              <a:rPr lang="en-US" altLang="ko-KR" sz="2400" dirty="0" smtClean="0">
                <a:ea typeface="굴림" panose="020B0600000101010101" pitchFamily="34" charset="-127"/>
              </a:rPr>
              <a:t>SRTF becomes the same as FCFS (i.e. FCFS is best can do if all jobs the same length)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What if jobs have varying length?</a:t>
            </a:r>
          </a:p>
          <a:p>
            <a:pPr lvl="2"/>
            <a:r>
              <a:rPr lang="en-US" altLang="ko-KR" sz="2400" dirty="0" smtClean="0">
                <a:ea typeface="굴림" panose="020B0600000101010101" pitchFamily="34" charset="-127"/>
              </a:rPr>
              <a:t>SRTF: short jobs not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1371042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 to illustrate benefits of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610600" cy="35052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Three jobs:	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A, B: both CPU bound, run for week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C: I/O bound, loop 1ms CPU, 9ms disk I/O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If only one at a time, C uses 90% of the disk, A or B could use 100% of the CPU</a:t>
            </a: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With FCFS: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Once A or B get in, keep CPU for two weeks</a:t>
            </a: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What about RR or SRTF?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Easier to see with a timeline</a:t>
            </a:r>
          </a:p>
        </p:txBody>
      </p:sp>
      <p:grpSp>
        <p:nvGrpSpPr>
          <p:cNvPr id="596002" name="Group 34"/>
          <p:cNvGrpSpPr>
            <a:grpSpLocks/>
          </p:cNvGrpSpPr>
          <p:nvPr/>
        </p:nvGrpSpPr>
        <p:grpSpPr bwMode="auto">
          <a:xfrm>
            <a:off x="5410200" y="914400"/>
            <a:ext cx="2136775" cy="1893889"/>
            <a:chOff x="574" y="576"/>
            <a:chExt cx="1346" cy="1193"/>
          </a:xfrm>
        </p:grpSpPr>
        <p:sp>
          <p:nvSpPr>
            <p:cNvPr id="29706" name="Line 6"/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9707" name="Group 33"/>
            <p:cNvGrpSpPr>
              <a:grpSpLocks/>
            </p:cNvGrpSpPr>
            <p:nvPr/>
          </p:nvGrpSpPr>
          <p:grpSpPr bwMode="auto">
            <a:xfrm>
              <a:off x="574" y="576"/>
              <a:ext cx="1300" cy="1193"/>
              <a:chOff x="574" y="576"/>
              <a:chExt cx="1300" cy="1193"/>
            </a:xfrm>
          </p:grpSpPr>
          <p:sp>
            <p:nvSpPr>
              <p:cNvPr id="29708" name="Text Box 18"/>
              <p:cNvSpPr txBox="1">
                <a:spLocks noChangeArrowheads="1"/>
              </p:cNvSpPr>
              <p:nvPr/>
            </p:nvSpPr>
            <p:spPr bwMode="auto">
              <a:xfrm>
                <a:off x="1080" y="576"/>
                <a:ext cx="2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</a:t>
                </a:r>
              </a:p>
            </p:txBody>
          </p:sp>
          <p:grpSp>
            <p:nvGrpSpPr>
              <p:cNvPr id="29709" name="Group 20"/>
              <p:cNvGrpSpPr>
                <a:grpSpLocks/>
              </p:cNvGrpSpPr>
              <p:nvPr/>
            </p:nvGrpSpPr>
            <p:grpSpPr bwMode="auto">
              <a:xfrm>
                <a:off x="574" y="844"/>
                <a:ext cx="434" cy="925"/>
                <a:chOff x="574" y="844"/>
                <a:chExt cx="434" cy="925"/>
              </a:xfrm>
            </p:grpSpPr>
            <p:sp>
              <p:nvSpPr>
                <p:cNvPr id="29722" name="Line 7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23" name="Line 8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24" name="Group 12"/>
                <p:cNvGrpSpPr>
                  <a:grpSpLocks/>
                </p:cNvGrpSpPr>
                <p:nvPr/>
              </p:nvGrpSpPr>
              <p:grpSpPr bwMode="auto">
                <a:xfrm>
                  <a:off x="600" y="1276"/>
                  <a:ext cx="408" cy="493"/>
                  <a:chOff x="634" y="1296"/>
                  <a:chExt cx="326" cy="493"/>
                </a:xfrm>
              </p:grpSpPr>
              <p:sp>
                <p:nvSpPr>
                  <p:cNvPr id="2972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2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4" y="1343"/>
                    <a:ext cx="288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0" name="Group 21"/>
              <p:cNvGrpSpPr>
                <a:grpSpLocks/>
              </p:cNvGrpSpPr>
              <p:nvPr/>
            </p:nvGrpSpPr>
            <p:grpSpPr bwMode="auto">
              <a:xfrm>
                <a:off x="1008" y="844"/>
                <a:ext cx="434" cy="925"/>
                <a:chOff x="574" y="844"/>
                <a:chExt cx="434" cy="925"/>
              </a:xfrm>
            </p:grpSpPr>
            <p:sp>
              <p:nvSpPr>
                <p:cNvPr id="29717" name="Line 22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18" name="Line 23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19" name="Group 24"/>
                <p:cNvGrpSpPr>
                  <a:grpSpLocks/>
                </p:cNvGrpSpPr>
                <p:nvPr/>
              </p:nvGrpSpPr>
              <p:grpSpPr bwMode="auto">
                <a:xfrm>
                  <a:off x="600" y="1276"/>
                  <a:ext cx="408" cy="493"/>
                  <a:chOff x="634" y="1296"/>
                  <a:chExt cx="326" cy="493"/>
                </a:xfrm>
              </p:grpSpPr>
              <p:sp>
                <p:nvSpPr>
                  <p:cNvPr id="2972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2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4" y="1343"/>
                    <a:ext cx="288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1" name="Group 27"/>
              <p:cNvGrpSpPr>
                <a:grpSpLocks/>
              </p:cNvGrpSpPr>
              <p:nvPr/>
            </p:nvGrpSpPr>
            <p:grpSpPr bwMode="auto">
              <a:xfrm>
                <a:off x="1440" y="844"/>
                <a:ext cx="434" cy="925"/>
                <a:chOff x="574" y="844"/>
                <a:chExt cx="434" cy="925"/>
              </a:xfrm>
            </p:grpSpPr>
            <p:sp>
              <p:nvSpPr>
                <p:cNvPr id="29712" name="Line 28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13" name="Line 29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14" name="Group 30"/>
                <p:cNvGrpSpPr>
                  <a:grpSpLocks/>
                </p:cNvGrpSpPr>
                <p:nvPr/>
              </p:nvGrpSpPr>
              <p:grpSpPr bwMode="auto">
                <a:xfrm>
                  <a:off x="600" y="1276"/>
                  <a:ext cx="408" cy="493"/>
                  <a:chOff x="634" y="1296"/>
                  <a:chExt cx="326" cy="493"/>
                </a:xfrm>
              </p:grpSpPr>
              <p:sp>
                <p:nvSpPr>
                  <p:cNvPr id="2971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1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4" y="1343"/>
                    <a:ext cx="288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596019" name="Group 51"/>
          <p:cNvGrpSpPr>
            <a:grpSpLocks/>
          </p:cNvGrpSpPr>
          <p:nvPr/>
        </p:nvGrpSpPr>
        <p:grpSpPr bwMode="auto">
          <a:xfrm>
            <a:off x="1139825" y="957263"/>
            <a:ext cx="3127375" cy="992187"/>
            <a:chOff x="574" y="603"/>
            <a:chExt cx="1970" cy="625"/>
          </a:xfrm>
        </p:grpSpPr>
        <p:sp>
          <p:nvSpPr>
            <p:cNvPr id="29702" name="Line 37"/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3" name="Line 38"/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Line 40"/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5" name="Text Box 47"/>
            <p:cNvSpPr txBox="1">
              <a:spLocks noChangeArrowheads="1"/>
            </p:cNvSpPr>
            <p:nvPr/>
          </p:nvSpPr>
          <p:spPr bwMode="auto">
            <a:xfrm>
              <a:off x="1251" y="603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 or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840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SRTF Example continued:</a:t>
            </a:r>
          </a:p>
        </p:txBody>
      </p:sp>
      <p:grpSp>
        <p:nvGrpSpPr>
          <p:cNvPr id="597079" name="Group 87"/>
          <p:cNvGrpSpPr>
            <a:grpSpLocks/>
          </p:cNvGrpSpPr>
          <p:nvPr/>
        </p:nvGrpSpPr>
        <p:grpSpPr bwMode="auto">
          <a:xfrm>
            <a:off x="735013" y="2786065"/>
            <a:ext cx="7567612" cy="1743076"/>
            <a:chOff x="463" y="1755"/>
            <a:chExt cx="4767" cy="1098"/>
          </a:xfrm>
        </p:grpSpPr>
        <p:sp>
          <p:nvSpPr>
            <p:cNvPr id="30768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69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0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7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1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30784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5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2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30782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3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3" name="Group 41"/>
            <p:cNvGrpSpPr>
              <a:grpSpLocks/>
            </p:cNvGrpSpPr>
            <p:nvPr/>
          </p:nvGrpSpPr>
          <p:grpSpPr bwMode="auto">
            <a:xfrm>
              <a:off x="584" y="2360"/>
              <a:ext cx="422" cy="493"/>
              <a:chOff x="622" y="1296"/>
              <a:chExt cx="338" cy="493"/>
            </a:xfrm>
          </p:grpSpPr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1" name="Text Box 43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4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59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" charset="0"/>
                  <a:ea typeface="Gill Sans" charset="0"/>
                  <a:cs typeface="Gill Sans" charset="0"/>
                </a:rPr>
                <a:t>CABAB…</a:t>
              </a:r>
            </a:p>
          </p:txBody>
        </p:sp>
        <p:sp>
          <p:nvSpPr>
            <p:cNvPr id="30775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9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76" name="Group 75"/>
            <p:cNvGrpSpPr>
              <a:grpSpLocks/>
            </p:cNvGrpSpPr>
            <p:nvPr/>
          </p:nvGrpSpPr>
          <p:grpSpPr bwMode="auto">
            <a:xfrm>
              <a:off x="1064" y="2360"/>
              <a:ext cx="422" cy="493"/>
              <a:chOff x="622" y="1296"/>
              <a:chExt cx="338" cy="493"/>
            </a:xfrm>
          </p:grpSpPr>
          <p:sp>
            <p:nvSpPr>
              <p:cNvPr id="3077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79" name="Text Box 77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7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7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RR 1ms time slice</a:t>
              </a:r>
            </a:p>
          </p:txBody>
        </p:sp>
      </p:grpSp>
      <p:grpSp>
        <p:nvGrpSpPr>
          <p:cNvPr id="597081" name="Group 89"/>
          <p:cNvGrpSpPr>
            <a:grpSpLocks/>
          </p:cNvGrpSpPr>
          <p:nvPr/>
        </p:nvGrpSpPr>
        <p:grpSpPr bwMode="auto">
          <a:xfrm>
            <a:off x="835025" y="957263"/>
            <a:ext cx="7467600" cy="1851026"/>
            <a:chOff x="526" y="603"/>
            <a:chExt cx="4704" cy="1166"/>
          </a:xfrm>
        </p:grpSpPr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4424" y="1276"/>
              <a:ext cx="422" cy="493"/>
              <a:chOff x="622" y="1296"/>
              <a:chExt cx="338" cy="493"/>
            </a:xfrm>
          </p:grpSpPr>
          <p:sp>
            <p:nvSpPr>
              <p:cNvPr id="30766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7" name="Text Box 74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5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30760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1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2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3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5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575" y="1276"/>
              <a:ext cx="431" cy="493"/>
              <a:chOff x="615" y="1296"/>
              <a:chExt cx="345" cy="493"/>
            </a:xfrm>
          </p:grpSpPr>
          <p:sp>
            <p:nvSpPr>
              <p:cNvPr id="30758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59" name="Text Box 13"/>
              <p:cNvSpPr txBox="1">
                <a:spLocks noChangeArrowheads="1"/>
              </p:cNvSpPr>
              <p:nvPr/>
            </p:nvSpPr>
            <p:spPr bwMode="auto">
              <a:xfrm>
                <a:off x="615" y="1343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53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4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55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0756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7" name="Text Box 79"/>
            <p:cNvSpPr txBox="1">
              <a:spLocks noChangeArrowheads="1"/>
            </p:cNvSpPr>
            <p:nvPr/>
          </p:nvSpPr>
          <p:spPr bwMode="auto">
            <a:xfrm>
              <a:off x="1873" y="1230"/>
              <a:ext cx="19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RR 100ms time slice</a:t>
              </a:r>
            </a:p>
          </p:txBody>
        </p:sp>
      </p:grpSp>
      <p:grpSp>
        <p:nvGrpSpPr>
          <p:cNvPr id="597080" name="Group 88"/>
          <p:cNvGrpSpPr>
            <a:grpSpLocks/>
          </p:cNvGrpSpPr>
          <p:nvPr/>
        </p:nvGrpSpPr>
        <p:grpSpPr bwMode="auto">
          <a:xfrm>
            <a:off x="823913" y="4614865"/>
            <a:ext cx="7478712" cy="1851026"/>
            <a:chOff x="519" y="2907"/>
            <a:chExt cx="4711" cy="1166"/>
          </a:xfrm>
        </p:grpSpPr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30748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9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1" name="Group 53"/>
            <p:cNvGrpSpPr>
              <a:grpSpLocks/>
            </p:cNvGrpSpPr>
            <p:nvPr/>
          </p:nvGrpSpPr>
          <p:grpSpPr bwMode="auto">
            <a:xfrm>
              <a:off x="584" y="3580"/>
              <a:ext cx="422" cy="493"/>
              <a:chOff x="622" y="1296"/>
              <a:chExt cx="338" cy="493"/>
            </a:xfrm>
          </p:grpSpPr>
          <p:sp>
            <p:nvSpPr>
              <p:cNvPr id="307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7" name="Text Box 55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32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3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34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3074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5" name="Group 64"/>
            <p:cNvGrpSpPr>
              <a:grpSpLocks/>
            </p:cNvGrpSpPr>
            <p:nvPr/>
          </p:nvGrpSpPr>
          <p:grpSpPr bwMode="auto">
            <a:xfrm>
              <a:off x="1016" y="3580"/>
              <a:ext cx="422" cy="493"/>
              <a:chOff x="622" y="1296"/>
              <a:chExt cx="338" cy="493"/>
            </a:xfrm>
          </p:grpSpPr>
          <p:sp>
            <p:nvSpPr>
              <p:cNvPr id="30742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3" name="Text Box 66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36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3074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0737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9" name="Text Box 81"/>
            <p:cNvSpPr txBox="1">
              <a:spLocks noChangeArrowheads="1"/>
            </p:cNvSpPr>
            <p:nvPr/>
          </p:nvSpPr>
          <p:spPr bwMode="auto">
            <a:xfrm>
              <a:off x="2569" y="3435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6553200" y="1905000"/>
            <a:ext cx="2438400" cy="11430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6629400" y="41910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6553200" y="4572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1051741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34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14400"/>
            <a:ext cx="22733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SRTF Further discussion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Starvation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SRTF can lead to starvation if many small jobs!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Large jobs never get to run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Somehow need to predict future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How can we do this?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Some systems ask the user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When you submit a job, have to say how long it will take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To stop cheating, system kills job if takes too long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But: hard to predict job’s runtime even for non-malicious users</a:t>
            </a:r>
          </a:p>
        </p:txBody>
      </p:sp>
    </p:spTree>
    <p:extLst>
      <p:ext uri="{BB962C8B-B14F-4D97-AF65-F5344CB8AC3E}">
        <p14:creationId xmlns:p14="http://schemas.microsoft.com/office/powerpoint/2010/main" val="1908067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Scheduling Policy Goals/</a:t>
            </a:r>
            <a:r>
              <a:rPr lang="en-US" altLang="ko-KR" dirty="0">
                <a:ea typeface="굴림" panose="020B0600000101010101" pitchFamily="34" charset="-127"/>
              </a:rPr>
              <a:t>Criteria (Cont.)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b="1" dirty="0" smtClean="0">
                <a:ea typeface="굴림" panose="020B0600000101010101" pitchFamily="34" charset="-127"/>
              </a:rPr>
              <a:t>Maximize Throughput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Two parts to maximizing throughput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Efficient use of resources (CPU, disk, memory, 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etc</a:t>
            </a:r>
            <a:r>
              <a:rPr lang="en-US" altLang="ko-KR" sz="2400" dirty="0" smtClean="0">
                <a:ea typeface="굴림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3117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93087" cy="1362075"/>
          </a:xfrm>
        </p:spPr>
        <p:txBody>
          <a:bodyPr/>
          <a:lstStyle/>
          <a:p>
            <a:r>
              <a:rPr lang="en-US" b="0" smtClean="0"/>
              <a:t>Up to here for first midterm!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74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SRTF Further discussion (Cont.)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Bottom line, can’t really know how long job will take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However, can use SRTF as a yardstick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for measuring other policies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Optimal, so can’t do any better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SRTF Pros &amp; Cons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Optimal (average response time) (+)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Hard to predict future (-)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Unfair (-)</a:t>
            </a:r>
          </a:p>
        </p:txBody>
      </p:sp>
    </p:spTree>
    <p:extLst>
      <p:ext uri="{BB962C8B-B14F-4D97-AF65-F5344CB8AC3E}">
        <p14:creationId xmlns:p14="http://schemas.microsoft.com/office/powerpoint/2010/main" val="2645102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Predicting the Length of the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Adaptive</a:t>
            </a:r>
            <a:r>
              <a:rPr lang="en-US" altLang="ko-KR" sz="2800" dirty="0" smtClean="0">
                <a:ea typeface="굴림" panose="020B0600000101010101" pitchFamily="34" charset="-127"/>
                <a:sym typeface="Symbol" panose="05050102010706020507" pitchFamily="18" charset="2"/>
              </a:rPr>
              <a:t>: Changing policy based on past behavior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CPU scheduling, in virtual memory, in file systems, </a:t>
            </a:r>
            <a:r>
              <a:rPr lang="en-US" altLang="ko-KR" sz="24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etc</a:t>
            </a:r>
            <a:endParaRPr lang="en-US" altLang="ko-KR" sz="2400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Works because programs have predictable behavior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If program was I/O bound in past, likely in future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If computer behavior were random, wouldn’t help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Example: SRTF with estimated burst length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Use an estimator function on previous bursts: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Let t</a:t>
            </a:r>
            <a:r>
              <a:rPr lang="en-US" altLang="ko-KR" sz="2400" baseline="-25000" dirty="0" smtClean="0">
                <a:ea typeface="굴림" panose="020B0600000101010101" pitchFamily="34" charset="-127"/>
              </a:rPr>
              <a:t>n-1</a:t>
            </a:r>
            <a:r>
              <a:rPr lang="en-US" altLang="ko-KR" sz="2400" dirty="0" smtClean="0">
                <a:ea typeface="굴림" panose="020B0600000101010101" pitchFamily="34" charset="-127"/>
              </a:rPr>
              <a:t>, t</a:t>
            </a:r>
            <a:r>
              <a:rPr lang="en-US" altLang="ko-KR" sz="2400" baseline="-25000" dirty="0" smtClean="0">
                <a:ea typeface="굴림" panose="020B0600000101010101" pitchFamily="34" charset="-127"/>
              </a:rPr>
              <a:t>n-2</a:t>
            </a:r>
            <a:r>
              <a:rPr lang="en-US" altLang="ko-KR" sz="2400" dirty="0" smtClean="0">
                <a:ea typeface="굴림" panose="020B0600000101010101" pitchFamily="34" charset="-127"/>
              </a:rPr>
              <a:t>, t</a:t>
            </a:r>
            <a:r>
              <a:rPr lang="en-US" altLang="ko-KR" sz="2400" baseline="-25000" dirty="0" smtClean="0">
                <a:ea typeface="굴림" panose="020B0600000101010101" pitchFamily="34" charset="-127"/>
              </a:rPr>
              <a:t>n-3</a:t>
            </a:r>
            <a:r>
              <a:rPr lang="en-US" altLang="ko-KR" sz="2400" dirty="0" smtClean="0">
                <a:ea typeface="굴림" panose="020B0600000101010101" pitchFamily="34" charset="-127"/>
              </a:rPr>
              <a:t>, etc. be previous CPU burst lengths. Estimate next burst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</a:t>
            </a:r>
            <a:r>
              <a:rPr lang="en-US" altLang="ko-KR" sz="2400" baseline="-25000" dirty="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 = f(</a:t>
            </a:r>
            <a:r>
              <a:rPr lang="en-US" altLang="ko-KR" sz="2400" dirty="0" smtClean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 smtClean="0">
                <a:ea typeface="굴림" panose="020B0600000101010101" pitchFamily="34" charset="-127"/>
              </a:rPr>
              <a:t>n-1</a:t>
            </a:r>
            <a:r>
              <a:rPr lang="en-US" altLang="ko-KR" sz="2400" dirty="0" smtClean="0">
                <a:ea typeface="굴림" panose="020B0600000101010101" pitchFamily="34" charset="-127"/>
              </a:rPr>
              <a:t>, t</a:t>
            </a:r>
            <a:r>
              <a:rPr lang="en-US" altLang="ko-KR" sz="2400" baseline="-25000" dirty="0" smtClean="0">
                <a:ea typeface="굴림" panose="020B0600000101010101" pitchFamily="34" charset="-127"/>
              </a:rPr>
              <a:t>n-2</a:t>
            </a:r>
            <a:r>
              <a:rPr lang="en-US" altLang="ko-KR" sz="2400" dirty="0" smtClean="0">
                <a:ea typeface="굴림" panose="020B0600000101010101" pitchFamily="34" charset="-127"/>
              </a:rPr>
              <a:t>, t</a:t>
            </a:r>
            <a:r>
              <a:rPr lang="en-US" altLang="ko-KR" sz="2400" baseline="-25000" dirty="0" smtClean="0">
                <a:ea typeface="굴림" panose="020B0600000101010101" pitchFamily="34" charset="-127"/>
              </a:rPr>
              <a:t>n-3</a:t>
            </a:r>
            <a:r>
              <a:rPr lang="en-US" altLang="ko-KR" sz="2400" dirty="0" smtClean="0">
                <a:ea typeface="굴림" panose="020B0600000101010101" pitchFamily="34" charset="-127"/>
              </a:rPr>
              <a:t>, …)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Function f could be one of many different time series estimation schemes (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Kalman</a:t>
            </a:r>
            <a:r>
              <a:rPr lang="en-US" altLang="ko-KR" sz="2400" dirty="0" smtClean="0">
                <a:ea typeface="굴림" panose="020B0600000101010101" pitchFamily="34" charset="-127"/>
              </a:rPr>
              <a:t> filters, 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etc</a:t>
            </a:r>
            <a:r>
              <a:rPr lang="en-US" altLang="ko-KR" sz="2400" dirty="0" smtClean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For instance,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exponential averaging</a:t>
            </a:r>
            <a:r>
              <a:rPr lang="en-US" altLang="ko-KR" sz="2400" dirty="0" smtClean="0">
                <a:ea typeface="굴림" panose="020B0600000101010101" pitchFamily="34" charset="-127"/>
              </a:rPr>
              <a:t/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</a:t>
            </a:r>
            <a:r>
              <a:rPr lang="en-US" altLang="ko-KR" sz="2400" baseline="-250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= t</a:t>
            </a:r>
            <a:r>
              <a:rPr lang="en-US" altLang="ko-KR" sz="2400" baseline="-250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n-1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+(1-)</a:t>
            </a:r>
            <a:r>
              <a:rPr lang="en-US" altLang="ko-KR" sz="2400" baseline="-250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n-1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/>
            </a:r>
            <a:b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with (0&lt;1)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/>
            </a:r>
            <a:b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endParaRPr lang="en-US" altLang="ko-KR" sz="2400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pic>
        <p:nvPicPr>
          <p:cNvPr id="6266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2280" r="641" b="2849"/>
          <a:stretch>
            <a:fillRect/>
          </a:stretch>
        </p:blipFill>
        <p:spPr bwMode="auto">
          <a:xfrm>
            <a:off x="5029200" y="4409233"/>
            <a:ext cx="3352800" cy="214396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3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Another method for exploiting past behavior (first use in CTSS)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Multiple queues, each with different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Higher priority queues often considered “foreground” tasks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Each queue has its own scheduling algorithm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e.g. foreground – RR, background – FCFS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Sometimes multiple RR priorities with quantum increasing exponentially (highest:1ms, next: 2ms, next: 4ms, 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etc</a:t>
            </a:r>
            <a:r>
              <a:rPr lang="en-US" altLang="ko-KR" sz="2400" dirty="0" smtClean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Adjust each job’s priority as follows (details vary)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Job starts in highest priority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timeout expires, drop one level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timeout doesn’t expire, push up one level (or to top)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2590800" y="685800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715000" y="990600"/>
            <a:ext cx="3308350" cy="914400"/>
            <a:chOff x="3600" y="624"/>
            <a:chExt cx="2084" cy="576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4010" y="624"/>
              <a:ext cx="1674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066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36576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Result approximates SRTF: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CPU bound jobs drop like a rock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Short-running I/O bound jobs stay near top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Scheduling must be done between the queues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Fixed priority scheduling:</a:t>
            </a:r>
            <a:r>
              <a:rPr lang="en-US" altLang="ko-KR" sz="2400" dirty="0" smtClean="0">
                <a:ea typeface="굴림" panose="020B0600000101010101" pitchFamily="34" charset="-127"/>
              </a:rPr>
              <a:t>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serve all from highest priority, then next priority, etc.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Time slice: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each queue gets a certain amount of CPU time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e.g., 70% to highest, 20% next, 10% lowest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800" y="685800"/>
            <a:ext cx="6432550" cy="1828800"/>
            <a:chOff x="2590800" y="685800"/>
            <a:chExt cx="6432550" cy="1828800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590800" y="685800"/>
              <a:ext cx="3657600" cy="1828800"/>
              <a:chOff x="1872" y="1392"/>
              <a:chExt cx="2016" cy="1233"/>
            </a:xfrm>
          </p:grpSpPr>
          <p:pic>
            <p:nvPicPr>
              <p:cNvPr id="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" t="10027" r="1016" b="9756"/>
              <a:stretch>
                <a:fillRect/>
              </a:stretch>
            </p:blipFill>
            <p:spPr bwMode="auto">
              <a:xfrm>
                <a:off x="1872" y="1392"/>
                <a:ext cx="2016" cy="1233"/>
              </a:xfrm>
              <a:prstGeom prst="rect">
                <a:avLst/>
              </a:prstGeom>
              <a:noFill/>
              <a:ln w="38100" cmpd="dbl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2166" y="1536"/>
                <a:ext cx="1440" cy="492"/>
              </a:xfrm>
              <a:custGeom>
                <a:avLst/>
                <a:gdLst>
                  <a:gd name="T0" fmla="*/ 1200 w 1440"/>
                  <a:gd name="T1" fmla="*/ 0 h 492"/>
                  <a:gd name="T2" fmla="*/ 1440 w 1440"/>
                  <a:gd name="T3" fmla="*/ 0 h 492"/>
                  <a:gd name="T4" fmla="*/ 1440 w 1440"/>
                  <a:gd name="T5" fmla="*/ 197 h 492"/>
                  <a:gd name="T6" fmla="*/ 0 w 1440"/>
                  <a:gd name="T7" fmla="*/ 197 h 492"/>
                  <a:gd name="T8" fmla="*/ 0 w 1440"/>
                  <a:gd name="T9" fmla="*/ 492 h 492"/>
                  <a:gd name="T10" fmla="*/ 201 w 1440"/>
                  <a:gd name="T11" fmla="*/ 492 h 4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0" h="492">
                    <a:moveTo>
                      <a:pt x="1200" y="0"/>
                    </a:moveTo>
                    <a:lnTo>
                      <a:pt x="1440" y="0"/>
                    </a:lnTo>
                    <a:lnTo>
                      <a:pt x="1440" y="197"/>
                    </a:lnTo>
                    <a:lnTo>
                      <a:pt x="0" y="197"/>
                    </a:lnTo>
                    <a:lnTo>
                      <a:pt x="0" y="492"/>
                    </a:lnTo>
                    <a:lnTo>
                      <a:pt x="201" y="492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7" name="Freeform 8"/>
              <p:cNvSpPr>
                <a:spLocks/>
              </p:cNvSpPr>
              <p:nvPr/>
            </p:nvSpPr>
            <p:spPr bwMode="auto">
              <a:xfrm>
                <a:off x="2157" y="2031"/>
                <a:ext cx="1443" cy="513"/>
              </a:xfrm>
              <a:custGeom>
                <a:avLst/>
                <a:gdLst>
                  <a:gd name="T0" fmla="*/ 1203 w 1443"/>
                  <a:gd name="T1" fmla="*/ 0 h 513"/>
                  <a:gd name="T2" fmla="*/ 1443 w 1443"/>
                  <a:gd name="T3" fmla="*/ 0 h 513"/>
                  <a:gd name="T4" fmla="*/ 1440 w 1443"/>
                  <a:gd name="T5" fmla="*/ 225 h 513"/>
                  <a:gd name="T6" fmla="*/ 0 w 1443"/>
                  <a:gd name="T7" fmla="*/ 222 h 513"/>
                  <a:gd name="T8" fmla="*/ 3 w 1443"/>
                  <a:gd name="T9" fmla="*/ 513 h 513"/>
                  <a:gd name="T10" fmla="*/ 210 w 1443"/>
                  <a:gd name="T11" fmla="*/ 513 h 5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3" h="513">
                    <a:moveTo>
                      <a:pt x="1203" y="0"/>
                    </a:moveTo>
                    <a:lnTo>
                      <a:pt x="1443" y="0"/>
                    </a:lnTo>
                    <a:lnTo>
                      <a:pt x="1440" y="225"/>
                    </a:lnTo>
                    <a:lnTo>
                      <a:pt x="0" y="222"/>
                    </a:lnTo>
                    <a:lnTo>
                      <a:pt x="3" y="513"/>
                    </a:lnTo>
                    <a:lnTo>
                      <a:pt x="210" y="513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5715000" y="990600"/>
              <a:ext cx="3308350" cy="914400"/>
              <a:chOff x="3600" y="624"/>
              <a:chExt cx="2084" cy="576"/>
            </a:xfrm>
          </p:grpSpPr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4010" y="624"/>
                <a:ext cx="1674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Long-Running Compute</a:t>
                </a:r>
                <a:b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Tasks Demoted to </a:t>
                </a:r>
                <a:b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Low Priority</a:t>
                </a: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H="1" flipV="1">
                <a:off x="3600" y="720"/>
                <a:ext cx="511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 flipH="1">
                <a:off x="3600" y="960"/>
                <a:ext cx="511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4947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95600"/>
            <a:ext cx="8839200" cy="381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Countermeasure</a:t>
            </a:r>
            <a:r>
              <a:rPr lang="en-US" altLang="ko-KR" dirty="0" smtClean="0">
                <a:ea typeface="굴림" panose="020B0600000101010101" pitchFamily="34" charset="-127"/>
              </a:rPr>
              <a:t>: user action that can foil intent of OS designers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For multilevel feedback, put in a bunch of meaningless I/O to keep job’s priority high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Of course, if everyone did this, wouldn’t work!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of Othello program: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Playing against competitor, so key was to do computing at higher priority the competitors.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Put in </a:t>
            </a:r>
            <a:r>
              <a:rPr lang="en-US" altLang="ko-KR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’s</a:t>
            </a:r>
            <a:r>
              <a:rPr lang="en-US" altLang="ko-KR" sz="2400" dirty="0" smtClean="0">
                <a:ea typeface="굴림" panose="020B0600000101010101" pitchFamily="34" charset="-127"/>
              </a:rPr>
              <a:t>, ran much faster!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90800" y="685800"/>
            <a:ext cx="6432550" cy="1828800"/>
            <a:chOff x="2590800" y="685800"/>
            <a:chExt cx="6432550" cy="182880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590800" y="685800"/>
              <a:ext cx="3657600" cy="1828800"/>
              <a:chOff x="1872" y="1392"/>
              <a:chExt cx="2016" cy="1233"/>
            </a:xfrm>
          </p:grpSpPr>
          <p:pic>
            <p:nvPicPr>
              <p:cNvPr id="1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" t="10027" r="1016" b="9756"/>
              <a:stretch>
                <a:fillRect/>
              </a:stretch>
            </p:blipFill>
            <p:spPr bwMode="auto">
              <a:xfrm>
                <a:off x="1872" y="1392"/>
                <a:ext cx="2016" cy="1233"/>
              </a:xfrm>
              <a:prstGeom prst="rect">
                <a:avLst/>
              </a:prstGeom>
              <a:noFill/>
              <a:ln w="38100" cmpd="dbl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166" y="1536"/>
                <a:ext cx="1440" cy="492"/>
              </a:xfrm>
              <a:custGeom>
                <a:avLst/>
                <a:gdLst>
                  <a:gd name="T0" fmla="*/ 1200 w 1440"/>
                  <a:gd name="T1" fmla="*/ 0 h 492"/>
                  <a:gd name="T2" fmla="*/ 1440 w 1440"/>
                  <a:gd name="T3" fmla="*/ 0 h 492"/>
                  <a:gd name="T4" fmla="*/ 1440 w 1440"/>
                  <a:gd name="T5" fmla="*/ 197 h 492"/>
                  <a:gd name="T6" fmla="*/ 0 w 1440"/>
                  <a:gd name="T7" fmla="*/ 197 h 492"/>
                  <a:gd name="T8" fmla="*/ 0 w 1440"/>
                  <a:gd name="T9" fmla="*/ 492 h 492"/>
                  <a:gd name="T10" fmla="*/ 201 w 1440"/>
                  <a:gd name="T11" fmla="*/ 492 h 4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0" h="492">
                    <a:moveTo>
                      <a:pt x="1200" y="0"/>
                    </a:moveTo>
                    <a:lnTo>
                      <a:pt x="1440" y="0"/>
                    </a:lnTo>
                    <a:lnTo>
                      <a:pt x="1440" y="197"/>
                    </a:lnTo>
                    <a:lnTo>
                      <a:pt x="0" y="197"/>
                    </a:lnTo>
                    <a:lnTo>
                      <a:pt x="0" y="492"/>
                    </a:lnTo>
                    <a:lnTo>
                      <a:pt x="201" y="492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2157" y="2031"/>
                <a:ext cx="1443" cy="513"/>
              </a:xfrm>
              <a:custGeom>
                <a:avLst/>
                <a:gdLst>
                  <a:gd name="T0" fmla="*/ 1203 w 1443"/>
                  <a:gd name="T1" fmla="*/ 0 h 513"/>
                  <a:gd name="T2" fmla="*/ 1443 w 1443"/>
                  <a:gd name="T3" fmla="*/ 0 h 513"/>
                  <a:gd name="T4" fmla="*/ 1440 w 1443"/>
                  <a:gd name="T5" fmla="*/ 225 h 513"/>
                  <a:gd name="T6" fmla="*/ 0 w 1443"/>
                  <a:gd name="T7" fmla="*/ 222 h 513"/>
                  <a:gd name="T8" fmla="*/ 3 w 1443"/>
                  <a:gd name="T9" fmla="*/ 513 h 513"/>
                  <a:gd name="T10" fmla="*/ 210 w 1443"/>
                  <a:gd name="T11" fmla="*/ 513 h 5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3" h="513">
                    <a:moveTo>
                      <a:pt x="1203" y="0"/>
                    </a:moveTo>
                    <a:lnTo>
                      <a:pt x="1443" y="0"/>
                    </a:lnTo>
                    <a:lnTo>
                      <a:pt x="1440" y="225"/>
                    </a:lnTo>
                    <a:lnTo>
                      <a:pt x="0" y="222"/>
                    </a:lnTo>
                    <a:lnTo>
                      <a:pt x="3" y="513"/>
                    </a:lnTo>
                    <a:lnTo>
                      <a:pt x="210" y="513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5715000" y="990600"/>
              <a:ext cx="3308350" cy="914400"/>
              <a:chOff x="3600" y="624"/>
              <a:chExt cx="2084" cy="576"/>
            </a:xfrm>
          </p:grpSpPr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4010" y="624"/>
                <a:ext cx="1674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Long-Running Compute</a:t>
                </a:r>
                <a:b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Tasks Demoted to </a:t>
                </a:r>
                <a:b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Low Priority</a:t>
                </a:r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 flipH="1" flipV="1">
                <a:off x="3600" y="720"/>
                <a:ext cx="511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 flipH="1">
                <a:off x="3600" y="960"/>
                <a:ext cx="511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5816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 (RTS)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Efficiency is important but </a:t>
            </a:r>
            <a:r>
              <a:rPr lang="en-US" dirty="0" smtClean="0">
                <a:solidFill>
                  <a:srgbClr val="FF0000"/>
                </a:solidFill>
              </a:rPr>
              <a:t>predictability</a:t>
            </a:r>
            <a:r>
              <a:rPr lang="en-US" dirty="0" smtClean="0"/>
              <a:t> is essential:</a:t>
            </a:r>
          </a:p>
          <a:p>
            <a:pPr lvl="1"/>
            <a:r>
              <a:rPr lang="en-US" dirty="0" smtClean="0"/>
              <a:t>We need </a:t>
            </a:r>
            <a:r>
              <a:rPr lang="en-US" dirty="0"/>
              <a:t>to </a:t>
            </a:r>
            <a:r>
              <a:rPr lang="en-US" dirty="0" smtClean="0"/>
              <a:t>predict </a:t>
            </a:r>
            <a:r>
              <a:rPr lang="en-US" dirty="0"/>
              <a:t>with confidence </a:t>
            </a:r>
            <a:r>
              <a:rPr lang="en-US" dirty="0" smtClean="0"/>
              <a:t>worst </a:t>
            </a:r>
            <a:r>
              <a:rPr lang="en-US" dirty="0"/>
              <a:t>case response times for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In RTS, performance guarantees are:</a:t>
            </a:r>
          </a:p>
          <a:p>
            <a:pPr lvl="2"/>
            <a:r>
              <a:rPr lang="en-US" dirty="0" smtClean="0"/>
              <a:t>Task- and/or class centric and </a:t>
            </a:r>
            <a:r>
              <a:rPr lang="en-US" dirty="0"/>
              <a:t>o</a:t>
            </a:r>
            <a:r>
              <a:rPr lang="en-US" dirty="0" smtClean="0"/>
              <a:t>ften ensured a priori</a:t>
            </a:r>
          </a:p>
          <a:p>
            <a:pPr lvl="1"/>
            <a:r>
              <a:rPr lang="en-US" dirty="0" smtClean="0"/>
              <a:t>In conventional systems, performance is:</a:t>
            </a:r>
          </a:p>
          <a:p>
            <a:pPr lvl="2"/>
            <a:r>
              <a:rPr lang="en-US" dirty="0" smtClean="0"/>
              <a:t>System/throughput oriented with </a:t>
            </a:r>
            <a:r>
              <a:rPr lang="en-US" dirty="0"/>
              <a:t>p</a:t>
            </a:r>
            <a:r>
              <a:rPr lang="en-US" dirty="0" smtClean="0"/>
              <a:t>ost-processing (… wait and see …)</a:t>
            </a:r>
          </a:p>
          <a:p>
            <a:pPr lvl="1"/>
            <a:r>
              <a:rPr lang="en-US" dirty="0" smtClean="0"/>
              <a:t>Real-time is about enforcing predictability, and does not equal fast computing!!!</a:t>
            </a:r>
          </a:p>
          <a:p>
            <a:r>
              <a:rPr lang="en-US" dirty="0" smtClean="0"/>
              <a:t>Hard Real-Time</a:t>
            </a:r>
          </a:p>
          <a:p>
            <a:pPr lvl="1"/>
            <a:r>
              <a:rPr lang="en-US" i="1" dirty="0" smtClean="0"/>
              <a:t>Attempt to meet all deadlines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EDF (Earliest Deadline First), LLF (Least Laxity First),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RMS </a:t>
            </a:r>
            <a:r>
              <a:rPr lang="en-US" dirty="0">
                <a:solidFill>
                  <a:srgbClr val="FF0000"/>
                </a:solidFill>
              </a:rPr>
              <a:t>(Rate-Monotonic Scheduling), DM (Deadline Monotonic Scheduling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 smtClean="0"/>
              <a:t>Soft Real-Time</a:t>
            </a:r>
          </a:p>
          <a:p>
            <a:pPr lvl="1"/>
            <a:r>
              <a:rPr lang="en-US" i="1" dirty="0"/>
              <a:t>Attempt to meet deadlines with high </a:t>
            </a:r>
            <a:r>
              <a:rPr lang="en-US" i="1" dirty="0" smtClean="0"/>
              <a:t>probability</a:t>
            </a:r>
            <a:endParaRPr lang="en-US" i="1" dirty="0"/>
          </a:p>
          <a:p>
            <a:pPr lvl="1"/>
            <a:r>
              <a:rPr lang="en-US" dirty="0" smtClean="0"/>
              <a:t>Minimize miss ratio / maximize completion ratio (firm real-time)</a:t>
            </a:r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multimedia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CBS (Constant Bandwidth Server)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533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Workload Characteristics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663" y="1193800"/>
            <a:ext cx="8530390" cy="4927600"/>
          </a:xfrm>
        </p:spPr>
        <p:txBody>
          <a:bodyPr/>
          <a:lstStyle/>
          <a:p>
            <a:r>
              <a:rPr lang="en-US" dirty="0" smtClean="0"/>
              <a:t>Tasks are </a:t>
            </a:r>
            <a:r>
              <a:rPr lang="en-US" dirty="0" err="1" smtClean="0"/>
              <a:t>preemptable</a:t>
            </a:r>
            <a:r>
              <a:rPr lang="en-US" dirty="0" smtClean="0"/>
              <a:t>, independent with arbitrary arrival (=release) times</a:t>
            </a:r>
          </a:p>
          <a:p>
            <a:r>
              <a:rPr lang="en-US" dirty="0" smtClean="0"/>
              <a:t>Tasks have deadlines (D) and known computation times (C) </a:t>
            </a:r>
          </a:p>
          <a:p>
            <a:r>
              <a:rPr lang="en-US" dirty="0" smtClean="0"/>
              <a:t>Example Setup: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733800"/>
            <a:ext cx="7353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41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010"/>
            <a:ext cx="8763000" cy="427790"/>
          </a:xfrm>
        </p:spPr>
        <p:txBody>
          <a:bodyPr/>
          <a:lstStyle/>
          <a:p>
            <a:r>
              <a:rPr lang="en-US" dirty="0" smtClean="0"/>
              <a:t>Example: Round-Robin Scheduling Doesn’t Work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62" y="1676400"/>
            <a:ext cx="7392565" cy="317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518160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3600" b="0" dirty="0" smtClean="0">
                <a:latin typeface="Gill Sans" charset="0"/>
                <a:ea typeface="Gill Sans" charset="0"/>
                <a:cs typeface="Gill Sans" charset="0"/>
              </a:rPr>
              <a:t>ime</a:t>
            </a:r>
            <a:endParaRPr lang="en-US" sz="3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 flipV="1">
            <a:off x="2741859" y="5486400"/>
            <a:ext cx="5030541" cy="1836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5143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9" name="Rectangle 109"/>
          <p:cNvSpPr>
            <a:spLocks noChangeArrowheads="1"/>
          </p:cNvSpPr>
          <p:nvPr/>
        </p:nvSpPr>
        <p:spPr bwMode="auto">
          <a:xfrm>
            <a:off x="7162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8" name="Rectangle 108"/>
          <p:cNvSpPr>
            <a:spLocks noChangeArrowheads="1"/>
          </p:cNvSpPr>
          <p:nvPr/>
        </p:nvSpPr>
        <p:spPr bwMode="auto">
          <a:xfrm>
            <a:off x="4495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7" name="Rectangle 107"/>
          <p:cNvSpPr>
            <a:spLocks noChangeArrowheads="1"/>
          </p:cNvSpPr>
          <p:nvPr/>
        </p:nvSpPr>
        <p:spPr bwMode="auto">
          <a:xfrm>
            <a:off x="6781800" y="5562601"/>
            <a:ext cx="762000" cy="3190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1" name="Line 91"/>
          <p:cNvSpPr>
            <a:spLocks noChangeShapeType="1"/>
          </p:cNvSpPr>
          <p:nvPr/>
        </p:nvSpPr>
        <p:spPr bwMode="auto">
          <a:xfrm flipV="1">
            <a:off x="4495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762000"/>
            <a:ext cx="8194675" cy="5257800"/>
          </a:xfrm>
        </p:spPr>
        <p:txBody>
          <a:bodyPr/>
          <a:lstStyle/>
          <a:p>
            <a:r>
              <a:rPr lang="en-US" dirty="0" smtClean="0"/>
              <a:t>Tasks periodic with period P and computation C in each period:  (P, C)</a:t>
            </a:r>
          </a:p>
          <a:p>
            <a:r>
              <a:rPr lang="en-US" dirty="0" smtClean="0"/>
              <a:t>Preemptive priority-based dynamic scheduling</a:t>
            </a:r>
          </a:p>
          <a:p>
            <a:r>
              <a:rPr lang="en-US" dirty="0" smtClean="0"/>
              <a:t>Each task is assigned a (current) priority based on how close the absolute deadline is</a:t>
            </a:r>
          </a:p>
          <a:p>
            <a:r>
              <a:rPr lang="en-US" dirty="0" smtClean="0"/>
              <a:t>The scheduler always schedules the active task with the closest absolute deadline</a:t>
            </a:r>
          </a:p>
          <a:p>
            <a:endParaRPr lang="en-US" dirty="0" smtClean="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1828800" y="48196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3352800" y="40576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447800" y="40576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9"/>
          <p:cNvSpPr>
            <a:spLocks noChangeShapeType="1"/>
          </p:cNvSpPr>
          <p:nvPr/>
        </p:nvSpPr>
        <p:spPr bwMode="auto">
          <a:xfrm>
            <a:off x="1447800" y="4362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0"/>
          <p:cNvSpPr>
            <a:spLocks noChangeShapeType="1"/>
          </p:cNvSpPr>
          <p:nvPr/>
        </p:nvSpPr>
        <p:spPr bwMode="auto">
          <a:xfrm flipV="1">
            <a:off x="1447800" y="4057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1"/>
          <p:cNvSpPr>
            <a:spLocks noChangeShapeType="1"/>
          </p:cNvSpPr>
          <p:nvPr/>
        </p:nvSpPr>
        <p:spPr bwMode="auto">
          <a:xfrm>
            <a:off x="1828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2"/>
          <p:cNvSpPr>
            <a:spLocks noChangeShapeType="1"/>
          </p:cNvSpPr>
          <p:nvPr/>
        </p:nvSpPr>
        <p:spPr bwMode="auto">
          <a:xfrm>
            <a:off x="2209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13"/>
          <p:cNvSpPr>
            <a:spLocks noChangeShapeType="1"/>
          </p:cNvSpPr>
          <p:nvPr/>
        </p:nvSpPr>
        <p:spPr bwMode="auto">
          <a:xfrm>
            <a:off x="2590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14"/>
          <p:cNvSpPr>
            <a:spLocks noChangeShapeType="1"/>
          </p:cNvSpPr>
          <p:nvPr/>
        </p:nvSpPr>
        <p:spPr bwMode="auto">
          <a:xfrm>
            <a:off x="297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15"/>
          <p:cNvSpPr>
            <a:spLocks noChangeShapeType="1"/>
          </p:cNvSpPr>
          <p:nvPr/>
        </p:nvSpPr>
        <p:spPr bwMode="auto">
          <a:xfrm>
            <a:off x="335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16"/>
          <p:cNvSpPr>
            <a:spLocks noChangeShapeType="1"/>
          </p:cNvSpPr>
          <p:nvPr/>
        </p:nvSpPr>
        <p:spPr bwMode="auto">
          <a:xfrm>
            <a:off x="373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17"/>
          <p:cNvSpPr>
            <a:spLocks noChangeShapeType="1"/>
          </p:cNvSpPr>
          <p:nvPr/>
        </p:nvSpPr>
        <p:spPr bwMode="auto">
          <a:xfrm>
            <a:off x="4114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18"/>
          <p:cNvSpPr>
            <a:spLocks noChangeShapeType="1"/>
          </p:cNvSpPr>
          <p:nvPr/>
        </p:nvSpPr>
        <p:spPr bwMode="auto">
          <a:xfrm>
            <a:off x="4495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19"/>
          <p:cNvSpPr>
            <a:spLocks noChangeShapeType="1"/>
          </p:cNvSpPr>
          <p:nvPr/>
        </p:nvSpPr>
        <p:spPr bwMode="auto">
          <a:xfrm>
            <a:off x="4876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20"/>
          <p:cNvSpPr>
            <a:spLocks noChangeShapeType="1"/>
          </p:cNvSpPr>
          <p:nvPr/>
        </p:nvSpPr>
        <p:spPr bwMode="auto">
          <a:xfrm>
            <a:off x="5257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21"/>
          <p:cNvSpPr>
            <a:spLocks noChangeShapeType="1"/>
          </p:cNvSpPr>
          <p:nvPr/>
        </p:nvSpPr>
        <p:spPr bwMode="auto">
          <a:xfrm>
            <a:off x="5638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22"/>
          <p:cNvSpPr>
            <a:spLocks noChangeShapeType="1"/>
          </p:cNvSpPr>
          <p:nvPr/>
        </p:nvSpPr>
        <p:spPr bwMode="auto">
          <a:xfrm>
            <a:off x="6019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23"/>
          <p:cNvSpPr>
            <a:spLocks noChangeShapeType="1"/>
          </p:cNvSpPr>
          <p:nvPr/>
        </p:nvSpPr>
        <p:spPr bwMode="auto">
          <a:xfrm>
            <a:off x="6400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24"/>
          <p:cNvSpPr>
            <a:spLocks noChangeShapeType="1"/>
          </p:cNvSpPr>
          <p:nvPr/>
        </p:nvSpPr>
        <p:spPr bwMode="auto">
          <a:xfrm>
            <a:off x="678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25"/>
          <p:cNvSpPr>
            <a:spLocks noChangeShapeType="1"/>
          </p:cNvSpPr>
          <p:nvPr/>
        </p:nvSpPr>
        <p:spPr bwMode="auto">
          <a:xfrm>
            <a:off x="716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26"/>
          <p:cNvSpPr>
            <a:spLocks noChangeShapeType="1"/>
          </p:cNvSpPr>
          <p:nvPr/>
        </p:nvSpPr>
        <p:spPr bwMode="auto">
          <a:xfrm>
            <a:off x="754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27"/>
          <p:cNvSpPr>
            <a:spLocks noChangeShapeType="1"/>
          </p:cNvSpPr>
          <p:nvPr/>
        </p:nvSpPr>
        <p:spPr bwMode="auto">
          <a:xfrm>
            <a:off x="678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28"/>
          <p:cNvSpPr>
            <a:spLocks noChangeShapeType="1"/>
          </p:cNvSpPr>
          <p:nvPr/>
        </p:nvSpPr>
        <p:spPr bwMode="auto">
          <a:xfrm>
            <a:off x="716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29"/>
          <p:cNvSpPr>
            <a:spLocks noChangeShapeType="1"/>
          </p:cNvSpPr>
          <p:nvPr/>
        </p:nvSpPr>
        <p:spPr bwMode="auto">
          <a:xfrm>
            <a:off x="754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Line 30"/>
          <p:cNvSpPr>
            <a:spLocks noChangeShapeType="1"/>
          </p:cNvSpPr>
          <p:nvPr/>
        </p:nvSpPr>
        <p:spPr bwMode="auto">
          <a:xfrm>
            <a:off x="7924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31"/>
          <p:cNvSpPr>
            <a:spLocks noChangeShapeType="1"/>
          </p:cNvSpPr>
          <p:nvPr/>
        </p:nvSpPr>
        <p:spPr bwMode="auto">
          <a:xfrm>
            <a:off x="1447800" y="5124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1" name="Line 32"/>
          <p:cNvSpPr>
            <a:spLocks noChangeShapeType="1"/>
          </p:cNvSpPr>
          <p:nvPr/>
        </p:nvSpPr>
        <p:spPr bwMode="auto">
          <a:xfrm flipV="1">
            <a:off x="1447800" y="4819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2" name="Line 33"/>
          <p:cNvSpPr>
            <a:spLocks noChangeShapeType="1"/>
          </p:cNvSpPr>
          <p:nvPr/>
        </p:nvSpPr>
        <p:spPr bwMode="auto">
          <a:xfrm>
            <a:off x="1828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3" name="Line 34"/>
          <p:cNvSpPr>
            <a:spLocks noChangeShapeType="1"/>
          </p:cNvSpPr>
          <p:nvPr/>
        </p:nvSpPr>
        <p:spPr bwMode="auto">
          <a:xfrm>
            <a:off x="2209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4" name="Line 35"/>
          <p:cNvSpPr>
            <a:spLocks noChangeShapeType="1"/>
          </p:cNvSpPr>
          <p:nvPr/>
        </p:nvSpPr>
        <p:spPr bwMode="auto">
          <a:xfrm>
            <a:off x="2590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5" name="Line 36"/>
          <p:cNvSpPr>
            <a:spLocks noChangeShapeType="1"/>
          </p:cNvSpPr>
          <p:nvPr/>
        </p:nvSpPr>
        <p:spPr bwMode="auto">
          <a:xfrm>
            <a:off x="297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6" name="Line 37"/>
          <p:cNvSpPr>
            <a:spLocks noChangeShapeType="1"/>
          </p:cNvSpPr>
          <p:nvPr/>
        </p:nvSpPr>
        <p:spPr bwMode="auto">
          <a:xfrm>
            <a:off x="335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7" name="Line 38"/>
          <p:cNvSpPr>
            <a:spLocks noChangeShapeType="1"/>
          </p:cNvSpPr>
          <p:nvPr/>
        </p:nvSpPr>
        <p:spPr bwMode="auto">
          <a:xfrm>
            <a:off x="373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8" name="Line 39"/>
          <p:cNvSpPr>
            <a:spLocks noChangeShapeType="1"/>
          </p:cNvSpPr>
          <p:nvPr/>
        </p:nvSpPr>
        <p:spPr bwMode="auto">
          <a:xfrm>
            <a:off x="4114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9" name="Line 40"/>
          <p:cNvSpPr>
            <a:spLocks noChangeShapeType="1"/>
          </p:cNvSpPr>
          <p:nvPr/>
        </p:nvSpPr>
        <p:spPr bwMode="auto">
          <a:xfrm>
            <a:off x="4495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0" name="Line 41"/>
          <p:cNvSpPr>
            <a:spLocks noChangeShapeType="1"/>
          </p:cNvSpPr>
          <p:nvPr/>
        </p:nvSpPr>
        <p:spPr bwMode="auto">
          <a:xfrm>
            <a:off x="4876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1" name="Line 42"/>
          <p:cNvSpPr>
            <a:spLocks noChangeShapeType="1"/>
          </p:cNvSpPr>
          <p:nvPr/>
        </p:nvSpPr>
        <p:spPr bwMode="auto">
          <a:xfrm>
            <a:off x="5257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2" name="Line 43"/>
          <p:cNvSpPr>
            <a:spLocks noChangeShapeType="1"/>
          </p:cNvSpPr>
          <p:nvPr/>
        </p:nvSpPr>
        <p:spPr bwMode="auto">
          <a:xfrm>
            <a:off x="5638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3" name="Line 44"/>
          <p:cNvSpPr>
            <a:spLocks noChangeShapeType="1"/>
          </p:cNvSpPr>
          <p:nvPr/>
        </p:nvSpPr>
        <p:spPr bwMode="auto">
          <a:xfrm>
            <a:off x="6019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4" name="Line 45"/>
          <p:cNvSpPr>
            <a:spLocks noChangeShapeType="1"/>
          </p:cNvSpPr>
          <p:nvPr/>
        </p:nvSpPr>
        <p:spPr bwMode="auto">
          <a:xfrm>
            <a:off x="6400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5" name="Line 46"/>
          <p:cNvSpPr>
            <a:spLocks noChangeShapeType="1"/>
          </p:cNvSpPr>
          <p:nvPr/>
        </p:nvSpPr>
        <p:spPr bwMode="auto">
          <a:xfrm>
            <a:off x="678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6" name="Line 47"/>
          <p:cNvSpPr>
            <a:spLocks noChangeShapeType="1"/>
          </p:cNvSpPr>
          <p:nvPr/>
        </p:nvSpPr>
        <p:spPr bwMode="auto">
          <a:xfrm>
            <a:off x="716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7" name="Line 48"/>
          <p:cNvSpPr>
            <a:spLocks noChangeShapeType="1"/>
          </p:cNvSpPr>
          <p:nvPr/>
        </p:nvSpPr>
        <p:spPr bwMode="auto">
          <a:xfrm>
            <a:off x="754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8" name="Line 49"/>
          <p:cNvSpPr>
            <a:spLocks noChangeShapeType="1"/>
          </p:cNvSpPr>
          <p:nvPr/>
        </p:nvSpPr>
        <p:spPr bwMode="auto">
          <a:xfrm>
            <a:off x="678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9" name="Line 50"/>
          <p:cNvSpPr>
            <a:spLocks noChangeShapeType="1"/>
          </p:cNvSpPr>
          <p:nvPr/>
        </p:nvSpPr>
        <p:spPr bwMode="auto">
          <a:xfrm>
            <a:off x="716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0" name="Line 51"/>
          <p:cNvSpPr>
            <a:spLocks noChangeShapeType="1"/>
          </p:cNvSpPr>
          <p:nvPr/>
        </p:nvSpPr>
        <p:spPr bwMode="auto">
          <a:xfrm>
            <a:off x="754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1" name="Line 52"/>
          <p:cNvSpPr>
            <a:spLocks noChangeShapeType="1"/>
          </p:cNvSpPr>
          <p:nvPr/>
        </p:nvSpPr>
        <p:spPr bwMode="auto">
          <a:xfrm>
            <a:off x="7924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2" name="Line 53"/>
          <p:cNvSpPr>
            <a:spLocks noChangeShapeType="1"/>
          </p:cNvSpPr>
          <p:nvPr/>
        </p:nvSpPr>
        <p:spPr bwMode="auto">
          <a:xfrm>
            <a:off x="1447800" y="5886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3" name="Line 54"/>
          <p:cNvSpPr>
            <a:spLocks noChangeShapeType="1"/>
          </p:cNvSpPr>
          <p:nvPr/>
        </p:nvSpPr>
        <p:spPr bwMode="auto">
          <a:xfrm flipV="1">
            <a:off x="1447800" y="5581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4" name="Line 55"/>
          <p:cNvSpPr>
            <a:spLocks noChangeShapeType="1"/>
          </p:cNvSpPr>
          <p:nvPr/>
        </p:nvSpPr>
        <p:spPr bwMode="auto">
          <a:xfrm>
            <a:off x="1828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5" name="Line 56"/>
          <p:cNvSpPr>
            <a:spLocks noChangeShapeType="1"/>
          </p:cNvSpPr>
          <p:nvPr/>
        </p:nvSpPr>
        <p:spPr bwMode="auto">
          <a:xfrm>
            <a:off x="2209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6" name="Line 57"/>
          <p:cNvSpPr>
            <a:spLocks noChangeShapeType="1"/>
          </p:cNvSpPr>
          <p:nvPr/>
        </p:nvSpPr>
        <p:spPr bwMode="auto">
          <a:xfrm>
            <a:off x="2590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7" name="Line 58"/>
          <p:cNvSpPr>
            <a:spLocks noChangeShapeType="1"/>
          </p:cNvSpPr>
          <p:nvPr/>
        </p:nvSpPr>
        <p:spPr bwMode="auto">
          <a:xfrm>
            <a:off x="297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8" name="Line 59"/>
          <p:cNvSpPr>
            <a:spLocks noChangeShapeType="1"/>
          </p:cNvSpPr>
          <p:nvPr/>
        </p:nvSpPr>
        <p:spPr bwMode="auto">
          <a:xfrm>
            <a:off x="335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9" name="Line 60"/>
          <p:cNvSpPr>
            <a:spLocks noChangeShapeType="1"/>
          </p:cNvSpPr>
          <p:nvPr/>
        </p:nvSpPr>
        <p:spPr bwMode="auto">
          <a:xfrm>
            <a:off x="373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0" name="Line 61"/>
          <p:cNvSpPr>
            <a:spLocks noChangeShapeType="1"/>
          </p:cNvSpPr>
          <p:nvPr/>
        </p:nvSpPr>
        <p:spPr bwMode="auto">
          <a:xfrm>
            <a:off x="4114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1" name="Line 62"/>
          <p:cNvSpPr>
            <a:spLocks noChangeShapeType="1"/>
          </p:cNvSpPr>
          <p:nvPr/>
        </p:nvSpPr>
        <p:spPr bwMode="auto">
          <a:xfrm>
            <a:off x="4495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2" name="Line 63"/>
          <p:cNvSpPr>
            <a:spLocks noChangeShapeType="1"/>
          </p:cNvSpPr>
          <p:nvPr/>
        </p:nvSpPr>
        <p:spPr bwMode="auto">
          <a:xfrm>
            <a:off x="4876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3" name="Line 64"/>
          <p:cNvSpPr>
            <a:spLocks noChangeShapeType="1"/>
          </p:cNvSpPr>
          <p:nvPr/>
        </p:nvSpPr>
        <p:spPr bwMode="auto">
          <a:xfrm>
            <a:off x="5257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4" name="Line 65"/>
          <p:cNvSpPr>
            <a:spLocks noChangeShapeType="1"/>
          </p:cNvSpPr>
          <p:nvPr/>
        </p:nvSpPr>
        <p:spPr bwMode="auto">
          <a:xfrm>
            <a:off x="5638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5" name="Line 66"/>
          <p:cNvSpPr>
            <a:spLocks noChangeShapeType="1"/>
          </p:cNvSpPr>
          <p:nvPr/>
        </p:nvSpPr>
        <p:spPr bwMode="auto">
          <a:xfrm>
            <a:off x="6019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6" name="Line 67"/>
          <p:cNvSpPr>
            <a:spLocks noChangeShapeType="1"/>
          </p:cNvSpPr>
          <p:nvPr/>
        </p:nvSpPr>
        <p:spPr bwMode="auto">
          <a:xfrm>
            <a:off x="6400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7" name="Line 68"/>
          <p:cNvSpPr>
            <a:spLocks noChangeShapeType="1"/>
          </p:cNvSpPr>
          <p:nvPr/>
        </p:nvSpPr>
        <p:spPr bwMode="auto">
          <a:xfrm>
            <a:off x="678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8" name="Line 69"/>
          <p:cNvSpPr>
            <a:spLocks noChangeShapeType="1"/>
          </p:cNvSpPr>
          <p:nvPr/>
        </p:nvSpPr>
        <p:spPr bwMode="auto">
          <a:xfrm>
            <a:off x="716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9" name="Line 70"/>
          <p:cNvSpPr>
            <a:spLocks noChangeShapeType="1"/>
          </p:cNvSpPr>
          <p:nvPr/>
        </p:nvSpPr>
        <p:spPr bwMode="auto">
          <a:xfrm>
            <a:off x="754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0" name="Line 71"/>
          <p:cNvSpPr>
            <a:spLocks noChangeShapeType="1"/>
          </p:cNvSpPr>
          <p:nvPr/>
        </p:nvSpPr>
        <p:spPr bwMode="auto">
          <a:xfrm>
            <a:off x="678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1" name="Line 72"/>
          <p:cNvSpPr>
            <a:spLocks noChangeShapeType="1"/>
          </p:cNvSpPr>
          <p:nvPr/>
        </p:nvSpPr>
        <p:spPr bwMode="auto">
          <a:xfrm>
            <a:off x="716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2" name="Line 73"/>
          <p:cNvSpPr>
            <a:spLocks noChangeShapeType="1"/>
          </p:cNvSpPr>
          <p:nvPr/>
        </p:nvSpPr>
        <p:spPr bwMode="auto">
          <a:xfrm>
            <a:off x="754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3" name="Line 74"/>
          <p:cNvSpPr>
            <a:spLocks noChangeShapeType="1"/>
          </p:cNvSpPr>
          <p:nvPr/>
        </p:nvSpPr>
        <p:spPr bwMode="auto">
          <a:xfrm>
            <a:off x="7924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4" name="Text Box 75"/>
          <p:cNvSpPr txBox="1">
            <a:spLocks noChangeArrowheads="1"/>
          </p:cNvSpPr>
          <p:nvPr/>
        </p:nvSpPr>
        <p:spPr bwMode="auto">
          <a:xfrm>
            <a:off x="1295400" y="593883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18515" name="Text Box 76"/>
          <p:cNvSpPr txBox="1">
            <a:spLocks noChangeArrowheads="1"/>
          </p:cNvSpPr>
          <p:nvPr/>
        </p:nvSpPr>
        <p:spPr bwMode="auto">
          <a:xfrm>
            <a:off x="3200400" y="594360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>
                <a:latin typeface="Gill Sans" charset="0"/>
                <a:ea typeface="Gill Sans" charset="0"/>
                <a:cs typeface="Gill Sans" charset="0"/>
              </a:rPr>
              <a:t>5</a:t>
            </a:r>
          </a:p>
        </p:txBody>
      </p:sp>
      <p:sp>
        <p:nvSpPr>
          <p:cNvPr id="18516" name="Text Box 77"/>
          <p:cNvSpPr txBox="1">
            <a:spLocks noChangeArrowheads="1"/>
          </p:cNvSpPr>
          <p:nvPr/>
        </p:nvSpPr>
        <p:spPr bwMode="auto">
          <a:xfrm>
            <a:off x="5029200" y="594360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>
                <a:latin typeface="Gill Sans" charset="0"/>
                <a:ea typeface="Gill Sans" charset="0"/>
                <a:cs typeface="Gill Sans" charset="0"/>
              </a:rPr>
              <a:t>10</a:t>
            </a:r>
          </a:p>
        </p:txBody>
      </p:sp>
      <p:sp>
        <p:nvSpPr>
          <p:cNvPr id="18517" name="Text Box 78"/>
          <p:cNvSpPr txBox="1">
            <a:spLocks noChangeArrowheads="1"/>
          </p:cNvSpPr>
          <p:nvPr/>
        </p:nvSpPr>
        <p:spPr bwMode="auto">
          <a:xfrm>
            <a:off x="6934200" y="595788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>
                <a:latin typeface="Gill Sans" charset="0"/>
                <a:ea typeface="Gill Sans" charset="0"/>
                <a:cs typeface="Gill Sans" charset="0"/>
              </a:rPr>
              <a:t>15</a:t>
            </a:r>
          </a:p>
        </p:txBody>
      </p:sp>
      <p:graphicFrame>
        <p:nvGraphicFramePr>
          <p:cNvPr id="18434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44720"/>
              </p:ext>
            </p:extLst>
          </p:nvPr>
        </p:nvGraphicFramePr>
        <p:xfrm>
          <a:off x="339725" y="4040187"/>
          <a:ext cx="9667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3" imgW="583920" imgH="215640" progId="Equation.3">
                  <p:embed/>
                </p:oleObj>
              </mc:Choice>
              <mc:Fallback>
                <p:oleObj name="Equation" r:id="rId3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040187"/>
                        <a:ext cx="9667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274222"/>
              </p:ext>
            </p:extLst>
          </p:nvPr>
        </p:nvGraphicFramePr>
        <p:xfrm>
          <a:off x="323850" y="4830762"/>
          <a:ext cx="10302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5" imgW="622080" imgH="215640" progId="Equation.3">
                  <p:embed/>
                </p:oleObj>
              </mc:Choice>
              <mc:Fallback>
                <p:oleObj name="Equation" r:id="rId5" imgW="62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830762"/>
                        <a:ext cx="10302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184338"/>
              </p:ext>
            </p:extLst>
          </p:nvPr>
        </p:nvGraphicFramePr>
        <p:xfrm>
          <a:off x="352425" y="5534025"/>
          <a:ext cx="10302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7" imgW="622080" imgH="228600" progId="Equation.3">
                  <p:embed/>
                </p:oleObj>
              </mc:Choice>
              <mc:Fallback>
                <p:oleObj name="Equation" r:id="rId7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5534025"/>
                        <a:ext cx="10302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8" name="Line 82"/>
          <p:cNvSpPr>
            <a:spLocks noChangeShapeType="1"/>
          </p:cNvSpPr>
          <p:nvPr/>
        </p:nvSpPr>
        <p:spPr bwMode="auto">
          <a:xfrm flipV="1">
            <a:off x="1447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9" name="Line 83"/>
          <p:cNvSpPr>
            <a:spLocks noChangeShapeType="1"/>
          </p:cNvSpPr>
          <p:nvPr/>
        </p:nvSpPr>
        <p:spPr bwMode="auto">
          <a:xfrm flipV="1">
            <a:off x="1447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20" name="Line 84"/>
          <p:cNvSpPr>
            <a:spLocks noChangeShapeType="1"/>
          </p:cNvSpPr>
          <p:nvPr/>
        </p:nvSpPr>
        <p:spPr bwMode="auto">
          <a:xfrm flipV="1">
            <a:off x="1447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5" name="Line 85"/>
          <p:cNvSpPr>
            <a:spLocks noChangeShapeType="1"/>
          </p:cNvSpPr>
          <p:nvPr/>
        </p:nvSpPr>
        <p:spPr bwMode="auto">
          <a:xfrm flipV="1">
            <a:off x="2971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6" name="Line 86"/>
          <p:cNvSpPr>
            <a:spLocks noChangeShapeType="1"/>
          </p:cNvSpPr>
          <p:nvPr/>
        </p:nvSpPr>
        <p:spPr bwMode="auto">
          <a:xfrm flipV="1">
            <a:off x="3352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7" name="Line 87"/>
          <p:cNvSpPr>
            <a:spLocks noChangeShapeType="1"/>
          </p:cNvSpPr>
          <p:nvPr/>
        </p:nvSpPr>
        <p:spPr bwMode="auto">
          <a:xfrm flipV="1">
            <a:off x="4114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8" name="Rectangle 88"/>
          <p:cNvSpPr>
            <a:spLocks noChangeArrowheads="1"/>
          </p:cNvSpPr>
          <p:nvPr/>
        </p:nvSpPr>
        <p:spPr bwMode="auto">
          <a:xfrm>
            <a:off x="2590800" y="55816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2" name="Line 92"/>
          <p:cNvSpPr>
            <a:spLocks noChangeShapeType="1"/>
          </p:cNvSpPr>
          <p:nvPr/>
        </p:nvSpPr>
        <p:spPr bwMode="auto">
          <a:xfrm flipV="1">
            <a:off x="5257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3" name="Line 93"/>
          <p:cNvSpPr>
            <a:spLocks noChangeShapeType="1"/>
          </p:cNvSpPr>
          <p:nvPr/>
        </p:nvSpPr>
        <p:spPr bwMode="auto">
          <a:xfrm flipV="1">
            <a:off x="6781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7" name="Line 97"/>
          <p:cNvSpPr>
            <a:spLocks noChangeShapeType="1"/>
          </p:cNvSpPr>
          <p:nvPr/>
        </p:nvSpPr>
        <p:spPr bwMode="auto">
          <a:xfrm flipV="1">
            <a:off x="6019800" y="3976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8" name="Line 98"/>
          <p:cNvSpPr>
            <a:spLocks noChangeShapeType="1"/>
          </p:cNvSpPr>
          <p:nvPr/>
        </p:nvSpPr>
        <p:spPr bwMode="auto">
          <a:xfrm flipV="1">
            <a:off x="7162800" y="4738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9" name="Line 99"/>
          <p:cNvSpPr>
            <a:spLocks noChangeShapeType="1"/>
          </p:cNvSpPr>
          <p:nvPr/>
        </p:nvSpPr>
        <p:spPr bwMode="auto">
          <a:xfrm flipV="1">
            <a:off x="7543800" y="3976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0" name="Rectangle 100"/>
          <p:cNvSpPr>
            <a:spLocks noChangeArrowheads="1"/>
          </p:cNvSpPr>
          <p:nvPr/>
        </p:nvSpPr>
        <p:spPr bwMode="auto">
          <a:xfrm>
            <a:off x="3733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2" name="Rectangle 102"/>
          <p:cNvSpPr>
            <a:spLocks noChangeArrowheads="1"/>
          </p:cNvSpPr>
          <p:nvPr/>
        </p:nvSpPr>
        <p:spPr bwMode="auto">
          <a:xfrm>
            <a:off x="4876800" y="5576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3" name="Rectangle 103"/>
          <p:cNvSpPr>
            <a:spLocks noChangeArrowheads="1"/>
          </p:cNvSpPr>
          <p:nvPr/>
        </p:nvSpPr>
        <p:spPr bwMode="auto">
          <a:xfrm>
            <a:off x="5638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4" name="Rectangle 104"/>
          <p:cNvSpPr>
            <a:spLocks noChangeArrowheads="1"/>
          </p:cNvSpPr>
          <p:nvPr/>
        </p:nvSpPr>
        <p:spPr bwMode="auto">
          <a:xfrm>
            <a:off x="6400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0" name="Rectangle 110"/>
          <p:cNvSpPr>
            <a:spLocks noChangeArrowheads="1"/>
          </p:cNvSpPr>
          <p:nvPr/>
        </p:nvSpPr>
        <p:spPr bwMode="auto">
          <a:xfrm>
            <a:off x="7924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3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9" grpId="0" animBg="1"/>
      <p:bldP spid="102508" grpId="0" animBg="1"/>
      <p:bldP spid="102507" grpId="0" animBg="1"/>
      <p:bldP spid="102491" grpId="0" animBg="1"/>
      <p:bldP spid="18444" grpId="0" build="p"/>
      <p:bldP spid="102406" grpId="0" animBg="1"/>
      <p:bldP spid="102407" grpId="0" animBg="1"/>
      <p:bldP spid="102408" grpId="0" animBg="1"/>
      <p:bldP spid="102485" grpId="0" animBg="1"/>
      <p:bldP spid="102486" grpId="0" animBg="1"/>
      <p:bldP spid="102487" grpId="0" animBg="1"/>
      <p:bldP spid="102488" grpId="0" animBg="1"/>
      <p:bldP spid="102492" grpId="0" animBg="1"/>
      <p:bldP spid="102493" grpId="0" animBg="1"/>
      <p:bldP spid="102497" grpId="0" animBg="1"/>
      <p:bldP spid="102498" grpId="0" animBg="1"/>
      <p:bldP spid="102499" grpId="0" animBg="1"/>
      <p:bldP spid="102500" grpId="0" animBg="1"/>
      <p:bldP spid="102502" grpId="0" animBg="1"/>
      <p:bldP spid="102503" grpId="0" animBg="1"/>
      <p:bldP spid="102504" grpId="0" animBg="1"/>
      <p:bldP spid="1025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Scheduling Policy Goals/</a:t>
            </a:r>
            <a:r>
              <a:rPr lang="en-US" altLang="ko-KR" dirty="0">
                <a:ea typeface="굴림" panose="020B0600000101010101" pitchFamily="34" charset="-127"/>
              </a:rPr>
              <a:t>Criteria (Cont.)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b="1" dirty="0" smtClean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Better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average</a:t>
            </a:r>
            <a:r>
              <a:rPr lang="en-US" altLang="ko-KR" sz="2400" dirty="0" smtClean="0">
                <a:ea typeface="굴림" panose="020B0600000101010101" pitchFamily="34" charset="-127"/>
              </a:rPr>
              <a:t> response time by making system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less</a:t>
            </a:r>
            <a:r>
              <a:rPr lang="en-US" altLang="ko-KR" sz="2400" dirty="0" smtClean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669110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 Final Word On Scheduling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When do the details of the scheduling policy and fairness really matter?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When there aren’t enough resources to go around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When should you simply buy a faster computer?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(Or network link, or expanded highway, or …)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One approach: Buy it when it will pay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for itself in improved response time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Assuming you’re paying for worse response time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in reduced productivity,  customer angst, etc…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Might think that you should buy a faster X when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X is utilized 100%, but usually, response time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goes to infinity as utilization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 smtClean="0">
                <a:ea typeface="굴림" panose="020B0600000101010101" pitchFamily="34" charset="-127"/>
              </a:rPr>
              <a:t>100%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An interesting implication of this curve: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Most scheduling algorithms work fine in the “linear” portion of the load curve, fail otherwise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Argues for buying a faster X when hit “knee” of curve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6445250" y="2662237"/>
            <a:ext cx="2470150" cy="2438399"/>
            <a:chOff x="4060" y="1677"/>
            <a:chExt cx="1556" cy="1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98" y="1677"/>
              <a:ext cx="1518" cy="153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409" y="1776"/>
              <a:ext cx="0" cy="1138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401" y="2893"/>
              <a:ext cx="1167" cy="1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612" y="2928"/>
              <a:ext cx="78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Utilization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5400000">
              <a:off x="3871" y="2100"/>
              <a:ext cx="7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Response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403" y="2768"/>
              <a:ext cx="0" cy="2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5400000">
              <a:off x="5169" y="2465"/>
              <a:ext cx="438" cy="2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100%</a:t>
              </a:r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416" y="1792"/>
              <a:ext cx="987" cy="1088"/>
            </a:xfrm>
            <a:custGeom>
              <a:avLst/>
              <a:gdLst>
                <a:gd name="T0" fmla="*/ 0 w 987"/>
                <a:gd name="T1" fmla="*/ 1088 h 1088"/>
                <a:gd name="T2" fmla="*/ 288 w 987"/>
                <a:gd name="T3" fmla="*/ 992 h 1088"/>
                <a:gd name="T4" fmla="*/ 576 w 987"/>
                <a:gd name="T5" fmla="*/ 896 h 1088"/>
                <a:gd name="T6" fmla="*/ 864 w 987"/>
                <a:gd name="T7" fmla="*/ 608 h 1088"/>
                <a:gd name="T8" fmla="*/ 987 w 987"/>
                <a:gd name="T9" fmla="*/ 0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7" h="1088">
                  <a:moveTo>
                    <a:pt x="0" y="1088"/>
                  </a:moveTo>
                  <a:lnTo>
                    <a:pt x="288" y="992"/>
                  </a:lnTo>
                  <a:lnTo>
                    <a:pt x="576" y="896"/>
                  </a:lnTo>
                  <a:cubicBezTo>
                    <a:pt x="672" y="832"/>
                    <a:pt x="796" y="757"/>
                    <a:pt x="864" y="608"/>
                  </a:cubicBezTo>
                  <a:cubicBezTo>
                    <a:pt x="932" y="459"/>
                    <a:pt x="962" y="127"/>
                    <a:pt x="987" y="0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275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(1 of 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Round-Robin </a:t>
            </a: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sz="2800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Pros: Better for short jobs 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Shortest 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Job First (SJF</a:t>
            </a: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) / Shortest 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Remaining Time First (SRTF):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Run whatever job has the least amount of computation to do/least remaining amount of computation to do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Pros: Optimal (average response time)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Cons: Hard to predict future, </a:t>
            </a:r>
            <a:r>
              <a:rPr lang="en-US" altLang="ko-KR" sz="2400" dirty="0" smtClean="0">
                <a:ea typeface="굴림" panose="020B0600000101010101" pitchFamily="34" charset="-127"/>
              </a:rPr>
              <a:t>Unfair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ko-KR" sz="28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72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 of 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Lottery Scheduling: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Give each thread a priority-dependent number of tokens (short </a:t>
            </a:r>
            <a:r>
              <a:rPr lang="en-US" altLang="ko-KR" sz="2400" dirty="0" smtClean="0">
                <a:ea typeface="굴림" panose="020B0600000101010101" pitchFamily="34" charset="-127"/>
              </a:rPr>
              <a:t>tasks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 more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tokens)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Multi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-Level Feedback Scheduling: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Multiple queues of different priorities and scheduling algorithms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Automatic promotion/demotion of process priority in order to approximate SJF/</a:t>
            </a:r>
            <a:r>
              <a:rPr lang="en-US" altLang="ko-KR" sz="2400" dirty="0" smtClean="0">
                <a:ea typeface="굴림" panose="020B0600000101010101" pitchFamily="34" charset="-127"/>
              </a:rPr>
              <a:t>SRTF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Real-time scheduling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000000"/>
                </a:solidFill>
                <a:ea typeface="굴림" panose="020B0600000101010101" pitchFamily="34" charset="-127"/>
              </a:rPr>
              <a:t>Need to meet a deadline, predictability essential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000000"/>
                </a:solidFill>
                <a:ea typeface="굴림" panose="020B0600000101010101" pitchFamily="34" charset="-127"/>
              </a:rPr>
              <a:t>Earliest Deadline First (EDF) and Rate Monotonic (RM) scheduling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solidFill>
                <a:srgbClr val="000000"/>
              </a:solidFill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rgbClr val="000000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ko-KR" sz="28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360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1447800"/>
            <a:ext cx="17351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9975" cy="4572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62484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800" dirty="0" smtClean="0">
                <a:ea typeface="굴림" panose="020B0600000101010101" pitchFamily="34" charset="-127"/>
              </a:rPr>
              <a:t>First-Come, First-Served (FCFS)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Also “First In, First Out” (FIFO) or “Run until done”</a:t>
            </a:r>
          </a:p>
          <a:p>
            <a:pPr marL="1085850" lvl="2">
              <a:lnSpc>
                <a:spcPct val="10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In early systems, FCFS meant one program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scheduled until done (including I/O)</a:t>
            </a:r>
          </a:p>
          <a:p>
            <a:pPr marL="1085850" lvl="2">
              <a:lnSpc>
                <a:spcPct val="10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Now, means keep CPU until thread blocks 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800" dirty="0" smtClean="0">
                <a:ea typeface="굴림" panose="020B0600000101010101" pitchFamily="34" charset="-127"/>
              </a:rPr>
              <a:t>Example:	</a:t>
            </a:r>
            <a:r>
              <a:rPr lang="en-US" altLang="ko-KR" sz="2800" u="sng" dirty="0" smtClean="0">
                <a:ea typeface="굴림" panose="020B0600000101010101" pitchFamily="34" charset="-127"/>
              </a:rPr>
              <a:t>Process</a:t>
            </a:r>
            <a:r>
              <a:rPr lang="en-US" altLang="ko-KR" sz="2800" dirty="0" smtClean="0">
                <a:ea typeface="굴림" panose="020B0600000101010101" pitchFamily="34" charset="-127"/>
              </a:rPr>
              <a:t>	</a:t>
            </a:r>
            <a:r>
              <a:rPr lang="en-US" altLang="ko-KR" sz="2800" u="sng" dirty="0" smtClean="0">
                <a:ea typeface="굴림" panose="020B0600000101010101" pitchFamily="34" charset="-127"/>
              </a:rPr>
              <a:t>Burst Time</a:t>
            </a:r>
            <a:br>
              <a:rPr lang="en-US" altLang="ko-KR" sz="2800" u="sng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	24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	3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3	 </a:t>
            </a:r>
            <a:r>
              <a:rPr lang="en-US" altLang="ko-KR" dirty="0" smtClean="0">
                <a:ea typeface="굴림" panose="020B0600000101010101" pitchFamily="34" charset="-127"/>
              </a:rPr>
              <a:t>3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 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Suppose processes arrive in the order: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sz="2400" dirty="0" smtClean="0">
                <a:ea typeface="굴림" panose="020B0600000101010101" pitchFamily="34" charset="-127"/>
              </a:rPr>
              <a:t> ,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sz="2400" dirty="0" smtClean="0">
                <a:ea typeface="굴림" panose="020B0600000101010101" pitchFamily="34" charset="-127"/>
              </a:rPr>
              <a:t> ,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3  </a:t>
            </a:r>
            <a:br>
              <a:rPr lang="en-US" altLang="ko-KR" sz="2400" i="1" baseline="-250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The Gantt Chart for the schedule is: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/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endParaRPr lang="en-US" altLang="ko-KR" sz="2000" dirty="0" smtClean="0">
              <a:ea typeface="굴림" panose="020B0600000101010101" pitchFamily="34" charset="-127"/>
            </a:endParaRP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1828800" y="5424487"/>
            <a:ext cx="5556250" cy="1128713"/>
            <a:chOff x="1104" y="3408"/>
            <a:chExt cx="3500" cy="71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98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9975" cy="4572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FCFS Scheduling (Cont.)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60198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800" dirty="0" smtClean="0">
                <a:ea typeface="굴림" panose="020B0600000101010101" pitchFamily="34" charset="-127"/>
              </a:rPr>
              <a:t>Example continued:</a:t>
            </a:r>
            <a:br>
              <a:rPr lang="en-US" altLang="ko-KR" sz="28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Waiting time for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sz="2400" dirty="0" smtClean="0">
                <a:ea typeface="굴림" panose="020B0600000101010101" pitchFamily="34" charset="-127"/>
              </a:rPr>
              <a:t>  = 0;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sz="2400" dirty="0" smtClean="0">
                <a:ea typeface="굴림" panose="020B0600000101010101" pitchFamily="34" charset="-127"/>
              </a:rPr>
              <a:t>  = 24;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3 </a:t>
            </a:r>
            <a:r>
              <a:rPr lang="en-US" altLang="ko-KR" sz="2400" dirty="0" smtClean="0">
                <a:ea typeface="굴림" panose="020B0600000101010101" pitchFamily="34" charset="-127"/>
              </a:rPr>
              <a:t>= 27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Average waiting time:  (0 + 24 + 27)/3 = 17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Average Completion time: (24 + 27 + 30)/3 = 27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800" i="1" dirty="0" smtClean="0">
                <a:ea typeface="굴림" panose="020B0600000101010101" pitchFamily="34" charset="-127"/>
              </a:rPr>
              <a:t>Convoy effect:</a:t>
            </a:r>
            <a:r>
              <a:rPr lang="en-US" altLang="ko-KR" sz="2800" dirty="0" smtClean="0">
                <a:ea typeface="굴림" panose="020B0600000101010101" pitchFamily="34" charset="-127"/>
              </a:rPr>
              <a:t> short process behind long process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1752600" y="1462087"/>
            <a:ext cx="5556250" cy="1128713"/>
            <a:chOff x="1104" y="3408"/>
            <a:chExt cx="3500" cy="71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800" dirty="0" smtClean="0">
                <a:ea typeface="굴림" panose="020B0600000101010101" pitchFamily="34" charset="-127"/>
              </a:rPr>
              <a:t>Example continued: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Suppose that processes arrive in order: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sz="2400" dirty="0" smtClean="0">
                <a:ea typeface="굴림" panose="020B0600000101010101" pitchFamily="34" charset="-127"/>
              </a:rPr>
              <a:t> ,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3</a:t>
            </a:r>
            <a:r>
              <a:rPr lang="en-US" altLang="ko-KR" sz="2400" dirty="0" smtClean="0">
                <a:ea typeface="굴림" panose="020B0600000101010101" pitchFamily="34" charset="-127"/>
              </a:rPr>
              <a:t> ,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sz="2400" dirty="0" smtClean="0">
                <a:ea typeface="굴림" panose="020B0600000101010101" pitchFamily="34" charset="-127"/>
              </a:rPr>
              <a:t> Now, we have: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endParaRPr lang="en-US" altLang="ko-KR" sz="2400" dirty="0" smtClean="0">
              <a:ea typeface="굴림" panose="020B0600000101010101" pitchFamily="34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sz="1000" dirty="0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Waiting time for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1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=</a:t>
            </a:r>
            <a:r>
              <a:rPr lang="en-US" altLang="ko-KR" sz="2400" dirty="0" smtClean="0">
                <a:ea typeface="굴림" panose="020B0600000101010101" pitchFamily="34" charset="-127"/>
              </a:rPr>
              <a:t> 6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;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sz="2400" dirty="0" smtClean="0">
                <a:ea typeface="굴림" panose="020B0600000101010101" pitchFamily="34" charset="-127"/>
              </a:rPr>
              <a:t> = 0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;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 smtClean="0">
                <a:ea typeface="굴림" panose="020B0600000101010101" pitchFamily="34" charset="-127"/>
              </a:rPr>
              <a:t>3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= </a:t>
            </a:r>
            <a:r>
              <a:rPr lang="en-US" altLang="ko-KR" sz="2400" dirty="0" smtClean="0">
                <a:ea typeface="굴림" panose="020B0600000101010101" pitchFamily="34" charset="-127"/>
              </a:rPr>
              <a:t>3</a:t>
            </a:r>
            <a:endParaRPr lang="en-US" altLang="ko-KR" sz="2400" i="1" dirty="0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Average waiting time:   (6 + 0 + 3)/3 = 3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Average Completion time: (3 + 6 + 30)/3 = 13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800" dirty="0" smtClean="0">
                <a:ea typeface="굴림" panose="020B0600000101010101" pitchFamily="34" charset="-127"/>
              </a:rPr>
              <a:t>In second case: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</a:t>
            </a:r>
            <a:r>
              <a:rPr lang="en-US" altLang="ko-KR" sz="2400" dirty="0" smtClean="0">
                <a:ea typeface="굴림" panose="020B0600000101010101" pitchFamily="34" charset="-127"/>
              </a:rPr>
              <a:t>verage waiting time is much better (before it was 17)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Average completion time is better (before it was 27)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800" dirty="0" smtClean="0">
                <a:ea typeface="굴림" panose="020B0600000101010101" pitchFamily="34" charset="-127"/>
              </a:rPr>
              <a:t>FIFO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Simple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Short jobs get stuck behind long ones (-)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Safeway: Getting milk, always stuck behind cart full of small items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1752600" y="1614488"/>
            <a:ext cx="5575300" cy="1128712"/>
            <a:chOff x="1190" y="1641"/>
            <a:chExt cx="3512" cy="71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2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94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818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6" y="21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90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73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638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FCFS Scheme: Potentially bad for short jobs!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Depends on submit order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you are first in line at supermarket with milk, you don’t care who is behind you, on the other hand…</a:t>
            </a:r>
          </a:p>
          <a:p>
            <a:pPr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Round Robin Scheme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Each process gets a small unit of CPU time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(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time quantum</a:t>
            </a:r>
            <a:r>
              <a:rPr lang="en-US" altLang="ko-KR" sz="2400" dirty="0" smtClean="0">
                <a:ea typeface="굴림" panose="020B0600000101010101" pitchFamily="34" charset="-127"/>
              </a:rPr>
              <a:t>), usually 10-100 milliseconds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After quantum expires, the process is preempted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and added to the end of the ready queue.</a:t>
            </a:r>
          </a:p>
          <a:p>
            <a:pPr lvl="1">
              <a:spcBef>
                <a:spcPct val="20000"/>
              </a:spcBef>
            </a:pPr>
            <a:r>
              <a:rPr lang="en-US" altLang="ko-KR" sz="2400" i="1" dirty="0" smtClean="0">
                <a:ea typeface="굴림" panose="020B0600000101010101" pitchFamily="34" charset="-127"/>
              </a:rPr>
              <a:t>n</a:t>
            </a:r>
            <a:r>
              <a:rPr lang="en-US" altLang="ko-KR" sz="2400" dirty="0" smtClean="0">
                <a:ea typeface="굴림" panose="020B0600000101010101" pitchFamily="34" charset="-127"/>
              </a:rPr>
              <a:t> processes in ready queue and time quantum is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q </a:t>
            </a:r>
            <a:r>
              <a:rPr lang="en-US" altLang="ko-KR" sz="2400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Each process gets 1/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n</a:t>
            </a:r>
            <a:r>
              <a:rPr lang="en-US" altLang="ko-KR" sz="2400" dirty="0" smtClean="0">
                <a:ea typeface="굴림" panose="020B0600000101010101" pitchFamily="34" charset="-127"/>
              </a:rPr>
              <a:t> of the CPU time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In chunks of at most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q</a:t>
            </a:r>
            <a:r>
              <a:rPr lang="en-US" altLang="ko-KR" sz="2400" dirty="0" smtClean="0">
                <a:ea typeface="굴림" panose="020B0600000101010101" pitchFamily="34" charset="-127"/>
              </a:rPr>
              <a:t> time units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 process waits more than (</a:t>
            </a:r>
            <a:r>
              <a:rPr lang="en-US" altLang="ko-KR" sz="2400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n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-1)</a:t>
            </a:r>
            <a:r>
              <a:rPr lang="en-US" altLang="ko-KR" sz="2400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q 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time units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0"/>
            <a:ext cx="12192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Round Robin (RR) Scheduling</a:t>
            </a:r>
          </a:p>
        </p:txBody>
      </p:sp>
    </p:spTree>
    <p:extLst>
      <p:ext uri="{BB962C8B-B14F-4D97-AF65-F5344CB8AC3E}">
        <p14:creationId xmlns:p14="http://schemas.microsoft.com/office/powerpoint/2010/main" val="137332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943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Performance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 smtClean="0">
                <a:ea typeface="굴림" panose="020B0600000101010101" pitchFamily="34" charset="-127"/>
              </a:rPr>
              <a:t>q</a:t>
            </a:r>
            <a:r>
              <a:rPr lang="en-US" altLang="ko-KR" sz="2400" dirty="0" smtClean="0">
                <a:ea typeface="굴림" panose="020B0600000101010101" pitchFamily="34" charset="-127"/>
              </a:rPr>
              <a:t> large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 FCFS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small  Interleaved (really small  </a:t>
            </a:r>
            <a:r>
              <a:rPr lang="en-US" altLang="ko-KR" sz="24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hyperthreading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?)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otherwise overhead is too high (all overhead)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RR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Scheduling (Cont.)</a:t>
            </a:r>
          </a:p>
        </p:txBody>
      </p:sp>
    </p:spTree>
    <p:extLst>
      <p:ext uri="{BB962C8B-B14F-4D97-AF65-F5344CB8AC3E}">
        <p14:creationId xmlns:p14="http://schemas.microsoft.com/office/powerpoint/2010/main" val="2161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59421</TotalTime>
  <Pages>60</Pages>
  <Words>2547</Words>
  <Application>Microsoft Macintosh PowerPoint</Application>
  <PresentationFormat>On-screen Show (4:3)</PresentationFormat>
  <Paragraphs>631</Paragraphs>
  <Slides>42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Comic Sans MS</vt:lpstr>
      <vt:lpstr>Consolas</vt:lpstr>
      <vt:lpstr>Gill Sans</vt:lpstr>
      <vt:lpstr>Gill Sans Light</vt:lpstr>
      <vt:lpstr>Helvetica</vt:lpstr>
      <vt:lpstr>Symbol</vt:lpstr>
      <vt:lpstr>굴림</vt:lpstr>
      <vt:lpstr>Office</vt:lpstr>
      <vt:lpstr>Equation</vt:lpstr>
      <vt:lpstr>CS162 Operating Systems and Systems Programming Lecture 10   Scheduling</vt:lpstr>
      <vt:lpstr>Scheduling Policy Goals/Criteria</vt:lpstr>
      <vt:lpstr>Scheduling Policy Goals/Criteria (Cont.)</vt:lpstr>
      <vt:lpstr>Scheduling Policy Goals/Criteria (Cont.)</vt:lpstr>
      <vt:lpstr>First-Come, First-Served (FCFS) Scheduling</vt:lpstr>
      <vt:lpstr>FCFS Scheduling (Cont.)</vt:lpstr>
      <vt:lpstr>FCFS Scheduling (Cont.)</vt:lpstr>
      <vt:lpstr>Round Robin (RR) Scheduling</vt:lpstr>
      <vt:lpstr>RR Scheduling (Cont.)</vt:lpstr>
      <vt:lpstr>Example of RR with Time Quantum = 20</vt:lpstr>
      <vt:lpstr>Round-Robin Discussion</vt:lpstr>
      <vt:lpstr>Comparisons between FCFS and Round Robin</vt:lpstr>
      <vt:lpstr>Earlier Example with Different Time Quantum</vt:lpstr>
      <vt:lpstr>Handling Differences in Importance: Strict Priority Scheduling</vt:lpstr>
      <vt:lpstr>Handling Differences in Importance: Strict Priority Scheduling (Cont.)</vt:lpstr>
      <vt:lpstr>Scheduling Fairness</vt:lpstr>
      <vt:lpstr>Scheduling Fairness</vt:lpstr>
      <vt:lpstr>Administrivia</vt:lpstr>
      <vt:lpstr>BREAK</vt:lpstr>
      <vt:lpstr>Lottery Scheduling</vt:lpstr>
      <vt:lpstr>Lottery Scheduling Example (Cont.)</vt:lpstr>
      <vt:lpstr>How to Evaluate a Scheduling algorithm?</vt:lpstr>
      <vt:lpstr>How to Handle Simultaneous Mix of Diff Types of Apps?</vt:lpstr>
      <vt:lpstr>How to Handle Simultaneous Mix of Diff Types of Apps?</vt:lpstr>
      <vt:lpstr>What if we Knew the Future?</vt:lpstr>
      <vt:lpstr>Discussion</vt:lpstr>
      <vt:lpstr>Example to illustrate benefits of SRTF</vt:lpstr>
      <vt:lpstr>SRTF Example continued:</vt:lpstr>
      <vt:lpstr>SRTF Further discussion</vt:lpstr>
      <vt:lpstr>Up to here for first midterm!</vt:lpstr>
      <vt:lpstr>SRTF Further discussion (Cont.)</vt:lpstr>
      <vt:lpstr>Predicting the Length of the Next CPU Burst</vt:lpstr>
      <vt:lpstr>Multi-Level Feedback Scheduling</vt:lpstr>
      <vt:lpstr>Scheduling Details</vt:lpstr>
      <vt:lpstr>Scheduling Details</vt:lpstr>
      <vt:lpstr>Real-Time Scheduling (RTS)</vt:lpstr>
      <vt:lpstr>Example: Workload Characteristics</vt:lpstr>
      <vt:lpstr>Example: Round-Robin Scheduling Doesn’t Work</vt:lpstr>
      <vt:lpstr>Earliest Deadline First (EDF)</vt:lpstr>
      <vt:lpstr>A Final Word On Scheduling</vt:lpstr>
      <vt:lpstr>Summary (1 of 2)</vt:lpstr>
      <vt:lpstr>Summary (2 of 2)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677</cp:revision>
  <cp:lastPrinted>2018-09-26T07:30:08Z</cp:lastPrinted>
  <dcterms:created xsi:type="dcterms:W3CDTF">1995-08-12T11:37:26Z</dcterms:created>
  <dcterms:modified xsi:type="dcterms:W3CDTF">2018-09-27T03:56:43Z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