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1761" r:id="rId3"/>
    <p:sldId id="1762" r:id="rId4"/>
    <p:sldId id="1763" r:id="rId5"/>
    <p:sldId id="1764" r:id="rId6"/>
    <p:sldId id="1765" r:id="rId7"/>
    <p:sldId id="1766" r:id="rId8"/>
    <p:sldId id="1767" r:id="rId9"/>
    <p:sldId id="1768" r:id="rId10"/>
    <p:sldId id="1769" r:id="rId11"/>
    <p:sldId id="1813" r:id="rId12"/>
    <p:sldId id="1814" r:id="rId13"/>
    <p:sldId id="1815" r:id="rId14"/>
    <p:sldId id="1816" r:id="rId15"/>
    <p:sldId id="1817" r:id="rId16"/>
    <p:sldId id="1818" r:id="rId17"/>
    <p:sldId id="1819" r:id="rId18"/>
    <p:sldId id="1820" r:id="rId19"/>
    <p:sldId id="1772" r:id="rId20"/>
    <p:sldId id="1773" r:id="rId21"/>
    <p:sldId id="1774" r:id="rId22"/>
    <p:sldId id="1775" r:id="rId23"/>
    <p:sldId id="1776" r:id="rId24"/>
    <p:sldId id="1777" r:id="rId25"/>
    <p:sldId id="1778" r:id="rId26"/>
    <p:sldId id="1779" r:id="rId27"/>
    <p:sldId id="1780" r:id="rId28"/>
    <p:sldId id="1781" r:id="rId29"/>
    <p:sldId id="1782" r:id="rId30"/>
    <p:sldId id="1783" r:id="rId31"/>
    <p:sldId id="1784" r:id="rId32"/>
    <p:sldId id="1785" r:id="rId33"/>
    <p:sldId id="1786" r:id="rId34"/>
    <p:sldId id="1787" r:id="rId35"/>
    <p:sldId id="1788" r:id="rId36"/>
    <p:sldId id="1789" r:id="rId37"/>
    <p:sldId id="1790" r:id="rId38"/>
    <p:sldId id="1791" r:id="rId39"/>
    <p:sldId id="1792" r:id="rId40"/>
    <p:sldId id="1793" r:id="rId41"/>
    <p:sldId id="1794" r:id="rId42"/>
    <p:sldId id="1795" r:id="rId43"/>
    <p:sldId id="1796" r:id="rId44"/>
    <p:sldId id="1797" r:id="rId45"/>
    <p:sldId id="1822" r:id="rId46"/>
    <p:sldId id="1823" r:id="rId47"/>
    <p:sldId id="1800" r:id="rId48"/>
    <p:sldId id="1801" r:id="rId49"/>
    <p:sldId id="1802" r:id="rId50"/>
    <p:sldId id="1803" r:id="rId51"/>
    <p:sldId id="1804" r:id="rId52"/>
    <p:sldId id="1805" r:id="rId53"/>
    <p:sldId id="1806" r:id="rId54"/>
    <p:sldId id="1807" r:id="rId55"/>
    <p:sldId id="1808" r:id="rId56"/>
    <p:sldId id="1809" r:id="rId57"/>
    <p:sldId id="1810" r:id="rId58"/>
    <p:sldId id="1811" r:id="rId5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C3C2"/>
    <a:srgbClr val="FF99FF"/>
    <a:srgbClr val="FCC094"/>
    <a:srgbClr val="FFFFBD"/>
    <a:srgbClr val="9933FF"/>
    <a:srgbClr val="FFC5F0"/>
    <a:srgbClr val="FF79DC"/>
    <a:srgbClr val="FF33CC"/>
    <a:srgbClr val="29C6D7"/>
    <a:srgbClr val="FC2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38" autoAdjust="0"/>
    <p:restoredTop sz="94799" autoAdjust="0"/>
  </p:normalViewPr>
  <p:slideViewPr>
    <p:cSldViewPr>
      <p:cViewPr>
        <p:scale>
          <a:sx n="100" d="100"/>
          <a:sy n="100" d="100"/>
        </p:scale>
        <p:origin x="53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4F796C0-753E-134F-AD78-CC52AFE8A156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F38F6C1-B808-3348-9D66-725AC8FDC27C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ACCD40B-06AE-0B4B-98F3-F375B8A2F113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63F5011-FF14-4742-A41A-674805794073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A8F3581-A6D6-514E-9338-151D2C6A185D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D83A4AD3-1CE7-FB4E-9710-E09EA9F48B50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AD540BF-EA46-9D41-9779-DE00D0CDE6E4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36E3A16-2D0C-5647-97F3-E453D93248C3}" type="slidenum">
              <a:rPr lang="en-US">
                <a:latin typeface="Times New Roman" charset="0"/>
              </a:rPr>
              <a:pPr eaLnBrk="1" hangingPunct="1"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FEBC4A3-0924-A44F-9CC4-BBE69F2B6E5B}" type="slidenum">
              <a:rPr lang="en-US">
                <a:latin typeface="Times New Roman" charset="0"/>
              </a:rPr>
              <a:pPr eaLnBrk="1" hangingPunct="1"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4B7948E-F77A-204F-A31C-3B6F94E81446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29F21FE-8CC6-3B44-84AD-1FCD7B58BB35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00DF466-3E82-4A46-81A3-6A5A71EC0F8C}" type="slidenum">
              <a:rPr lang="en-US">
                <a:latin typeface="Times New Roman" charset="0"/>
              </a:rPr>
              <a:pPr eaLnBrk="1" hangingPunct="1"/>
              <a:t>40</a:t>
            </a:fld>
            <a:endParaRPr lang="en-US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6FEF8F9-698E-654E-9463-3BA027F1A709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4E007D9-B0A4-514E-9290-FF8A2227CE45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9D86C51-A1DE-3C46-B80E-9C083011B993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5A33450-4A81-C848-86DF-238B4A7172B0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5625"/>
            <a:ext cx="3648075" cy="27368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3737" cy="3289300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F5925CB-D418-5540-8800-B004BFFCFD4B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BEB585F-F57D-654A-AF6B-D977228FC847}" type="slidenum">
              <a:rPr lang="en-US"/>
              <a:pPr eaLnBrk="1" hangingPunct="1"/>
              <a:t>49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698578C-5BCB-184F-B274-FF80713E4678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70AF1DB-EDA2-EF42-99D7-4945F55538DA}" type="slidenum">
              <a:rPr lang="en-US">
                <a:latin typeface="Times New Roman" charset="0"/>
              </a:rPr>
              <a:pPr eaLnBrk="1" hangingPunct="1"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969FCB4-23B5-BD44-88A2-ABF70940293A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E292823-9565-894A-AD93-C54DA2DEEAAB}" type="slidenum">
              <a:rPr lang="en-US"/>
              <a:pPr eaLnBrk="1" hangingPunct="1"/>
              <a:t>52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6E6D1E43-D64A-4A49-A01A-3E14601E68E8}" type="slidenum">
              <a:rPr lang="en-US"/>
              <a:pPr eaLnBrk="1" hangingPunct="1"/>
              <a:t>53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59A73E0-75D1-E242-BF02-66D990FE879E}" type="slidenum">
              <a:rPr lang="en-US"/>
              <a:pPr eaLnBrk="1" hangingPunct="1"/>
              <a:t>54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E82DFED-7759-0247-82D9-4024F672B7FC}" type="slidenum">
              <a:rPr lang="en-US"/>
              <a:pPr eaLnBrk="1" hangingPunct="1"/>
              <a:t>55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0ACF3292-E25F-934A-9100-3C040FD5D0AE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127004A-0671-874F-BCED-9EFE7823F814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29D642F-E114-A446-B645-09A599166E38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B928835-B575-BA4D-AC57-5F9CF9CEB416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1963" y="569913"/>
            <a:ext cx="3600450" cy="2700337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0887"/>
          </a:xfrm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3BC3348-2E34-3841-8FB1-23813709DBFF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C5B5B265-A1A5-F044-8C9B-68054BC4B297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0D55BA1-D3D4-C54F-AB8E-2115D5284150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2ED087D-5043-C349-A01D-3132E043CD02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8ED49DC-B634-C64C-913F-CB1AC26B11D7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2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21.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822639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14/11/18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58351" y="6550025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" TargetMode="External"/><Relationship Id="rId4" Type="http://schemas.openxmlformats.org/officeDocument/2006/relationships/hyperlink" Target="http://www.rfc-edito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25.png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7432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21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/>
              <a:t>L</a:t>
            </a:r>
            <a:r>
              <a:rPr lang="en-US" altLang="en-US" sz="3000" dirty="0" smtClean="0"/>
              <a:t>ayering,</a:t>
            </a:r>
            <a:br>
              <a:rPr lang="en-US" altLang="en-US" sz="3000" dirty="0" smtClean="0"/>
            </a:br>
            <a:r>
              <a:rPr lang="en-US" altLang="en-US" sz="3000" dirty="0" smtClean="0"/>
              <a:t>E2E Argument </a:t>
            </a:r>
            <a:r>
              <a:rPr lang="en-US" altLang="en-US" sz="3000" dirty="0"/>
              <a:t/>
            </a:r>
            <a:br>
              <a:rPr lang="en-US" altLang="en-US" sz="3000" dirty="0"/>
            </a:b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November 14</a:t>
            </a:r>
            <a:r>
              <a:rPr lang="en-US" altLang="en-US" b="0" baseline="30000" dirty="0" smtClean="0">
                <a:latin typeface="Gill Sans Light" charset="0"/>
                <a:ea typeface="Gill Sans Light" charset="0"/>
                <a:cs typeface="Gill Sans Light" charset="0"/>
              </a:rPr>
              <a:t>th</a:t>
            </a:r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, 2018</a:t>
            </a:r>
          </a:p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Prof. Ion Stoica</a:t>
            </a:r>
          </a:p>
          <a:p>
            <a:pPr marL="285750" indent="-285750"/>
            <a:r>
              <a:rPr lang="en-US" altLang="en-US" b="0" dirty="0" smtClean="0">
                <a:latin typeface="Gill Sans Light" charset="0"/>
                <a:ea typeface="Gill Sans Light" charset="0"/>
                <a:cs typeface="Gill Sans Light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162800" cy="8382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Main Network Functionalities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912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Delivery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deliver packets between any two hosts in the Internet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how do you deliver a packet from a host in Berkeley to a host in Tokyo?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Reliability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tolerate packet losses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how do you ensure all bits of a file are delivered in the presence of packet loses?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Flow control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avoid overflowing the receiver buffer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Recall our bounded buffer example: stop sender from overflowing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receiver’s buffer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2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how do you ensure that a sever that can send at 10Gbps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overwhelm 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a mobile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phone?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avoid overflowing the buffer of a router along the path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this happens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?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9426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Protocol Standardization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Ensure communicating hosts speak the same protocol</a:t>
            </a: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Standardization to enable multiple implementations</a:t>
            </a: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Or, the same folks have to write all the </a:t>
            </a:r>
            <a:r>
              <a:rPr lang="en-US" sz="2000" dirty="0" smtClean="0">
                <a:latin typeface="Gill Sans Light"/>
                <a:ea typeface="ＭＳ Ｐゴシック" charset="0"/>
                <a:cs typeface="Gill Sans Light"/>
              </a:rPr>
              <a:t>software</a:t>
            </a:r>
          </a:p>
          <a:p>
            <a:pPr lvl="1" eaLnBrk="1" hangingPunct="1"/>
            <a:endParaRPr lang="en-US" sz="2000" dirty="0">
              <a:latin typeface="Gill Sans Light"/>
              <a:ea typeface="ＭＳ Ｐゴシック" charset="0"/>
              <a:cs typeface="Gill Sans Light"/>
            </a:endParaRP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Standardization: Internet Engineering Task Force</a:t>
            </a: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Based on working groups that focus on specific issues</a:t>
            </a: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Produces </a:t>
            </a:r>
            <a:r>
              <a:rPr lang="ja-JP" altLang="en-US" sz="2000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sz="2000" dirty="0">
                <a:latin typeface="Gill Sans Light"/>
                <a:ea typeface="ＭＳ Ｐゴシック" charset="0"/>
                <a:cs typeface="Gill Sans Light"/>
              </a:rPr>
              <a:t>Request For Comments</a:t>
            </a:r>
            <a:r>
              <a:rPr lang="ja-JP" altLang="en-US" sz="2000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sz="2000" dirty="0">
                <a:latin typeface="Gill Sans Light"/>
                <a:ea typeface="ＭＳ Ｐゴシック" charset="0"/>
                <a:cs typeface="Gill Sans Light"/>
              </a:rPr>
              <a:t> (RFCs)</a:t>
            </a:r>
          </a:p>
          <a:p>
            <a:pPr lvl="2" eaLnBrk="1" hangingPunct="1"/>
            <a:r>
              <a:rPr lang="en-US" sz="1800" dirty="0">
                <a:latin typeface="Gill Sans Light"/>
                <a:ea typeface="ＭＳ Ｐゴシック" charset="0"/>
                <a:cs typeface="Gill Sans Light"/>
              </a:rPr>
              <a:t>Promoted to standards via rough consensus and running code</a:t>
            </a: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IETF Web site is </a:t>
            </a:r>
            <a:r>
              <a:rPr lang="en-US" sz="2000" b="1" i="1" dirty="0">
                <a:latin typeface="Gill Sans Light"/>
                <a:ea typeface="ＭＳ Ｐゴシック" charset="0"/>
                <a:cs typeface="Gill Sans Light"/>
                <a:hlinkClick r:id="rId3"/>
              </a:rPr>
              <a:t>http://</a:t>
            </a:r>
            <a:r>
              <a:rPr lang="en-US" sz="2000" b="1" i="1" dirty="0" smtClean="0">
                <a:latin typeface="Gill Sans Light"/>
                <a:ea typeface="ＭＳ Ｐゴシック" charset="0"/>
                <a:cs typeface="Gill Sans Light"/>
                <a:hlinkClick r:id="rId3"/>
              </a:rPr>
              <a:t>www.ietf.org</a:t>
            </a:r>
            <a:r>
              <a:rPr lang="en-US" sz="2000" b="1" i="1" dirty="0" smtClean="0">
                <a:latin typeface="Gill Sans Light"/>
                <a:ea typeface="ＭＳ Ｐゴシック" charset="0"/>
                <a:cs typeface="Gill Sans Light"/>
              </a:rPr>
              <a:t> </a:t>
            </a:r>
            <a:endParaRPr lang="en-US" sz="2000" dirty="0">
              <a:latin typeface="Gill Sans Light"/>
              <a:ea typeface="ＭＳ Ｐゴシック" charset="0"/>
              <a:cs typeface="Gill Sans Light"/>
            </a:endParaRP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RFCs archived at </a:t>
            </a:r>
            <a:r>
              <a:rPr lang="en-US" sz="2000" b="1" i="1" dirty="0">
                <a:latin typeface="Gill Sans Light"/>
                <a:ea typeface="ＭＳ Ｐゴシック" charset="0"/>
                <a:cs typeface="Gill Sans Light"/>
                <a:hlinkClick r:id="rId4"/>
              </a:rPr>
              <a:t>http://</a:t>
            </a:r>
            <a:r>
              <a:rPr lang="en-US" sz="2000" b="1" i="1" dirty="0" smtClean="0">
                <a:latin typeface="Gill Sans Light"/>
                <a:ea typeface="ＭＳ Ｐゴシック" charset="0"/>
                <a:cs typeface="Gill Sans Light"/>
                <a:hlinkClick r:id="rId4"/>
              </a:rPr>
              <a:t>www.rfc-editor.org</a:t>
            </a:r>
            <a:endParaRPr lang="en-US" sz="2000" b="1" i="1" dirty="0" smtClean="0">
              <a:latin typeface="Gill Sans Light"/>
              <a:ea typeface="ＭＳ Ｐゴシック" charset="0"/>
              <a:cs typeface="Gill Sans Light"/>
            </a:endParaRPr>
          </a:p>
          <a:p>
            <a:pPr lvl="1" eaLnBrk="1" hangingPunct="1"/>
            <a:endParaRPr lang="en-US" sz="2000" dirty="0">
              <a:latin typeface="Gill Sans Light"/>
              <a:ea typeface="ＭＳ Ｐゴシック" charset="0"/>
              <a:cs typeface="Gill Sans Light"/>
            </a:endParaRP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De facto standards: same folks writing the code</a:t>
            </a:r>
          </a:p>
          <a:p>
            <a:pPr lvl="1" eaLnBrk="1" hangingPunct="1"/>
            <a:r>
              <a:rPr lang="en-US" sz="2000" dirty="0">
                <a:latin typeface="Gill Sans Light"/>
                <a:ea typeface="ＭＳ Ｐゴシック" charset="0"/>
                <a:cs typeface="Gill Sans Light"/>
              </a:rPr>
              <a:t>P2P file sharing, Skype, &lt;your protocol here&gt;…</a:t>
            </a:r>
          </a:p>
        </p:txBody>
      </p:sp>
    </p:spTree>
    <p:extLst>
      <p:ext uri="{BB962C8B-B14F-4D97-AF65-F5344CB8AC3E}">
        <p14:creationId xmlns:p14="http://schemas.microsoft.com/office/powerpoint/2010/main" val="30608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Layering: The Problem</a:t>
            </a:r>
          </a:p>
        </p:txBody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different applications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email, web, P2P, etc.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different network styles and technologies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Circuit-switched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vs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packet-switched, etc.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Wireless vs. wired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vs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optical, etc.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 do we organize this mess?</a:t>
            </a:r>
          </a:p>
        </p:txBody>
      </p:sp>
    </p:spTree>
    <p:extLst>
      <p:ext uri="{BB962C8B-B14F-4D97-AF65-F5344CB8AC3E}">
        <p14:creationId xmlns:p14="http://schemas.microsoft.com/office/powerpoint/2010/main" val="3784117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4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4876800" y="20574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Problem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0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4063" y="4292600"/>
            <a:ext cx="7710487" cy="1400175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Re-implement every application for every technology?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No! But how does the Internet design avoid this?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819400" y="20574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962400" y="20574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2808288" y="2133600"/>
            <a:ext cx="84668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Skype 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3962400" y="2117725"/>
            <a:ext cx="60981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SSH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4945063" y="2117725"/>
            <a:ext cx="61507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0" y="3048005"/>
            <a:ext cx="838200" cy="411163"/>
            <a:chOff x="3456" y="2400"/>
            <a:chExt cx="528" cy="259"/>
          </a:xfrm>
        </p:grpSpPr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528" cy="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18467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Gill Sans Light"/>
                  <a:cs typeface="Gill Sans Light"/>
                </a:rPr>
                <a:t>Radio</a:t>
              </a:r>
            </a:p>
          </p:txBody>
        </p:sp>
      </p:grp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3276600" y="30480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3336925" y="3059113"/>
            <a:ext cx="100538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Coaxial </a:t>
            </a:r>
          </a:p>
          <a:p>
            <a:r>
              <a:rPr lang="en-US" sz="2000" b="0">
                <a:latin typeface="Gill Sans Light"/>
                <a:cs typeface="Gill Sans Light"/>
              </a:rPr>
              <a:t>cable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8445" name="Text Box 16"/>
          <p:cNvSpPr txBox="1">
            <a:spLocks noChangeArrowheads="1"/>
          </p:cNvSpPr>
          <p:nvPr/>
        </p:nvSpPr>
        <p:spPr bwMode="auto">
          <a:xfrm>
            <a:off x="4784725" y="3059113"/>
            <a:ext cx="69760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Fiber</a:t>
            </a:r>
          </a:p>
          <a:p>
            <a:r>
              <a:rPr lang="en-US" sz="2000" b="0">
                <a:latin typeface="Gill Sans Light"/>
                <a:cs typeface="Gill Sans Light"/>
              </a:rPr>
              <a:t>optic</a:t>
            </a:r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2438400" y="2819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447" name="Text Box 18"/>
          <p:cNvSpPr txBox="1">
            <a:spLocks noChangeArrowheads="1"/>
          </p:cNvSpPr>
          <p:nvPr/>
        </p:nvSpPr>
        <p:spPr bwMode="auto">
          <a:xfrm>
            <a:off x="871538" y="2144713"/>
            <a:ext cx="1325984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Application</a:t>
            </a:r>
          </a:p>
        </p:txBody>
      </p:sp>
      <p:sp>
        <p:nvSpPr>
          <p:cNvPr id="18448" name="Text Box 19"/>
          <p:cNvSpPr txBox="1">
            <a:spLocks noChangeArrowheads="1"/>
          </p:cNvSpPr>
          <p:nvPr/>
        </p:nvSpPr>
        <p:spPr bwMode="auto">
          <a:xfrm>
            <a:off x="898525" y="3124200"/>
            <a:ext cx="146704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Transmission</a:t>
            </a:r>
          </a:p>
          <a:p>
            <a:r>
              <a:rPr lang="en-US" sz="2000" b="0">
                <a:latin typeface="Gill Sans Light"/>
                <a:cs typeface="Gill Sans Light"/>
              </a:rPr>
              <a:t>Media</a:t>
            </a:r>
          </a:p>
        </p:txBody>
      </p:sp>
      <p:cxnSp>
        <p:nvCxnSpPr>
          <p:cNvPr id="18449" name="AutoShape 20"/>
          <p:cNvCxnSpPr>
            <a:cxnSpLocks noChangeShapeType="1"/>
            <a:stCxn id="18438" idx="2"/>
            <a:endCxn id="18443" idx="0"/>
          </p:cNvCxnSpPr>
          <p:nvPr/>
        </p:nvCxnSpPr>
        <p:spPr bwMode="auto">
          <a:xfrm>
            <a:off x="3231631" y="2533701"/>
            <a:ext cx="607986" cy="525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21"/>
          <p:cNvCxnSpPr>
            <a:cxnSpLocks noChangeShapeType="1"/>
            <a:stCxn id="18438" idx="2"/>
            <a:endCxn id="18444" idx="0"/>
          </p:cNvCxnSpPr>
          <p:nvPr/>
        </p:nvCxnSpPr>
        <p:spPr bwMode="auto">
          <a:xfrm>
            <a:off x="3231631" y="2533701"/>
            <a:ext cx="1988069" cy="51429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22"/>
          <p:cNvCxnSpPr>
            <a:cxnSpLocks noChangeShapeType="1"/>
            <a:stCxn id="18439" idx="2"/>
            <a:endCxn id="18442" idx="0"/>
          </p:cNvCxnSpPr>
          <p:nvPr/>
        </p:nvCxnSpPr>
        <p:spPr bwMode="auto">
          <a:xfrm flipH="1">
            <a:off x="3848100" y="2517826"/>
            <a:ext cx="419209" cy="53017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3"/>
          <p:cNvCxnSpPr>
            <a:cxnSpLocks noChangeShapeType="1"/>
            <a:stCxn id="18437" idx="2"/>
            <a:endCxn id="18444" idx="0"/>
          </p:cNvCxnSpPr>
          <p:nvPr/>
        </p:nvCxnSpPr>
        <p:spPr bwMode="auto">
          <a:xfrm>
            <a:off x="4305300" y="25241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4"/>
          <p:cNvCxnSpPr>
            <a:cxnSpLocks noChangeShapeType="1"/>
            <a:stCxn id="18433" idx="2"/>
            <a:endCxn id="18442" idx="0"/>
          </p:cNvCxnSpPr>
          <p:nvPr/>
        </p:nvCxnSpPr>
        <p:spPr bwMode="auto">
          <a:xfrm flipH="1">
            <a:off x="3848100" y="25241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5"/>
          <p:cNvCxnSpPr>
            <a:cxnSpLocks noChangeShapeType="1"/>
            <a:stCxn id="18433" idx="2"/>
            <a:endCxn id="18444" idx="0"/>
          </p:cNvCxnSpPr>
          <p:nvPr/>
        </p:nvCxnSpPr>
        <p:spPr bwMode="auto">
          <a:xfrm flipH="1">
            <a:off x="5219700" y="25241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43597" y="2120900"/>
            <a:ext cx="838200" cy="400050"/>
            <a:chOff x="3456" y="1764"/>
            <a:chExt cx="528" cy="252"/>
          </a:xfrm>
        </p:grpSpPr>
        <p:sp>
          <p:nvSpPr>
            <p:cNvPr id="18464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1" cy="2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18465" name="Text Box 28"/>
            <p:cNvSpPr txBox="1">
              <a:spLocks noChangeArrowheads="1"/>
            </p:cNvSpPr>
            <p:nvPr/>
          </p:nvSpPr>
          <p:spPr bwMode="auto">
            <a:xfrm>
              <a:off x="3456" y="1764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Gill Sans Light"/>
                  <a:cs typeface="Gill Sans Light"/>
                </a:rPr>
                <a:t>HTTP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76600" y="2524125"/>
            <a:ext cx="3200400" cy="514350"/>
            <a:chOff x="1776" y="2070"/>
            <a:chExt cx="2016" cy="324"/>
          </a:xfrm>
        </p:grpSpPr>
        <p:cxnSp>
          <p:nvCxnSpPr>
            <p:cNvPr id="18460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2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48100" y="2514600"/>
            <a:ext cx="2525713" cy="523875"/>
            <a:chOff x="2136" y="2064"/>
            <a:chExt cx="1591" cy="330"/>
          </a:xfrm>
        </p:grpSpPr>
        <p:cxnSp>
          <p:nvCxnSpPr>
            <p:cNvPr id="18458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6984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54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2623" name="AutoShape 31"/>
          <p:cNvCxnSpPr>
            <a:cxnSpLocks noChangeShapeType="1"/>
            <a:endCxn id="20498" idx="0"/>
          </p:cNvCxnSpPr>
          <p:nvPr/>
        </p:nvCxnSpPr>
        <p:spPr bwMode="auto">
          <a:xfrm flipH="1">
            <a:off x="4610100" y="3690938"/>
            <a:ext cx="1360485" cy="652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791200" y="3324225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5943600" y="51054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Solution: Intermediate Layers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15240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Introduce intermediate layers that provide </a:t>
            </a:r>
            <a:r>
              <a:rPr lang="en-US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set of abstractions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for various network functionality &amp; technologies</a:t>
            </a:r>
          </a:p>
          <a:p>
            <a:pPr lvl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A new app/media implemented only once</a:t>
            </a:r>
          </a:p>
          <a:p>
            <a:pPr lvl="1"/>
            <a:r>
              <a:rPr lang="en-US" sz="2000">
                <a:latin typeface="Gill Sans Light"/>
                <a:ea typeface="ＭＳ Ｐゴシック" charset="0"/>
                <a:cs typeface="Gill Sans Light"/>
              </a:rPr>
              <a:t>Variation on </a:t>
            </a:r>
            <a:r>
              <a:rPr lang="ja-JP" altLang="en-US" sz="200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sz="2000">
                <a:latin typeface="Gill Sans Light"/>
                <a:ea typeface="ＭＳ Ｐゴシック" charset="0"/>
                <a:cs typeface="Gill Sans Light"/>
              </a:rPr>
              <a:t>add another level of indirection</a:t>
            </a:r>
            <a:r>
              <a:rPr lang="ja-JP" altLang="en-US" sz="200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sz="200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800600" y="33210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743200" y="33210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3886200" y="33210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2732088" y="3397250"/>
            <a:ext cx="84668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Skype 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3886200" y="3381375"/>
            <a:ext cx="60981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SSH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4868863" y="3381375"/>
            <a:ext cx="61507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NFS</a:t>
            </a:r>
          </a:p>
        </p:txBody>
      </p:sp>
      <p:sp>
        <p:nvSpPr>
          <p:cNvPr id="20511" name="Text Box 12"/>
          <p:cNvSpPr txBox="1">
            <a:spLocks noChangeArrowheads="1"/>
          </p:cNvSpPr>
          <p:nvPr/>
        </p:nvSpPr>
        <p:spPr bwMode="auto">
          <a:xfrm>
            <a:off x="5927725" y="5100641"/>
            <a:ext cx="850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Packet</a:t>
            </a:r>
          </a:p>
          <a:p>
            <a:r>
              <a:rPr lang="en-US" sz="2000" b="0">
                <a:latin typeface="Gill Sans Light"/>
                <a:cs typeface="Gill Sans Light"/>
              </a:rPr>
              <a:t>radio</a:t>
            </a:r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3200400" y="50895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3260725" y="5100638"/>
            <a:ext cx="1005383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Coaxial </a:t>
            </a:r>
          </a:p>
          <a:p>
            <a:r>
              <a:rPr lang="en-US" sz="2000" b="0">
                <a:latin typeface="Gill Sans Light"/>
                <a:cs typeface="Gill Sans Light"/>
              </a:rPr>
              <a:t>cable</a:t>
            </a:r>
          </a:p>
        </p:txBody>
      </p:sp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4648200" y="50895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93" name="Text Box 16"/>
          <p:cNvSpPr txBox="1">
            <a:spLocks noChangeArrowheads="1"/>
          </p:cNvSpPr>
          <p:nvPr/>
        </p:nvSpPr>
        <p:spPr bwMode="auto">
          <a:xfrm>
            <a:off x="4708525" y="5100638"/>
            <a:ext cx="697607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Fiber</a:t>
            </a:r>
          </a:p>
          <a:p>
            <a:r>
              <a:rPr lang="en-US" sz="2000" b="0">
                <a:latin typeface="Gill Sans Light"/>
                <a:cs typeface="Gill Sans Light"/>
              </a:rPr>
              <a:t>optic</a:t>
            </a:r>
          </a:p>
        </p:txBody>
      </p:sp>
      <p:sp>
        <p:nvSpPr>
          <p:cNvPr id="20494" name="Line 17"/>
          <p:cNvSpPr>
            <a:spLocks noChangeShapeType="1"/>
          </p:cNvSpPr>
          <p:nvPr/>
        </p:nvSpPr>
        <p:spPr bwMode="auto">
          <a:xfrm flipV="1">
            <a:off x="2514600" y="40989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95" name="Text Box 18"/>
          <p:cNvSpPr txBox="1">
            <a:spLocks noChangeArrowheads="1"/>
          </p:cNvSpPr>
          <p:nvPr/>
        </p:nvSpPr>
        <p:spPr bwMode="auto">
          <a:xfrm>
            <a:off x="795338" y="3408363"/>
            <a:ext cx="1325984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Application</a:t>
            </a:r>
          </a:p>
        </p:txBody>
      </p:sp>
      <p:sp>
        <p:nvSpPr>
          <p:cNvPr id="20496" name="Text Box 19"/>
          <p:cNvSpPr txBox="1">
            <a:spLocks noChangeArrowheads="1"/>
          </p:cNvSpPr>
          <p:nvPr/>
        </p:nvSpPr>
        <p:spPr bwMode="auto">
          <a:xfrm>
            <a:off x="822325" y="5165725"/>
            <a:ext cx="146704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Transmission</a:t>
            </a:r>
          </a:p>
          <a:p>
            <a:r>
              <a:rPr lang="en-US" sz="2000" b="0">
                <a:latin typeface="Gill Sans Light"/>
                <a:cs typeface="Gill Sans Light"/>
              </a:rPr>
              <a:t>Media</a:t>
            </a:r>
          </a:p>
        </p:txBody>
      </p:sp>
      <p:sp>
        <p:nvSpPr>
          <p:cNvPr id="20509" name="Text Box 22"/>
          <p:cNvSpPr txBox="1">
            <a:spLocks noChangeArrowheads="1"/>
          </p:cNvSpPr>
          <p:nvPr/>
        </p:nvSpPr>
        <p:spPr bwMode="auto">
          <a:xfrm>
            <a:off x="5791200" y="33528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HTTP</a:t>
            </a:r>
          </a:p>
        </p:txBody>
      </p:sp>
      <p:sp>
        <p:nvSpPr>
          <p:cNvPr id="20498" name="Rectangle 23"/>
          <p:cNvSpPr>
            <a:spLocks noChangeArrowheads="1"/>
          </p:cNvSpPr>
          <p:nvPr/>
        </p:nvSpPr>
        <p:spPr bwMode="auto">
          <a:xfrm>
            <a:off x="3886200" y="4343400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499" name="Line 24"/>
          <p:cNvSpPr>
            <a:spLocks noChangeShapeType="1"/>
          </p:cNvSpPr>
          <p:nvPr/>
        </p:nvSpPr>
        <p:spPr bwMode="auto">
          <a:xfrm flipV="1">
            <a:off x="2514600" y="47847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20500" name="Text Box 25"/>
          <p:cNvSpPr txBox="1">
            <a:spLocks noChangeArrowheads="1"/>
          </p:cNvSpPr>
          <p:nvPr/>
        </p:nvSpPr>
        <p:spPr bwMode="auto">
          <a:xfrm>
            <a:off x="838200" y="4114800"/>
            <a:ext cx="1534118" cy="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Intermediate </a:t>
            </a:r>
          </a:p>
          <a:p>
            <a:r>
              <a:rPr lang="en-US" sz="2000" b="0">
                <a:latin typeface="Gill Sans Light"/>
                <a:cs typeface="Gill Sans Light"/>
              </a:rPr>
              <a:t>layers</a:t>
            </a:r>
          </a:p>
        </p:txBody>
      </p:sp>
      <p:cxnSp>
        <p:nvCxnSpPr>
          <p:cNvPr id="20501" name="AutoShape 26"/>
          <p:cNvCxnSpPr>
            <a:cxnSpLocks noChangeShapeType="1"/>
            <a:stCxn id="20484" idx="2"/>
            <a:endCxn id="20498" idx="0"/>
          </p:cNvCxnSpPr>
          <p:nvPr/>
        </p:nvCxnSpPr>
        <p:spPr bwMode="auto">
          <a:xfrm>
            <a:off x="3200400" y="3787775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7"/>
          <p:cNvCxnSpPr>
            <a:cxnSpLocks noChangeShapeType="1"/>
            <a:stCxn id="20485" idx="2"/>
            <a:endCxn id="20498" idx="0"/>
          </p:cNvCxnSpPr>
          <p:nvPr/>
        </p:nvCxnSpPr>
        <p:spPr bwMode="auto">
          <a:xfrm>
            <a:off x="4229100" y="3787775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8"/>
          <p:cNvCxnSpPr>
            <a:cxnSpLocks noChangeShapeType="1"/>
            <a:stCxn id="20483" idx="2"/>
            <a:endCxn id="20498" idx="0"/>
          </p:cNvCxnSpPr>
          <p:nvPr/>
        </p:nvCxnSpPr>
        <p:spPr bwMode="auto">
          <a:xfrm flipH="1">
            <a:off x="4610100" y="3787775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29"/>
          <p:cNvCxnSpPr>
            <a:cxnSpLocks noChangeShapeType="1"/>
            <a:stCxn id="20498" idx="2"/>
            <a:endCxn id="20490" idx="0"/>
          </p:cNvCxnSpPr>
          <p:nvPr/>
        </p:nvCxnSpPr>
        <p:spPr bwMode="auto">
          <a:xfrm flipH="1">
            <a:off x="3771900" y="4584700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30"/>
          <p:cNvCxnSpPr>
            <a:cxnSpLocks noChangeShapeType="1"/>
            <a:stCxn id="20498" idx="2"/>
            <a:endCxn id="20492" idx="0"/>
          </p:cNvCxnSpPr>
          <p:nvPr/>
        </p:nvCxnSpPr>
        <p:spPr bwMode="auto">
          <a:xfrm>
            <a:off x="4610100" y="4584700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2624" name="AutoShape 32"/>
          <p:cNvCxnSpPr>
            <a:cxnSpLocks noChangeShapeType="1"/>
            <a:stCxn id="20498" idx="2"/>
          </p:cNvCxnSpPr>
          <p:nvPr/>
        </p:nvCxnSpPr>
        <p:spPr bwMode="auto">
          <a:xfrm>
            <a:off x="4610100" y="4572000"/>
            <a:ext cx="1714500" cy="51752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344279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Software System Modularity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Partition system into modules &amp; abstractions:</a:t>
            </a:r>
          </a:p>
          <a:p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Well-defined interfaces give flexibility</a:t>
            </a:r>
          </a:p>
          <a:p>
            <a:pPr lvl="1"/>
            <a:r>
              <a:rPr lang="en-US" sz="2000" b="1" i="1">
                <a:latin typeface="Source Sans Pro Light"/>
                <a:ea typeface="ＭＳ Ｐゴシック" charset="0"/>
                <a:cs typeface="Source Sans Pro Light"/>
              </a:rPr>
              <a:t>Hides</a:t>
            </a:r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 implementation - thus, it can be freely changed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Extend functionality of system by adding new modules</a:t>
            </a:r>
          </a:p>
          <a:p>
            <a:pPr>
              <a:lnSpc>
                <a:spcPct val="80000"/>
              </a:lnSpc>
            </a:pPr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E.g., libraries encapsulating set of functionality</a:t>
            </a:r>
          </a:p>
          <a:p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E.g., programming language + compiler abstracts away not only how the particular CPU works …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… but also the </a:t>
            </a:r>
            <a:r>
              <a:rPr lang="en-US" sz="2000">
                <a:solidFill>
                  <a:srgbClr val="FF0000"/>
                </a:solidFill>
                <a:latin typeface="Source Sans Pro Light"/>
                <a:ea typeface="ＭＳ Ｐゴシック" charset="0"/>
                <a:cs typeface="Source Sans Pro Light"/>
              </a:rPr>
              <a:t>basic computational model</a:t>
            </a:r>
            <a:endParaRPr lang="en-US" sz="2000">
              <a:latin typeface="Source Sans Pro Light"/>
              <a:ea typeface="ＭＳ Ｐゴシック" charset="0"/>
              <a:cs typeface="Source Sans Pro Light"/>
            </a:endParaRPr>
          </a:p>
          <a:p>
            <a:r>
              <a:rPr lang="en-US">
                <a:latin typeface="Source Sans Pro Light"/>
                <a:ea typeface="ＭＳ Ｐゴシック" charset="0"/>
                <a:cs typeface="Source Sans Pro Light"/>
              </a:rPr>
              <a:t>Well-defined interfaces hide information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Isolate </a:t>
            </a:r>
            <a:r>
              <a:rPr lang="en-US" sz="2000">
                <a:solidFill>
                  <a:srgbClr val="FF0000"/>
                </a:solidFill>
                <a:latin typeface="Source Sans Pro Light"/>
                <a:ea typeface="ＭＳ Ｐゴシック" charset="0"/>
                <a:cs typeface="Source Sans Pro Light"/>
              </a:rPr>
              <a:t>assumptions</a:t>
            </a:r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 </a:t>
            </a:r>
          </a:p>
          <a:p>
            <a:pPr lvl="1"/>
            <a:r>
              <a:rPr lang="en-US" sz="2000">
                <a:latin typeface="Source Sans Pro Light"/>
                <a:ea typeface="ＭＳ Ｐゴシック" charset="0"/>
                <a:cs typeface="Source Sans Pro Light"/>
              </a:rPr>
              <a:t>Present high-level </a:t>
            </a:r>
            <a:r>
              <a:rPr lang="en-US" sz="2000">
                <a:solidFill>
                  <a:srgbClr val="FF0000"/>
                </a:solidFill>
                <a:latin typeface="Source Sans Pro Light"/>
                <a:ea typeface="ＭＳ Ｐゴシック" charset="0"/>
                <a:cs typeface="Source Sans Pro Light"/>
              </a:rPr>
              <a:t>abstractions</a:t>
            </a:r>
            <a:endParaRPr lang="en-US" sz="2000">
              <a:latin typeface="Source Sans Pro Light"/>
              <a:ea typeface="ＭＳ Ｐゴシック" charset="0"/>
              <a:cs typeface="Source Sans Pro Light"/>
            </a:endParaRPr>
          </a:p>
          <a:p>
            <a:pPr lvl="1"/>
            <a:r>
              <a:rPr lang="en-US" sz="2000" b="1">
                <a:latin typeface="Source Sans Pro Light"/>
                <a:ea typeface="ＭＳ Ｐゴシック" charset="0"/>
                <a:cs typeface="Source Sans Pro Light"/>
              </a:rPr>
              <a:t>But can impair performance</a:t>
            </a:r>
            <a:endParaRPr lang="en-US" sz="2000">
              <a:latin typeface="Source Sans Pro Light"/>
              <a:ea typeface="ＭＳ Ｐゴシック" charset="0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46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System Modularity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116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Like software modularity, but: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Implementation distributed across many machines (routers and hosts)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Must decide: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How to break system into modules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Layering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What functionality does each module implement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 Principle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Where state is stored</a:t>
            </a:r>
          </a:p>
          <a:p>
            <a:pPr lvl="2"/>
            <a:r>
              <a:rPr lang="en-US" sz="2400" b="1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Fate-sharing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 will address these choices in turn</a:t>
            </a:r>
          </a:p>
        </p:txBody>
      </p:sp>
    </p:spTree>
    <p:extLst>
      <p:ext uri="{BB962C8B-B14F-4D97-AF65-F5344CB8AC3E}">
        <p14:creationId xmlns:p14="http://schemas.microsoft.com/office/powerpoint/2010/main" val="3553970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Layering: A Modular Approach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043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Partition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 system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Each layer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solely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relies on services from layer below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Each layer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solely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exports services to layer above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Interface between layers defines interaction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Hides implementation details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Layers can change without disturbing other layers</a:t>
            </a:r>
          </a:p>
        </p:txBody>
      </p:sp>
    </p:spTree>
    <p:extLst>
      <p:ext uri="{BB962C8B-B14F-4D97-AF65-F5344CB8AC3E}">
        <p14:creationId xmlns:p14="http://schemas.microsoft.com/office/powerpoint/2010/main" val="2537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Properties of Layers (OSI Model)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3798887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what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layer does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 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how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access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the service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Interface for layer above 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peer 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how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peers communicate to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implement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 service</a:t>
            </a:r>
            <a:endParaRPr lang="en-US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Set of rules and formats that specify the communication between network elements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Does </a:t>
            </a:r>
            <a:r>
              <a:rPr lang="en-US" sz="2400" b="1" i="1" dirty="0">
                <a:latin typeface="Gill Sans Light"/>
                <a:ea typeface="ＭＳ Ｐゴシック" charset="0"/>
                <a:cs typeface="Gill Sans Light"/>
              </a:rPr>
              <a:t>not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specify the implementation on a single machine, but how the layer is implemented </a:t>
            </a:r>
            <a:r>
              <a:rPr lang="en-US" sz="2400" b="1" i="1" dirty="0">
                <a:latin typeface="Gill Sans Light"/>
                <a:ea typeface="ＭＳ Ｐゴシック" charset="0"/>
                <a:cs typeface="Gill Sans Light"/>
              </a:rPr>
              <a:t>between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machines</a:t>
            </a:r>
          </a:p>
        </p:txBody>
      </p:sp>
    </p:spTree>
    <p:extLst>
      <p:ext uri="{BB962C8B-B14F-4D97-AF65-F5344CB8AC3E}">
        <p14:creationId xmlns:p14="http://schemas.microsoft.com/office/powerpoint/2010/main" val="637989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OSI Layering Model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400800" cy="5105400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Open Systems Interconnection (OSI) model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Developed by International Organization for Standardization (OSI) in 1984</a:t>
            </a:r>
          </a:p>
          <a:p>
            <a:pPr lvl="1"/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Seven 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layers 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Internet Protocol (IP)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five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 layers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The functionalities of the missing layers (i.e., Presentation and Session) are provided by the Application layer</a:t>
            </a:r>
          </a:p>
        </p:txBody>
      </p:sp>
      <p:sp>
        <p:nvSpPr>
          <p:cNvPr id="20483" name="Rectangle 14"/>
          <p:cNvSpPr>
            <a:spLocks noChangeArrowheads="1"/>
          </p:cNvSpPr>
          <p:nvPr/>
        </p:nvSpPr>
        <p:spPr bwMode="auto">
          <a:xfrm>
            <a:off x="6907213" y="2798763"/>
            <a:ext cx="1931987" cy="5746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0484" name="Rectangle 15"/>
          <p:cNvSpPr>
            <a:spLocks noChangeArrowheads="1"/>
          </p:cNvSpPr>
          <p:nvPr/>
        </p:nvSpPr>
        <p:spPr bwMode="auto">
          <a:xfrm>
            <a:off x="6907213" y="3373438"/>
            <a:ext cx="1931987" cy="576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6907213" y="394970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0486" name="Rectangle 18"/>
          <p:cNvSpPr>
            <a:spLocks noChangeArrowheads="1"/>
          </p:cNvSpPr>
          <p:nvPr/>
        </p:nvSpPr>
        <p:spPr bwMode="auto">
          <a:xfrm>
            <a:off x="6907213" y="2222500"/>
            <a:ext cx="1931987" cy="57626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0487" name="Rectangle 19"/>
          <p:cNvSpPr>
            <a:spLocks noChangeArrowheads="1"/>
          </p:cNvSpPr>
          <p:nvPr/>
        </p:nvSpPr>
        <p:spPr bwMode="auto">
          <a:xfrm>
            <a:off x="6907213" y="164465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Presentation</a:t>
            </a:r>
          </a:p>
        </p:txBody>
      </p:sp>
      <p:sp>
        <p:nvSpPr>
          <p:cNvPr id="20488" name="Rectangle 20"/>
          <p:cNvSpPr>
            <a:spLocks noChangeArrowheads="1"/>
          </p:cNvSpPr>
          <p:nvPr/>
        </p:nvSpPr>
        <p:spPr bwMode="auto">
          <a:xfrm>
            <a:off x="6907213" y="106680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20489" name="Rectangle 16"/>
          <p:cNvSpPr>
            <a:spLocks noChangeArrowheads="1"/>
          </p:cNvSpPr>
          <p:nvPr/>
        </p:nvSpPr>
        <p:spPr bwMode="auto">
          <a:xfrm>
            <a:off x="6907213" y="4527550"/>
            <a:ext cx="1931987" cy="577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66906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5745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What’s in a Search Query?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Complex interaction of multiple components in multiple administrative domains</a:t>
            </a: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pic>
        <p:nvPicPr>
          <p:cNvPr id="614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08313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17913"/>
            <a:ext cx="13255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939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7162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9321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ounded Rectangle 19"/>
          <p:cNvSpPr>
            <a:spLocks noChangeArrowheads="1"/>
          </p:cNvSpPr>
          <p:nvPr/>
        </p:nvSpPr>
        <p:spPr bwMode="auto">
          <a:xfrm>
            <a:off x="5486400" y="1712913"/>
            <a:ext cx="3200400" cy="3276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pic>
        <p:nvPicPr>
          <p:cNvPr id="6154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970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066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82813"/>
            <a:ext cx="304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Box 31"/>
          <p:cNvSpPr txBox="1">
            <a:spLocks noChangeArrowheads="1"/>
          </p:cNvSpPr>
          <p:nvPr/>
        </p:nvSpPr>
        <p:spPr bwMode="auto">
          <a:xfrm>
            <a:off x="5562600" y="133191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Datacenter</a:t>
            </a:r>
          </a:p>
        </p:txBody>
      </p:sp>
      <p:sp>
        <p:nvSpPr>
          <p:cNvPr id="6158" name="TextBox 40"/>
          <p:cNvSpPr txBox="1">
            <a:spLocks noChangeArrowheads="1"/>
          </p:cNvSpPr>
          <p:nvPr/>
        </p:nvSpPr>
        <p:spPr bwMode="auto">
          <a:xfrm>
            <a:off x="5562600" y="3429000"/>
            <a:ext cx="9412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Load</a:t>
            </a:r>
          </a:p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balancer</a:t>
            </a:r>
          </a:p>
        </p:txBody>
      </p:sp>
      <p:sp>
        <p:nvSpPr>
          <p:cNvPr id="6159" name="TextBox 41"/>
          <p:cNvSpPr txBox="1">
            <a:spLocks noChangeArrowheads="1"/>
          </p:cNvSpPr>
          <p:nvPr/>
        </p:nvSpPr>
        <p:spPr bwMode="auto">
          <a:xfrm>
            <a:off x="7315200" y="4532313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Ad Server</a:t>
            </a:r>
          </a:p>
        </p:txBody>
      </p:sp>
      <p:sp>
        <p:nvSpPr>
          <p:cNvPr id="6160" name="TextBox 42"/>
          <p:cNvSpPr txBox="1">
            <a:spLocks noChangeArrowheads="1"/>
          </p:cNvSpPr>
          <p:nvPr/>
        </p:nvSpPr>
        <p:spPr bwMode="auto">
          <a:xfrm>
            <a:off x="1413345" y="1143000"/>
            <a:ext cx="872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0">
                <a:latin typeface="Gill Sans Light"/>
                <a:cs typeface="Gill Sans Light"/>
              </a:rPr>
              <a:t>DNS </a:t>
            </a:r>
          </a:p>
          <a:p>
            <a:pPr algn="r" eaLnBrk="1" hangingPunct="1"/>
            <a:r>
              <a:rPr lang="en-US" sz="1800" b="0">
                <a:latin typeface="Gill Sans Light"/>
                <a:cs typeface="Gill Sans Light"/>
              </a:rPr>
              <a:t>Servers</a:t>
            </a:r>
          </a:p>
        </p:txBody>
      </p: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V="1">
            <a:off x="1066800" y="2551113"/>
            <a:ext cx="533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flipV="1">
            <a:off x="1828800" y="1789113"/>
            <a:ext cx="5334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>
            <a:off x="1828800" y="2366963"/>
            <a:ext cx="5334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10800000" flipV="1">
            <a:off x="1828800" y="1941513"/>
            <a:ext cx="5334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10800000">
            <a:off x="1828800" y="2474913"/>
            <a:ext cx="533400" cy="762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rot="10800000" flipV="1">
            <a:off x="1143000" y="2627313"/>
            <a:ext cx="5334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" name="Freeform 63"/>
          <p:cNvSpPr>
            <a:spLocks noChangeArrowheads="1"/>
          </p:cNvSpPr>
          <p:nvPr/>
        </p:nvSpPr>
        <p:spPr bwMode="auto">
          <a:xfrm>
            <a:off x="1154113" y="3192463"/>
            <a:ext cx="4548187" cy="265112"/>
          </a:xfrm>
          <a:custGeom>
            <a:avLst/>
            <a:gdLst>
              <a:gd name="T0" fmla="*/ 0 w 4548513"/>
              <a:gd name="T1" fmla="*/ 114560 h 265638"/>
              <a:gd name="T2" fmla="*/ 1178484 w 4548513"/>
              <a:gd name="T3" fmla="*/ 241845 h 265638"/>
              <a:gd name="T4" fmla="*/ 4545579 w 4548513"/>
              <a:gd name="T5" fmla="*/ 0 h 265638"/>
              <a:gd name="T6" fmla="*/ 0 60000 65536"/>
              <a:gd name="T7" fmla="*/ 0 60000 65536"/>
              <a:gd name="T8" fmla="*/ 0 60000 65536"/>
              <a:gd name="T9" fmla="*/ 0 w 4548513"/>
              <a:gd name="T10" fmla="*/ 0 h 265638"/>
              <a:gd name="T11" fmla="*/ 4548513 w 4548513"/>
              <a:gd name="T12" fmla="*/ 265638 h 265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8513" h="265638">
                <a:moveTo>
                  <a:pt x="0" y="116622"/>
                </a:moveTo>
                <a:cubicBezTo>
                  <a:pt x="210579" y="191130"/>
                  <a:pt x="421159" y="265638"/>
                  <a:pt x="1179244" y="246201"/>
                </a:cubicBezTo>
                <a:cubicBezTo>
                  <a:pt x="1937329" y="226764"/>
                  <a:pt x="4548513" y="0"/>
                  <a:pt x="4548513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 flipV="1">
            <a:off x="6553200" y="2976563"/>
            <a:ext cx="381000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 rot="5400000" flipH="1" flipV="1">
            <a:off x="7239000" y="2322513"/>
            <a:ext cx="38100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7239000" y="2976563"/>
            <a:ext cx="4572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16200000" flipH="1">
            <a:off x="7162800" y="323691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Arrow Connector 77"/>
          <p:cNvCxnSpPr>
            <a:cxnSpLocks noChangeShapeType="1"/>
          </p:cNvCxnSpPr>
          <p:nvPr/>
        </p:nvCxnSpPr>
        <p:spPr bwMode="auto">
          <a:xfrm rot="16200000" flipH="1">
            <a:off x="7010400" y="3236913"/>
            <a:ext cx="533400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7239000" y="3084513"/>
            <a:ext cx="457200" cy="215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flipV="1">
            <a:off x="7239000" y="2479675"/>
            <a:ext cx="393700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flipV="1">
            <a:off x="6553200" y="3128963"/>
            <a:ext cx="381000" cy="107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1066800" y="3344863"/>
            <a:ext cx="4548188" cy="265112"/>
          </a:xfrm>
          <a:custGeom>
            <a:avLst/>
            <a:gdLst>
              <a:gd name="T0" fmla="*/ 0 w 4548513"/>
              <a:gd name="T1" fmla="*/ 114560 h 265638"/>
              <a:gd name="T2" fmla="*/ 1178488 w 4548513"/>
              <a:gd name="T3" fmla="*/ 241845 h 265638"/>
              <a:gd name="T4" fmla="*/ 4545588 w 4548513"/>
              <a:gd name="T5" fmla="*/ 0 h 265638"/>
              <a:gd name="T6" fmla="*/ 0 60000 65536"/>
              <a:gd name="T7" fmla="*/ 0 60000 65536"/>
              <a:gd name="T8" fmla="*/ 0 60000 65536"/>
              <a:gd name="T9" fmla="*/ 0 w 4548513"/>
              <a:gd name="T10" fmla="*/ 0 h 265638"/>
              <a:gd name="T11" fmla="*/ 4548513 w 4548513"/>
              <a:gd name="T12" fmla="*/ 265638 h 2656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8513" h="265638">
                <a:moveTo>
                  <a:pt x="0" y="116622"/>
                </a:moveTo>
                <a:cubicBezTo>
                  <a:pt x="210579" y="191130"/>
                  <a:pt x="421159" y="265638"/>
                  <a:pt x="1179244" y="246201"/>
                </a:cubicBezTo>
                <a:cubicBezTo>
                  <a:pt x="1937329" y="226764"/>
                  <a:pt x="4548513" y="0"/>
                  <a:pt x="4548513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6177" name="TextBox 85"/>
          <p:cNvSpPr txBox="1">
            <a:spLocks noChangeArrowheads="1"/>
          </p:cNvSpPr>
          <p:nvPr/>
        </p:nvSpPr>
        <p:spPr bwMode="auto">
          <a:xfrm>
            <a:off x="7848600" y="1981200"/>
            <a:ext cx="7883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Search</a:t>
            </a:r>
          </a:p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Index</a:t>
            </a:r>
          </a:p>
        </p:txBody>
      </p:sp>
      <p:sp>
        <p:nvSpPr>
          <p:cNvPr id="87" name="Rectangular Callout 86"/>
          <p:cNvSpPr>
            <a:spLocks noChangeArrowheads="1"/>
          </p:cNvSpPr>
          <p:nvPr/>
        </p:nvSpPr>
        <p:spPr bwMode="auto">
          <a:xfrm>
            <a:off x="152400" y="1865313"/>
            <a:ext cx="1143000" cy="609600"/>
          </a:xfrm>
          <a:prstGeom prst="wedgeRectCallout">
            <a:avLst>
              <a:gd name="adj1" fmla="val 54750"/>
              <a:gd name="adj2" fmla="val 75255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DNS</a:t>
            </a:r>
          </a:p>
          <a:p>
            <a:pPr algn="ctr"/>
            <a:r>
              <a:rPr lang="en-US" sz="2000" b="0">
                <a:latin typeface="Gill Sans Light"/>
                <a:cs typeface="Gill Sans Light"/>
              </a:rPr>
              <a:t>request</a:t>
            </a:r>
          </a:p>
        </p:txBody>
      </p:sp>
      <p:sp>
        <p:nvSpPr>
          <p:cNvPr id="88" name="Rectangular Callout 87"/>
          <p:cNvSpPr>
            <a:spLocks noChangeArrowheads="1"/>
          </p:cNvSpPr>
          <p:nvPr/>
        </p:nvSpPr>
        <p:spPr bwMode="auto">
          <a:xfrm>
            <a:off x="5715000" y="1941513"/>
            <a:ext cx="990600" cy="838200"/>
          </a:xfrm>
          <a:prstGeom prst="wedgeRectCallout">
            <a:avLst>
              <a:gd name="adj1" fmla="val 73065"/>
              <a:gd name="adj2" fmla="val 4588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000" b="0">
                <a:latin typeface="Gill Sans Light"/>
                <a:cs typeface="Gill Sans Light"/>
              </a:rPr>
              <a:t>create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Gill Sans Light"/>
                <a:cs typeface="Gill Sans Light"/>
              </a:rPr>
              <a:t>result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latin typeface="Gill Sans Light"/>
                <a:cs typeface="Gill Sans Light"/>
              </a:rPr>
              <a:t>page</a:t>
            </a:r>
          </a:p>
        </p:txBody>
      </p:sp>
      <p:pic>
        <p:nvPicPr>
          <p:cNvPr id="6180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5" t="5408" r="32854" b="5586"/>
          <a:stretch>
            <a:fillRect/>
          </a:stretch>
        </p:blipFill>
        <p:spPr bwMode="auto">
          <a:xfrm>
            <a:off x="381000" y="2895600"/>
            <a:ext cx="6413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17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5" grpId="0" animBg="1"/>
      <p:bldP spid="87" grpId="0" animBg="1"/>
      <p:bldP spid="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Physical Layer (1)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7924800" cy="34290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move information between two systems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/>
            </a:r>
            <a:br>
              <a:rPr lang="en-US" dirty="0" smtClean="0">
                <a:latin typeface="Gill Sans Light"/>
                <a:ea typeface="ＭＳ Ｐゴシック" charset="0"/>
                <a:cs typeface="Gill Sans Light"/>
              </a:rPr>
            </a:b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connected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by a physical link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specifies how to send and receive bits 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coding scheme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used to represent a bit, voltage levels, duration of a bit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coaxial cable, optical fiber links; transmitters, receivers 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1508" name="Rectangle 1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2151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19450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1828800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3127375"/>
            <a:ext cx="13779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 bwMode="auto">
          <a:xfrm>
            <a:off x="1371600" y="5638800"/>
            <a:ext cx="2286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1371600" y="5715000"/>
            <a:ext cx="2243138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Arial Narrow"/>
                <a:ea typeface="Helvetica" pitchFamily="1" charset="0"/>
                <a:cs typeface="Arial Narrow"/>
              </a:rPr>
              <a:t>101010100110101110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21521" name="TextBox 68"/>
          <p:cNvSpPr txBox="1">
            <a:spLocks noChangeArrowheads="1"/>
          </p:cNvSpPr>
          <p:nvPr/>
        </p:nvSpPr>
        <p:spPr bwMode="auto">
          <a:xfrm>
            <a:off x="107950" y="4397375"/>
            <a:ext cx="111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Datalink 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sp>
        <p:nvSpPr>
          <p:cNvPr id="21522" name="TextBox 69"/>
          <p:cNvSpPr txBox="1">
            <a:spLocks noChangeArrowheads="1"/>
          </p:cNvSpPr>
          <p:nvPr/>
        </p:nvSpPr>
        <p:spPr bwMode="auto">
          <a:xfrm>
            <a:off x="8032750" y="4397375"/>
            <a:ext cx="111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Datalink 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486400" y="5638800"/>
            <a:ext cx="22860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3" name="TextBox 2"/>
          <p:cNvSpPr txBox="1">
            <a:spLocks noChangeArrowheads="1"/>
          </p:cNvSpPr>
          <p:nvPr/>
        </p:nvSpPr>
        <p:spPr bwMode="auto">
          <a:xfrm>
            <a:off x="5529263" y="5715000"/>
            <a:ext cx="2243137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latin typeface="Arial Narrow"/>
                <a:ea typeface="Helvetica" pitchFamily="1" charset="0"/>
                <a:cs typeface="Arial Narrow"/>
              </a:rPr>
              <a:t>101010100110101110</a:t>
            </a:r>
          </a:p>
        </p:txBody>
      </p:sp>
      <p:sp>
        <p:nvSpPr>
          <p:cNvPr id="21525" name="TextBox 10"/>
          <p:cNvSpPr txBox="1">
            <a:spLocks noChangeArrowheads="1"/>
          </p:cNvSpPr>
          <p:nvPr/>
        </p:nvSpPr>
        <p:spPr bwMode="auto">
          <a:xfrm>
            <a:off x="3733800" y="5029200"/>
            <a:ext cx="1700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Transmission 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medium</a:t>
            </a:r>
          </a:p>
        </p:txBody>
      </p:sp>
      <p:grpSp>
        <p:nvGrpSpPr>
          <p:cNvPr id="21526" name="Group 96"/>
          <p:cNvGrpSpPr>
            <a:grpSpLocks/>
          </p:cNvGrpSpPr>
          <p:nvPr/>
        </p:nvGrpSpPr>
        <p:grpSpPr bwMode="auto">
          <a:xfrm>
            <a:off x="3810000" y="5715000"/>
            <a:ext cx="1524000" cy="457200"/>
            <a:chOff x="2667000" y="4648200"/>
            <a:chExt cx="3276600" cy="457200"/>
          </a:xfrm>
        </p:grpSpPr>
        <p:sp>
          <p:nvSpPr>
            <p:cNvPr id="21531" name="Rectangle 8"/>
            <p:cNvSpPr>
              <a:spLocks noChangeArrowheads="1"/>
            </p:cNvSpPr>
            <p:nvPr/>
          </p:nvSpPr>
          <p:spPr bwMode="auto">
            <a:xfrm>
              <a:off x="2819400" y="4648200"/>
              <a:ext cx="2971800" cy="4572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1532" name="Oval 7"/>
            <p:cNvSpPr>
              <a:spLocks noChangeArrowheads="1"/>
            </p:cNvSpPr>
            <p:nvPr/>
          </p:nvSpPr>
          <p:spPr bwMode="auto">
            <a:xfrm>
              <a:off x="2667000" y="4648200"/>
              <a:ext cx="228600" cy="457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1533" name="Oval 25"/>
            <p:cNvSpPr>
              <a:spLocks noChangeArrowheads="1"/>
            </p:cNvSpPr>
            <p:nvPr/>
          </p:nvSpPr>
          <p:spPr bwMode="auto">
            <a:xfrm>
              <a:off x="5715000" y="4648200"/>
              <a:ext cx="228600" cy="4572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1534" name="Rectangle 9"/>
            <p:cNvSpPr>
              <a:spLocks noChangeArrowheads="1"/>
            </p:cNvSpPr>
            <p:nvPr/>
          </p:nvSpPr>
          <p:spPr bwMode="auto">
            <a:xfrm>
              <a:off x="5638800" y="4648200"/>
              <a:ext cx="152400" cy="45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21535" name="Group 27"/>
            <p:cNvGrpSpPr>
              <a:grpSpLocks/>
            </p:cNvGrpSpPr>
            <p:nvPr/>
          </p:nvGrpSpPr>
          <p:grpSpPr bwMode="auto">
            <a:xfrm>
              <a:off x="3048000" y="4724400"/>
              <a:ext cx="2743200" cy="228600"/>
              <a:chOff x="5562600" y="4191000"/>
              <a:chExt cx="2743200" cy="228600"/>
            </a:xfrm>
          </p:grpSpPr>
          <p:cxnSp>
            <p:nvCxnSpPr>
              <p:cNvPr id="21536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5626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57912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8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60198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9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62484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0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64770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1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67056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2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73914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3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5562600" y="41910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4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5791200" y="44196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5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6019800" y="41910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6" name="Straight Connector 49"/>
              <p:cNvCxnSpPr>
                <a:cxnSpLocks noChangeShapeType="1"/>
              </p:cNvCxnSpPr>
              <p:nvPr/>
            </p:nvCxnSpPr>
            <p:spPr bwMode="auto">
              <a:xfrm flipH="1">
                <a:off x="6248400" y="44196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7" name="Straight Connector 50"/>
              <p:cNvCxnSpPr>
                <a:cxnSpLocks noChangeShapeType="1"/>
              </p:cNvCxnSpPr>
              <p:nvPr/>
            </p:nvCxnSpPr>
            <p:spPr bwMode="auto">
              <a:xfrm flipH="1">
                <a:off x="6477000" y="41910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8" name="Straight Connector 51"/>
              <p:cNvCxnSpPr>
                <a:cxnSpLocks noChangeShapeType="1"/>
              </p:cNvCxnSpPr>
              <p:nvPr/>
            </p:nvCxnSpPr>
            <p:spPr bwMode="auto">
              <a:xfrm flipH="1">
                <a:off x="6705600" y="4419600"/>
                <a:ext cx="685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9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80772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0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8305800" y="4191000"/>
                <a:ext cx="0" cy="228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1" name="Straight Connector 55"/>
              <p:cNvCxnSpPr>
                <a:cxnSpLocks noChangeShapeType="1"/>
              </p:cNvCxnSpPr>
              <p:nvPr/>
            </p:nvCxnSpPr>
            <p:spPr bwMode="auto">
              <a:xfrm flipH="1">
                <a:off x="7391400" y="4191000"/>
                <a:ext cx="685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2" name="Straight Connector 56"/>
              <p:cNvCxnSpPr>
                <a:cxnSpLocks noChangeShapeType="1"/>
              </p:cNvCxnSpPr>
              <p:nvPr/>
            </p:nvCxnSpPr>
            <p:spPr bwMode="auto">
              <a:xfrm flipH="1">
                <a:off x="8077200" y="4419600"/>
                <a:ext cx="228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21527" name="Straight Arrow Connector 98"/>
          <p:cNvCxnSpPr>
            <a:cxnSpLocks noChangeShapeType="1"/>
          </p:cNvCxnSpPr>
          <p:nvPr/>
        </p:nvCxnSpPr>
        <p:spPr bwMode="auto">
          <a:xfrm>
            <a:off x="3581400" y="5942013"/>
            <a:ext cx="3048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Straight Arrow Connector 100"/>
          <p:cNvCxnSpPr>
            <a:cxnSpLocks noChangeShapeType="1"/>
          </p:cNvCxnSpPr>
          <p:nvPr/>
        </p:nvCxnSpPr>
        <p:spPr bwMode="auto">
          <a:xfrm>
            <a:off x="5257800" y="5943600"/>
            <a:ext cx="304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9" name="Up-Down Arrow 101"/>
          <p:cNvSpPr>
            <a:spLocks noChangeArrowheads="1"/>
          </p:cNvSpPr>
          <p:nvPr/>
        </p:nvSpPr>
        <p:spPr bwMode="auto">
          <a:xfrm>
            <a:off x="84582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1530" name="Up-Down Arrow 102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6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Datalink Layer (2)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Enable end hosts to exchange frames (atomic messages) on the same physical line or wireless link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Possible other services: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Arbitrate access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common physical media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May provide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reliable transmission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,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flow control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send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frames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other end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hosts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; receive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frames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addressed to end host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addressing, Media Access Control (MAC) (e.g., CSMA/CD - </a:t>
            </a:r>
            <a:r>
              <a:rPr lang="en-US" sz="2200" i="1" dirty="0">
                <a:latin typeface="Gill Sans Light"/>
                <a:ea typeface="ＭＳ Ｐゴシック" charset="0"/>
                <a:cs typeface="Gill Sans Light"/>
              </a:rPr>
              <a:t>Carrier Sense Multiple Access / Collision Detection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  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687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Datalink Layer (2)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239000" cy="22860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Each frame has a header which contains a source and a destination MAC address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MAC (Media Access Control) address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Uniquely identifies a network interface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48-bit, assigned by the device manufacturer</a:t>
            </a:r>
          </a:p>
          <a:p>
            <a:pPr lvl="1">
              <a:buFontTx/>
              <a:buNone/>
            </a:pPr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133600" y="4419600"/>
            <a:ext cx="20574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Frame Payload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5638800" y="4419600"/>
            <a:ext cx="20574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Frame Payload</a:t>
            </a:r>
          </a:p>
        </p:txBody>
      </p:sp>
      <p:cxnSp>
        <p:nvCxnSpPr>
          <p:cNvPr id="25615" name="Straight Arrow Connector 15"/>
          <p:cNvCxnSpPr>
            <a:cxnSpLocks noChangeShapeType="1"/>
            <a:stCxn id="4" idx="3"/>
            <a:endCxn id="13" idx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6" name="TextBox 16"/>
          <p:cNvSpPr txBox="1">
            <a:spLocks noChangeArrowheads="1"/>
          </p:cNvSpPr>
          <p:nvPr/>
        </p:nvSpPr>
        <p:spPr bwMode="auto">
          <a:xfrm>
            <a:off x="93663" y="3200400"/>
            <a:ext cx="1125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sp>
        <p:nvSpPr>
          <p:cNvPr id="25617" name="TextBox 17"/>
          <p:cNvSpPr txBox="1">
            <a:spLocks noChangeArrowheads="1"/>
          </p:cNvSpPr>
          <p:nvPr/>
        </p:nvSpPr>
        <p:spPr bwMode="auto">
          <a:xfrm>
            <a:off x="8018463" y="3200400"/>
            <a:ext cx="1125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algn="ctr" eaLnBrk="1" hangingPunct="1"/>
            <a:r>
              <a:rPr lang="en-US" sz="2000" b="0">
                <a:latin typeface="Helvetica" charset="0"/>
                <a:cs typeface="Helvetica" charset="0"/>
              </a:rPr>
              <a:t>Layer</a:t>
            </a:r>
          </a:p>
        </p:txBody>
      </p:sp>
      <p:cxnSp>
        <p:nvCxnSpPr>
          <p:cNvPr id="25618" name="Straight Arrow Connector 18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9" name="Up-Down Arrow 19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0" name="Up-Down Arrow 20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1" name="Up-Down Arrow 21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2" name="Up-Down Arrow 22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25623" name="Rectangular Callout 23"/>
          <p:cNvSpPr>
            <a:spLocks noChangeArrowheads="1"/>
          </p:cNvSpPr>
          <p:nvPr/>
        </p:nvSpPr>
        <p:spPr bwMode="auto">
          <a:xfrm>
            <a:off x="1905000" y="3048000"/>
            <a:ext cx="2971800" cy="1066800"/>
          </a:xfrm>
          <a:prstGeom prst="wedgeRectCallout">
            <a:avLst>
              <a:gd name="adj1" fmla="val -54861"/>
              <a:gd name="adj2" fmla="val 81546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MAC Dest.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MAC Src.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…</a:t>
            </a:r>
          </a:p>
        </p:txBody>
      </p:sp>
      <p:sp>
        <p:nvSpPr>
          <p:cNvPr id="25624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5625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5626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5627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5628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5629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5630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6949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Address Examples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7848600" cy="11430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Can easily find MAC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. on your machine/device: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ifconfig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(Linux, Mac OS X),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ipconfig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(Windows)</a:t>
            </a: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254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514600" y="1273175"/>
            <a:ext cx="7620000" cy="5203825"/>
            <a:chOff x="2514600" y="1273175"/>
            <a:chExt cx="7620000" cy="5203825"/>
          </a:xfrm>
        </p:grpSpPr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7772400" y="1273175"/>
              <a:ext cx="1322388" cy="239713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Helvetica" charset="0"/>
                  <a:cs typeface="Helvetica" charset="0"/>
                </a:rPr>
                <a:t>Datalink</a:t>
              </a:r>
            </a:p>
          </p:txBody>
        </p:sp>
        <p:sp>
          <p:nvSpPr>
            <p:cNvPr id="26635" name="Rectangle 7"/>
            <p:cNvSpPr>
              <a:spLocks noChangeArrowheads="1"/>
            </p:cNvSpPr>
            <p:nvPr/>
          </p:nvSpPr>
          <p:spPr bwMode="auto">
            <a:xfrm>
              <a:off x="7772400" y="1512888"/>
              <a:ext cx="1322388" cy="239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Physical</a:t>
              </a:r>
            </a:p>
          </p:txBody>
        </p:sp>
        <p:pic>
          <p:nvPicPr>
            <p:cNvPr id="26636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574800"/>
              <a:ext cx="7620000" cy="490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Rectangle 34"/>
            <p:cNvSpPr>
              <a:spLocks noChangeArrowheads="1"/>
            </p:cNvSpPr>
            <p:nvPr/>
          </p:nvSpPr>
          <p:spPr bwMode="auto">
            <a:xfrm>
              <a:off x="2819400" y="4572000"/>
              <a:ext cx="5486400" cy="177800"/>
            </a:xfrm>
            <a:prstGeom prst="rect">
              <a:avLst/>
            </a:prstGeom>
            <a:noFill/>
            <a:ln w="25400">
              <a:solidFill>
                <a:srgbClr val="FAF55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6638" name="Rounded Rectangle 36"/>
            <p:cNvSpPr>
              <a:spLocks noChangeArrowheads="1"/>
            </p:cNvSpPr>
            <p:nvPr/>
          </p:nvSpPr>
          <p:spPr bwMode="auto">
            <a:xfrm>
              <a:off x="5943600" y="25146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Helvetica" charset="0"/>
                  <a:cs typeface="Helvetica" charset="0"/>
                </a:rPr>
                <a:t>Wi-Fi MAC address</a:t>
              </a:r>
            </a:p>
          </p:txBody>
        </p:sp>
        <p:cxnSp>
          <p:nvCxnSpPr>
            <p:cNvPr id="26639" name="Straight Arrow Connector 38"/>
            <p:cNvCxnSpPr>
              <a:cxnSpLocks noChangeShapeType="1"/>
            </p:cNvCxnSpPr>
            <p:nvPr/>
          </p:nvCxnSpPr>
          <p:spPr bwMode="auto">
            <a:xfrm rot="10800000" flipV="1">
              <a:off x="5334000" y="2971800"/>
              <a:ext cx="6096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Straight Arrow Connector 39"/>
            <p:cNvCxnSpPr>
              <a:cxnSpLocks noChangeShapeType="1"/>
            </p:cNvCxnSpPr>
            <p:nvPr/>
          </p:nvCxnSpPr>
          <p:spPr bwMode="auto">
            <a:xfrm rot="10800000">
              <a:off x="4800600" y="2895600"/>
              <a:ext cx="1143000" cy="762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1" name="Rounded Rectangle 42"/>
            <p:cNvSpPr>
              <a:spLocks noChangeArrowheads="1"/>
            </p:cNvSpPr>
            <p:nvPr/>
          </p:nvSpPr>
          <p:spPr bwMode="auto">
            <a:xfrm>
              <a:off x="6096000" y="37338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Helvetica" charset="0"/>
                  <a:cs typeface="Helvetica" charset="0"/>
                </a:rPr>
                <a:t>Wired/Ethernet MAC address</a:t>
              </a:r>
            </a:p>
          </p:txBody>
        </p:sp>
        <p:cxnSp>
          <p:nvCxnSpPr>
            <p:cNvPr id="26642" name="Straight Arrow Connector 43"/>
            <p:cNvCxnSpPr>
              <a:cxnSpLocks noChangeShapeType="1"/>
              <a:endCxn id="26637" idx="0"/>
            </p:cNvCxnSpPr>
            <p:nvPr/>
          </p:nvCxnSpPr>
          <p:spPr bwMode="auto">
            <a:xfrm rot="10800000" flipV="1">
              <a:off x="5562600" y="4191000"/>
              <a:ext cx="5334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Straight Arrow Connector 44"/>
            <p:cNvCxnSpPr>
              <a:cxnSpLocks noChangeShapeType="1"/>
            </p:cNvCxnSpPr>
            <p:nvPr/>
          </p:nvCxnSpPr>
          <p:spPr bwMode="auto">
            <a:xfrm rot="10800000">
              <a:off x="3352800" y="4038600"/>
              <a:ext cx="2743200" cy="153988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812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Local Area Networks (LANs)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315200" cy="3962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LAN: group of hosts/devices that 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are in the same geographical proximity (e.g., same building, room) 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use same physical communication technology 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laptops connected wirelessly at a Starbucks café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devices and computers at home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hosts connected to wired Ethernet in an office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28682" name="TextBox 39"/>
          <p:cNvSpPr txBox="1">
            <a:spLocks noChangeArrowheads="1"/>
          </p:cNvSpPr>
          <p:nvPr/>
        </p:nvSpPr>
        <p:spPr bwMode="auto">
          <a:xfrm>
            <a:off x="1981200" y="6248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pic>
        <p:nvPicPr>
          <p:cNvPr id="28683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0800" y="4451350"/>
            <a:ext cx="26987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extBox 32"/>
          <p:cNvSpPr txBox="1">
            <a:spLocks noChangeArrowheads="1"/>
          </p:cNvSpPr>
          <p:nvPr/>
        </p:nvSpPr>
        <p:spPr bwMode="auto">
          <a:xfrm>
            <a:off x="5334000" y="525780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Ethernet cable and port</a:t>
            </a:r>
          </a:p>
        </p:txBody>
      </p:sp>
    </p:spTree>
    <p:extLst>
      <p:ext uri="{BB962C8B-B14F-4D97-AF65-F5344CB8AC3E}">
        <p14:creationId xmlns:p14="http://schemas.microsoft.com/office/powerpoint/2010/main" val="1576377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086600" cy="2590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 hosts in a LAN can share same physical communication media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Also called, broadcast channel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Each frame is delivered to every host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a host is not the intended recipient, it drops the frame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FontTx/>
              <a:buNone/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2970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3962400"/>
            <a:ext cx="14557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4011613"/>
            <a:ext cx="10033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38354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9" name="Straight Connector 24"/>
          <p:cNvCxnSpPr>
            <a:cxnSpLocks noChangeShapeType="1"/>
          </p:cNvCxnSpPr>
          <p:nvPr/>
        </p:nvCxnSpPr>
        <p:spPr bwMode="auto">
          <a:xfrm>
            <a:off x="2498725" y="5637213"/>
            <a:ext cx="4038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2594769" y="5201444"/>
            <a:ext cx="874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Connector 31"/>
          <p:cNvCxnSpPr>
            <a:cxnSpLocks noChangeShapeType="1"/>
          </p:cNvCxnSpPr>
          <p:nvPr/>
        </p:nvCxnSpPr>
        <p:spPr bwMode="auto">
          <a:xfrm rot="16200000" flipV="1">
            <a:off x="4118769" y="5201444"/>
            <a:ext cx="874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Straight Connector 32"/>
          <p:cNvCxnSpPr>
            <a:cxnSpLocks noChangeShapeType="1"/>
          </p:cNvCxnSpPr>
          <p:nvPr/>
        </p:nvCxnSpPr>
        <p:spPr bwMode="auto">
          <a:xfrm rot="16200000" flipV="1">
            <a:off x="5490369" y="5201444"/>
            <a:ext cx="874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3" name="TextBox 39"/>
          <p:cNvSpPr txBox="1">
            <a:spLocks noChangeArrowheads="1"/>
          </p:cNvSpPr>
          <p:nvPr/>
        </p:nvSpPr>
        <p:spPr bwMode="auto">
          <a:xfrm>
            <a:off x="1981200" y="6248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29714" name="TextBox 29"/>
          <p:cNvSpPr txBox="1">
            <a:spLocks noChangeArrowheads="1"/>
          </p:cNvSpPr>
          <p:nvPr/>
        </p:nvSpPr>
        <p:spPr bwMode="auto">
          <a:xfrm>
            <a:off x="2209800" y="3505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MAC Addr:</a:t>
            </a:r>
            <a:r>
              <a:rPr lang="en-US" sz="1800">
                <a:latin typeface="Helvetica" charset="0"/>
                <a:cs typeface="Helvetica" charset="0"/>
              </a:rPr>
              <a:t> A</a:t>
            </a:r>
          </a:p>
        </p:txBody>
      </p:sp>
      <p:sp>
        <p:nvSpPr>
          <p:cNvPr id="29715" name="TextBox 30"/>
          <p:cNvSpPr txBox="1">
            <a:spLocks noChangeArrowheads="1"/>
          </p:cNvSpPr>
          <p:nvPr/>
        </p:nvSpPr>
        <p:spPr bwMode="auto">
          <a:xfrm>
            <a:off x="3733800" y="3516313"/>
            <a:ext cx="153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MAC Addr:</a:t>
            </a:r>
            <a:r>
              <a:rPr lang="en-US" sz="1800">
                <a:latin typeface="Helvetica" charset="0"/>
                <a:cs typeface="Helvetica" charset="0"/>
              </a:rPr>
              <a:t> B</a:t>
            </a: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5326063" y="3516313"/>
            <a:ext cx="153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MAC Addr: </a:t>
            </a:r>
            <a:r>
              <a:rPr lang="en-US" sz="1800">
                <a:latin typeface="Helvetica" charset="0"/>
                <a:cs typeface="Helvetica" charset="0"/>
              </a:rPr>
              <a:t>C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98725" y="4648200"/>
            <a:ext cx="990600" cy="228600"/>
            <a:chOff x="457200" y="5867400"/>
            <a:chExt cx="990600" cy="228600"/>
          </a:xfrm>
        </p:grpSpPr>
        <p:sp>
          <p:nvSpPr>
            <p:cNvPr id="29724" name="Rectangle 37"/>
            <p:cNvSpPr>
              <a:spLocks noChangeArrowheads="1"/>
            </p:cNvSpPr>
            <p:nvPr/>
          </p:nvSpPr>
          <p:spPr bwMode="auto">
            <a:xfrm>
              <a:off x="457200" y="5867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9725" name="Rectangle 38"/>
            <p:cNvSpPr>
              <a:spLocks noChangeArrowheads="1"/>
            </p:cNvSpPr>
            <p:nvPr/>
          </p:nvSpPr>
          <p:spPr bwMode="auto">
            <a:xfrm>
              <a:off x="1066800" y="5867400"/>
              <a:ext cx="381000" cy="228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022725" y="5715000"/>
            <a:ext cx="990600" cy="228600"/>
            <a:chOff x="457200" y="5867400"/>
            <a:chExt cx="990600" cy="228600"/>
          </a:xfrm>
        </p:grpSpPr>
        <p:sp>
          <p:nvSpPr>
            <p:cNvPr id="29722" name="Rectangle 37"/>
            <p:cNvSpPr>
              <a:spLocks noChangeArrowheads="1"/>
            </p:cNvSpPr>
            <p:nvPr/>
          </p:nvSpPr>
          <p:spPr bwMode="auto">
            <a:xfrm>
              <a:off x="457200" y="5867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9723" name="Rectangle 38"/>
            <p:cNvSpPr>
              <a:spLocks noChangeArrowheads="1"/>
            </p:cNvSpPr>
            <p:nvPr/>
          </p:nvSpPr>
          <p:spPr bwMode="auto">
            <a:xfrm>
              <a:off x="1066800" y="5867400"/>
              <a:ext cx="381000" cy="228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775325" y="4648200"/>
            <a:ext cx="304800" cy="304800"/>
            <a:chOff x="1066800" y="6248400"/>
            <a:chExt cx="304800" cy="304800"/>
          </a:xfrm>
        </p:grpSpPr>
        <p:cxnSp>
          <p:nvCxnSpPr>
            <p:cNvPr id="29720" name="Straight Connector 37"/>
            <p:cNvCxnSpPr>
              <a:cxnSpLocks noChangeShapeType="1"/>
            </p:cNvCxnSpPr>
            <p:nvPr/>
          </p:nvCxnSpPr>
          <p:spPr bwMode="auto">
            <a:xfrm rot="16200000" flipH="1">
              <a:off x="1066800" y="6248400"/>
              <a:ext cx="304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Straight Connector 38"/>
            <p:cNvCxnSpPr>
              <a:cxnSpLocks noChangeShapeType="1"/>
            </p:cNvCxnSpPr>
            <p:nvPr/>
          </p:nvCxnSpPr>
          <p:spPr bwMode="auto">
            <a:xfrm rot="5400000">
              <a:off x="1066800" y="6248400"/>
              <a:ext cx="304800" cy="304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6594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00086 0.1544 L 0.16753 0.1544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53 0.15441 L 0.16771 0.00024 " pathEditMode="relative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115 L 0.15365 -0.00115 L 0.15469 -0.15301 " pathEditMode="relative" ptsTypes="A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Switches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620000" cy="2590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Hosts in same LAN can be also connected by switches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switch forwards frames only to intended recipients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Far more efficient than broadcast channel</a:t>
            </a:r>
          </a:p>
          <a:p>
            <a:pPr lvl="1">
              <a:buFontTx/>
              <a:buNone/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307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4419600"/>
            <a:ext cx="139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3429000"/>
            <a:ext cx="10033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953000"/>
            <a:ext cx="14557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1496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800600"/>
            <a:ext cx="166211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Freeform 15"/>
          <p:cNvSpPr>
            <a:spLocks noChangeArrowheads="1"/>
          </p:cNvSpPr>
          <p:nvPr/>
        </p:nvSpPr>
        <p:spPr bwMode="auto">
          <a:xfrm>
            <a:off x="3205163" y="4749800"/>
            <a:ext cx="846137" cy="576263"/>
          </a:xfrm>
          <a:custGeom>
            <a:avLst/>
            <a:gdLst>
              <a:gd name="T0" fmla="*/ 0 w 914400"/>
              <a:gd name="T1" fmla="*/ 579452 h 575733"/>
              <a:gd name="T2" fmla="*/ 491862 w 914400"/>
              <a:gd name="T3" fmla="*/ 579452 h 575733"/>
              <a:gd name="T4" fmla="*/ 491862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6" name="Freeform 17"/>
          <p:cNvSpPr>
            <a:spLocks noChangeArrowheads="1"/>
          </p:cNvSpPr>
          <p:nvPr/>
        </p:nvSpPr>
        <p:spPr bwMode="auto">
          <a:xfrm flipV="1">
            <a:off x="2832100" y="3886200"/>
            <a:ext cx="1219200" cy="576263"/>
          </a:xfrm>
          <a:custGeom>
            <a:avLst/>
            <a:gdLst>
              <a:gd name="T0" fmla="*/ 0 w 914400"/>
              <a:gd name="T1" fmla="*/ 579452 h 575733"/>
              <a:gd name="T2" fmla="*/ 9133689 w 914400"/>
              <a:gd name="T3" fmla="*/ 579452 h 575733"/>
              <a:gd name="T4" fmla="*/ 9133689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7" name="Freeform 18"/>
          <p:cNvSpPr>
            <a:spLocks noChangeArrowheads="1"/>
          </p:cNvSpPr>
          <p:nvPr/>
        </p:nvSpPr>
        <p:spPr bwMode="auto">
          <a:xfrm flipH="1" flipV="1">
            <a:off x="4203700" y="3886200"/>
            <a:ext cx="762000" cy="576263"/>
          </a:xfrm>
          <a:custGeom>
            <a:avLst/>
            <a:gdLst>
              <a:gd name="T0" fmla="*/ 0 w 914400"/>
              <a:gd name="T1" fmla="*/ 579452 h 575733"/>
              <a:gd name="T2" fmla="*/ 212661 w 914400"/>
              <a:gd name="T3" fmla="*/ 579452 h 575733"/>
              <a:gd name="T4" fmla="*/ 212661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0738" name="Freeform 19"/>
          <p:cNvSpPr>
            <a:spLocks noChangeArrowheads="1"/>
          </p:cNvSpPr>
          <p:nvPr/>
        </p:nvSpPr>
        <p:spPr bwMode="auto">
          <a:xfrm flipH="1">
            <a:off x="4203700" y="4757738"/>
            <a:ext cx="846138" cy="576262"/>
          </a:xfrm>
          <a:custGeom>
            <a:avLst/>
            <a:gdLst>
              <a:gd name="T0" fmla="*/ 0 w 914400"/>
              <a:gd name="T1" fmla="*/ 579445 h 575733"/>
              <a:gd name="T2" fmla="*/ 491866 w 914400"/>
              <a:gd name="T3" fmla="*/ 579445 h 575733"/>
              <a:gd name="T4" fmla="*/ 491866 w 914400"/>
              <a:gd name="T5" fmla="*/ 0 h 575733"/>
              <a:gd name="T6" fmla="*/ 0 60000 65536"/>
              <a:gd name="T7" fmla="*/ 0 60000 65536"/>
              <a:gd name="T8" fmla="*/ 0 60000 65536"/>
              <a:gd name="T9" fmla="*/ 0 w 914400"/>
              <a:gd name="T10" fmla="*/ 0 h 575733"/>
              <a:gd name="T11" fmla="*/ 914400 w 914400"/>
              <a:gd name="T12" fmla="*/ 575733 h 5757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4400" h="575733">
                <a:moveTo>
                  <a:pt x="0" y="575733"/>
                </a:moveTo>
                <a:lnTo>
                  <a:pt x="914400" y="575733"/>
                </a:lnTo>
                <a:lnTo>
                  <a:pt x="91440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74875" y="5638800"/>
            <a:ext cx="990600" cy="228600"/>
            <a:chOff x="457200" y="5867400"/>
            <a:chExt cx="990600" cy="228600"/>
          </a:xfrm>
        </p:grpSpPr>
        <p:sp>
          <p:nvSpPr>
            <p:cNvPr id="30745" name="Rectangle 37"/>
            <p:cNvSpPr>
              <a:spLocks noChangeArrowheads="1"/>
            </p:cNvSpPr>
            <p:nvPr/>
          </p:nvSpPr>
          <p:spPr bwMode="auto">
            <a:xfrm>
              <a:off x="457200" y="5867400"/>
              <a:ext cx="609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30746" name="Rectangle 38"/>
            <p:cNvSpPr>
              <a:spLocks noChangeArrowheads="1"/>
            </p:cNvSpPr>
            <p:nvPr/>
          </p:nvSpPr>
          <p:spPr bwMode="auto">
            <a:xfrm>
              <a:off x="1066800" y="5867400"/>
              <a:ext cx="381000" cy="228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800">
                  <a:latin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30740" name="TextBox 49"/>
          <p:cNvSpPr txBox="1">
            <a:spLocks noChangeArrowheads="1"/>
          </p:cNvSpPr>
          <p:nvPr/>
        </p:nvSpPr>
        <p:spPr bwMode="auto">
          <a:xfrm>
            <a:off x="1905000" y="3090863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B</a:t>
            </a:r>
          </a:p>
        </p:txBody>
      </p:sp>
      <p:sp>
        <p:nvSpPr>
          <p:cNvPr id="30741" name="TextBox 50"/>
          <p:cNvSpPr txBox="1">
            <a:spLocks noChangeArrowheads="1"/>
          </p:cNvSpPr>
          <p:nvPr/>
        </p:nvSpPr>
        <p:spPr bwMode="auto">
          <a:xfrm>
            <a:off x="1905000" y="4691063"/>
            <a:ext cx="1374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A</a:t>
            </a:r>
          </a:p>
        </p:txBody>
      </p:sp>
      <p:sp>
        <p:nvSpPr>
          <p:cNvPr id="30742" name="TextBox 51"/>
          <p:cNvSpPr txBox="1">
            <a:spLocks noChangeArrowheads="1"/>
          </p:cNvSpPr>
          <p:nvPr/>
        </p:nvSpPr>
        <p:spPr bwMode="auto">
          <a:xfrm>
            <a:off x="4799013" y="2971800"/>
            <a:ext cx="13827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D</a:t>
            </a:r>
          </a:p>
        </p:txBody>
      </p:sp>
      <p:sp>
        <p:nvSpPr>
          <p:cNvPr id="30743" name="TextBox 52"/>
          <p:cNvSpPr txBox="1">
            <a:spLocks noChangeArrowheads="1"/>
          </p:cNvSpPr>
          <p:nvPr/>
        </p:nvSpPr>
        <p:spPr bwMode="auto">
          <a:xfrm>
            <a:off x="4799013" y="4462463"/>
            <a:ext cx="13827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MAC Addr:</a:t>
            </a:r>
            <a:r>
              <a:rPr lang="en-US" sz="1600">
                <a:latin typeface="Helvetica" charset="0"/>
                <a:cs typeface="Helvetica" charset="0"/>
              </a:rPr>
              <a:t> C</a:t>
            </a:r>
          </a:p>
        </p:txBody>
      </p:sp>
      <p:sp>
        <p:nvSpPr>
          <p:cNvPr id="30744" name="TextBox 53"/>
          <p:cNvSpPr txBox="1">
            <a:spLocks noChangeArrowheads="1"/>
          </p:cNvSpPr>
          <p:nvPr/>
        </p:nvSpPr>
        <p:spPr bwMode="auto">
          <a:xfrm>
            <a:off x="2640013" y="43434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Helvetica" charset="0"/>
                <a:cs typeface="Helvetica" charset="0"/>
              </a:rPr>
              <a:t>Switch</a:t>
            </a:r>
            <a:endParaRPr lang="en-US" sz="180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1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16285 -7.40741E-7 L 0.16285 -0.1544 " pathEditMode="relative" ptsTypes="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85 -0.15439 L 0.16285 -0.28518 L 0.04149 -0.28518 " pathEditMode="relative" ptsTypes="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848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Media Access Control (MAC) Protocols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Problem: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How do hosts access a broadcast media?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How do they avoid collisions?</a:t>
            </a:r>
          </a:p>
          <a:p>
            <a:pPr>
              <a:lnSpc>
                <a:spcPct val="11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Three solutions: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Channel partition</a:t>
            </a:r>
          </a:p>
          <a:p>
            <a:pPr lvl="1">
              <a:lnSpc>
                <a:spcPct val="110000"/>
              </a:lnSpc>
            </a:pPr>
            <a:r>
              <a:rPr lang="ja-JP" altLang="en-US" sz="2400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Taking turns</a:t>
            </a:r>
            <a:r>
              <a:rPr lang="ja-JP" altLang="en-US" sz="2400" dirty="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Random access</a:t>
            </a:r>
          </a:p>
          <a:p>
            <a:pPr lvl="1">
              <a:lnSpc>
                <a:spcPct val="110000"/>
              </a:lnSpc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lnSpc>
                <a:spcPct val="110000"/>
              </a:lnSpc>
            </a:pP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5157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848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Protocols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Channel partitioning protocols</a:t>
            </a:r>
            <a:r>
              <a:rPr lang="en-US" sz="2600" b="1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Allocate 1/N bandwidth to every host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Share channel efficiently and fairly at high load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Inefficient at low load </a:t>
            </a:r>
            <a:r>
              <a:rPr lang="en-US" dirty="0">
                <a:solidFill>
                  <a:schemeClr val="tx2"/>
                </a:solidFill>
                <a:latin typeface="Gill Sans Light"/>
                <a:ea typeface="ＭＳ Ｐゴシック" charset="0"/>
                <a:cs typeface="Gill Sans Light"/>
              </a:rPr>
              <a:t>(where load = # senders)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1/N bandwidth allocated even if only 1 active node!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Frequency Division Multiple Access (FDMA); optical networks</a:t>
            </a:r>
          </a:p>
          <a:p>
            <a:pPr>
              <a:lnSpc>
                <a:spcPct val="100000"/>
              </a:lnSpc>
            </a:pPr>
            <a:r>
              <a:rPr lang="ja-JP" altLang="en-US" b="1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Taking turns</a:t>
            </a:r>
            <a:r>
              <a:rPr lang="ja-JP" altLang="en-US" b="1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 protocols: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Pass a token around active hosts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host can only send data if it has the token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More efficient at low loads: single node can use &gt;&gt; 1/N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banwidth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Overhead in acquiring the token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Vulnerable to failures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(e.g., failed node or lost token)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Token ring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657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  <p:bldP spid="930819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MAC Protocols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686800" cy="6400800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Random Access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Efficient at low load: single node can fully utilize channel 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High load: collision overhead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Key ideas of random access: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solidFill>
                  <a:srgbClr val="000000"/>
                </a:solidFill>
                <a:latin typeface="Gill Sans Light"/>
                <a:ea typeface="ＭＳ Ｐゴシック" charset="0"/>
                <a:cs typeface="Gill Sans Light"/>
              </a:rPr>
              <a:t>Carrier sense (CS)</a:t>
            </a:r>
          </a:p>
          <a:p>
            <a:pPr lvl="2"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Listen before speaking, and don’</a:t>
            </a:r>
            <a:r>
              <a:rPr lang="en-US" altLang="ja-JP" i="1" dirty="0">
                <a:latin typeface="Gill Sans Light"/>
                <a:ea typeface="ＭＳ Ｐゴシック" charset="0"/>
                <a:cs typeface="Gill Sans Light"/>
              </a:rPr>
              <a:t>t interrupt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Checking if someone else is already sending data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… and waiting till the other node is done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solidFill>
                  <a:srgbClr val="000000"/>
                </a:solidFill>
                <a:latin typeface="Gill Sans Light"/>
                <a:ea typeface="ＭＳ Ｐゴシック" charset="0"/>
                <a:cs typeface="Gill Sans Light"/>
              </a:rPr>
              <a:t>Collision detection (CD)</a:t>
            </a:r>
          </a:p>
          <a:p>
            <a:pPr lvl="2"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If someone else starts talking at the same time, stop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Realizing when two nodes are transmitting at once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…by detecting that the data on the wire is garbled</a:t>
            </a:r>
          </a:p>
          <a:p>
            <a:pPr lvl="1">
              <a:lnSpc>
                <a:spcPct val="80000"/>
              </a:lnSpc>
              <a:buClr>
                <a:schemeClr val="tx2"/>
              </a:buClr>
            </a:pPr>
            <a:r>
              <a:rPr lang="en-US" b="1" dirty="0">
                <a:solidFill>
                  <a:srgbClr val="000000"/>
                </a:solidFill>
                <a:latin typeface="Gill Sans Light"/>
                <a:ea typeface="ＭＳ Ｐゴシック" charset="0"/>
                <a:cs typeface="Gill Sans Light"/>
              </a:rPr>
              <a:t>Randomness</a:t>
            </a:r>
          </a:p>
          <a:p>
            <a:pPr lvl="2">
              <a:lnSpc>
                <a:spcPct val="80000"/>
              </a:lnSpc>
            </a:pP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i="1" dirty="0">
                <a:latin typeface="Gill Sans Light"/>
                <a:ea typeface="ＭＳ Ｐゴシック" charset="0"/>
                <a:cs typeface="Gill Sans Light"/>
              </a:rPr>
              <a:t>t start talking again right away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Waiting for a random time before trying again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CSMA/CD, Ethernet, best known implementation</a:t>
            </a:r>
          </a:p>
          <a:p>
            <a:pPr>
              <a:lnSpc>
                <a:spcPct val="8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01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Goals for Today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Layering</a:t>
            </a:r>
          </a:p>
          <a:p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End-to-end arguments</a:t>
            </a:r>
          </a:p>
          <a:p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buFontTx/>
              <a:buNone/>
            </a:pP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1"/>
            <a:endParaRPr lang="en-US" altLang="ko-KR" sz="2400" dirty="0">
              <a:latin typeface="Gill Sans Light"/>
              <a:ea typeface="굴림" charset="0"/>
              <a:cs typeface="Gill Sans Light"/>
            </a:endParaRPr>
          </a:p>
          <a:p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endParaRPr lang="ko-KR" altLang="en-US" dirty="0">
              <a:latin typeface="Gill Sans Light"/>
              <a:ea typeface="굴림" charset="0"/>
              <a:cs typeface="Gill Sans Light"/>
            </a:endParaRP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554038" y="6000703"/>
            <a:ext cx="79041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ko-KR" sz="2000">
                <a:latin typeface="Gill Sans Light"/>
                <a:cs typeface="Gill Sans Light"/>
              </a:rPr>
              <a:t>Some slides generated from Vern Paxson and Scott Shenker lecture notes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52400" y="6096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2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(Inter) Network Layer (3)</a:t>
            </a: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467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Deliver packets to specified 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network addresses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across multiple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layer networks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Possible other services: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Packet </a:t>
            </a:r>
            <a:r>
              <a:rPr lang="en-US" sz="2400" i="1" dirty="0">
                <a:latin typeface="Gill Sans Light"/>
                <a:ea typeface="ＭＳ Ｐゴシック" charset="0"/>
                <a:cs typeface="Gill Sans Light"/>
              </a:rPr>
              <a:t>scheduling/priority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Buffer management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send </a:t>
            </a:r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packets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to specified network address destination; receive packets destined for end host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define network addresses (globally unique); construct forwarding tables; packet forwarding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1859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(Inter) Network Layer (3)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7772400" cy="51054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IP address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unique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. assigned to network device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Assigned by network administrator or dynamically when host connects to network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1336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39943" name="Rectangle 11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5638800" y="4419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39946" name="Rectangle 14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39951" name="Rectangle 20"/>
          <p:cNvSpPr>
            <a:spLocks noChangeArrowheads="1"/>
          </p:cNvSpPr>
          <p:nvPr/>
        </p:nvSpPr>
        <p:spPr bwMode="auto">
          <a:xfrm>
            <a:off x="2743200" y="4419600"/>
            <a:ext cx="1447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Net. Payload</a:t>
            </a:r>
          </a:p>
        </p:txBody>
      </p:sp>
      <p:sp>
        <p:nvSpPr>
          <p:cNvPr id="39952" name="Rectangle 22"/>
          <p:cNvSpPr>
            <a:spLocks noChangeArrowheads="1"/>
          </p:cNvSpPr>
          <p:nvPr/>
        </p:nvSpPr>
        <p:spPr bwMode="auto">
          <a:xfrm>
            <a:off x="6324600" y="4419600"/>
            <a:ext cx="1447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Net. Payload</a:t>
            </a:r>
          </a:p>
        </p:txBody>
      </p:sp>
      <p:sp>
        <p:nvSpPr>
          <p:cNvPr id="39953" name="Up-Down Arrow 23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54" name="Up-Down Arrow 24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55" name="Up-Down Arrow 25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9956" name="Up-Down Arrow 26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39957" name="Straight Arrow Connector 29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0" y="3200400"/>
            <a:ext cx="9144000" cy="762000"/>
            <a:chOff x="0" y="3200400"/>
            <a:chExt cx="9144000" cy="762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133600" y="3276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600" b="0" dirty="0" err="1">
                  <a:latin typeface="Arial Narrow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860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39979" name="Rectangle 8"/>
            <p:cNvSpPr>
              <a:spLocks noChangeArrowheads="1"/>
            </p:cNvSpPr>
            <p:nvPr/>
          </p:nvSpPr>
          <p:spPr bwMode="auto">
            <a:xfrm>
              <a:off x="5638800" y="3276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Net.</a:t>
              </a:r>
            </a:p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Hdr.</a:t>
              </a:r>
            </a:p>
          </p:txBody>
        </p:sp>
        <p:sp>
          <p:nvSpPr>
            <p:cNvPr id="39980" name="Rectangle 19"/>
            <p:cNvSpPr>
              <a:spLocks noChangeArrowheads="1"/>
            </p:cNvSpPr>
            <p:nvPr/>
          </p:nvSpPr>
          <p:spPr bwMode="auto">
            <a:xfrm>
              <a:off x="2819400" y="3276600"/>
              <a:ext cx="13716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Net. Paylaod</a:t>
              </a:r>
            </a:p>
          </p:txBody>
        </p:sp>
        <p:sp>
          <p:nvSpPr>
            <p:cNvPr id="39981" name="Rectangle 21"/>
            <p:cNvSpPr>
              <a:spLocks noChangeArrowheads="1"/>
            </p:cNvSpPr>
            <p:nvPr/>
          </p:nvSpPr>
          <p:spPr bwMode="auto">
            <a:xfrm>
              <a:off x="6324600" y="3276600"/>
              <a:ext cx="1447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Net. Paylaod</a:t>
              </a:r>
            </a:p>
          </p:txBody>
        </p:sp>
        <p:cxnSp>
          <p:nvCxnSpPr>
            <p:cNvPr id="39982" name="Straight Arrow Connector 30"/>
            <p:cNvCxnSpPr>
              <a:cxnSpLocks noChangeShapeType="1"/>
              <a:endCxn id="39979" idx="1"/>
            </p:cNvCxnSpPr>
            <p:nvPr/>
          </p:nvCxnSpPr>
          <p:spPr bwMode="auto">
            <a:xfrm>
              <a:off x="4191000" y="3581400"/>
              <a:ext cx="14478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9959" name="Straight Arrow Connector 31"/>
          <p:cNvCxnSpPr>
            <a:cxnSpLocks noChangeShapeType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0638" y="2057400"/>
            <a:ext cx="1271587" cy="1143000"/>
            <a:chOff x="20638" y="2057400"/>
            <a:chExt cx="1271587" cy="1143000"/>
          </a:xfrm>
        </p:grpSpPr>
        <p:sp>
          <p:nvSpPr>
            <p:cNvPr id="39974" name="Up-Down Arrow 27"/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39975" name="TextBox 32"/>
            <p:cNvSpPr txBox="1">
              <a:spLocks noChangeArrowheads="1"/>
            </p:cNvSpPr>
            <p:nvPr/>
          </p:nvSpPr>
          <p:spPr bwMode="auto">
            <a:xfrm>
              <a:off x="20638" y="2057400"/>
              <a:ext cx="12715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Transport</a:t>
              </a:r>
            </a:p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Layer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7870825" y="2133600"/>
            <a:ext cx="1273175" cy="1066800"/>
            <a:chOff x="7870825" y="2133600"/>
            <a:chExt cx="1273175" cy="1066800"/>
          </a:xfrm>
        </p:grpSpPr>
        <p:sp>
          <p:nvSpPr>
            <p:cNvPr id="39972" name="Up-Down Arrow 28"/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39973" name="TextBox 33"/>
            <p:cNvSpPr txBox="1">
              <a:spLocks noChangeArrowheads="1"/>
            </p:cNvSpPr>
            <p:nvPr/>
          </p:nvSpPr>
          <p:spPr bwMode="auto">
            <a:xfrm>
              <a:off x="7870825" y="2133600"/>
              <a:ext cx="12731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Transport</a:t>
              </a:r>
            </a:p>
            <a:p>
              <a:pPr algn="ctr" eaLnBrk="1" hangingPunct="1"/>
              <a:r>
                <a:rPr lang="en-US" sz="2000" b="0">
                  <a:latin typeface="Helvetica" charset="0"/>
                  <a:cs typeface="Helvetica" charset="0"/>
                </a:rPr>
                <a:t>Layer</a:t>
              </a:r>
            </a:p>
          </p:txBody>
        </p:sp>
      </p:grpSp>
      <p:sp>
        <p:nvSpPr>
          <p:cNvPr id="39962" name="Right Brace 34"/>
          <p:cNvSpPr>
            <a:spLocks/>
          </p:cNvSpPr>
          <p:nvPr/>
        </p:nvSpPr>
        <p:spPr bwMode="auto">
          <a:xfrm rot="16200000" flipV="1">
            <a:off x="3086100" y="3238500"/>
            <a:ext cx="152400" cy="2057400"/>
          </a:xfrm>
          <a:prstGeom prst="rightBrace">
            <a:avLst>
              <a:gd name="adj1" fmla="val 831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9963" name="TextBox 35"/>
          <p:cNvSpPr txBox="1">
            <a:spLocks noChangeArrowheads="1"/>
          </p:cNvSpPr>
          <p:nvPr/>
        </p:nvSpPr>
        <p:spPr bwMode="auto">
          <a:xfrm>
            <a:off x="2462213" y="3886200"/>
            <a:ext cx="1576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 Payload</a:t>
            </a:r>
          </a:p>
        </p:txBody>
      </p:sp>
      <p:sp>
        <p:nvSpPr>
          <p:cNvPr id="38949" name="Rectangular Callout 36"/>
          <p:cNvSpPr>
            <a:spLocks noChangeArrowheads="1"/>
          </p:cNvSpPr>
          <p:nvPr/>
        </p:nvSpPr>
        <p:spPr bwMode="auto">
          <a:xfrm>
            <a:off x="2514600" y="1981200"/>
            <a:ext cx="2971800" cy="1066800"/>
          </a:xfrm>
          <a:prstGeom prst="wedgeRectCallout">
            <a:avLst>
              <a:gd name="adj1" fmla="val -54292"/>
              <a:gd name="adj2" fmla="val 6884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IP Dest.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 IP Src. Address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Helvetica" charset="0"/>
                <a:cs typeface="Helvetica" charset="0"/>
              </a:rPr>
              <a:t>…</a:t>
            </a:r>
          </a:p>
        </p:txBody>
      </p:sp>
      <p:sp>
        <p:nvSpPr>
          <p:cNvPr id="3996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3996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3996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3996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3996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3997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3997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40337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2"/>
          <p:cNvGrpSpPr>
            <a:grpSpLocks/>
          </p:cNvGrpSpPr>
          <p:nvPr/>
        </p:nvGrpSpPr>
        <p:grpSpPr bwMode="auto">
          <a:xfrm>
            <a:off x="3211513" y="4191000"/>
            <a:ext cx="2122487" cy="2057400"/>
            <a:chOff x="832" y="1344"/>
            <a:chExt cx="1136" cy="1024"/>
          </a:xfrm>
        </p:grpSpPr>
        <p:sp>
          <p:nvSpPr>
            <p:cNvPr id="4103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3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Wide Area Network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7924800" cy="2895600"/>
          </a:xfrm>
        </p:spPr>
        <p:txBody>
          <a:bodyPr/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Wide Area Network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(WAN): network that covers a broad area (e.g., city, state, country, entire world)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Internet is a WAN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WAN connects multiple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layer networks (LANs)</a:t>
            </a:r>
          </a:p>
          <a:p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layer networks are connected by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routers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Different LANs can use different communication technology (e.g., wireless, cellular, optics, wired)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grpSp>
        <p:nvGrpSpPr>
          <p:cNvPr id="40971" name="Group 14"/>
          <p:cNvGrpSpPr>
            <a:grpSpLocks/>
          </p:cNvGrpSpPr>
          <p:nvPr/>
        </p:nvGrpSpPr>
        <p:grpSpPr bwMode="auto">
          <a:xfrm>
            <a:off x="1087438" y="4191000"/>
            <a:ext cx="2417762" cy="1828800"/>
            <a:chOff x="832" y="1344"/>
            <a:chExt cx="1136" cy="1024"/>
          </a:xfrm>
        </p:grpSpPr>
        <p:sp>
          <p:nvSpPr>
            <p:cNvPr id="4102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2" name="Rectangle 24"/>
          <p:cNvSpPr>
            <a:spLocks noChangeArrowheads="1"/>
          </p:cNvSpPr>
          <p:nvPr/>
        </p:nvSpPr>
        <p:spPr bwMode="auto">
          <a:xfrm>
            <a:off x="1057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73" name="Rectangle 25"/>
          <p:cNvSpPr>
            <a:spLocks noChangeArrowheads="1"/>
          </p:cNvSpPr>
          <p:nvPr/>
        </p:nvSpPr>
        <p:spPr bwMode="auto">
          <a:xfrm>
            <a:off x="335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74" name="AutoShape 26"/>
          <p:cNvCxnSpPr>
            <a:cxnSpLocks noChangeShapeType="1"/>
            <a:endCxn id="40973" idx="1"/>
          </p:cNvCxnSpPr>
          <p:nvPr/>
        </p:nvCxnSpPr>
        <p:spPr bwMode="auto">
          <a:xfrm>
            <a:off x="1257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5" name="Group 27"/>
          <p:cNvGrpSpPr>
            <a:grpSpLocks/>
          </p:cNvGrpSpPr>
          <p:nvPr/>
        </p:nvGrpSpPr>
        <p:grpSpPr bwMode="auto">
          <a:xfrm>
            <a:off x="228600" y="4876800"/>
            <a:ext cx="523875" cy="488950"/>
            <a:chOff x="1014" y="912"/>
            <a:chExt cx="574" cy="596"/>
          </a:xfrm>
        </p:grpSpPr>
        <p:sp>
          <p:nvSpPr>
            <p:cNvPr id="4101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2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" name="AutoShape 40"/>
          <p:cNvCxnSpPr>
            <a:cxnSpLocks noChangeShapeType="1"/>
            <a:endCxn id="40972" idx="1"/>
          </p:cNvCxnSpPr>
          <p:nvPr/>
        </p:nvCxnSpPr>
        <p:spPr bwMode="auto">
          <a:xfrm>
            <a:off x="760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0977" name="Group 41"/>
          <p:cNvGrpSpPr>
            <a:grpSpLocks/>
          </p:cNvGrpSpPr>
          <p:nvPr/>
        </p:nvGrpSpPr>
        <p:grpSpPr bwMode="auto">
          <a:xfrm>
            <a:off x="5126038" y="4114800"/>
            <a:ext cx="2265362" cy="1828800"/>
            <a:chOff x="832" y="1344"/>
            <a:chExt cx="1136" cy="1024"/>
          </a:xfrm>
        </p:grpSpPr>
        <p:sp>
          <p:nvSpPr>
            <p:cNvPr id="4100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8" name="Rectangle 51"/>
          <p:cNvSpPr>
            <a:spLocks noChangeArrowheads="1"/>
          </p:cNvSpPr>
          <p:nvPr/>
        </p:nvSpPr>
        <p:spPr bwMode="auto">
          <a:xfrm>
            <a:off x="716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0979" name="Group 52"/>
          <p:cNvGrpSpPr>
            <a:grpSpLocks/>
          </p:cNvGrpSpPr>
          <p:nvPr/>
        </p:nvGrpSpPr>
        <p:grpSpPr bwMode="auto">
          <a:xfrm>
            <a:off x="7781925" y="4978400"/>
            <a:ext cx="523875" cy="488950"/>
            <a:chOff x="1014" y="912"/>
            <a:chExt cx="574" cy="596"/>
          </a:xfrm>
        </p:grpSpPr>
        <p:sp>
          <p:nvSpPr>
            <p:cNvPr id="4099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80" name="AutoShape 65"/>
          <p:cNvCxnSpPr>
            <a:cxnSpLocks noChangeShapeType="1"/>
            <a:stCxn id="40978" idx="3"/>
          </p:cNvCxnSpPr>
          <p:nvPr/>
        </p:nvCxnSpPr>
        <p:spPr bwMode="auto">
          <a:xfrm flipV="1">
            <a:off x="7346950" y="5314950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66"/>
          <p:cNvCxnSpPr>
            <a:cxnSpLocks noChangeShapeType="1"/>
            <a:stCxn id="40982" idx="3"/>
            <a:endCxn id="40978" idx="1"/>
          </p:cNvCxnSpPr>
          <p:nvPr/>
        </p:nvCxnSpPr>
        <p:spPr bwMode="auto">
          <a:xfrm flipV="1">
            <a:off x="5410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2" name="Rectangle 67"/>
          <p:cNvSpPr>
            <a:spLocks noChangeArrowheads="1"/>
          </p:cNvSpPr>
          <p:nvPr/>
        </p:nvSpPr>
        <p:spPr bwMode="auto">
          <a:xfrm>
            <a:off x="5226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3" name="AutoShape 68"/>
          <p:cNvCxnSpPr>
            <a:cxnSpLocks noChangeShapeType="1"/>
            <a:stCxn id="40973" idx="3"/>
            <a:endCxn id="40982" idx="1"/>
          </p:cNvCxnSpPr>
          <p:nvPr/>
        </p:nvCxnSpPr>
        <p:spPr bwMode="auto">
          <a:xfrm>
            <a:off x="3536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4" name="Text Box 76"/>
          <p:cNvSpPr txBox="1">
            <a:spLocks noChangeArrowheads="1"/>
          </p:cNvSpPr>
          <p:nvPr/>
        </p:nvSpPr>
        <p:spPr bwMode="auto">
          <a:xfrm>
            <a:off x="152400" y="3962400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0985" name="Text Box 77"/>
          <p:cNvSpPr txBox="1">
            <a:spLocks noChangeArrowheads="1"/>
          </p:cNvSpPr>
          <p:nvPr/>
        </p:nvSpPr>
        <p:spPr bwMode="auto">
          <a:xfrm>
            <a:off x="7543800" y="4114800"/>
            <a:ext cx="1108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0986" name="Text Box 78"/>
          <p:cNvSpPr txBox="1">
            <a:spLocks noChangeArrowheads="1"/>
          </p:cNvSpPr>
          <p:nvPr/>
        </p:nvSpPr>
        <p:spPr bwMode="auto">
          <a:xfrm>
            <a:off x="3181350" y="4724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0987" name="Text Box 79"/>
          <p:cNvSpPr txBox="1">
            <a:spLocks noChangeArrowheads="1"/>
          </p:cNvSpPr>
          <p:nvPr/>
        </p:nvSpPr>
        <p:spPr bwMode="auto">
          <a:xfrm>
            <a:off x="5086350" y="5105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0988" name="Rectangle 83"/>
          <p:cNvSpPr>
            <a:spLocks noChangeArrowheads="1"/>
          </p:cNvSpPr>
          <p:nvPr/>
        </p:nvSpPr>
        <p:spPr bwMode="auto">
          <a:xfrm>
            <a:off x="5181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9" name="AutoShape 85"/>
          <p:cNvCxnSpPr>
            <a:cxnSpLocks noChangeShapeType="1"/>
            <a:stCxn id="40973" idx="3"/>
            <a:endCxn id="40988" idx="1"/>
          </p:cNvCxnSpPr>
          <p:nvPr/>
        </p:nvCxnSpPr>
        <p:spPr bwMode="auto">
          <a:xfrm flipV="1">
            <a:off x="3536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0" name="Text Box 86"/>
          <p:cNvSpPr txBox="1">
            <a:spLocks noChangeArrowheads="1"/>
          </p:cNvSpPr>
          <p:nvPr/>
        </p:nvSpPr>
        <p:spPr bwMode="auto">
          <a:xfrm>
            <a:off x="5029200" y="41910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0991" name="AutoShape 87"/>
          <p:cNvCxnSpPr>
            <a:cxnSpLocks noChangeShapeType="1"/>
            <a:stCxn id="40988" idx="3"/>
            <a:endCxn id="40978" idx="1"/>
          </p:cNvCxnSpPr>
          <p:nvPr/>
        </p:nvCxnSpPr>
        <p:spPr bwMode="auto">
          <a:xfrm>
            <a:off x="5365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AutoShape 26"/>
          <p:cNvCxnSpPr>
            <a:cxnSpLocks noChangeShapeType="1"/>
            <a:stCxn id="41037" idx="2"/>
            <a:endCxn id="40994" idx="1"/>
          </p:cNvCxnSpPr>
          <p:nvPr/>
        </p:nvCxnSpPr>
        <p:spPr bwMode="auto">
          <a:xfrm rot="10800000" flipH="1" flipV="1">
            <a:off x="1257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AutoShape 26"/>
          <p:cNvCxnSpPr>
            <a:cxnSpLocks noChangeShapeType="1"/>
            <a:stCxn id="41033" idx="4"/>
            <a:endCxn id="41036" idx="6"/>
          </p:cNvCxnSpPr>
          <p:nvPr/>
        </p:nvCxnSpPr>
        <p:spPr bwMode="auto">
          <a:xfrm rot="5400000" flipH="1" flipV="1">
            <a:off x="2579688" y="5168900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4" name="Rectangle 24"/>
          <p:cNvSpPr>
            <a:spLocks noChangeArrowheads="1"/>
          </p:cNvSpPr>
          <p:nvPr/>
        </p:nvSpPr>
        <p:spPr bwMode="auto">
          <a:xfrm>
            <a:off x="2254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95" name="Text Box 78"/>
          <p:cNvSpPr txBox="1">
            <a:spLocks noChangeArrowheads="1"/>
          </p:cNvSpPr>
          <p:nvPr/>
        </p:nvSpPr>
        <p:spPr bwMode="auto">
          <a:xfrm>
            <a:off x="2133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12110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Routers</a:t>
            </a:r>
          </a:p>
        </p:txBody>
      </p:sp>
      <p:sp>
        <p:nvSpPr>
          <p:cNvPr id="4198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1752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each packet received on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incoming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outgoing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based on packet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destination IP address (towards its destination)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Store &amp; 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packets are buffered before being forwarded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Forwarding table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mapping between IP address and the output link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819400" y="2819400"/>
            <a:ext cx="6324600" cy="3505200"/>
            <a:chOff x="2819400" y="2819400"/>
            <a:chExt cx="6324600" cy="3505200"/>
          </a:xfrm>
        </p:grpSpPr>
        <p:sp>
          <p:nvSpPr>
            <p:cNvPr id="42023" name="Rounded Rectangle 111"/>
            <p:cNvSpPr>
              <a:spLocks noChangeArrowheads="1"/>
            </p:cNvSpPr>
            <p:nvPr/>
          </p:nvSpPr>
          <p:spPr bwMode="auto">
            <a:xfrm>
              <a:off x="2819400" y="2819400"/>
              <a:ext cx="6324600" cy="3505200"/>
            </a:xfrm>
            <a:prstGeom prst="roundRect">
              <a:avLst>
                <a:gd name="adj" fmla="val 16667"/>
              </a:avLst>
            </a:prstGeom>
            <a:solidFill>
              <a:srgbClr val="FFFFAA">
                <a:alpha val="32156"/>
              </a:srgbClr>
            </a:solidFill>
            <a:ln w="12700">
              <a:solidFill>
                <a:srgbClr val="BFBFBF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42024" name="Group 2"/>
            <p:cNvGrpSpPr>
              <a:grpSpLocks/>
            </p:cNvGrpSpPr>
            <p:nvPr/>
          </p:nvGrpSpPr>
          <p:grpSpPr bwMode="auto">
            <a:xfrm>
              <a:off x="6937375" y="5481638"/>
              <a:ext cx="1751013" cy="304800"/>
              <a:chOff x="1056" y="1872"/>
              <a:chExt cx="1104" cy="192"/>
            </a:xfrm>
          </p:grpSpPr>
          <p:sp>
            <p:nvSpPr>
              <p:cNvPr id="1069059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5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6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5" name="Group 6"/>
            <p:cNvGrpSpPr>
              <a:grpSpLocks/>
            </p:cNvGrpSpPr>
            <p:nvPr/>
          </p:nvGrpSpPr>
          <p:grpSpPr bwMode="auto">
            <a:xfrm>
              <a:off x="6937375" y="4568825"/>
              <a:ext cx="1751013" cy="304800"/>
              <a:chOff x="1056" y="1872"/>
              <a:chExt cx="1104" cy="192"/>
            </a:xfrm>
          </p:grpSpPr>
          <p:sp>
            <p:nvSpPr>
              <p:cNvPr id="1069063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2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3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6" name="Group 10"/>
            <p:cNvGrpSpPr>
              <a:grpSpLocks/>
            </p:cNvGrpSpPr>
            <p:nvPr/>
          </p:nvGrpSpPr>
          <p:grpSpPr bwMode="auto">
            <a:xfrm>
              <a:off x="6937375" y="3581400"/>
              <a:ext cx="1751013" cy="303213"/>
              <a:chOff x="1056" y="1872"/>
              <a:chExt cx="1104" cy="192"/>
            </a:xfrm>
          </p:grpSpPr>
          <p:sp>
            <p:nvSpPr>
              <p:cNvPr id="1069067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9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0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27" name="Rectangle 16"/>
            <p:cNvSpPr>
              <a:spLocks noChangeArrowheads="1"/>
            </p:cNvSpPr>
            <p:nvPr/>
          </p:nvSpPr>
          <p:spPr bwMode="auto">
            <a:xfrm>
              <a:off x="4962525" y="3503613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343" tIns="44379" rIns="90343" bIns="44379" anchor="ctr">
              <a:flatTx/>
            </a:bodyPr>
            <a:lstStyle/>
            <a:p>
              <a:pPr algn="ctr" defTabSz="912813" eaLnBrk="0" hangingPunct="0"/>
              <a:endParaRPr lang="en-US" sz="1600" b="0">
                <a:latin typeface="Arial" charset="0"/>
              </a:endParaRPr>
            </a:p>
          </p:txBody>
        </p:sp>
        <p:grpSp>
          <p:nvGrpSpPr>
            <p:cNvPr id="42028" name="Group 17"/>
            <p:cNvGrpSpPr>
              <a:grpSpLocks/>
            </p:cNvGrpSpPr>
            <p:nvPr/>
          </p:nvGrpSpPr>
          <p:grpSpPr bwMode="auto">
            <a:xfrm>
              <a:off x="3208338" y="3581400"/>
              <a:ext cx="1751012" cy="303213"/>
              <a:chOff x="1056" y="1872"/>
              <a:chExt cx="1104" cy="192"/>
            </a:xfrm>
          </p:grpSpPr>
          <p:sp>
            <p:nvSpPr>
              <p:cNvPr id="1069074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6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7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9" name="Group 21"/>
            <p:cNvGrpSpPr>
              <a:grpSpLocks/>
            </p:cNvGrpSpPr>
            <p:nvPr/>
          </p:nvGrpSpPr>
          <p:grpSpPr bwMode="auto">
            <a:xfrm>
              <a:off x="3208338" y="4568825"/>
              <a:ext cx="1751012" cy="304800"/>
              <a:chOff x="1056" y="1872"/>
              <a:chExt cx="1104" cy="192"/>
            </a:xfrm>
          </p:grpSpPr>
          <p:sp>
            <p:nvSpPr>
              <p:cNvPr id="1069078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3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4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30" name="Group 25"/>
            <p:cNvGrpSpPr>
              <a:grpSpLocks/>
            </p:cNvGrpSpPr>
            <p:nvPr/>
          </p:nvGrpSpPr>
          <p:grpSpPr bwMode="auto">
            <a:xfrm>
              <a:off x="3208338" y="5481638"/>
              <a:ext cx="1751012" cy="304800"/>
              <a:chOff x="1056" y="1872"/>
              <a:chExt cx="1104" cy="192"/>
            </a:xfrm>
          </p:grpSpPr>
          <p:sp>
            <p:nvSpPr>
              <p:cNvPr id="1069082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0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1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31" name="Rectangle 29"/>
            <p:cNvSpPr>
              <a:spLocks noChangeArrowheads="1"/>
            </p:cNvSpPr>
            <p:nvPr/>
          </p:nvSpPr>
          <p:spPr bwMode="auto">
            <a:xfrm>
              <a:off x="3197225" y="3001963"/>
              <a:ext cx="1609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2" name="Rectangle 30"/>
            <p:cNvSpPr>
              <a:spLocks noChangeArrowheads="1"/>
            </p:cNvSpPr>
            <p:nvPr/>
          </p:nvSpPr>
          <p:spPr bwMode="auto">
            <a:xfrm>
              <a:off x="6959600" y="3001963"/>
              <a:ext cx="15668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3" name="Line 31"/>
            <p:cNvSpPr>
              <a:spLocks noChangeShapeType="1"/>
            </p:cNvSpPr>
            <p:nvPr/>
          </p:nvSpPr>
          <p:spPr bwMode="auto">
            <a:xfrm flipV="1">
              <a:off x="3132138" y="5697538"/>
              <a:ext cx="5783262" cy="12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4" name="Freeform 32"/>
            <p:cNvSpPr>
              <a:spLocks/>
            </p:cNvSpPr>
            <p:nvPr/>
          </p:nvSpPr>
          <p:spPr bwMode="auto">
            <a:xfrm flipV="1">
              <a:off x="3132138" y="3732213"/>
              <a:ext cx="5783262" cy="1825625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96" y="0"/>
                  </a:lnTo>
                  <a:lnTo>
                    <a:pt x="2400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rgbClr val="00CC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5" name="Freeform 33"/>
            <p:cNvSpPr>
              <a:spLocks/>
            </p:cNvSpPr>
            <p:nvPr/>
          </p:nvSpPr>
          <p:spPr bwMode="auto">
            <a:xfrm>
              <a:off x="3132138" y="3732213"/>
              <a:ext cx="5783262" cy="989012"/>
            </a:xfrm>
            <a:custGeom>
              <a:avLst/>
              <a:gdLst>
                <a:gd name="T0" fmla="*/ 0 w 3600"/>
                <a:gd name="T1" fmla="*/ 0 h 576"/>
                <a:gd name="T2" fmla="*/ 2147483647 w 3600"/>
                <a:gd name="T3" fmla="*/ 0 h 576"/>
                <a:gd name="T4" fmla="*/ 2147483647 w 3600"/>
                <a:gd name="T5" fmla="*/ 2147483647 h 576"/>
                <a:gd name="T6" fmla="*/ 2147483647 w 3600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76"/>
                <a:gd name="T14" fmla="*/ 3600 w 360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76">
                  <a:moveTo>
                    <a:pt x="0" y="0"/>
                  </a:moveTo>
                  <a:lnTo>
                    <a:pt x="1248" y="0"/>
                  </a:lnTo>
                  <a:lnTo>
                    <a:pt x="2400" y="576"/>
                  </a:lnTo>
                  <a:lnTo>
                    <a:pt x="3600" y="576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6" name="Freeform 34"/>
            <p:cNvSpPr>
              <a:spLocks/>
            </p:cNvSpPr>
            <p:nvPr/>
          </p:nvSpPr>
          <p:spPr bwMode="auto">
            <a:xfrm>
              <a:off x="3132138" y="4721225"/>
              <a:ext cx="5783262" cy="836613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48" y="0"/>
                  </a:lnTo>
                  <a:lnTo>
                    <a:pt x="2448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7" name="Rectangle 35"/>
            <p:cNvSpPr>
              <a:spLocks noChangeArrowheads="1"/>
            </p:cNvSpPr>
            <p:nvPr/>
          </p:nvSpPr>
          <p:spPr bwMode="auto">
            <a:xfrm>
              <a:off x="5380038" y="2971800"/>
              <a:ext cx="768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 eaLnBrk="0" hangingPunct="0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Router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8" name="Rectangle 36"/>
            <p:cNvSpPr>
              <a:spLocks noChangeArrowheads="1"/>
            </p:cNvSpPr>
            <p:nvPr/>
          </p:nvSpPr>
          <p:spPr bwMode="auto">
            <a:xfrm>
              <a:off x="3436938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069093" name="Rectangle 37"/>
            <p:cNvSpPr>
              <a:spLocks noChangeArrowheads="1"/>
            </p:cNvSpPr>
            <p:nvPr/>
          </p:nvSpPr>
          <p:spPr bwMode="auto">
            <a:xfrm>
              <a:off x="5491163" y="3808413"/>
              <a:ext cx="1141412" cy="2054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>
              <a:prstShdw prst="shdw18" dist="17961" dir="13500000">
                <a:schemeClr val="bg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latin typeface="Arial" pitchFamily="-107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040" name="Rectangle 38"/>
            <p:cNvSpPr>
              <a:spLocks noChangeArrowheads="1"/>
            </p:cNvSpPr>
            <p:nvPr/>
          </p:nvSpPr>
          <p:spPr bwMode="auto">
            <a:xfrm>
              <a:off x="4273550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1" name="Rectangle 39"/>
            <p:cNvSpPr>
              <a:spLocks noChangeArrowheads="1"/>
            </p:cNvSpPr>
            <p:nvPr/>
          </p:nvSpPr>
          <p:spPr bwMode="auto">
            <a:xfrm>
              <a:off x="5643563" y="38846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5643563" y="41894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3" name="Rectangle 41"/>
            <p:cNvSpPr>
              <a:spLocks noChangeArrowheads="1"/>
            </p:cNvSpPr>
            <p:nvPr/>
          </p:nvSpPr>
          <p:spPr bwMode="auto">
            <a:xfrm>
              <a:off x="6784975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4" name="Rectangle 42"/>
            <p:cNvSpPr>
              <a:spLocks noChangeArrowheads="1"/>
            </p:cNvSpPr>
            <p:nvPr/>
          </p:nvSpPr>
          <p:spPr bwMode="auto">
            <a:xfrm>
              <a:off x="7697788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5" name="Rectangle 43"/>
            <p:cNvSpPr>
              <a:spLocks noChangeArrowheads="1"/>
            </p:cNvSpPr>
            <p:nvPr/>
          </p:nvSpPr>
          <p:spPr bwMode="auto">
            <a:xfrm>
              <a:off x="3817938" y="46450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6" name="Rectangle 44"/>
            <p:cNvSpPr>
              <a:spLocks noChangeArrowheads="1"/>
            </p:cNvSpPr>
            <p:nvPr/>
          </p:nvSpPr>
          <p:spPr bwMode="auto">
            <a:xfrm>
              <a:off x="5643563" y="45688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7" name="Rectangle 45"/>
            <p:cNvSpPr>
              <a:spLocks noChangeArrowheads="1"/>
            </p:cNvSpPr>
            <p:nvPr/>
          </p:nvSpPr>
          <p:spPr bwMode="auto">
            <a:xfrm>
              <a:off x="7013575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8" name="Rectangle 46"/>
            <p:cNvSpPr>
              <a:spLocks noChangeArrowheads="1"/>
            </p:cNvSpPr>
            <p:nvPr/>
          </p:nvSpPr>
          <p:spPr bwMode="auto">
            <a:xfrm>
              <a:off x="8231188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9" name="Rectangle 47"/>
            <p:cNvSpPr>
              <a:spLocks noChangeArrowheads="1"/>
            </p:cNvSpPr>
            <p:nvPr/>
          </p:nvSpPr>
          <p:spPr bwMode="auto">
            <a:xfrm>
              <a:off x="3436938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0" name="Rectangle 48"/>
            <p:cNvSpPr>
              <a:spLocks noChangeArrowheads="1"/>
            </p:cNvSpPr>
            <p:nvPr/>
          </p:nvSpPr>
          <p:spPr bwMode="auto">
            <a:xfrm>
              <a:off x="4502150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1" name="Rectangle 49"/>
            <p:cNvSpPr>
              <a:spLocks noChangeArrowheads="1"/>
            </p:cNvSpPr>
            <p:nvPr/>
          </p:nvSpPr>
          <p:spPr bwMode="auto">
            <a:xfrm>
              <a:off x="5643563" y="4873625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2" name="Rectangle 50"/>
            <p:cNvSpPr>
              <a:spLocks noChangeArrowheads="1"/>
            </p:cNvSpPr>
            <p:nvPr/>
          </p:nvSpPr>
          <p:spPr bwMode="auto">
            <a:xfrm>
              <a:off x="6784975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3" name="Rectangle 51"/>
            <p:cNvSpPr>
              <a:spLocks noChangeArrowheads="1"/>
            </p:cNvSpPr>
            <p:nvPr/>
          </p:nvSpPr>
          <p:spPr bwMode="auto">
            <a:xfrm>
              <a:off x="8154988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4" name="Rectangle 52"/>
            <p:cNvSpPr>
              <a:spLocks noChangeArrowheads="1"/>
            </p:cNvSpPr>
            <p:nvPr/>
          </p:nvSpPr>
          <p:spPr bwMode="auto">
            <a:xfrm>
              <a:off x="389413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5" name="Rectangle 53"/>
            <p:cNvSpPr>
              <a:spLocks noChangeArrowheads="1"/>
            </p:cNvSpPr>
            <p:nvPr/>
          </p:nvSpPr>
          <p:spPr bwMode="auto">
            <a:xfrm>
              <a:off x="5643563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6" name="Rectangle 54"/>
            <p:cNvSpPr>
              <a:spLocks noChangeArrowheads="1"/>
            </p:cNvSpPr>
            <p:nvPr/>
          </p:nvSpPr>
          <p:spPr bwMode="auto">
            <a:xfrm>
              <a:off x="5643563" y="53292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7" name="Rectangle 55"/>
            <p:cNvSpPr>
              <a:spLocks noChangeArrowheads="1"/>
            </p:cNvSpPr>
            <p:nvPr/>
          </p:nvSpPr>
          <p:spPr bwMode="auto">
            <a:xfrm>
              <a:off x="769778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8" name="Text Box 56"/>
            <p:cNvSpPr txBox="1">
              <a:spLocks noChangeArrowheads="1"/>
            </p:cNvSpPr>
            <p:nvPr/>
          </p:nvSpPr>
          <p:spPr bwMode="auto">
            <a:xfrm>
              <a:off x="5414963" y="3505200"/>
              <a:ext cx="9144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Memory</a:t>
              </a:r>
            </a:p>
          </p:txBody>
        </p:sp>
      </p:grp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0" y="3505200"/>
            <a:ext cx="1447800" cy="2057400"/>
            <a:chOff x="832" y="1344"/>
            <a:chExt cx="1136" cy="1024"/>
          </a:xfrm>
        </p:grpSpPr>
        <p:sp>
          <p:nvSpPr>
            <p:cNvPr id="420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1989" name="Oval 42"/>
          <p:cNvSpPr>
            <a:spLocks noChangeArrowheads="1"/>
          </p:cNvSpPr>
          <p:nvPr/>
        </p:nvSpPr>
        <p:spPr bwMode="auto">
          <a:xfrm>
            <a:off x="1789113" y="3733800"/>
            <a:ext cx="631825" cy="757238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0" name="Oval 43"/>
          <p:cNvSpPr>
            <a:spLocks noChangeArrowheads="1"/>
          </p:cNvSpPr>
          <p:nvPr/>
        </p:nvSpPr>
        <p:spPr bwMode="auto">
          <a:xfrm>
            <a:off x="1443038" y="3932238"/>
            <a:ext cx="482600" cy="75723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Oval 44"/>
          <p:cNvSpPr>
            <a:spLocks noChangeArrowheads="1"/>
          </p:cNvSpPr>
          <p:nvPr/>
        </p:nvSpPr>
        <p:spPr bwMode="auto">
          <a:xfrm>
            <a:off x="1295400" y="4387850"/>
            <a:ext cx="327025" cy="5461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2" name="Oval 45"/>
          <p:cNvSpPr>
            <a:spLocks noChangeArrowheads="1"/>
          </p:cNvSpPr>
          <p:nvPr/>
        </p:nvSpPr>
        <p:spPr bwMode="auto">
          <a:xfrm>
            <a:off x="1393825" y="4659313"/>
            <a:ext cx="554038" cy="7889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Oval 46"/>
          <p:cNvSpPr>
            <a:spLocks noChangeArrowheads="1"/>
          </p:cNvSpPr>
          <p:nvPr/>
        </p:nvSpPr>
        <p:spPr bwMode="auto">
          <a:xfrm>
            <a:off x="1619250" y="4770438"/>
            <a:ext cx="855663" cy="79216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4" name="Oval 47"/>
          <p:cNvSpPr>
            <a:spLocks noChangeArrowheads="1"/>
          </p:cNvSpPr>
          <p:nvPr/>
        </p:nvSpPr>
        <p:spPr bwMode="auto">
          <a:xfrm>
            <a:off x="2281238" y="3990975"/>
            <a:ext cx="395287" cy="5572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5" name="Oval 48"/>
          <p:cNvSpPr>
            <a:spLocks noChangeArrowheads="1"/>
          </p:cNvSpPr>
          <p:nvPr/>
        </p:nvSpPr>
        <p:spPr bwMode="auto">
          <a:xfrm>
            <a:off x="2276475" y="4335463"/>
            <a:ext cx="466725" cy="59531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6" name="Oval 49"/>
          <p:cNvSpPr>
            <a:spLocks noChangeArrowheads="1"/>
          </p:cNvSpPr>
          <p:nvPr/>
        </p:nvSpPr>
        <p:spPr bwMode="auto">
          <a:xfrm>
            <a:off x="2235200" y="4460875"/>
            <a:ext cx="463550" cy="9763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7" name="Oval 50"/>
          <p:cNvSpPr>
            <a:spLocks noChangeArrowheads="1"/>
          </p:cNvSpPr>
          <p:nvPr/>
        </p:nvSpPr>
        <p:spPr bwMode="auto">
          <a:xfrm>
            <a:off x="1397000" y="3894138"/>
            <a:ext cx="1284288" cy="16398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8" name="Rectangle 51"/>
          <p:cNvSpPr>
            <a:spLocks noChangeArrowheads="1"/>
          </p:cNvSpPr>
          <p:nvPr/>
        </p:nvSpPr>
        <p:spPr bwMode="auto">
          <a:xfrm>
            <a:off x="2209800" y="4114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9" name="Rectangle 67"/>
          <p:cNvSpPr>
            <a:spLocks noChangeArrowheads="1"/>
          </p:cNvSpPr>
          <p:nvPr/>
        </p:nvSpPr>
        <p:spPr bwMode="auto">
          <a:xfrm>
            <a:off x="1797050" y="53911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0" name="AutoShape 68"/>
          <p:cNvCxnSpPr>
            <a:cxnSpLocks noChangeShapeType="1"/>
            <a:stCxn id="41991" idx="2"/>
            <a:endCxn id="41999" idx="0"/>
          </p:cNvCxnSpPr>
          <p:nvPr/>
        </p:nvCxnSpPr>
        <p:spPr bwMode="auto">
          <a:xfrm rot="10800000" flipH="1" flipV="1">
            <a:off x="1295400" y="4660900"/>
            <a:ext cx="593725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1" name="Rectangle 83"/>
          <p:cNvSpPr>
            <a:spLocks noChangeArrowheads="1"/>
          </p:cNvSpPr>
          <p:nvPr/>
        </p:nvSpPr>
        <p:spPr bwMode="auto">
          <a:xfrm>
            <a:off x="908050" y="3938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2" name="AutoShape 85"/>
          <p:cNvCxnSpPr>
            <a:cxnSpLocks noChangeShapeType="1"/>
            <a:stCxn id="42012" idx="0"/>
            <a:endCxn id="42001" idx="1"/>
          </p:cNvCxnSpPr>
          <p:nvPr/>
        </p:nvCxnSpPr>
        <p:spPr bwMode="auto">
          <a:xfrm rot="16200000" flipV="1">
            <a:off x="798513" y="4135438"/>
            <a:ext cx="547687" cy="3254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68"/>
          <p:cNvCxnSpPr>
            <a:cxnSpLocks noChangeShapeType="1"/>
            <a:stCxn id="41991" idx="2"/>
            <a:endCxn id="41998" idx="1"/>
          </p:cNvCxnSpPr>
          <p:nvPr/>
        </p:nvCxnSpPr>
        <p:spPr bwMode="auto">
          <a:xfrm rot="10800000" flipH="1">
            <a:off x="1295400" y="4200525"/>
            <a:ext cx="914400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76200" y="48577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2005" name="Rectangle 25"/>
          <p:cNvSpPr>
            <a:spLocks noChangeArrowheads="1"/>
          </p:cNvSpPr>
          <p:nvPr/>
        </p:nvSpPr>
        <p:spPr bwMode="auto">
          <a:xfrm>
            <a:off x="882650" y="53911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6" name="AutoShape 68"/>
          <p:cNvCxnSpPr>
            <a:cxnSpLocks noChangeShapeType="1"/>
            <a:endCxn id="42001" idx="1"/>
          </p:cNvCxnSpPr>
          <p:nvPr/>
        </p:nvCxnSpPr>
        <p:spPr bwMode="auto">
          <a:xfrm rot="5400000" flipH="1" flipV="1">
            <a:off x="142081" y="4110832"/>
            <a:ext cx="852487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68"/>
          <p:cNvCxnSpPr>
            <a:cxnSpLocks noChangeShapeType="1"/>
            <a:stCxn id="42004" idx="2"/>
            <a:endCxn id="42005" idx="0"/>
          </p:cNvCxnSpPr>
          <p:nvPr/>
        </p:nvCxnSpPr>
        <p:spPr bwMode="auto">
          <a:xfrm rot="16200000" flipH="1">
            <a:off x="390525" y="4806950"/>
            <a:ext cx="361950" cy="806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68"/>
          <p:cNvCxnSpPr>
            <a:cxnSpLocks noChangeShapeType="1"/>
            <a:stCxn id="42004" idx="3"/>
            <a:endCxn id="42012" idx="1"/>
          </p:cNvCxnSpPr>
          <p:nvPr/>
        </p:nvCxnSpPr>
        <p:spPr bwMode="auto">
          <a:xfrm flipV="1">
            <a:off x="260350" y="4657725"/>
            <a:ext cx="882650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68"/>
          <p:cNvCxnSpPr>
            <a:cxnSpLocks noChangeShapeType="1"/>
            <a:endCxn id="41999" idx="1"/>
          </p:cNvCxnSpPr>
          <p:nvPr/>
        </p:nvCxnSpPr>
        <p:spPr bwMode="auto">
          <a:xfrm>
            <a:off x="1066800" y="5391150"/>
            <a:ext cx="73025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68"/>
          <p:cNvCxnSpPr>
            <a:cxnSpLocks noChangeShapeType="1"/>
            <a:endCxn id="41998" idx="2"/>
          </p:cNvCxnSpPr>
          <p:nvPr/>
        </p:nvCxnSpPr>
        <p:spPr bwMode="auto">
          <a:xfrm rot="5400000" flipH="1" flipV="1">
            <a:off x="1579563" y="4611687"/>
            <a:ext cx="1047750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1" name="Oval 110"/>
          <p:cNvSpPr/>
          <p:nvPr/>
        </p:nvSpPr>
        <p:spPr bwMode="auto">
          <a:xfrm>
            <a:off x="914400" y="4343400"/>
            <a:ext cx="685800" cy="533400"/>
          </a:xfrm>
          <a:prstGeom prst="ellipse">
            <a:avLst/>
          </a:prstGeom>
          <a:solidFill>
            <a:srgbClr val="FFFFAA">
              <a:alpha val="49000"/>
            </a:srgb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2012" name="Rectangle 25"/>
          <p:cNvSpPr>
            <a:spLocks noChangeArrowheads="1"/>
          </p:cNvSpPr>
          <p:nvPr/>
        </p:nvSpPr>
        <p:spPr bwMode="auto">
          <a:xfrm>
            <a:off x="1143000" y="45720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3073" name="Curved Connector 115"/>
          <p:cNvCxnSpPr>
            <a:cxnSpLocks noChangeShapeType="1"/>
            <a:stCxn id="111" idx="0"/>
          </p:cNvCxnSpPr>
          <p:nvPr/>
        </p:nvCxnSpPr>
        <p:spPr bwMode="auto">
          <a:xfrm rot="5400000" flipH="1" flipV="1">
            <a:off x="1657350" y="3181350"/>
            <a:ext cx="762000" cy="1562100"/>
          </a:xfrm>
          <a:prstGeom prst="curvedConnector2">
            <a:avLst/>
          </a:prstGeom>
          <a:noFill/>
          <a:ln w="76200">
            <a:solidFill>
              <a:srgbClr val="BFBFB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99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3211513" y="4191000"/>
            <a:ext cx="2122487" cy="2057400"/>
            <a:chOff x="832" y="1344"/>
            <a:chExt cx="1136" cy="1024"/>
          </a:xfrm>
        </p:grpSpPr>
        <p:sp>
          <p:nvSpPr>
            <p:cNvPr id="441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Packet Forwarding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315200" cy="22098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Upon receiving a packet, a router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read the IP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destination address of the packet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consults its forwarding table 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output port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forwards packet to corresponding output port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grpSp>
        <p:nvGrpSpPr>
          <p:cNvPr id="44043" name="Group 14"/>
          <p:cNvGrpSpPr>
            <a:grpSpLocks/>
          </p:cNvGrpSpPr>
          <p:nvPr/>
        </p:nvGrpSpPr>
        <p:grpSpPr bwMode="auto">
          <a:xfrm>
            <a:off x="1087438" y="4191000"/>
            <a:ext cx="2417762" cy="1828800"/>
            <a:chOff x="832" y="1344"/>
            <a:chExt cx="1136" cy="1024"/>
          </a:xfrm>
        </p:grpSpPr>
        <p:sp>
          <p:nvSpPr>
            <p:cNvPr id="44105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6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7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8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9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0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1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2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3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44" name="Rectangle 24"/>
          <p:cNvSpPr>
            <a:spLocks noChangeArrowheads="1"/>
          </p:cNvSpPr>
          <p:nvPr/>
        </p:nvSpPr>
        <p:spPr bwMode="auto">
          <a:xfrm>
            <a:off x="1057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45" name="Rectangle 25"/>
          <p:cNvSpPr>
            <a:spLocks noChangeArrowheads="1"/>
          </p:cNvSpPr>
          <p:nvPr/>
        </p:nvSpPr>
        <p:spPr bwMode="auto">
          <a:xfrm>
            <a:off x="335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46" name="AutoShape 26"/>
          <p:cNvCxnSpPr>
            <a:cxnSpLocks noChangeShapeType="1"/>
            <a:endCxn id="44045" idx="1"/>
          </p:cNvCxnSpPr>
          <p:nvPr/>
        </p:nvCxnSpPr>
        <p:spPr bwMode="auto">
          <a:xfrm>
            <a:off x="1257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47" name="Group 27"/>
          <p:cNvGrpSpPr>
            <a:grpSpLocks/>
          </p:cNvGrpSpPr>
          <p:nvPr/>
        </p:nvGrpSpPr>
        <p:grpSpPr bwMode="auto">
          <a:xfrm>
            <a:off x="228600" y="4876800"/>
            <a:ext cx="523875" cy="488950"/>
            <a:chOff x="1014" y="912"/>
            <a:chExt cx="574" cy="596"/>
          </a:xfrm>
        </p:grpSpPr>
        <p:sp>
          <p:nvSpPr>
            <p:cNvPr id="44093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1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48" name="AutoShape 40"/>
          <p:cNvCxnSpPr>
            <a:cxnSpLocks noChangeShapeType="1"/>
            <a:endCxn id="44044" idx="1"/>
          </p:cNvCxnSpPr>
          <p:nvPr/>
        </p:nvCxnSpPr>
        <p:spPr bwMode="auto">
          <a:xfrm>
            <a:off x="760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49" name="Group 41"/>
          <p:cNvGrpSpPr>
            <a:grpSpLocks/>
          </p:cNvGrpSpPr>
          <p:nvPr/>
        </p:nvGrpSpPr>
        <p:grpSpPr bwMode="auto">
          <a:xfrm>
            <a:off x="5126038" y="4114800"/>
            <a:ext cx="2265362" cy="1828800"/>
            <a:chOff x="832" y="1344"/>
            <a:chExt cx="1136" cy="1024"/>
          </a:xfrm>
        </p:grpSpPr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1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2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50" name="Rectangle 51"/>
          <p:cNvSpPr>
            <a:spLocks noChangeArrowheads="1"/>
          </p:cNvSpPr>
          <p:nvPr/>
        </p:nvSpPr>
        <p:spPr bwMode="auto">
          <a:xfrm>
            <a:off x="7162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4051" name="Group 52"/>
          <p:cNvGrpSpPr>
            <a:grpSpLocks/>
          </p:cNvGrpSpPr>
          <p:nvPr/>
        </p:nvGrpSpPr>
        <p:grpSpPr bwMode="auto">
          <a:xfrm>
            <a:off x="7781925" y="4978400"/>
            <a:ext cx="523875" cy="488950"/>
            <a:chOff x="1014" y="912"/>
            <a:chExt cx="574" cy="596"/>
          </a:xfrm>
        </p:grpSpPr>
        <p:sp>
          <p:nvSpPr>
            <p:cNvPr id="44072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0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52" name="AutoShape 65"/>
          <p:cNvCxnSpPr>
            <a:cxnSpLocks noChangeShapeType="1"/>
            <a:stCxn id="44050" idx="3"/>
          </p:cNvCxnSpPr>
          <p:nvPr/>
        </p:nvCxnSpPr>
        <p:spPr bwMode="auto">
          <a:xfrm flipV="1">
            <a:off x="7346950" y="5314950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66"/>
          <p:cNvCxnSpPr>
            <a:cxnSpLocks noChangeShapeType="1"/>
            <a:stCxn id="44054" idx="3"/>
            <a:endCxn id="44050" idx="1"/>
          </p:cNvCxnSpPr>
          <p:nvPr/>
        </p:nvCxnSpPr>
        <p:spPr bwMode="auto">
          <a:xfrm flipV="1">
            <a:off x="5410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4" name="Rectangle 67"/>
          <p:cNvSpPr>
            <a:spLocks noChangeArrowheads="1"/>
          </p:cNvSpPr>
          <p:nvPr/>
        </p:nvSpPr>
        <p:spPr bwMode="auto">
          <a:xfrm>
            <a:off x="5226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55" name="AutoShape 68"/>
          <p:cNvCxnSpPr>
            <a:cxnSpLocks noChangeShapeType="1"/>
            <a:stCxn id="44045" idx="3"/>
            <a:endCxn id="44054" idx="1"/>
          </p:cNvCxnSpPr>
          <p:nvPr/>
        </p:nvCxnSpPr>
        <p:spPr bwMode="auto">
          <a:xfrm>
            <a:off x="3536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6" name="Text Box 76"/>
          <p:cNvSpPr txBox="1">
            <a:spLocks noChangeArrowheads="1"/>
          </p:cNvSpPr>
          <p:nvPr/>
        </p:nvSpPr>
        <p:spPr bwMode="auto">
          <a:xfrm>
            <a:off x="152400" y="3962400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4057" name="Text Box 77"/>
          <p:cNvSpPr txBox="1">
            <a:spLocks noChangeArrowheads="1"/>
          </p:cNvSpPr>
          <p:nvPr/>
        </p:nvSpPr>
        <p:spPr bwMode="auto">
          <a:xfrm>
            <a:off x="7543800" y="4114800"/>
            <a:ext cx="1108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4058" name="Text Box 78"/>
          <p:cNvSpPr txBox="1">
            <a:spLocks noChangeArrowheads="1"/>
          </p:cNvSpPr>
          <p:nvPr/>
        </p:nvSpPr>
        <p:spPr bwMode="auto">
          <a:xfrm>
            <a:off x="3181350" y="4724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4059" name="Text Box 79"/>
          <p:cNvSpPr txBox="1">
            <a:spLocks noChangeArrowheads="1"/>
          </p:cNvSpPr>
          <p:nvPr/>
        </p:nvSpPr>
        <p:spPr bwMode="auto">
          <a:xfrm>
            <a:off x="5086350" y="51054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4060" name="Rectangle 83"/>
          <p:cNvSpPr>
            <a:spLocks noChangeArrowheads="1"/>
          </p:cNvSpPr>
          <p:nvPr/>
        </p:nvSpPr>
        <p:spPr bwMode="auto">
          <a:xfrm>
            <a:off x="5181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61" name="AutoShape 85"/>
          <p:cNvCxnSpPr>
            <a:cxnSpLocks noChangeShapeType="1"/>
            <a:stCxn id="44045" idx="3"/>
            <a:endCxn id="44060" idx="1"/>
          </p:cNvCxnSpPr>
          <p:nvPr/>
        </p:nvCxnSpPr>
        <p:spPr bwMode="auto">
          <a:xfrm flipV="1">
            <a:off x="3536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62" name="Text Box 86"/>
          <p:cNvSpPr txBox="1">
            <a:spLocks noChangeArrowheads="1"/>
          </p:cNvSpPr>
          <p:nvPr/>
        </p:nvSpPr>
        <p:spPr bwMode="auto">
          <a:xfrm>
            <a:off x="5029200" y="4191000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4063" name="AutoShape 87"/>
          <p:cNvCxnSpPr>
            <a:cxnSpLocks noChangeShapeType="1"/>
            <a:stCxn id="44060" idx="3"/>
            <a:endCxn id="44050" idx="1"/>
          </p:cNvCxnSpPr>
          <p:nvPr/>
        </p:nvCxnSpPr>
        <p:spPr bwMode="auto">
          <a:xfrm>
            <a:off x="5365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4" name="AutoShape 26"/>
          <p:cNvCxnSpPr>
            <a:cxnSpLocks noChangeShapeType="1"/>
            <a:stCxn id="44113" idx="2"/>
            <a:endCxn id="44066" idx="1"/>
          </p:cNvCxnSpPr>
          <p:nvPr/>
        </p:nvCxnSpPr>
        <p:spPr bwMode="auto">
          <a:xfrm rot="10800000" flipH="1" flipV="1">
            <a:off x="1257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065" name="AutoShape 26"/>
          <p:cNvCxnSpPr>
            <a:cxnSpLocks noChangeShapeType="1"/>
            <a:stCxn id="44109" idx="4"/>
            <a:endCxn id="44112" idx="6"/>
          </p:cNvCxnSpPr>
          <p:nvPr/>
        </p:nvCxnSpPr>
        <p:spPr bwMode="auto">
          <a:xfrm rot="5400000" flipH="1" flipV="1">
            <a:off x="2579688" y="5168900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66" name="Rectangle 24"/>
          <p:cNvSpPr>
            <a:spLocks noChangeArrowheads="1"/>
          </p:cNvSpPr>
          <p:nvPr/>
        </p:nvSpPr>
        <p:spPr bwMode="auto">
          <a:xfrm>
            <a:off x="2254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7" name="Text Box 78"/>
          <p:cNvSpPr txBox="1">
            <a:spLocks noChangeArrowheads="1"/>
          </p:cNvSpPr>
          <p:nvPr/>
        </p:nvSpPr>
        <p:spPr bwMode="auto">
          <a:xfrm>
            <a:off x="2133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  <p:sp>
        <p:nvSpPr>
          <p:cNvPr id="44068" name="Freeform 132"/>
          <p:cNvSpPr>
            <a:spLocks noChangeArrowheads="1"/>
          </p:cNvSpPr>
          <p:nvPr/>
        </p:nvSpPr>
        <p:spPr bwMode="auto">
          <a:xfrm>
            <a:off x="846138" y="4506913"/>
            <a:ext cx="6926262" cy="722312"/>
          </a:xfrm>
          <a:custGeom>
            <a:avLst/>
            <a:gdLst>
              <a:gd name="T0" fmla="*/ 0 w 6925733"/>
              <a:gd name="T1" fmla="*/ 436481 h 722489"/>
              <a:gd name="T2" fmla="*/ 694743 w 6925733"/>
              <a:gd name="T3" fmla="*/ 453379 h 722489"/>
              <a:gd name="T4" fmla="*/ 2304517 w 6925733"/>
              <a:gd name="T5" fmla="*/ 622334 h 722489"/>
              <a:gd name="T6" fmla="*/ 2711196 w 6925733"/>
              <a:gd name="T7" fmla="*/ 605441 h 722489"/>
              <a:gd name="T8" fmla="*/ 4202355 w 6925733"/>
              <a:gd name="T9" fmla="*/ 98562 h 722489"/>
              <a:gd name="T10" fmla="*/ 4473476 w 6925733"/>
              <a:gd name="T11" fmla="*/ 14084 h 722489"/>
              <a:gd name="T12" fmla="*/ 4693755 w 6925733"/>
              <a:gd name="T13" fmla="*/ 98562 h 722489"/>
              <a:gd name="T14" fmla="*/ 6167972 w 6925733"/>
              <a:gd name="T15" fmla="*/ 622334 h 722489"/>
              <a:gd name="T16" fmla="*/ 6930494 w 6925733"/>
              <a:gd name="T17" fmla="*/ 689923 h 722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25733"/>
              <a:gd name="T28" fmla="*/ 0 h 722489"/>
              <a:gd name="T29" fmla="*/ 6925733 w 6925733"/>
              <a:gd name="T30" fmla="*/ 722489 h 722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25733" h="722489">
                <a:moveTo>
                  <a:pt x="0" y="437444"/>
                </a:moveTo>
                <a:cubicBezTo>
                  <a:pt x="155222" y="430389"/>
                  <a:pt x="310444" y="423334"/>
                  <a:pt x="694266" y="454378"/>
                </a:cubicBezTo>
                <a:cubicBezTo>
                  <a:pt x="1078088" y="485423"/>
                  <a:pt x="1967089" y="598311"/>
                  <a:pt x="2302933" y="623711"/>
                </a:cubicBezTo>
                <a:cubicBezTo>
                  <a:pt x="2638777" y="649111"/>
                  <a:pt x="2393244" y="694267"/>
                  <a:pt x="2709333" y="606778"/>
                </a:cubicBezTo>
                <a:cubicBezTo>
                  <a:pt x="3025422" y="519289"/>
                  <a:pt x="3905955" y="197556"/>
                  <a:pt x="4199466" y="98778"/>
                </a:cubicBezTo>
                <a:cubicBezTo>
                  <a:pt x="4492977" y="0"/>
                  <a:pt x="4388556" y="14111"/>
                  <a:pt x="4470400" y="14111"/>
                </a:cubicBezTo>
                <a:cubicBezTo>
                  <a:pt x="4552244" y="14111"/>
                  <a:pt x="4690533" y="98778"/>
                  <a:pt x="4690533" y="98778"/>
                </a:cubicBezTo>
                <a:cubicBezTo>
                  <a:pt x="4972755" y="200378"/>
                  <a:pt x="5791200" y="524933"/>
                  <a:pt x="6163733" y="623711"/>
                </a:cubicBezTo>
                <a:cubicBezTo>
                  <a:pt x="6536266" y="722489"/>
                  <a:pt x="6925733" y="691444"/>
                  <a:pt x="6925733" y="69144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1219200" y="4648200"/>
            <a:ext cx="1752600" cy="228600"/>
            <a:chOff x="1219200" y="4648200"/>
            <a:chExt cx="1752600" cy="228600"/>
          </a:xfrm>
        </p:grpSpPr>
        <p:sp>
          <p:nvSpPr>
            <p:cNvPr id="44070" name="Rectangle 133"/>
            <p:cNvSpPr>
              <a:spLocks noChangeArrowheads="1"/>
            </p:cNvSpPr>
            <p:nvPr/>
          </p:nvSpPr>
          <p:spPr bwMode="auto">
            <a:xfrm>
              <a:off x="1219200" y="4648200"/>
              <a:ext cx="990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71" name="Rectangle 134"/>
            <p:cNvSpPr>
              <a:spLocks noChangeArrowheads="1"/>
            </p:cNvSpPr>
            <p:nvPr/>
          </p:nvSpPr>
          <p:spPr bwMode="auto">
            <a:xfrm>
              <a:off x="2209800" y="4648200"/>
              <a:ext cx="762000" cy="228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IP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339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684 0.04213 L 0.37222 -0.05671 L 0.57031 0.03472 L 0.61476 0.0395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40386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Why not use MAC addresses for routing?</a:t>
            </a:r>
          </a:p>
          <a:p>
            <a:pPr lvl="1"/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scale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MAC address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SSN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  (unreadable) home address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MAC address: uniquely associated to the device for the entire lifetime of the device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address: changes as the device location changes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Your notebook IP address at school is different from home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45066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032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400800" y="4267200"/>
            <a:ext cx="2608263" cy="1676400"/>
            <a:chOff x="6477000" y="4267200"/>
            <a:chExt cx="2607662" cy="1676400"/>
          </a:xfrm>
        </p:grpSpPr>
        <p:pic>
          <p:nvPicPr>
            <p:cNvPr id="45072" name="Picture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Box 93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5314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10 7</a:t>
              </a:r>
              <a:r>
                <a:rPr lang="en-US" sz="1800" b="0" baseline="30000">
                  <a:latin typeface="Helvetica" charset="0"/>
                  <a:cs typeface="Helvetica" charset="0"/>
                </a:rPr>
                <a:t>th</a:t>
              </a:r>
              <a:r>
                <a:rPr lang="en-US" sz="1800" b="0">
                  <a:latin typeface="Helvetica" charset="0"/>
                  <a:cs typeface="Helvetica" charset="0"/>
                </a:rPr>
                <a:t> Street NW</a:t>
              </a:r>
            </a:p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Washington, DC 21115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304800" y="4267200"/>
            <a:ext cx="2366963" cy="1676400"/>
            <a:chOff x="6477000" y="4267200"/>
            <a:chExt cx="2367116" cy="1676400"/>
          </a:xfrm>
        </p:grpSpPr>
        <p:pic>
          <p:nvPicPr>
            <p:cNvPr id="45069" name="Picture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0" name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1" name="TextBox 98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2108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1051 Euclid Ave</a:t>
              </a:r>
            </a:p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Berkeley, CA 94722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770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1.11111E-6 C -0.09235 0.03241 -0.18472 0.06505 -0.26857 0.07408 C -0.35242 0.08311 -0.43576 0.06667 -0.50364 0.0544 C -0.57152 0.04213 -0.62378 0.02107 -0.67586 1.11111E-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</a:p>
        </p:txBody>
      </p:sp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46089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194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001000" cy="5715000"/>
          </a:xfrm>
        </p:spPr>
        <p:txBody>
          <a:bodyPr/>
          <a:lstStyle/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Why does packet forwarding using IP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. scale?</a:t>
            </a:r>
          </a:p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Because IP addresses can be aggregated</a:t>
            </a:r>
          </a:p>
          <a:p>
            <a:pPr lvl="1"/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E.g., all IP addresses at UC Berkeley start with 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0xA9E5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i.e., any address of form 0xA9E5**** belongs to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Thus, a router in NY needs to keep a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single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entry for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all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hosts at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we were using MAC addresses the NY router would need to maintain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an entry for every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Berkeley host!!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person with SSN: 123-45-6789 vs.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John Smith, 123 First Street, LA, US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344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The Internet Protocol (IP)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590800"/>
          </a:xfrm>
        </p:spPr>
        <p:txBody>
          <a:bodyPr/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 Protocol: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Internet’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network layer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 it provides: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Packet Delivery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Tries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it’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to deliver packet to its destination 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lost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corrupted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delivered out of order</a:t>
            </a:r>
          </a:p>
        </p:txBody>
      </p:sp>
      <p:pic>
        <p:nvPicPr>
          <p:cNvPr id="4710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25" y="4651375"/>
            <a:ext cx="1730375" cy="1062038"/>
          </a:xfrm>
          <a:noFill/>
        </p:spPr>
      </p:pic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2724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1714500" y="5308600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6122988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0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source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7224713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destination</a:t>
            </a:r>
          </a:p>
        </p:txBody>
      </p:sp>
      <p:pic>
        <p:nvPicPr>
          <p:cNvPr id="4711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33888"/>
            <a:ext cx="1928813" cy="1630362"/>
          </a:xfrm>
          <a:noFill/>
        </p:spPr>
      </p:pic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3521075" y="4876800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cs typeface="Helvetica" charset="0"/>
              </a:rPr>
              <a:t>IP network</a:t>
            </a:r>
          </a:p>
        </p:txBody>
      </p:sp>
      <p:grpSp>
        <p:nvGrpSpPr>
          <p:cNvPr id="47115" name="Group 12"/>
          <p:cNvGrpSpPr>
            <a:grpSpLocks/>
          </p:cNvGrpSpPr>
          <p:nvPr/>
        </p:nvGrpSpPr>
        <p:grpSpPr bwMode="auto">
          <a:xfrm>
            <a:off x="2089150" y="4770438"/>
            <a:ext cx="327025" cy="457200"/>
            <a:chOff x="4505" y="1615"/>
            <a:chExt cx="206" cy="288"/>
          </a:xfrm>
        </p:grpSpPr>
        <p:sp>
          <p:nvSpPr>
            <p:cNvPr id="4712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3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6" name="Group 15"/>
          <p:cNvGrpSpPr>
            <a:grpSpLocks/>
          </p:cNvGrpSpPr>
          <p:nvPr/>
        </p:nvGrpSpPr>
        <p:grpSpPr bwMode="auto">
          <a:xfrm>
            <a:off x="2584450" y="4775200"/>
            <a:ext cx="327025" cy="457200"/>
            <a:chOff x="4505" y="1615"/>
            <a:chExt cx="206" cy="288"/>
          </a:xfrm>
        </p:grpSpPr>
        <p:sp>
          <p:nvSpPr>
            <p:cNvPr id="4712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7" name="Group 18"/>
          <p:cNvGrpSpPr>
            <a:grpSpLocks/>
          </p:cNvGrpSpPr>
          <p:nvPr/>
        </p:nvGrpSpPr>
        <p:grpSpPr bwMode="auto">
          <a:xfrm>
            <a:off x="6438900" y="4629150"/>
            <a:ext cx="327025" cy="457200"/>
            <a:chOff x="4505" y="1615"/>
            <a:chExt cx="206" cy="288"/>
          </a:xfrm>
        </p:grpSpPr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7118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7121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7122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7123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7124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68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Transport Layer (4)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5486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Provide end-to-end communication between 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/>
            </a:r>
            <a:b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2400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processes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pPr lvl="1">
              <a:buClr>
                <a:schemeClr val="tx2"/>
              </a:buClr>
            </a:pPr>
            <a:r>
              <a:rPr lang="en-US" sz="2400" dirty="0" err="1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Demultiplexing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of communication between hosts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Possible other services:</a:t>
            </a:r>
          </a:p>
          <a:p>
            <a:pPr lvl="2">
              <a:buClr>
                <a:schemeClr val="tx2"/>
              </a:buClr>
            </a:pP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Reliability </a:t>
            </a:r>
            <a:r>
              <a:rPr lang="en-US" sz="2400" dirty="0">
                <a:solidFill>
                  <a:schemeClr val="tx2"/>
                </a:solidFill>
                <a:latin typeface="Gill Sans Light"/>
                <a:ea typeface="ＭＳ Ｐゴシック" charset="0"/>
                <a:cs typeface="Gill Sans Light"/>
              </a:rPr>
              <a:t>in the presence of errors</a:t>
            </a:r>
            <a:endParaRPr lang="en-US" sz="2400" dirty="0">
              <a:solidFill>
                <a:srgbClr val="FF0000"/>
              </a:solidFill>
              <a:latin typeface="Gill Sans Light"/>
              <a:ea typeface="ＭＳ Ｐゴシック" charset="0"/>
              <a:cs typeface="Gill Sans Light"/>
            </a:endParaRPr>
          </a:p>
          <a:p>
            <a:pPr lvl="2">
              <a:buClr>
                <a:schemeClr val="tx2"/>
              </a:buClr>
            </a:pP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Timing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properties</a:t>
            </a:r>
          </a:p>
          <a:p>
            <a:pPr lvl="2">
              <a:buClr>
                <a:schemeClr val="tx2"/>
              </a:buClr>
            </a:pP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Rate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adaptation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 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(flow-control, congestion control)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send message to specific process at given destination; local process receives messages sent to it</a:t>
            </a:r>
          </a:p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port numbers, perhaps implement reliability, flow control,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packetization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of large messages, framing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TCP and UDP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4334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Port Numbers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7391400" cy="1676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Port number: 16-bit number identifying the end-point of a transport connection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 80 identifies the port on which a processing implementing HTTP server can be connected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1213" name="Rectangle 60"/>
          <p:cNvSpPr>
            <a:spLocks noChangeArrowheads="1"/>
          </p:cNvSpPr>
          <p:nvPr/>
        </p:nvSpPr>
        <p:spPr bwMode="auto">
          <a:xfrm>
            <a:off x="28194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336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4860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1216" name="Rectangle 65"/>
          <p:cNvSpPr>
            <a:spLocks noChangeArrowheads="1"/>
          </p:cNvSpPr>
          <p:nvPr/>
        </p:nvSpPr>
        <p:spPr bwMode="auto">
          <a:xfrm>
            <a:off x="63246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217" name="Rectangle 67"/>
          <p:cNvSpPr>
            <a:spLocks noChangeArrowheads="1"/>
          </p:cNvSpPr>
          <p:nvPr/>
        </p:nvSpPr>
        <p:spPr bwMode="auto">
          <a:xfrm>
            <a:off x="5638800" y="3276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1219" name="Rectangle 70"/>
          <p:cNvSpPr>
            <a:spLocks noChangeArrowheads="1"/>
          </p:cNvSpPr>
          <p:nvPr/>
        </p:nvSpPr>
        <p:spPr bwMode="auto">
          <a:xfrm>
            <a:off x="28194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1336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1221" name="Rectangle 73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1223" name="Rectangle 75"/>
          <p:cNvSpPr>
            <a:spLocks noChangeArrowheads="1"/>
          </p:cNvSpPr>
          <p:nvPr/>
        </p:nvSpPr>
        <p:spPr bwMode="auto">
          <a:xfrm>
            <a:off x="63246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224" name="Rectangle 77"/>
          <p:cNvSpPr>
            <a:spLocks noChangeArrowheads="1"/>
          </p:cNvSpPr>
          <p:nvPr/>
        </p:nvSpPr>
        <p:spPr bwMode="auto">
          <a:xfrm>
            <a:off x="5638800" y="4419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225" name="Rectangle 78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51230" name="Rectangle 97"/>
          <p:cNvSpPr>
            <a:spLocks noChangeArrowheads="1"/>
          </p:cNvSpPr>
          <p:nvPr/>
        </p:nvSpPr>
        <p:spPr bwMode="auto">
          <a:xfrm>
            <a:off x="35052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1231" name="Rectangle 98"/>
          <p:cNvSpPr>
            <a:spLocks noChangeArrowheads="1"/>
          </p:cNvSpPr>
          <p:nvPr/>
        </p:nvSpPr>
        <p:spPr bwMode="auto">
          <a:xfrm>
            <a:off x="35052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1232" name="Rectangle 101"/>
          <p:cNvSpPr>
            <a:spLocks noChangeArrowheads="1"/>
          </p:cNvSpPr>
          <p:nvPr/>
        </p:nvSpPr>
        <p:spPr bwMode="auto">
          <a:xfrm>
            <a:off x="70104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1233" name="Rectangle 102"/>
          <p:cNvSpPr>
            <a:spLocks noChangeArrowheads="1"/>
          </p:cNvSpPr>
          <p:nvPr/>
        </p:nvSpPr>
        <p:spPr bwMode="auto">
          <a:xfrm>
            <a:off x="70104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cxnSp>
        <p:nvCxnSpPr>
          <p:cNvPr id="51234" name="Straight Arrow Connector 29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35" name="Straight Arrow Connector 31"/>
          <p:cNvCxnSpPr>
            <a:cxnSpLocks noChangeShapeType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236" name="Straight Arrow Connector 30"/>
          <p:cNvCxnSpPr>
            <a:cxnSpLocks noChangeShapeType="1"/>
          </p:cNvCxnSpPr>
          <p:nvPr/>
        </p:nvCxnSpPr>
        <p:spPr bwMode="auto">
          <a:xfrm>
            <a:off x="4191000" y="3581400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237" name="Up-Down Arrow 23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38" name="Up-Down Arrow 24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39" name="Up-Down Arrow 23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1240" name="Up-Down Arrow 24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0" y="2057400"/>
            <a:ext cx="9144000" cy="1143000"/>
            <a:chOff x="0" y="2057400"/>
            <a:chExt cx="9144000" cy="11430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51243" name="Rectangle 45"/>
            <p:cNvSpPr>
              <a:spLocks noChangeArrowheads="1"/>
            </p:cNvSpPr>
            <p:nvPr/>
          </p:nvSpPr>
          <p:spPr bwMode="auto">
            <a:xfrm>
              <a:off x="28194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Hdr.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84860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51245" name="Rectangle 55"/>
            <p:cNvSpPr>
              <a:spLocks noChangeArrowheads="1"/>
            </p:cNvSpPr>
            <p:nvPr/>
          </p:nvSpPr>
          <p:spPr bwMode="auto">
            <a:xfrm>
              <a:off x="63246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  <a:cs typeface="Arial Narrow" charset="0"/>
                </a:rPr>
                <a:t>Hdr.</a:t>
              </a:r>
            </a:p>
          </p:txBody>
        </p:sp>
        <p:sp>
          <p:nvSpPr>
            <p:cNvPr id="51246" name="Rectangle 96"/>
            <p:cNvSpPr>
              <a:spLocks noChangeArrowheads="1"/>
            </p:cNvSpPr>
            <p:nvPr/>
          </p:nvSpPr>
          <p:spPr bwMode="auto">
            <a:xfrm>
              <a:off x="35052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sp>
          <p:nvSpPr>
            <p:cNvPr id="51247" name="Rectangle 100"/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cxnSp>
          <p:nvCxnSpPr>
            <p:cNvPr id="51248" name="Straight Arrow Connector 30"/>
            <p:cNvCxnSpPr>
              <a:cxnSpLocks noChangeShapeType="1"/>
              <a:endCxn id="51245" idx="1"/>
            </p:cNvCxnSpPr>
            <p:nvPr/>
          </p:nvCxnSpPr>
          <p:spPr bwMode="auto">
            <a:xfrm>
              <a:off x="4191000" y="2438400"/>
              <a:ext cx="2133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249" name="Up-Down Arrow 27"/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51250" name="Up-Down Arrow 27"/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2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03600"/>
            <a:ext cx="467276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is Networking Important?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Virtually all apps you use communicate over network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times main functionality is implemented remotely (e.g., Google services, Amazon, Facebook, Twitter, …)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Thus, connectivity is key service provided by an OS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Many times, connectivity issues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among top complaints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3251200"/>
            <a:ext cx="4978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8600" y="35814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848600" y="40386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Internet Transport Protocols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Datagram service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UDP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No-frills extension of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IP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Multiplexing/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Demultiplexing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among processes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Reliable, in-order delivery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TCP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Connection set-up &amp; tear-down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Discarding corrupted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Retransmission of lost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Flow control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not available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Delay and/or bandwidth guarantees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Sessions that survive change-of-IP-address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6571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Application Layer (7 - not 5!)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Service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any service provided to the end user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Interface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depends on the application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Protocol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depends on the application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Examples: Skype, SMTP (email), HTTP (Web), Halo,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BitTorrent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 …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happened to layers 5 &amp; 6?</a:t>
            </a:r>
          </a:p>
          <a:p>
            <a:pPr lvl="1">
              <a:lnSpc>
                <a:spcPct val="100000"/>
              </a:lnSpc>
            </a:pP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Session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and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Presentation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layers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Part of </a:t>
            </a:r>
            <a:r>
              <a:rPr lang="en-US" b="1" i="1" dirty="0">
                <a:latin typeface="Gill Sans Light"/>
                <a:ea typeface="ＭＳ Ｐゴシック" charset="0"/>
                <a:cs typeface="Gill Sans Light"/>
              </a:rPr>
              <a:t>OSI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architecture, but not Internet architecture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Their functionality is provided by application layer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82783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Application Layer (5)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4478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4478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0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57349" name="Rectangle 45"/>
          <p:cNvSpPr>
            <a:spLocks noChangeArrowheads="1"/>
          </p:cNvSpPr>
          <p:nvPr/>
        </p:nvSpPr>
        <p:spPr bwMode="auto">
          <a:xfrm>
            <a:off x="2819400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48600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57351" name="Rectangle 55"/>
          <p:cNvSpPr>
            <a:spLocks noChangeArrowheads="1"/>
          </p:cNvSpPr>
          <p:nvPr/>
        </p:nvSpPr>
        <p:spPr bwMode="auto">
          <a:xfrm>
            <a:off x="6324600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7353" name="Rectangle 60"/>
          <p:cNvSpPr>
            <a:spLocks noChangeArrowheads="1"/>
          </p:cNvSpPr>
          <p:nvPr/>
        </p:nvSpPr>
        <p:spPr bwMode="auto">
          <a:xfrm>
            <a:off x="28194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1336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848600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57356" name="Rectangle 65"/>
          <p:cNvSpPr>
            <a:spLocks noChangeArrowheads="1"/>
          </p:cNvSpPr>
          <p:nvPr/>
        </p:nvSpPr>
        <p:spPr bwMode="auto">
          <a:xfrm>
            <a:off x="63246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7357" name="Rectangle 67"/>
          <p:cNvSpPr>
            <a:spLocks noChangeArrowheads="1"/>
          </p:cNvSpPr>
          <p:nvPr/>
        </p:nvSpPr>
        <p:spPr bwMode="auto">
          <a:xfrm>
            <a:off x="5638800" y="3276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7359" name="Rectangle 70"/>
          <p:cNvSpPr>
            <a:spLocks noChangeArrowheads="1"/>
          </p:cNvSpPr>
          <p:nvPr/>
        </p:nvSpPr>
        <p:spPr bwMode="auto">
          <a:xfrm>
            <a:off x="28194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1336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7361" name="Rectangle 73"/>
          <p:cNvSpPr>
            <a:spLocks noChangeArrowheads="1"/>
          </p:cNvSpPr>
          <p:nvPr/>
        </p:nvSpPr>
        <p:spPr bwMode="auto">
          <a:xfrm>
            <a:off x="14478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848600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57363" name="Rectangle 75"/>
          <p:cNvSpPr>
            <a:spLocks noChangeArrowheads="1"/>
          </p:cNvSpPr>
          <p:nvPr/>
        </p:nvSpPr>
        <p:spPr bwMode="auto">
          <a:xfrm>
            <a:off x="63246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7364" name="Rectangle 77"/>
          <p:cNvSpPr>
            <a:spLocks noChangeArrowheads="1"/>
          </p:cNvSpPr>
          <p:nvPr/>
        </p:nvSpPr>
        <p:spPr bwMode="auto">
          <a:xfrm>
            <a:off x="5638800" y="4419600"/>
            <a:ext cx="685800" cy="609600"/>
          </a:xfrm>
          <a:prstGeom prst="rect">
            <a:avLst/>
          </a:prstGeom>
          <a:solidFill>
            <a:srgbClr val="A0BC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Net.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7365" name="Rectangle 78"/>
          <p:cNvSpPr>
            <a:spLocks noChangeArrowheads="1"/>
          </p:cNvSpPr>
          <p:nvPr/>
        </p:nvSpPr>
        <p:spPr bwMode="auto">
          <a:xfrm>
            <a:off x="49530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848600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4953000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76" name="TextBox 2"/>
          <p:cNvSpPr txBox="1">
            <a:spLocks noChangeArrowheads="1"/>
          </p:cNvSpPr>
          <p:nvPr/>
        </p:nvSpPr>
        <p:spPr bwMode="auto">
          <a:xfrm>
            <a:off x="4953000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57370" name="Rectangle 96"/>
          <p:cNvSpPr>
            <a:spLocks noChangeArrowheads="1"/>
          </p:cNvSpPr>
          <p:nvPr/>
        </p:nvSpPr>
        <p:spPr bwMode="auto">
          <a:xfrm>
            <a:off x="3505200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1" name="Rectangle 97"/>
          <p:cNvSpPr>
            <a:spLocks noChangeArrowheads="1"/>
          </p:cNvSpPr>
          <p:nvPr/>
        </p:nvSpPr>
        <p:spPr bwMode="auto">
          <a:xfrm>
            <a:off x="35052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2" name="Rectangle 98"/>
          <p:cNvSpPr>
            <a:spLocks noChangeArrowheads="1"/>
          </p:cNvSpPr>
          <p:nvPr/>
        </p:nvSpPr>
        <p:spPr bwMode="auto">
          <a:xfrm>
            <a:off x="35052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3" name="Rectangle 100"/>
          <p:cNvSpPr>
            <a:spLocks noChangeArrowheads="1"/>
          </p:cNvSpPr>
          <p:nvPr/>
        </p:nvSpPr>
        <p:spPr bwMode="auto">
          <a:xfrm>
            <a:off x="7010400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4" name="Rectangle 101"/>
          <p:cNvSpPr>
            <a:spLocks noChangeArrowheads="1"/>
          </p:cNvSpPr>
          <p:nvPr/>
        </p:nvSpPr>
        <p:spPr bwMode="auto">
          <a:xfrm>
            <a:off x="7010400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57375" name="Rectangle 102"/>
          <p:cNvSpPr>
            <a:spLocks noChangeArrowheads="1"/>
          </p:cNvSpPr>
          <p:nvPr/>
        </p:nvSpPr>
        <p:spPr bwMode="auto">
          <a:xfrm>
            <a:off x="7010400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cxnSp>
        <p:nvCxnSpPr>
          <p:cNvPr id="57376" name="Straight Arrow Connector 29"/>
          <p:cNvCxnSpPr>
            <a:cxnSpLocks noChangeShapeType="1"/>
          </p:cNvCxnSpPr>
          <p:nvPr/>
        </p:nvCxnSpPr>
        <p:spPr bwMode="auto">
          <a:xfrm>
            <a:off x="4191000" y="4724400"/>
            <a:ext cx="762000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Straight Arrow Connector 31"/>
          <p:cNvCxnSpPr>
            <a:cxnSpLocks noChangeShapeType="1"/>
          </p:cNvCxnSpPr>
          <p:nvPr/>
        </p:nvCxnSpPr>
        <p:spPr bwMode="auto">
          <a:xfrm>
            <a:off x="4191000" y="5905500"/>
            <a:ext cx="762000" cy="95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Straight Arrow Connector 30"/>
          <p:cNvCxnSpPr>
            <a:cxnSpLocks noChangeShapeType="1"/>
          </p:cNvCxnSpPr>
          <p:nvPr/>
        </p:nvCxnSpPr>
        <p:spPr bwMode="auto">
          <a:xfrm>
            <a:off x="4191000" y="3581400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Straight Arrow Connector 30"/>
          <p:cNvCxnSpPr>
            <a:cxnSpLocks noChangeShapeType="1"/>
            <a:endCxn id="57351" idx="1"/>
          </p:cNvCxnSpPr>
          <p:nvPr/>
        </p:nvCxnSpPr>
        <p:spPr bwMode="auto">
          <a:xfrm>
            <a:off x="4191000" y="2438400"/>
            <a:ext cx="2133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80" name="Up-Down Arrow 23"/>
          <p:cNvSpPr>
            <a:spLocks noChangeArrowheads="1"/>
          </p:cNvSpPr>
          <p:nvPr/>
        </p:nvSpPr>
        <p:spPr bwMode="auto">
          <a:xfrm>
            <a:off x="5334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1" name="Up-Down Arrow 24"/>
          <p:cNvSpPr>
            <a:spLocks noChangeArrowheads="1"/>
          </p:cNvSpPr>
          <p:nvPr/>
        </p:nvSpPr>
        <p:spPr bwMode="auto">
          <a:xfrm>
            <a:off x="5334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2" name="Up-Down Arrow 27"/>
          <p:cNvSpPr>
            <a:spLocks noChangeArrowheads="1"/>
          </p:cNvSpPr>
          <p:nvPr/>
        </p:nvSpPr>
        <p:spPr bwMode="auto">
          <a:xfrm>
            <a:off x="533400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3" name="Up-Down Arrow 23"/>
          <p:cNvSpPr>
            <a:spLocks noChangeArrowheads="1"/>
          </p:cNvSpPr>
          <p:nvPr/>
        </p:nvSpPr>
        <p:spPr bwMode="auto">
          <a:xfrm>
            <a:off x="8382000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4" name="Up-Down Arrow 24"/>
          <p:cNvSpPr>
            <a:spLocks noChangeArrowheads="1"/>
          </p:cNvSpPr>
          <p:nvPr/>
        </p:nvSpPr>
        <p:spPr bwMode="auto">
          <a:xfrm>
            <a:off x="8382000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7385" name="Up-Down Arrow 27"/>
          <p:cNvSpPr>
            <a:spLocks noChangeArrowheads="1"/>
          </p:cNvSpPr>
          <p:nvPr/>
        </p:nvSpPr>
        <p:spPr bwMode="auto">
          <a:xfrm>
            <a:off x="8382000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0" y="914400"/>
            <a:ext cx="9144000" cy="1143000"/>
            <a:chOff x="0" y="914400"/>
            <a:chExt cx="9144000" cy="1143000"/>
          </a:xfrm>
        </p:grpSpPr>
        <p:sp>
          <p:nvSpPr>
            <p:cNvPr id="57387" name="Rectangle 90"/>
            <p:cNvSpPr>
              <a:spLocks noChangeArrowheads="1"/>
            </p:cNvSpPr>
            <p:nvPr/>
          </p:nvSpPr>
          <p:spPr bwMode="auto">
            <a:xfrm>
              <a:off x="35052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78486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57390" name="Rectangle 99"/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Data</a:t>
              </a:r>
            </a:p>
          </p:txBody>
        </p:sp>
        <p:sp>
          <p:nvSpPr>
            <p:cNvPr id="57391" name="Up-Down Arrow 27"/>
            <p:cNvSpPr>
              <a:spLocks noChangeArrowheads="1"/>
            </p:cNvSpPr>
            <p:nvPr/>
          </p:nvSpPr>
          <p:spPr bwMode="auto">
            <a:xfrm>
              <a:off x="5334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57392" name="Up-Down Arrow 27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192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Five Layers Summary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562850" cy="1676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Lower three layers implemented everywhere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Top two layers implemented only at hosts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Logically, layers interacts with peer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corresponding layer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0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8381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2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8383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8385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6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58387" name="Rectangle 20"/>
          <p:cNvSpPr>
            <a:spLocks noChangeArrowheads="1"/>
          </p:cNvSpPr>
          <p:nvPr/>
        </p:nvSpPr>
        <p:spPr bwMode="auto">
          <a:xfrm>
            <a:off x="3706813" y="3886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88" name="Text Box 21"/>
          <p:cNvSpPr txBox="1">
            <a:spLocks noChangeArrowheads="1"/>
          </p:cNvSpPr>
          <p:nvPr/>
        </p:nvSpPr>
        <p:spPr bwMode="auto">
          <a:xfrm>
            <a:off x="3965575" y="38703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3706813" y="4267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3971925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58391" name="Rectangle 24"/>
          <p:cNvSpPr>
            <a:spLocks noChangeArrowheads="1"/>
          </p:cNvSpPr>
          <p:nvPr/>
        </p:nvSpPr>
        <p:spPr bwMode="auto">
          <a:xfrm>
            <a:off x="3706813" y="4648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3951288" y="46323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cxnSp>
        <p:nvCxnSpPr>
          <p:cNvPr id="58393" name="AutoShape 26"/>
          <p:cNvCxnSpPr>
            <a:cxnSpLocks noChangeShapeType="1"/>
            <a:stCxn id="58377" idx="3"/>
            <a:endCxn id="58391" idx="1"/>
          </p:cNvCxnSpPr>
          <p:nvPr/>
        </p:nvCxnSpPr>
        <p:spPr bwMode="auto">
          <a:xfrm>
            <a:off x="2782888" y="4838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27"/>
          <p:cNvCxnSpPr>
            <a:cxnSpLocks noChangeShapeType="1"/>
            <a:stCxn id="58375" idx="3"/>
            <a:endCxn id="58389" idx="1"/>
          </p:cNvCxnSpPr>
          <p:nvPr/>
        </p:nvCxnSpPr>
        <p:spPr bwMode="auto">
          <a:xfrm>
            <a:off x="2782888" y="4457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5" name="AutoShape 28"/>
          <p:cNvCxnSpPr>
            <a:cxnSpLocks noChangeShapeType="1"/>
            <a:stCxn id="58373" idx="3"/>
            <a:endCxn id="58387" idx="1"/>
          </p:cNvCxnSpPr>
          <p:nvPr/>
        </p:nvCxnSpPr>
        <p:spPr bwMode="auto">
          <a:xfrm>
            <a:off x="2782888" y="4076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6" name="AutoShape 29"/>
          <p:cNvCxnSpPr>
            <a:cxnSpLocks noChangeShapeType="1"/>
            <a:stCxn id="58391" idx="3"/>
            <a:endCxn id="58385" idx="1"/>
          </p:cNvCxnSpPr>
          <p:nvPr/>
        </p:nvCxnSpPr>
        <p:spPr bwMode="auto">
          <a:xfrm>
            <a:off x="5422900" y="4838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7" name="AutoShape 30"/>
          <p:cNvCxnSpPr>
            <a:cxnSpLocks noChangeShapeType="1"/>
            <a:stCxn id="58389" idx="3"/>
            <a:endCxn id="58383" idx="1"/>
          </p:cNvCxnSpPr>
          <p:nvPr/>
        </p:nvCxnSpPr>
        <p:spPr bwMode="auto">
          <a:xfrm>
            <a:off x="5422900" y="4457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31"/>
          <p:cNvCxnSpPr>
            <a:cxnSpLocks noChangeShapeType="1"/>
            <a:stCxn id="58387" idx="3"/>
            <a:endCxn id="58381" idx="1"/>
          </p:cNvCxnSpPr>
          <p:nvPr/>
        </p:nvCxnSpPr>
        <p:spPr bwMode="auto">
          <a:xfrm>
            <a:off x="5422900" y="4076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32"/>
          <p:cNvCxnSpPr>
            <a:cxnSpLocks noChangeShapeType="1"/>
            <a:stCxn id="58371" idx="3"/>
            <a:endCxn id="58379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400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58404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8405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sp>
          <p:nvSpPr>
            <p:cNvPr id="58406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58407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cxnSp>
          <p:nvCxnSpPr>
            <p:cNvPr id="58408" name="AutoShape 38"/>
            <p:cNvCxnSpPr>
              <a:cxnSpLocks noChangeShapeType="1"/>
              <a:stCxn id="58404" idx="3"/>
              <a:endCxn id="58407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401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A</a:t>
            </a:r>
          </a:p>
        </p:txBody>
      </p:sp>
      <p:sp>
        <p:nvSpPr>
          <p:cNvPr id="58402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B</a:t>
            </a:r>
          </a:p>
        </p:txBody>
      </p:sp>
      <p:sp>
        <p:nvSpPr>
          <p:cNvPr id="58403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574035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Physical Communication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143000"/>
            <a:ext cx="7562850" cy="16764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Communication goes down to physical network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Then from network peer to peer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Then up to relevant layer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4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6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0427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28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60429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0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60431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2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433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4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0435" name="Rectangle 20"/>
          <p:cNvSpPr>
            <a:spLocks noChangeArrowheads="1"/>
          </p:cNvSpPr>
          <p:nvPr/>
        </p:nvSpPr>
        <p:spPr bwMode="auto">
          <a:xfrm>
            <a:off x="37973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6" name="Text Box 21"/>
          <p:cNvSpPr txBox="1">
            <a:spLocks noChangeArrowheads="1"/>
          </p:cNvSpPr>
          <p:nvPr/>
        </p:nvSpPr>
        <p:spPr bwMode="auto">
          <a:xfrm>
            <a:off x="40560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37973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38" name="Text Box 23"/>
          <p:cNvSpPr txBox="1">
            <a:spLocks noChangeArrowheads="1"/>
          </p:cNvSpPr>
          <p:nvPr/>
        </p:nvSpPr>
        <p:spPr bwMode="auto">
          <a:xfrm>
            <a:off x="4064000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439" name="Rectangle 24"/>
          <p:cNvSpPr>
            <a:spLocks noChangeArrowheads="1"/>
          </p:cNvSpPr>
          <p:nvPr/>
        </p:nvSpPr>
        <p:spPr bwMode="auto">
          <a:xfrm>
            <a:off x="37973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40417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cs typeface="Helvetica" charset="0"/>
              </a:rPr>
              <a:t>Physical</a:t>
            </a:r>
          </a:p>
        </p:txBody>
      </p:sp>
      <p:cxnSp>
        <p:nvCxnSpPr>
          <p:cNvPr id="60441" name="AutoShape 26"/>
          <p:cNvCxnSpPr>
            <a:cxnSpLocks noChangeShapeType="1"/>
            <a:stCxn id="60425" idx="3"/>
            <a:endCxn id="60439" idx="1"/>
          </p:cNvCxnSpPr>
          <p:nvPr/>
        </p:nvCxnSpPr>
        <p:spPr bwMode="auto">
          <a:xfrm>
            <a:off x="2782888" y="4838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2" name="AutoShape 27"/>
          <p:cNvCxnSpPr>
            <a:cxnSpLocks noChangeShapeType="1"/>
            <a:stCxn id="60423" idx="3"/>
            <a:endCxn id="60437" idx="1"/>
          </p:cNvCxnSpPr>
          <p:nvPr/>
        </p:nvCxnSpPr>
        <p:spPr bwMode="auto">
          <a:xfrm>
            <a:off x="2782888" y="4457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3" name="AutoShape 28"/>
          <p:cNvCxnSpPr>
            <a:cxnSpLocks noChangeShapeType="1"/>
            <a:stCxn id="60421" idx="3"/>
            <a:endCxn id="60435" idx="1"/>
          </p:cNvCxnSpPr>
          <p:nvPr/>
        </p:nvCxnSpPr>
        <p:spPr bwMode="auto">
          <a:xfrm>
            <a:off x="2782888" y="4076700"/>
            <a:ext cx="10017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4" name="AutoShape 29"/>
          <p:cNvCxnSpPr>
            <a:cxnSpLocks noChangeShapeType="1"/>
            <a:stCxn id="60439" idx="3"/>
            <a:endCxn id="60433" idx="1"/>
          </p:cNvCxnSpPr>
          <p:nvPr/>
        </p:nvCxnSpPr>
        <p:spPr bwMode="auto">
          <a:xfrm>
            <a:off x="5513388" y="4838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5" name="AutoShape 30"/>
          <p:cNvCxnSpPr>
            <a:cxnSpLocks noChangeShapeType="1"/>
            <a:stCxn id="60437" idx="3"/>
            <a:endCxn id="60431" idx="1"/>
          </p:cNvCxnSpPr>
          <p:nvPr/>
        </p:nvCxnSpPr>
        <p:spPr bwMode="auto">
          <a:xfrm>
            <a:off x="5513388" y="4457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6" name="AutoShape 31"/>
          <p:cNvCxnSpPr>
            <a:cxnSpLocks noChangeShapeType="1"/>
            <a:stCxn id="60435" idx="3"/>
            <a:endCxn id="60429" idx="1"/>
          </p:cNvCxnSpPr>
          <p:nvPr/>
        </p:nvCxnSpPr>
        <p:spPr bwMode="auto">
          <a:xfrm>
            <a:off x="5513388" y="4076700"/>
            <a:ext cx="950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47" name="AutoShape 32"/>
          <p:cNvCxnSpPr>
            <a:cxnSpLocks noChangeShapeType="1"/>
            <a:stCxn id="60419" idx="3"/>
            <a:endCxn id="60427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0448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60453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60454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sp>
          <p:nvSpPr>
            <p:cNvPr id="60455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60456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cs typeface="Helvetica" charset="0"/>
                </a:rPr>
                <a:t>Application</a:t>
              </a:r>
            </a:p>
          </p:txBody>
        </p:sp>
        <p:cxnSp>
          <p:nvCxnSpPr>
            <p:cNvPr id="60457" name="AutoShape 38"/>
            <p:cNvCxnSpPr>
              <a:cxnSpLocks noChangeShapeType="1"/>
              <a:stCxn id="60453" idx="3"/>
              <a:endCxn id="60456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49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A</a:t>
            </a:r>
          </a:p>
        </p:txBody>
      </p:sp>
      <p:sp>
        <p:nvSpPr>
          <p:cNvPr id="60450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Host B</a:t>
            </a:r>
          </a:p>
        </p:txBody>
      </p:sp>
      <p:sp>
        <p:nvSpPr>
          <p:cNvPr id="60451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cs typeface="Helvetica" charset="0"/>
              </a:rPr>
              <a:t>Router</a:t>
            </a:r>
          </a:p>
        </p:txBody>
      </p:sp>
      <p:sp>
        <p:nvSpPr>
          <p:cNvPr id="60452" name="Freeform 42"/>
          <p:cNvSpPr>
            <a:spLocks/>
          </p:cNvSpPr>
          <p:nvPr/>
        </p:nvSpPr>
        <p:spPr bwMode="auto">
          <a:xfrm>
            <a:off x="2438400" y="31242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638800"/>
          </a:xfrm>
        </p:spPr>
        <p:txBody>
          <a:bodyPr/>
          <a:lstStyle/>
          <a:p>
            <a:r>
              <a:rPr lang="en-US" sz="2800" dirty="0" smtClean="0"/>
              <a:t>Midterm </a:t>
            </a:r>
            <a:r>
              <a:rPr lang="en-US" sz="2800" dirty="0"/>
              <a:t>3</a:t>
            </a:r>
            <a:r>
              <a:rPr lang="en-US" sz="2800" dirty="0" smtClean="0"/>
              <a:t> coming up on </a:t>
            </a:r>
            <a:r>
              <a:rPr lang="en-US" sz="280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Wen 11/28 5:00-6:30PM</a:t>
            </a:r>
          </a:p>
          <a:p>
            <a:pPr lvl="1"/>
            <a:r>
              <a:rPr lang="en-US" sz="2400" dirty="0" smtClean="0"/>
              <a:t>All topics:</a:t>
            </a:r>
          </a:p>
          <a:p>
            <a:pPr lvl="2"/>
            <a:r>
              <a:rPr lang="en-US" sz="2400" dirty="0" smtClean="0"/>
              <a:t>Focus will be on Lectures 18 – 23 and associated readings, and Projects 3</a:t>
            </a:r>
          </a:p>
          <a:p>
            <a:pPr lvl="2"/>
            <a:r>
              <a:rPr lang="en-US" sz="2400" dirty="0" smtClean="0"/>
              <a:t>But expect 20-30% questions from materials from Lectures 1-17</a:t>
            </a:r>
          </a:p>
          <a:p>
            <a:pPr lvl="1"/>
            <a:r>
              <a:rPr lang="en-US" sz="2400" dirty="0" smtClean="0"/>
              <a:t>Closed book</a:t>
            </a:r>
          </a:p>
          <a:p>
            <a:pPr lvl="1"/>
            <a:r>
              <a:rPr lang="en-US" sz="2400" dirty="0" smtClean="0"/>
              <a:t>2 pages hand-written notes both sides</a:t>
            </a:r>
            <a:endParaRPr lang="en-US" sz="48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274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533400" y="990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695325"/>
          </a:xfrm>
        </p:spPr>
        <p:txBody>
          <a:bodyPr lIns="90452" tIns="44434" rIns="90452" bIns="44434"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Internet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Hourglass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>
            <a:off x="2971800" y="3429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Arc 5"/>
          <p:cNvSpPr>
            <a:spLocks/>
          </p:cNvSpPr>
          <p:nvPr/>
        </p:nvSpPr>
        <p:spPr bwMode="auto">
          <a:xfrm>
            <a:off x="6553200" y="3386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Arc 6"/>
          <p:cNvSpPr>
            <a:spLocks/>
          </p:cNvSpPr>
          <p:nvPr/>
        </p:nvSpPr>
        <p:spPr bwMode="auto">
          <a:xfrm>
            <a:off x="5373688" y="3386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Arc 7"/>
          <p:cNvSpPr>
            <a:spLocks/>
          </p:cNvSpPr>
          <p:nvPr/>
        </p:nvSpPr>
        <p:spPr bwMode="auto">
          <a:xfrm rot="10800000">
            <a:off x="6543675" y="1600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Arc 8"/>
          <p:cNvSpPr>
            <a:spLocks/>
          </p:cNvSpPr>
          <p:nvPr/>
        </p:nvSpPr>
        <p:spPr bwMode="auto">
          <a:xfrm rot="10800000">
            <a:off x="5334000" y="1600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V="1">
            <a:off x="5326063" y="1600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10"/>
          <p:cNvSpPr>
            <a:spLocks noChangeShapeType="1"/>
          </p:cNvSpPr>
          <p:nvPr/>
        </p:nvSpPr>
        <p:spPr bwMode="auto">
          <a:xfrm flipV="1">
            <a:off x="5326063" y="4719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1"/>
          <p:cNvSpPr>
            <a:spLocks noChangeArrowheads="1"/>
          </p:cNvSpPr>
          <p:nvPr/>
        </p:nvSpPr>
        <p:spPr bwMode="auto">
          <a:xfrm>
            <a:off x="6400800" y="3203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 charset="0"/>
              <a:cs typeface="Helvetica" charset="0"/>
            </a:endParaRPr>
          </a:p>
        </p:txBody>
      </p:sp>
      <p:sp>
        <p:nvSpPr>
          <p:cNvPr id="66571" name="Rectangle 12"/>
          <p:cNvSpPr>
            <a:spLocks noChangeArrowheads="1"/>
          </p:cNvSpPr>
          <p:nvPr/>
        </p:nvSpPr>
        <p:spPr bwMode="auto">
          <a:xfrm>
            <a:off x="5954713" y="3763963"/>
            <a:ext cx="15684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Data Link</a:t>
            </a:r>
          </a:p>
        </p:txBody>
      </p:sp>
      <p:sp>
        <p:nvSpPr>
          <p:cNvPr id="66572" name="Rectangle 13"/>
          <p:cNvSpPr>
            <a:spLocks noChangeArrowheads="1"/>
          </p:cNvSpPr>
          <p:nvPr/>
        </p:nvSpPr>
        <p:spPr bwMode="auto">
          <a:xfrm>
            <a:off x="6005513" y="4198938"/>
            <a:ext cx="1431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5783263" y="1801813"/>
            <a:ext cx="20288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Applications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5086350" y="4722813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  <a:cs typeface="Helvetica" charset="0"/>
              </a:rPr>
              <a:t>The Hourglass Model</a:t>
            </a:r>
          </a:p>
        </p:txBody>
      </p:sp>
      <p:sp>
        <p:nvSpPr>
          <p:cNvPr id="66575" name="Text Box 16"/>
          <p:cNvSpPr txBox="1">
            <a:spLocks noChangeArrowheads="1"/>
          </p:cNvSpPr>
          <p:nvPr/>
        </p:nvSpPr>
        <p:spPr bwMode="auto">
          <a:xfrm>
            <a:off x="3962400" y="2971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cs typeface="Helvetica" charset="0"/>
              </a:rPr>
              <a:t>Waist</a:t>
            </a:r>
          </a:p>
        </p:txBody>
      </p:sp>
      <p:sp>
        <p:nvSpPr>
          <p:cNvPr id="66576" name="Text Box 17"/>
          <p:cNvSpPr txBox="1">
            <a:spLocks noChangeArrowheads="1"/>
          </p:cNvSpPr>
          <p:nvPr/>
        </p:nvSpPr>
        <p:spPr bwMode="auto">
          <a:xfrm>
            <a:off x="533400" y="5370512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Gill Sans Light"/>
                <a:cs typeface="Gill Sans Light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Gill Sans Light"/>
                <a:cs typeface="Gill Sans Light"/>
              </a:rPr>
              <a:t>one</a:t>
            </a:r>
            <a:r>
              <a:rPr lang="en-US" sz="2800" b="0">
                <a:latin typeface="Gill Sans Light"/>
                <a:cs typeface="Gill Sans Light"/>
              </a:rPr>
              <a:t> network-layer protocol, </a:t>
            </a:r>
            <a:r>
              <a:rPr lang="en-US" sz="2800">
                <a:latin typeface="Gill Sans Light"/>
                <a:cs typeface="Gill Sans Light"/>
              </a:rPr>
              <a:t>IP</a:t>
            </a:r>
            <a:r>
              <a:rPr lang="en-US" sz="2800" b="0">
                <a:latin typeface="Gill Sans Light"/>
                <a:cs typeface="Gill Sans Light"/>
              </a:rPr>
              <a:t>.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Gill Sans Light"/>
                <a:cs typeface="Gill Sans Light"/>
              </a:rPr>
              <a:t>The </a:t>
            </a:r>
            <a:r>
              <a:rPr lang="ja-JP" altLang="en-US" sz="2800" b="0">
                <a:latin typeface="Gill Sans Light"/>
                <a:cs typeface="Gill Sans Light"/>
              </a:rPr>
              <a:t>“</a:t>
            </a:r>
            <a:r>
              <a:rPr lang="en-US" altLang="ja-JP" sz="2800" b="0">
                <a:latin typeface="Gill Sans Light"/>
                <a:cs typeface="Gill Sans Light"/>
              </a:rPr>
              <a:t>narrow waist</a:t>
            </a:r>
            <a:r>
              <a:rPr lang="ja-JP" altLang="en-US" sz="2800" b="0">
                <a:latin typeface="Gill Sans Light"/>
                <a:cs typeface="Gill Sans Light"/>
              </a:rPr>
              <a:t>”</a:t>
            </a:r>
            <a:r>
              <a:rPr lang="en-US" altLang="ja-JP" sz="2800" b="0">
                <a:latin typeface="Gill Sans Light"/>
                <a:cs typeface="Gill Sans Light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Gill Sans Light"/>
                <a:cs typeface="Gill Sans Light"/>
              </a:rPr>
              <a:t>interoperability</a:t>
            </a:r>
            <a:r>
              <a:rPr lang="en-US" altLang="ja-JP" sz="2800" b="0">
                <a:latin typeface="Gill Sans Light"/>
                <a:cs typeface="Gill Sans Light"/>
              </a:rPr>
              <a:t>.</a:t>
            </a:r>
            <a:endParaRPr lang="en-US" sz="2800" b="0">
              <a:latin typeface="Gill Sans Light"/>
              <a:cs typeface="Gill Sans Light"/>
            </a:endParaRP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914400" y="1828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SMTP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17526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HTTP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34290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NTP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25908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DNS</a:t>
            </a:r>
          </a:p>
        </p:txBody>
      </p:sp>
      <p:sp>
        <p:nvSpPr>
          <p:cNvPr id="66581" name="Rectangle 22"/>
          <p:cNvSpPr>
            <a:spLocks noChangeArrowheads="1"/>
          </p:cNvSpPr>
          <p:nvPr/>
        </p:nvSpPr>
        <p:spPr bwMode="auto">
          <a:xfrm>
            <a:off x="1295400" y="2514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TCP</a:t>
            </a:r>
          </a:p>
        </p:txBody>
      </p:sp>
      <p:sp>
        <p:nvSpPr>
          <p:cNvPr id="66582" name="Rectangle 23"/>
          <p:cNvSpPr>
            <a:spLocks noChangeArrowheads="1"/>
          </p:cNvSpPr>
          <p:nvPr/>
        </p:nvSpPr>
        <p:spPr bwMode="auto">
          <a:xfrm>
            <a:off x="3048000" y="2514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UDP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2209800" y="3276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IP</a:t>
            </a:r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609600" y="4076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  <a:cs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1981200" y="4076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66586" name="Rectangle 27"/>
          <p:cNvSpPr>
            <a:spLocks noChangeArrowheads="1"/>
          </p:cNvSpPr>
          <p:nvPr/>
        </p:nvSpPr>
        <p:spPr bwMode="auto">
          <a:xfrm>
            <a:off x="3352800" y="4038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87" name="AutoShape 28"/>
          <p:cNvCxnSpPr>
            <a:cxnSpLocks noChangeShapeType="1"/>
            <a:stCxn id="66577" idx="2"/>
            <a:endCxn id="66581" idx="0"/>
          </p:cNvCxnSpPr>
          <p:nvPr/>
        </p:nvCxnSpPr>
        <p:spPr bwMode="auto">
          <a:xfrm>
            <a:off x="1257300" y="2209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8" name="AutoShape 29"/>
          <p:cNvCxnSpPr>
            <a:cxnSpLocks noChangeShapeType="1"/>
            <a:endCxn id="66581" idx="0"/>
          </p:cNvCxnSpPr>
          <p:nvPr/>
        </p:nvCxnSpPr>
        <p:spPr bwMode="auto">
          <a:xfrm flipH="1">
            <a:off x="16383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89" name="AutoShape 30"/>
          <p:cNvCxnSpPr>
            <a:cxnSpLocks noChangeShapeType="1"/>
            <a:stCxn id="66580" idx="2"/>
          </p:cNvCxnSpPr>
          <p:nvPr/>
        </p:nvCxnSpPr>
        <p:spPr bwMode="auto">
          <a:xfrm>
            <a:off x="29337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0" name="AutoShape 31"/>
          <p:cNvCxnSpPr>
            <a:cxnSpLocks noChangeShapeType="1"/>
            <a:stCxn id="66579" idx="2"/>
          </p:cNvCxnSpPr>
          <p:nvPr/>
        </p:nvCxnSpPr>
        <p:spPr bwMode="auto">
          <a:xfrm flipH="1">
            <a:off x="33528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1" name="AutoShape 32"/>
          <p:cNvCxnSpPr>
            <a:cxnSpLocks noChangeShapeType="1"/>
            <a:stCxn id="66581" idx="2"/>
            <a:endCxn id="66583" idx="0"/>
          </p:cNvCxnSpPr>
          <p:nvPr/>
        </p:nvCxnSpPr>
        <p:spPr bwMode="auto">
          <a:xfrm>
            <a:off x="1638300" y="2895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2" name="AutoShape 33"/>
          <p:cNvCxnSpPr>
            <a:cxnSpLocks noChangeShapeType="1"/>
            <a:stCxn id="66582" idx="2"/>
            <a:endCxn id="66583" idx="0"/>
          </p:cNvCxnSpPr>
          <p:nvPr/>
        </p:nvCxnSpPr>
        <p:spPr bwMode="auto">
          <a:xfrm flipH="1">
            <a:off x="2552700" y="2895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3" name="AutoShape 34"/>
          <p:cNvCxnSpPr>
            <a:cxnSpLocks noChangeShapeType="1"/>
            <a:stCxn id="66583" idx="2"/>
            <a:endCxn id="66586" idx="0"/>
          </p:cNvCxnSpPr>
          <p:nvPr/>
        </p:nvCxnSpPr>
        <p:spPr bwMode="auto">
          <a:xfrm>
            <a:off x="2552700" y="3657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4" name="AutoShape 35"/>
          <p:cNvCxnSpPr>
            <a:cxnSpLocks noChangeShapeType="1"/>
            <a:stCxn id="66583" idx="2"/>
            <a:endCxn id="66584" idx="0"/>
          </p:cNvCxnSpPr>
          <p:nvPr/>
        </p:nvCxnSpPr>
        <p:spPr bwMode="auto">
          <a:xfrm flipH="1">
            <a:off x="1219200" y="3657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6595" name="AutoShape 36"/>
          <p:cNvCxnSpPr>
            <a:cxnSpLocks noChangeShapeType="1"/>
            <a:stCxn id="66583" idx="2"/>
            <a:endCxn id="66585" idx="0"/>
          </p:cNvCxnSpPr>
          <p:nvPr/>
        </p:nvCxnSpPr>
        <p:spPr bwMode="auto">
          <a:xfrm flipH="1">
            <a:off x="2476500" y="3657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6" name="Rectangle 37"/>
          <p:cNvSpPr>
            <a:spLocks noChangeArrowheads="1"/>
          </p:cNvSpPr>
          <p:nvPr/>
        </p:nvSpPr>
        <p:spPr bwMode="auto">
          <a:xfrm>
            <a:off x="5943600" y="2514600"/>
            <a:ext cx="1601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cxnSp>
        <p:nvCxnSpPr>
          <p:cNvPr id="66597" name="AutoShape 38"/>
          <p:cNvCxnSpPr>
            <a:cxnSpLocks noChangeShapeType="1"/>
            <a:stCxn id="66598" idx="0"/>
            <a:endCxn id="66584" idx="2"/>
          </p:cNvCxnSpPr>
          <p:nvPr/>
        </p:nvCxnSpPr>
        <p:spPr bwMode="auto">
          <a:xfrm flipH="1" flipV="1">
            <a:off x="1219200" y="4533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20574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599" name="AutoShape 40"/>
          <p:cNvCxnSpPr>
            <a:cxnSpLocks noChangeShapeType="1"/>
            <a:stCxn id="66600" idx="0"/>
            <a:endCxn id="66584" idx="2"/>
          </p:cNvCxnSpPr>
          <p:nvPr/>
        </p:nvCxnSpPr>
        <p:spPr bwMode="auto">
          <a:xfrm flipH="1" flipV="1">
            <a:off x="1219200" y="4533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0" name="Rectangle 41"/>
          <p:cNvSpPr>
            <a:spLocks noChangeArrowheads="1"/>
          </p:cNvSpPr>
          <p:nvPr/>
        </p:nvSpPr>
        <p:spPr bwMode="auto">
          <a:xfrm>
            <a:off x="990600" y="4762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1" name="AutoShape 42"/>
          <p:cNvCxnSpPr>
            <a:cxnSpLocks noChangeShapeType="1"/>
            <a:stCxn id="66602" idx="0"/>
            <a:endCxn id="66586" idx="2"/>
          </p:cNvCxnSpPr>
          <p:nvPr/>
        </p:nvCxnSpPr>
        <p:spPr bwMode="auto">
          <a:xfrm flipH="1" flipV="1">
            <a:off x="3810000" y="4572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602" name="Rectangle 43"/>
          <p:cNvSpPr>
            <a:spLocks noChangeArrowheads="1"/>
          </p:cNvSpPr>
          <p:nvPr/>
        </p:nvSpPr>
        <p:spPr bwMode="auto">
          <a:xfrm>
            <a:off x="36576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  <a:cs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cxnSp>
        <p:nvCxnSpPr>
          <p:cNvPr id="66603" name="AutoShape 44"/>
          <p:cNvCxnSpPr>
            <a:cxnSpLocks noChangeShapeType="1"/>
            <a:stCxn id="66598" idx="0"/>
            <a:endCxn id="66585" idx="2"/>
          </p:cNvCxnSpPr>
          <p:nvPr/>
        </p:nvCxnSpPr>
        <p:spPr bwMode="auto">
          <a:xfrm flipH="1" flipV="1">
            <a:off x="2476500" y="4533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125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Implications of Hourglass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1671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>
                <a:latin typeface="Gill Sans Light"/>
                <a:ea typeface="ＭＳ Ｐゴシック" charset="0"/>
                <a:cs typeface="Gill Sans Light"/>
              </a:rPr>
              <a:t>Single Internet-layer module (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IP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)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:</a:t>
            </a:r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Allows arbitrary networks to interoperate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Any network technology that supports IP can exchange packets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Allows applications to function on all networks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Applications that can run on IP can</a:t>
            </a:r>
            <a:r>
              <a:rPr lang="en-US" sz="240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 use any network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Supports simultaneous innovations above and below IP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But changing IP itself, i.e., </a:t>
            </a:r>
            <a:r>
              <a:rPr lang="en-US" sz="2400" b="1">
                <a:latin typeface="Gill Sans Light"/>
                <a:ea typeface="ＭＳ Ｐゴシック" charset="0"/>
                <a:cs typeface="Gill Sans Light"/>
              </a:rPr>
              <a:t>IPv6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, very involved</a:t>
            </a:r>
          </a:p>
        </p:txBody>
      </p:sp>
    </p:spTree>
    <p:extLst>
      <p:ext uri="{BB962C8B-B14F-4D97-AF65-F5344CB8AC3E}">
        <p14:creationId xmlns:p14="http://schemas.microsoft.com/office/powerpoint/2010/main" val="2953719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Drawbacks of Layering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 N may duplicate layer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N-1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functionality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error recovery to retransmit lost data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Layers may need same information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timestamps, maximum transmission unit size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Layering can hurt performance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hiding details about what is really going on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layers are not always cleanly separated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Inter-layer dependencies for performance reasons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 dependencies in standards (header checksums)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Headers start to get really big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Sometimes header bytes &gt;&gt; actual content</a:t>
            </a:r>
          </a:p>
        </p:txBody>
      </p:sp>
    </p:spTree>
    <p:extLst>
      <p:ext uri="{BB962C8B-B14F-4D97-AF65-F5344CB8AC3E}">
        <p14:creationId xmlns:p14="http://schemas.microsoft.com/office/powerpoint/2010/main" val="15231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is Networking Important?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05400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Virtually all apps you use communicate over network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Many times main functionality is implemented remotely (e.g., Google services, Amazon, Facebook, Twitter, …)</a:t>
            </a:r>
          </a:p>
          <a:p>
            <a:pPr lvl="1"/>
            <a:endParaRPr lang="en-US" sz="240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Thus, connectivity is key service provided by an OS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Many times, connectivity issues </a:t>
            </a:r>
            <a:r>
              <a:rPr lang="en-US" sz="240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among top complaints</a:t>
            </a:r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 </a:t>
            </a:r>
          </a:p>
          <a:p>
            <a:pPr lvl="1"/>
            <a:endParaRPr lang="en-US" sz="240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Some of the hottest opportunities in the OS space: 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</a:rPr>
              <a:t>Optimize OS for network elements (e.g., intrusion detection, firewalls)</a:t>
            </a:r>
          </a:p>
          <a:p>
            <a:pPr lvl="1"/>
            <a:r>
              <a:rPr lang="en-US" sz="2400">
                <a:latin typeface="Gill Sans Light"/>
                <a:ea typeface="ＭＳ Ｐゴシック" charset="0"/>
                <a:cs typeface="Gill Sans Light"/>
                <a:sym typeface="Wingdings" charset="0"/>
              </a:rPr>
              <a:t>OSes for Software Defined Networks (SDNs)</a:t>
            </a:r>
          </a:p>
        </p:txBody>
      </p:sp>
    </p:spTree>
    <p:extLst>
      <p:ext uri="{BB962C8B-B14F-4D97-AF65-F5344CB8AC3E}">
        <p14:creationId xmlns:p14="http://schemas.microsoft.com/office/powerpoint/2010/main" val="312352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Placing Network Functionality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Hugely influential paper: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End-to-End Arguments in System Design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by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Saltzer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Reed, and Clark (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‘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84)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Sacred Text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of the Internet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Endless disputes about what it means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62283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Basic Observation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Some types of network functionality can only be correctly implemented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end-to-end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Reliability, security, </a:t>
            </a: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etc</a:t>
            </a:r>
            <a:endParaRPr lang="en-US" sz="2400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Because of this, end hosts: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Can satisfy the requirement without 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network’</a:t>
            </a:r>
            <a:r>
              <a:rPr lang="en-US" altLang="ja-JP" sz="2400" dirty="0" smtClean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help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Will/</a:t>
            </a:r>
            <a:r>
              <a:rPr lang="en-US" sz="2400" b="1" dirty="0">
                <a:latin typeface="Gill Sans Light"/>
                <a:ea typeface="ＭＳ Ｐゴシック" charset="0"/>
                <a:cs typeface="Gill Sans Light"/>
              </a:rPr>
              <a:t>must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do so, since 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can’</a:t>
            </a:r>
            <a:r>
              <a:rPr lang="en-US" altLang="ja-JP" sz="2400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sz="2400" b="1" i="1" dirty="0">
                <a:latin typeface="Gill Sans Light"/>
                <a:ea typeface="ＭＳ Ｐゴシック" charset="0"/>
                <a:cs typeface="Gill Sans Light"/>
              </a:rPr>
              <a:t>rely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on network’s help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Therefore </a:t>
            </a:r>
            <a:r>
              <a:rPr lang="en-US" b="1" dirty="0" smtClean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b="1" dirty="0" smtClean="0">
                <a:latin typeface="Gill Sans Light"/>
                <a:ea typeface="ＭＳ Ｐゴシック" charset="0"/>
                <a:cs typeface="Gill Sans Light"/>
              </a:rPr>
              <a:t>t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go out of your way to implement them in the network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87592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1700" y="4048125"/>
            <a:ext cx="7562850" cy="1776413"/>
          </a:xfrm>
        </p:spPr>
        <p:txBody>
          <a:bodyPr>
            <a:normAutofit/>
          </a:bodyPr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Solution 1: make each step reliable, and then </a:t>
            </a:r>
            <a:r>
              <a:rPr lang="en-US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concatenate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them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Solution 2: end-to-end 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check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and try again if necessary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8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0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2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4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 sz="200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71075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Appl.</a:t>
            </a:r>
          </a:p>
        </p:txBody>
      </p:sp>
      <p:sp>
        <p:nvSpPr>
          <p:cNvPr id="76817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19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69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0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1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2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307673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76825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91561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A</a:t>
            </a:r>
          </a:p>
        </p:txBody>
      </p:sp>
      <p:sp>
        <p:nvSpPr>
          <p:cNvPr id="76826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88996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Gill Sans Light"/>
                <a:cs typeface="Gill Sans Light"/>
              </a:rPr>
              <a:t>Host B</a:t>
            </a:r>
          </a:p>
        </p:txBody>
      </p:sp>
      <p:sp>
        <p:nvSpPr>
          <p:cNvPr id="1307676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1387475" cy="865188"/>
            <a:chOff x="2064" y="1392"/>
            <a:chExt cx="874" cy="545"/>
          </a:xfrm>
        </p:grpSpPr>
        <p:sp>
          <p:nvSpPr>
            <p:cNvPr id="76831" name="Freeform 30"/>
            <p:cNvSpPr>
              <a:spLocks/>
            </p:cNvSpPr>
            <p:nvPr/>
          </p:nvSpPr>
          <p:spPr bwMode="auto">
            <a:xfrm>
              <a:off x="2064" y="1392"/>
              <a:ext cx="116" cy="233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6832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Gill Sans Light"/>
                  <a:cs typeface="Gill Sans Light"/>
                </a:rPr>
                <a:t>OK</a:t>
              </a:r>
            </a:p>
          </p:txBody>
        </p:sp>
      </p:grpSp>
      <p:cxnSp>
        <p:nvCxnSpPr>
          <p:cNvPr id="1307680" name="AutoShape 32"/>
          <p:cNvCxnSpPr>
            <a:cxnSpLocks noChangeShapeType="1"/>
            <a:stCxn id="76809" idx="1"/>
            <a:endCxn id="76816" idx="2"/>
          </p:cNvCxnSpPr>
          <p:nvPr/>
        </p:nvCxnSpPr>
        <p:spPr bwMode="auto">
          <a:xfrm rot="16200000" flipV="1">
            <a:off x="6314337" y="2437380"/>
            <a:ext cx="754104" cy="96897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07681" name="AutoShape 33"/>
          <p:cNvCxnSpPr>
            <a:cxnSpLocks noChangeShapeType="1"/>
            <a:stCxn id="76806" idx="4"/>
            <a:endCxn id="1307669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82941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build="p" autoUpdateAnimBg="0"/>
      <p:bldP spid="1307669" grpId="0" animBg="1"/>
      <p:bldP spid="1307670" grpId="0" animBg="1"/>
      <p:bldP spid="1307671" grpId="0" animBg="1"/>
      <p:bldP spid="1307672" grpId="0" animBg="1"/>
      <p:bldP spid="1307673" grpId="0" animBg="1"/>
      <p:bldP spid="13076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219200"/>
            <a:ext cx="8007350" cy="463708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1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incomplete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What happens if memory is corrupted?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Receiver has to do the check anyway!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Solution 2 is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complete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Full functionality can be entirely implemented at application layer with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no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need for reliability from lower layers</a:t>
            </a:r>
          </a:p>
          <a:p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i="1" dirty="0">
                <a:latin typeface="Gill Sans Light"/>
                <a:ea typeface="ＭＳ Ｐゴシック" charset="0"/>
                <a:cs typeface="Gill Sans Light"/>
              </a:rPr>
              <a:t>Is there any need to implement reliability at lower layers?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Well, it could be </a:t>
            </a:r>
            <a:r>
              <a:rPr lang="en-US" dirty="0">
                <a:solidFill>
                  <a:srgbClr val="0000FF"/>
                </a:solidFill>
                <a:latin typeface="Gill Sans Light"/>
                <a:ea typeface="ＭＳ Ｐゴシック" charset="0"/>
                <a:cs typeface="Gill Sans Light"/>
              </a:rPr>
              <a:t>more efficient</a:t>
            </a:r>
            <a:endParaRPr lang="en-US" i="1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3217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6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End-to-End Principle</a:t>
            </a: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Implementing this functionality in the network:</a:t>
            </a: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reduce host implementation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 increase network complexity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Probably imposes delay and overhead on all applications,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even if they </a:t>
            </a:r>
            <a:r>
              <a:rPr lang="en-US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 smtClean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need functionality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However, implementing in network </a:t>
            </a:r>
            <a:r>
              <a:rPr lang="en-US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can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enhance performance in some cases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E.g., very </a:t>
            </a:r>
            <a:r>
              <a:rPr lang="en-US" sz="2400" dirty="0" err="1" smtClean="0">
                <a:latin typeface="Gill Sans Light"/>
                <a:ea typeface="ＭＳ Ｐゴシック" charset="0"/>
                <a:cs typeface="Gill Sans Light"/>
              </a:rPr>
              <a:t>lossy</a:t>
            </a:r>
            <a:r>
              <a:rPr lang="en-US" sz="2400" dirty="0" smtClean="0">
                <a:latin typeface="Gill Sans Light"/>
                <a:ea typeface="ＭＳ Ｐゴシック" charset="0"/>
                <a:cs typeface="Gill Sans Light"/>
              </a:rPr>
              <a:t> 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773152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7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Conservative Interpretation of E2E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implement a function at the lower levels of the system unless it can be completely implemented at this level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Unless you can relieve the burden from hosts, </a:t>
            </a:r>
            <a:r>
              <a:rPr lang="en-US" dirty="0" smtClean="0">
                <a:latin typeface="Gill Sans Light"/>
                <a:ea typeface="ＭＳ Ｐゴシック" charset="0"/>
                <a:cs typeface="Gill Sans Light"/>
              </a:rPr>
              <a:t>don’</a:t>
            </a:r>
            <a:r>
              <a:rPr lang="en-US" altLang="ja-JP" dirty="0" smtClean="0">
                <a:latin typeface="Gill Sans Light"/>
                <a:ea typeface="ＭＳ Ｐゴシック" charset="0"/>
                <a:cs typeface="Gill Sans Light"/>
              </a:rPr>
              <a:t>t 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bother</a:t>
            </a: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70017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Moderate Interpretation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Think twice before implementing functionality in the network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If hosts can implement functionality correctly, implement it in a lower layer </a:t>
            </a:r>
            <a:r>
              <a:rPr lang="en-US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as a performance enhancement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But do so only if it </a:t>
            </a:r>
            <a:r>
              <a:rPr lang="en-US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This is the interpretation we are using</a:t>
            </a:r>
          </a:p>
        </p:txBody>
      </p:sp>
    </p:spTree>
    <p:extLst>
      <p:ext uri="{BB962C8B-B14F-4D97-AF65-F5344CB8AC3E}">
        <p14:creationId xmlns:p14="http://schemas.microsoft.com/office/powerpoint/2010/main" val="35897814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Summary (1/2)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Layered architecture powerful abstraction for organizing complex networks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Internet: 5 layers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Physical: send bits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Gill Sans Light"/>
                <a:ea typeface="ＭＳ Ｐゴシック" charset="0"/>
                <a:cs typeface="Gill Sans Light"/>
              </a:rPr>
              <a:t>Datalink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: Connect two hosts on same physical media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Network: Connect two hosts in a wide area network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Transport: Connect two processes on (remote) hosts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Applications: Enable applications running on remote hosts to interact 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Unified Internet layering (Application/Transport/ Internetwork/Link/Physical) decouples apps from networking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07426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Summary (2/2)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E2E argument encourages us to keep IP simple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higher layer can implement functionality correctly, implement it in a lower layer </a:t>
            </a:r>
            <a:r>
              <a:rPr lang="en-US" dirty="0">
                <a:solidFill>
                  <a:srgbClr val="FF3300"/>
                </a:solidFill>
                <a:latin typeface="Gill Sans Light"/>
                <a:ea typeface="ＭＳ Ｐゴシック" charset="0"/>
                <a:cs typeface="Gill Sans Light"/>
              </a:rPr>
              <a:t>only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it improves the performance significantly for application that need that functionality, and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it </a:t>
            </a:r>
            <a:r>
              <a:rPr lang="en-US" sz="2400" dirty="0">
                <a:solidFill>
                  <a:srgbClr val="FF0000"/>
                </a:solidFill>
                <a:latin typeface="Gill Sans Light"/>
                <a:ea typeface="ＭＳ Ｐゴシック" charset="0"/>
                <a:cs typeface="Gill Sans Light"/>
              </a:rPr>
              <a:t>does not impose burden</a:t>
            </a:r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24553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9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1524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Network (interface) card/controller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hardware that physically connects a computer to the network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 computer can have more than one networking cards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one card for wired network, and one for wireless network</a:t>
            </a:r>
          </a:p>
          <a:p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126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127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76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1279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82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1284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1285" name="Straight Arrow Connector 29"/>
          <p:cNvCxnSpPr>
            <a:cxnSpLocks noChangeShapeType="1"/>
            <a:stCxn id="11288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31"/>
          <p:cNvCxnSpPr>
            <a:cxnSpLocks noChangeShapeType="1"/>
            <a:stCxn id="11288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Straight Arrow Connector 36"/>
          <p:cNvCxnSpPr>
            <a:cxnSpLocks noChangeShapeType="1"/>
            <a:stCxn id="11288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</p:spTree>
    <p:extLst>
      <p:ext uri="{BB962C8B-B14F-4D97-AF65-F5344CB8AC3E}">
        <p14:creationId xmlns:p14="http://schemas.microsoft.com/office/powerpoint/2010/main" val="3655557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1752600"/>
          </a:xfrm>
        </p:spPr>
        <p:txBody>
          <a:bodyPr/>
          <a:lstStyle/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Typically, each network card is associated two addresses: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Media Access Control (MAC), or physical, address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IP, or network, address (can be shared by network cards on same host)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229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298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0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2303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6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2308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2309" name="Straight Arrow Connector 29"/>
          <p:cNvCxnSpPr>
            <a:cxnSpLocks noChangeShapeType="1"/>
            <a:stCxn id="12312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Straight Arrow Connector 31"/>
          <p:cNvCxnSpPr>
            <a:cxnSpLocks noChangeShapeType="1"/>
            <a:stCxn id="12312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Straight Arrow Connector 36"/>
          <p:cNvCxnSpPr>
            <a:cxnSpLocks noChangeShapeType="1"/>
            <a:stCxn id="12312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12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152400" y="5486400"/>
            <a:ext cx="1676400" cy="762000"/>
          </a:xfrm>
          <a:prstGeom prst="wedgeRoundRectCallout">
            <a:avLst>
              <a:gd name="adj1" fmla="val -18176"/>
              <a:gd name="adj2" fmla="val -97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Addr1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Addr1</a:t>
            </a:r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3200400" y="3886200"/>
            <a:ext cx="1676400" cy="762000"/>
          </a:xfrm>
          <a:prstGeom prst="wedgeRoundRectCallout">
            <a:avLst>
              <a:gd name="adj1" fmla="val -51509"/>
              <a:gd name="adj2" fmla="val 82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Addr2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Addr2</a:t>
            </a:r>
          </a:p>
        </p:txBody>
      </p:sp>
      <p:sp>
        <p:nvSpPr>
          <p:cNvPr id="28" name="Rounded Rectangular Callout 27"/>
          <p:cNvSpPr>
            <a:spLocks noChangeArrowheads="1"/>
          </p:cNvSpPr>
          <p:nvPr/>
        </p:nvSpPr>
        <p:spPr bwMode="auto">
          <a:xfrm>
            <a:off x="5029200" y="3810000"/>
            <a:ext cx="1676400" cy="762000"/>
          </a:xfrm>
          <a:prstGeom prst="wedgeRoundRectCallout">
            <a:avLst>
              <a:gd name="adj1" fmla="val 36370"/>
              <a:gd name="adj2" fmla="val 93611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Addr3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Addr3</a:t>
            </a:r>
          </a:p>
        </p:txBody>
      </p:sp>
    </p:spTree>
    <p:extLst>
      <p:ext uri="{BB962C8B-B14F-4D97-AF65-F5344CB8AC3E}">
        <p14:creationId xmlns:p14="http://schemas.microsoft.com/office/powerpoint/2010/main" val="4180415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r>
              <a:rPr lang="en-US" b="1">
                <a:latin typeface="Gill Sans Light"/>
                <a:ea typeface="ＭＳ Ｐゴシック" charset="0"/>
                <a:cs typeface="Gill Sans Light"/>
              </a:rPr>
              <a:t>MAC address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48-bit unique identifier assigned by card vendor</a:t>
            </a:r>
          </a:p>
          <a:p>
            <a:r>
              <a:rPr lang="en-US" b="1">
                <a:latin typeface="Gill Sans Light"/>
                <a:ea typeface="ＭＳ Ｐゴシック" charset="0"/>
                <a:cs typeface="Gill Sans Light"/>
              </a:rPr>
              <a:t>IP Address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32-bit (or 128-bit for IPv6) address assigned by network administrator or dynamically when computer connects to network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331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2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4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3327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30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3332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3333" name="Straight Arrow Connector 29"/>
          <p:cNvCxnSpPr>
            <a:cxnSpLocks noChangeShapeType="1"/>
            <a:stCxn id="13336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Arrow Connector 31"/>
          <p:cNvCxnSpPr>
            <a:cxnSpLocks noChangeShapeType="1"/>
            <a:stCxn id="13336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Arrow Connector 36"/>
          <p:cNvCxnSpPr>
            <a:cxnSpLocks noChangeShapeType="1"/>
            <a:stCxn id="13336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36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  <p:sp>
        <p:nvSpPr>
          <p:cNvPr id="13337" name="Rounded Rectangular Callout 25"/>
          <p:cNvSpPr>
            <a:spLocks noChangeArrowheads="1"/>
          </p:cNvSpPr>
          <p:nvPr/>
        </p:nvSpPr>
        <p:spPr bwMode="auto">
          <a:xfrm>
            <a:off x="152400" y="5486400"/>
            <a:ext cx="1676400" cy="762000"/>
          </a:xfrm>
          <a:prstGeom prst="wedgeRoundRectCallout">
            <a:avLst>
              <a:gd name="adj1" fmla="val -18176"/>
              <a:gd name="adj2" fmla="val -97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Addr1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Addr1</a:t>
            </a:r>
          </a:p>
        </p:txBody>
      </p:sp>
      <p:sp>
        <p:nvSpPr>
          <p:cNvPr id="13338" name="Rounded Rectangular Callout 26"/>
          <p:cNvSpPr>
            <a:spLocks noChangeArrowheads="1"/>
          </p:cNvSpPr>
          <p:nvPr/>
        </p:nvSpPr>
        <p:spPr bwMode="auto">
          <a:xfrm>
            <a:off x="3200400" y="3886200"/>
            <a:ext cx="1676400" cy="762000"/>
          </a:xfrm>
          <a:prstGeom prst="wedgeRoundRectCallout">
            <a:avLst>
              <a:gd name="adj1" fmla="val -51509"/>
              <a:gd name="adj2" fmla="val 82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Addr2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Addr2</a:t>
            </a:r>
          </a:p>
        </p:txBody>
      </p:sp>
      <p:sp>
        <p:nvSpPr>
          <p:cNvPr id="13339" name="Rounded Rectangular Callout 27"/>
          <p:cNvSpPr>
            <a:spLocks noChangeArrowheads="1"/>
          </p:cNvSpPr>
          <p:nvPr/>
        </p:nvSpPr>
        <p:spPr bwMode="auto">
          <a:xfrm>
            <a:off x="5029200" y="3810000"/>
            <a:ext cx="1676400" cy="762000"/>
          </a:xfrm>
          <a:prstGeom prst="wedgeRoundRectCallout">
            <a:avLst>
              <a:gd name="adj1" fmla="val 36370"/>
              <a:gd name="adj2" fmla="val 93611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Addr3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Addr3</a:t>
            </a:r>
          </a:p>
        </p:txBody>
      </p:sp>
    </p:spTree>
    <p:extLst>
      <p:ext uri="{BB962C8B-B14F-4D97-AF65-F5344CB8AC3E}">
        <p14:creationId xmlns:p14="http://schemas.microsoft.com/office/powerpoint/2010/main" val="3681067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Network Concepts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r>
              <a:rPr lang="en-US" b="1">
                <a:latin typeface="Gill Sans Light"/>
                <a:ea typeface="ＭＳ Ｐゴシック" charset="0"/>
                <a:cs typeface="Gill Sans Light"/>
              </a:rPr>
              <a:t>Connection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communication channel between two processes</a:t>
            </a:r>
          </a:p>
          <a:p>
            <a:r>
              <a:rPr lang="en-US">
                <a:latin typeface="Gill Sans Light"/>
                <a:ea typeface="ＭＳ Ｐゴシック" charset="0"/>
                <a:cs typeface="Gill Sans Light"/>
              </a:rPr>
              <a:t>Each endpoint is identified by a </a:t>
            </a:r>
            <a:r>
              <a:rPr lang="en-US" b="1">
                <a:latin typeface="Gill Sans Light"/>
                <a:ea typeface="ＭＳ Ｐゴシック" charset="0"/>
                <a:cs typeface="Gill Sans Light"/>
              </a:rPr>
              <a:t>port number</a:t>
            </a:r>
          </a:p>
          <a:p>
            <a:pPr lvl="1"/>
            <a:r>
              <a:rPr lang="en-US" b="1">
                <a:latin typeface="Gill Sans Light"/>
                <a:ea typeface="ＭＳ Ｐゴシック" charset="0"/>
                <a:cs typeface="Gill Sans Light"/>
              </a:rPr>
              <a:t>Port number</a:t>
            </a:r>
            <a:r>
              <a:rPr lang="en-US">
                <a:latin typeface="Gill Sans Light"/>
                <a:ea typeface="ＭＳ Ｐゴシック" charset="0"/>
                <a:cs typeface="Gill Sans Light"/>
              </a:rPr>
              <a:t>: 16-bit identifier assigned by app or OS</a:t>
            </a:r>
          </a:p>
          <a:p>
            <a:pPr lvl="1"/>
            <a:r>
              <a:rPr lang="en-US">
                <a:latin typeface="Gill Sans Light"/>
                <a:ea typeface="ＭＳ Ｐゴシック" charset="0"/>
                <a:cs typeface="Gill Sans Light"/>
              </a:rPr>
              <a:t>Globally, an endpoint is identified by (IP address, port number)</a:t>
            </a:r>
          </a:p>
          <a:p>
            <a:endParaRPr lang="en-US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762000" y="2357438"/>
            <a:ext cx="236220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881438"/>
            <a:ext cx="236220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38638"/>
            <a:ext cx="12763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62000" y="4186238"/>
            <a:ext cx="1066800" cy="762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434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435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2954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1295400" y="2738438"/>
            <a:ext cx="1295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A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19050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1447800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53200" y="2357438"/>
            <a:ext cx="2012950" cy="2362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553200" y="3881438"/>
            <a:ext cx="2012950" cy="152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>
                <a:latin typeface="Gill Sans Light"/>
                <a:cs typeface="Gill Sans Light"/>
              </a:rPr>
              <a:t>       </a:t>
            </a: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b="0">
              <a:latin typeface="Gill Sans Light"/>
              <a:cs typeface="Gill Sans Light"/>
            </a:endParaRPr>
          </a:p>
        </p:txBody>
      </p:sp>
      <p:pic>
        <p:nvPicPr>
          <p:cNvPr id="14351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91038"/>
            <a:ext cx="16446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553200" y="4414838"/>
            <a:ext cx="1371600" cy="381000"/>
          </a:xfrm>
          <a:prstGeom prst="rect">
            <a:avLst/>
          </a:prstGeom>
          <a:solidFill>
            <a:srgbClr val="A0BC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6934200" y="2509838"/>
            <a:ext cx="1219200" cy="1143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6934200" y="2746375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  <a:p>
            <a:pPr algn="ctr" eaLnBrk="1" hangingPunct="1"/>
            <a:r>
              <a:rPr lang="en-US" b="0">
                <a:latin typeface="Gill Sans Light"/>
                <a:cs typeface="Gill Sans Light"/>
              </a:rPr>
              <a:t>B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7543800" y="357663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4356" name="TextBox 20"/>
          <p:cNvSpPr txBox="1">
            <a:spLocks noChangeArrowheads="1"/>
          </p:cNvSpPr>
          <p:nvPr/>
        </p:nvSpPr>
        <p:spPr bwMode="auto">
          <a:xfrm>
            <a:off x="7299325" y="4059238"/>
            <a:ext cx="71506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0">
                <a:latin typeface="Gill Sans Light"/>
                <a:cs typeface="Gill Sans Light"/>
              </a:rPr>
              <a:t>OS</a:t>
            </a:r>
          </a:p>
        </p:txBody>
      </p:sp>
      <p:cxnSp>
        <p:nvCxnSpPr>
          <p:cNvPr id="14357" name="Straight Arrow Connector 29"/>
          <p:cNvCxnSpPr>
            <a:cxnSpLocks noChangeShapeType="1"/>
            <a:stCxn id="14360" idx="1"/>
          </p:cNvCxnSpPr>
          <p:nvPr/>
        </p:nvCxnSpPr>
        <p:spPr bwMode="auto">
          <a:xfrm flipH="1" flipV="1">
            <a:off x="1066800" y="5499101"/>
            <a:ext cx="2438400" cy="36577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Straight Arrow Connector 31"/>
          <p:cNvCxnSpPr>
            <a:cxnSpLocks noChangeShapeType="1"/>
            <a:stCxn id="14360" idx="1"/>
          </p:cNvCxnSpPr>
          <p:nvPr/>
        </p:nvCxnSpPr>
        <p:spPr bwMode="auto">
          <a:xfrm flipH="1" flipV="1">
            <a:off x="2606676" y="5570539"/>
            <a:ext cx="898524" cy="2943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Straight Arrow Connector 36"/>
          <p:cNvCxnSpPr>
            <a:cxnSpLocks noChangeShapeType="1"/>
            <a:stCxn id="14360" idx="3"/>
          </p:cNvCxnSpPr>
          <p:nvPr/>
        </p:nvCxnSpPr>
        <p:spPr bwMode="auto">
          <a:xfrm flipV="1">
            <a:off x="5507220" y="5646739"/>
            <a:ext cx="1563505" cy="21813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0" name="TextBox 41"/>
          <p:cNvSpPr txBox="1">
            <a:spLocks noChangeArrowheads="1"/>
          </p:cNvSpPr>
          <p:nvPr/>
        </p:nvSpPr>
        <p:spPr bwMode="auto">
          <a:xfrm>
            <a:off x="3505200" y="5634038"/>
            <a:ext cx="2002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Network cards</a:t>
            </a:r>
          </a:p>
        </p:txBody>
      </p:sp>
      <p:sp>
        <p:nvSpPr>
          <p:cNvPr id="14361" name="Rounded Rectangular Callout 25"/>
          <p:cNvSpPr>
            <a:spLocks noChangeArrowheads="1"/>
          </p:cNvSpPr>
          <p:nvPr/>
        </p:nvSpPr>
        <p:spPr bwMode="auto">
          <a:xfrm>
            <a:off x="152400" y="5486400"/>
            <a:ext cx="1676400" cy="762000"/>
          </a:xfrm>
          <a:prstGeom prst="wedgeRoundRectCallout">
            <a:avLst>
              <a:gd name="adj1" fmla="val -18176"/>
              <a:gd name="adj2" fmla="val -97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Addr1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Addr1</a:t>
            </a:r>
          </a:p>
        </p:txBody>
      </p:sp>
      <p:sp>
        <p:nvSpPr>
          <p:cNvPr id="14362" name="Rounded Rectangular Callout 26"/>
          <p:cNvSpPr>
            <a:spLocks noChangeArrowheads="1"/>
          </p:cNvSpPr>
          <p:nvPr/>
        </p:nvSpPr>
        <p:spPr bwMode="auto">
          <a:xfrm>
            <a:off x="3200400" y="3886200"/>
            <a:ext cx="1676400" cy="762000"/>
          </a:xfrm>
          <a:prstGeom prst="wedgeRoundRectCallout">
            <a:avLst>
              <a:gd name="adj1" fmla="val -51509"/>
              <a:gd name="adj2" fmla="val 82500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Addr2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Addr2</a:t>
            </a:r>
          </a:p>
        </p:txBody>
      </p:sp>
      <p:sp>
        <p:nvSpPr>
          <p:cNvPr id="14363" name="Rounded Rectangular Callout 27"/>
          <p:cNvSpPr>
            <a:spLocks noChangeArrowheads="1"/>
          </p:cNvSpPr>
          <p:nvPr/>
        </p:nvSpPr>
        <p:spPr bwMode="auto">
          <a:xfrm>
            <a:off x="5029200" y="3810000"/>
            <a:ext cx="1676400" cy="762000"/>
          </a:xfrm>
          <a:prstGeom prst="wedgeRoundRectCallout">
            <a:avLst>
              <a:gd name="adj1" fmla="val 36370"/>
              <a:gd name="adj2" fmla="val 93611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IP Addr3</a:t>
            </a:r>
          </a:p>
          <a:p>
            <a:r>
              <a:rPr lang="en-US" sz="2000" b="0">
                <a:latin typeface="Gill Sans Light"/>
                <a:cs typeface="Gill Sans Light"/>
              </a:rPr>
              <a:t>MAC Addr3</a:t>
            </a:r>
          </a:p>
        </p:txBody>
      </p:sp>
      <p:sp>
        <p:nvSpPr>
          <p:cNvPr id="14364" name="Freeform 21"/>
          <p:cNvSpPr>
            <a:spLocks noChangeArrowheads="1"/>
          </p:cNvSpPr>
          <p:nvPr/>
        </p:nvSpPr>
        <p:spPr bwMode="auto">
          <a:xfrm>
            <a:off x="1947863" y="3632200"/>
            <a:ext cx="5654675" cy="1473200"/>
          </a:xfrm>
          <a:custGeom>
            <a:avLst/>
            <a:gdLst>
              <a:gd name="T0" fmla="*/ 0 w 5655734"/>
              <a:gd name="T1" fmla="*/ 0 h 1473200"/>
              <a:gd name="T2" fmla="*/ 642387 w 5655734"/>
              <a:gd name="T3" fmla="*/ 1473200 h 1473200"/>
              <a:gd name="T4" fmla="*/ 4953112 w 5655734"/>
              <a:gd name="T5" fmla="*/ 1456266 h 1473200"/>
              <a:gd name="T6" fmla="*/ 5646210 w 5655734"/>
              <a:gd name="T7" fmla="*/ 84666 h 1473200"/>
              <a:gd name="T8" fmla="*/ 0 60000 65536"/>
              <a:gd name="T9" fmla="*/ 0 60000 65536"/>
              <a:gd name="T10" fmla="*/ 0 60000 65536"/>
              <a:gd name="T11" fmla="*/ 0 60000 65536"/>
              <a:gd name="T12" fmla="*/ 0 w 5655734"/>
              <a:gd name="T13" fmla="*/ 0 h 1473200"/>
              <a:gd name="T14" fmla="*/ 5655734 w 5655734"/>
              <a:gd name="T15" fmla="*/ 1473200 h 147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55734" h="1473200">
                <a:moveTo>
                  <a:pt x="0" y="0"/>
                </a:moveTo>
                <a:lnTo>
                  <a:pt x="643467" y="1473200"/>
                </a:lnTo>
                <a:lnTo>
                  <a:pt x="4961467" y="1456266"/>
                </a:lnTo>
                <a:lnTo>
                  <a:pt x="5655734" y="8466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14365" name="Straight Arrow Connector 23"/>
          <p:cNvCxnSpPr>
            <a:cxnSpLocks noChangeShapeType="1"/>
            <a:stCxn id="14367" idx="1"/>
          </p:cNvCxnSpPr>
          <p:nvPr/>
        </p:nvCxnSpPr>
        <p:spPr bwMode="auto">
          <a:xfrm flipH="1">
            <a:off x="2057400" y="3350271"/>
            <a:ext cx="1752600" cy="3787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Straight Arrow Connector 24"/>
          <p:cNvCxnSpPr>
            <a:cxnSpLocks noChangeShapeType="1"/>
            <a:stCxn id="14367" idx="3"/>
          </p:cNvCxnSpPr>
          <p:nvPr/>
        </p:nvCxnSpPr>
        <p:spPr bwMode="auto">
          <a:xfrm>
            <a:off x="5415728" y="3350271"/>
            <a:ext cx="2128072" cy="45496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7" name="TextBox 26"/>
          <p:cNvSpPr txBox="1">
            <a:spLocks noChangeArrowheads="1"/>
          </p:cNvSpPr>
          <p:nvPr/>
        </p:nvSpPr>
        <p:spPr bwMode="auto">
          <a:xfrm>
            <a:off x="3810000" y="3119438"/>
            <a:ext cx="1605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Connection</a:t>
            </a:r>
          </a:p>
        </p:txBody>
      </p:sp>
      <p:sp>
        <p:nvSpPr>
          <p:cNvPr id="33" name="Rounded Rectangular Callout 32"/>
          <p:cNvSpPr>
            <a:spLocks noChangeArrowheads="1"/>
          </p:cNvSpPr>
          <p:nvPr/>
        </p:nvSpPr>
        <p:spPr bwMode="auto">
          <a:xfrm>
            <a:off x="228600" y="3429000"/>
            <a:ext cx="914400" cy="533400"/>
          </a:xfrm>
          <a:prstGeom prst="wedgeRoundRectCallout">
            <a:avLst>
              <a:gd name="adj1" fmla="val 131824"/>
              <a:gd name="adj2" fmla="val 912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PortA</a:t>
            </a:r>
          </a:p>
        </p:txBody>
      </p:sp>
      <p:sp>
        <p:nvSpPr>
          <p:cNvPr id="34" name="Rounded Rectangular Callout 33"/>
          <p:cNvSpPr>
            <a:spLocks noChangeArrowheads="1"/>
          </p:cNvSpPr>
          <p:nvPr/>
        </p:nvSpPr>
        <p:spPr bwMode="auto">
          <a:xfrm>
            <a:off x="8204200" y="3505200"/>
            <a:ext cx="914400" cy="533400"/>
          </a:xfrm>
          <a:prstGeom prst="wedgeRoundRectCallout">
            <a:avLst>
              <a:gd name="adj1" fmla="val -110769"/>
              <a:gd name="adj2" fmla="val -14958"/>
              <a:gd name="adj3" fmla="val 16667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Gill Sans Light"/>
                <a:cs typeface="Gill Sans Light"/>
              </a:rPr>
              <a:t>PortB</a:t>
            </a:r>
          </a:p>
        </p:txBody>
      </p:sp>
    </p:spTree>
    <p:extLst>
      <p:ext uri="{BB962C8B-B14F-4D97-AF65-F5344CB8AC3E}">
        <p14:creationId xmlns:p14="http://schemas.microsoft.com/office/powerpoint/2010/main" val="15148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80110</TotalTime>
  <Pages>60</Pages>
  <Words>3557</Words>
  <Application>Microsoft Macintosh PowerPoint</Application>
  <PresentationFormat>On-screen Show (4:3)</PresentationFormat>
  <Paragraphs>941</Paragraphs>
  <Slides>58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Arial Narrow</vt:lpstr>
      <vt:lpstr>Comic Sans MS</vt:lpstr>
      <vt:lpstr>Courier New</vt:lpstr>
      <vt:lpstr>Gill Sans</vt:lpstr>
      <vt:lpstr>Gill Sans Light</vt:lpstr>
      <vt:lpstr>Helvetica</vt:lpstr>
      <vt:lpstr>ＭＳ Ｐゴシック</vt:lpstr>
      <vt:lpstr>Source Sans Pro Light</vt:lpstr>
      <vt:lpstr>Times New Roman</vt:lpstr>
      <vt:lpstr>Wingdings</vt:lpstr>
      <vt:lpstr>굴림</vt:lpstr>
      <vt:lpstr>Arial</vt:lpstr>
      <vt:lpstr>Office</vt:lpstr>
      <vt:lpstr>Photo Editor Photo</vt:lpstr>
      <vt:lpstr>CS162 Operating Systems and Systems Programming Lecture 21   Layering, E2E Argument  </vt:lpstr>
      <vt:lpstr>Example: What’s in a Search Query?</vt:lpstr>
      <vt:lpstr>Goals for Today</vt:lpstr>
      <vt:lpstr>Why is Networking Important?</vt:lpstr>
      <vt:lpstr>Why is Networking Important?</vt:lpstr>
      <vt:lpstr>Network Concepts</vt:lpstr>
      <vt:lpstr>Network Concepts (cont’d)</vt:lpstr>
      <vt:lpstr>Network Concepts (cont’d)</vt:lpstr>
      <vt:lpstr>Network Concepts (cont’d)</vt:lpstr>
      <vt:lpstr>Main Network Functionalities</vt:lpstr>
      <vt:lpstr>Protocol Standardization</vt:lpstr>
      <vt:lpstr>Layering: The Problem</vt:lpstr>
      <vt:lpstr>The Problem (cont’d)</vt:lpstr>
      <vt:lpstr>Solution: Intermediate Layers</vt:lpstr>
      <vt:lpstr>Software System Modularity</vt:lpstr>
      <vt:lpstr>Network System Modularity</vt:lpstr>
      <vt:lpstr>Layering: A Modular Approach</vt:lpstr>
      <vt:lpstr>Properties of Layers (OSI Model)</vt:lpstr>
      <vt:lpstr>OSI Layering Model</vt:lpstr>
      <vt:lpstr>Physical Layer (1)</vt:lpstr>
      <vt:lpstr>Datalink Layer (2)</vt:lpstr>
      <vt:lpstr>Datalink Layer (2)</vt:lpstr>
      <vt:lpstr>MAC Address Examples</vt:lpstr>
      <vt:lpstr>Local Area Networks (LANs)</vt:lpstr>
      <vt:lpstr>LANs</vt:lpstr>
      <vt:lpstr>Switches</vt:lpstr>
      <vt:lpstr>Media Access Control (MAC) Protocols </vt:lpstr>
      <vt:lpstr>MAC Protocols </vt:lpstr>
      <vt:lpstr>MAC Protocols</vt:lpstr>
      <vt:lpstr>(Inter) Network Layer (3)</vt:lpstr>
      <vt:lpstr>(Inter) Network Layer (3)</vt:lpstr>
      <vt:lpstr>Wide Area Network</vt:lpstr>
      <vt:lpstr>Routers</vt:lpstr>
      <vt:lpstr>Packet Forwarding </vt:lpstr>
      <vt:lpstr>IP Addresses vs. MAC Addresses</vt:lpstr>
      <vt:lpstr>IP Addresses vs. MAC Addresses</vt:lpstr>
      <vt:lpstr>The Internet Protocol (IP)</vt:lpstr>
      <vt:lpstr>Transport Layer (4)</vt:lpstr>
      <vt:lpstr>Port Numbers</vt:lpstr>
      <vt:lpstr>Internet Transport Protocols</vt:lpstr>
      <vt:lpstr>Application Layer (7 - not 5!)</vt:lpstr>
      <vt:lpstr>Application Layer (5)</vt:lpstr>
      <vt:lpstr>Five Layers Summary</vt:lpstr>
      <vt:lpstr>Physical Communication</vt:lpstr>
      <vt:lpstr>Administrivia</vt:lpstr>
      <vt:lpstr>Break</vt:lpstr>
      <vt:lpstr>The Internet Hourglass</vt:lpstr>
      <vt:lpstr>Implications of Hourglass</vt:lpstr>
      <vt:lpstr>Drawbacks of Layering</vt:lpstr>
      <vt:lpstr>Placing Network Functionality</vt:lpstr>
      <vt:lpstr>Basic Observation</vt:lpstr>
      <vt:lpstr>Example: Reliable File Transfer</vt:lpstr>
      <vt:lpstr>Discussion</vt:lpstr>
      <vt:lpstr>End-to-End Principle</vt:lpstr>
      <vt:lpstr>Conservative Interpretation of E2E</vt:lpstr>
      <vt:lpstr>Moderate Interpretation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994</cp:revision>
  <cp:lastPrinted>2017-04-12T20:53:55Z</cp:lastPrinted>
  <dcterms:created xsi:type="dcterms:W3CDTF">1995-08-12T11:37:26Z</dcterms:created>
  <dcterms:modified xsi:type="dcterms:W3CDTF">2018-11-15T00:23:44Z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